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4327" r:id="rId6"/>
    <p:sldMasterId id="2147484435" r:id="rId7"/>
    <p:sldMasterId id="2147484463" r:id="rId8"/>
    <p:sldMasterId id="2147484493" r:id="rId9"/>
  </p:sldMasterIdLst>
  <p:notesMasterIdLst>
    <p:notesMasterId r:id="rId31"/>
  </p:notesMasterIdLst>
  <p:handoutMasterIdLst>
    <p:handoutMasterId r:id="rId32"/>
  </p:handoutMasterIdLst>
  <p:sldIdLst>
    <p:sldId id="298"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97" r:id="rId24"/>
    <p:sldId id="290" r:id="rId25"/>
    <p:sldId id="291" r:id="rId26"/>
    <p:sldId id="292" r:id="rId27"/>
    <p:sldId id="293" r:id="rId28"/>
    <p:sldId id="294" r:id="rId29"/>
    <p:sldId id="295" r:id="rId30"/>
  </p:sldIdLst>
  <p:sldSz cx="12436475" cy="6994525"/>
  <p:notesSz cx="6858000" cy="9144000"/>
  <p:embeddedFontLst>
    <p:embeddedFont>
      <p:font typeface="Calibri" panose="020F0502020204030204" pitchFamily="34" charset="0"/>
      <p:regular r:id="rId33"/>
      <p:bold r:id="rId34"/>
      <p:italic r:id="rId35"/>
      <p:boldItalic r:id="rId36"/>
    </p:embeddedFont>
    <p:embeddedFont>
      <p:font typeface="Segoe UI" panose="020B0502040204020203" pitchFamily="34" charset="0"/>
      <p:regular r:id="rId37"/>
      <p:bold r:id="rId38"/>
      <p:italic r:id="rId39"/>
      <p:boldItalic r:id="rId40"/>
    </p:embeddedFont>
    <p:embeddedFont>
      <p:font typeface="Consolas" panose="020B0609020204030204" pitchFamily="49" charset="0"/>
      <p:regular r:id="rId41"/>
      <p:bold r:id="rId42"/>
      <p:italic r:id="rId43"/>
      <p:boldItalic r:id="rId44"/>
    </p:embeddedFont>
    <p:embeddedFont>
      <p:font typeface="Segoe UI Semilight" panose="020B0402040204020203" pitchFamily="34" charset="0"/>
      <p:regular r:id="rId45"/>
      <p:italic r:id="rId46"/>
    </p:embeddedFont>
    <p:embeddedFont>
      <p:font typeface="Segoe UI Light" panose="020B0502040204020203" pitchFamily="34" charset="0"/>
      <p:regular r:id="rId47"/>
      <p:italic r:id="rId48"/>
    </p:embeddedFont>
    <p:embeddedFont>
      <p:font typeface="Segoe UI Semibold" panose="020B0702040204020203" pitchFamily="34" charset="0"/>
      <p:bold r:id="rId49"/>
      <p:boldItalic r:id="rId50"/>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4" name="Jacob Grimm" initials="JG" lastIdx="9" clrIdx="4">
    <p:extLst>
      <p:ext uri="{19B8F6BF-5375-455C-9EA6-DF929625EA0E}">
        <p15:presenceInfo xmlns:p15="http://schemas.microsoft.com/office/powerpoint/2012/main" userId="S-1-5-21-2127521184-1604012920-1887927527-6622086" providerId="AD"/>
      </p:ext>
    </p:extLst>
  </p:cmAuthor>
  <p:cmAuthor id="5" name="Jenn Cooley" initials="JC" lastIdx="1" clrIdx="5">
    <p:extLst>
      <p:ext uri="{19B8F6BF-5375-455C-9EA6-DF929625EA0E}">
        <p15:presenceInfo xmlns:p15="http://schemas.microsoft.com/office/powerpoint/2012/main" userId="S-1-5-21-383413107-1061881802-891584314-124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8F8F8"/>
    <a:srgbClr val="0078D7"/>
    <a:srgbClr val="525252"/>
    <a:srgbClr val="FFFFFF"/>
    <a:srgbClr val="EAEAEA"/>
    <a:srgbClr val="E81123"/>
    <a:srgbClr val="00188F"/>
    <a:srgbClr val="107C10"/>
    <a:srgbClr val="0082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90" autoAdjust="0"/>
    <p:restoredTop sz="62804" autoAdjust="0"/>
  </p:normalViewPr>
  <p:slideViewPr>
    <p:cSldViewPr>
      <p:cViewPr varScale="1">
        <p:scale>
          <a:sx n="58" d="100"/>
          <a:sy n="58" d="100"/>
        </p:scale>
        <p:origin x="1005" y="66"/>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83" d="100"/>
          <a:sy n="83" d="100"/>
        </p:scale>
        <p:origin x="385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font" Target="fonts/font7.fntdata"/><Relationship Id="rId21" Type="http://schemas.openxmlformats.org/officeDocument/2006/relationships/slide" Target="slides/slide12.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font" Target="fonts/font9.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font" Target="fonts/font4.fntdata"/><Relationship Id="rId49" Type="http://schemas.openxmlformats.org/officeDocument/2006/relationships/font" Target="fonts/font17.fntdata"/><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4" Type="http://schemas.openxmlformats.org/officeDocument/2006/relationships/font" Target="fonts/font12.fntdata"/><Relationship Id="rId5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Master" Target="slideMasters/slideMaster3.xml"/><Relationship Id="rId51" Type="http://schemas.openxmlformats.org/officeDocument/2006/relationships/commentAuthors" Target="commentAuthor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11/16/2016 1:42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11/16/2016 1:42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walkerinfo.com/customers2020/"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blogs.microsoft.com/firehose/2016/09/21/study-data-leaders-consistently-outperform-peers-in-core-business-metrics/#sm.0000jlk7v37nyf6bwei2q47q34f0g" TargetMode="External"/><Relationship Id="rId4" Type="http://schemas.openxmlformats.org/officeDocument/2006/relationships/hyperlink" Target="http://www.apa.org/pubs/journals/releases/xhp274763.pdf"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800" kern="1200" dirty="0">
                <a:solidFill>
                  <a:schemeClr val="tx1"/>
                </a:solidFill>
                <a:effectLst/>
                <a:latin typeface="Segoe UI Light" pitchFamily="34" charset="0"/>
                <a:ea typeface="+mn-ea"/>
                <a:cs typeface="+mn-cs"/>
              </a:rPr>
              <a:t>Today, we are taking the first step to bring our customers next</a:t>
            </a:r>
            <a:r>
              <a:rPr lang="en-US" sz="800" kern="1200" baseline="0" dirty="0">
                <a:solidFill>
                  <a:schemeClr val="tx1"/>
                </a:solidFill>
                <a:effectLst/>
                <a:latin typeface="Segoe UI Light" pitchFamily="34" charset="0"/>
                <a:ea typeface="+mn-ea"/>
                <a:cs typeface="+mn-cs"/>
              </a:rPr>
              <a:t> generation</a:t>
            </a:r>
            <a:r>
              <a:rPr lang="en-US" sz="800" kern="1200" dirty="0">
                <a:solidFill>
                  <a:schemeClr val="tx1"/>
                </a:solidFill>
                <a:effectLst/>
                <a:latin typeface="Segoe UI Light" pitchFamily="34" charset="0"/>
                <a:ea typeface="+mn-ea"/>
                <a:cs typeface="+mn-cs"/>
              </a:rPr>
              <a:t>, modern, enterprise-ready intelligent business apps with the introduction of Microsoft Dynamics 365.</a:t>
            </a:r>
          </a:p>
          <a:p>
            <a:r>
              <a:rPr lang="en-US" sz="800" kern="1200" dirty="0">
                <a:solidFill>
                  <a:schemeClr val="tx1"/>
                </a:solidFill>
                <a:effectLst/>
                <a:latin typeface="Segoe UI Light" pitchFamily="34" charset="0"/>
                <a:ea typeface="+mn-ea"/>
                <a:cs typeface="+mn-cs"/>
              </a:rPr>
              <a:t> </a:t>
            </a:r>
          </a:p>
          <a:p>
            <a:pPr lvl="0"/>
            <a:r>
              <a:rPr lang="en-US" sz="800" kern="1200" dirty="0">
                <a:solidFill>
                  <a:schemeClr val="tx1"/>
                </a:solidFill>
                <a:effectLst/>
                <a:latin typeface="Segoe UI Light" pitchFamily="34" charset="0"/>
                <a:ea typeface="+mn-ea"/>
                <a:cs typeface="+mn-cs"/>
              </a:rPr>
              <a:t>Technology is transforming our personal lives with apps and services that are simple and intuitive, and deliver helpful assistance to improve our lives.</a:t>
            </a:r>
          </a:p>
          <a:p>
            <a:r>
              <a:rPr lang="en-US" sz="800" kern="1200" dirty="0">
                <a:solidFill>
                  <a:schemeClr val="tx1"/>
                </a:solidFill>
                <a:effectLst/>
                <a:latin typeface="Segoe UI Light" pitchFamily="34" charset="0"/>
                <a:ea typeface="+mn-ea"/>
                <a:cs typeface="+mn-cs"/>
              </a:rPr>
              <a:t> </a:t>
            </a:r>
          </a:p>
          <a:p>
            <a:pPr lvl="0"/>
            <a:r>
              <a:rPr lang="en-US" sz="800" kern="1200" dirty="0">
                <a:solidFill>
                  <a:schemeClr val="tx1"/>
                </a:solidFill>
                <a:effectLst/>
                <a:latin typeface="Segoe UI Light" pitchFamily="34" charset="0"/>
                <a:ea typeface="+mn-ea"/>
                <a:cs typeface="+mn-cs"/>
              </a:rPr>
              <a:t>In contrast the apps and services we use to drive business process are often difficult to use, try and deploy.  Some even make you pay extra for capabilities like visualization, workflow automation and predictive insights.</a:t>
            </a:r>
          </a:p>
          <a:p>
            <a:r>
              <a:rPr lang="en-US" sz="800" kern="1200" dirty="0">
                <a:solidFill>
                  <a:schemeClr val="tx1"/>
                </a:solidFill>
                <a:effectLst/>
                <a:latin typeface="Segoe UI Light" pitchFamily="34" charset="0"/>
                <a:ea typeface="+mn-ea"/>
                <a:cs typeface="+mn-cs"/>
              </a:rPr>
              <a:t> </a:t>
            </a:r>
          </a:p>
          <a:p>
            <a:r>
              <a:rPr lang="en-US" sz="800" kern="1200" dirty="0">
                <a:solidFill>
                  <a:schemeClr val="tx1"/>
                </a:solidFill>
                <a:effectLst/>
                <a:latin typeface="Segoe UI Light" pitchFamily="34" charset="0"/>
                <a:ea typeface="+mn-ea"/>
                <a:cs typeface="+mn-cs"/>
              </a:rPr>
              <a:t>We imagine a better world for business users everywhere. One where  there is no artificial divide between CRM and ERP,</a:t>
            </a:r>
            <a:r>
              <a:rPr lang="en-US" sz="800" kern="1200" baseline="0" dirty="0">
                <a:solidFill>
                  <a:schemeClr val="tx1"/>
                </a:solidFill>
                <a:effectLst/>
                <a:latin typeface="Segoe UI Light" pitchFamily="34" charset="0"/>
                <a:ea typeface="+mn-ea"/>
                <a:cs typeface="+mn-cs"/>
              </a:rPr>
              <a:t> where </a:t>
            </a:r>
            <a:r>
              <a:rPr lang="en-US" sz="800" kern="1200" dirty="0">
                <a:solidFill>
                  <a:schemeClr val="tx1"/>
                </a:solidFill>
                <a:effectLst/>
                <a:latin typeface="Segoe UI Light" pitchFamily="34" charset="0"/>
                <a:ea typeface="+mn-ea"/>
                <a:cs typeface="+mn-cs"/>
              </a:rPr>
              <a:t>you have integrated solutions</a:t>
            </a:r>
            <a:r>
              <a:rPr lang="en-US" sz="800" kern="1200" baseline="0" dirty="0">
                <a:solidFill>
                  <a:schemeClr val="tx1"/>
                </a:solidFill>
                <a:effectLst/>
                <a:latin typeface="Segoe UI Light" pitchFamily="34" charset="0"/>
                <a:ea typeface="+mn-ea"/>
                <a:cs typeface="+mn-cs"/>
              </a:rPr>
              <a:t> so you</a:t>
            </a:r>
            <a:r>
              <a:rPr lang="en-US" sz="800" kern="1200" dirty="0">
                <a:solidFill>
                  <a:schemeClr val="tx1"/>
                </a:solidFill>
                <a:effectLst/>
                <a:latin typeface="Segoe UI Light" pitchFamily="34" charset="0"/>
                <a:ea typeface="+mn-ea"/>
                <a:cs typeface="+mn-cs"/>
              </a:rPr>
              <a:t> can track leads, automate field service, drive sales and improve operations using modern, mobile, enterprise-ready intelligent business apps from the cloud that are as easy to use as the consumer apps that help us all get rides, book rooms, listen to music and take actions to improve our health.</a:t>
            </a:r>
            <a:endParaRPr lang="en-US" sz="800" dirty="0"/>
          </a:p>
          <a:p>
            <a:pPr defTabSz="959813">
              <a:defRPr/>
            </a:pPr>
            <a:endParaRPr lang="en-US" sz="800" dirty="0">
              <a:cs typeface="Segoe UI Light" panose="020B0502040204020203" pitchFamily="34" charset="0"/>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B6D6C9-6BBF-4D11-A799-488066A7E7FC}" type="slidenum">
              <a:rPr kumimoji="0" 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822993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Optimize Operations</a:t>
            </a:r>
          </a:p>
          <a:p>
            <a:endParaRPr lang="en-US" sz="1200" dirty="0"/>
          </a:p>
          <a:p>
            <a:r>
              <a:rPr lang="en-US" sz="1200" dirty="0"/>
              <a:t>Dynamics 365 helps accelerate the speed of doing business, improve</a:t>
            </a:r>
            <a:r>
              <a:rPr lang="en-US" sz="1200" baseline="0" dirty="0"/>
              <a:t> s</a:t>
            </a:r>
            <a:r>
              <a:rPr lang="en-US" sz="1200" dirty="0"/>
              <a:t>ervice levels, and reduce costs with intelligent processes that anticipate the future and coordinate people and assets more efficiently from manufacturing to finance to retail.</a:t>
            </a:r>
          </a:p>
          <a:p>
            <a:endParaRPr lang="en-US" sz="1200" dirty="0"/>
          </a:p>
          <a:p>
            <a:pPr marL="174674" indent="-174674">
              <a:buFont typeface="Arial" panose="020B0604020202020204" pitchFamily="34" charset="0"/>
              <a:buChar char="•"/>
            </a:pPr>
            <a:r>
              <a:rPr lang="en-US" sz="1200" dirty="0"/>
              <a:t>Dynamics 365 for Operations, brings together a complete set of ERP capabilities across financials, demand planning, procurement/ supply chain, manufacturing, distribution and retail.</a:t>
            </a:r>
          </a:p>
          <a:p>
            <a:pPr marL="174674" indent="-174674">
              <a:buFont typeface="Arial" panose="020B0604020202020204" pitchFamily="34" charset="0"/>
              <a:buChar char="•"/>
            </a:pPr>
            <a:r>
              <a:rPr lang="en-US" sz="1200" dirty="0"/>
              <a:t>Dynamics</a:t>
            </a:r>
            <a:r>
              <a:rPr lang="en-US" sz="1200" baseline="0" dirty="0"/>
              <a:t> 365 </a:t>
            </a:r>
            <a:r>
              <a:rPr lang="en-US" sz="1200" dirty="0"/>
              <a:t>enables organizations to run industry-specific and operational business processes that are extendable with specific solutions from (business) partners.</a:t>
            </a:r>
          </a:p>
          <a:p>
            <a:pPr marL="174674" indent="-174674">
              <a:buFont typeface="Arial" panose="020B0604020202020204" pitchFamily="34" charset="0"/>
              <a:buChar char="•"/>
            </a:pPr>
            <a:r>
              <a:rPr lang="en-US" sz="1200" dirty="0"/>
              <a:t>Dynamics 365 for Operations helps people make smarter decisions quickly with built-in intelligence. It helps them transform business processes faster with proven methodologies and practices.</a:t>
            </a:r>
          </a:p>
          <a:p>
            <a:endParaRPr lang="en-US" sz="12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665674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Transform products</a:t>
            </a:r>
          </a:p>
          <a:p>
            <a:endParaRPr lang="en-US" sz="1200" dirty="0"/>
          </a:p>
          <a:p>
            <a:r>
              <a:rPr lang="en-US" sz="1200" dirty="0"/>
              <a:t>Dynamics 365 provides an extensible platform and integrated applications so organizations</a:t>
            </a:r>
            <a:r>
              <a:rPr lang="en-US" sz="1200" baseline="0" dirty="0"/>
              <a:t> can u</a:t>
            </a:r>
            <a:r>
              <a:rPr lang="en-US" sz="1200" dirty="0"/>
              <a:t>se data as a strategic asset, shifting from reactive to proactive, automating processes, and innovating with new business models, services, products, and experiences—all to differentiate</a:t>
            </a:r>
            <a:r>
              <a:rPr lang="en-US" sz="1200" baseline="0" dirty="0"/>
              <a:t> </a:t>
            </a:r>
            <a:r>
              <a:rPr lang="en-US" sz="1200" dirty="0"/>
              <a:t>and create opportunities.</a:t>
            </a:r>
          </a:p>
          <a:p>
            <a:endParaRPr lang="en-US" sz="1200" dirty="0"/>
          </a:p>
          <a:p>
            <a:pPr marL="174674" indent="-174674">
              <a:buFont typeface="Arial" panose="020B0604020202020204" pitchFamily="34" charset="0"/>
              <a:buChar char="•"/>
            </a:pPr>
            <a:r>
              <a:rPr lang="en-US" sz="1200" dirty="0"/>
              <a:t>Dynamics 365 provides actionable business insights through Cortana intelligence and Azure</a:t>
            </a:r>
            <a:r>
              <a:rPr lang="en-US" sz="1200" baseline="0" dirty="0"/>
              <a:t> machine learning</a:t>
            </a:r>
            <a:r>
              <a:rPr lang="en-US" sz="1200" dirty="0"/>
              <a:t>, as</a:t>
            </a:r>
            <a:r>
              <a:rPr lang="en-US" sz="1200" baseline="0" dirty="0"/>
              <a:t> well as </a:t>
            </a:r>
            <a:r>
              <a:rPr lang="en-US" sz="1200" dirty="0"/>
              <a:t>the flexibility to adjust business processes as needed. This enables companies to keep up with the pace of business and proactively shift or create new business models to take advantage of market opportunities. </a:t>
            </a:r>
          </a:p>
          <a:p>
            <a:pPr marL="174674" indent="-174674">
              <a:buFont typeface="Arial" panose="020B0604020202020204" pitchFamily="34" charset="0"/>
              <a:buChar char="•"/>
            </a:pPr>
            <a:r>
              <a:rPr lang="en-US" sz="1200" dirty="0"/>
              <a:t>Business are able to get a complete integrated view into their business processes – from the manufacturing floor to sales and service - with the new common data</a:t>
            </a:r>
            <a:r>
              <a:rPr lang="en-US" sz="1200" baseline="0" dirty="0"/>
              <a:t> service</a:t>
            </a:r>
            <a:r>
              <a:rPr lang="en-US" sz="1200" dirty="0"/>
              <a:t> within Dynamics 365 so they can more effectively plan their business and deliver amazing customer experiences. </a:t>
            </a:r>
          </a:p>
          <a:p>
            <a:pPr marL="174674" indent="-174674">
              <a:buFont typeface="Arial" panose="020B0604020202020204" pitchFamily="34" charset="0"/>
              <a:buChar char="•"/>
            </a:pPr>
            <a:r>
              <a:rPr lang="en-US" sz="1200" dirty="0"/>
              <a:t>The new Dynamics 365 common data service</a:t>
            </a:r>
            <a:r>
              <a:rPr lang="en-US" sz="1200" baseline="0" dirty="0"/>
              <a:t> </a:t>
            </a:r>
            <a:r>
              <a:rPr lang="en-US" sz="1200" dirty="0"/>
              <a:t>combined with Power Apps and Microsoft Flow allows business analysts to compose new applications and easily extend and modify existing business processes to adapt to new business models, customer needs or new trends in the marketplace.  </a:t>
            </a:r>
          </a:p>
          <a:p>
            <a:endParaRPr lang="en-US" sz="12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495847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588">
              <a:defRPr/>
            </a:pPr>
            <a:r>
              <a:rPr lang="en-GB" sz="900" dirty="0">
                <a:latin typeface="Segoe UI Light" pitchFamily="34" charset="0"/>
              </a:rPr>
              <a:t>With Dynamics 365, we’ve not only evolved our product strategy, we’ve also reinvented our approach to pricing and packaging –</a:t>
            </a:r>
            <a:r>
              <a:rPr lang="en-GB" sz="900" baseline="0" dirty="0">
                <a:latin typeface="Segoe UI Light" pitchFamily="34" charset="0"/>
              </a:rPr>
              <a:t> focused on simplicity and transparency.  </a:t>
            </a:r>
            <a:r>
              <a:rPr lang="en-GB" sz="900" b="1" dirty="0">
                <a:latin typeface="Segoe UI Light" pitchFamily="34" charset="0"/>
              </a:rPr>
              <a:t> </a:t>
            </a:r>
          </a:p>
          <a:p>
            <a:endParaRPr lang="en-GB" sz="900" b="1" dirty="0">
              <a:latin typeface="Segoe UI Light" pitchFamily="34" charset="0"/>
            </a:endParaRPr>
          </a:p>
          <a:p>
            <a:r>
              <a:rPr lang="en-GB" sz="900" dirty="0">
                <a:latin typeface="Segoe UI Light" pitchFamily="34" charset="0"/>
              </a:rPr>
              <a:t>Dynamics 365 licensing</a:t>
            </a:r>
            <a:r>
              <a:rPr lang="en-GB" sz="900" baseline="0" dirty="0">
                <a:latin typeface="Segoe UI Light" pitchFamily="34" charset="0"/>
              </a:rPr>
              <a:t> is predominately user-based.  When we think of users, we think of 2 categories, </a:t>
            </a:r>
            <a:r>
              <a:rPr lang="en-GB" sz="900" b="1" dirty="0">
                <a:latin typeface="Segoe UI Light" pitchFamily="34" charset="0"/>
              </a:rPr>
              <a:t>Light &amp; Full</a:t>
            </a:r>
          </a:p>
          <a:p>
            <a:endParaRPr lang="en-GB" sz="900" b="1" dirty="0">
              <a:latin typeface="Segoe UI Light" pitchFamily="34" charset="0"/>
            </a:endParaRPr>
          </a:p>
          <a:p>
            <a:pPr marL="171450" indent="-171450">
              <a:buFont typeface="Arial" panose="020B0604020202020204" pitchFamily="34" charset="0"/>
              <a:buChar char="•"/>
            </a:pPr>
            <a:r>
              <a:rPr lang="en-GB" sz="900" b="1" dirty="0">
                <a:latin typeface="Segoe UI Light" pitchFamily="34" charset="0"/>
              </a:rPr>
              <a:t>Light </a:t>
            </a:r>
            <a:r>
              <a:rPr lang="en-GB" sz="900" dirty="0">
                <a:latin typeface="Segoe UI Light" pitchFamily="34" charset="0"/>
              </a:rPr>
              <a:t>is most of the people within a company …they look</a:t>
            </a:r>
            <a:r>
              <a:rPr lang="en-GB" sz="900" baseline="0" dirty="0">
                <a:latin typeface="Segoe UI Light" pitchFamily="34" charset="0"/>
              </a:rPr>
              <a:t> up customer information</a:t>
            </a:r>
            <a:r>
              <a:rPr lang="en-GB" sz="900" dirty="0">
                <a:latin typeface="Segoe UI Light" pitchFamily="34" charset="0"/>
              </a:rPr>
              <a:t>, they consume knowledge, they run reports, they complete light tasks like time</a:t>
            </a:r>
            <a:r>
              <a:rPr lang="en-GB" sz="900" baseline="0" dirty="0">
                <a:latin typeface="Segoe UI Light" pitchFamily="34" charset="0"/>
              </a:rPr>
              <a:t> and expense and create </a:t>
            </a:r>
            <a:r>
              <a:rPr lang="en-GB" sz="900" dirty="0">
                <a:latin typeface="Segoe UI Light" pitchFamily="34" charset="0"/>
              </a:rPr>
              <a:t>accounts or contacts. I am a perfect example of this.  I approve POs,</a:t>
            </a:r>
            <a:r>
              <a:rPr lang="en-GB" sz="900" baseline="0" dirty="0">
                <a:latin typeface="Segoe UI Light" pitchFamily="34" charset="0"/>
              </a:rPr>
              <a:t> do expense reports and enter my vacation time.  Our Team member SKU supports light users with a lower price point.</a:t>
            </a:r>
            <a:endParaRPr lang="en-GB" sz="900" dirty="0">
              <a:latin typeface="Segoe UI Light" pitchFamily="34" charset="0"/>
            </a:endParaRPr>
          </a:p>
          <a:p>
            <a:pPr marL="640467" lvl="1" indent="-174674">
              <a:buFont typeface="Arial" panose="020B0604020202020204" pitchFamily="34" charset="0"/>
              <a:buChar char="•"/>
            </a:pPr>
            <a:endParaRPr lang="en-GB" sz="900" dirty="0">
              <a:latin typeface="Segoe UI Light" pitchFamily="34" charset="0"/>
            </a:endParaRPr>
          </a:p>
          <a:p>
            <a:pPr marL="174674" indent="-174674">
              <a:buFont typeface="Arial" panose="020B0604020202020204" pitchFamily="34" charset="0"/>
              <a:buChar char="•"/>
            </a:pPr>
            <a:r>
              <a:rPr lang="en-GB" sz="900" b="1" dirty="0">
                <a:latin typeface="Segoe UI Light" pitchFamily="34" charset="0"/>
              </a:rPr>
              <a:t>Full </a:t>
            </a:r>
            <a:r>
              <a:rPr lang="en-GB" sz="900" dirty="0">
                <a:latin typeface="Segoe UI Light" pitchFamily="34" charset="0"/>
              </a:rPr>
              <a:t>users leverage the majority of functionality</a:t>
            </a:r>
            <a:r>
              <a:rPr lang="en-GB" sz="900" baseline="0" dirty="0">
                <a:latin typeface="Segoe UI Light" pitchFamily="34" charset="0"/>
              </a:rPr>
              <a:t> – think of a sales rep, customer service agent, HR manager or Finance manager that works in a business application every day.</a:t>
            </a:r>
            <a:endParaRPr lang="en-GB" sz="900" b="1" dirty="0">
              <a:latin typeface="Segoe UI Light" pitchFamily="34" charset="0"/>
            </a:endParaRPr>
          </a:p>
          <a:p>
            <a:pPr marL="640467" lvl="1" indent="-174674">
              <a:buFont typeface="Arial" panose="020B0604020202020204" pitchFamily="34" charset="0"/>
              <a:buChar char="•"/>
            </a:pPr>
            <a:r>
              <a:rPr lang="en-GB" sz="900" dirty="0">
                <a:latin typeface="Segoe UI Light" pitchFamily="34" charset="0"/>
              </a:rPr>
              <a:t>They can </a:t>
            </a:r>
            <a:r>
              <a:rPr lang="en-GB" sz="900" b="1" dirty="0">
                <a:latin typeface="Segoe UI Light" pitchFamily="34" charset="0"/>
              </a:rPr>
              <a:t>PURCHASE TWO WAYs</a:t>
            </a:r>
          </a:p>
          <a:p>
            <a:pPr marL="1106262" lvl="2" indent="-174674" defTabSz="931588">
              <a:buFont typeface="Arial" panose="020B0604020202020204" pitchFamily="34" charset="0"/>
              <a:buChar char="•"/>
              <a:defRPr/>
            </a:pPr>
            <a:r>
              <a:rPr lang="en-GB" sz="900" b="1" dirty="0">
                <a:latin typeface="Segoe UI Light" pitchFamily="34" charset="0"/>
              </a:rPr>
              <a:t>APPS BASED </a:t>
            </a:r>
            <a:r>
              <a:rPr lang="en-GB" sz="900" dirty="0">
                <a:latin typeface="Segoe UI Light" pitchFamily="34" charset="0"/>
              </a:rPr>
              <a:t>–  this is the traditional approach to licensing.</a:t>
            </a:r>
            <a:r>
              <a:rPr lang="en-GB" sz="900" baseline="0" dirty="0">
                <a:latin typeface="Segoe UI Light" pitchFamily="34" charset="0"/>
              </a:rPr>
              <a:t>  </a:t>
            </a:r>
            <a:r>
              <a:rPr lang="en-US" sz="900" dirty="0">
                <a:latin typeface="Segoe UI Light" pitchFamily="34" charset="0"/>
              </a:rPr>
              <a:t>A customer can license a user at an individual application level.</a:t>
            </a:r>
            <a:r>
              <a:rPr lang="en-US" sz="900" baseline="0" dirty="0">
                <a:latin typeface="Segoe UI Light" pitchFamily="34" charset="0"/>
              </a:rPr>
              <a:t> </a:t>
            </a:r>
          </a:p>
          <a:p>
            <a:pPr marL="1106262" lvl="2" indent="-174674" defTabSz="931588">
              <a:buFont typeface="Arial" panose="020B0604020202020204" pitchFamily="34" charset="0"/>
              <a:buChar char="•"/>
              <a:defRPr/>
            </a:pPr>
            <a:r>
              <a:rPr lang="en-GB" sz="900" b="1" u="sng" dirty="0">
                <a:latin typeface="Segoe UI Light" pitchFamily="34" charset="0"/>
              </a:rPr>
              <a:t>PLAN BASED:  this is our New Licencing model, which we are very excited about</a:t>
            </a:r>
            <a:r>
              <a:rPr lang="en-GB" sz="900" b="1" dirty="0">
                <a:latin typeface="Segoe UI Light" pitchFamily="34" charset="0"/>
              </a:rPr>
              <a:t>: - </a:t>
            </a:r>
            <a:r>
              <a:rPr lang="en-GB" sz="900" dirty="0">
                <a:latin typeface="Segoe UI Light" pitchFamily="34" charset="0"/>
              </a:rPr>
              <a:t>Plan based licensing allows a company</a:t>
            </a:r>
            <a:r>
              <a:rPr lang="en-GB" sz="900" baseline="0" dirty="0">
                <a:latin typeface="Segoe UI Light" pitchFamily="34" charset="0"/>
              </a:rPr>
              <a:t> to buys </a:t>
            </a:r>
            <a:r>
              <a:rPr lang="en-GB" sz="900" dirty="0">
                <a:latin typeface="Segoe UI Light" pitchFamily="34" charset="0"/>
              </a:rPr>
              <a:t>a single user licence</a:t>
            </a:r>
            <a:r>
              <a:rPr lang="en-GB" sz="900" baseline="0" dirty="0">
                <a:latin typeface="Segoe UI Light" pitchFamily="34" charset="0"/>
              </a:rPr>
              <a:t> with </a:t>
            </a:r>
            <a:r>
              <a:rPr lang="en-GB" sz="900" dirty="0">
                <a:latin typeface="Segoe UI Light" pitchFamily="34" charset="0"/>
              </a:rPr>
              <a:t>flexibility to leverage whatever functionality they need to fit their specific user types. This means companies can create real world</a:t>
            </a:r>
            <a:r>
              <a:rPr lang="en-GB" sz="900" baseline="0" dirty="0">
                <a:latin typeface="Segoe UI Light" pitchFamily="34" charset="0"/>
              </a:rPr>
              <a:t> roles for their employees – who might be primarily in manufacturing, but need to manage customer orders and field service orders.  </a:t>
            </a:r>
          </a:p>
          <a:p>
            <a:pPr marL="649062" lvl="1" indent="-174674" defTabSz="931588">
              <a:buFont typeface="Arial" panose="020B0604020202020204" pitchFamily="34" charset="0"/>
              <a:buChar char="•"/>
              <a:defRPr/>
            </a:pPr>
            <a:endParaRPr lang="en-GB" sz="900" baseline="0" dirty="0">
              <a:latin typeface="Segoe UI Light" pitchFamily="34" charset="0"/>
            </a:endParaRPr>
          </a:p>
          <a:p>
            <a:pPr marL="649062" lvl="1" indent="-174674" defTabSz="931588">
              <a:buFont typeface="Arial" panose="020B0604020202020204" pitchFamily="34" charset="0"/>
              <a:buChar char="•"/>
              <a:defRPr/>
            </a:pPr>
            <a:r>
              <a:rPr lang="en-GB" sz="900" dirty="0">
                <a:latin typeface="Segoe UI Light" pitchFamily="34" charset="0"/>
              </a:rPr>
              <a:t>Why are we excited </a:t>
            </a:r>
          </a:p>
          <a:p>
            <a:pPr marL="1114857" lvl="2" indent="-174674" defTabSz="931588">
              <a:buFont typeface="Arial" panose="020B0604020202020204" pitchFamily="34" charset="0"/>
              <a:buChar char="•"/>
              <a:defRPr/>
            </a:pPr>
            <a:r>
              <a:rPr lang="en-GB" sz="900" dirty="0">
                <a:latin typeface="Segoe UI Light" pitchFamily="34" charset="0"/>
              </a:rPr>
              <a:t>It is simple, flexible, </a:t>
            </a:r>
          </a:p>
          <a:p>
            <a:pPr marL="1114857" lvl="2" indent="-174674" defTabSz="931588">
              <a:buFont typeface="Arial" panose="020B0604020202020204" pitchFamily="34" charset="0"/>
              <a:buChar char="•"/>
              <a:defRPr/>
            </a:pPr>
            <a:r>
              <a:rPr lang="en-GB" sz="900" dirty="0">
                <a:latin typeface="Segoe UI Light" pitchFamily="34" charset="0"/>
              </a:rPr>
              <a:t>It Improves ROI – buy one license</a:t>
            </a:r>
          </a:p>
          <a:p>
            <a:pPr marL="1114857" lvl="2" indent="-174674">
              <a:buFont typeface="Arial" panose="020B0604020202020204" pitchFamily="34" charset="0"/>
              <a:buChar char="•"/>
            </a:pPr>
            <a:r>
              <a:rPr lang="en-GB" sz="900" dirty="0">
                <a:latin typeface="Segoe UI Light" pitchFamily="34" charset="0"/>
              </a:rPr>
              <a:t>HIGHLIGHT – Role-based licensing provides users with full usage rights to PowerApps and Microsoft Flow to </a:t>
            </a:r>
            <a:r>
              <a:rPr lang="en-US" sz="900" dirty="0">
                <a:latin typeface="Segoe UI Light" panose="020B0502040204020203" pitchFamily="34" charset="0"/>
              </a:rPr>
              <a:t>compose new apps and easily extend and modify existing ones. </a:t>
            </a:r>
          </a:p>
          <a:p>
            <a:pPr marL="1114857" marR="0" lvl="2" indent="-174674"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kern="1200" dirty="0">
                <a:solidFill>
                  <a:schemeClr val="tx1"/>
                </a:solidFill>
                <a:effectLst/>
                <a:latin typeface="Segoe UI Light" pitchFamily="34" charset="0"/>
                <a:ea typeface="+mn-ea"/>
                <a:cs typeface="+mn-cs"/>
              </a:rPr>
              <a:t>HIGHLIGHT - A customer service representative who needs access to sales, customer service and field service capabilities would have to pay approx. 4 to 5x more for separate services from our leading competitors in the CRM space vs. comparable Dynamics 365 functionality purchased via our Enterprise Plan.</a:t>
            </a:r>
          </a:p>
          <a:p>
            <a:pPr marL="940183" lvl="2" indent="0">
              <a:buFont typeface="Arial" panose="020B0604020202020204" pitchFamily="34" charset="0"/>
              <a:buNone/>
            </a:pPr>
            <a:endParaRPr lang="en-GB" sz="900" dirty="0">
              <a:latin typeface="Segoe UI Light" pitchFamily="34" charset="0"/>
            </a:endParaRPr>
          </a:p>
          <a:p>
            <a:endParaRPr lang="en-GB" sz="900" dirty="0">
              <a:latin typeface="Segoe UI Light" pitchFamily="34" charset="0"/>
            </a:endParaRPr>
          </a:p>
        </p:txBody>
      </p:sp>
      <p:sp>
        <p:nvSpPr>
          <p:cNvPr id="4" name="Header Placeholder 3"/>
          <p:cNvSpPr>
            <a:spLocks noGrp="1"/>
          </p:cNvSpPr>
          <p:nvPr>
            <p:ph type="hdr" sz="quarter" idx="10"/>
          </p:nvPr>
        </p:nvSpPr>
        <p:spPr/>
        <p:txBody>
          <a:bodyPr/>
          <a:lstStyle/>
          <a:p>
            <a:pPr marL="0" marR="0" lvl="0" indent="0" defTabSz="93158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31283"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31588"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rPr>
              <a:pPr marL="0" marR="0" lvl="0" indent="0" defTabSz="931588" eaLnBrk="1" fontAlgn="auto" latinLnBrk="0" hangingPunct="1">
                <a:lnSpc>
                  <a:spcPct val="100000"/>
                </a:lnSpc>
                <a:spcBef>
                  <a:spcPts val="0"/>
                </a:spcBef>
                <a:spcAft>
                  <a:spcPts val="0"/>
                </a:spcAft>
                <a:buClrTx/>
                <a:buSzTx/>
                <a:buFontTx/>
                <a:buNone/>
                <a:tabLst/>
                <a:defRPr/>
              </a:pPr>
              <a:t>11/16/2016 1:42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31588"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31588"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524366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AccuWeather</a:t>
            </a:r>
            <a:r>
              <a:rPr lang="en-US" sz="1200" kern="1200" baseline="0" dirty="0">
                <a:solidFill>
                  <a:schemeClr val="tx1"/>
                </a:solidFill>
                <a:effectLst/>
                <a:latin typeface="+mn-lt"/>
                <a:ea typeface="+mn-ea"/>
                <a:cs typeface="+mn-cs"/>
              </a:rPr>
              <a:t> is a great example of Digital Transformation powered by Microsoft and Dynamics 365 </a:t>
            </a:r>
          </a:p>
          <a:p>
            <a:endParaRPr lang="en-US"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Worldwide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growth of connected devices pushed demand for AccuWeather up-to-the-minute weather forecasts from 2 million to 4 billion requests a day, the online weather service had a category-5 data storm to manage.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company had to collect more information from more locations and increase service speed at the same time, so AccuWeather adopted Microsoft Azure to store, process, and deliver content in the cloud.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deployed Dynamics 365 to better gather, access, analyze, and distribute real-time data from more than 3 billion locations around the world.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AccuWeather has developed the speed and flexibility to respond effectively to 13 billion service requests a day—and now the forecast is for accelerated business growth.</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as AccuWeather reimagines its business models and introduces new offerings for their customers, they are adopting the Dynamics</a:t>
            </a:r>
            <a:r>
              <a:rPr lang="en-US" sz="1200" kern="1200" baseline="0" dirty="0">
                <a:solidFill>
                  <a:schemeClr val="tx1"/>
                </a:solidFill>
                <a:effectLst/>
                <a:latin typeface="+mn-lt"/>
                <a:ea typeface="+mn-ea"/>
                <a:cs typeface="+mn-cs"/>
              </a:rPr>
              <a:t> 365 for Operations </a:t>
            </a:r>
            <a:r>
              <a:rPr lang="en-US" sz="1200" kern="1200" dirty="0">
                <a:solidFill>
                  <a:schemeClr val="tx1"/>
                </a:solidFill>
                <a:effectLst/>
                <a:latin typeface="+mn-lt"/>
                <a:ea typeface="+mn-ea"/>
                <a:cs typeface="+mn-cs"/>
              </a:rPr>
              <a:t>to enable backend operations and new billing principles for these new offerings.</a:t>
            </a:r>
          </a:p>
          <a:p>
            <a:endParaRPr lang="en-US" sz="12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259811A-97BE-4884-8CB0-39C8E240981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404823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recap, Dynamics 365 is breaking the business application paradigm. It brings together business applications with the best of Microsoft – in productivity, collaboration, intelligence and platform to give you and your business the right set of tools to grow, evolve and transform. </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A4DAD93-0CCE-4BD6-96C4-CA31C045EE0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38346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wrap up by talking about our</a:t>
            </a:r>
            <a:r>
              <a:rPr lang="en-US" sz="1200" kern="1200" baseline="0" dirty="0">
                <a:solidFill>
                  <a:schemeClr val="tx1"/>
                </a:solidFill>
                <a:effectLst/>
                <a:latin typeface="+mn-lt"/>
                <a:ea typeface="+mn-ea"/>
                <a:cs typeface="+mn-cs"/>
              </a:rPr>
              <a:t> Roadmap.  Dynamics 365 will be GA in Q4 of 2016.</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We will continue our ongoing rhythm of innovation, with Fall and Spring releases for Dynamics 365 – adding new capabilities with each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update.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Specifically, some key areas we are focusing on include-  </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Common user experience and integrated navigation</a:t>
            </a:r>
            <a:r>
              <a:rPr lang="en-US" sz="1200" kern="1200" dirty="0">
                <a:solidFill>
                  <a:schemeClr val="tx1"/>
                </a:solidFill>
                <a:effectLst/>
                <a:latin typeface="+mn-lt"/>
                <a:ea typeface="+mn-ea"/>
                <a:cs typeface="+mn-cs"/>
              </a:rPr>
              <a:t> – you will see a lot of this when we GA.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 are </a:t>
            </a:r>
            <a:r>
              <a:rPr lang="en-US" sz="1200" b="1" kern="1200" dirty="0">
                <a:solidFill>
                  <a:schemeClr val="tx1"/>
                </a:solidFill>
                <a:effectLst/>
                <a:latin typeface="+mn-lt"/>
                <a:ea typeface="+mn-ea"/>
                <a:cs typeface="+mn-cs"/>
              </a:rPr>
              <a:t>redefining business processes</a:t>
            </a:r>
            <a:r>
              <a:rPr lang="en-US" sz="1200" kern="1200" dirty="0">
                <a:solidFill>
                  <a:schemeClr val="tx1"/>
                </a:solidFill>
                <a:effectLst/>
                <a:latin typeface="+mn-lt"/>
                <a:ea typeface="+mn-ea"/>
                <a:cs typeface="+mn-cs"/>
              </a:rPr>
              <a:t> to enable new end-to-end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scenarios like prospect to cash.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 are investing in a </a:t>
            </a:r>
            <a:r>
              <a:rPr lang="en-US" sz="1200" b="1" kern="1200" dirty="0">
                <a:solidFill>
                  <a:schemeClr val="tx1"/>
                </a:solidFill>
                <a:effectLst/>
                <a:latin typeface="+mn-lt"/>
                <a:ea typeface="+mn-ea"/>
                <a:cs typeface="+mn-cs"/>
              </a:rPr>
              <a:t>common application platform where power users can build custom applications with PowerApps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And last but not least, we’ll deliver the </a:t>
            </a:r>
            <a:r>
              <a:rPr lang="en-US" sz="1200" b="1" kern="1200" dirty="0">
                <a:solidFill>
                  <a:schemeClr val="tx1"/>
                </a:solidFill>
                <a:effectLst/>
                <a:latin typeface="+mn-lt"/>
                <a:ea typeface="+mn-ea"/>
                <a:cs typeface="+mn-cs"/>
              </a:rPr>
              <a:t>common data service with integrations to existing application schemas</a:t>
            </a:r>
            <a:r>
              <a:rPr lang="en-US" sz="1200" kern="1200" dirty="0">
                <a:solidFill>
                  <a:schemeClr val="tx1"/>
                </a:solidFill>
                <a:effectLst/>
                <a:latin typeface="+mn-lt"/>
                <a:ea typeface="+mn-ea"/>
                <a:cs typeface="+mn-cs"/>
              </a:rPr>
              <a:t> to enable customers to easily build upon, extend and get the most from their Dynamics 365 applications.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hope you’re as excited about Dynamics 365 as we are!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See</a:t>
            </a:r>
            <a:r>
              <a:rPr lang="en-US" sz="1200" kern="1200" baseline="0" dirty="0">
                <a:solidFill>
                  <a:schemeClr val="tx1"/>
                </a:solidFill>
                <a:effectLst/>
                <a:latin typeface="+mn-lt"/>
                <a:ea typeface="+mn-ea"/>
                <a:cs typeface="+mn-cs"/>
              </a:rPr>
              <a:t> more details on the roadmap in the TDM deck on Dynamics 365 InfoPedia page.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5B258F2-B2E5-4175-B339-81AEE5988F5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743251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40">
              <a:defRPr/>
            </a:pPr>
            <a:r>
              <a:rPr lang="en-US" i="0"/>
              <a:t>Contact:</a:t>
            </a:r>
            <a:r>
              <a:rPr lang="en-US" i="0" baseline="0"/>
              <a:t> umranh@microsoft.com</a:t>
            </a:r>
            <a:endParaRPr lang="en-US" i="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A4DAD93-0CCE-4BD6-96C4-CA31C045EE0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477806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 On July 6, we announced Dynamics 365 to the market – our next generation of intelligent business applications in the cloud. We also announced AppSource, our new destination for business users to find and evaluate line of business SaaS applications.</a:t>
            </a:r>
          </a:p>
          <a:p>
            <a:endParaRPr lang="en-US" sz="1200" baseline="0" dirty="0"/>
          </a:p>
          <a:p>
            <a:r>
              <a:rPr lang="en-US" sz="1200" baseline="0" dirty="0">
                <a:solidFill>
                  <a:srgbClr val="FF0000"/>
                </a:solidFill>
              </a:rPr>
              <a:t>With Dynamics 365, we’re unifying our CRM and ERP cloud solutions and delivering new purpose-built applications across sales, customer service, operations, field service and more.  we’re also harnessing the power of One Microsoft, combining business applications and processes with the power of big data, advanced analytics and IOT, as well as deep integration with Office 365 for productivity.  </a:t>
            </a:r>
          </a:p>
          <a:p>
            <a:endParaRPr lang="en-US" sz="1200" baseline="0" dirty="0"/>
          </a:p>
          <a:p>
            <a:r>
              <a:rPr lang="en-US" sz="1200" baseline="0" dirty="0"/>
              <a:t>The news coverage was amazing!  We had nearly broad global media placements – Including Forbes, the Wall street journal, Bloomberg and </a:t>
            </a:r>
            <a:r>
              <a:rPr lang="en-US" sz="1200" baseline="0" dirty="0" err="1"/>
              <a:t>Techcrunch</a:t>
            </a:r>
            <a:r>
              <a:rPr lang="en-US" sz="1200" baseline="0" dirty="0"/>
              <a:t>.  </a:t>
            </a:r>
          </a:p>
          <a:p>
            <a:endParaRPr lang="en-US" sz="1200" baseline="0" dirty="0"/>
          </a:p>
          <a:p>
            <a:r>
              <a:rPr lang="en-US" sz="1200" baseline="0" dirty="0"/>
              <a:t>We also got great coverage from industry analysts.  For example, Nucleus Research points out that few other players offer a common platform and data model for CRM and ERP…  and none bring in the Office productivity capabilities as Microsoft can!</a:t>
            </a:r>
          </a:p>
          <a:p>
            <a:endParaRPr lang="en-US" sz="1200" baseline="0" dirty="0"/>
          </a:p>
          <a:p>
            <a:r>
              <a:rPr lang="en-US" sz="1200" baseline="0" dirty="0"/>
              <a:t>We also announced in September that we won the HPI business against Salesforce and Oracle in our largest ever CRM deal – again with great pickup from the media!  </a:t>
            </a:r>
          </a:p>
          <a:p>
            <a:endParaRPr lang="en-US" sz="1200" baseline="0" dirty="0"/>
          </a:p>
          <a:p>
            <a:r>
              <a:rPr lang="en-US" sz="1200" baseline="0" dirty="0"/>
              <a:t>So let’s set the stage for our Dynamics 365 story with some market context.  </a:t>
            </a:r>
            <a:endParaRPr lang="en-US" baseline="0" dirty="0"/>
          </a:p>
        </p:txBody>
      </p:sp>
      <p:sp>
        <p:nvSpPr>
          <p:cNvPr id="4" name="Header Placeholder 3"/>
          <p:cNvSpPr>
            <a:spLocks noGrp="1"/>
          </p:cNvSpPr>
          <p:nvPr>
            <p:ph type="hdr" sz="quarter" idx="10"/>
          </p:nvPr>
        </p:nvSpPr>
        <p:spPr/>
        <p:txBody>
          <a:bodyPr/>
          <a:lstStyle/>
          <a:p>
            <a:pPr marL="0" marR="0" lvl="0" indent="0" defTabSz="9229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22611"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22914"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rPr>
              <a:pPr marL="0" marR="0" lvl="0" indent="0" defTabSz="922914" eaLnBrk="1" fontAlgn="auto" latinLnBrk="0" hangingPunct="1">
                <a:lnSpc>
                  <a:spcPct val="100000"/>
                </a:lnSpc>
                <a:spcBef>
                  <a:spcPts val="0"/>
                </a:spcBef>
                <a:spcAft>
                  <a:spcPts val="0"/>
                </a:spcAft>
                <a:buClrTx/>
                <a:buSzTx/>
                <a:buFontTx/>
                <a:buNone/>
                <a:tabLst/>
                <a:defRPr/>
              </a:pPr>
              <a:t>11/16/2016 1:42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2291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22914"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36315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259811A-97BE-4884-8CB0-39C8E240981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40413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259811A-97BE-4884-8CB0-39C8E240981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21275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latin typeface="+mn-lt"/>
              </a:rPr>
              <a:t>There are some key market trends are driving changes to how companies think about business transformation and the applications that power it:</a:t>
            </a:r>
          </a:p>
          <a:p>
            <a:endParaRPr lang="en-US" sz="900" dirty="0">
              <a:latin typeface="+mn-lt"/>
            </a:endParaRPr>
          </a:p>
          <a:p>
            <a:pPr marL="228600" lvl="0" indent="-228600">
              <a:buFont typeface="+mj-lt"/>
              <a:buAutoNum type="arabicPeriod"/>
            </a:pPr>
            <a:r>
              <a:rPr lang="en-US" sz="900" b="1" kern="1200" dirty="0">
                <a:solidFill>
                  <a:schemeClr val="tx1"/>
                </a:solidFill>
                <a:effectLst/>
                <a:latin typeface="Segoe UI Light" pitchFamily="34" charset="0"/>
                <a:ea typeface="+mn-ea"/>
                <a:cs typeface="+mn-cs"/>
              </a:rPr>
              <a:t>Customer engagement is evolving</a:t>
            </a:r>
            <a:r>
              <a:rPr lang="en-US" sz="900" kern="1200" dirty="0">
                <a:solidFill>
                  <a:schemeClr val="tx1"/>
                </a:solidFill>
                <a:effectLst/>
                <a:latin typeface="Segoe UI Light" pitchFamily="34" charset="0"/>
                <a:ea typeface="+mn-ea"/>
                <a:cs typeface="+mn-cs"/>
              </a:rPr>
              <a:t>: Everyone is mobile, everyone is social, people trust opinions from their friends and peers more than they trust brands.  And it’s easier than ever to switch to a competitor.  At the same time, now devices are increasingly connected.  It’s a whole new world where the customer has control. Having a deep understanding of customers and being able to create a compelling experience is critical to any company’s business strategy. In fact, </a:t>
            </a:r>
            <a:r>
              <a:rPr lang="en-US" sz="900" b="1" kern="1200" dirty="0">
                <a:solidFill>
                  <a:schemeClr val="tx1"/>
                </a:solidFill>
                <a:effectLst/>
                <a:latin typeface="Segoe UI Light" pitchFamily="34" charset="0"/>
                <a:ea typeface="+mn-ea"/>
                <a:cs typeface="+mn-cs"/>
              </a:rPr>
              <a:t>by 2020, customer experience will overtake price &amp; product as the key brand differentiator. </a:t>
            </a:r>
            <a:r>
              <a:rPr lang="en-US" sz="900" b="1" kern="1200" baseline="0" dirty="0">
                <a:solidFill>
                  <a:schemeClr val="tx1"/>
                </a:solidFill>
                <a:effectLst/>
                <a:latin typeface="Segoe UI Light" pitchFamily="34" charset="0"/>
                <a:ea typeface="+mn-ea"/>
                <a:cs typeface="+mn-cs"/>
              </a:rPr>
              <a:t> </a:t>
            </a:r>
            <a:r>
              <a:rPr lang="en-US" sz="900" b="1" i="1" kern="1200" baseline="0" dirty="0">
                <a:solidFill>
                  <a:schemeClr val="tx1"/>
                </a:solidFill>
                <a:effectLst/>
                <a:latin typeface="Segoe UI Light" pitchFamily="34" charset="0"/>
                <a:ea typeface="+mn-ea"/>
                <a:cs typeface="+mn-cs"/>
              </a:rPr>
              <a:t>Source: </a:t>
            </a:r>
            <a:r>
              <a:rPr lang="en-US" sz="900" b="1" i="1" kern="1200" dirty="0">
                <a:solidFill>
                  <a:schemeClr val="tx1"/>
                </a:solidFill>
                <a:effectLst/>
                <a:latin typeface="Segoe UI Light" pitchFamily="34" charset="0"/>
                <a:ea typeface="+mn-ea"/>
                <a:cs typeface="+mn-cs"/>
              </a:rPr>
              <a:t>Customer 2020- the future of b2b customer experience by Walker - </a:t>
            </a:r>
            <a:r>
              <a:rPr lang="en-US" sz="900" b="0" i="1" u="sng" kern="1200" dirty="0">
                <a:solidFill>
                  <a:schemeClr val="tx1"/>
                </a:solidFill>
                <a:effectLst/>
                <a:latin typeface="Segoe UI Light" pitchFamily="34" charset="0"/>
                <a:ea typeface="+mn-ea"/>
                <a:cs typeface="+mn-cs"/>
                <a:hlinkClick r:id="rId3"/>
              </a:rPr>
              <a:t>http://www.walkerinfo.com/customers2020/</a:t>
            </a:r>
            <a:r>
              <a:rPr lang="en-US" sz="900" b="1" i="1" kern="1200" dirty="0">
                <a:solidFill>
                  <a:schemeClr val="tx1"/>
                </a:solidFill>
                <a:effectLst/>
                <a:latin typeface="Segoe UI Light" pitchFamily="34" charset="0"/>
                <a:ea typeface="+mn-ea"/>
                <a:cs typeface="+mn-cs"/>
              </a:rPr>
              <a:t> </a:t>
            </a:r>
          </a:p>
          <a:p>
            <a:pPr marL="228600" lvl="0" indent="-228600">
              <a:buFont typeface="+mj-lt"/>
              <a:buAutoNum type="arabicPeriod"/>
            </a:pPr>
            <a:endParaRPr lang="en-US" sz="900" i="1" kern="1200" dirty="0">
              <a:solidFill>
                <a:schemeClr val="tx1"/>
              </a:solidFill>
              <a:effectLst/>
              <a:latin typeface="Segoe UI Light" pitchFamily="34" charset="0"/>
              <a:ea typeface="+mn-ea"/>
              <a:cs typeface="+mn-cs"/>
            </a:endParaRPr>
          </a:p>
          <a:p>
            <a:pPr marL="228600" lvl="0" indent="-228600">
              <a:buFont typeface="+mj-lt"/>
              <a:buAutoNum type="arabicPeriod"/>
            </a:pPr>
            <a:r>
              <a:rPr lang="en-US" sz="900" b="1" kern="1200" dirty="0">
                <a:solidFill>
                  <a:schemeClr val="tx1"/>
                </a:solidFill>
                <a:effectLst/>
                <a:latin typeface="Segoe UI Light" pitchFamily="34" charset="0"/>
                <a:ea typeface="+mn-ea"/>
                <a:cs typeface="+mn-cs"/>
              </a:rPr>
              <a:t>With finite resources, productivity is critical for businesses to scale.  </a:t>
            </a:r>
            <a:r>
              <a:rPr lang="en-US" sz="900" kern="1200" dirty="0">
                <a:solidFill>
                  <a:schemeClr val="tx1"/>
                </a:solidFill>
                <a:effectLst/>
                <a:latin typeface="Segoe UI Light" pitchFamily="34" charset="0"/>
                <a:ea typeface="+mn-ea"/>
                <a:cs typeface="+mn-cs"/>
              </a:rPr>
              <a:t>40% of worker’s productivity time is lost when switching tasks. This costs the global economy $450B per year. Companies have automated business processes.  Now they are looking to embed productivity tools directly into business processes to save time and get more productivity out of their employees.  </a:t>
            </a:r>
            <a:r>
              <a:rPr lang="en-US" sz="900" b="1" i="1" kern="1200" dirty="0">
                <a:solidFill>
                  <a:schemeClr val="tx1"/>
                </a:solidFill>
                <a:effectLst/>
                <a:latin typeface="Segoe UI Light" pitchFamily="34" charset="0"/>
                <a:ea typeface="+mn-ea"/>
                <a:cs typeface="+mn-cs"/>
              </a:rPr>
              <a:t>Source:  The 40% loss of productivity when switching tasks comes from a study done by the American Psychological Association back in 2001: </a:t>
            </a:r>
            <a:r>
              <a:rPr lang="en-US" sz="900" b="1" i="1" u="sng" kern="1200" dirty="0">
                <a:solidFill>
                  <a:schemeClr val="tx1"/>
                </a:solidFill>
                <a:effectLst/>
                <a:latin typeface="Segoe UI Light" pitchFamily="34" charset="0"/>
                <a:ea typeface="+mn-ea"/>
                <a:cs typeface="+mn-cs"/>
                <a:hlinkClick r:id="rId4"/>
              </a:rPr>
              <a:t>http://www.apa.org/pubs/journals/releases/xhp274763.pdf</a:t>
            </a:r>
            <a:endParaRPr lang="en-US" sz="900" b="1" i="1" u="sng" kern="1200" dirty="0">
              <a:solidFill>
                <a:schemeClr val="tx1"/>
              </a:solidFill>
              <a:effectLst/>
              <a:latin typeface="Segoe UI Light" pitchFamily="34" charset="0"/>
              <a:ea typeface="+mn-ea"/>
              <a:cs typeface="+mn-cs"/>
            </a:endParaRPr>
          </a:p>
          <a:p>
            <a:pPr marL="228600" lvl="0" indent="-228600">
              <a:buFont typeface="+mj-lt"/>
              <a:buAutoNum type="arabicPeriod"/>
            </a:pPr>
            <a:endParaRPr lang="en-US" sz="900" b="1" i="1" kern="1200" dirty="0">
              <a:solidFill>
                <a:schemeClr val="tx1"/>
              </a:solidFill>
              <a:effectLst/>
              <a:latin typeface="Segoe UI Light" pitchFamily="34" charset="0"/>
              <a:ea typeface="+mn-ea"/>
              <a:cs typeface="+mn-cs"/>
            </a:endParaRPr>
          </a:p>
          <a:p>
            <a:pPr marL="228600" indent="-228600">
              <a:buFont typeface="+mj-lt"/>
              <a:buAutoNum type="arabicPeriod"/>
            </a:pPr>
            <a:r>
              <a:rPr lang="en-US" sz="900" b="1" kern="1200" dirty="0">
                <a:solidFill>
                  <a:schemeClr val="tx1"/>
                </a:solidFill>
                <a:effectLst/>
                <a:latin typeface="Segoe UI Light" pitchFamily="34" charset="0"/>
                <a:ea typeface="+mn-ea"/>
                <a:cs typeface="+mn-cs"/>
              </a:rPr>
              <a:t>Lastly, there is a new speed of business and companies need to adapt. </a:t>
            </a:r>
            <a:r>
              <a:rPr lang="en-US" sz="900" kern="1200" dirty="0">
                <a:solidFill>
                  <a:schemeClr val="tx1"/>
                </a:solidFill>
                <a:effectLst/>
                <a:latin typeface="Segoe UI Light" pitchFamily="34" charset="0"/>
                <a:ea typeface="+mn-ea"/>
                <a:cs typeface="+mn-cs"/>
              </a:rPr>
              <a:t>New technology is not only enabling new business models, it’s at a much faster rate than ever before. To be successful, companies need to enable their people and processes to respond quickly to changes in the market to capture new revenue opportunities. Organizations embracing digital transformation generate an average of $100 million (or 8% points) more operating income each year than those who lag behind.  – Sou</a:t>
            </a:r>
            <a:r>
              <a:rPr lang="en-US" sz="900" b="1" i="1" kern="1200" dirty="0">
                <a:solidFill>
                  <a:schemeClr val="tx1"/>
                </a:solidFill>
                <a:effectLst/>
                <a:latin typeface="Segoe UI Light" pitchFamily="34" charset="0"/>
                <a:ea typeface="+mn-ea"/>
                <a:cs typeface="+mn-cs"/>
              </a:rPr>
              <a:t>rce: Keystone research - </a:t>
            </a:r>
            <a:r>
              <a:rPr lang="en-US" sz="900" b="1" i="1" u="sng" kern="1200" dirty="0">
                <a:solidFill>
                  <a:schemeClr val="tx1"/>
                </a:solidFill>
                <a:effectLst/>
                <a:latin typeface="Segoe UI Light" pitchFamily="34" charset="0"/>
                <a:ea typeface="+mn-ea"/>
                <a:cs typeface="+mn-cs"/>
                <a:hlinkClick r:id="rId5"/>
              </a:rPr>
              <a:t>http://blogs.microsoft.com/firehose/2016/09/21/study-data-leaders-consistently-outperform-peers-in-core-business-metrics/#sm.0000jlk7v37nyf6bwei2q47q34f0g</a:t>
            </a:r>
            <a:endParaRPr lang="en-US" sz="900" b="1" i="1" dirty="0">
              <a:latin typeface="Segoe UI Light" pitchFamily="34" charset="0"/>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246570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talk about digital transformation.   Digital transformation is not simply about technology—it’s a business strategy that requires leaders to re-envision existing business models and embrace a different way of bringing together people, data, and processes to create value for their customers and capture new opportunities for their organizations.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Digital transformation means re-envisioning how you: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Engage your customers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Empower your employees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Optimize your operations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And</a:t>
            </a:r>
            <a:r>
              <a:rPr lang="en-US" sz="1200" kern="1200" baseline="0" dirty="0">
                <a:solidFill>
                  <a:schemeClr val="tx1"/>
                </a:solidFill>
                <a:effectLst/>
                <a:latin typeface="+mn-lt"/>
                <a:ea typeface="+mn-ea"/>
                <a:cs typeface="+mn-cs"/>
              </a:rPr>
              <a:t> Transform your products </a:t>
            </a:r>
            <a:endParaRPr lang="en-US" sz="1200" kern="1200" dirty="0">
              <a:solidFill>
                <a:schemeClr val="tx1"/>
              </a:solidFill>
              <a:effectLst/>
              <a:latin typeface="+mn-lt"/>
              <a:ea typeface="+mn-ea"/>
              <a:cs typeface="+mn-cs"/>
            </a:endParaRPr>
          </a:p>
          <a:p>
            <a:endParaRPr lang="en-US" sz="1200" dirty="0"/>
          </a:p>
          <a:p>
            <a:r>
              <a:rPr lang="en-US" sz="1200" dirty="0">
                <a:latin typeface="Segoe UI Light" pitchFamily="34" charset="0"/>
              </a:rPr>
              <a:t>To enable digital transformation</a:t>
            </a:r>
            <a:r>
              <a:rPr lang="en-US" sz="1200" baseline="0" dirty="0">
                <a:latin typeface="Segoe UI Light" pitchFamily="34" charset="0"/>
              </a:rPr>
              <a:t> strategies – so organizations can</a:t>
            </a:r>
            <a:r>
              <a:rPr lang="en-US" sz="1200" dirty="0">
                <a:latin typeface="Segoe UI Light" pitchFamily="34" charset="0"/>
              </a:rPr>
              <a:t> grow, evolve and meet the changing needs of customers, as well as capture new business opportunities,</a:t>
            </a:r>
            <a:r>
              <a:rPr lang="en-US" sz="1200" baseline="0" dirty="0">
                <a:latin typeface="Segoe UI Light" pitchFamily="34" charset="0"/>
              </a:rPr>
              <a:t> companies need </a:t>
            </a:r>
            <a:r>
              <a:rPr lang="en-US" sz="1200" baseline="0" dirty="0"/>
              <a:t>intelligent business applications…  and that’s where Microsoft Dynamics 365 comes in.</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354467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672">
              <a:defRPr/>
            </a:pPr>
            <a:r>
              <a:rPr lang="en-US" dirty="0"/>
              <a:t>Microsoft is unifying all its business applications. Breaking down the artificial silo’s of ERP and CRM and</a:t>
            </a:r>
            <a:r>
              <a:rPr lang="en-US" baseline="0" dirty="0"/>
              <a:t> </a:t>
            </a:r>
            <a:r>
              <a:rPr lang="en-US" dirty="0"/>
              <a:t>delivering new purpose-built applications in the cloud. </a:t>
            </a:r>
          </a:p>
          <a:p>
            <a:pPr defTabSz="932672">
              <a:defRPr/>
            </a:pPr>
            <a:endParaRPr lang="en-US" dirty="0"/>
          </a:p>
          <a:p>
            <a:pPr defTabSz="932672">
              <a:defRPr/>
            </a:pPr>
            <a:endParaRPr lang="en-US" dirty="0"/>
          </a:p>
          <a:p>
            <a:pPr lvl="0"/>
            <a:endParaRPr lang="en-US" dirty="0"/>
          </a:p>
        </p:txBody>
      </p:sp>
      <p:sp>
        <p:nvSpPr>
          <p:cNvPr id="4" name="Header Placeholder 3"/>
          <p:cNvSpPr>
            <a:spLocks noGrp="1"/>
          </p:cNvSpPr>
          <p:nvPr>
            <p:ph type="hdr" sz="quarter" idx="10"/>
          </p:nvPr>
        </p:nvSpPr>
        <p:spPr/>
        <p:txBody>
          <a:bodyPr/>
          <a:lstStyle/>
          <a:p>
            <a:pPr marL="0" marR="0" lvl="0" indent="0" defTabSz="91433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Worldwide Partner Conference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31"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33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rPr>
              <a:pPr marL="0" marR="0" lvl="0" indent="0" defTabSz="914330" eaLnBrk="1" fontAlgn="auto" latinLnBrk="0" hangingPunct="1">
                <a:lnSpc>
                  <a:spcPct val="100000"/>
                </a:lnSpc>
                <a:spcBef>
                  <a:spcPts val="0"/>
                </a:spcBef>
                <a:spcAft>
                  <a:spcPts val="0"/>
                </a:spcAft>
                <a:buClrTx/>
                <a:buSzTx/>
                <a:buFontTx/>
                <a:buNone/>
                <a:tabLst/>
                <a:defRPr/>
              </a:pPr>
              <a:t>11/16/2016 1:42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33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1433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50919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900" kern="1200" dirty="0">
                <a:solidFill>
                  <a:schemeClr val="tx1"/>
                </a:solidFill>
                <a:effectLst/>
                <a:latin typeface="Segoe UI Light" pitchFamily="34" charset="0"/>
                <a:ea typeface="+mn-ea"/>
                <a:cs typeface="+mn-cs"/>
              </a:rPr>
              <a:t>These applications work seamlessly together to manage specific business processes across, Sales, Customer Service, Field Service, Operations,</a:t>
            </a:r>
            <a:r>
              <a:rPr lang="en-US" sz="900" kern="1200" baseline="0" dirty="0">
                <a:solidFill>
                  <a:schemeClr val="tx1"/>
                </a:solidFill>
                <a:effectLst/>
                <a:latin typeface="Segoe UI Light" pitchFamily="34" charset="0"/>
                <a:ea typeface="+mn-ea"/>
                <a:cs typeface="+mn-cs"/>
              </a:rPr>
              <a:t> </a:t>
            </a:r>
            <a:r>
              <a:rPr lang="en-US" sz="900" kern="1200" dirty="0">
                <a:solidFill>
                  <a:schemeClr val="tx1"/>
                </a:solidFill>
                <a:effectLst/>
                <a:latin typeface="Segoe UI Light" pitchFamily="34" charset="0"/>
                <a:ea typeface="+mn-ea"/>
                <a:cs typeface="+mn-cs"/>
              </a:rPr>
              <a:t>Project Service Automation  and Marketing. </a:t>
            </a:r>
          </a:p>
          <a:p>
            <a:pPr marL="388712" lvl="1" indent="-171450">
              <a:buFontTx/>
              <a:buChar char="-"/>
            </a:pPr>
            <a:r>
              <a:rPr lang="en-US" sz="900" kern="1200" dirty="0">
                <a:solidFill>
                  <a:schemeClr val="tx1"/>
                </a:solidFill>
                <a:effectLst/>
                <a:latin typeface="Segoe UI Light" pitchFamily="34" charset="0"/>
                <a:ea typeface="+mn-ea"/>
                <a:cs typeface="+mn-cs"/>
              </a:rPr>
              <a:t>S</a:t>
            </a:r>
            <a:r>
              <a:rPr lang="en-US" sz="900" kern="1200" baseline="0" dirty="0">
                <a:solidFill>
                  <a:schemeClr val="tx1"/>
                </a:solidFill>
                <a:effectLst/>
                <a:latin typeface="Segoe UI Light" pitchFamily="34" charset="0"/>
                <a:ea typeface="+mn-ea"/>
                <a:cs typeface="+mn-cs"/>
              </a:rPr>
              <a:t>pecifically on the </a:t>
            </a:r>
            <a:r>
              <a:rPr lang="en-US" sz="900" b="1" kern="1200" baseline="0" dirty="0">
                <a:solidFill>
                  <a:schemeClr val="tx1"/>
                </a:solidFill>
                <a:effectLst/>
                <a:latin typeface="Segoe UI Light" pitchFamily="34" charset="0"/>
                <a:ea typeface="+mn-ea"/>
                <a:cs typeface="+mn-cs"/>
              </a:rPr>
              <a:t>marketing front, we want to note out our recent announcement with Adobe</a:t>
            </a:r>
            <a:r>
              <a:rPr lang="en-US" sz="900" kern="1200" baseline="0" dirty="0">
                <a:solidFill>
                  <a:schemeClr val="tx1"/>
                </a:solidFill>
                <a:effectLst/>
                <a:latin typeface="Segoe UI Light" pitchFamily="34" charset="0"/>
                <a:ea typeface="+mn-ea"/>
                <a:cs typeface="+mn-cs"/>
              </a:rPr>
              <a:t>, that we are partnering with them to make </a:t>
            </a:r>
            <a:r>
              <a:rPr lang="en-US" sz="900" kern="1200" dirty="0">
                <a:solidFill>
                  <a:schemeClr val="tx1"/>
                </a:solidFill>
                <a:effectLst/>
                <a:latin typeface="Segoe UI Light" pitchFamily="34" charset="0"/>
                <a:ea typeface="+mn-ea"/>
                <a:cs typeface="+mn-cs"/>
              </a:rPr>
              <a:t>Adobe Marketing Cloud our preferred marketing service for Dynamics 365 for</a:t>
            </a:r>
            <a:r>
              <a:rPr lang="en-US" sz="900" kern="1200" baseline="0" dirty="0">
                <a:solidFill>
                  <a:schemeClr val="tx1"/>
                </a:solidFill>
                <a:effectLst/>
                <a:latin typeface="Segoe UI Light" pitchFamily="34" charset="0"/>
                <a:ea typeface="+mn-ea"/>
                <a:cs typeface="+mn-cs"/>
              </a:rPr>
              <a:t> the Enterprise Edition</a:t>
            </a:r>
            <a:r>
              <a:rPr lang="en-US" sz="900" kern="1200" dirty="0">
                <a:solidFill>
                  <a:schemeClr val="tx1"/>
                </a:solidFill>
                <a:effectLst/>
                <a:latin typeface="Segoe UI Light" pitchFamily="34" charset="0"/>
                <a:ea typeface="+mn-ea"/>
                <a:cs typeface="+mn-cs"/>
              </a:rPr>
              <a:t>.  This is exciting as we help businesses deliver compelling and personalized experiences through every phase of their customer relationships.    </a:t>
            </a:r>
          </a:p>
          <a:p>
            <a:pPr marL="388712" lvl="1" indent="-171450">
              <a:buFontTx/>
              <a:buChar char="-"/>
            </a:pPr>
            <a:r>
              <a:rPr lang="en-US" sz="900" kern="1200" dirty="0">
                <a:solidFill>
                  <a:schemeClr val="tx1"/>
                </a:solidFill>
                <a:effectLst/>
                <a:latin typeface="Segoe UI Light" pitchFamily="34" charset="0"/>
                <a:ea typeface="+mn-ea"/>
                <a:cs typeface="+mn-cs"/>
              </a:rPr>
              <a:t>In</a:t>
            </a:r>
            <a:r>
              <a:rPr lang="en-US" sz="900" kern="1200" baseline="0" dirty="0">
                <a:solidFill>
                  <a:schemeClr val="tx1"/>
                </a:solidFill>
                <a:effectLst/>
                <a:latin typeface="Segoe UI Light" pitchFamily="34" charset="0"/>
                <a:ea typeface="+mn-ea"/>
                <a:cs typeface="+mn-cs"/>
              </a:rPr>
              <a:t> addition, we are also introducing </a:t>
            </a:r>
            <a:r>
              <a:rPr lang="en-US" sz="900" b="1" kern="1200" baseline="0" dirty="0">
                <a:solidFill>
                  <a:schemeClr val="tx1"/>
                </a:solidFill>
                <a:effectLst/>
                <a:latin typeface="Segoe UI Light" pitchFamily="34" charset="0"/>
                <a:ea typeface="+mn-ea"/>
                <a:cs typeface="+mn-cs"/>
              </a:rPr>
              <a:t>Dynamics 365 for Customer Insights</a:t>
            </a:r>
            <a:r>
              <a:rPr lang="en-US" sz="900" kern="1200" baseline="0" dirty="0">
                <a:solidFill>
                  <a:schemeClr val="tx1"/>
                </a:solidFill>
                <a:effectLst/>
                <a:latin typeface="Segoe UI Light" pitchFamily="34" charset="0"/>
                <a:ea typeface="+mn-ea"/>
                <a:cs typeface="+mn-cs"/>
              </a:rPr>
              <a:t>, a new class of analytics applications from Microsoft. Customer Insights connects and analyzes data from Microsoft – and other widely used CRM, ERP, web, social and IoT sources – and applies intelligence to it to give you a 360-degree customer view with automatic suggestions to improve engagement.</a:t>
            </a:r>
            <a:endParaRPr lang="en-US" sz="900" dirty="0"/>
          </a:p>
          <a:p>
            <a:pPr marL="0" indent="0">
              <a:buFont typeface="Arial" panose="020B0604020202020204" pitchFamily="34" charset="0"/>
              <a:buNone/>
            </a:pPr>
            <a:endParaRPr lang="en-US" sz="900" dirty="0"/>
          </a:p>
          <a:p>
            <a:pPr marL="0" indent="0">
              <a:buFont typeface="Arial" panose="020B0604020202020204" pitchFamily="34" charset="0"/>
              <a:buNone/>
            </a:pPr>
            <a:r>
              <a:rPr lang="en-US" sz="900" dirty="0"/>
              <a:t>Now</a:t>
            </a:r>
            <a:r>
              <a:rPr lang="en-US" sz="900" baseline="0" dirty="0"/>
              <a:t> what </a:t>
            </a:r>
            <a:r>
              <a:rPr lang="en-US" sz="900" dirty="0"/>
              <a:t>makes Dynamics</a:t>
            </a:r>
            <a:r>
              <a:rPr lang="en-US" sz="900" baseline="0" dirty="0"/>
              <a:t> 365 unique is that it harnesses the power of One Microsoft. </a:t>
            </a:r>
            <a:r>
              <a:rPr lang="en-US" i="0" dirty="0"/>
              <a:t>Data has become the new currency, and organizations create and have access to more of it, and faster than ever before. The challenge is how to transform it into intelligence that generates action and drive outcomes. </a:t>
            </a:r>
            <a:r>
              <a:rPr lang="en-US" b="1" i="0" dirty="0"/>
              <a:t>Dynamics 365 will allow organizations to adopt individual business apps such as Marketing, Sales, Service and Operations, but as organizations adopt more of the apps, synergies will be unleashed in the form ‘Intelligent Business Processes’.  </a:t>
            </a:r>
            <a:r>
              <a:rPr lang="en-US" i="0" dirty="0"/>
              <a:t>This will help proactively guide employees &amp; customers to generate optimal outcomes.</a:t>
            </a:r>
          </a:p>
          <a:p>
            <a:r>
              <a:rPr lang="en-US" i="0" dirty="0"/>
              <a:t> </a:t>
            </a:r>
          </a:p>
          <a:p>
            <a:r>
              <a:rPr lang="en-US" i="0" dirty="0"/>
              <a:t>Take</a:t>
            </a:r>
            <a:r>
              <a:rPr lang="en-US" i="0" baseline="0" dirty="0"/>
              <a:t> </a:t>
            </a:r>
            <a:r>
              <a:rPr lang="en-US" i="0" dirty="0"/>
              <a:t>Project Service Automation as an example. Project teams can use it as standalone app in close alignment with Office 365, but when combined with Operations, the time and expense reports that project members submit, will automatically go to accounting, HR and Payroll systems, and Project Accounts will be automatically updated for Finance in the Operations App.</a:t>
            </a:r>
          </a:p>
          <a:p>
            <a:r>
              <a:rPr lang="en-US" i="0" dirty="0"/>
              <a:t> </a:t>
            </a:r>
          </a:p>
          <a:p>
            <a:r>
              <a:rPr lang="en-US" i="0" dirty="0"/>
              <a:t>It sounds basic… but the fact is that the classic delineation between CRM and ERP has created a separation in data and processes. Dynamics 365 breaks down this separation, and our business platform strategy together with CIT and IOT is centered on enabling this to new levels.</a:t>
            </a:r>
          </a:p>
          <a:p>
            <a:r>
              <a:rPr lang="en-US" dirty="0"/>
              <a:t> </a:t>
            </a:r>
          </a:p>
          <a:p>
            <a:pPr lvl="0"/>
            <a:endParaRPr lang="en-US" dirty="0"/>
          </a:p>
        </p:txBody>
      </p:sp>
      <p:sp>
        <p:nvSpPr>
          <p:cNvPr id="4" name="Header Placeholder 3"/>
          <p:cNvSpPr>
            <a:spLocks noGrp="1"/>
          </p:cNvSpPr>
          <p:nvPr>
            <p:ph type="hdr" sz="quarter" idx="10"/>
          </p:nvPr>
        </p:nvSpPr>
        <p:spPr/>
        <p:txBody>
          <a:bodyPr/>
          <a:lstStyle/>
          <a:p>
            <a:pPr marL="0" marR="0" lvl="0" indent="0" defTabSz="91433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Worldwide Partner Conference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31"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33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rPr>
              <a:pPr marL="0" marR="0" lvl="0" indent="0" defTabSz="914330" eaLnBrk="1" fontAlgn="auto" latinLnBrk="0" hangingPunct="1">
                <a:lnSpc>
                  <a:spcPct val="100000"/>
                </a:lnSpc>
                <a:spcBef>
                  <a:spcPts val="0"/>
                </a:spcBef>
                <a:spcAft>
                  <a:spcPts val="0"/>
                </a:spcAft>
                <a:buClrTx/>
                <a:buSzTx/>
                <a:buFontTx/>
                <a:buNone/>
                <a:tabLst/>
                <a:defRPr/>
              </a:pPr>
              <a:t>11/16/2016 1:42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33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1433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2243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latin typeface="Segoe UI Light" pitchFamily="34" charset="0"/>
              </a:rPr>
              <a:t>Let’s talk about the Dynamics 365 advantage.  What makes it so</a:t>
            </a:r>
            <a:r>
              <a:rPr lang="en-US" sz="900" baseline="0" dirty="0">
                <a:latin typeface="Segoe UI Light" pitchFamily="34" charset="0"/>
              </a:rPr>
              <a:t> well positioned in the market to change the way people use business applications today.  </a:t>
            </a:r>
            <a:r>
              <a:rPr lang="en-US" sz="900" dirty="0">
                <a:latin typeface="Segoe UI Light" pitchFamily="34" charset="0"/>
              </a:rPr>
              <a:t> </a:t>
            </a:r>
          </a:p>
          <a:p>
            <a:r>
              <a:rPr lang="en-US" sz="900" dirty="0">
                <a:latin typeface="Segoe UI Light" pitchFamily="34" charset="0"/>
              </a:rPr>
              <a:t>Dynamics 365 brings together a unique set of capabilities for organizations.</a:t>
            </a:r>
            <a:r>
              <a:rPr lang="en-US" sz="900" baseline="0" dirty="0">
                <a:latin typeface="Segoe UI Light" pitchFamily="34" charset="0"/>
              </a:rPr>
              <a:t>  </a:t>
            </a:r>
          </a:p>
          <a:p>
            <a:endParaRPr lang="en-US" sz="900" baseline="0" dirty="0">
              <a:latin typeface="Segoe UI Light" pitchFamily="34" charset="0"/>
            </a:endParaRPr>
          </a:p>
          <a:p>
            <a:r>
              <a:rPr lang="en-US" sz="900" baseline="0" dirty="0">
                <a:latin typeface="Segoe UI Light" pitchFamily="34" charset="0"/>
              </a:rPr>
              <a:t>Dynamics 365 is:</a:t>
            </a:r>
          </a:p>
          <a:p>
            <a:r>
              <a:rPr lang="en-US" sz="900" dirty="0">
                <a:latin typeface="Segoe UI Light" pitchFamily="34" charset="0"/>
              </a:rPr>
              <a:t>  </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b="1" kern="1200" dirty="0">
                <a:solidFill>
                  <a:schemeClr val="tx1"/>
                </a:solidFill>
                <a:effectLst/>
                <a:latin typeface="Segoe UI Light" pitchFamily="34" charset="0"/>
                <a:ea typeface="+mn-ea"/>
                <a:cs typeface="+mn-cs"/>
              </a:rPr>
              <a:t>Purpose-built:  </a:t>
            </a:r>
            <a:r>
              <a:rPr lang="en-US" sz="900" kern="1200" dirty="0">
                <a:solidFill>
                  <a:schemeClr val="tx1"/>
                </a:solidFill>
                <a:effectLst/>
                <a:latin typeface="Segoe UI Light" pitchFamily="34" charset="0"/>
                <a:ea typeface="+mn-ea"/>
                <a:cs typeface="+mn-cs"/>
              </a:rPr>
              <a:t>with applications that fit roles, industries</a:t>
            </a:r>
            <a:r>
              <a:rPr lang="en-US" sz="900" kern="1200" baseline="0" dirty="0">
                <a:solidFill>
                  <a:schemeClr val="tx1"/>
                </a:solidFill>
                <a:effectLst/>
                <a:latin typeface="Segoe UI Light" pitchFamily="34" charset="0"/>
                <a:ea typeface="+mn-ea"/>
                <a:cs typeface="+mn-cs"/>
              </a:rPr>
              <a:t> and</a:t>
            </a:r>
            <a:r>
              <a:rPr lang="en-US" sz="900" kern="1200" dirty="0">
                <a:solidFill>
                  <a:schemeClr val="tx1"/>
                </a:solidFill>
                <a:effectLst/>
                <a:latin typeface="Segoe UI Light" pitchFamily="34" charset="0"/>
                <a:ea typeface="+mn-ea"/>
                <a:cs typeface="+mn-cs"/>
              </a:rPr>
              <a:t> businesses – so organizations can start with and pay only for what they need and grow at their pace to run their entire business in the cloud.   </a:t>
            </a:r>
            <a:r>
              <a:rPr lang="en-US" i="0" dirty="0"/>
              <a:t>As an example – a customer</a:t>
            </a:r>
            <a:r>
              <a:rPr lang="en-US" i="0" baseline="0" dirty="0"/>
              <a:t> can </a:t>
            </a:r>
            <a:r>
              <a:rPr lang="en-US" i="0" dirty="0"/>
              <a:t>adopt Sales for Salesforce Automation, create quotes with standard prices and so on…. But as you grow and add Operations to it</a:t>
            </a:r>
            <a:r>
              <a:rPr lang="en-US" i="0" baseline="0" dirty="0"/>
              <a:t>, </a:t>
            </a:r>
            <a:r>
              <a:rPr lang="en-US" i="0" dirty="0"/>
              <a:t>the pricing that will show up when you quote customers</a:t>
            </a:r>
            <a:r>
              <a:rPr lang="en-US" i="0" baseline="0" dirty="0"/>
              <a:t> </a:t>
            </a:r>
            <a:r>
              <a:rPr lang="en-US" i="0" dirty="0"/>
              <a:t>will consider tax rules, pricing &amp; discount calculations, and it will automatically impact the inventory and manufacturing forecasts in the Operations App for more accurate and cost effective planning.</a:t>
            </a:r>
          </a:p>
          <a:p>
            <a:pPr marL="0" indent="0">
              <a:buFont typeface="Arial" panose="020B0604020202020204" pitchFamily="34" charset="0"/>
              <a:buNone/>
            </a:pPr>
            <a:endParaRPr lang="en-US" sz="900" kern="1200" dirty="0">
              <a:solidFill>
                <a:schemeClr val="tx1"/>
              </a:solidFill>
              <a:effectLst/>
              <a:latin typeface="Segoe UI Light" pitchFamily="34" charset="0"/>
              <a:ea typeface="+mn-ea"/>
              <a:cs typeface="+mn-cs"/>
            </a:endParaRPr>
          </a:p>
          <a:p>
            <a:pPr marL="171450" lvl="0" indent="-171450">
              <a:buFont typeface="Arial" panose="020B0604020202020204" pitchFamily="34" charset="0"/>
              <a:buChar char="•"/>
            </a:pPr>
            <a:r>
              <a:rPr lang="en-US" sz="900" b="1" kern="1200" dirty="0">
                <a:solidFill>
                  <a:schemeClr val="tx1"/>
                </a:solidFill>
                <a:effectLst/>
                <a:latin typeface="Segoe UI Light" pitchFamily="34" charset="0"/>
                <a:ea typeface="+mn-ea"/>
                <a:cs typeface="+mn-cs"/>
              </a:rPr>
              <a:t>Productive: </a:t>
            </a:r>
            <a:r>
              <a:rPr lang="en-US" sz="900" kern="1200" dirty="0">
                <a:solidFill>
                  <a:schemeClr val="tx1"/>
                </a:solidFill>
                <a:effectLst/>
                <a:latin typeface="Segoe UI Light" pitchFamily="34" charset="0"/>
                <a:ea typeface="+mn-ea"/>
                <a:cs typeface="+mn-cs"/>
              </a:rPr>
              <a:t>enabling greater productivity where people need it by seamlessly integrating with familiar tools like Outlook and Excel, surfacing them in the context of business processes, roles and jobs. For example, a sales person receives an email, and can respond directly in Office with a quote that is created based on information from both Finance and Sales applications, stored back to the right app, with right pricing, discounting etc. All without the user having to leave Outlook.</a:t>
            </a:r>
            <a:r>
              <a:rPr lang="en-US" sz="1050" kern="1200" baseline="0" dirty="0">
                <a:solidFill>
                  <a:schemeClr val="tx1"/>
                </a:solidFill>
                <a:effectLst/>
                <a:latin typeface="Segoe UI Light" pitchFamily="34" charset="0"/>
                <a:ea typeface="+mn-ea"/>
                <a:cs typeface="+mn-cs"/>
              </a:rPr>
              <a:t> </a:t>
            </a:r>
          </a:p>
          <a:p>
            <a:pPr marL="0" lvl="0" indent="0">
              <a:buFont typeface="Arial" panose="020B0604020202020204" pitchFamily="34" charset="0"/>
              <a:buNone/>
            </a:pPr>
            <a:endParaRPr lang="en-US" sz="1050" kern="1200" baseline="0" dirty="0">
              <a:solidFill>
                <a:schemeClr val="tx1"/>
              </a:solidFill>
              <a:effectLst/>
              <a:latin typeface="Segoe UI Light" pitchFamily="34" charset="0"/>
              <a:ea typeface="+mn-ea"/>
              <a:cs typeface="+mn-cs"/>
            </a:endParaRPr>
          </a:p>
          <a:p>
            <a:pPr marL="217262" lvl="1" indent="0">
              <a:buFont typeface="Arial" panose="020B0604020202020204" pitchFamily="34" charset="0"/>
              <a:buNone/>
            </a:pPr>
            <a:r>
              <a:rPr lang="en-US" sz="900" kern="1200" dirty="0">
                <a:solidFill>
                  <a:schemeClr val="tx1"/>
                </a:solidFill>
                <a:effectLst/>
                <a:latin typeface="Segoe UI Light" pitchFamily="34" charset="0"/>
                <a:ea typeface="+mn-ea"/>
                <a:cs typeface="+mn-cs"/>
              </a:rPr>
              <a:t>Alternative example: A sales rep works on an opportunity in Dynamics 365 Sales with embedded access to multiple Productivity tools to more effectively progress the opportunity. The rep can collaborate with team members by sharing real-time updates in Yammer and across Groups, compiling team notes and input on the opportunity in OneNote, and seamlessly generating a quote in Word – all without leaving the context of the opportunity. </a:t>
            </a:r>
            <a:endParaRPr lang="en-US" sz="1050"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US" sz="900" b="1" kern="1200" dirty="0">
              <a:solidFill>
                <a:schemeClr val="tx1"/>
              </a:solidFill>
              <a:effectLst/>
              <a:latin typeface="Segoe UI Light" pitchFamily="34" charset="0"/>
              <a:ea typeface="+mn-ea"/>
              <a:cs typeface="+mn-cs"/>
            </a:endParaRP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b="1" kern="1200" dirty="0">
                <a:solidFill>
                  <a:schemeClr val="tx1"/>
                </a:solidFill>
                <a:effectLst/>
                <a:latin typeface="Segoe UI Light" pitchFamily="34" charset="0"/>
                <a:ea typeface="+mn-ea"/>
                <a:cs typeface="+mn-cs"/>
              </a:rPr>
              <a:t>Intelligent: </a:t>
            </a:r>
            <a:r>
              <a:rPr lang="en-US" sz="900" kern="1200" dirty="0">
                <a:solidFill>
                  <a:schemeClr val="tx1"/>
                </a:solidFill>
                <a:effectLst/>
                <a:latin typeface="Segoe UI Light" pitchFamily="34" charset="0"/>
                <a:ea typeface="+mn-ea"/>
                <a:cs typeface="+mn-cs"/>
              </a:rPr>
              <a:t>delivering built-in Intelligence with business processes that infuses big data, advanced analytics and IoT to proactively guide employees and customers to optimal outcomes.  For example, Cortana Intelligence will enable cross-sell recommendations to help sales reps predict which products and services a customer will need. Access to IoT data inside Dynamics 365 for Field Service will enable preemptive action from field service agents by connecting asset monitoring and anomaly detection so they can take action before failures occur avoiding costly customer service issues.</a:t>
            </a:r>
          </a:p>
          <a:p>
            <a:pPr marL="0" indent="0">
              <a:buFont typeface="Arial" panose="020B0604020202020204" pitchFamily="34" charset="0"/>
              <a:buNone/>
            </a:pPr>
            <a:endParaRPr lang="en-US" sz="900" kern="1200" dirty="0">
              <a:solidFill>
                <a:schemeClr val="tx1"/>
              </a:solidFill>
              <a:effectLst/>
              <a:latin typeface="Segoe UI Light" pitchFamily="34" charset="0"/>
              <a:ea typeface="+mn-ea"/>
              <a:cs typeface="+mn-cs"/>
            </a:endParaRPr>
          </a:p>
          <a:p>
            <a:pPr marL="171450" indent="-171450">
              <a:buFont typeface="Arial" panose="020B0604020202020204" pitchFamily="34" charset="0"/>
              <a:buChar char="•"/>
            </a:pPr>
            <a:r>
              <a:rPr lang="en-US" sz="900" b="1" kern="1200" dirty="0">
                <a:solidFill>
                  <a:schemeClr val="tx1"/>
                </a:solidFill>
                <a:effectLst/>
                <a:latin typeface="Segoe UI Light" pitchFamily="34" charset="0"/>
                <a:ea typeface="+mn-ea"/>
                <a:cs typeface="+mn-cs"/>
              </a:rPr>
              <a:t>Adaptable: </a:t>
            </a:r>
            <a:r>
              <a:rPr lang="en-US" sz="900" kern="1200" dirty="0">
                <a:solidFill>
                  <a:schemeClr val="tx1"/>
                </a:solidFill>
                <a:effectLst/>
                <a:latin typeface="Segoe UI Light" pitchFamily="34" charset="0"/>
                <a:ea typeface="+mn-ea"/>
                <a:cs typeface="+mn-cs"/>
              </a:rPr>
              <a:t>enabling organizations to transform at the speed of business. Business leaders can change and evolve their processes in real-time using a modern consistent, and extensible platform</a:t>
            </a:r>
            <a:r>
              <a:rPr lang="en-US" sz="900" kern="1200" baseline="0" dirty="0">
                <a:solidFill>
                  <a:schemeClr val="tx1"/>
                </a:solidFill>
                <a:effectLst/>
                <a:latin typeface="Segoe UI Light" pitchFamily="34" charset="0"/>
                <a:ea typeface="+mn-ea"/>
                <a:cs typeface="+mn-cs"/>
              </a:rPr>
              <a:t> – so they are not being held back by legacy technology.  For example using PowerApps and the Common Data Service you can create custom built apps that can connect your CRM and ERP or even third party data to help you get the right information to do your job. </a:t>
            </a:r>
          </a:p>
          <a:p>
            <a:pPr marL="171450" indent="-171450">
              <a:buFont typeface="Arial" panose="020B0604020202020204" pitchFamily="34" charset="0"/>
              <a:buChar char="•"/>
            </a:pPr>
            <a:endParaRPr lang="en-US" sz="900" kern="1200" baseline="0" dirty="0">
              <a:solidFill>
                <a:schemeClr val="tx1"/>
              </a:solidFill>
              <a:effectLst/>
              <a:latin typeface="Segoe UI Light" pitchFamily="34" charset="0"/>
              <a:ea typeface="+mn-ea"/>
              <a:cs typeface="+mn-cs"/>
            </a:endParaRPr>
          </a:p>
          <a:p>
            <a:pPr marL="0" indent="0">
              <a:buFont typeface="Arial" panose="020B0604020202020204" pitchFamily="34" charset="0"/>
              <a:buNone/>
            </a:pPr>
            <a:r>
              <a:rPr lang="en-US" sz="900" kern="1200" baseline="0" dirty="0">
                <a:solidFill>
                  <a:schemeClr val="tx1"/>
                </a:solidFill>
                <a:effectLst/>
                <a:latin typeface="Segoe UI Light" pitchFamily="34" charset="0"/>
                <a:ea typeface="+mn-ea"/>
                <a:cs typeface="+mn-cs"/>
              </a:rPr>
              <a:t>Only Microsoft can deliver the breadth of these capabilities in the cloud.</a:t>
            </a:r>
            <a:endParaRPr lang="en-US" sz="900" dirty="0">
              <a:latin typeface="Segoe UI Light" pitchFamily="34" charset="0"/>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637271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Now let’s tie Dynamics 365 to Digital</a:t>
            </a:r>
            <a:r>
              <a:rPr lang="en-US" baseline="0" dirty="0"/>
              <a:t> Transformation – starting with Engaging Customers</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744737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Engaging</a:t>
            </a:r>
            <a:r>
              <a:rPr lang="en-US" sz="1200" baseline="0" dirty="0"/>
              <a:t> Customers</a:t>
            </a:r>
          </a:p>
          <a:p>
            <a:endParaRPr lang="en-US" sz="1200" dirty="0"/>
          </a:p>
          <a:p>
            <a:r>
              <a:rPr lang="en-US" sz="1200" dirty="0"/>
              <a:t>Dynamics 365 enables organizations to </a:t>
            </a:r>
            <a:r>
              <a:rPr lang="en-US" sz="1200" b="1" dirty="0"/>
              <a:t>build personalized experiences across all customer touchpoints from consideration to purchase</a:t>
            </a:r>
            <a:r>
              <a:rPr lang="en-US" sz="1200" dirty="0"/>
              <a:t> to support by harnessing contextual data to get a complete view of customers, and draw actionable insights that can deliver personalization at scale.</a:t>
            </a:r>
          </a:p>
          <a:p>
            <a:endParaRPr lang="en-US" sz="1200" dirty="0"/>
          </a:p>
          <a:p>
            <a:pPr marL="174674" indent="-174674">
              <a:buFont typeface="Arial" panose="020B0604020202020204" pitchFamily="34" charset="0"/>
              <a:buChar char="•"/>
            </a:pPr>
            <a:r>
              <a:rPr lang="en-US" sz="1200" dirty="0"/>
              <a:t>Dynamics 365 enables companies to power these types of </a:t>
            </a:r>
            <a:r>
              <a:rPr lang="en-US" sz="1200" dirty="0" err="1"/>
              <a:t>omni</a:t>
            </a:r>
            <a:r>
              <a:rPr lang="en-US" sz="1200" dirty="0"/>
              <a:t>-channel customer experiences across</a:t>
            </a:r>
            <a:r>
              <a:rPr lang="en-US" sz="1200" baseline="0" dirty="0"/>
              <a:t> </a:t>
            </a:r>
            <a:r>
              <a:rPr lang="en-US" sz="1200" dirty="0"/>
              <a:t>the web, social, email, phone or in person.</a:t>
            </a:r>
          </a:p>
          <a:p>
            <a:pPr marL="174674" indent="-174674">
              <a:buFont typeface="Arial" panose="020B0604020202020204" pitchFamily="34" charset="0"/>
              <a:buChar char="•"/>
            </a:pPr>
            <a:r>
              <a:rPr lang="en-US" sz="1200" dirty="0"/>
              <a:t>Dynamics 365 provides a 360-degree view of all customer interactions to deliver personalized, contextual engagement regardless of how and when the customer choses to connect with the company across sales, customer service, marketing, field service,</a:t>
            </a:r>
            <a:r>
              <a:rPr lang="en-US" sz="1200" baseline="0" dirty="0"/>
              <a:t> finance</a:t>
            </a:r>
            <a:r>
              <a:rPr lang="en-US" sz="1200" dirty="0"/>
              <a:t> or</a:t>
            </a:r>
            <a:r>
              <a:rPr lang="en-US" sz="1200" baseline="0" dirty="0"/>
              <a:t> more</a:t>
            </a:r>
            <a:r>
              <a:rPr lang="en-US" sz="1200" dirty="0"/>
              <a:t>.</a:t>
            </a:r>
          </a:p>
          <a:p>
            <a:pPr marL="174674" indent="-174674">
              <a:buFont typeface="Arial" panose="020B0604020202020204" pitchFamily="34" charset="0"/>
              <a:buChar char="•"/>
            </a:pPr>
            <a:r>
              <a:rPr lang="en-US" sz="1200" dirty="0"/>
              <a:t>Customers want quick resolution – whether it is learning more about a product, making a purchase or resolving a problem. Dynamics 365 enables companies to create effortless, outcome-driven experiences for customers by harnessing the power of advanced analytics, so companies can predict what</a:t>
            </a:r>
            <a:r>
              <a:rPr lang="en-US" sz="1200" baseline="0" dirty="0"/>
              <a:t> </a:t>
            </a:r>
            <a:r>
              <a:rPr lang="en-US" sz="1200" dirty="0"/>
              <a:t>customers want before they even know it.</a:t>
            </a:r>
          </a:p>
          <a:p>
            <a:r>
              <a:rPr lang="en-US" sz="1200" dirty="0"/>
              <a:t> </a:t>
            </a:r>
          </a:p>
          <a:p>
            <a:endParaRPr lang="en-US" sz="1200" dirty="0"/>
          </a:p>
          <a:p>
            <a:endParaRPr lang="en-US" sz="1200" dirty="0"/>
          </a:p>
          <a:p>
            <a:endParaRPr lang="en-US" sz="12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919280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Empower Employees</a:t>
            </a:r>
          </a:p>
          <a:p>
            <a:endParaRPr lang="en-US" sz="1200" dirty="0"/>
          </a:p>
          <a:p>
            <a:r>
              <a:rPr lang="en-US" sz="1200" dirty="0"/>
              <a:t>Dynamics 365 helps organizations empower people to achieve more by giving them proven processes, familiar tools and intelligent guidance to take the next best action</a:t>
            </a:r>
            <a:r>
              <a:rPr lang="en-US" sz="1200" baseline="0" dirty="0"/>
              <a:t> - </a:t>
            </a:r>
            <a:r>
              <a:rPr lang="en-US" sz="1200" dirty="0"/>
              <a:t>so they can do their best work.</a:t>
            </a:r>
          </a:p>
          <a:p>
            <a:endParaRPr lang="en-US" sz="1200" dirty="0"/>
          </a:p>
          <a:p>
            <a:pPr marL="174674" indent="-174674">
              <a:buFont typeface="Arial" panose="020B0604020202020204" pitchFamily="34" charset="0"/>
              <a:buChar char="•"/>
            </a:pPr>
            <a:r>
              <a:rPr lang="en-US" sz="1200" dirty="0"/>
              <a:t>Dynamics 365 is designed to guide employees to the next action to take, whether it’s directly with customers or on the shop floor.  Process guidance empowers every employee with best practices for how to do the job most effectively. </a:t>
            </a:r>
          </a:p>
          <a:p>
            <a:pPr marL="174674" indent="-174674">
              <a:buFont typeface="Arial" panose="020B0604020202020204" pitchFamily="34" charset="0"/>
              <a:buChar char="•"/>
            </a:pPr>
            <a:r>
              <a:rPr lang="en-US" sz="1200" dirty="0"/>
              <a:t>Office 365 is infused seamlessly into business processes in</a:t>
            </a:r>
            <a:r>
              <a:rPr lang="en-US" sz="1200" baseline="0" dirty="0"/>
              <a:t> </a:t>
            </a:r>
            <a:r>
              <a:rPr lang="en-US" sz="1200" dirty="0"/>
              <a:t>Dynamics 365.  The familiar, easy-to-use productivity tools that employees’ use every day are surfaced in the context of business applications (managing a sales pipeline in Excel, directly in the context of Dynamics 365 for Sales) so employees stay in the context of the task they are performing.</a:t>
            </a:r>
          </a:p>
          <a:p>
            <a:pPr marL="174674" indent="-174674">
              <a:buFont typeface="Arial" panose="020B0604020202020204" pitchFamily="34" charset="0"/>
              <a:buChar char="•"/>
            </a:pPr>
            <a:r>
              <a:rPr lang="en-US" sz="1200" dirty="0"/>
              <a:t>Dynamics 365 delivers a modern user experience that works across devices and platforms and is inherently designed to work how people work. </a:t>
            </a:r>
          </a:p>
          <a:p>
            <a:pPr marL="174674" indent="-174674">
              <a:buFont typeface="Arial" panose="020B0604020202020204" pitchFamily="34" charset="0"/>
              <a:buChar char="•"/>
            </a:pPr>
            <a:r>
              <a:rPr lang="en-US" sz="1200" dirty="0"/>
              <a:t>Advanced Analytics, based on Cortana Intelligence and Power BI is natively embedded within Dynamics 365 to empower people be more data driven, guide them to optimal outcomes. </a:t>
            </a:r>
          </a:p>
          <a:p>
            <a:endParaRPr lang="en-US" sz="12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6609316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87" name="Freeform 16"/>
          <p:cNvSpPr>
            <a:spLocks/>
          </p:cNvSpPr>
          <p:nvPr userDrawn="1"/>
        </p:nvSpPr>
        <p:spPr bwMode="auto">
          <a:xfrm>
            <a:off x="0" y="4032250"/>
            <a:ext cx="5659438" cy="2962275"/>
          </a:xfrm>
          <a:custGeom>
            <a:avLst/>
            <a:gdLst>
              <a:gd name="T0" fmla="*/ 128 w 3565"/>
              <a:gd name="T1" fmla="*/ 957 h 1866"/>
              <a:gd name="T2" fmla="*/ 187 w 3565"/>
              <a:gd name="T3" fmla="*/ 982 h 1866"/>
              <a:gd name="T4" fmla="*/ 246 w 3565"/>
              <a:gd name="T5" fmla="*/ 909 h 1866"/>
              <a:gd name="T6" fmla="*/ 463 w 3565"/>
              <a:gd name="T7" fmla="*/ 816 h 1866"/>
              <a:gd name="T8" fmla="*/ 501 w 3565"/>
              <a:gd name="T9" fmla="*/ 874 h 1866"/>
              <a:gd name="T10" fmla="*/ 543 w 3565"/>
              <a:gd name="T11" fmla="*/ 926 h 1866"/>
              <a:gd name="T12" fmla="*/ 632 w 3565"/>
              <a:gd name="T13" fmla="*/ 677 h 1866"/>
              <a:gd name="T14" fmla="*/ 774 w 3565"/>
              <a:gd name="T15" fmla="*/ 719 h 1866"/>
              <a:gd name="T16" fmla="*/ 822 w 3565"/>
              <a:gd name="T17" fmla="*/ 771 h 1866"/>
              <a:gd name="T18" fmla="*/ 1040 w 3565"/>
              <a:gd name="T19" fmla="*/ 691 h 1866"/>
              <a:gd name="T20" fmla="*/ 1151 w 3565"/>
              <a:gd name="T21" fmla="*/ 823 h 1866"/>
              <a:gd name="T22" fmla="*/ 1209 w 3565"/>
              <a:gd name="T23" fmla="*/ 608 h 1866"/>
              <a:gd name="T24" fmla="*/ 1251 w 3565"/>
              <a:gd name="T25" fmla="*/ 543 h 1866"/>
              <a:gd name="T26" fmla="*/ 1372 w 3565"/>
              <a:gd name="T27" fmla="*/ 608 h 1866"/>
              <a:gd name="T28" fmla="*/ 1413 w 3565"/>
              <a:gd name="T29" fmla="*/ 567 h 1866"/>
              <a:gd name="T30" fmla="*/ 1458 w 3565"/>
              <a:gd name="T31" fmla="*/ 629 h 1866"/>
              <a:gd name="T32" fmla="*/ 1510 w 3565"/>
              <a:gd name="T33" fmla="*/ 871 h 1866"/>
              <a:gd name="T34" fmla="*/ 1548 w 3565"/>
              <a:gd name="T35" fmla="*/ 608 h 1866"/>
              <a:gd name="T36" fmla="*/ 1600 w 3565"/>
              <a:gd name="T37" fmla="*/ 563 h 1866"/>
              <a:gd name="T38" fmla="*/ 1627 w 3565"/>
              <a:gd name="T39" fmla="*/ 619 h 1866"/>
              <a:gd name="T40" fmla="*/ 1648 w 3565"/>
              <a:gd name="T41" fmla="*/ 764 h 1866"/>
              <a:gd name="T42" fmla="*/ 1683 w 3565"/>
              <a:gd name="T43" fmla="*/ 950 h 1866"/>
              <a:gd name="T44" fmla="*/ 1721 w 3565"/>
              <a:gd name="T45" fmla="*/ 847 h 1866"/>
              <a:gd name="T46" fmla="*/ 1752 w 3565"/>
              <a:gd name="T47" fmla="*/ 536 h 1866"/>
              <a:gd name="T48" fmla="*/ 2038 w 3565"/>
              <a:gd name="T49" fmla="*/ 456 h 1866"/>
              <a:gd name="T50" fmla="*/ 2059 w 3565"/>
              <a:gd name="T51" fmla="*/ 539 h 1866"/>
              <a:gd name="T52" fmla="*/ 2173 w 3565"/>
              <a:gd name="T53" fmla="*/ 246 h 1866"/>
              <a:gd name="T54" fmla="*/ 2252 w 3565"/>
              <a:gd name="T55" fmla="*/ 201 h 1866"/>
              <a:gd name="T56" fmla="*/ 2287 w 3565"/>
              <a:gd name="T57" fmla="*/ 259 h 1866"/>
              <a:gd name="T58" fmla="*/ 2356 w 3565"/>
              <a:gd name="T59" fmla="*/ 843 h 1866"/>
              <a:gd name="T60" fmla="*/ 2384 w 3565"/>
              <a:gd name="T61" fmla="*/ 612 h 1866"/>
              <a:gd name="T62" fmla="*/ 2398 w 3565"/>
              <a:gd name="T63" fmla="*/ 432 h 1866"/>
              <a:gd name="T64" fmla="*/ 2436 w 3565"/>
              <a:gd name="T65" fmla="*/ 139 h 1866"/>
              <a:gd name="T66" fmla="*/ 2567 w 3565"/>
              <a:gd name="T67" fmla="*/ 0 h 1866"/>
              <a:gd name="T68" fmla="*/ 2598 w 3565"/>
              <a:gd name="T69" fmla="*/ 121 h 1866"/>
              <a:gd name="T70" fmla="*/ 2629 w 3565"/>
              <a:gd name="T71" fmla="*/ 173 h 1866"/>
              <a:gd name="T72" fmla="*/ 2670 w 3565"/>
              <a:gd name="T73" fmla="*/ 491 h 1866"/>
              <a:gd name="T74" fmla="*/ 2988 w 3565"/>
              <a:gd name="T75" fmla="*/ 346 h 1866"/>
              <a:gd name="T76" fmla="*/ 3071 w 3565"/>
              <a:gd name="T77" fmla="*/ 532 h 1866"/>
              <a:gd name="T78" fmla="*/ 3126 w 3565"/>
              <a:gd name="T79" fmla="*/ 498 h 1866"/>
              <a:gd name="T80" fmla="*/ 3233 w 3565"/>
              <a:gd name="T81" fmla="*/ 550 h 1866"/>
              <a:gd name="T82" fmla="*/ 3320 w 3565"/>
              <a:gd name="T83" fmla="*/ 463 h 1866"/>
              <a:gd name="T84" fmla="*/ 3382 w 3565"/>
              <a:gd name="T85" fmla="*/ 398 h 1866"/>
              <a:gd name="T86" fmla="*/ 3565 w 3565"/>
              <a:gd name="T87" fmla="*/ 446 h 1866"/>
              <a:gd name="T88" fmla="*/ 3565 w 3565"/>
              <a:gd name="T89" fmla="*/ 1866 h 1866"/>
              <a:gd name="T90" fmla="*/ 0 w 3565"/>
              <a:gd name="T91" fmla="*/ 957 h 1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65" h="1866">
                <a:moveTo>
                  <a:pt x="0" y="957"/>
                </a:moveTo>
                <a:lnTo>
                  <a:pt x="128" y="957"/>
                </a:lnTo>
                <a:lnTo>
                  <a:pt x="128" y="982"/>
                </a:lnTo>
                <a:lnTo>
                  <a:pt x="187" y="982"/>
                </a:lnTo>
                <a:lnTo>
                  <a:pt x="187" y="909"/>
                </a:lnTo>
                <a:lnTo>
                  <a:pt x="246" y="909"/>
                </a:lnTo>
                <a:lnTo>
                  <a:pt x="246" y="816"/>
                </a:lnTo>
                <a:lnTo>
                  <a:pt x="463" y="816"/>
                </a:lnTo>
                <a:lnTo>
                  <a:pt x="463" y="874"/>
                </a:lnTo>
                <a:lnTo>
                  <a:pt x="501" y="874"/>
                </a:lnTo>
                <a:lnTo>
                  <a:pt x="501" y="926"/>
                </a:lnTo>
                <a:lnTo>
                  <a:pt x="543" y="926"/>
                </a:lnTo>
                <a:lnTo>
                  <a:pt x="543" y="677"/>
                </a:lnTo>
                <a:lnTo>
                  <a:pt x="632" y="677"/>
                </a:lnTo>
                <a:lnTo>
                  <a:pt x="632" y="719"/>
                </a:lnTo>
                <a:lnTo>
                  <a:pt x="774" y="719"/>
                </a:lnTo>
                <a:lnTo>
                  <a:pt x="774" y="771"/>
                </a:lnTo>
                <a:lnTo>
                  <a:pt x="822" y="771"/>
                </a:lnTo>
                <a:lnTo>
                  <a:pt x="822" y="691"/>
                </a:lnTo>
                <a:lnTo>
                  <a:pt x="1040" y="691"/>
                </a:lnTo>
                <a:lnTo>
                  <a:pt x="1040" y="823"/>
                </a:lnTo>
                <a:lnTo>
                  <a:pt x="1151" y="823"/>
                </a:lnTo>
                <a:lnTo>
                  <a:pt x="1151" y="608"/>
                </a:lnTo>
                <a:lnTo>
                  <a:pt x="1209" y="608"/>
                </a:lnTo>
                <a:lnTo>
                  <a:pt x="1209" y="543"/>
                </a:lnTo>
                <a:lnTo>
                  <a:pt x="1251" y="543"/>
                </a:lnTo>
                <a:lnTo>
                  <a:pt x="1251" y="608"/>
                </a:lnTo>
                <a:lnTo>
                  <a:pt x="1372" y="608"/>
                </a:lnTo>
                <a:lnTo>
                  <a:pt x="1372" y="567"/>
                </a:lnTo>
                <a:lnTo>
                  <a:pt x="1413" y="567"/>
                </a:lnTo>
                <a:lnTo>
                  <a:pt x="1413" y="629"/>
                </a:lnTo>
                <a:lnTo>
                  <a:pt x="1458" y="629"/>
                </a:lnTo>
                <a:lnTo>
                  <a:pt x="1458" y="871"/>
                </a:lnTo>
                <a:lnTo>
                  <a:pt x="1510" y="871"/>
                </a:lnTo>
                <a:lnTo>
                  <a:pt x="1510" y="608"/>
                </a:lnTo>
                <a:lnTo>
                  <a:pt x="1548" y="608"/>
                </a:lnTo>
                <a:lnTo>
                  <a:pt x="1548" y="563"/>
                </a:lnTo>
                <a:lnTo>
                  <a:pt x="1600" y="563"/>
                </a:lnTo>
                <a:lnTo>
                  <a:pt x="1600" y="619"/>
                </a:lnTo>
                <a:lnTo>
                  <a:pt x="1627" y="619"/>
                </a:lnTo>
                <a:lnTo>
                  <a:pt x="1627" y="764"/>
                </a:lnTo>
                <a:lnTo>
                  <a:pt x="1648" y="764"/>
                </a:lnTo>
                <a:lnTo>
                  <a:pt x="1648" y="950"/>
                </a:lnTo>
                <a:lnTo>
                  <a:pt x="1683" y="950"/>
                </a:lnTo>
                <a:lnTo>
                  <a:pt x="1683" y="847"/>
                </a:lnTo>
                <a:lnTo>
                  <a:pt x="1721" y="847"/>
                </a:lnTo>
                <a:lnTo>
                  <a:pt x="1721" y="536"/>
                </a:lnTo>
                <a:lnTo>
                  <a:pt x="1752" y="536"/>
                </a:lnTo>
                <a:lnTo>
                  <a:pt x="1752" y="456"/>
                </a:lnTo>
                <a:lnTo>
                  <a:pt x="2038" y="456"/>
                </a:lnTo>
                <a:lnTo>
                  <a:pt x="2038" y="539"/>
                </a:lnTo>
                <a:lnTo>
                  <a:pt x="2059" y="539"/>
                </a:lnTo>
                <a:lnTo>
                  <a:pt x="2059" y="246"/>
                </a:lnTo>
                <a:lnTo>
                  <a:pt x="2173" y="246"/>
                </a:lnTo>
                <a:lnTo>
                  <a:pt x="2173" y="201"/>
                </a:lnTo>
                <a:lnTo>
                  <a:pt x="2252" y="201"/>
                </a:lnTo>
                <a:lnTo>
                  <a:pt x="2252" y="259"/>
                </a:lnTo>
                <a:lnTo>
                  <a:pt x="2287" y="259"/>
                </a:lnTo>
                <a:lnTo>
                  <a:pt x="2287" y="843"/>
                </a:lnTo>
                <a:lnTo>
                  <a:pt x="2356" y="843"/>
                </a:lnTo>
                <a:lnTo>
                  <a:pt x="2356" y="612"/>
                </a:lnTo>
                <a:lnTo>
                  <a:pt x="2384" y="612"/>
                </a:lnTo>
                <a:lnTo>
                  <a:pt x="2384" y="449"/>
                </a:lnTo>
                <a:lnTo>
                  <a:pt x="2398" y="432"/>
                </a:lnTo>
                <a:lnTo>
                  <a:pt x="2398" y="139"/>
                </a:lnTo>
                <a:lnTo>
                  <a:pt x="2436" y="139"/>
                </a:lnTo>
                <a:lnTo>
                  <a:pt x="2436" y="0"/>
                </a:lnTo>
                <a:lnTo>
                  <a:pt x="2567" y="0"/>
                </a:lnTo>
                <a:lnTo>
                  <a:pt x="2567" y="121"/>
                </a:lnTo>
                <a:lnTo>
                  <a:pt x="2598" y="121"/>
                </a:lnTo>
                <a:lnTo>
                  <a:pt x="2598" y="173"/>
                </a:lnTo>
                <a:lnTo>
                  <a:pt x="2629" y="173"/>
                </a:lnTo>
                <a:lnTo>
                  <a:pt x="2629" y="491"/>
                </a:lnTo>
                <a:lnTo>
                  <a:pt x="2670" y="491"/>
                </a:lnTo>
                <a:lnTo>
                  <a:pt x="2670" y="346"/>
                </a:lnTo>
                <a:lnTo>
                  <a:pt x="2988" y="346"/>
                </a:lnTo>
                <a:lnTo>
                  <a:pt x="2988" y="532"/>
                </a:lnTo>
                <a:lnTo>
                  <a:pt x="3071" y="532"/>
                </a:lnTo>
                <a:lnTo>
                  <a:pt x="3071" y="498"/>
                </a:lnTo>
                <a:lnTo>
                  <a:pt x="3126" y="498"/>
                </a:lnTo>
                <a:lnTo>
                  <a:pt x="3126" y="550"/>
                </a:lnTo>
                <a:lnTo>
                  <a:pt x="3233" y="550"/>
                </a:lnTo>
                <a:lnTo>
                  <a:pt x="3233" y="463"/>
                </a:lnTo>
                <a:lnTo>
                  <a:pt x="3320" y="463"/>
                </a:lnTo>
                <a:lnTo>
                  <a:pt x="3320" y="398"/>
                </a:lnTo>
                <a:lnTo>
                  <a:pt x="3382" y="398"/>
                </a:lnTo>
                <a:lnTo>
                  <a:pt x="3382" y="446"/>
                </a:lnTo>
                <a:lnTo>
                  <a:pt x="3565" y="446"/>
                </a:lnTo>
                <a:lnTo>
                  <a:pt x="3565" y="1040"/>
                </a:lnTo>
                <a:lnTo>
                  <a:pt x="3565" y="1866"/>
                </a:lnTo>
                <a:lnTo>
                  <a:pt x="0" y="1866"/>
                </a:lnTo>
                <a:lnTo>
                  <a:pt x="0" y="9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17"/>
          <p:cNvSpPr>
            <a:spLocks/>
          </p:cNvSpPr>
          <p:nvPr userDrawn="1"/>
        </p:nvSpPr>
        <p:spPr bwMode="auto">
          <a:xfrm>
            <a:off x="5503863" y="4559300"/>
            <a:ext cx="3146425" cy="2435225"/>
          </a:xfrm>
          <a:custGeom>
            <a:avLst/>
            <a:gdLst>
              <a:gd name="T0" fmla="*/ 1882 w 1982"/>
              <a:gd name="T1" fmla="*/ 456 h 1534"/>
              <a:gd name="T2" fmla="*/ 1882 w 1982"/>
              <a:gd name="T3" fmla="*/ 546 h 1534"/>
              <a:gd name="T4" fmla="*/ 1830 w 1982"/>
              <a:gd name="T5" fmla="*/ 546 h 1534"/>
              <a:gd name="T6" fmla="*/ 1830 w 1982"/>
              <a:gd name="T7" fmla="*/ 629 h 1534"/>
              <a:gd name="T8" fmla="*/ 1699 w 1982"/>
              <a:gd name="T9" fmla="*/ 629 h 1534"/>
              <a:gd name="T10" fmla="*/ 1699 w 1982"/>
              <a:gd name="T11" fmla="*/ 822 h 1534"/>
              <a:gd name="T12" fmla="*/ 1668 w 1982"/>
              <a:gd name="T13" fmla="*/ 822 h 1534"/>
              <a:gd name="T14" fmla="*/ 1668 w 1982"/>
              <a:gd name="T15" fmla="*/ 59 h 1534"/>
              <a:gd name="T16" fmla="*/ 1388 w 1982"/>
              <a:gd name="T17" fmla="*/ 59 h 1534"/>
              <a:gd name="T18" fmla="*/ 1388 w 1982"/>
              <a:gd name="T19" fmla="*/ 200 h 1534"/>
              <a:gd name="T20" fmla="*/ 1226 w 1982"/>
              <a:gd name="T21" fmla="*/ 200 h 1534"/>
              <a:gd name="T22" fmla="*/ 1226 w 1982"/>
              <a:gd name="T23" fmla="*/ 688 h 1534"/>
              <a:gd name="T24" fmla="*/ 1119 w 1982"/>
              <a:gd name="T25" fmla="*/ 688 h 1534"/>
              <a:gd name="T26" fmla="*/ 1119 w 1982"/>
              <a:gd name="T27" fmla="*/ 629 h 1534"/>
              <a:gd name="T28" fmla="*/ 1043 w 1982"/>
              <a:gd name="T29" fmla="*/ 629 h 1534"/>
              <a:gd name="T30" fmla="*/ 1043 w 1982"/>
              <a:gd name="T31" fmla="*/ 542 h 1534"/>
              <a:gd name="T32" fmla="*/ 839 w 1982"/>
              <a:gd name="T33" fmla="*/ 542 h 1534"/>
              <a:gd name="T34" fmla="*/ 839 w 1982"/>
              <a:gd name="T35" fmla="*/ 629 h 1534"/>
              <a:gd name="T36" fmla="*/ 736 w 1982"/>
              <a:gd name="T37" fmla="*/ 629 h 1534"/>
              <a:gd name="T38" fmla="*/ 736 w 1982"/>
              <a:gd name="T39" fmla="*/ 698 h 1534"/>
              <a:gd name="T40" fmla="*/ 694 w 1982"/>
              <a:gd name="T41" fmla="*/ 698 h 1534"/>
              <a:gd name="T42" fmla="*/ 694 w 1982"/>
              <a:gd name="T43" fmla="*/ 0 h 1534"/>
              <a:gd name="T44" fmla="*/ 331 w 1982"/>
              <a:gd name="T45" fmla="*/ 0 h 1534"/>
              <a:gd name="T46" fmla="*/ 331 w 1982"/>
              <a:gd name="T47" fmla="*/ 663 h 1534"/>
              <a:gd name="T48" fmla="*/ 245 w 1982"/>
              <a:gd name="T49" fmla="*/ 663 h 1534"/>
              <a:gd name="T50" fmla="*/ 245 w 1982"/>
              <a:gd name="T51" fmla="*/ 456 h 1534"/>
              <a:gd name="T52" fmla="*/ 93 w 1982"/>
              <a:gd name="T53" fmla="*/ 456 h 1534"/>
              <a:gd name="T54" fmla="*/ 93 w 1982"/>
              <a:gd name="T55" fmla="*/ 826 h 1534"/>
              <a:gd name="T56" fmla="*/ 0 w 1982"/>
              <a:gd name="T57" fmla="*/ 826 h 1534"/>
              <a:gd name="T58" fmla="*/ 0 w 1982"/>
              <a:gd name="T59" fmla="*/ 1534 h 1534"/>
              <a:gd name="T60" fmla="*/ 1982 w 1982"/>
              <a:gd name="T61" fmla="*/ 1534 h 1534"/>
              <a:gd name="T62" fmla="*/ 1982 w 1982"/>
              <a:gd name="T63" fmla="*/ 456 h 1534"/>
              <a:gd name="T64" fmla="*/ 1882 w 1982"/>
              <a:gd name="T65" fmla="*/ 456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2" h="1534">
                <a:moveTo>
                  <a:pt x="1882" y="456"/>
                </a:moveTo>
                <a:lnTo>
                  <a:pt x="1882" y="546"/>
                </a:lnTo>
                <a:lnTo>
                  <a:pt x="1830" y="546"/>
                </a:lnTo>
                <a:lnTo>
                  <a:pt x="1830" y="629"/>
                </a:lnTo>
                <a:lnTo>
                  <a:pt x="1699" y="629"/>
                </a:lnTo>
                <a:lnTo>
                  <a:pt x="1699" y="822"/>
                </a:lnTo>
                <a:lnTo>
                  <a:pt x="1668" y="822"/>
                </a:lnTo>
                <a:lnTo>
                  <a:pt x="1668" y="59"/>
                </a:lnTo>
                <a:lnTo>
                  <a:pt x="1388" y="59"/>
                </a:lnTo>
                <a:lnTo>
                  <a:pt x="1388" y="200"/>
                </a:lnTo>
                <a:lnTo>
                  <a:pt x="1226" y="200"/>
                </a:lnTo>
                <a:lnTo>
                  <a:pt x="1226" y="688"/>
                </a:lnTo>
                <a:lnTo>
                  <a:pt x="1119" y="688"/>
                </a:lnTo>
                <a:lnTo>
                  <a:pt x="1119" y="629"/>
                </a:lnTo>
                <a:lnTo>
                  <a:pt x="1043" y="629"/>
                </a:lnTo>
                <a:lnTo>
                  <a:pt x="1043" y="542"/>
                </a:lnTo>
                <a:lnTo>
                  <a:pt x="839" y="542"/>
                </a:lnTo>
                <a:lnTo>
                  <a:pt x="839" y="629"/>
                </a:lnTo>
                <a:lnTo>
                  <a:pt x="736" y="629"/>
                </a:lnTo>
                <a:lnTo>
                  <a:pt x="736" y="698"/>
                </a:lnTo>
                <a:lnTo>
                  <a:pt x="694" y="698"/>
                </a:lnTo>
                <a:lnTo>
                  <a:pt x="694" y="0"/>
                </a:lnTo>
                <a:lnTo>
                  <a:pt x="331" y="0"/>
                </a:lnTo>
                <a:lnTo>
                  <a:pt x="331" y="663"/>
                </a:lnTo>
                <a:lnTo>
                  <a:pt x="245" y="663"/>
                </a:lnTo>
                <a:lnTo>
                  <a:pt x="245" y="456"/>
                </a:lnTo>
                <a:lnTo>
                  <a:pt x="93" y="456"/>
                </a:lnTo>
                <a:lnTo>
                  <a:pt x="93" y="826"/>
                </a:lnTo>
                <a:lnTo>
                  <a:pt x="0" y="826"/>
                </a:lnTo>
                <a:lnTo>
                  <a:pt x="0" y="1534"/>
                </a:lnTo>
                <a:lnTo>
                  <a:pt x="1982" y="1534"/>
                </a:lnTo>
                <a:lnTo>
                  <a:pt x="1982" y="456"/>
                </a:lnTo>
                <a:lnTo>
                  <a:pt x="1882" y="45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18"/>
          <p:cNvSpPr>
            <a:spLocks/>
          </p:cNvSpPr>
          <p:nvPr userDrawn="1"/>
        </p:nvSpPr>
        <p:spPr bwMode="auto">
          <a:xfrm flipH="1">
            <a:off x="8636000" y="3024188"/>
            <a:ext cx="3800475" cy="3970338"/>
          </a:xfrm>
          <a:custGeom>
            <a:avLst/>
            <a:gdLst>
              <a:gd name="T0" fmla="*/ 2308 w 2394"/>
              <a:gd name="T1" fmla="*/ 1385 h 2501"/>
              <a:gd name="T2" fmla="*/ 2270 w 2394"/>
              <a:gd name="T3" fmla="*/ 1420 h 2501"/>
              <a:gd name="T4" fmla="*/ 2228 w 2394"/>
              <a:gd name="T5" fmla="*/ 1323 h 2501"/>
              <a:gd name="T6" fmla="*/ 2083 w 2394"/>
              <a:gd name="T7" fmla="*/ 1202 h 2501"/>
              <a:gd name="T8" fmla="*/ 2055 w 2394"/>
              <a:gd name="T9" fmla="*/ 1278 h 2501"/>
              <a:gd name="T10" fmla="*/ 2031 w 2394"/>
              <a:gd name="T11" fmla="*/ 1344 h 2501"/>
              <a:gd name="T12" fmla="*/ 1969 w 2394"/>
              <a:gd name="T13" fmla="*/ 1019 h 2501"/>
              <a:gd name="T14" fmla="*/ 1872 w 2394"/>
              <a:gd name="T15" fmla="*/ 1071 h 2501"/>
              <a:gd name="T16" fmla="*/ 1845 w 2394"/>
              <a:gd name="T17" fmla="*/ 1140 h 2501"/>
              <a:gd name="T18" fmla="*/ 1696 w 2394"/>
              <a:gd name="T19" fmla="*/ 1036 h 2501"/>
              <a:gd name="T20" fmla="*/ 1620 w 2394"/>
              <a:gd name="T21" fmla="*/ 1209 h 2501"/>
              <a:gd name="T22" fmla="*/ 1582 w 2394"/>
              <a:gd name="T23" fmla="*/ 929 h 2501"/>
              <a:gd name="T24" fmla="*/ 1555 w 2394"/>
              <a:gd name="T25" fmla="*/ 843 h 2501"/>
              <a:gd name="T26" fmla="*/ 1472 w 2394"/>
              <a:gd name="T27" fmla="*/ 929 h 2501"/>
              <a:gd name="T28" fmla="*/ 1447 w 2394"/>
              <a:gd name="T29" fmla="*/ 874 h 2501"/>
              <a:gd name="T30" fmla="*/ 1416 w 2394"/>
              <a:gd name="T31" fmla="*/ 953 h 2501"/>
              <a:gd name="T32" fmla="*/ 1382 w 2394"/>
              <a:gd name="T33" fmla="*/ 1274 h 2501"/>
              <a:gd name="T34" fmla="*/ 1354 w 2394"/>
              <a:gd name="T35" fmla="*/ 929 h 2501"/>
              <a:gd name="T36" fmla="*/ 1320 w 2394"/>
              <a:gd name="T37" fmla="*/ 867 h 2501"/>
              <a:gd name="T38" fmla="*/ 1302 w 2394"/>
              <a:gd name="T39" fmla="*/ 939 h 2501"/>
              <a:gd name="T40" fmla="*/ 1285 w 2394"/>
              <a:gd name="T41" fmla="*/ 1133 h 2501"/>
              <a:gd name="T42" fmla="*/ 1264 w 2394"/>
              <a:gd name="T43" fmla="*/ 1378 h 2501"/>
              <a:gd name="T44" fmla="*/ 1240 w 2394"/>
              <a:gd name="T45" fmla="*/ 1243 h 2501"/>
              <a:gd name="T46" fmla="*/ 1216 w 2394"/>
              <a:gd name="T47" fmla="*/ 701 h 2501"/>
              <a:gd name="T48" fmla="*/ 1026 w 2394"/>
              <a:gd name="T49" fmla="*/ 597 h 2501"/>
              <a:gd name="T50" fmla="*/ 1009 w 2394"/>
              <a:gd name="T51" fmla="*/ 708 h 2501"/>
              <a:gd name="T52" fmla="*/ 933 w 2394"/>
              <a:gd name="T53" fmla="*/ 324 h 2501"/>
              <a:gd name="T54" fmla="*/ 881 w 2394"/>
              <a:gd name="T55" fmla="*/ 262 h 2501"/>
              <a:gd name="T56" fmla="*/ 857 w 2394"/>
              <a:gd name="T57" fmla="*/ 338 h 2501"/>
              <a:gd name="T58" fmla="*/ 812 w 2394"/>
              <a:gd name="T59" fmla="*/ 1243 h 2501"/>
              <a:gd name="T60" fmla="*/ 795 w 2394"/>
              <a:gd name="T61" fmla="*/ 939 h 2501"/>
              <a:gd name="T62" fmla="*/ 784 w 2394"/>
              <a:gd name="T63" fmla="*/ 566 h 2501"/>
              <a:gd name="T64" fmla="*/ 757 w 2394"/>
              <a:gd name="T65" fmla="*/ 183 h 2501"/>
              <a:gd name="T66" fmla="*/ 670 w 2394"/>
              <a:gd name="T67" fmla="*/ 0 h 2501"/>
              <a:gd name="T68" fmla="*/ 646 w 2394"/>
              <a:gd name="T69" fmla="*/ 155 h 2501"/>
              <a:gd name="T70" fmla="*/ 629 w 2394"/>
              <a:gd name="T71" fmla="*/ 228 h 2501"/>
              <a:gd name="T72" fmla="*/ 598 w 2394"/>
              <a:gd name="T73" fmla="*/ 642 h 2501"/>
              <a:gd name="T74" fmla="*/ 387 w 2394"/>
              <a:gd name="T75" fmla="*/ 456 h 2501"/>
              <a:gd name="T76" fmla="*/ 332 w 2394"/>
              <a:gd name="T77" fmla="*/ 698 h 2501"/>
              <a:gd name="T78" fmla="*/ 294 w 2394"/>
              <a:gd name="T79" fmla="*/ 653 h 2501"/>
              <a:gd name="T80" fmla="*/ 221 w 2394"/>
              <a:gd name="T81" fmla="*/ 722 h 2501"/>
              <a:gd name="T82" fmla="*/ 163 w 2394"/>
              <a:gd name="T83" fmla="*/ 604 h 2501"/>
              <a:gd name="T84" fmla="*/ 121 w 2394"/>
              <a:gd name="T85" fmla="*/ 521 h 2501"/>
              <a:gd name="T86" fmla="*/ 0 w 2394"/>
              <a:gd name="T87" fmla="*/ 587 h 2501"/>
              <a:gd name="T88" fmla="*/ 0 w 2394"/>
              <a:gd name="T89" fmla="*/ 2501 h 2501"/>
              <a:gd name="T90" fmla="*/ 2394 w 2394"/>
              <a:gd name="T91" fmla="*/ 1385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94" h="2501">
                <a:moveTo>
                  <a:pt x="2394" y="1385"/>
                </a:moveTo>
                <a:lnTo>
                  <a:pt x="2308" y="1385"/>
                </a:lnTo>
                <a:lnTo>
                  <a:pt x="2308" y="1420"/>
                </a:lnTo>
                <a:lnTo>
                  <a:pt x="2270" y="1420"/>
                </a:lnTo>
                <a:lnTo>
                  <a:pt x="2270" y="1323"/>
                </a:lnTo>
                <a:lnTo>
                  <a:pt x="2228" y="1323"/>
                </a:lnTo>
                <a:lnTo>
                  <a:pt x="2228" y="1202"/>
                </a:lnTo>
                <a:lnTo>
                  <a:pt x="2083" y="1202"/>
                </a:lnTo>
                <a:lnTo>
                  <a:pt x="2083" y="1278"/>
                </a:lnTo>
                <a:lnTo>
                  <a:pt x="2055" y="1278"/>
                </a:lnTo>
                <a:lnTo>
                  <a:pt x="2055" y="1344"/>
                </a:lnTo>
                <a:lnTo>
                  <a:pt x="2031" y="1344"/>
                </a:lnTo>
                <a:lnTo>
                  <a:pt x="2031" y="1019"/>
                </a:lnTo>
                <a:lnTo>
                  <a:pt x="1969" y="1019"/>
                </a:lnTo>
                <a:lnTo>
                  <a:pt x="1969" y="1071"/>
                </a:lnTo>
                <a:lnTo>
                  <a:pt x="1872" y="1071"/>
                </a:lnTo>
                <a:lnTo>
                  <a:pt x="1872" y="1140"/>
                </a:lnTo>
                <a:lnTo>
                  <a:pt x="1845" y="1140"/>
                </a:lnTo>
                <a:lnTo>
                  <a:pt x="1845" y="1036"/>
                </a:lnTo>
                <a:lnTo>
                  <a:pt x="1696" y="1036"/>
                </a:lnTo>
                <a:lnTo>
                  <a:pt x="1696" y="1209"/>
                </a:lnTo>
                <a:lnTo>
                  <a:pt x="1620" y="1209"/>
                </a:lnTo>
                <a:lnTo>
                  <a:pt x="1620" y="929"/>
                </a:lnTo>
                <a:lnTo>
                  <a:pt x="1582" y="929"/>
                </a:lnTo>
                <a:lnTo>
                  <a:pt x="1582" y="843"/>
                </a:lnTo>
                <a:lnTo>
                  <a:pt x="1555" y="843"/>
                </a:lnTo>
                <a:lnTo>
                  <a:pt x="1555" y="929"/>
                </a:lnTo>
                <a:lnTo>
                  <a:pt x="1472" y="929"/>
                </a:lnTo>
                <a:lnTo>
                  <a:pt x="1472" y="874"/>
                </a:lnTo>
                <a:lnTo>
                  <a:pt x="1447" y="874"/>
                </a:lnTo>
                <a:lnTo>
                  <a:pt x="1447" y="953"/>
                </a:lnTo>
                <a:lnTo>
                  <a:pt x="1416" y="953"/>
                </a:lnTo>
                <a:lnTo>
                  <a:pt x="1416" y="1274"/>
                </a:lnTo>
                <a:lnTo>
                  <a:pt x="1382" y="1274"/>
                </a:lnTo>
                <a:lnTo>
                  <a:pt x="1382" y="929"/>
                </a:lnTo>
                <a:lnTo>
                  <a:pt x="1354" y="929"/>
                </a:lnTo>
                <a:lnTo>
                  <a:pt x="1354" y="867"/>
                </a:lnTo>
                <a:lnTo>
                  <a:pt x="1320" y="867"/>
                </a:lnTo>
                <a:lnTo>
                  <a:pt x="1320" y="939"/>
                </a:lnTo>
                <a:lnTo>
                  <a:pt x="1302" y="939"/>
                </a:lnTo>
                <a:lnTo>
                  <a:pt x="1302" y="1133"/>
                </a:lnTo>
                <a:lnTo>
                  <a:pt x="1285" y="1133"/>
                </a:lnTo>
                <a:lnTo>
                  <a:pt x="1285" y="1378"/>
                </a:lnTo>
                <a:lnTo>
                  <a:pt x="1264" y="1378"/>
                </a:lnTo>
                <a:lnTo>
                  <a:pt x="1264" y="1243"/>
                </a:lnTo>
                <a:lnTo>
                  <a:pt x="1240" y="1243"/>
                </a:lnTo>
                <a:lnTo>
                  <a:pt x="1240" y="701"/>
                </a:lnTo>
                <a:lnTo>
                  <a:pt x="1216" y="701"/>
                </a:lnTo>
                <a:lnTo>
                  <a:pt x="1216" y="597"/>
                </a:lnTo>
                <a:lnTo>
                  <a:pt x="1026" y="597"/>
                </a:lnTo>
                <a:lnTo>
                  <a:pt x="1026" y="708"/>
                </a:lnTo>
                <a:lnTo>
                  <a:pt x="1009" y="708"/>
                </a:lnTo>
                <a:lnTo>
                  <a:pt x="1009" y="324"/>
                </a:lnTo>
                <a:lnTo>
                  <a:pt x="933" y="324"/>
                </a:lnTo>
                <a:lnTo>
                  <a:pt x="933" y="262"/>
                </a:lnTo>
                <a:lnTo>
                  <a:pt x="881" y="262"/>
                </a:lnTo>
                <a:lnTo>
                  <a:pt x="881" y="338"/>
                </a:lnTo>
                <a:lnTo>
                  <a:pt x="857" y="338"/>
                </a:lnTo>
                <a:lnTo>
                  <a:pt x="857" y="1243"/>
                </a:lnTo>
                <a:lnTo>
                  <a:pt x="812" y="1243"/>
                </a:lnTo>
                <a:lnTo>
                  <a:pt x="812" y="939"/>
                </a:lnTo>
                <a:lnTo>
                  <a:pt x="795" y="939"/>
                </a:lnTo>
                <a:lnTo>
                  <a:pt x="795" y="590"/>
                </a:lnTo>
                <a:lnTo>
                  <a:pt x="784" y="566"/>
                </a:lnTo>
                <a:lnTo>
                  <a:pt x="784" y="183"/>
                </a:lnTo>
                <a:lnTo>
                  <a:pt x="757" y="183"/>
                </a:lnTo>
                <a:lnTo>
                  <a:pt x="757" y="0"/>
                </a:lnTo>
                <a:lnTo>
                  <a:pt x="670" y="0"/>
                </a:lnTo>
                <a:lnTo>
                  <a:pt x="670" y="155"/>
                </a:lnTo>
                <a:lnTo>
                  <a:pt x="646" y="155"/>
                </a:lnTo>
                <a:lnTo>
                  <a:pt x="646" y="228"/>
                </a:lnTo>
                <a:lnTo>
                  <a:pt x="629" y="228"/>
                </a:lnTo>
                <a:lnTo>
                  <a:pt x="629" y="642"/>
                </a:lnTo>
                <a:lnTo>
                  <a:pt x="598" y="642"/>
                </a:lnTo>
                <a:lnTo>
                  <a:pt x="598" y="456"/>
                </a:lnTo>
                <a:lnTo>
                  <a:pt x="387" y="456"/>
                </a:lnTo>
                <a:lnTo>
                  <a:pt x="387" y="698"/>
                </a:lnTo>
                <a:lnTo>
                  <a:pt x="332" y="698"/>
                </a:lnTo>
                <a:lnTo>
                  <a:pt x="332" y="653"/>
                </a:lnTo>
                <a:lnTo>
                  <a:pt x="294" y="653"/>
                </a:lnTo>
                <a:lnTo>
                  <a:pt x="294" y="722"/>
                </a:lnTo>
                <a:lnTo>
                  <a:pt x="221" y="722"/>
                </a:lnTo>
                <a:lnTo>
                  <a:pt x="221" y="604"/>
                </a:lnTo>
                <a:lnTo>
                  <a:pt x="163" y="604"/>
                </a:lnTo>
                <a:lnTo>
                  <a:pt x="163" y="521"/>
                </a:lnTo>
                <a:lnTo>
                  <a:pt x="121" y="521"/>
                </a:lnTo>
                <a:lnTo>
                  <a:pt x="121" y="587"/>
                </a:lnTo>
                <a:lnTo>
                  <a:pt x="0" y="587"/>
                </a:lnTo>
                <a:lnTo>
                  <a:pt x="0" y="1503"/>
                </a:lnTo>
                <a:lnTo>
                  <a:pt x="0" y="2501"/>
                </a:lnTo>
                <a:lnTo>
                  <a:pt x="2394" y="2501"/>
                </a:lnTo>
                <a:lnTo>
                  <a:pt x="2394" y="138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91" name="Freeform 20"/>
          <p:cNvSpPr>
            <a:spLocks noEditPoints="1"/>
          </p:cNvSpPr>
          <p:nvPr userDrawn="1"/>
        </p:nvSpPr>
        <p:spPr bwMode="auto">
          <a:xfrm>
            <a:off x="8267995" y="309232"/>
            <a:ext cx="546100" cy="5896513"/>
          </a:xfrm>
          <a:custGeom>
            <a:avLst/>
            <a:gdLst>
              <a:gd name="T0" fmla="*/ 51 w 93"/>
              <a:gd name="T1" fmla="*/ 1003 h 1003"/>
              <a:gd name="T2" fmla="*/ 51 w 93"/>
              <a:gd name="T3" fmla="*/ 1002 h 1003"/>
              <a:gd name="T4" fmla="*/ 42 w 93"/>
              <a:gd name="T5" fmla="*/ 1002 h 1003"/>
              <a:gd name="T6" fmla="*/ 42 w 93"/>
              <a:gd name="T7" fmla="*/ 1003 h 1003"/>
              <a:gd name="T8" fmla="*/ 0 w 93"/>
              <a:gd name="T9" fmla="*/ 1003 h 1003"/>
              <a:gd name="T10" fmla="*/ 34 w 93"/>
              <a:gd name="T11" fmla="*/ 384 h 1003"/>
              <a:gd name="T12" fmla="*/ 4 w 93"/>
              <a:gd name="T13" fmla="*/ 370 h 1003"/>
              <a:gd name="T14" fmla="*/ 13 w 93"/>
              <a:gd name="T15" fmla="*/ 360 h 1003"/>
              <a:gd name="T16" fmla="*/ 3 w 93"/>
              <a:gd name="T17" fmla="*/ 344 h 1003"/>
              <a:gd name="T18" fmla="*/ 15 w 93"/>
              <a:gd name="T19" fmla="*/ 325 h 1003"/>
              <a:gd name="T20" fmla="*/ 15 w 93"/>
              <a:gd name="T21" fmla="*/ 324 h 1003"/>
              <a:gd name="T22" fmla="*/ 29 w 93"/>
              <a:gd name="T23" fmla="*/ 309 h 1003"/>
              <a:gd name="T24" fmla="*/ 35 w 93"/>
              <a:gd name="T25" fmla="*/ 309 h 1003"/>
              <a:gd name="T26" fmla="*/ 35 w 93"/>
              <a:gd name="T27" fmla="*/ 300 h 1003"/>
              <a:gd name="T28" fmla="*/ 35 w 93"/>
              <a:gd name="T29" fmla="*/ 300 h 1003"/>
              <a:gd name="T30" fmla="*/ 29 w 93"/>
              <a:gd name="T31" fmla="*/ 294 h 1003"/>
              <a:gd name="T32" fmla="*/ 35 w 93"/>
              <a:gd name="T33" fmla="*/ 288 h 1003"/>
              <a:gd name="T34" fmla="*/ 35 w 93"/>
              <a:gd name="T35" fmla="*/ 288 h 1003"/>
              <a:gd name="T36" fmla="*/ 35 w 93"/>
              <a:gd name="T37" fmla="*/ 178 h 1003"/>
              <a:gd name="T38" fmla="*/ 58 w 93"/>
              <a:gd name="T39" fmla="*/ 178 h 1003"/>
              <a:gd name="T40" fmla="*/ 58 w 93"/>
              <a:gd name="T41" fmla="*/ 288 h 1003"/>
              <a:gd name="T42" fmla="*/ 58 w 93"/>
              <a:gd name="T43" fmla="*/ 288 h 1003"/>
              <a:gd name="T44" fmla="*/ 64 w 93"/>
              <a:gd name="T45" fmla="*/ 294 h 1003"/>
              <a:gd name="T46" fmla="*/ 58 w 93"/>
              <a:gd name="T47" fmla="*/ 300 h 1003"/>
              <a:gd name="T48" fmla="*/ 58 w 93"/>
              <a:gd name="T49" fmla="*/ 300 h 1003"/>
              <a:gd name="T50" fmla="*/ 58 w 93"/>
              <a:gd name="T51" fmla="*/ 309 h 1003"/>
              <a:gd name="T52" fmla="*/ 63 w 93"/>
              <a:gd name="T53" fmla="*/ 309 h 1003"/>
              <a:gd name="T54" fmla="*/ 78 w 93"/>
              <a:gd name="T55" fmla="*/ 324 h 1003"/>
              <a:gd name="T56" fmla="*/ 78 w 93"/>
              <a:gd name="T57" fmla="*/ 325 h 1003"/>
              <a:gd name="T58" fmla="*/ 90 w 93"/>
              <a:gd name="T59" fmla="*/ 344 h 1003"/>
              <a:gd name="T60" fmla="*/ 80 w 93"/>
              <a:gd name="T61" fmla="*/ 360 h 1003"/>
              <a:gd name="T62" fmla="*/ 89 w 93"/>
              <a:gd name="T63" fmla="*/ 370 h 1003"/>
              <a:gd name="T64" fmla="*/ 59 w 93"/>
              <a:gd name="T65" fmla="*/ 384 h 1003"/>
              <a:gd name="T66" fmla="*/ 93 w 93"/>
              <a:gd name="T67" fmla="*/ 1003 h 1003"/>
              <a:gd name="T68" fmla="*/ 51 w 93"/>
              <a:gd name="T69" fmla="*/ 1003 h 1003"/>
              <a:gd name="T70" fmla="*/ 63 w 93"/>
              <a:gd name="T71" fmla="*/ 177 h 1003"/>
              <a:gd name="T72" fmla="*/ 53 w 93"/>
              <a:gd name="T73" fmla="*/ 165 h 1003"/>
              <a:gd name="T74" fmla="*/ 53 w 93"/>
              <a:gd name="T75" fmla="*/ 94 h 1003"/>
              <a:gd name="T76" fmla="*/ 51 w 93"/>
              <a:gd name="T77" fmla="*/ 94 h 1003"/>
              <a:gd name="T78" fmla="*/ 51 w 93"/>
              <a:gd name="T79" fmla="*/ 66 h 1003"/>
              <a:gd name="T80" fmla="*/ 50 w 93"/>
              <a:gd name="T81" fmla="*/ 66 h 1003"/>
              <a:gd name="T82" fmla="*/ 50 w 93"/>
              <a:gd name="T83" fmla="*/ 35 h 1003"/>
              <a:gd name="T84" fmla="*/ 49 w 93"/>
              <a:gd name="T85" fmla="*/ 35 h 1003"/>
              <a:gd name="T86" fmla="*/ 49 w 93"/>
              <a:gd name="T87" fmla="*/ 0 h 1003"/>
              <a:gd name="T88" fmla="*/ 44 w 93"/>
              <a:gd name="T89" fmla="*/ 0 h 1003"/>
              <a:gd name="T90" fmla="*/ 44 w 93"/>
              <a:gd name="T91" fmla="*/ 35 h 1003"/>
              <a:gd name="T92" fmla="*/ 43 w 93"/>
              <a:gd name="T93" fmla="*/ 35 h 1003"/>
              <a:gd name="T94" fmla="*/ 43 w 93"/>
              <a:gd name="T95" fmla="*/ 66 h 1003"/>
              <a:gd name="T96" fmla="*/ 42 w 93"/>
              <a:gd name="T97" fmla="*/ 66 h 1003"/>
              <a:gd name="T98" fmla="*/ 42 w 93"/>
              <a:gd name="T99" fmla="*/ 94 h 1003"/>
              <a:gd name="T100" fmla="*/ 40 w 93"/>
              <a:gd name="T101" fmla="*/ 94 h 1003"/>
              <a:gd name="T102" fmla="*/ 40 w 93"/>
              <a:gd name="T103" fmla="*/ 165 h 1003"/>
              <a:gd name="T104" fmla="*/ 29 w 93"/>
              <a:gd name="T105" fmla="*/ 177 h 1003"/>
              <a:gd name="T106" fmla="*/ 29 w 93"/>
              <a:gd name="T107" fmla="*/ 177 h 1003"/>
              <a:gd name="T108" fmla="*/ 63 w 93"/>
              <a:gd name="T109" fmla="*/ 177 h 1003"/>
              <a:gd name="T110" fmla="*/ 63 w 93"/>
              <a:gd name="T111" fmla="*/ 17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003">
                <a:moveTo>
                  <a:pt x="51" y="1003"/>
                </a:moveTo>
                <a:cubicBezTo>
                  <a:pt x="51" y="1002"/>
                  <a:pt x="51" y="1002"/>
                  <a:pt x="51" y="1002"/>
                </a:cubicBezTo>
                <a:cubicBezTo>
                  <a:pt x="42" y="1002"/>
                  <a:pt x="42" y="1002"/>
                  <a:pt x="42" y="1002"/>
                </a:cubicBezTo>
                <a:cubicBezTo>
                  <a:pt x="42" y="1003"/>
                  <a:pt x="42" y="1003"/>
                  <a:pt x="42" y="1003"/>
                </a:cubicBezTo>
                <a:cubicBezTo>
                  <a:pt x="0" y="1003"/>
                  <a:pt x="0" y="1003"/>
                  <a:pt x="0" y="1003"/>
                </a:cubicBezTo>
                <a:cubicBezTo>
                  <a:pt x="0" y="1003"/>
                  <a:pt x="25" y="599"/>
                  <a:pt x="34" y="384"/>
                </a:cubicBezTo>
                <a:cubicBezTo>
                  <a:pt x="17" y="382"/>
                  <a:pt x="4" y="377"/>
                  <a:pt x="4" y="370"/>
                </a:cubicBezTo>
                <a:cubicBezTo>
                  <a:pt x="4" y="366"/>
                  <a:pt x="8" y="363"/>
                  <a:pt x="13" y="360"/>
                </a:cubicBezTo>
                <a:cubicBezTo>
                  <a:pt x="7" y="356"/>
                  <a:pt x="3" y="350"/>
                  <a:pt x="3" y="344"/>
                </a:cubicBezTo>
                <a:cubicBezTo>
                  <a:pt x="3" y="336"/>
                  <a:pt x="8" y="330"/>
                  <a:pt x="15" y="325"/>
                </a:cubicBezTo>
                <a:cubicBezTo>
                  <a:pt x="15" y="324"/>
                  <a:pt x="15" y="324"/>
                  <a:pt x="15" y="324"/>
                </a:cubicBezTo>
                <a:cubicBezTo>
                  <a:pt x="15" y="316"/>
                  <a:pt x="22" y="309"/>
                  <a:pt x="29" y="309"/>
                </a:cubicBezTo>
                <a:cubicBezTo>
                  <a:pt x="35" y="309"/>
                  <a:pt x="35" y="309"/>
                  <a:pt x="35" y="309"/>
                </a:cubicBezTo>
                <a:cubicBezTo>
                  <a:pt x="35" y="300"/>
                  <a:pt x="35" y="300"/>
                  <a:pt x="35" y="300"/>
                </a:cubicBezTo>
                <a:cubicBezTo>
                  <a:pt x="35" y="300"/>
                  <a:pt x="35" y="300"/>
                  <a:pt x="35" y="300"/>
                </a:cubicBezTo>
                <a:cubicBezTo>
                  <a:pt x="31" y="300"/>
                  <a:pt x="29" y="297"/>
                  <a:pt x="29" y="294"/>
                </a:cubicBezTo>
                <a:cubicBezTo>
                  <a:pt x="29" y="291"/>
                  <a:pt x="31" y="288"/>
                  <a:pt x="35" y="288"/>
                </a:cubicBezTo>
                <a:cubicBezTo>
                  <a:pt x="35" y="288"/>
                  <a:pt x="35" y="288"/>
                  <a:pt x="35" y="288"/>
                </a:cubicBezTo>
                <a:cubicBezTo>
                  <a:pt x="35" y="178"/>
                  <a:pt x="35" y="178"/>
                  <a:pt x="35" y="178"/>
                </a:cubicBezTo>
                <a:cubicBezTo>
                  <a:pt x="58" y="178"/>
                  <a:pt x="58" y="178"/>
                  <a:pt x="58" y="178"/>
                </a:cubicBezTo>
                <a:cubicBezTo>
                  <a:pt x="58" y="288"/>
                  <a:pt x="58" y="288"/>
                  <a:pt x="58" y="288"/>
                </a:cubicBezTo>
                <a:cubicBezTo>
                  <a:pt x="58" y="288"/>
                  <a:pt x="58" y="288"/>
                  <a:pt x="58" y="288"/>
                </a:cubicBezTo>
                <a:cubicBezTo>
                  <a:pt x="62" y="288"/>
                  <a:pt x="64" y="291"/>
                  <a:pt x="64" y="294"/>
                </a:cubicBezTo>
                <a:cubicBezTo>
                  <a:pt x="64" y="297"/>
                  <a:pt x="62" y="300"/>
                  <a:pt x="58" y="300"/>
                </a:cubicBezTo>
                <a:cubicBezTo>
                  <a:pt x="58" y="300"/>
                  <a:pt x="58" y="300"/>
                  <a:pt x="58" y="300"/>
                </a:cubicBezTo>
                <a:cubicBezTo>
                  <a:pt x="58" y="309"/>
                  <a:pt x="58" y="309"/>
                  <a:pt x="58" y="309"/>
                </a:cubicBezTo>
                <a:cubicBezTo>
                  <a:pt x="63" y="309"/>
                  <a:pt x="63" y="309"/>
                  <a:pt x="63" y="309"/>
                </a:cubicBezTo>
                <a:cubicBezTo>
                  <a:pt x="71" y="309"/>
                  <a:pt x="78" y="316"/>
                  <a:pt x="78" y="324"/>
                </a:cubicBezTo>
                <a:cubicBezTo>
                  <a:pt x="78" y="325"/>
                  <a:pt x="78" y="325"/>
                  <a:pt x="78" y="325"/>
                </a:cubicBezTo>
                <a:cubicBezTo>
                  <a:pt x="85" y="330"/>
                  <a:pt x="90" y="336"/>
                  <a:pt x="90" y="344"/>
                </a:cubicBezTo>
                <a:cubicBezTo>
                  <a:pt x="90" y="350"/>
                  <a:pt x="86" y="356"/>
                  <a:pt x="80" y="360"/>
                </a:cubicBezTo>
                <a:cubicBezTo>
                  <a:pt x="85" y="363"/>
                  <a:pt x="89" y="366"/>
                  <a:pt x="89" y="370"/>
                </a:cubicBezTo>
                <a:cubicBezTo>
                  <a:pt x="89" y="377"/>
                  <a:pt x="76" y="382"/>
                  <a:pt x="59" y="384"/>
                </a:cubicBezTo>
                <a:cubicBezTo>
                  <a:pt x="68" y="599"/>
                  <a:pt x="93" y="1003"/>
                  <a:pt x="93" y="1003"/>
                </a:cubicBezTo>
                <a:lnTo>
                  <a:pt x="51" y="1003"/>
                </a:lnTo>
                <a:close/>
                <a:moveTo>
                  <a:pt x="63" y="177"/>
                </a:moveTo>
                <a:cubicBezTo>
                  <a:pt x="63" y="171"/>
                  <a:pt x="59" y="167"/>
                  <a:pt x="53" y="165"/>
                </a:cubicBezTo>
                <a:cubicBezTo>
                  <a:pt x="53" y="94"/>
                  <a:pt x="53" y="94"/>
                  <a:pt x="53" y="94"/>
                </a:cubicBezTo>
                <a:cubicBezTo>
                  <a:pt x="51" y="94"/>
                  <a:pt x="51" y="94"/>
                  <a:pt x="51" y="94"/>
                </a:cubicBezTo>
                <a:cubicBezTo>
                  <a:pt x="51" y="66"/>
                  <a:pt x="51" y="66"/>
                  <a:pt x="51" y="66"/>
                </a:cubicBezTo>
                <a:cubicBezTo>
                  <a:pt x="50" y="66"/>
                  <a:pt x="50" y="66"/>
                  <a:pt x="50" y="66"/>
                </a:cubicBezTo>
                <a:cubicBezTo>
                  <a:pt x="50" y="35"/>
                  <a:pt x="50" y="35"/>
                  <a:pt x="50" y="35"/>
                </a:cubicBezTo>
                <a:cubicBezTo>
                  <a:pt x="49" y="35"/>
                  <a:pt x="49" y="35"/>
                  <a:pt x="49" y="35"/>
                </a:cubicBezTo>
                <a:cubicBezTo>
                  <a:pt x="49" y="0"/>
                  <a:pt x="49" y="0"/>
                  <a:pt x="49" y="0"/>
                </a:cubicBezTo>
                <a:cubicBezTo>
                  <a:pt x="44" y="0"/>
                  <a:pt x="44" y="0"/>
                  <a:pt x="44" y="0"/>
                </a:cubicBezTo>
                <a:cubicBezTo>
                  <a:pt x="44" y="35"/>
                  <a:pt x="44" y="35"/>
                  <a:pt x="44" y="35"/>
                </a:cubicBezTo>
                <a:cubicBezTo>
                  <a:pt x="43" y="35"/>
                  <a:pt x="43" y="35"/>
                  <a:pt x="43" y="35"/>
                </a:cubicBezTo>
                <a:cubicBezTo>
                  <a:pt x="43" y="66"/>
                  <a:pt x="43" y="66"/>
                  <a:pt x="43" y="66"/>
                </a:cubicBezTo>
                <a:cubicBezTo>
                  <a:pt x="42" y="66"/>
                  <a:pt x="42" y="66"/>
                  <a:pt x="42" y="66"/>
                </a:cubicBezTo>
                <a:cubicBezTo>
                  <a:pt x="42" y="94"/>
                  <a:pt x="42" y="94"/>
                  <a:pt x="42" y="94"/>
                </a:cubicBezTo>
                <a:cubicBezTo>
                  <a:pt x="40" y="94"/>
                  <a:pt x="40" y="94"/>
                  <a:pt x="40" y="94"/>
                </a:cubicBezTo>
                <a:cubicBezTo>
                  <a:pt x="40" y="165"/>
                  <a:pt x="40" y="165"/>
                  <a:pt x="40" y="165"/>
                </a:cubicBezTo>
                <a:cubicBezTo>
                  <a:pt x="34" y="167"/>
                  <a:pt x="29" y="171"/>
                  <a:pt x="29" y="177"/>
                </a:cubicBezTo>
                <a:cubicBezTo>
                  <a:pt x="29" y="177"/>
                  <a:pt x="29" y="177"/>
                  <a:pt x="29" y="177"/>
                </a:cubicBezTo>
                <a:cubicBezTo>
                  <a:pt x="63" y="177"/>
                  <a:pt x="63" y="177"/>
                  <a:pt x="63" y="177"/>
                </a:cubicBezTo>
                <a:cubicBezTo>
                  <a:pt x="63" y="177"/>
                  <a:pt x="63" y="177"/>
                  <a:pt x="63" y="177"/>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grpSp>
        <p:nvGrpSpPr>
          <p:cNvPr id="6" name="Group 4"/>
          <p:cNvGrpSpPr>
            <a:grpSpLocks noChangeAspect="1"/>
          </p:cNvGrpSpPr>
          <p:nvPr userDrawn="1"/>
        </p:nvGrpSpPr>
        <p:grpSpPr bwMode="auto">
          <a:xfrm>
            <a:off x="394443" y="1325247"/>
            <a:ext cx="2592656" cy="2967353"/>
            <a:chOff x="1343" y="-743"/>
            <a:chExt cx="5148" cy="5892"/>
          </a:xfrm>
          <a:solidFill>
            <a:schemeClr val="tx1"/>
          </a:solidFill>
        </p:grpSpPr>
        <p:sp>
          <p:nvSpPr>
            <p:cNvPr id="11" name="Freeform 5"/>
            <p:cNvSpPr>
              <a:spLocks/>
            </p:cNvSpPr>
            <p:nvPr userDrawn="1"/>
          </p:nvSpPr>
          <p:spPr bwMode="auto">
            <a:xfrm>
              <a:off x="1426" y="-689"/>
              <a:ext cx="745" cy="743"/>
            </a:xfrm>
            <a:custGeom>
              <a:avLst/>
              <a:gdLst>
                <a:gd name="T0" fmla="*/ 315 w 315"/>
                <a:gd name="T1" fmla="*/ 314 h 314"/>
                <a:gd name="T2" fmla="*/ 279 w 315"/>
                <a:gd name="T3" fmla="*/ 314 h 314"/>
                <a:gd name="T4" fmla="*/ 279 w 315"/>
                <a:gd name="T5" fmla="*/ 103 h 314"/>
                <a:gd name="T6" fmla="*/ 282 w 315"/>
                <a:gd name="T7" fmla="*/ 42 h 314"/>
                <a:gd name="T8" fmla="*/ 281 w 315"/>
                <a:gd name="T9" fmla="*/ 42 h 314"/>
                <a:gd name="T10" fmla="*/ 272 w 315"/>
                <a:gd name="T11" fmla="*/ 72 h 314"/>
                <a:gd name="T12" fmla="*/ 166 w 315"/>
                <a:gd name="T13" fmla="*/ 314 h 314"/>
                <a:gd name="T14" fmla="*/ 149 w 315"/>
                <a:gd name="T15" fmla="*/ 314 h 314"/>
                <a:gd name="T16" fmla="*/ 43 w 315"/>
                <a:gd name="T17" fmla="*/ 74 h 314"/>
                <a:gd name="T18" fmla="*/ 34 w 315"/>
                <a:gd name="T19" fmla="*/ 42 h 314"/>
                <a:gd name="T20" fmla="*/ 33 w 315"/>
                <a:gd name="T21" fmla="*/ 42 h 314"/>
                <a:gd name="T22" fmla="*/ 35 w 315"/>
                <a:gd name="T23" fmla="*/ 103 h 314"/>
                <a:gd name="T24" fmla="*/ 35 w 315"/>
                <a:gd name="T25" fmla="*/ 314 h 314"/>
                <a:gd name="T26" fmla="*/ 0 w 315"/>
                <a:gd name="T27" fmla="*/ 314 h 314"/>
                <a:gd name="T28" fmla="*/ 0 w 315"/>
                <a:gd name="T29" fmla="*/ 0 h 314"/>
                <a:gd name="T30" fmla="*/ 48 w 315"/>
                <a:gd name="T31" fmla="*/ 0 h 314"/>
                <a:gd name="T32" fmla="*/ 142 w 315"/>
                <a:gd name="T33" fmla="*/ 219 h 314"/>
                <a:gd name="T34" fmla="*/ 156 w 315"/>
                <a:gd name="T35" fmla="*/ 256 h 314"/>
                <a:gd name="T36" fmla="*/ 158 w 315"/>
                <a:gd name="T37" fmla="*/ 256 h 314"/>
                <a:gd name="T38" fmla="*/ 173 w 315"/>
                <a:gd name="T39" fmla="*/ 218 h 314"/>
                <a:gd name="T40" fmla="*/ 270 w 315"/>
                <a:gd name="T41" fmla="*/ 0 h 314"/>
                <a:gd name="T42" fmla="*/ 315 w 315"/>
                <a:gd name="T43" fmla="*/ 0 h 314"/>
                <a:gd name="T44" fmla="*/ 315 w 315"/>
                <a:gd name="T45"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5" h="314">
                  <a:moveTo>
                    <a:pt x="315" y="314"/>
                  </a:moveTo>
                  <a:cubicBezTo>
                    <a:pt x="279" y="314"/>
                    <a:pt x="279" y="314"/>
                    <a:pt x="279" y="314"/>
                  </a:cubicBezTo>
                  <a:cubicBezTo>
                    <a:pt x="279" y="103"/>
                    <a:pt x="279" y="103"/>
                    <a:pt x="279" y="103"/>
                  </a:cubicBezTo>
                  <a:cubicBezTo>
                    <a:pt x="279" y="86"/>
                    <a:pt x="280" y="66"/>
                    <a:pt x="282" y="42"/>
                  </a:cubicBezTo>
                  <a:cubicBezTo>
                    <a:pt x="281" y="42"/>
                    <a:pt x="281" y="42"/>
                    <a:pt x="281" y="42"/>
                  </a:cubicBezTo>
                  <a:cubicBezTo>
                    <a:pt x="277" y="56"/>
                    <a:pt x="274" y="66"/>
                    <a:pt x="272" y="72"/>
                  </a:cubicBezTo>
                  <a:cubicBezTo>
                    <a:pt x="166" y="314"/>
                    <a:pt x="166" y="314"/>
                    <a:pt x="166" y="314"/>
                  </a:cubicBezTo>
                  <a:cubicBezTo>
                    <a:pt x="149" y="314"/>
                    <a:pt x="149" y="314"/>
                    <a:pt x="149" y="314"/>
                  </a:cubicBezTo>
                  <a:cubicBezTo>
                    <a:pt x="43" y="74"/>
                    <a:pt x="43" y="74"/>
                    <a:pt x="43" y="74"/>
                  </a:cubicBezTo>
                  <a:cubicBezTo>
                    <a:pt x="40" y="68"/>
                    <a:pt x="37" y="57"/>
                    <a:pt x="34" y="42"/>
                  </a:cubicBezTo>
                  <a:cubicBezTo>
                    <a:pt x="33" y="42"/>
                    <a:pt x="33" y="42"/>
                    <a:pt x="33" y="42"/>
                  </a:cubicBezTo>
                  <a:cubicBezTo>
                    <a:pt x="34" y="54"/>
                    <a:pt x="35" y="75"/>
                    <a:pt x="35" y="103"/>
                  </a:cubicBezTo>
                  <a:cubicBezTo>
                    <a:pt x="35" y="314"/>
                    <a:pt x="35" y="314"/>
                    <a:pt x="35" y="314"/>
                  </a:cubicBezTo>
                  <a:cubicBezTo>
                    <a:pt x="0" y="314"/>
                    <a:pt x="0" y="314"/>
                    <a:pt x="0" y="314"/>
                  </a:cubicBezTo>
                  <a:cubicBezTo>
                    <a:pt x="0" y="0"/>
                    <a:pt x="0" y="0"/>
                    <a:pt x="0" y="0"/>
                  </a:cubicBezTo>
                  <a:cubicBezTo>
                    <a:pt x="48" y="0"/>
                    <a:pt x="48" y="0"/>
                    <a:pt x="48" y="0"/>
                  </a:cubicBezTo>
                  <a:cubicBezTo>
                    <a:pt x="142" y="219"/>
                    <a:pt x="142" y="219"/>
                    <a:pt x="142" y="219"/>
                  </a:cubicBezTo>
                  <a:cubicBezTo>
                    <a:pt x="150" y="235"/>
                    <a:pt x="154" y="248"/>
                    <a:pt x="156" y="256"/>
                  </a:cubicBezTo>
                  <a:cubicBezTo>
                    <a:pt x="158" y="256"/>
                    <a:pt x="158" y="256"/>
                    <a:pt x="158" y="256"/>
                  </a:cubicBezTo>
                  <a:cubicBezTo>
                    <a:pt x="165" y="236"/>
                    <a:pt x="170" y="223"/>
                    <a:pt x="173" y="218"/>
                  </a:cubicBezTo>
                  <a:cubicBezTo>
                    <a:pt x="270" y="0"/>
                    <a:pt x="270" y="0"/>
                    <a:pt x="270" y="0"/>
                  </a:cubicBezTo>
                  <a:cubicBezTo>
                    <a:pt x="315" y="0"/>
                    <a:pt x="315" y="0"/>
                    <a:pt x="315" y="0"/>
                  </a:cubicBezTo>
                  <a:lnTo>
                    <a:pt x="315"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noEditPoints="1"/>
            </p:cNvSpPr>
            <p:nvPr userDrawn="1"/>
          </p:nvSpPr>
          <p:spPr bwMode="auto">
            <a:xfrm>
              <a:off x="2339" y="-722"/>
              <a:ext cx="111" cy="776"/>
            </a:xfrm>
            <a:custGeom>
              <a:avLst/>
              <a:gdLst>
                <a:gd name="T0" fmla="*/ 47 w 47"/>
                <a:gd name="T1" fmla="*/ 23 h 328"/>
                <a:gd name="T2" fmla="*/ 40 w 47"/>
                <a:gd name="T3" fmla="*/ 40 h 328"/>
                <a:gd name="T4" fmla="*/ 23 w 47"/>
                <a:gd name="T5" fmla="*/ 46 h 328"/>
                <a:gd name="T6" fmla="*/ 7 w 47"/>
                <a:gd name="T7" fmla="*/ 40 h 328"/>
                <a:gd name="T8" fmla="*/ 0 w 47"/>
                <a:gd name="T9" fmla="*/ 23 h 328"/>
                <a:gd name="T10" fmla="*/ 7 w 47"/>
                <a:gd name="T11" fmla="*/ 7 h 328"/>
                <a:gd name="T12" fmla="*/ 23 w 47"/>
                <a:gd name="T13" fmla="*/ 0 h 328"/>
                <a:gd name="T14" fmla="*/ 40 w 47"/>
                <a:gd name="T15" fmla="*/ 7 h 328"/>
                <a:gd name="T16" fmla="*/ 47 w 47"/>
                <a:gd name="T17" fmla="*/ 23 h 328"/>
                <a:gd name="T18" fmla="*/ 41 w 47"/>
                <a:gd name="T19" fmla="*/ 328 h 328"/>
                <a:gd name="T20" fmla="*/ 5 w 47"/>
                <a:gd name="T21" fmla="*/ 328 h 328"/>
                <a:gd name="T22" fmla="*/ 5 w 47"/>
                <a:gd name="T23" fmla="*/ 103 h 328"/>
                <a:gd name="T24" fmla="*/ 41 w 47"/>
                <a:gd name="T25" fmla="*/ 103 h 328"/>
                <a:gd name="T26" fmla="*/ 41 w 47"/>
                <a:gd name="T27"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328">
                  <a:moveTo>
                    <a:pt x="47" y="23"/>
                  </a:moveTo>
                  <a:cubicBezTo>
                    <a:pt x="47" y="30"/>
                    <a:pt x="44" y="35"/>
                    <a:pt x="40" y="40"/>
                  </a:cubicBezTo>
                  <a:cubicBezTo>
                    <a:pt x="35" y="44"/>
                    <a:pt x="30" y="46"/>
                    <a:pt x="23" y="46"/>
                  </a:cubicBezTo>
                  <a:cubicBezTo>
                    <a:pt x="17" y="46"/>
                    <a:pt x="11" y="44"/>
                    <a:pt x="7" y="40"/>
                  </a:cubicBezTo>
                  <a:cubicBezTo>
                    <a:pt x="3" y="36"/>
                    <a:pt x="0" y="30"/>
                    <a:pt x="0" y="23"/>
                  </a:cubicBezTo>
                  <a:cubicBezTo>
                    <a:pt x="0" y="17"/>
                    <a:pt x="2" y="11"/>
                    <a:pt x="7" y="7"/>
                  </a:cubicBezTo>
                  <a:cubicBezTo>
                    <a:pt x="11" y="2"/>
                    <a:pt x="17" y="0"/>
                    <a:pt x="23" y="0"/>
                  </a:cubicBezTo>
                  <a:cubicBezTo>
                    <a:pt x="30" y="0"/>
                    <a:pt x="35" y="2"/>
                    <a:pt x="40" y="7"/>
                  </a:cubicBezTo>
                  <a:cubicBezTo>
                    <a:pt x="44" y="11"/>
                    <a:pt x="47" y="17"/>
                    <a:pt x="47" y="23"/>
                  </a:cubicBezTo>
                  <a:close/>
                  <a:moveTo>
                    <a:pt x="41" y="328"/>
                  </a:moveTo>
                  <a:cubicBezTo>
                    <a:pt x="5" y="328"/>
                    <a:pt x="5" y="328"/>
                    <a:pt x="5" y="328"/>
                  </a:cubicBezTo>
                  <a:cubicBezTo>
                    <a:pt x="5" y="103"/>
                    <a:pt x="5" y="103"/>
                    <a:pt x="5" y="103"/>
                  </a:cubicBezTo>
                  <a:cubicBezTo>
                    <a:pt x="41" y="103"/>
                    <a:pt x="41" y="103"/>
                    <a:pt x="41" y="103"/>
                  </a:cubicBezTo>
                  <a:lnTo>
                    <a:pt x="41"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2564" y="-490"/>
              <a:ext cx="393" cy="555"/>
            </a:xfrm>
            <a:custGeom>
              <a:avLst/>
              <a:gdLst>
                <a:gd name="T0" fmla="*/ 166 w 166"/>
                <a:gd name="T1" fmla="*/ 219 h 235"/>
                <a:gd name="T2" fmla="*/ 105 w 166"/>
                <a:gd name="T3" fmla="*/ 235 h 235"/>
                <a:gd name="T4" fmla="*/ 51 w 166"/>
                <a:gd name="T5" fmla="*/ 221 h 235"/>
                <a:gd name="T6" fmla="*/ 14 w 166"/>
                <a:gd name="T7" fmla="*/ 181 h 235"/>
                <a:gd name="T8" fmla="*/ 0 w 166"/>
                <a:gd name="T9" fmla="*/ 123 h 235"/>
                <a:gd name="T10" fmla="*/ 32 w 166"/>
                <a:gd name="T11" fmla="*/ 34 h 235"/>
                <a:gd name="T12" fmla="*/ 115 w 166"/>
                <a:gd name="T13" fmla="*/ 0 h 235"/>
                <a:gd name="T14" fmla="*/ 166 w 166"/>
                <a:gd name="T15" fmla="*/ 11 h 235"/>
                <a:gd name="T16" fmla="*/ 166 w 166"/>
                <a:gd name="T17" fmla="*/ 48 h 235"/>
                <a:gd name="T18" fmla="*/ 114 w 166"/>
                <a:gd name="T19" fmla="*/ 31 h 235"/>
                <a:gd name="T20" fmla="*/ 58 w 166"/>
                <a:gd name="T21" fmla="*/ 55 h 235"/>
                <a:gd name="T22" fmla="*/ 37 w 166"/>
                <a:gd name="T23" fmla="*/ 120 h 235"/>
                <a:gd name="T24" fmla="*/ 57 w 166"/>
                <a:gd name="T25" fmla="*/ 182 h 235"/>
                <a:gd name="T26" fmla="*/ 111 w 166"/>
                <a:gd name="T27" fmla="*/ 204 h 235"/>
                <a:gd name="T28" fmla="*/ 166 w 166"/>
                <a:gd name="T29" fmla="*/ 185 h 235"/>
                <a:gd name="T30" fmla="*/ 166 w 166"/>
                <a:gd name="T31" fmla="*/ 219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235">
                  <a:moveTo>
                    <a:pt x="166" y="219"/>
                  </a:moveTo>
                  <a:cubicBezTo>
                    <a:pt x="149" y="230"/>
                    <a:pt x="129" y="235"/>
                    <a:pt x="105" y="235"/>
                  </a:cubicBezTo>
                  <a:cubicBezTo>
                    <a:pt x="85" y="235"/>
                    <a:pt x="67" y="230"/>
                    <a:pt x="51" y="221"/>
                  </a:cubicBezTo>
                  <a:cubicBezTo>
                    <a:pt x="35" y="212"/>
                    <a:pt x="23" y="198"/>
                    <a:pt x="14" y="181"/>
                  </a:cubicBezTo>
                  <a:cubicBezTo>
                    <a:pt x="5" y="164"/>
                    <a:pt x="0" y="144"/>
                    <a:pt x="0" y="123"/>
                  </a:cubicBezTo>
                  <a:cubicBezTo>
                    <a:pt x="0" y="86"/>
                    <a:pt x="11" y="56"/>
                    <a:pt x="32" y="34"/>
                  </a:cubicBezTo>
                  <a:cubicBezTo>
                    <a:pt x="53" y="11"/>
                    <a:pt x="80" y="0"/>
                    <a:pt x="115" y="0"/>
                  </a:cubicBezTo>
                  <a:cubicBezTo>
                    <a:pt x="134" y="0"/>
                    <a:pt x="151" y="4"/>
                    <a:pt x="166" y="11"/>
                  </a:cubicBezTo>
                  <a:cubicBezTo>
                    <a:pt x="166" y="48"/>
                    <a:pt x="166" y="48"/>
                    <a:pt x="166" y="48"/>
                  </a:cubicBezTo>
                  <a:cubicBezTo>
                    <a:pt x="150" y="36"/>
                    <a:pt x="132" y="31"/>
                    <a:pt x="114" y="31"/>
                  </a:cubicBezTo>
                  <a:cubicBezTo>
                    <a:pt x="91" y="31"/>
                    <a:pt x="72" y="39"/>
                    <a:pt x="58" y="55"/>
                  </a:cubicBezTo>
                  <a:cubicBezTo>
                    <a:pt x="44" y="72"/>
                    <a:pt x="37" y="93"/>
                    <a:pt x="37" y="120"/>
                  </a:cubicBezTo>
                  <a:cubicBezTo>
                    <a:pt x="37" y="146"/>
                    <a:pt x="43" y="166"/>
                    <a:pt x="57" y="182"/>
                  </a:cubicBezTo>
                  <a:cubicBezTo>
                    <a:pt x="70" y="197"/>
                    <a:pt x="89" y="204"/>
                    <a:pt x="111" y="204"/>
                  </a:cubicBezTo>
                  <a:cubicBezTo>
                    <a:pt x="131" y="204"/>
                    <a:pt x="149" y="198"/>
                    <a:pt x="166" y="185"/>
                  </a:cubicBezTo>
                  <a:lnTo>
                    <a:pt x="166"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3082" y="-488"/>
              <a:ext cx="272" cy="542"/>
            </a:xfrm>
            <a:custGeom>
              <a:avLst/>
              <a:gdLst>
                <a:gd name="T0" fmla="*/ 115 w 115"/>
                <a:gd name="T1" fmla="*/ 41 h 229"/>
                <a:gd name="T2" fmla="*/ 88 w 115"/>
                <a:gd name="T3" fmla="*/ 33 h 229"/>
                <a:gd name="T4" fmla="*/ 50 w 115"/>
                <a:gd name="T5" fmla="*/ 56 h 229"/>
                <a:gd name="T6" fmla="*/ 36 w 115"/>
                <a:gd name="T7" fmla="*/ 114 h 229"/>
                <a:gd name="T8" fmla="*/ 36 w 115"/>
                <a:gd name="T9" fmla="*/ 229 h 229"/>
                <a:gd name="T10" fmla="*/ 0 w 115"/>
                <a:gd name="T11" fmla="*/ 229 h 229"/>
                <a:gd name="T12" fmla="*/ 0 w 115"/>
                <a:gd name="T13" fmla="*/ 4 h 229"/>
                <a:gd name="T14" fmla="*/ 36 w 115"/>
                <a:gd name="T15" fmla="*/ 4 h 229"/>
                <a:gd name="T16" fmla="*/ 36 w 115"/>
                <a:gd name="T17" fmla="*/ 51 h 229"/>
                <a:gd name="T18" fmla="*/ 36 w 115"/>
                <a:gd name="T19" fmla="*/ 51 h 229"/>
                <a:gd name="T20" fmla="*/ 59 w 115"/>
                <a:gd name="T21" fmla="*/ 14 h 229"/>
                <a:gd name="T22" fmla="*/ 94 w 115"/>
                <a:gd name="T23" fmla="*/ 0 h 229"/>
                <a:gd name="T24" fmla="*/ 115 w 115"/>
                <a:gd name="T25" fmla="*/ 3 h 229"/>
                <a:gd name="T26" fmla="*/ 115 w 115"/>
                <a:gd name="T27" fmla="*/ 4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229">
                  <a:moveTo>
                    <a:pt x="115" y="41"/>
                  </a:moveTo>
                  <a:cubicBezTo>
                    <a:pt x="109" y="36"/>
                    <a:pt x="100" y="33"/>
                    <a:pt x="88" y="33"/>
                  </a:cubicBezTo>
                  <a:cubicBezTo>
                    <a:pt x="73" y="33"/>
                    <a:pt x="60" y="41"/>
                    <a:pt x="50" y="56"/>
                  </a:cubicBezTo>
                  <a:cubicBezTo>
                    <a:pt x="40" y="71"/>
                    <a:pt x="36" y="90"/>
                    <a:pt x="36" y="114"/>
                  </a:cubicBezTo>
                  <a:cubicBezTo>
                    <a:pt x="36" y="229"/>
                    <a:pt x="36" y="229"/>
                    <a:pt x="36" y="229"/>
                  </a:cubicBezTo>
                  <a:cubicBezTo>
                    <a:pt x="0" y="229"/>
                    <a:pt x="0" y="229"/>
                    <a:pt x="0" y="229"/>
                  </a:cubicBezTo>
                  <a:cubicBezTo>
                    <a:pt x="0" y="4"/>
                    <a:pt x="0" y="4"/>
                    <a:pt x="0" y="4"/>
                  </a:cubicBezTo>
                  <a:cubicBezTo>
                    <a:pt x="36" y="4"/>
                    <a:pt x="36" y="4"/>
                    <a:pt x="36" y="4"/>
                  </a:cubicBezTo>
                  <a:cubicBezTo>
                    <a:pt x="36" y="51"/>
                    <a:pt x="36" y="51"/>
                    <a:pt x="36" y="51"/>
                  </a:cubicBezTo>
                  <a:cubicBezTo>
                    <a:pt x="36" y="51"/>
                    <a:pt x="36" y="51"/>
                    <a:pt x="36" y="51"/>
                  </a:cubicBezTo>
                  <a:cubicBezTo>
                    <a:pt x="41" y="35"/>
                    <a:pt x="49" y="23"/>
                    <a:pt x="59" y="14"/>
                  </a:cubicBezTo>
                  <a:cubicBezTo>
                    <a:pt x="69" y="5"/>
                    <a:pt x="81" y="0"/>
                    <a:pt x="94" y="0"/>
                  </a:cubicBezTo>
                  <a:cubicBezTo>
                    <a:pt x="103" y="0"/>
                    <a:pt x="110" y="1"/>
                    <a:pt x="115" y="3"/>
                  </a:cubicBezTo>
                  <a:lnTo>
                    <a:pt x="11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noEditPoints="1"/>
            </p:cNvSpPr>
            <p:nvPr userDrawn="1"/>
          </p:nvSpPr>
          <p:spPr bwMode="auto">
            <a:xfrm>
              <a:off x="3392" y="-490"/>
              <a:ext cx="513" cy="555"/>
            </a:xfrm>
            <a:custGeom>
              <a:avLst/>
              <a:gdLst>
                <a:gd name="T0" fmla="*/ 217 w 217"/>
                <a:gd name="T1" fmla="*/ 117 h 235"/>
                <a:gd name="T2" fmla="*/ 188 w 217"/>
                <a:gd name="T3" fmla="*/ 203 h 235"/>
                <a:gd name="T4" fmla="*/ 108 w 217"/>
                <a:gd name="T5" fmla="*/ 235 h 235"/>
                <a:gd name="T6" fmla="*/ 29 w 217"/>
                <a:gd name="T7" fmla="*/ 203 h 235"/>
                <a:gd name="T8" fmla="*/ 0 w 217"/>
                <a:gd name="T9" fmla="*/ 120 h 235"/>
                <a:gd name="T10" fmla="*/ 30 w 217"/>
                <a:gd name="T11" fmla="*/ 32 h 235"/>
                <a:gd name="T12" fmla="*/ 113 w 217"/>
                <a:gd name="T13" fmla="*/ 0 h 235"/>
                <a:gd name="T14" fmla="*/ 190 w 217"/>
                <a:gd name="T15" fmla="*/ 31 h 235"/>
                <a:gd name="T16" fmla="*/ 217 w 217"/>
                <a:gd name="T17" fmla="*/ 117 h 235"/>
                <a:gd name="T18" fmla="*/ 181 w 217"/>
                <a:gd name="T19" fmla="*/ 118 h 235"/>
                <a:gd name="T20" fmla="*/ 163 w 217"/>
                <a:gd name="T21" fmla="*/ 53 h 235"/>
                <a:gd name="T22" fmla="*/ 110 w 217"/>
                <a:gd name="T23" fmla="*/ 31 h 235"/>
                <a:gd name="T24" fmla="*/ 56 w 217"/>
                <a:gd name="T25" fmla="*/ 54 h 235"/>
                <a:gd name="T26" fmla="*/ 36 w 217"/>
                <a:gd name="T27" fmla="*/ 119 h 235"/>
                <a:gd name="T28" fmla="*/ 56 w 217"/>
                <a:gd name="T29" fmla="*/ 182 h 235"/>
                <a:gd name="T30" fmla="*/ 110 w 217"/>
                <a:gd name="T31" fmla="*/ 204 h 235"/>
                <a:gd name="T32" fmla="*/ 163 w 217"/>
                <a:gd name="T33" fmla="*/ 182 h 235"/>
                <a:gd name="T34" fmla="*/ 181 w 217"/>
                <a:gd name="T35" fmla="*/ 11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7" h="235">
                  <a:moveTo>
                    <a:pt x="217" y="117"/>
                  </a:moveTo>
                  <a:cubicBezTo>
                    <a:pt x="217" y="152"/>
                    <a:pt x="207" y="181"/>
                    <a:pt x="188" y="203"/>
                  </a:cubicBezTo>
                  <a:cubicBezTo>
                    <a:pt x="168" y="224"/>
                    <a:pt x="141" y="235"/>
                    <a:pt x="108" y="235"/>
                  </a:cubicBezTo>
                  <a:cubicBezTo>
                    <a:pt x="75" y="235"/>
                    <a:pt x="49" y="225"/>
                    <a:pt x="29" y="203"/>
                  </a:cubicBezTo>
                  <a:cubicBezTo>
                    <a:pt x="10" y="182"/>
                    <a:pt x="0" y="155"/>
                    <a:pt x="0" y="120"/>
                  </a:cubicBezTo>
                  <a:cubicBezTo>
                    <a:pt x="0" y="83"/>
                    <a:pt x="10" y="54"/>
                    <a:pt x="30" y="32"/>
                  </a:cubicBezTo>
                  <a:cubicBezTo>
                    <a:pt x="50" y="11"/>
                    <a:pt x="78" y="0"/>
                    <a:pt x="113" y="0"/>
                  </a:cubicBezTo>
                  <a:cubicBezTo>
                    <a:pt x="145" y="0"/>
                    <a:pt x="171" y="10"/>
                    <a:pt x="190" y="31"/>
                  </a:cubicBezTo>
                  <a:cubicBezTo>
                    <a:pt x="208" y="52"/>
                    <a:pt x="217" y="80"/>
                    <a:pt x="217" y="117"/>
                  </a:cubicBezTo>
                  <a:close/>
                  <a:moveTo>
                    <a:pt x="181" y="118"/>
                  </a:moveTo>
                  <a:cubicBezTo>
                    <a:pt x="181" y="90"/>
                    <a:pt x="175" y="68"/>
                    <a:pt x="163" y="53"/>
                  </a:cubicBezTo>
                  <a:cubicBezTo>
                    <a:pt x="151" y="38"/>
                    <a:pt x="133" y="31"/>
                    <a:pt x="110" y="31"/>
                  </a:cubicBezTo>
                  <a:cubicBezTo>
                    <a:pt x="87" y="31"/>
                    <a:pt x="69" y="38"/>
                    <a:pt x="56" y="54"/>
                  </a:cubicBezTo>
                  <a:cubicBezTo>
                    <a:pt x="43" y="69"/>
                    <a:pt x="36" y="91"/>
                    <a:pt x="36" y="119"/>
                  </a:cubicBezTo>
                  <a:cubicBezTo>
                    <a:pt x="36" y="146"/>
                    <a:pt x="43" y="167"/>
                    <a:pt x="56" y="182"/>
                  </a:cubicBezTo>
                  <a:cubicBezTo>
                    <a:pt x="70" y="197"/>
                    <a:pt x="88" y="204"/>
                    <a:pt x="110" y="204"/>
                  </a:cubicBezTo>
                  <a:cubicBezTo>
                    <a:pt x="133" y="204"/>
                    <a:pt x="151" y="197"/>
                    <a:pt x="163" y="182"/>
                  </a:cubicBezTo>
                  <a:cubicBezTo>
                    <a:pt x="175" y="167"/>
                    <a:pt x="181" y="146"/>
                    <a:pt x="18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4000" y="-490"/>
              <a:ext cx="322" cy="555"/>
            </a:xfrm>
            <a:custGeom>
              <a:avLst/>
              <a:gdLst>
                <a:gd name="T0" fmla="*/ 136 w 136"/>
                <a:gd name="T1" fmla="*/ 170 h 235"/>
                <a:gd name="T2" fmla="*/ 113 w 136"/>
                <a:gd name="T3" fmla="*/ 217 h 235"/>
                <a:gd name="T4" fmla="*/ 55 w 136"/>
                <a:gd name="T5" fmla="*/ 235 h 235"/>
                <a:gd name="T6" fmla="*/ 0 w 136"/>
                <a:gd name="T7" fmla="*/ 222 h 235"/>
                <a:gd name="T8" fmla="*/ 0 w 136"/>
                <a:gd name="T9" fmla="*/ 183 h 235"/>
                <a:gd name="T10" fmla="*/ 57 w 136"/>
                <a:gd name="T11" fmla="*/ 204 h 235"/>
                <a:gd name="T12" fmla="*/ 99 w 136"/>
                <a:gd name="T13" fmla="*/ 173 h 235"/>
                <a:gd name="T14" fmla="*/ 91 w 136"/>
                <a:gd name="T15" fmla="*/ 152 h 235"/>
                <a:gd name="T16" fmla="*/ 54 w 136"/>
                <a:gd name="T17" fmla="*/ 131 h 235"/>
                <a:gd name="T18" fmla="*/ 13 w 136"/>
                <a:gd name="T19" fmla="*/ 104 h 235"/>
                <a:gd name="T20" fmla="*/ 0 w 136"/>
                <a:gd name="T21" fmla="*/ 65 h 235"/>
                <a:gd name="T22" fmla="*/ 22 w 136"/>
                <a:gd name="T23" fmla="*/ 18 h 235"/>
                <a:gd name="T24" fmla="*/ 78 w 136"/>
                <a:gd name="T25" fmla="*/ 0 h 235"/>
                <a:gd name="T26" fmla="*/ 125 w 136"/>
                <a:gd name="T27" fmla="*/ 10 h 235"/>
                <a:gd name="T28" fmla="*/ 125 w 136"/>
                <a:gd name="T29" fmla="*/ 47 h 235"/>
                <a:gd name="T30" fmla="*/ 75 w 136"/>
                <a:gd name="T31" fmla="*/ 31 h 235"/>
                <a:gd name="T32" fmla="*/ 47 w 136"/>
                <a:gd name="T33" fmla="*/ 39 h 235"/>
                <a:gd name="T34" fmla="*/ 37 w 136"/>
                <a:gd name="T35" fmla="*/ 62 h 235"/>
                <a:gd name="T36" fmla="*/ 45 w 136"/>
                <a:gd name="T37" fmla="*/ 85 h 235"/>
                <a:gd name="T38" fmla="*/ 79 w 136"/>
                <a:gd name="T39" fmla="*/ 104 h 235"/>
                <a:gd name="T40" fmla="*/ 123 w 136"/>
                <a:gd name="T41" fmla="*/ 132 h 235"/>
                <a:gd name="T42" fmla="*/ 136 w 136"/>
                <a:gd name="T43" fmla="*/ 17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235">
                  <a:moveTo>
                    <a:pt x="136" y="170"/>
                  </a:moveTo>
                  <a:cubicBezTo>
                    <a:pt x="136" y="189"/>
                    <a:pt x="128" y="205"/>
                    <a:pt x="113" y="217"/>
                  </a:cubicBezTo>
                  <a:cubicBezTo>
                    <a:pt x="99" y="229"/>
                    <a:pt x="79" y="235"/>
                    <a:pt x="55" y="235"/>
                  </a:cubicBezTo>
                  <a:cubicBezTo>
                    <a:pt x="34" y="235"/>
                    <a:pt x="16" y="231"/>
                    <a:pt x="0" y="222"/>
                  </a:cubicBezTo>
                  <a:cubicBezTo>
                    <a:pt x="0" y="183"/>
                    <a:pt x="0" y="183"/>
                    <a:pt x="0" y="183"/>
                  </a:cubicBezTo>
                  <a:cubicBezTo>
                    <a:pt x="17" y="197"/>
                    <a:pt x="37" y="204"/>
                    <a:pt x="57" y="204"/>
                  </a:cubicBezTo>
                  <a:cubicBezTo>
                    <a:pt x="85" y="204"/>
                    <a:pt x="99" y="194"/>
                    <a:pt x="99" y="173"/>
                  </a:cubicBezTo>
                  <a:cubicBezTo>
                    <a:pt x="99" y="165"/>
                    <a:pt x="97" y="158"/>
                    <a:pt x="91" y="152"/>
                  </a:cubicBezTo>
                  <a:cubicBezTo>
                    <a:pt x="86" y="147"/>
                    <a:pt x="73" y="140"/>
                    <a:pt x="54" y="131"/>
                  </a:cubicBezTo>
                  <a:cubicBezTo>
                    <a:pt x="34" y="122"/>
                    <a:pt x="21" y="113"/>
                    <a:pt x="13" y="104"/>
                  </a:cubicBezTo>
                  <a:cubicBezTo>
                    <a:pt x="5" y="94"/>
                    <a:pt x="0" y="81"/>
                    <a:pt x="0" y="65"/>
                  </a:cubicBezTo>
                  <a:cubicBezTo>
                    <a:pt x="0" y="46"/>
                    <a:pt x="8" y="31"/>
                    <a:pt x="22" y="18"/>
                  </a:cubicBezTo>
                  <a:cubicBezTo>
                    <a:pt x="37" y="6"/>
                    <a:pt x="56" y="0"/>
                    <a:pt x="78" y="0"/>
                  </a:cubicBezTo>
                  <a:cubicBezTo>
                    <a:pt x="96" y="0"/>
                    <a:pt x="111" y="3"/>
                    <a:pt x="125" y="10"/>
                  </a:cubicBezTo>
                  <a:cubicBezTo>
                    <a:pt x="125" y="47"/>
                    <a:pt x="125" y="47"/>
                    <a:pt x="125" y="47"/>
                  </a:cubicBezTo>
                  <a:cubicBezTo>
                    <a:pt x="111" y="36"/>
                    <a:pt x="94" y="31"/>
                    <a:pt x="75" y="31"/>
                  </a:cubicBezTo>
                  <a:cubicBezTo>
                    <a:pt x="64" y="31"/>
                    <a:pt x="54" y="33"/>
                    <a:pt x="47" y="39"/>
                  </a:cubicBezTo>
                  <a:cubicBezTo>
                    <a:pt x="40" y="45"/>
                    <a:pt x="37" y="53"/>
                    <a:pt x="37" y="62"/>
                  </a:cubicBezTo>
                  <a:cubicBezTo>
                    <a:pt x="37" y="72"/>
                    <a:pt x="39" y="79"/>
                    <a:pt x="45" y="85"/>
                  </a:cubicBezTo>
                  <a:cubicBezTo>
                    <a:pt x="50" y="90"/>
                    <a:pt x="62" y="96"/>
                    <a:pt x="79" y="104"/>
                  </a:cubicBezTo>
                  <a:cubicBezTo>
                    <a:pt x="100" y="113"/>
                    <a:pt x="114" y="122"/>
                    <a:pt x="123" y="132"/>
                  </a:cubicBezTo>
                  <a:cubicBezTo>
                    <a:pt x="131" y="142"/>
                    <a:pt x="136" y="155"/>
                    <a:pt x="136"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userDrawn="1"/>
          </p:nvSpPr>
          <p:spPr bwMode="auto">
            <a:xfrm>
              <a:off x="4402" y="-490"/>
              <a:ext cx="516" cy="555"/>
            </a:xfrm>
            <a:custGeom>
              <a:avLst/>
              <a:gdLst>
                <a:gd name="T0" fmla="*/ 218 w 218"/>
                <a:gd name="T1" fmla="*/ 117 h 235"/>
                <a:gd name="T2" fmla="*/ 188 w 218"/>
                <a:gd name="T3" fmla="*/ 203 h 235"/>
                <a:gd name="T4" fmla="*/ 108 w 218"/>
                <a:gd name="T5" fmla="*/ 235 h 235"/>
                <a:gd name="T6" fmla="*/ 30 w 218"/>
                <a:gd name="T7" fmla="*/ 203 h 235"/>
                <a:gd name="T8" fmla="*/ 0 w 218"/>
                <a:gd name="T9" fmla="*/ 120 h 235"/>
                <a:gd name="T10" fmla="*/ 30 w 218"/>
                <a:gd name="T11" fmla="*/ 32 h 235"/>
                <a:gd name="T12" fmla="*/ 113 w 218"/>
                <a:gd name="T13" fmla="*/ 0 h 235"/>
                <a:gd name="T14" fmla="*/ 190 w 218"/>
                <a:gd name="T15" fmla="*/ 31 h 235"/>
                <a:gd name="T16" fmla="*/ 218 w 218"/>
                <a:gd name="T17" fmla="*/ 117 h 235"/>
                <a:gd name="T18" fmla="*/ 181 w 218"/>
                <a:gd name="T19" fmla="*/ 118 h 235"/>
                <a:gd name="T20" fmla="*/ 163 w 218"/>
                <a:gd name="T21" fmla="*/ 53 h 235"/>
                <a:gd name="T22" fmla="*/ 110 w 218"/>
                <a:gd name="T23" fmla="*/ 31 h 235"/>
                <a:gd name="T24" fmla="*/ 57 w 218"/>
                <a:gd name="T25" fmla="*/ 54 h 235"/>
                <a:gd name="T26" fmla="*/ 37 w 218"/>
                <a:gd name="T27" fmla="*/ 119 h 235"/>
                <a:gd name="T28" fmla="*/ 57 w 218"/>
                <a:gd name="T29" fmla="*/ 182 h 235"/>
                <a:gd name="T30" fmla="*/ 110 w 218"/>
                <a:gd name="T31" fmla="*/ 204 h 235"/>
                <a:gd name="T32" fmla="*/ 163 w 218"/>
                <a:gd name="T33" fmla="*/ 182 h 235"/>
                <a:gd name="T34" fmla="*/ 181 w 218"/>
                <a:gd name="T35" fmla="*/ 11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8" h="235">
                  <a:moveTo>
                    <a:pt x="218" y="117"/>
                  </a:moveTo>
                  <a:cubicBezTo>
                    <a:pt x="218" y="152"/>
                    <a:pt x="208" y="181"/>
                    <a:pt x="188" y="203"/>
                  </a:cubicBezTo>
                  <a:cubicBezTo>
                    <a:pt x="168" y="224"/>
                    <a:pt x="141" y="235"/>
                    <a:pt x="108" y="235"/>
                  </a:cubicBezTo>
                  <a:cubicBezTo>
                    <a:pt x="75" y="235"/>
                    <a:pt x="49" y="225"/>
                    <a:pt x="30" y="203"/>
                  </a:cubicBezTo>
                  <a:cubicBezTo>
                    <a:pt x="10" y="182"/>
                    <a:pt x="0" y="155"/>
                    <a:pt x="0" y="120"/>
                  </a:cubicBezTo>
                  <a:cubicBezTo>
                    <a:pt x="0" y="83"/>
                    <a:pt x="10" y="54"/>
                    <a:pt x="30" y="32"/>
                  </a:cubicBezTo>
                  <a:cubicBezTo>
                    <a:pt x="50" y="11"/>
                    <a:pt x="78" y="0"/>
                    <a:pt x="113" y="0"/>
                  </a:cubicBezTo>
                  <a:cubicBezTo>
                    <a:pt x="146" y="0"/>
                    <a:pt x="171" y="10"/>
                    <a:pt x="190" y="31"/>
                  </a:cubicBezTo>
                  <a:cubicBezTo>
                    <a:pt x="208" y="52"/>
                    <a:pt x="218" y="80"/>
                    <a:pt x="218" y="117"/>
                  </a:cubicBezTo>
                  <a:close/>
                  <a:moveTo>
                    <a:pt x="181" y="118"/>
                  </a:moveTo>
                  <a:cubicBezTo>
                    <a:pt x="181" y="90"/>
                    <a:pt x="175" y="68"/>
                    <a:pt x="163" y="53"/>
                  </a:cubicBezTo>
                  <a:cubicBezTo>
                    <a:pt x="151" y="38"/>
                    <a:pt x="133" y="31"/>
                    <a:pt x="110" y="31"/>
                  </a:cubicBezTo>
                  <a:cubicBezTo>
                    <a:pt x="88" y="31"/>
                    <a:pt x="70" y="38"/>
                    <a:pt x="57" y="54"/>
                  </a:cubicBezTo>
                  <a:cubicBezTo>
                    <a:pt x="43" y="69"/>
                    <a:pt x="37" y="91"/>
                    <a:pt x="37" y="119"/>
                  </a:cubicBezTo>
                  <a:cubicBezTo>
                    <a:pt x="37" y="146"/>
                    <a:pt x="43" y="167"/>
                    <a:pt x="57" y="182"/>
                  </a:cubicBezTo>
                  <a:cubicBezTo>
                    <a:pt x="70" y="197"/>
                    <a:pt x="88" y="204"/>
                    <a:pt x="110" y="204"/>
                  </a:cubicBezTo>
                  <a:cubicBezTo>
                    <a:pt x="133" y="204"/>
                    <a:pt x="151" y="197"/>
                    <a:pt x="163" y="182"/>
                  </a:cubicBezTo>
                  <a:cubicBezTo>
                    <a:pt x="175" y="167"/>
                    <a:pt x="181" y="146"/>
                    <a:pt x="18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userDrawn="1"/>
          </p:nvSpPr>
          <p:spPr bwMode="auto">
            <a:xfrm>
              <a:off x="4970" y="-743"/>
              <a:ext cx="314" cy="797"/>
            </a:xfrm>
            <a:custGeom>
              <a:avLst/>
              <a:gdLst>
                <a:gd name="T0" fmla="*/ 133 w 133"/>
                <a:gd name="T1" fmla="*/ 36 h 337"/>
                <a:gd name="T2" fmla="*/ 110 w 133"/>
                <a:gd name="T3" fmla="*/ 30 h 337"/>
                <a:gd name="T4" fmla="*/ 73 w 133"/>
                <a:gd name="T5" fmla="*/ 78 h 337"/>
                <a:gd name="T6" fmla="*/ 73 w 133"/>
                <a:gd name="T7" fmla="*/ 112 h 337"/>
                <a:gd name="T8" fmla="*/ 125 w 133"/>
                <a:gd name="T9" fmla="*/ 112 h 337"/>
                <a:gd name="T10" fmla="*/ 125 w 133"/>
                <a:gd name="T11" fmla="*/ 143 h 337"/>
                <a:gd name="T12" fmla="*/ 73 w 133"/>
                <a:gd name="T13" fmla="*/ 143 h 337"/>
                <a:gd name="T14" fmla="*/ 73 w 133"/>
                <a:gd name="T15" fmla="*/ 337 h 337"/>
                <a:gd name="T16" fmla="*/ 38 w 133"/>
                <a:gd name="T17" fmla="*/ 337 h 337"/>
                <a:gd name="T18" fmla="*/ 38 w 133"/>
                <a:gd name="T19" fmla="*/ 143 h 337"/>
                <a:gd name="T20" fmla="*/ 0 w 133"/>
                <a:gd name="T21" fmla="*/ 143 h 337"/>
                <a:gd name="T22" fmla="*/ 0 w 133"/>
                <a:gd name="T23" fmla="*/ 112 h 337"/>
                <a:gd name="T24" fmla="*/ 38 w 133"/>
                <a:gd name="T25" fmla="*/ 112 h 337"/>
                <a:gd name="T26" fmla="*/ 38 w 133"/>
                <a:gd name="T27" fmla="*/ 76 h 337"/>
                <a:gd name="T28" fmla="*/ 57 w 133"/>
                <a:gd name="T29" fmla="*/ 21 h 337"/>
                <a:gd name="T30" fmla="*/ 108 w 133"/>
                <a:gd name="T31" fmla="*/ 0 h 337"/>
                <a:gd name="T32" fmla="*/ 133 w 133"/>
                <a:gd name="T33" fmla="*/ 4 h 337"/>
                <a:gd name="T34" fmla="*/ 133 w 133"/>
                <a:gd name="T35"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 h="337">
                  <a:moveTo>
                    <a:pt x="133" y="36"/>
                  </a:moveTo>
                  <a:cubicBezTo>
                    <a:pt x="127" y="32"/>
                    <a:pt x="119" y="30"/>
                    <a:pt x="110" y="30"/>
                  </a:cubicBezTo>
                  <a:cubicBezTo>
                    <a:pt x="85" y="30"/>
                    <a:pt x="73" y="46"/>
                    <a:pt x="73" y="78"/>
                  </a:cubicBezTo>
                  <a:cubicBezTo>
                    <a:pt x="73" y="112"/>
                    <a:pt x="73" y="112"/>
                    <a:pt x="73" y="112"/>
                  </a:cubicBezTo>
                  <a:cubicBezTo>
                    <a:pt x="125" y="112"/>
                    <a:pt x="125" y="112"/>
                    <a:pt x="125" y="112"/>
                  </a:cubicBezTo>
                  <a:cubicBezTo>
                    <a:pt x="125" y="143"/>
                    <a:pt x="125" y="143"/>
                    <a:pt x="125" y="143"/>
                  </a:cubicBezTo>
                  <a:cubicBezTo>
                    <a:pt x="73" y="143"/>
                    <a:pt x="73" y="143"/>
                    <a:pt x="73" y="143"/>
                  </a:cubicBezTo>
                  <a:cubicBezTo>
                    <a:pt x="73" y="337"/>
                    <a:pt x="73" y="337"/>
                    <a:pt x="73" y="337"/>
                  </a:cubicBezTo>
                  <a:cubicBezTo>
                    <a:pt x="38" y="337"/>
                    <a:pt x="38" y="337"/>
                    <a:pt x="38" y="337"/>
                  </a:cubicBezTo>
                  <a:cubicBezTo>
                    <a:pt x="38" y="143"/>
                    <a:pt x="38" y="143"/>
                    <a:pt x="38" y="143"/>
                  </a:cubicBezTo>
                  <a:cubicBezTo>
                    <a:pt x="0" y="143"/>
                    <a:pt x="0" y="143"/>
                    <a:pt x="0" y="143"/>
                  </a:cubicBezTo>
                  <a:cubicBezTo>
                    <a:pt x="0" y="112"/>
                    <a:pt x="0" y="112"/>
                    <a:pt x="0" y="112"/>
                  </a:cubicBezTo>
                  <a:cubicBezTo>
                    <a:pt x="38" y="112"/>
                    <a:pt x="38" y="112"/>
                    <a:pt x="38" y="112"/>
                  </a:cubicBezTo>
                  <a:cubicBezTo>
                    <a:pt x="38" y="76"/>
                    <a:pt x="38" y="76"/>
                    <a:pt x="38" y="76"/>
                  </a:cubicBezTo>
                  <a:cubicBezTo>
                    <a:pt x="38" y="53"/>
                    <a:pt x="44" y="35"/>
                    <a:pt x="57" y="21"/>
                  </a:cubicBezTo>
                  <a:cubicBezTo>
                    <a:pt x="71" y="7"/>
                    <a:pt x="87" y="0"/>
                    <a:pt x="108" y="0"/>
                  </a:cubicBezTo>
                  <a:cubicBezTo>
                    <a:pt x="119" y="0"/>
                    <a:pt x="127" y="1"/>
                    <a:pt x="133" y="4"/>
                  </a:cubicBezTo>
                  <a:lnTo>
                    <a:pt x="13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3"/>
            <p:cNvSpPr>
              <a:spLocks/>
            </p:cNvSpPr>
            <p:nvPr userDrawn="1"/>
          </p:nvSpPr>
          <p:spPr bwMode="auto">
            <a:xfrm>
              <a:off x="5310" y="-635"/>
              <a:ext cx="305" cy="700"/>
            </a:xfrm>
            <a:custGeom>
              <a:avLst/>
              <a:gdLst>
                <a:gd name="T0" fmla="*/ 129 w 129"/>
                <a:gd name="T1" fmla="*/ 288 h 296"/>
                <a:gd name="T2" fmla="*/ 96 w 129"/>
                <a:gd name="T3" fmla="*/ 296 h 296"/>
                <a:gd name="T4" fmla="*/ 38 w 129"/>
                <a:gd name="T5" fmla="*/ 230 h 296"/>
                <a:gd name="T6" fmla="*/ 38 w 129"/>
                <a:gd name="T7" fmla="*/ 97 h 296"/>
                <a:gd name="T8" fmla="*/ 0 w 129"/>
                <a:gd name="T9" fmla="*/ 97 h 296"/>
                <a:gd name="T10" fmla="*/ 0 w 129"/>
                <a:gd name="T11" fmla="*/ 66 h 296"/>
                <a:gd name="T12" fmla="*/ 38 w 129"/>
                <a:gd name="T13" fmla="*/ 66 h 296"/>
                <a:gd name="T14" fmla="*/ 38 w 129"/>
                <a:gd name="T15" fmla="*/ 12 h 296"/>
                <a:gd name="T16" fmla="*/ 73 w 129"/>
                <a:gd name="T17" fmla="*/ 0 h 296"/>
                <a:gd name="T18" fmla="*/ 73 w 129"/>
                <a:gd name="T19" fmla="*/ 66 h 296"/>
                <a:gd name="T20" fmla="*/ 129 w 129"/>
                <a:gd name="T21" fmla="*/ 66 h 296"/>
                <a:gd name="T22" fmla="*/ 129 w 129"/>
                <a:gd name="T23" fmla="*/ 97 h 296"/>
                <a:gd name="T24" fmla="*/ 73 w 129"/>
                <a:gd name="T25" fmla="*/ 97 h 296"/>
                <a:gd name="T26" fmla="*/ 73 w 129"/>
                <a:gd name="T27" fmla="*/ 223 h 296"/>
                <a:gd name="T28" fmla="*/ 81 w 129"/>
                <a:gd name="T29" fmla="*/ 255 h 296"/>
                <a:gd name="T30" fmla="*/ 106 w 129"/>
                <a:gd name="T31" fmla="*/ 265 h 296"/>
                <a:gd name="T32" fmla="*/ 129 w 129"/>
                <a:gd name="T33" fmla="*/ 258 h 296"/>
                <a:gd name="T34" fmla="*/ 129 w 129"/>
                <a:gd name="T35"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296">
                  <a:moveTo>
                    <a:pt x="129" y="288"/>
                  </a:moveTo>
                  <a:cubicBezTo>
                    <a:pt x="120" y="293"/>
                    <a:pt x="109" y="296"/>
                    <a:pt x="96" y="296"/>
                  </a:cubicBezTo>
                  <a:cubicBezTo>
                    <a:pt x="57" y="296"/>
                    <a:pt x="38" y="274"/>
                    <a:pt x="38" y="230"/>
                  </a:cubicBezTo>
                  <a:cubicBezTo>
                    <a:pt x="38" y="97"/>
                    <a:pt x="38" y="97"/>
                    <a:pt x="38" y="97"/>
                  </a:cubicBezTo>
                  <a:cubicBezTo>
                    <a:pt x="0" y="97"/>
                    <a:pt x="0" y="97"/>
                    <a:pt x="0" y="97"/>
                  </a:cubicBezTo>
                  <a:cubicBezTo>
                    <a:pt x="0" y="66"/>
                    <a:pt x="0" y="66"/>
                    <a:pt x="0" y="66"/>
                  </a:cubicBezTo>
                  <a:cubicBezTo>
                    <a:pt x="38" y="66"/>
                    <a:pt x="38" y="66"/>
                    <a:pt x="38" y="66"/>
                  </a:cubicBezTo>
                  <a:cubicBezTo>
                    <a:pt x="38" y="12"/>
                    <a:pt x="38" y="12"/>
                    <a:pt x="38" y="12"/>
                  </a:cubicBezTo>
                  <a:cubicBezTo>
                    <a:pt x="73" y="0"/>
                    <a:pt x="73" y="0"/>
                    <a:pt x="73" y="0"/>
                  </a:cubicBezTo>
                  <a:cubicBezTo>
                    <a:pt x="73" y="66"/>
                    <a:pt x="73" y="66"/>
                    <a:pt x="73" y="66"/>
                  </a:cubicBezTo>
                  <a:cubicBezTo>
                    <a:pt x="129" y="66"/>
                    <a:pt x="129" y="66"/>
                    <a:pt x="129" y="66"/>
                  </a:cubicBezTo>
                  <a:cubicBezTo>
                    <a:pt x="129" y="97"/>
                    <a:pt x="129" y="97"/>
                    <a:pt x="129" y="97"/>
                  </a:cubicBezTo>
                  <a:cubicBezTo>
                    <a:pt x="73" y="97"/>
                    <a:pt x="73" y="97"/>
                    <a:pt x="73" y="97"/>
                  </a:cubicBezTo>
                  <a:cubicBezTo>
                    <a:pt x="73" y="223"/>
                    <a:pt x="73" y="223"/>
                    <a:pt x="73" y="223"/>
                  </a:cubicBezTo>
                  <a:cubicBezTo>
                    <a:pt x="73" y="238"/>
                    <a:pt x="76" y="249"/>
                    <a:pt x="81" y="255"/>
                  </a:cubicBezTo>
                  <a:cubicBezTo>
                    <a:pt x="86" y="262"/>
                    <a:pt x="94" y="265"/>
                    <a:pt x="106" y="265"/>
                  </a:cubicBezTo>
                  <a:cubicBezTo>
                    <a:pt x="115" y="265"/>
                    <a:pt x="122" y="263"/>
                    <a:pt x="129" y="258"/>
                  </a:cubicBezTo>
                  <a:lnTo>
                    <a:pt x="129"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userDrawn="1"/>
          </p:nvSpPr>
          <p:spPr bwMode="auto">
            <a:xfrm>
              <a:off x="1343" y="434"/>
              <a:ext cx="949" cy="743"/>
            </a:xfrm>
            <a:custGeom>
              <a:avLst/>
              <a:gdLst>
                <a:gd name="T0" fmla="*/ 401 w 401"/>
                <a:gd name="T1" fmla="*/ 0 h 314"/>
                <a:gd name="T2" fmla="*/ 314 w 401"/>
                <a:gd name="T3" fmla="*/ 314 h 314"/>
                <a:gd name="T4" fmla="*/ 271 w 401"/>
                <a:gd name="T5" fmla="*/ 314 h 314"/>
                <a:gd name="T6" fmla="*/ 208 w 401"/>
                <a:gd name="T7" fmla="*/ 84 h 314"/>
                <a:gd name="T8" fmla="*/ 203 w 401"/>
                <a:gd name="T9" fmla="*/ 52 h 314"/>
                <a:gd name="T10" fmla="*/ 202 w 401"/>
                <a:gd name="T11" fmla="*/ 52 h 314"/>
                <a:gd name="T12" fmla="*/ 196 w 401"/>
                <a:gd name="T13" fmla="*/ 83 h 314"/>
                <a:gd name="T14" fmla="*/ 132 w 401"/>
                <a:gd name="T15" fmla="*/ 314 h 314"/>
                <a:gd name="T16" fmla="*/ 90 w 401"/>
                <a:gd name="T17" fmla="*/ 314 h 314"/>
                <a:gd name="T18" fmla="*/ 0 w 401"/>
                <a:gd name="T19" fmla="*/ 0 h 314"/>
                <a:gd name="T20" fmla="*/ 40 w 401"/>
                <a:gd name="T21" fmla="*/ 0 h 314"/>
                <a:gd name="T22" fmla="*/ 105 w 401"/>
                <a:gd name="T23" fmla="*/ 240 h 314"/>
                <a:gd name="T24" fmla="*/ 111 w 401"/>
                <a:gd name="T25" fmla="*/ 272 h 314"/>
                <a:gd name="T26" fmla="*/ 112 w 401"/>
                <a:gd name="T27" fmla="*/ 272 h 314"/>
                <a:gd name="T28" fmla="*/ 118 w 401"/>
                <a:gd name="T29" fmla="*/ 240 h 314"/>
                <a:gd name="T30" fmla="*/ 187 w 401"/>
                <a:gd name="T31" fmla="*/ 0 h 314"/>
                <a:gd name="T32" fmla="*/ 222 w 401"/>
                <a:gd name="T33" fmla="*/ 0 h 314"/>
                <a:gd name="T34" fmla="*/ 287 w 401"/>
                <a:gd name="T35" fmla="*/ 242 h 314"/>
                <a:gd name="T36" fmla="*/ 292 w 401"/>
                <a:gd name="T37" fmla="*/ 271 h 314"/>
                <a:gd name="T38" fmla="*/ 293 w 401"/>
                <a:gd name="T39" fmla="*/ 271 h 314"/>
                <a:gd name="T40" fmla="*/ 299 w 401"/>
                <a:gd name="T41" fmla="*/ 241 h 314"/>
                <a:gd name="T42" fmla="*/ 362 w 401"/>
                <a:gd name="T43" fmla="*/ 0 h 314"/>
                <a:gd name="T44" fmla="*/ 401 w 401"/>
                <a:gd name="T45"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1" h="314">
                  <a:moveTo>
                    <a:pt x="401" y="0"/>
                  </a:moveTo>
                  <a:cubicBezTo>
                    <a:pt x="314" y="314"/>
                    <a:pt x="314" y="314"/>
                    <a:pt x="314" y="314"/>
                  </a:cubicBezTo>
                  <a:cubicBezTo>
                    <a:pt x="271" y="314"/>
                    <a:pt x="271" y="314"/>
                    <a:pt x="271" y="314"/>
                  </a:cubicBezTo>
                  <a:cubicBezTo>
                    <a:pt x="208" y="84"/>
                    <a:pt x="208" y="84"/>
                    <a:pt x="208" y="84"/>
                  </a:cubicBezTo>
                  <a:cubicBezTo>
                    <a:pt x="205" y="75"/>
                    <a:pt x="204" y="65"/>
                    <a:pt x="203" y="52"/>
                  </a:cubicBezTo>
                  <a:cubicBezTo>
                    <a:pt x="202" y="52"/>
                    <a:pt x="202" y="52"/>
                    <a:pt x="202" y="52"/>
                  </a:cubicBezTo>
                  <a:cubicBezTo>
                    <a:pt x="201" y="63"/>
                    <a:pt x="199" y="73"/>
                    <a:pt x="196" y="83"/>
                  </a:cubicBezTo>
                  <a:cubicBezTo>
                    <a:pt x="132" y="314"/>
                    <a:pt x="132" y="314"/>
                    <a:pt x="132" y="314"/>
                  </a:cubicBezTo>
                  <a:cubicBezTo>
                    <a:pt x="90" y="314"/>
                    <a:pt x="90" y="314"/>
                    <a:pt x="90" y="314"/>
                  </a:cubicBezTo>
                  <a:cubicBezTo>
                    <a:pt x="0" y="0"/>
                    <a:pt x="0" y="0"/>
                    <a:pt x="0" y="0"/>
                  </a:cubicBezTo>
                  <a:cubicBezTo>
                    <a:pt x="40" y="0"/>
                    <a:pt x="40" y="0"/>
                    <a:pt x="40" y="0"/>
                  </a:cubicBezTo>
                  <a:cubicBezTo>
                    <a:pt x="105" y="240"/>
                    <a:pt x="105" y="240"/>
                    <a:pt x="105" y="240"/>
                  </a:cubicBezTo>
                  <a:cubicBezTo>
                    <a:pt x="108" y="251"/>
                    <a:pt x="110" y="262"/>
                    <a:pt x="111" y="272"/>
                  </a:cubicBezTo>
                  <a:cubicBezTo>
                    <a:pt x="112" y="272"/>
                    <a:pt x="112" y="272"/>
                    <a:pt x="112" y="272"/>
                  </a:cubicBezTo>
                  <a:cubicBezTo>
                    <a:pt x="112" y="263"/>
                    <a:pt x="115" y="253"/>
                    <a:pt x="118" y="240"/>
                  </a:cubicBezTo>
                  <a:cubicBezTo>
                    <a:pt x="187" y="0"/>
                    <a:pt x="187" y="0"/>
                    <a:pt x="187" y="0"/>
                  </a:cubicBezTo>
                  <a:cubicBezTo>
                    <a:pt x="222" y="0"/>
                    <a:pt x="222" y="0"/>
                    <a:pt x="222" y="0"/>
                  </a:cubicBezTo>
                  <a:cubicBezTo>
                    <a:pt x="287" y="242"/>
                    <a:pt x="287" y="242"/>
                    <a:pt x="287" y="242"/>
                  </a:cubicBezTo>
                  <a:cubicBezTo>
                    <a:pt x="289" y="251"/>
                    <a:pt x="291" y="261"/>
                    <a:pt x="292" y="271"/>
                  </a:cubicBezTo>
                  <a:cubicBezTo>
                    <a:pt x="293" y="271"/>
                    <a:pt x="293" y="271"/>
                    <a:pt x="293" y="271"/>
                  </a:cubicBezTo>
                  <a:cubicBezTo>
                    <a:pt x="294" y="264"/>
                    <a:pt x="296" y="254"/>
                    <a:pt x="299" y="241"/>
                  </a:cubicBezTo>
                  <a:cubicBezTo>
                    <a:pt x="362" y="0"/>
                    <a:pt x="362" y="0"/>
                    <a:pt x="362" y="0"/>
                  </a:cubicBez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noEditPoints="1"/>
            </p:cNvSpPr>
            <p:nvPr userDrawn="1"/>
          </p:nvSpPr>
          <p:spPr bwMode="auto">
            <a:xfrm>
              <a:off x="2325" y="633"/>
              <a:ext cx="513" cy="556"/>
            </a:xfrm>
            <a:custGeom>
              <a:avLst/>
              <a:gdLst>
                <a:gd name="T0" fmla="*/ 217 w 217"/>
                <a:gd name="T1" fmla="*/ 117 h 235"/>
                <a:gd name="T2" fmla="*/ 187 w 217"/>
                <a:gd name="T3" fmla="*/ 203 h 235"/>
                <a:gd name="T4" fmla="*/ 107 w 217"/>
                <a:gd name="T5" fmla="*/ 235 h 235"/>
                <a:gd name="T6" fmla="*/ 29 w 217"/>
                <a:gd name="T7" fmla="*/ 203 h 235"/>
                <a:gd name="T8" fmla="*/ 0 w 217"/>
                <a:gd name="T9" fmla="*/ 120 h 235"/>
                <a:gd name="T10" fmla="*/ 30 w 217"/>
                <a:gd name="T11" fmla="*/ 32 h 235"/>
                <a:gd name="T12" fmla="*/ 112 w 217"/>
                <a:gd name="T13" fmla="*/ 0 h 235"/>
                <a:gd name="T14" fmla="*/ 189 w 217"/>
                <a:gd name="T15" fmla="*/ 31 h 235"/>
                <a:gd name="T16" fmla="*/ 217 w 217"/>
                <a:gd name="T17" fmla="*/ 117 h 235"/>
                <a:gd name="T18" fmla="*/ 181 w 217"/>
                <a:gd name="T19" fmla="*/ 118 h 235"/>
                <a:gd name="T20" fmla="*/ 162 w 217"/>
                <a:gd name="T21" fmla="*/ 53 h 235"/>
                <a:gd name="T22" fmla="*/ 110 w 217"/>
                <a:gd name="T23" fmla="*/ 31 h 235"/>
                <a:gd name="T24" fmla="*/ 56 w 217"/>
                <a:gd name="T25" fmla="*/ 54 h 235"/>
                <a:gd name="T26" fmla="*/ 36 w 217"/>
                <a:gd name="T27" fmla="*/ 119 h 235"/>
                <a:gd name="T28" fmla="*/ 56 w 217"/>
                <a:gd name="T29" fmla="*/ 182 h 235"/>
                <a:gd name="T30" fmla="*/ 110 w 217"/>
                <a:gd name="T31" fmla="*/ 204 h 235"/>
                <a:gd name="T32" fmla="*/ 163 w 217"/>
                <a:gd name="T33" fmla="*/ 182 h 235"/>
                <a:gd name="T34" fmla="*/ 181 w 217"/>
                <a:gd name="T35" fmla="*/ 11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7" h="235">
                  <a:moveTo>
                    <a:pt x="217" y="117"/>
                  </a:moveTo>
                  <a:cubicBezTo>
                    <a:pt x="217" y="152"/>
                    <a:pt x="207" y="181"/>
                    <a:pt x="187" y="203"/>
                  </a:cubicBezTo>
                  <a:cubicBezTo>
                    <a:pt x="167" y="224"/>
                    <a:pt x="141" y="235"/>
                    <a:pt x="107" y="235"/>
                  </a:cubicBezTo>
                  <a:cubicBezTo>
                    <a:pt x="75" y="235"/>
                    <a:pt x="48" y="225"/>
                    <a:pt x="29" y="203"/>
                  </a:cubicBezTo>
                  <a:cubicBezTo>
                    <a:pt x="10" y="182"/>
                    <a:pt x="0" y="155"/>
                    <a:pt x="0" y="120"/>
                  </a:cubicBezTo>
                  <a:cubicBezTo>
                    <a:pt x="0" y="83"/>
                    <a:pt x="10" y="54"/>
                    <a:pt x="30" y="32"/>
                  </a:cubicBezTo>
                  <a:cubicBezTo>
                    <a:pt x="50" y="11"/>
                    <a:pt x="77" y="0"/>
                    <a:pt x="112" y="0"/>
                  </a:cubicBezTo>
                  <a:cubicBezTo>
                    <a:pt x="145" y="0"/>
                    <a:pt x="171" y="10"/>
                    <a:pt x="189" y="31"/>
                  </a:cubicBezTo>
                  <a:cubicBezTo>
                    <a:pt x="208" y="52"/>
                    <a:pt x="217" y="80"/>
                    <a:pt x="217" y="117"/>
                  </a:cubicBezTo>
                  <a:close/>
                  <a:moveTo>
                    <a:pt x="181" y="118"/>
                  </a:moveTo>
                  <a:cubicBezTo>
                    <a:pt x="181" y="90"/>
                    <a:pt x="175" y="68"/>
                    <a:pt x="162" y="53"/>
                  </a:cubicBezTo>
                  <a:cubicBezTo>
                    <a:pt x="150" y="38"/>
                    <a:pt x="133" y="31"/>
                    <a:pt x="110" y="31"/>
                  </a:cubicBezTo>
                  <a:cubicBezTo>
                    <a:pt x="87" y="31"/>
                    <a:pt x="69" y="38"/>
                    <a:pt x="56" y="54"/>
                  </a:cubicBezTo>
                  <a:cubicBezTo>
                    <a:pt x="43" y="69"/>
                    <a:pt x="36" y="91"/>
                    <a:pt x="36" y="119"/>
                  </a:cubicBezTo>
                  <a:cubicBezTo>
                    <a:pt x="36" y="146"/>
                    <a:pt x="43" y="167"/>
                    <a:pt x="56" y="182"/>
                  </a:cubicBezTo>
                  <a:cubicBezTo>
                    <a:pt x="69" y="197"/>
                    <a:pt x="87" y="204"/>
                    <a:pt x="110" y="204"/>
                  </a:cubicBezTo>
                  <a:cubicBezTo>
                    <a:pt x="133" y="204"/>
                    <a:pt x="150" y="197"/>
                    <a:pt x="163" y="182"/>
                  </a:cubicBezTo>
                  <a:cubicBezTo>
                    <a:pt x="175" y="167"/>
                    <a:pt x="181" y="146"/>
                    <a:pt x="18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p:cNvSpPr>
            <p:nvPr userDrawn="1"/>
          </p:nvSpPr>
          <p:spPr bwMode="auto">
            <a:xfrm>
              <a:off x="2968" y="635"/>
              <a:ext cx="272" cy="542"/>
            </a:xfrm>
            <a:custGeom>
              <a:avLst/>
              <a:gdLst>
                <a:gd name="T0" fmla="*/ 115 w 115"/>
                <a:gd name="T1" fmla="*/ 41 h 229"/>
                <a:gd name="T2" fmla="*/ 88 w 115"/>
                <a:gd name="T3" fmla="*/ 33 h 229"/>
                <a:gd name="T4" fmla="*/ 50 w 115"/>
                <a:gd name="T5" fmla="*/ 56 h 229"/>
                <a:gd name="T6" fmla="*/ 35 w 115"/>
                <a:gd name="T7" fmla="*/ 114 h 229"/>
                <a:gd name="T8" fmla="*/ 35 w 115"/>
                <a:gd name="T9" fmla="*/ 229 h 229"/>
                <a:gd name="T10" fmla="*/ 0 w 115"/>
                <a:gd name="T11" fmla="*/ 229 h 229"/>
                <a:gd name="T12" fmla="*/ 0 w 115"/>
                <a:gd name="T13" fmla="*/ 4 h 229"/>
                <a:gd name="T14" fmla="*/ 35 w 115"/>
                <a:gd name="T15" fmla="*/ 4 h 229"/>
                <a:gd name="T16" fmla="*/ 35 w 115"/>
                <a:gd name="T17" fmla="*/ 51 h 229"/>
                <a:gd name="T18" fmla="*/ 36 w 115"/>
                <a:gd name="T19" fmla="*/ 51 h 229"/>
                <a:gd name="T20" fmla="*/ 59 w 115"/>
                <a:gd name="T21" fmla="*/ 14 h 229"/>
                <a:gd name="T22" fmla="*/ 94 w 115"/>
                <a:gd name="T23" fmla="*/ 0 h 229"/>
                <a:gd name="T24" fmla="*/ 115 w 115"/>
                <a:gd name="T25" fmla="*/ 3 h 229"/>
                <a:gd name="T26" fmla="*/ 115 w 115"/>
                <a:gd name="T27" fmla="*/ 4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229">
                  <a:moveTo>
                    <a:pt x="115" y="41"/>
                  </a:moveTo>
                  <a:cubicBezTo>
                    <a:pt x="108" y="36"/>
                    <a:pt x="100" y="33"/>
                    <a:pt x="88" y="33"/>
                  </a:cubicBezTo>
                  <a:cubicBezTo>
                    <a:pt x="72" y="33"/>
                    <a:pt x="59" y="41"/>
                    <a:pt x="50" y="56"/>
                  </a:cubicBezTo>
                  <a:cubicBezTo>
                    <a:pt x="40" y="71"/>
                    <a:pt x="35" y="90"/>
                    <a:pt x="35" y="114"/>
                  </a:cubicBezTo>
                  <a:cubicBezTo>
                    <a:pt x="35" y="229"/>
                    <a:pt x="35" y="229"/>
                    <a:pt x="35" y="229"/>
                  </a:cubicBezTo>
                  <a:cubicBezTo>
                    <a:pt x="0" y="229"/>
                    <a:pt x="0" y="229"/>
                    <a:pt x="0" y="229"/>
                  </a:cubicBezTo>
                  <a:cubicBezTo>
                    <a:pt x="0" y="4"/>
                    <a:pt x="0" y="4"/>
                    <a:pt x="0" y="4"/>
                  </a:cubicBezTo>
                  <a:cubicBezTo>
                    <a:pt x="35" y="4"/>
                    <a:pt x="35" y="4"/>
                    <a:pt x="35" y="4"/>
                  </a:cubicBezTo>
                  <a:cubicBezTo>
                    <a:pt x="35" y="51"/>
                    <a:pt x="35" y="51"/>
                    <a:pt x="35" y="51"/>
                  </a:cubicBezTo>
                  <a:cubicBezTo>
                    <a:pt x="36" y="51"/>
                    <a:pt x="36" y="51"/>
                    <a:pt x="36" y="51"/>
                  </a:cubicBezTo>
                  <a:cubicBezTo>
                    <a:pt x="41" y="35"/>
                    <a:pt x="48" y="23"/>
                    <a:pt x="59" y="14"/>
                  </a:cubicBezTo>
                  <a:cubicBezTo>
                    <a:pt x="69" y="5"/>
                    <a:pt x="80" y="0"/>
                    <a:pt x="94" y="0"/>
                  </a:cubicBezTo>
                  <a:cubicBezTo>
                    <a:pt x="103" y="0"/>
                    <a:pt x="110" y="1"/>
                    <a:pt x="115" y="3"/>
                  </a:cubicBezTo>
                  <a:lnTo>
                    <a:pt x="11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7"/>
            <p:cNvSpPr>
              <a:spLocks noChangeArrowheads="1"/>
            </p:cNvSpPr>
            <p:nvPr userDrawn="1"/>
          </p:nvSpPr>
          <p:spPr bwMode="auto">
            <a:xfrm>
              <a:off x="3330" y="392"/>
              <a:ext cx="86" cy="7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noEditPoints="1"/>
            </p:cNvSpPr>
            <p:nvPr userDrawn="1"/>
          </p:nvSpPr>
          <p:spPr bwMode="auto">
            <a:xfrm>
              <a:off x="3543" y="392"/>
              <a:ext cx="483" cy="797"/>
            </a:xfrm>
            <a:custGeom>
              <a:avLst/>
              <a:gdLst>
                <a:gd name="T0" fmla="*/ 204 w 204"/>
                <a:gd name="T1" fmla="*/ 332 h 337"/>
                <a:gd name="T2" fmla="*/ 168 w 204"/>
                <a:gd name="T3" fmla="*/ 332 h 337"/>
                <a:gd name="T4" fmla="*/ 168 w 204"/>
                <a:gd name="T5" fmla="*/ 294 h 337"/>
                <a:gd name="T6" fmla="*/ 168 w 204"/>
                <a:gd name="T7" fmla="*/ 294 h 337"/>
                <a:gd name="T8" fmla="*/ 92 w 204"/>
                <a:gd name="T9" fmla="*/ 337 h 337"/>
                <a:gd name="T10" fmla="*/ 25 w 204"/>
                <a:gd name="T11" fmla="*/ 307 h 337"/>
                <a:gd name="T12" fmla="*/ 0 w 204"/>
                <a:gd name="T13" fmla="*/ 225 h 337"/>
                <a:gd name="T14" fmla="*/ 28 w 204"/>
                <a:gd name="T15" fmla="*/ 136 h 337"/>
                <a:gd name="T16" fmla="*/ 101 w 204"/>
                <a:gd name="T17" fmla="*/ 102 h 337"/>
                <a:gd name="T18" fmla="*/ 168 w 204"/>
                <a:gd name="T19" fmla="*/ 138 h 337"/>
                <a:gd name="T20" fmla="*/ 168 w 204"/>
                <a:gd name="T21" fmla="*/ 138 h 337"/>
                <a:gd name="T22" fmla="*/ 168 w 204"/>
                <a:gd name="T23" fmla="*/ 0 h 337"/>
                <a:gd name="T24" fmla="*/ 204 w 204"/>
                <a:gd name="T25" fmla="*/ 0 h 337"/>
                <a:gd name="T26" fmla="*/ 204 w 204"/>
                <a:gd name="T27" fmla="*/ 332 h 337"/>
                <a:gd name="T28" fmla="*/ 168 w 204"/>
                <a:gd name="T29" fmla="*/ 230 h 337"/>
                <a:gd name="T30" fmla="*/ 168 w 204"/>
                <a:gd name="T31" fmla="*/ 197 h 337"/>
                <a:gd name="T32" fmla="*/ 150 w 204"/>
                <a:gd name="T33" fmla="*/ 151 h 337"/>
                <a:gd name="T34" fmla="*/ 106 w 204"/>
                <a:gd name="T35" fmla="*/ 133 h 337"/>
                <a:gd name="T36" fmla="*/ 55 w 204"/>
                <a:gd name="T37" fmla="*/ 157 h 337"/>
                <a:gd name="T38" fmla="*/ 37 w 204"/>
                <a:gd name="T39" fmla="*/ 223 h 337"/>
                <a:gd name="T40" fmla="*/ 54 w 204"/>
                <a:gd name="T41" fmla="*/ 284 h 337"/>
                <a:gd name="T42" fmla="*/ 102 w 204"/>
                <a:gd name="T43" fmla="*/ 306 h 337"/>
                <a:gd name="T44" fmla="*/ 150 w 204"/>
                <a:gd name="T45" fmla="*/ 285 h 337"/>
                <a:gd name="T46" fmla="*/ 168 w 204"/>
                <a:gd name="T47" fmla="*/ 23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4" h="337">
                  <a:moveTo>
                    <a:pt x="204" y="332"/>
                  </a:moveTo>
                  <a:cubicBezTo>
                    <a:pt x="168" y="332"/>
                    <a:pt x="168" y="332"/>
                    <a:pt x="168" y="332"/>
                  </a:cubicBezTo>
                  <a:cubicBezTo>
                    <a:pt x="168" y="294"/>
                    <a:pt x="168" y="294"/>
                    <a:pt x="168" y="294"/>
                  </a:cubicBezTo>
                  <a:cubicBezTo>
                    <a:pt x="168" y="294"/>
                    <a:pt x="168" y="294"/>
                    <a:pt x="168" y="294"/>
                  </a:cubicBezTo>
                  <a:cubicBezTo>
                    <a:pt x="151" y="323"/>
                    <a:pt x="126" y="337"/>
                    <a:pt x="92" y="337"/>
                  </a:cubicBezTo>
                  <a:cubicBezTo>
                    <a:pt x="64" y="337"/>
                    <a:pt x="42" y="327"/>
                    <a:pt x="25" y="307"/>
                  </a:cubicBezTo>
                  <a:cubicBezTo>
                    <a:pt x="9" y="286"/>
                    <a:pt x="0" y="259"/>
                    <a:pt x="0" y="225"/>
                  </a:cubicBezTo>
                  <a:cubicBezTo>
                    <a:pt x="0" y="188"/>
                    <a:pt x="10" y="158"/>
                    <a:pt x="28" y="136"/>
                  </a:cubicBezTo>
                  <a:cubicBezTo>
                    <a:pt x="46" y="113"/>
                    <a:pt x="71" y="102"/>
                    <a:pt x="101" y="102"/>
                  </a:cubicBezTo>
                  <a:cubicBezTo>
                    <a:pt x="132" y="102"/>
                    <a:pt x="154" y="114"/>
                    <a:pt x="168" y="138"/>
                  </a:cubicBezTo>
                  <a:cubicBezTo>
                    <a:pt x="168" y="138"/>
                    <a:pt x="168" y="138"/>
                    <a:pt x="168" y="138"/>
                  </a:cubicBezTo>
                  <a:cubicBezTo>
                    <a:pt x="168" y="0"/>
                    <a:pt x="168" y="0"/>
                    <a:pt x="168" y="0"/>
                  </a:cubicBezTo>
                  <a:cubicBezTo>
                    <a:pt x="204" y="0"/>
                    <a:pt x="204" y="0"/>
                    <a:pt x="204" y="0"/>
                  </a:cubicBezTo>
                  <a:lnTo>
                    <a:pt x="204" y="332"/>
                  </a:lnTo>
                  <a:close/>
                  <a:moveTo>
                    <a:pt x="168" y="230"/>
                  </a:moveTo>
                  <a:cubicBezTo>
                    <a:pt x="168" y="197"/>
                    <a:pt x="168" y="197"/>
                    <a:pt x="168" y="197"/>
                  </a:cubicBezTo>
                  <a:cubicBezTo>
                    <a:pt x="168" y="179"/>
                    <a:pt x="162" y="163"/>
                    <a:pt x="150" y="151"/>
                  </a:cubicBezTo>
                  <a:cubicBezTo>
                    <a:pt x="138" y="139"/>
                    <a:pt x="123" y="133"/>
                    <a:pt x="106" y="133"/>
                  </a:cubicBezTo>
                  <a:cubicBezTo>
                    <a:pt x="85" y="133"/>
                    <a:pt x="68" y="141"/>
                    <a:pt x="55" y="157"/>
                  </a:cubicBezTo>
                  <a:cubicBezTo>
                    <a:pt x="43" y="173"/>
                    <a:pt x="37" y="195"/>
                    <a:pt x="37" y="223"/>
                  </a:cubicBezTo>
                  <a:cubicBezTo>
                    <a:pt x="37" y="249"/>
                    <a:pt x="43" y="269"/>
                    <a:pt x="54" y="284"/>
                  </a:cubicBezTo>
                  <a:cubicBezTo>
                    <a:pt x="66" y="299"/>
                    <a:pt x="82" y="306"/>
                    <a:pt x="102" y="306"/>
                  </a:cubicBezTo>
                  <a:cubicBezTo>
                    <a:pt x="121" y="306"/>
                    <a:pt x="137" y="299"/>
                    <a:pt x="150" y="285"/>
                  </a:cubicBezTo>
                  <a:cubicBezTo>
                    <a:pt x="162" y="271"/>
                    <a:pt x="168" y="252"/>
                    <a:pt x="168"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9"/>
            <p:cNvSpPr>
              <a:spLocks/>
            </p:cNvSpPr>
            <p:nvPr userDrawn="1"/>
          </p:nvSpPr>
          <p:spPr bwMode="auto">
            <a:xfrm>
              <a:off x="4123" y="645"/>
              <a:ext cx="728" cy="532"/>
            </a:xfrm>
            <a:custGeom>
              <a:avLst/>
              <a:gdLst>
                <a:gd name="T0" fmla="*/ 308 w 308"/>
                <a:gd name="T1" fmla="*/ 0 h 225"/>
                <a:gd name="T2" fmla="*/ 242 w 308"/>
                <a:gd name="T3" fmla="*/ 225 h 225"/>
                <a:gd name="T4" fmla="*/ 206 w 308"/>
                <a:gd name="T5" fmla="*/ 225 h 225"/>
                <a:gd name="T6" fmla="*/ 160 w 308"/>
                <a:gd name="T7" fmla="*/ 64 h 225"/>
                <a:gd name="T8" fmla="*/ 157 w 308"/>
                <a:gd name="T9" fmla="*/ 43 h 225"/>
                <a:gd name="T10" fmla="*/ 156 w 308"/>
                <a:gd name="T11" fmla="*/ 43 h 225"/>
                <a:gd name="T12" fmla="*/ 151 w 308"/>
                <a:gd name="T13" fmla="*/ 64 h 225"/>
                <a:gd name="T14" fmla="*/ 102 w 308"/>
                <a:gd name="T15" fmla="*/ 225 h 225"/>
                <a:gd name="T16" fmla="*/ 67 w 308"/>
                <a:gd name="T17" fmla="*/ 225 h 225"/>
                <a:gd name="T18" fmla="*/ 0 w 308"/>
                <a:gd name="T19" fmla="*/ 0 h 225"/>
                <a:gd name="T20" fmla="*/ 37 w 308"/>
                <a:gd name="T21" fmla="*/ 0 h 225"/>
                <a:gd name="T22" fmla="*/ 83 w 308"/>
                <a:gd name="T23" fmla="*/ 169 h 225"/>
                <a:gd name="T24" fmla="*/ 86 w 308"/>
                <a:gd name="T25" fmla="*/ 189 h 225"/>
                <a:gd name="T26" fmla="*/ 87 w 308"/>
                <a:gd name="T27" fmla="*/ 189 h 225"/>
                <a:gd name="T28" fmla="*/ 91 w 308"/>
                <a:gd name="T29" fmla="*/ 169 h 225"/>
                <a:gd name="T30" fmla="*/ 142 w 308"/>
                <a:gd name="T31" fmla="*/ 0 h 225"/>
                <a:gd name="T32" fmla="*/ 174 w 308"/>
                <a:gd name="T33" fmla="*/ 0 h 225"/>
                <a:gd name="T34" fmla="*/ 220 w 308"/>
                <a:gd name="T35" fmla="*/ 169 h 225"/>
                <a:gd name="T36" fmla="*/ 223 w 308"/>
                <a:gd name="T37" fmla="*/ 190 h 225"/>
                <a:gd name="T38" fmla="*/ 225 w 308"/>
                <a:gd name="T39" fmla="*/ 190 h 225"/>
                <a:gd name="T40" fmla="*/ 228 w 308"/>
                <a:gd name="T41" fmla="*/ 169 h 225"/>
                <a:gd name="T42" fmla="*/ 273 w 308"/>
                <a:gd name="T43" fmla="*/ 0 h 225"/>
                <a:gd name="T44" fmla="*/ 308 w 308"/>
                <a:gd name="T4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8" h="225">
                  <a:moveTo>
                    <a:pt x="308" y="0"/>
                  </a:moveTo>
                  <a:cubicBezTo>
                    <a:pt x="242" y="225"/>
                    <a:pt x="242" y="225"/>
                    <a:pt x="242" y="225"/>
                  </a:cubicBezTo>
                  <a:cubicBezTo>
                    <a:pt x="206" y="225"/>
                    <a:pt x="206" y="225"/>
                    <a:pt x="206" y="225"/>
                  </a:cubicBezTo>
                  <a:cubicBezTo>
                    <a:pt x="160" y="64"/>
                    <a:pt x="160" y="64"/>
                    <a:pt x="160" y="64"/>
                  </a:cubicBezTo>
                  <a:cubicBezTo>
                    <a:pt x="158" y="59"/>
                    <a:pt x="157" y="52"/>
                    <a:pt x="157" y="43"/>
                  </a:cubicBezTo>
                  <a:cubicBezTo>
                    <a:pt x="156" y="43"/>
                    <a:pt x="156" y="43"/>
                    <a:pt x="156" y="43"/>
                  </a:cubicBezTo>
                  <a:cubicBezTo>
                    <a:pt x="155" y="49"/>
                    <a:pt x="154" y="55"/>
                    <a:pt x="151" y="64"/>
                  </a:cubicBezTo>
                  <a:cubicBezTo>
                    <a:pt x="102" y="225"/>
                    <a:pt x="102" y="225"/>
                    <a:pt x="102" y="225"/>
                  </a:cubicBezTo>
                  <a:cubicBezTo>
                    <a:pt x="67" y="225"/>
                    <a:pt x="67" y="225"/>
                    <a:pt x="67" y="225"/>
                  </a:cubicBezTo>
                  <a:cubicBezTo>
                    <a:pt x="0" y="0"/>
                    <a:pt x="0" y="0"/>
                    <a:pt x="0" y="0"/>
                  </a:cubicBezTo>
                  <a:cubicBezTo>
                    <a:pt x="37" y="0"/>
                    <a:pt x="37" y="0"/>
                    <a:pt x="37" y="0"/>
                  </a:cubicBezTo>
                  <a:cubicBezTo>
                    <a:pt x="83" y="169"/>
                    <a:pt x="83" y="169"/>
                    <a:pt x="83" y="169"/>
                  </a:cubicBezTo>
                  <a:cubicBezTo>
                    <a:pt x="84" y="175"/>
                    <a:pt x="85" y="182"/>
                    <a:pt x="86" y="189"/>
                  </a:cubicBezTo>
                  <a:cubicBezTo>
                    <a:pt x="87" y="189"/>
                    <a:pt x="87" y="189"/>
                    <a:pt x="87" y="189"/>
                  </a:cubicBezTo>
                  <a:cubicBezTo>
                    <a:pt x="88" y="184"/>
                    <a:pt x="89" y="177"/>
                    <a:pt x="91" y="169"/>
                  </a:cubicBezTo>
                  <a:cubicBezTo>
                    <a:pt x="142" y="0"/>
                    <a:pt x="142" y="0"/>
                    <a:pt x="142" y="0"/>
                  </a:cubicBezTo>
                  <a:cubicBezTo>
                    <a:pt x="174" y="0"/>
                    <a:pt x="174" y="0"/>
                    <a:pt x="174" y="0"/>
                  </a:cubicBezTo>
                  <a:cubicBezTo>
                    <a:pt x="220" y="169"/>
                    <a:pt x="220" y="169"/>
                    <a:pt x="220" y="169"/>
                  </a:cubicBezTo>
                  <a:cubicBezTo>
                    <a:pt x="222" y="175"/>
                    <a:pt x="223" y="182"/>
                    <a:pt x="223" y="190"/>
                  </a:cubicBezTo>
                  <a:cubicBezTo>
                    <a:pt x="225" y="190"/>
                    <a:pt x="225" y="190"/>
                    <a:pt x="225" y="190"/>
                  </a:cubicBezTo>
                  <a:cubicBezTo>
                    <a:pt x="225" y="183"/>
                    <a:pt x="226" y="176"/>
                    <a:pt x="228" y="169"/>
                  </a:cubicBezTo>
                  <a:cubicBezTo>
                    <a:pt x="273" y="0"/>
                    <a:pt x="273" y="0"/>
                    <a:pt x="273" y="0"/>
                  </a:cubicBezTo>
                  <a:lnTo>
                    <a:pt x="3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0"/>
            <p:cNvSpPr>
              <a:spLocks noEditPoints="1"/>
            </p:cNvSpPr>
            <p:nvPr userDrawn="1"/>
          </p:nvSpPr>
          <p:spPr bwMode="auto">
            <a:xfrm>
              <a:off x="4939" y="401"/>
              <a:ext cx="109" cy="776"/>
            </a:xfrm>
            <a:custGeom>
              <a:avLst/>
              <a:gdLst>
                <a:gd name="T0" fmla="*/ 46 w 46"/>
                <a:gd name="T1" fmla="*/ 23 h 328"/>
                <a:gd name="T2" fmla="*/ 39 w 46"/>
                <a:gd name="T3" fmla="*/ 40 h 328"/>
                <a:gd name="T4" fmla="*/ 23 w 46"/>
                <a:gd name="T5" fmla="*/ 46 h 328"/>
                <a:gd name="T6" fmla="*/ 6 w 46"/>
                <a:gd name="T7" fmla="*/ 40 h 328"/>
                <a:gd name="T8" fmla="*/ 0 w 46"/>
                <a:gd name="T9" fmla="*/ 23 h 328"/>
                <a:gd name="T10" fmla="*/ 6 w 46"/>
                <a:gd name="T11" fmla="*/ 7 h 328"/>
                <a:gd name="T12" fmla="*/ 23 w 46"/>
                <a:gd name="T13" fmla="*/ 0 h 328"/>
                <a:gd name="T14" fmla="*/ 39 w 46"/>
                <a:gd name="T15" fmla="*/ 7 h 328"/>
                <a:gd name="T16" fmla="*/ 46 w 46"/>
                <a:gd name="T17" fmla="*/ 23 h 328"/>
                <a:gd name="T18" fmla="*/ 40 w 46"/>
                <a:gd name="T19" fmla="*/ 328 h 328"/>
                <a:gd name="T20" fmla="*/ 4 w 46"/>
                <a:gd name="T21" fmla="*/ 328 h 328"/>
                <a:gd name="T22" fmla="*/ 4 w 46"/>
                <a:gd name="T23" fmla="*/ 103 h 328"/>
                <a:gd name="T24" fmla="*/ 40 w 46"/>
                <a:gd name="T25" fmla="*/ 103 h 328"/>
                <a:gd name="T26" fmla="*/ 40 w 46"/>
                <a:gd name="T27"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328">
                  <a:moveTo>
                    <a:pt x="46" y="23"/>
                  </a:moveTo>
                  <a:cubicBezTo>
                    <a:pt x="46" y="30"/>
                    <a:pt x="44" y="35"/>
                    <a:pt x="39" y="40"/>
                  </a:cubicBezTo>
                  <a:cubicBezTo>
                    <a:pt x="34" y="44"/>
                    <a:pt x="29" y="46"/>
                    <a:pt x="23" y="46"/>
                  </a:cubicBezTo>
                  <a:cubicBezTo>
                    <a:pt x="16" y="46"/>
                    <a:pt x="11" y="44"/>
                    <a:pt x="6" y="40"/>
                  </a:cubicBezTo>
                  <a:cubicBezTo>
                    <a:pt x="2" y="36"/>
                    <a:pt x="0" y="30"/>
                    <a:pt x="0" y="23"/>
                  </a:cubicBezTo>
                  <a:cubicBezTo>
                    <a:pt x="0" y="17"/>
                    <a:pt x="2" y="11"/>
                    <a:pt x="6" y="7"/>
                  </a:cubicBezTo>
                  <a:cubicBezTo>
                    <a:pt x="10" y="2"/>
                    <a:pt x="16" y="0"/>
                    <a:pt x="23" y="0"/>
                  </a:cubicBezTo>
                  <a:cubicBezTo>
                    <a:pt x="29" y="0"/>
                    <a:pt x="35" y="2"/>
                    <a:pt x="39" y="7"/>
                  </a:cubicBezTo>
                  <a:cubicBezTo>
                    <a:pt x="44" y="11"/>
                    <a:pt x="46" y="17"/>
                    <a:pt x="46" y="23"/>
                  </a:cubicBezTo>
                  <a:close/>
                  <a:moveTo>
                    <a:pt x="40" y="328"/>
                  </a:moveTo>
                  <a:cubicBezTo>
                    <a:pt x="4" y="328"/>
                    <a:pt x="4" y="328"/>
                    <a:pt x="4" y="328"/>
                  </a:cubicBezTo>
                  <a:cubicBezTo>
                    <a:pt x="4" y="103"/>
                    <a:pt x="4" y="103"/>
                    <a:pt x="4" y="103"/>
                  </a:cubicBezTo>
                  <a:cubicBezTo>
                    <a:pt x="40" y="103"/>
                    <a:pt x="40" y="103"/>
                    <a:pt x="40" y="103"/>
                  </a:cubicBezTo>
                  <a:lnTo>
                    <a:pt x="40"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
            <p:cNvSpPr>
              <a:spLocks noEditPoints="1"/>
            </p:cNvSpPr>
            <p:nvPr userDrawn="1"/>
          </p:nvSpPr>
          <p:spPr bwMode="auto">
            <a:xfrm>
              <a:off x="5164" y="392"/>
              <a:ext cx="480" cy="797"/>
            </a:xfrm>
            <a:custGeom>
              <a:avLst/>
              <a:gdLst>
                <a:gd name="T0" fmla="*/ 203 w 203"/>
                <a:gd name="T1" fmla="*/ 332 h 337"/>
                <a:gd name="T2" fmla="*/ 168 w 203"/>
                <a:gd name="T3" fmla="*/ 332 h 337"/>
                <a:gd name="T4" fmla="*/ 168 w 203"/>
                <a:gd name="T5" fmla="*/ 294 h 337"/>
                <a:gd name="T6" fmla="*/ 167 w 203"/>
                <a:gd name="T7" fmla="*/ 294 h 337"/>
                <a:gd name="T8" fmla="*/ 91 w 203"/>
                <a:gd name="T9" fmla="*/ 337 h 337"/>
                <a:gd name="T10" fmla="*/ 24 w 203"/>
                <a:gd name="T11" fmla="*/ 307 h 337"/>
                <a:gd name="T12" fmla="*/ 0 w 203"/>
                <a:gd name="T13" fmla="*/ 225 h 337"/>
                <a:gd name="T14" fmla="*/ 27 w 203"/>
                <a:gd name="T15" fmla="*/ 136 h 337"/>
                <a:gd name="T16" fmla="*/ 101 w 203"/>
                <a:gd name="T17" fmla="*/ 102 h 337"/>
                <a:gd name="T18" fmla="*/ 167 w 203"/>
                <a:gd name="T19" fmla="*/ 138 h 337"/>
                <a:gd name="T20" fmla="*/ 168 w 203"/>
                <a:gd name="T21" fmla="*/ 138 h 337"/>
                <a:gd name="T22" fmla="*/ 168 w 203"/>
                <a:gd name="T23" fmla="*/ 0 h 337"/>
                <a:gd name="T24" fmla="*/ 203 w 203"/>
                <a:gd name="T25" fmla="*/ 0 h 337"/>
                <a:gd name="T26" fmla="*/ 203 w 203"/>
                <a:gd name="T27" fmla="*/ 332 h 337"/>
                <a:gd name="T28" fmla="*/ 168 w 203"/>
                <a:gd name="T29" fmla="*/ 230 h 337"/>
                <a:gd name="T30" fmla="*/ 168 w 203"/>
                <a:gd name="T31" fmla="*/ 197 h 337"/>
                <a:gd name="T32" fmla="*/ 149 w 203"/>
                <a:gd name="T33" fmla="*/ 151 h 337"/>
                <a:gd name="T34" fmla="*/ 105 w 203"/>
                <a:gd name="T35" fmla="*/ 133 h 337"/>
                <a:gd name="T36" fmla="*/ 54 w 203"/>
                <a:gd name="T37" fmla="*/ 157 h 337"/>
                <a:gd name="T38" fmla="*/ 36 w 203"/>
                <a:gd name="T39" fmla="*/ 223 h 337"/>
                <a:gd name="T40" fmla="*/ 53 w 203"/>
                <a:gd name="T41" fmla="*/ 284 h 337"/>
                <a:gd name="T42" fmla="*/ 101 w 203"/>
                <a:gd name="T43" fmla="*/ 306 h 337"/>
                <a:gd name="T44" fmla="*/ 149 w 203"/>
                <a:gd name="T45" fmla="*/ 285 h 337"/>
                <a:gd name="T46" fmla="*/ 168 w 203"/>
                <a:gd name="T47" fmla="*/ 23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 h="337">
                  <a:moveTo>
                    <a:pt x="203" y="332"/>
                  </a:moveTo>
                  <a:cubicBezTo>
                    <a:pt x="168" y="332"/>
                    <a:pt x="168" y="332"/>
                    <a:pt x="168" y="332"/>
                  </a:cubicBezTo>
                  <a:cubicBezTo>
                    <a:pt x="168" y="294"/>
                    <a:pt x="168" y="294"/>
                    <a:pt x="168" y="294"/>
                  </a:cubicBezTo>
                  <a:cubicBezTo>
                    <a:pt x="167" y="294"/>
                    <a:pt x="167" y="294"/>
                    <a:pt x="167" y="294"/>
                  </a:cubicBezTo>
                  <a:cubicBezTo>
                    <a:pt x="150" y="323"/>
                    <a:pt x="125" y="337"/>
                    <a:pt x="91" y="337"/>
                  </a:cubicBezTo>
                  <a:cubicBezTo>
                    <a:pt x="63" y="337"/>
                    <a:pt x="41" y="327"/>
                    <a:pt x="24" y="307"/>
                  </a:cubicBezTo>
                  <a:cubicBezTo>
                    <a:pt x="8" y="286"/>
                    <a:pt x="0" y="259"/>
                    <a:pt x="0" y="225"/>
                  </a:cubicBezTo>
                  <a:cubicBezTo>
                    <a:pt x="0" y="188"/>
                    <a:pt x="9" y="158"/>
                    <a:pt x="27" y="136"/>
                  </a:cubicBezTo>
                  <a:cubicBezTo>
                    <a:pt x="45" y="113"/>
                    <a:pt x="70" y="102"/>
                    <a:pt x="101" y="102"/>
                  </a:cubicBezTo>
                  <a:cubicBezTo>
                    <a:pt x="131" y="102"/>
                    <a:pt x="153" y="114"/>
                    <a:pt x="167" y="138"/>
                  </a:cubicBezTo>
                  <a:cubicBezTo>
                    <a:pt x="168" y="138"/>
                    <a:pt x="168" y="138"/>
                    <a:pt x="168" y="138"/>
                  </a:cubicBezTo>
                  <a:cubicBezTo>
                    <a:pt x="168" y="0"/>
                    <a:pt x="168" y="0"/>
                    <a:pt x="168" y="0"/>
                  </a:cubicBezTo>
                  <a:cubicBezTo>
                    <a:pt x="203" y="0"/>
                    <a:pt x="203" y="0"/>
                    <a:pt x="203" y="0"/>
                  </a:cubicBezTo>
                  <a:lnTo>
                    <a:pt x="203" y="332"/>
                  </a:lnTo>
                  <a:close/>
                  <a:moveTo>
                    <a:pt x="168" y="230"/>
                  </a:moveTo>
                  <a:cubicBezTo>
                    <a:pt x="168" y="197"/>
                    <a:pt x="168" y="197"/>
                    <a:pt x="168" y="197"/>
                  </a:cubicBezTo>
                  <a:cubicBezTo>
                    <a:pt x="168" y="179"/>
                    <a:pt x="162" y="163"/>
                    <a:pt x="149" y="151"/>
                  </a:cubicBezTo>
                  <a:cubicBezTo>
                    <a:pt x="137" y="139"/>
                    <a:pt x="122" y="133"/>
                    <a:pt x="105" y="133"/>
                  </a:cubicBezTo>
                  <a:cubicBezTo>
                    <a:pt x="84" y="133"/>
                    <a:pt x="67" y="141"/>
                    <a:pt x="54" y="157"/>
                  </a:cubicBezTo>
                  <a:cubicBezTo>
                    <a:pt x="42" y="173"/>
                    <a:pt x="36" y="195"/>
                    <a:pt x="36" y="223"/>
                  </a:cubicBezTo>
                  <a:cubicBezTo>
                    <a:pt x="36" y="249"/>
                    <a:pt x="42" y="269"/>
                    <a:pt x="53" y="284"/>
                  </a:cubicBezTo>
                  <a:cubicBezTo>
                    <a:pt x="65" y="299"/>
                    <a:pt x="81" y="306"/>
                    <a:pt x="101" y="306"/>
                  </a:cubicBezTo>
                  <a:cubicBezTo>
                    <a:pt x="120" y="306"/>
                    <a:pt x="136" y="299"/>
                    <a:pt x="149" y="285"/>
                  </a:cubicBezTo>
                  <a:cubicBezTo>
                    <a:pt x="161" y="271"/>
                    <a:pt x="168" y="252"/>
                    <a:pt x="168"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2"/>
            <p:cNvSpPr>
              <a:spLocks noEditPoints="1"/>
            </p:cNvSpPr>
            <p:nvPr userDrawn="1"/>
          </p:nvSpPr>
          <p:spPr bwMode="auto">
            <a:xfrm>
              <a:off x="5774" y="633"/>
              <a:ext cx="454" cy="556"/>
            </a:xfrm>
            <a:custGeom>
              <a:avLst/>
              <a:gdLst>
                <a:gd name="T0" fmla="*/ 192 w 192"/>
                <a:gd name="T1" fmla="*/ 126 h 235"/>
                <a:gd name="T2" fmla="*/ 36 w 192"/>
                <a:gd name="T3" fmla="*/ 126 h 235"/>
                <a:gd name="T4" fmla="*/ 56 w 192"/>
                <a:gd name="T5" fmla="*/ 184 h 235"/>
                <a:gd name="T6" fmla="*/ 108 w 192"/>
                <a:gd name="T7" fmla="*/ 204 h 235"/>
                <a:gd name="T8" fmla="*/ 177 w 192"/>
                <a:gd name="T9" fmla="*/ 180 h 235"/>
                <a:gd name="T10" fmla="*/ 177 w 192"/>
                <a:gd name="T11" fmla="*/ 213 h 235"/>
                <a:gd name="T12" fmla="*/ 100 w 192"/>
                <a:gd name="T13" fmla="*/ 235 h 235"/>
                <a:gd name="T14" fmla="*/ 26 w 192"/>
                <a:gd name="T15" fmla="*/ 204 h 235"/>
                <a:gd name="T16" fmla="*/ 0 w 192"/>
                <a:gd name="T17" fmla="*/ 118 h 235"/>
                <a:gd name="T18" fmla="*/ 13 w 192"/>
                <a:gd name="T19" fmla="*/ 58 h 235"/>
                <a:gd name="T20" fmla="*/ 49 w 192"/>
                <a:gd name="T21" fmla="*/ 15 h 235"/>
                <a:gd name="T22" fmla="*/ 101 w 192"/>
                <a:gd name="T23" fmla="*/ 0 h 235"/>
                <a:gd name="T24" fmla="*/ 168 w 192"/>
                <a:gd name="T25" fmla="*/ 28 h 235"/>
                <a:gd name="T26" fmla="*/ 192 w 192"/>
                <a:gd name="T27" fmla="*/ 108 h 235"/>
                <a:gd name="T28" fmla="*/ 192 w 192"/>
                <a:gd name="T29" fmla="*/ 126 h 235"/>
                <a:gd name="T30" fmla="*/ 156 w 192"/>
                <a:gd name="T31" fmla="*/ 96 h 235"/>
                <a:gd name="T32" fmla="*/ 141 w 192"/>
                <a:gd name="T33" fmla="*/ 48 h 235"/>
                <a:gd name="T34" fmla="*/ 101 w 192"/>
                <a:gd name="T35" fmla="*/ 31 h 235"/>
                <a:gd name="T36" fmla="*/ 59 w 192"/>
                <a:gd name="T37" fmla="*/ 48 h 235"/>
                <a:gd name="T38" fmla="*/ 37 w 192"/>
                <a:gd name="T39" fmla="*/ 96 h 235"/>
                <a:gd name="T40" fmla="*/ 156 w 192"/>
                <a:gd name="T41" fmla="*/ 9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235">
                  <a:moveTo>
                    <a:pt x="192" y="126"/>
                  </a:moveTo>
                  <a:cubicBezTo>
                    <a:pt x="36" y="126"/>
                    <a:pt x="36" y="126"/>
                    <a:pt x="36" y="126"/>
                  </a:cubicBezTo>
                  <a:cubicBezTo>
                    <a:pt x="37" y="152"/>
                    <a:pt x="43" y="171"/>
                    <a:pt x="56" y="184"/>
                  </a:cubicBezTo>
                  <a:cubicBezTo>
                    <a:pt x="69" y="198"/>
                    <a:pt x="86" y="204"/>
                    <a:pt x="108" y="204"/>
                  </a:cubicBezTo>
                  <a:cubicBezTo>
                    <a:pt x="133" y="204"/>
                    <a:pt x="156" y="196"/>
                    <a:pt x="177" y="180"/>
                  </a:cubicBezTo>
                  <a:cubicBezTo>
                    <a:pt x="177" y="213"/>
                    <a:pt x="177" y="213"/>
                    <a:pt x="177" y="213"/>
                  </a:cubicBezTo>
                  <a:cubicBezTo>
                    <a:pt x="157" y="228"/>
                    <a:pt x="132" y="235"/>
                    <a:pt x="100" y="235"/>
                  </a:cubicBezTo>
                  <a:cubicBezTo>
                    <a:pt x="68" y="235"/>
                    <a:pt x="44" y="225"/>
                    <a:pt x="26" y="204"/>
                  </a:cubicBezTo>
                  <a:cubicBezTo>
                    <a:pt x="8" y="183"/>
                    <a:pt x="0" y="155"/>
                    <a:pt x="0" y="118"/>
                  </a:cubicBezTo>
                  <a:cubicBezTo>
                    <a:pt x="0" y="96"/>
                    <a:pt x="4" y="76"/>
                    <a:pt x="13" y="58"/>
                  </a:cubicBezTo>
                  <a:cubicBezTo>
                    <a:pt x="22" y="39"/>
                    <a:pt x="34" y="25"/>
                    <a:pt x="49" y="15"/>
                  </a:cubicBezTo>
                  <a:cubicBezTo>
                    <a:pt x="65" y="5"/>
                    <a:pt x="82" y="0"/>
                    <a:pt x="101" y="0"/>
                  </a:cubicBezTo>
                  <a:cubicBezTo>
                    <a:pt x="130" y="0"/>
                    <a:pt x="152" y="9"/>
                    <a:pt x="168" y="28"/>
                  </a:cubicBezTo>
                  <a:cubicBezTo>
                    <a:pt x="184" y="47"/>
                    <a:pt x="192" y="74"/>
                    <a:pt x="192" y="108"/>
                  </a:cubicBezTo>
                  <a:lnTo>
                    <a:pt x="192" y="126"/>
                  </a:lnTo>
                  <a:close/>
                  <a:moveTo>
                    <a:pt x="156" y="96"/>
                  </a:moveTo>
                  <a:cubicBezTo>
                    <a:pt x="156" y="75"/>
                    <a:pt x="151" y="59"/>
                    <a:pt x="141" y="48"/>
                  </a:cubicBezTo>
                  <a:cubicBezTo>
                    <a:pt x="132" y="36"/>
                    <a:pt x="118" y="31"/>
                    <a:pt x="101" y="31"/>
                  </a:cubicBezTo>
                  <a:cubicBezTo>
                    <a:pt x="84" y="31"/>
                    <a:pt x="70" y="37"/>
                    <a:pt x="59" y="48"/>
                  </a:cubicBezTo>
                  <a:cubicBezTo>
                    <a:pt x="47" y="60"/>
                    <a:pt x="40" y="76"/>
                    <a:pt x="37" y="96"/>
                  </a:cubicBezTo>
                  <a:lnTo>
                    <a:pt x="15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3"/>
            <p:cNvSpPr>
              <a:spLocks noEditPoints="1"/>
            </p:cNvSpPr>
            <p:nvPr userDrawn="1"/>
          </p:nvSpPr>
          <p:spPr bwMode="auto">
            <a:xfrm>
              <a:off x="1426" y="1557"/>
              <a:ext cx="447" cy="743"/>
            </a:xfrm>
            <a:custGeom>
              <a:avLst/>
              <a:gdLst>
                <a:gd name="T0" fmla="*/ 189 w 189"/>
                <a:gd name="T1" fmla="*/ 93 h 314"/>
                <a:gd name="T2" fmla="*/ 158 w 189"/>
                <a:gd name="T3" fmla="*/ 167 h 314"/>
                <a:gd name="T4" fmla="*/ 77 w 189"/>
                <a:gd name="T5" fmla="*/ 195 h 314"/>
                <a:gd name="T6" fmla="*/ 36 w 189"/>
                <a:gd name="T7" fmla="*/ 195 h 314"/>
                <a:gd name="T8" fmla="*/ 36 w 189"/>
                <a:gd name="T9" fmla="*/ 314 h 314"/>
                <a:gd name="T10" fmla="*/ 0 w 189"/>
                <a:gd name="T11" fmla="*/ 314 h 314"/>
                <a:gd name="T12" fmla="*/ 0 w 189"/>
                <a:gd name="T13" fmla="*/ 0 h 314"/>
                <a:gd name="T14" fmla="*/ 85 w 189"/>
                <a:gd name="T15" fmla="*/ 0 h 314"/>
                <a:gd name="T16" fmla="*/ 161 w 189"/>
                <a:gd name="T17" fmla="*/ 24 h 314"/>
                <a:gd name="T18" fmla="*/ 189 w 189"/>
                <a:gd name="T19" fmla="*/ 93 h 314"/>
                <a:gd name="T20" fmla="*/ 151 w 189"/>
                <a:gd name="T21" fmla="*/ 95 h 314"/>
                <a:gd name="T22" fmla="*/ 78 w 189"/>
                <a:gd name="T23" fmla="*/ 33 h 314"/>
                <a:gd name="T24" fmla="*/ 36 w 189"/>
                <a:gd name="T25" fmla="*/ 33 h 314"/>
                <a:gd name="T26" fmla="*/ 36 w 189"/>
                <a:gd name="T27" fmla="*/ 162 h 314"/>
                <a:gd name="T28" fmla="*/ 74 w 189"/>
                <a:gd name="T29" fmla="*/ 162 h 314"/>
                <a:gd name="T30" fmla="*/ 131 w 189"/>
                <a:gd name="T31" fmla="*/ 144 h 314"/>
                <a:gd name="T32" fmla="*/ 151 w 189"/>
                <a:gd name="T33" fmla="*/ 9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9" h="314">
                  <a:moveTo>
                    <a:pt x="189" y="93"/>
                  </a:moveTo>
                  <a:cubicBezTo>
                    <a:pt x="189" y="124"/>
                    <a:pt x="178" y="148"/>
                    <a:pt x="158" y="167"/>
                  </a:cubicBezTo>
                  <a:cubicBezTo>
                    <a:pt x="137" y="185"/>
                    <a:pt x="110" y="195"/>
                    <a:pt x="77" y="195"/>
                  </a:cubicBezTo>
                  <a:cubicBezTo>
                    <a:pt x="36" y="195"/>
                    <a:pt x="36" y="195"/>
                    <a:pt x="36" y="195"/>
                  </a:cubicBezTo>
                  <a:cubicBezTo>
                    <a:pt x="36" y="314"/>
                    <a:pt x="36" y="314"/>
                    <a:pt x="36" y="314"/>
                  </a:cubicBezTo>
                  <a:cubicBezTo>
                    <a:pt x="0" y="314"/>
                    <a:pt x="0" y="314"/>
                    <a:pt x="0" y="314"/>
                  </a:cubicBezTo>
                  <a:cubicBezTo>
                    <a:pt x="0" y="0"/>
                    <a:pt x="0" y="0"/>
                    <a:pt x="0" y="0"/>
                  </a:cubicBezTo>
                  <a:cubicBezTo>
                    <a:pt x="85" y="0"/>
                    <a:pt x="85" y="0"/>
                    <a:pt x="85" y="0"/>
                  </a:cubicBezTo>
                  <a:cubicBezTo>
                    <a:pt x="118" y="0"/>
                    <a:pt x="143" y="8"/>
                    <a:pt x="161" y="24"/>
                  </a:cubicBezTo>
                  <a:cubicBezTo>
                    <a:pt x="180" y="41"/>
                    <a:pt x="189" y="64"/>
                    <a:pt x="189" y="93"/>
                  </a:cubicBezTo>
                  <a:close/>
                  <a:moveTo>
                    <a:pt x="151" y="95"/>
                  </a:moveTo>
                  <a:cubicBezTo>
                    <a:pt x="151" y="54"/>
                    <a:pt x="127" y="33"/>
                    <a:pt x="78" y="33"/>
                  </a:cubicBezTo>
                  <a:cubicBezTo>
                    <a:pt x="36" y="33"/>
                    <a:pt x="36" y="33"/>
                    <a:pt x="36" y="33"/>
                  </a:cubicBezTo>
                  <a:cubicBezTo>
                    <a:pt x="36" y="162"/>
                    <a:pt x="36" y="162"/>
                    <a:pt x="36" y="162"/>
                  </a:cubicBezTo>
                  <a:cubicBezTo>
                    <a:pt x="74" y="162"/>
                    <a:pt x="74" y="162"/>
                    <a:pt x="74" y="162"/>
                  </a:cubicBezTo>
                  <a:cubicBezTo>
                    <a:pt x="99" y="162"/>
                    <a:pt x="118" y="156"/>
                    <a:pt x="131" y="144"/>
                  </a:cubicBezTo>
                  <a:cubicBezTo>
                    <a:pt x="144" y="133"/>
                    <a:pt x="151" y="117"/>
                    <a:pt x="151"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4"/>
            <p:cNvSpPr>
              <a:spLocks noEditPoints="1"/>
            </p:cNvSpPr>
            <p:nvPr userDrawn="1"/>
          </p:nvSpPr>
          <p:spPr bwMode="auto">
            <a:xfrm>
              <a:off x="1923" y="1756"/>
              <a:ext cx="411" cy="556"/>
            </a:xfrm>
            <a:custGeom>
              <a:avLst/>
              <a:gdLst>
                <a:gd name="T0" fmla="*/ 174 w 174"/>
                <a:gd name="T1" fmla="*/ 230 h 235"/>
                <a:gd name="T2" fmla="*/ 139 w 174"/>
                <a:gd name="T3" fmla="*/ 230 h 235"/>
                <a:gd name="T4" fmla="*/ 139 w 174"/>
                <a:gd name="T5" fmla="*/ 195 h 235"/>
                <a:gd name="T6" fmla="*/ 138 w 174"/>
                <a:gd name="T7" fmla="*/ 195 h 235"/>
                <a:gd name="T8" fmla="*/ 70 w 174"/>
                <a:gd name="T9" fmla="*/ 235 h 235"/>
                <a:gd name="T10" fmla="*/ 19 w 174"/>
                <a:gd name="T11" fmla="*/ 218 h 235"/>
                <a:gd name="T12" fmla="*/ 0 w 174"/>
                <a:gd name="T13" fmla="*/ 170 h 235"/>
                <a:gd name="T14" fmla="*/ 73 w 174"/>
                <a:gd name="T15" fmla="*/ 97 h 235"/>
                <a:gd name="T16" fmla="*/ 139 w 174"/>
                <a:gd name="T17" fmla="*/ 87 h 235"/>
                <a:gd name="T18" fmla="*/ 93 w 174"/>
                <a:gd name="T19" fmla="*/ 31 h 235"/>
                <a:gd name="T20" fmla="*/ 21 w 174"/>
                <a:gd name="T21" fmla="*/ 58 h 235"/>
                <a:gd name="T22" fmla="*/ 21 w 174"/>
                <a:gd name="T23" fmla="*/ 21 h 235"/>
                <a:gd name="T24" fmla="*/ 55 w 174"/>
                <a:gd name="T25" fmla="*/ 7 h 235"/>
                <a:gd name="T26" fmla="*/ 96 w 174"/>
                <a:gd name="T27" fmla="*/ 0 h 235"/>
                <a:gd name="T28" fmla="*/ 174 w 174"/>
                <a:gd name="T29" fmla="*/ 84 h 235"/>
                <a:gd name="T30" fmla="*/ 174 w 174"/>
                <a:gd name="T31" fmla="*/ 230 h 235"/>
                <a:gd name="T32" fmla="*/ 139 w 174"/>
                <a:gd name="T33" fmla="*/ 116 h 235"/>
                <a:gd name="T34" fmla="*/ 85 w 174"/>
                <a:gd name="T35" fmla="*/ 124 h 235"/>
                <a:gd name="T36" fmla="*/ 47 w 174"/>
                <a:gd name="T37" fmla="*/ 137 h 235"/>
                <a:gd name="T38" fmla="*/ 36 w 174"/>
                <a:gd name="T39" fmla="*/ 167 h 235"/>
                <a:gd name="T40" fmla="*/ 48 w 174"/>
                <a:gd name="T41" fmla="*/ 194 h 235"/>
                <a:gd name="T42" fmla="*/ 78 w 174"/>
                <a:gd name="T43" fmla="*/ 204 h 235"/>
                <a:gd name="T44" fmla="*/ 122 w 174"/>
                <a:gd name="T45" fmla="*/ 186 h 235"/>
                <a:gd name="T46" fmla="*/ 139 w 174"/>
                <a:gd name="T47" fmla="*/ 139 h 235"/>
                <a:gd name="T48" fmla="*/ 139 w 174"/>
                <a:gd name="T49" fmla="*/ 11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235">
                  <a:moveTo>
                    <a:pt x="174" y="230"/>
                  </a:moveTo>
                  <a:cubicBezTo>
                    <a:pt x="139" y="230"/>
                    <a:pt x="139" y="230"/>
                    <a:pt x="139" y="230"/>
                  </a:cubicBezTo>
                  <a:cubicBezTo>
                    <a:pt x="139" y="195"/>
                    <a:pt x="139" y="195"/>
                    <a:pt x="139" y="195"/>
                  </a:cubicBezTo>
                  <a:cubicBezTo>
                    <a:pt x="138" y="195"/>
                    <a:pt x="138" y="195"/>
                    <a:pt x="138" y="195"/>
                  </a:cubicBezTo>
                  <a:cubicBezTo>
                    <a:pt x="123" y="222"/>
                    <a:pt x="100" y="235"/>
                    <a:pt x="70" y="235"/>
                  </a:cubicBezTo>
                  <a:cubicBezTo>
                    <a:pt x="49" y="235"/>
                    <a:pt x="32" y="229"/>
                    <a:pt x="19" y="218"/>
                  </a:cubicBezTo>
                  <a:cubicBezTo>
                    <a:pt x="6" y="206"/>
                    <a:pt x="0" y="190"/>
                    <a:pt x="0" y="170"/>
                  </a:cubicBezTo>
                  <a:cubicBezTo>
                    <a:pt x="0" y="128"/>
                    <a:pt x="24" y="104"/>
                    <a:pt x="73" y="97"/>
                  </a:cubicBezTo>
                  <a:cubicBezTo>
                    <a:pt x="139" y="87"/>
                    <a:pt x="139" y="87"/>
                    <a:pt x="139" y="87"/>
                  </a:cubicBezTo>
                  <a:cubicBezTo>
                    <a:pt x="139" y="50"/>
                    <a:pt x="124" y="31"/>
                    <a:pt x="93" y="31"/>
                  </a:cubicBezTo>
                  <a:cubicBezTo>
                    <a:pt x="67" y="31"/>
                    <a:pt x="43" y="40"/>
                    <a:pt x="21" y="58"/>
                  </a:cubicBezTo>
                  <a:cubicBezTo>
                    <a:pt x="21" y="21"/>
                    <a:pt x="21" y="21"/>
                    <a:pt x="21" y="21"/>
                  </a:cubicBezTo>
                  <a:cubicBezTo>
                    <a:pt x="28" y="16"/>
                    <a:pt x="39" y="11"/>
                    <a:pt x="55" y="7"/>
                  </a:cubicBezTo>
                  <a:cubicBezTo>
                    <a:pt x="70" y="2"/>
                    <a:pt x="84" y="0"/>
                    <a:pt x="96" y="0"/>
                  </a:cubicBezTo>
                  <a:cubicBezTo>
                    <a:pt x="148" y="0"/>
                    <a:pt x="174" y="28"/>
                    <a:pt x="174" y="84"/>
                  </a:cubicBezTo>
                  <a:lnTo>
                    <a:pt x="174" y="230"/>
                  </a:lnTo>
                  <a:close/>
                  <a:moveTo>
                    <a:pt x="139" y="116"/>
                  </a:moveTo>
                  <a:cubicBezTo>
                    <a:pt x="85" y="124"/>
                    <a:pt x="85" y="124"/>
                    <a:pt x="85" y="124"/>
                  </a:cubicBezTo>
                  <a:cubicBezTo>
                    <a:pt x="67" y="126"/>
                    <a:pt x="54" y="131"/>
                    <a:pt x="47" y="137"/>
                  </a:cubicBezTo>
                  <a:cubicBezTo>
                    <a:pt x="40" y="143"/>
                    <a:pt x="36" y="153"/>
                    <a:pt x="36" y="167"/>
                  </a:cubicBezTo>
                  <a:cubicBezTo>
                    <a:pt x="36" y="178"/>
                    <a:pt x="40" y="187"/>
                    <a:pt x="48" y="194"/>
                  </a:cubicBezTo>
                  <a:cubicBezTo>
                    <a:pt x="56" y="201"/>
                    <a:pt x="66" y="204"/>
                    <a:pt x="78" y="204"/>
                  </a:cubicBezTo>
                  <a:cubicBezTo>
                    <a:pt x="96" y="204"/>
                    <a:pt x="110" y="198"/>
                    <a:pt x="122" y="186"/>
                  </a:cubicBezTo>
                  <a:cubicBezTo>
                    <a:pt x="133" y="173"/>
                    <a:pt x="139" y="157"/>
                    <a:pt x="139" y="139"/>
                  </a:cubicBezTo>
                  <a:lnTo>
                    <a:pt x="139"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5"/>
            <p:cNvSpPr>
              <a:spLocks/>
            </p:cNvSpPr>
            <p:nvPr userDrawn="1"/>
          </p:nvSpPr>
          <p:spPr bwMode="auto">
            <a:xfrm>
              <a:off x="2493" y="1758"/>
              <a:ext cx="272" cy="542"/>
            </a:xfrm>
            <a:custGeom>
              <a:avLst/>
              <a:gdLst>
                <a:gd name="T0" fmla="*/ 115 w 115"/>
                <a:gd name="T1" fmla="*/ 41 h 229"/>
                <a:gd name="T2" fmla="*/ 88 w 115"/>
                <a:gd name="T3" fmla="*/ 33 h 229"/>
                <a:gd name="T4" fmla="*/ 50 w 115"/>
                <a:gd name="T5" fmla="*/ 56 h 229"/>
                <a:gd name="T6" fmla="*/ 35 w 115"/>
                <a:gd name="T7" fmla="*/ 114 h 229"/>
                <a:gd name="T8" fmla="*/ 35 w 115"/>
                <a:gd name="T9" fmla="*/ 229 h 229"/>
                <a:gd name="T10" fmla="*/ 0 w 115"/>
                <a:gd name="T11" fmla="*/ 229 h 229"/>
                <a:gd name="T12" fmla="*/ 0 w 115"/>
                <a:gd name="T13" fmla="*/ 4 h 229"/>
                <a:gd name="T14" fmla="*/ 35 w 115"/>
                <a:gd name="T15" fmla="*/ 4 h 229"/>
                <a:gd name="T16" fmla="*/ 35 w 115"/>
                <a:gd name="T17" fmla="*/ 51 h 229"/>
                <a:gd name="T18" fmla="*/ 36 w 115"/>
                <a:gd name="T19" fmla="*/ 51 h 229"/>
                <a:gd name="T20" fmla="*/ 59 w 115"/>
                <a:gd name="T21" fmla="*/ 14 h 229"/>
                <a:gd name="T22" fmla="*/ 94 w 115"/>
                <a:gd name="T23" fmla="*/ 0 h 229"/>
                <a:gd name="T24" fmla="*/ 115 w 115"/>
                <a:gd name="T25" fmla="*/ 3 h 229"/>
                <a:gd name="T26" fmla="*/ 115 w 115"/>
                <a:gd name="T27" fmla="*/ 4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229">
                  <a:moveTo>
                    <a:pt x="115" y="41"/>
                  </a:moveTo>
                  <a:cubicBezTo>
                    <a:pt x="108" y="36"/>
                    <a:pt x="99" y="33"/>
                    <a:pt x="88" y="33"/>
                  </a:cubicBezTo>
                  <a:cubicBezTo>
                    <a:pt x="72" y="33"/>
                    <a:pt x="59" y="41"/>
                    <a:pt x="50" y="56"/>
                  </a:cubicBezTo>
                  <a:cubicBezTo>
                    <a:pt x="40" y="71"/>
                    <a:pt x="35" y="90"/>
                    <a:pt x="35" y="114"/>
                  </a:cubicBezTo>
                  <a:cubicBezTo>
                    <a:pt x="35" y="229"/>
                    <a:pt x="35" y="229"/>
                    <a:pt x="35" y="229"/>
                  </a:cubicBezTo>
                  <a:cubicBezTo>
                    <a:pt x="0" y="229"/>
                    <a:pt x="0" y="229"/>
                    <a:pt x="0" y="229"/>
                  </a:cubicBezTo>
                  <a:cubicBezTo>
                    <a:pt x="0" y="4"/>
                    <a:pt x="0" y="4"/>
                    <a:pt x="0" y="4"/>
                  </a:cubicBezTo>
                  <a:cubicBezTo>
                    <a:pt x="35" y="4"/>
                    <a:pt x="35" y="4"/>
                    <a:pt x="35" y="4"/>
                  </a:cubicBezTo>
                  <a:cubicBezTo>
                    <a:pt x="35" y="51"/>
                    <a:pt x="35" y="51"/>
                    <a:pt x="35" y="51"/>
                  </a:cubicBezTo>
                  <a:cubicBezTo>
                    <a:pt x="36" y="51"/>
                    <a:pt x="36" y="51"/>
                    <a:pt x="36" y="51"/>
                  </a:cubicBezTo>
                  <a:cubicBezTo>
                    <a:pt x="41" y="35"/>
                    <a:pt x="48" y="23"/>
                    <a:pt x="59" y="14"/>
                  </a:cubicBezTo>
                  <a:cubicBezTo>
                    <a:pt x="69" y="5"/>
                    <a:pt x="80" y="0"/>
                    <a:pt x="94" y="0"/>
                  </a:cubicBezTo>
                  <a:cubicBezTo>
                    <a:pt x="103" y="0"/>
                    <a:pt x="110" y="1"/>
                    <a:pt x="115" y="3"/>
                  </a:cubicBezTo>
                  <a:lnTo>
                    <a:pt x="11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6"/>
            <p:cNvSpPr>
              <a:spLocks/>
            </p:cNvSpPr>
            <p:nvPr userDrawn="1"/>
          </p:nvSpPr>
          <p:spPr bwMode="auto">
            <a:xfrm>
              <a:off x="2824" y="1612"/>
              <a:ext cx="303" cy="700"/>
            </a:xfrm>
            <a:custGeom>
              <a:avLst/>
              <a:gdLst>
                <a:gd name="T0" fmla="*/ 128 w 128"/>
                <a:gd name="T1" fmla="*/ 288 h 296"/>
                <a:gd name="T2" fmla="*/ 95 w 128"/>
                <a:gd name="T3" fmla="*/ 296 h 296"/>
                <a:gd name="T4" fmla="*/ 37 w 128"/>
                <a:gd name="T5" fmla="*/ 230 h 296"/>
                <a:gd name="T6" fmla="*/ 37 w 128"/>
                <a:gd name="T7" fmla="*/ 97 h 296"/>
                <a:gd name="T8" fmla="*/ 0 w 128"/>
                <a:gd name="T9" fmla="*/ 97 h 296"/>
                <a:gd name="T10" fmla="*/ 0 w 128"/>
                <a:gd name="T11" fmla="*/ 66 h 296"/>
                <a:gd name="T12" fmla="*/ 37 w 128"/>
                <a:gd name="T13" fmla="*/ 66 h 296"/>
                <a:gd name="T14" fmla="*/ 37 w 128"/>
                <a:gd name="T15" fmla="*/ 12 h 296"/>
                <a:gd name="T16" fmla="*/ 73 w 128"/>
                <a:gd name="T17" fmla="*/ 0 h 296"/>
                <a:gd name="T18" fmla="*/ 73 w 128"/>
                <a:gd name="T19" fmla="*/ 66 h 296"/>
                <a:gd name="T20" fmla="*/ 128 w 128"/>
                <a:gd name="T21" fmla="*/ 66 h 296"/>
                <a:gd name="T22" fmla="*/ 128 w 128"/>
                <a:gd name="T23" fmla="*/ 97 h 296"/>
                <a:gd name="T24" fmla="*/ 73 w 128"/>
                <a:gd name="T25" fmla="*/ 97 h 296"/>
                <a:gd name="T26" fmla="*/ 73 w 128"/>
                <a:gd name="T27" fmla="*/ 223 h 296"/>
                <a:gd name="T28" fmla="*/ 80 w 128"/>
                <a:gd name="T29" fmla="*/ 256 h 296"/>
                <a:gd name="T30" fmla="*/ 106 w 128"/>
                <a:gd name="T31" fmla="*/ 265 h 296"/>
                <a:gd name="T32" fmla="*/ 128 w 128"/>
                <a:gd name="T33" fmla="*/ 258 h 296"/>
                <a:gd name="T34" fmla="*/ 128 w 128"/>
                <a:gd name="T35"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296">
                  <a:moveTo>
                    <a:pt x="128" y="288"/>
                  </a:moveTo>
                  <a:cubicBezTo>
                    <a:pt x="120" y="293"/>
                    <a:pt x="109" y="296"/>
                    <a:pt x="95" y="296"/>
                  </a:cubicBezTo>
                  <a:cubicBezTo>
                    <a:pt x="57" y="296"/>
                    <a:pt x="37" y="274"/>
                    <a:pt x="37" y="230"/>
                  </a:cubicBezTo>
                  <a:cubicBezTo>
                    <a:pt x="37" y="97"/>
                    <a:pt x="37" y="97"/>
                    <a:pt x="37" y="97"/>
                  </a:cubicBezTo>
                  <a:cubicBezTo>
                    <a:pt x="0" y="97"/>
                    <a:pt x="0" y="97"/>
                    <a:pt x="0" y="97"/>
                  </a:cubicBezTo>
                  <a:cubicBezTo>
                    <a:pt x="0" y="66"/>
                    <a:pt x="0" y="66"/>
                    <a:pt x="0" y="66"/>
                  </a:cubicBezTo>
                  <a:cubicBezTo>
                    <a:pt x="37" y="66"/>
                    <a:pt x="37" y="66"/>
                    <a:pt x="37" y="66"/>
                  </a:cubicBezTo>
                  <a:cubicBezTo>
                    <a:pt x="37" y="12"/>
                    <a:pt x="37" y="12"/>
                    <a:pt x="37" y="12"/>
                  </a:cubicBezTo>
                  <a:cubicBezTo>
                    <a:pt x="73" y="0"/>
                    <a:pt x="73" y="0"/>
                    <a:pt x="73" y="0"/>
                  </a:cubicBezTo>
                  <a:cubicBezTo>
                    <a:pt x="73" y="66"/>
                    <a:pt x="73" y="66"/>
                    <a:pt x="73" y="66"/>
                  </a:cubicBezTo>
                  <a:cubicBezTo>
                    <a:pt x="128" y="66"/>
                    <a:pt x="128" y="66"/>
                    <a:pt x="128" y="66"/>
                  </a:cubicBezTo>
                  <a:cubicBezTo>
                    <a:pt x="128" y="97"/>
                    <a:pt x="128" y="97"/>
                    <a:pt x="128" y="97"/>
                  </a:cubicBezTo>
                  <a:cubicBezTo>
                    <a:pt x="73" y="97"/>
                    <a:pt x="73" y="97"/>
                    <a:pt x="73" y="97"/>
                  </a:cubicBezTo>
                  <a:cubicBezTo>
                    <a:pt x="73" y="223"/>
                    <a:pt x="73" y="223"/>
                    <a:pt x="73" y="223"/>
                  </a:cubicBezTo>
                  <a:cubicBezTo>
                    <a:pt x="73" y="238"/>
                    <a:pt x="75" y="249"/>
                    <a:pt x="80" y="256"/>
                  </a:cubicBezTo>
                  <a:cubicBezTo>
                    <a:pt x="85" y="262"/>
                    <a:pt x="94" y="265"/>
                    <a:pt x="106" y="265"/>
                  </a:cubicBezTo>
                  <a:cubicBezTo>
                    <a:pt x="114" y="265"/>
                    <a:pt x="122" y="263"/>
                    <a:pt x="128" y="258"/>
                  </a:cubicBezTo>
                  <a:lnTo>
                    <a:pt x="128"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7"/>
            <p:cNvSpPr>
              <a:spLocks/>
            </p:cNvSpPr>
            <p:nvPr userDrawn="1"/>
          </p:nvSpPr>
          <p:spPr bwMode="auto">
            <a:xfrm>
              <a:off x="3240" y="1756"/>
              <a:ext cx="433" cy="544"/>
            </a:xfrm>
            <a:custGeom>
              <a:avLst/>
              <a:gdLst>
                <a:gd name="T0" fmla="*/ 183 w 183"/>
                <a:gd name="T1" fmla="*/ 230 h 230"/>
                <a:gd name="T2" fmla="*/ 147 w 183"/>
                <a:gd name="T3" fmla="*/ 230 h 230"/>
                <a:gd name="T4" fmla="*/ 147 w 183"/>
                <a:gd name="T5" fmla="*/ 102 h 230"/>
                <a:gd name="T6" fmla="*/ 96 w 183"/>
                <a:gd name="T7" fmla="*/ 31 h 230"/>
                <a:gd name="T8" fmla="*/ 52 w 183"/>
                <a:gd name="T9" fmla="*/ 51 h 230"/>
                <a:gd name="T10" fmla="*/ 35 w 183"/>
                <a:gd name="T11" fmla="*/ 102 h 230"/>
                <a:gd name="T12" fmla="*/ 35 w 183"/>
                <a:gd name="T13" fmla="*/ 230 h 230"/>
                <a:gd name="T14" fmla="*/ 0 w 183"/>
                <a:gd name="T15" fmla="*/ 230 h 230"/>
                <a:gd name="T16" fmla="*/ 0 w 183"/>
                <a:gd name="T17" fmla="*/ 5 h 230"/>
                <a:gd name="T18" fmla="*/ 35 w 183"/>
                <a:gd name="T19" fmla="*/ 5 h 230"/>
                <a:gd name="T20" fmla="*/ 35 w 183"/>
                <a:gd name="T21" fmla="*/ 43 h 230"/>
                <a:gd name="T22" fmla="*/ 36 w 183"/>
                <a:gd name="T23" fmla="*/ 43 h 230"/>
                <a:gd name="T24" fmla="*/ 108 w 183"/>
                <a:gd name="T25" fmla="*/ 0 h 230"/>
                <a:gd name="T26" fmla="*/ 164 w 183"/>
                <a:gd name="T27" fmla="*/ 24 h 230"/>
                <a:gd name="T28" fmla="*/ 183 w 183"/>
                <a:gd name="T29" fmla="*/ 92 h 230"/>
                <a:gd name="T30" fmla="*/ 183 w 183"/>
                <a:gd name="T31"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 h="230">
                  <a:moveTo>
                    <a:pt x="183" y="230"/>
                  </a:moveTo>
                  <a:cubicBezTo>
                    <a:pt x="147" y="230"/>
                    <a:pt x="147" y="230"/>
                    <a:pt x="147" y="230"/>
                  </a:cubicBezTo>
                  <a:cubicBezTo>
                    <a:pt x="147" y="102"/>
                    <a:pt x="147" y="102"/>
                    <a:pt x="147" y="102"/>
                  </a:cubicBezTo>
                  <a:cubicBezTo>
                    <a:pt x="147" y="54"/>
                    <a:pt x="130" y="31"/>
                    <a:pt x="96" y="31"/>
                  </a:cubicBezTo>
                  <a:cubicBezTo>
                    <a:pt x="79" y="31"/>
                    <a:pt x="64" y="37"/>
                    <a:pt x="52" y="51"/>
                  </a:cubicBezTo>
                  <a:cubicBezTo>
                    <a:pt x="41" y="64"/>
                    <a:pt x="35" y="81"/>
                    <a:pt x="35" y="102"/>
                  </a:cubicBezTo>
                  <a:cubicBezTo>
                    <a:pt x="35" y="230"/>
                    <a:pt x="35" y="230"/>
                    <a:pt x="35" y="230"/>
                  </a:cubicBezTo>
                  <a:cubicBezTo>
                    <a:pt x="0" y="230"/>
                    <a:pt x="0" y="230"/>
                    <a:pt x="0" y="230"/>
                  </a:cubicBezTo>
                  <a:cubicBezTo>
                    <a:pt x="0" y="5"/>
                    <a:pt x="0" y="5"/>
                    <a:pt x="0" y="5"/>
                  </a:cubicBezTo>
                  <a:cubicBezTo>
                    <a:pt x="35" y="5"/>
                    <a:pt x="35" y="5"/>
                    <a:pt x="35" y="5"/>
                  </a:cubicBezTo>
                  <a:cubicBezTo>
                    <a:pt x="35" y="43"/>
                    <a:pt x="35" y="43"/>
                    <a:pt x="35" y="43"/>
                  </a:cubicBezTo>
                  <a:cubicBezTo>
                    <a:pt x="36" y="43"/>
                    <a:pt x="36" y="43"/>
                    <a:pt x="36" y="43"/>
                  </a:cubicBezTo>
                  <a:cubicBezTo>
                    <a:pt x="52" y="14"/>
                    <a:pt x="76" y="0"/>
                    <a:pt x="108" y="0"/>
                  </a:cubicBezTo>
                  <a:cubicBezTo>
                    <a:pt x="132" y="0"/>
                    <a:pt x="151" y="8"/>
                    <a:pt x="164" y="24"/>
                  </a:cubicBezTo>
                  <a:cubicBezTo>
                    <a:pt x="176" y="40"/>
                    <a:pt x="183" y="63"/>
                    <a:pt x="183" y="92"/>
                  </a:cubicBezTo>
                  <a:lnTo>
                    <a:pt x="18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8"/>
            <p:cNvSpPr>
              <a:spLocks noEditPoints="1"/>
            </p:cNvSpPr>
            <p:nvPr userDrawn="1"/>
          </p:nvSpPr>
          <p:spPr bwMode="auto">
            <a:xfrm>
              <a:off x="3789" y="1756"/>
              <a:ext cx="457" cy="556"/>
            </a:xfrm>
            <a:custGeom>
              <a:avLst/>
              <a:gdLst>
                <a:gd name="T0" fmla="*/ 193 w 193"/>
                <a:gd name="T1" fmla="*/ 126 h 235"/>
                <a:gd name="T2" fmla="*/ 37 w 193"/>
                <a:gd name="T3" fmla="*/ 126 h 235"/>
                <a:gd name="T4" fmla="*/ 57 w 193"/>
                <a:gd name="T5" fmla="*/ 184 h 235"/>
                <a:gd name="T6" fmla="*/ 109 w 193"/>
                <a:gd name="T7" fmla="*/ 204 h 235"/>
                <a:gd name="T8" fmla="*/ 177 w 193"/>
                <a:gd name="T9" fmla="*/ 180 h 235"/>
                <a:gd name="T10" fmla="*/ 177 w 193"/>
                <a:gd name="T11" fmla="*/ 213 h 235"/>
                <a:gd name="T12" fmla="*/ 101 w 193"/>
                <a:gd name="T13" fmla="*/ 235 h 235"/>
                <a:gd name="T14" fmla="*/ 27 w 193"/>
                <a:gd name="T15" fmla="*/ 204 h 235"/>
                <a:gd name="T16" fmla="*/ 0 w 193"/>
                <a:gd name="T17" fmla="*/ 118 h 235"/>
                <a:gd name="T18" fmla="*/ 14 w 193"/>
                <a:gd name="T19" fmla="*/ 58 h 235"/>
                <a:gd name="T20" fmla="*/ 50 w 193"/>
                <a:gd name="T21" fmla="*/ 15 h 235"/>
                <a:gd name="T22" fmla="*/ 102 w 193"/>
                <a:gd name="T23" fmla="*/ 0 h 235"/>
                <a:gd name="T24" fmla="*/ 169 w 193"/>
                <a:gd name="T25" fmla="*/ 28 h 235"/>
                <a:gd name="T26" fmla="*/ 193 w 193"/>
                <a:gd name="T27" fmla="*/ 108 h 235"/>
                <a:gd name="T28" fmla="*/ 193 w 193"/>
                <a:gd name="T29" fmla="*/ 126 h 235"/>
                <a:gd name="T30" fmla="*/ 157 w 193"/>
                <a:gd name="T31" fmla="*/ 96 h 235"/>
                <a:gd name="T32" fmla="*/ 142 w 193"/>
                <a:gd name="T33" fmla="*/ 48 h 235"/>
                <a:gd name="T34" fmla="*/ 102 w 193"/>
                <a:gd name="T35" fmla="*/ 31 h 235"/>
                <a:gd name="T36" fmla="*/ 60 w 193"/>
                <a:gd name="T37" fmla="*/ 49 h 235"/>
                <a:gd name="T38" fmla="*/ 38 w 193"/>
                <a:gd name="T39" fmla="*/ 96 h 235"/>
                <a:gd name="T40" fmla="*/ 157 w 193"/>
                <a:gd name="T41" fmla="*/ 9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3" h="235">
                  <a:moveTo>
                    <a:pt x="193" y="126"/>
                  </a:moveTo>
                  <a:cubicBezTo>
                    <a:pt x="37" y="126"/>
                    <a:pt x="37" y="126"/>
                    <a:pt x="37" y="126"/>
                  </a:cubicBezTo>
                  <a:cubicBezTo>
                    <a:pt x="38" y="152"/>
                    <a:pt x="44" y="171"/>
                    <a:pt x="57" y="184"/>
                  </a:cubicBezTo>
                  <a:cubicBezTo>
                    <a:pt x="69" y="198"/>
                    <a:pt x="87" y="204"/>
                    <a:pt x="109" y="204"/>
                  </a:cubicBezTo>
                  <a:cubicBezTo>
                    <a:pt x="134" y="204"/>
                    <a:pt x="157" y="196"/>
                    <a:pt x="177" y="180"/>
                  </a:cubicBezTo>
                  <a:cubicBezTo>
                    <a:pt x="177" y="213"/>
                    <a:pt x="177" y="213"/>
                    <a:pt x="177" y="213"/>
                  </a:cubicBezTo>
                  <a:cubicBezTo>
                    <a:pt x="158" y="228"/>
                    <a:pt x="133" y="235"/>
                    <a:pt x="101" y="235"/>
                  </a:cubicBezTo>
                  <a:cubicBezTo>
                    <a:pt x="69" y="235"/>
                    <a:pt x="45" y="225"/>
                    <a:pt x="27" y="204"/>
                  </a:cubicBezTo>
                  <a:cubicBezTo>
                    <a:pt x="9" y="183"/>
                    <a:pt x="0" y="155"/>
                    <a:pt x="0" y="118"/>
                  </a:cubicBezTo>
                  <a:cubicBezTo>
                    <a:pt x="0" y="96"/>
                    <a:pt x="5" y="76"/>
                    <a:pt x="14" y="58"/>
                  </a:cubicBezTo>
                  <a:cubicBezTo>
                    <a:pt x="23" y="39"/>
                    <a:pt x="35" y="25"/>
                    <a:pt x="50" y="15"/>
                  </a:cubicBezTo>
                  <a:cubicBezTo>
                    <a:pt x="66" y="5"/>
                    <a:pt x="83" y="0"/>
                    <a:pt x="102" y="0"/>
                  </a:cubicBezTo>
                  <a:cubicBezTo>
                    <a:pt x="131" y="0"/>
                    <a:pt x="153" y="9"/>
                    <a:pt x="169" y="28"/>
                  </a:cubicBezTo>
                  <a:cubicBezTo>
                    <a:pt x="185" y="47"/>
                    <a:pt x="193" y="74"/>
                    <a:pt x="193" y="108"/>
                  </a:cubicBezTo>
                  <a:lnTo>
                    <a:pt x="193" y="126"/>
                  </a:lnTo>
                  <a:close/>
                  <a:moveTo>
                    <a:pt x="157" y="96"/>
                  </a:moveTo>
                  <a:cubicBezTo>
                    <a:pt x="156" y="75"/>
                    <a:pt x="152" y="59"/>
                    <a:pt x="142" y="48"/>
                  </a:cubicBezTo>
                  <a:cubicBezTo>
                    <a:pt x="132" y="36"/>
                    <a:pt x="119" y="31"/>
                    <a:pt x="102" y="31"/>
                  </a:cubicBezTo>
                  <a:cubicBezTo>
                    <a:pt x="85" y="31"/>
                    <a:pt x="71" y="37"/>
                    <a:pt x="60" y="49"/>
                  </a:cubicBezTo>
                  <a:cubicBezTo>
                    <a:pt x="48" y="60"/>
                    <a:pt x="41" y="76"/>
                    <a:pt x="38" y="96"/>
                  </a:cubicBezTo>
                  <a:lnTo>
                    <a:pt x="157"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9"/>
            <p:cNvSpPr>
              <a:spLocks/>
            </p:cNvSpPr>
            <p:nvPr userDrawn="1"/>
          </p:nvSpPr>
          <p:spPr bwMode="auto">
            <a:xfrm>
              <a:off x="4369" y="1758"/>
              <a:ext cx="272" cy="542"/>
            </a:xfrm>
            <a:custGeom>
              <a:avLst/>
              <a:gdLst>
                <a:gd name="T0" fmla="*/ 115 w 115"/>
                <a:gd name="T1" fmla="*/ 41 h 229"/>
                <a:gd name="T2" fmla="*/ 88 w 115"/>
                <a:gd name="T3" fmla="*/ 33 h 229"/>
                <a:gd name="T4" fmla="*/ 50 w 115"/>
                <a:gd name="T5" fmla="*/ 56 h 229"/>
                <a:gd name="T6" fmla="*/ 35 w 115"/>
                <a:gd name="T7" fmla="*/ 114 h 229"/>
                <a:gd name="T8" fmla="*/ 35 w 115"/>
                <a:gd name="T9" fmla="*/ 229 h 229"/>
                <a:gd name="T10" fmla="*/ 0 w 115"/>
                <a:gd name="T11" fmla="*/ 229 h 229"/>
                <a:gd name="T12" fmla="*/ 0 w 115"/>
                <a:gd name="T13" fmla="*/ 4 h 229"/>
                <a:gd name="T14" fmla="*/ 35 w 115"/>
                <a:gd name="T15" fmla="*/ 4 h 229"/>
                <a:gd name="T16" fmla="*/ 35 w 115"/>
                <a:gd name="T17" fmla="*/ 51 h 229"/>
                <a:gd name="T18" fmla="*/ 36 w 115"/>
                <a:gd name="T19" fmla="*/ 51 h 229"/>
                <a:gd name="T20" fmla="*/ 58 w 115"/>
                <a:gd name="T21" fmla="*/ 14 h 229"/>
                <a:gd name="T22" fmla="*/ 94 w 115"/>
                <a:gd name="T23" fmla="*/ 0 h 229"/>
                <a:gd name="T24" fmla="*/ 115 w 115"/>
                <a:gd name="T25" fmla="*/ 3 h 229"/>
                <a:gd name="T26" fmla="*/ 115 w 115"/>
                <a:gd name="T27" fmla="*/ 4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229">
                  <a:moveTo>
                    <a:pt x="115" y="41"/>
                  </a:moveTo>
                  <a:cubicBezTo>
                    <a:pt x="108" y="36"/>
                    <a:pt x="99" y="33"/>
                    <a:pt x="88" y="33"/>
                  </a:cubicBezTo>
                  <a:cubicBezTo>
                    <a:pt x="72" y="33"/>
                    <a:pt x="59" y="41"/>
                    <a:pt x="50" y="56"/>
                  </a:cubicBezTo>
                  <a:cubicBezTo>
                    <a:pt x="40" y="71"/>
                    <a:pt x="35" y="90"/>
                    <a:pt x="35" y="114"/>
                  </a:cubicBezTo>
                  <a:cubicBezTo>
                    <a:pt x="35" y="229"/>
                    <a:pt x="35" y="229"/>
                    <a:pt x="35" y="229"/>
                  </a:cubicBezTo>
                  <a:cubicBezTo>
                    <a:pt x="0" y="229"/>
                    <a:pt x="0" y="229"/>
                    <a:pt x="0" y="229"/>
                  </a:cubicBezTo>
                  <a:cubicBezTo>
                    <a:pt x="0" y="4"/>
                    <a:pt x="0" y="4"/>
                    <a:pt x="0" y="4"/>
                  </a:cubicBezTo>
                  <a:cubicBezTo>
                    <a:pt x="35" y="4"/>
                    <a:pt x="35" y="4"/>
                    <a:pt x="35" y="4"/>
                  </a:cubicBezTo>
                  <a:cubicBezTo>
                    <a:pt x="35" y="51"/>
                    <a:pt x="35" y="51"/>
                    <a:pt x="35" y="51"/>
                  </a:cubicBezTo>
                  <a:cubicBezTo>
                    <a:pt x="36" y="51"/>
                    <a:pt x="36" y="51"/>
                    <a:pt x="36" y="51"/>
                  </a:cubicBezTo>
                  <a:cubicBezTo>
                    <a:pt x="41" y="35"/>
                    <a:pt x="48" y="23"/>
                    <a:pt x="58" y="14"/>
                  </a:cubicBezTo>
                  <a:cubicBezTo>
                    <a:pt x="69" y="5"/>
                    <a:pt x="80" y="0"/>
                    <a:pt x="94" y="0"/>
                  </a:cubicBezTo>
                  <a:cubicBezTo>
                    <a:pt x="103" y="0"/>
                    <a:pt x="110" y="1"/>
                    <a:pt x="115" y="3"/>
                  </a:cubicBezTo>
                  <a:lnTo>
                    <a:pt x="11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0"/>
            <p:cNvSpPr>
              <a:spLocks/>
            </p:cNvSpPr>
            <p:nvPr userDrawn="1"/>
          </p:nvSpPr>
          <p:spPr bwMode="auto">
            <a:xfrm>
              <a:off x="1379" y="2666"/>
              <a:ext cx="544" cy="769"/>
            </a:xfrm>
            <a:custGeom>
              <a:avLst/>
              <a:gdLst>
                <a:gd name="T0" fmla="*/ 230 w 230"/>
                <a:gd name="T1" fmla="*/ 307 h 325"/>
                <a:gd name="T2" fmla="*/ 145 w 230"/>
                <a:gd name="T3" fmla="*/ 325 h 325"/>
                <a:gd name="T4" fmla="*/ 69 w 230"/>
                <a:gd name="T5" fmla="*/ 306 h 325"/>
                <a:gd name="T6" fmla="*/ 17 w 230"/>
                <a:gd name="T7" fmla="*/ 250 h 325"/>
                <a:gd name="T8" fmla="*/ 0 w 230"/>
                <a:gd name="T9" fmla="*/ 169 h 325"/>
                <a:gd name="T10" fmla="*/ 20 w 230"/>
                <a:gd name="T11" fmla="*/ 82 h 325"/>
                <a:gd name="T12" fmla="*/ 76 w 230"/>
                <a:gd name="T13" fmla="*/ 22 h 325"/>
                <a:gd name="T14" fmla="*/ 157 w 230"/>
                <a:gd name="T15" fmla="*/ 0 h 325"/>
                <a:gd name="T16" fmla="*/ 230 w 230"/>
                <a:gd name="T17" fmla="*/ 13 h 325"/>
                <a:gd name="T18" fmla="*/ 230 w 230"/>
                <a:gd name="T19" fmla="*/ 52 h 325"/>
                <a:gd name="T20" fmla="*/ 157 w 230"/>
                <a:gd name="T21" fmla="*/ 33 h 325"/>
                <a:gd name="T22" fmla="*/ 95 w 230"/>
                <a:gd name="T23" fmla="*/ 50 h 325"/>
                <a:gd name="T24" fmla="*/ 52 w 230"/>
                <a:gd name="T25" fmla="*/ 97 h 325"/>
                <a:gd name="T26" fmla="*/ 37 w 230"/>
                <a:gd name="T27" fmla="*/ 166 h 325"/>
                <a:gd name="T28" fmla="*/ 51 w 230"/>
                <a:gd name="T29" fmla="*/ 232 h 325"/>
                <a:gd name="T30" fmla="*/ 91 w 230"/>
                <a:gd name="T31" fmla="*/ 276 h 325"/>
                <a:gd name="T32" fmla="*/ 150 w 230"/>
                <a:gd name="T33" fmla="*/ 292 h 325"/>
                <a:gd name="T34" fmla="*/ 230 w 230"/>
                <a:gd name="T35" fmla="*/ 271 h 325"/>
                <a:gd name="T36" fmla="*/ 230 w 230"/>
                <a:gd name="T3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0" h="325">
                  <a:moveTo>
                    <a:pt x="230" y="307"/>
                  </a:moveTo>
                  <a:cubicBezTo>
                    <a:pt x="207" y="319"/>
                    <a:pt x="179" y="325"/>
                    <a:pt x="145" y="325"/>
                  </a:cubicBezTo>
                  <a:cubicBezTo>
                    <a:pt x="116" y="325"/>
                    <a:pt x="91" y="319"/>
                    <a:pt x="69" y="306"/>
                  </a:cubicBezTo>
                  <a:cubicBezTo>
                    <a:pt x="47" y="293"/>
                    <a:pt x="29" y="274"/>
                    <a:pt x="17" y="250"/>
                  </a:cubicBezTo>
                  <a:cubicBezTo>
                    <a:pt x="6" y="226"/>
                    <a:pt x="0" y="199"/>
                    <a:pt x="0" y="169"/>
                  </a:cubicBezTo>
                  <a:cubicBezTo>
                    <a:pt x="0" y="137"/>
                    <a:pt x="6" y="108"/>
                    <a:pt x="20" y="82"/>
                  </a:cubicBezTo>
                  <a:cubicBezTo>
                    <a:pt x="33" y="56"/>
                    <a:pt x="52" y="36"/>
                    <a:pt x="76" y="22"/>
                  </a:cubicBezTo>
                  <a:cubicBezTo>
                    <a:pt x="100" y="7"/>
                    <a:pt x="127" y="0"/>
                    <a:pt x="157" y="0"/>
                  </a:cubicBezTo>
                  <a:cubicBezTo>
                    <a:pt x="186" y="0"/>
                    <a:pt x="210" y="5"/>
                    <a:pt x="230" y="13"/>
                  </a:cubicBezTo>
                  <a:cubicBezTo>
                    <a:pt x="230" y="52"/>
                    <a:pt x="230" y="52"/>
                    <a:pt x="230" y="52"/>
                  </a:cubicBezTo>
                  <a:cubicBezTo>
                    <a:pt x="208" y="40"/>
                    <a:pt x="183" y="33"/>
                    <a:pt x="157" y="33"/>
                  </a:cubicBezTo>
                  <a:cubicBezTo>
                    <a:pt x="133" y="33"/>
                    <a:pt x="113" y="39"/>
                    <a:pt x="95" y="50"/>
                  </a:cubicBezTo>
                  <a:cubicBezTo>
                    <a:pt x="76" y="61"/>
                    <a:pt x="62" y="76"/>
                    <a:pt x="52" y="97"/>
                  </a:cubicBezTo>
                  <a:cubicBezTo>
                    <a:pt x="42" y="117"/>
                    <a:pt x="37" y="140"/>
                    <a:pt x="37" y="166"/>
                  </a:cubicBezTo>
                  <a:cubicBezTo>
                    <a:pt x="37" y="191"/>
                    <a:pt x="42" y="213"/>
                    <a:pt x="51" y="232"/>
                  </a:cubicBezTo>
                  <a:cubicBezTo>
                    <a:pt x="61" y="251"/>
                    <a:pt x="74" y="266"/>
                    <a:pt x="91" y="276"/>
                  </a:cubicBezTo>
                  <a:cubicBezTo>
                    <a:pt x="108" y="287"/>
                    <a:pt x="128" y="292"/>
                    <a:pt x="150" y="292"/>
                  </a:cubicBezTo>
                  <a:cubicBezTo>
                    <a:pt x="181" y="292"/>
                    <a:pt x="207" y="285"/>
                    <a:pt x="230" y="271"/>
                  </a:cubicBezTo>
                  <a:lnTo>
                    <a:pt x="230"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1"/>
            <p:cNvSpPr>
              <a:spLocks noEditPoints="1"/>
            </p:cNvSpPr>
            <p:nvPr userDrawn="1"/>
          </p:nvSpPr>
          <p:spPr bwMode="auto">
            <a:xfrm>
              <a:off x="2020" y="2879"/>
              <a:ext cx="516" cy="556"/>
            </a:xfrm>
            <a:custGeom>
              <a:avLst/>
              <a:gdLst>
                <a:gd name="T0" fmla="*/ 218 w 218"/>
                <a:gd name="T1" fmla="*/ 117 h 235"/>
                <a:gd name="T2" fmla="*/ 188 w 218"/>
                <a:gd name="T3" fmla="*/ 203 h 235"/>
                <a:gd name="T4" fmla="*/ 108 w 218"/>
                <a:gd name="T5" fmla="*/ 235 h 235"/>
                <a:gd name="T6" fmla="*/ 30 w 218"/>
                <a:gd name="T7" fmla="*/ 203 h 235"/>
                <a:gd name="T8" fmla="*/ 0 w 218"/>
                <a:gd name="T9" fmla="*/ 120 h 235"/>
                <a:gd name="T10" fmla="*/ 30 w 218"/>
                <a:gd name="T11" fmla="*/ 32 h 235"/>
                <a:gd name="T12" fmla="*/ 113 w 218"/>
                <a:gd name="T13" fmla="*/ 0 h 235"/>
                <a:gd name="T14" fmla="*/ 190 w 218"/>
                <a:gd name="T15" fmla="*/ 31 h 235"/>
                <a:gd name="T16" fmla="*/ 218 w 218"/>
                <a:gd name="T17" fmla="*/ 117 h 235"/>
                <a:gd name="T18" fmla="*/ 181 w 218"/>
                <a:gd name="T19" fmla="*/ 118 h 235"/>
                <a:gd name="T20" fmla="*/ 163 w 218"/>
                <a:gd name="T21" fmla="*/ 53 h 235"/>
                <a:gd name="T22" fmla="*/ 110 w 218"/>
                <a:gd name="T23" fmla="*/ 31 h 235"/>
                <a:gd name="T24" fmla="*/ 56 w 218"/>
                <a:gd name="T25" fmla="*/ 54 h 235"/>
                <a:gd name="T26" fmla="*/ 37 w 218"/>
                <a:gd name="T27" fmla="*/ 119 h 235"/>
                <a:gd name="T28" fmla="*/ 57 w 218"/>
                <a:gd name="T29" fmla="*/ 182 h 235"/>
                <a:gd name="T30" fmla="*/ 110 w 218"/>
                <a:gd name="T31" fmla="*/ 204 h 235"/>
                <a:gd name="T32" fmla="*/ 163 w 218"/>
                <a:gd name="T33" fmla="*/ 182 h 235"/>
                <a:gd name="T34" fmla="*/ 181 w 218"/>
                <a:gd name="T35" fmla="*/ 11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8" h="235">
                  <a:moveTo>
                    <a:pt x="218" y="117"/>
                  </a:moveTo>
                  <a:cubicBezTo>
                    <a:pt x="218" y="152"/>
                    <a:pt x="208" y="181"/>
                    <a:pt x="188" y="203"/>
                  </a:cubicBezTo>
                  <a:cubicBezTo>
                    <a:pt x="168" y="224"/>
                    <a:pt x="141" y="235"/>
                    <a:pt x="108" y="235"/>
                  </a:cubicBezTo>
                  <a:cubicBezTo>
                    <a:pt x="75" y="235"/>
                    <a:pt x="49" y="225"/>
                    <a:pt x="30" y="203"/>
                  </a:cubicBezTo>
                  <a:cubicBezTo>
                    <a:pt x="10" y="182"/>
                    <a:pt x="0" y="155"/>
                    <a:pt x="0" y="120"/>
                  </a:cubicBezTo>
                  <a:cubicBezTo>
                    <a:pt x="0" y="83"/>
                    <a:pt x="10" y="54"/>
                    <a:pt x="30" y="32"/>
                  </a:cubicBezTo>
                  <a:cubicBezTo>
                    <a:pt x="50" y="11"/>
                    <a:pt x="78" y="0"/>
                    <a:pt x="113" y="0"/>
                  </a:cubicBezTo>
                  <a:cubicBezTo>
                    <a:pt x="146" y="0"/>
                    <a:pt x="171" y="10"/>
                    <a:pt x="190" y="31"/>
                  </a:cubicBezTo>
                  <a:cubicBezTo>
                    <a:pt x="208" y="52"/>
                    <a:pt x="218" y="80"/>
                    <a:pt x="218" y="117"/>
                  </a:cubicBezTo>
                  <a:close/>
                  <a:moveTo>
                    <a:pt x="181" y="118"/>
                  </a:moveTo>
                  <a:cubicBezTo>
                    <a:pt x="181" y="90"/>
                    <a:pt x="175" y="68"/>
                    <a:pt x="163" y="53"/>
                  </a:cubicBezTo>
                  <a:cubicBezTo>
                    <a:pt x="151" y="38"/>
                    <a:pt x="133" y="31"/>
                    <a:pt x="110" y="31"/>
                  </a:cubicBezTo>
                  <a:cubicBezTo>
                    <a:pt x="88" y="31"/>
                    <a:pt x="70" y="38"/>
                    <a:pt x="56" y="54"/>
                  </a:cubicBezTo>
                  <a:cubicBezTo>
                    <a:pt x="43" y="69"/>
                    <a:pt x="37" y="91"/>
                    <a:pt x="37" y="119"/>
                  </a:cubicBezTo>
                  <a:cubicBezTo>
                    <a:pt x="37" y="146"/>
                    <a:pt x="43" y="167"/>
                    <a:pt x="57" y="182"/>
                  </a:cubicBezTo>
                  <a:cubicBezTo>
                    <a:pt x="70" y="197"/>
                    <a:pt x="88" y="204"/>
                    <a:pt x="110" y="204"/>
                  </a:cubicBezTo>
                  <a:cubicBezTo>
                    <a:pt x="133" y="204"/>
                    <a:pt x="151" y="197"/>
                    <a:pt x="163" y="182"/>
                  </a:cubicBezTo>
                  <a:cubicBezTo>
                    <a:pt x="175" y="167"/>
                    <a:pt x="181" y="146"/>
                    <a:pt x="18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2"/>
            <p:cNvSpPr>
              <a:spLocks/>
            </p:cNvSpPr>
            <p:nvPr userDrawn="1"/>
          </p:nvSpPr>
          <p:spPr bwMode="auto">
            <a:xfrm>
              <a:off x="2663" y="2879"/>
              <a:ext cx="433" cy="544"/>
            </a:xfrm>
            <a:custGeom>
              <a:avLst/>
              <a:gdLst>
                <a:gd name="T0" fmla="*/ 183 w 183"/>
                <a:gd name="T1" fmla="*/ 230 h 230"/>
                <a:gd name="T2" fmla="*/ 148 w 183"/>
                <a:gd name="T3" fmla="*/ 230 h 230"/>
                <a:gd name="T4" fmla="*/ 148 w 183"/>
                <a:gd name="T5" fmla="*/ 102 h 230"/>
                <a:gd name="T6" fmla="*/ 97 w 183"/>
                <a:gd name="T7" fmla="*/ 31 h 230"/>
                <a:gd name="T8" fmla="*/ 53 w 183"/>
                <a:gd name="T9" fmla="*/ 51 h 230"/>
                <a:gd name="T10" fmla="*/ 36 w 183"/>
                <a:gd name="T11" fmla="*/ 102 h 230"/>
                <a:gd name="T12" fmla="*/ 36 w 183"/>
                <a:gd name="T13" fmla="*/ 230 h 230"/>
                <a:gd name="T14" fmla="*/ 0 w 183"/>
                <a:gd name="T15" fmla="*/ 230 h 230"/>
                <a:gd name="T16" fmla="*/ 0 w 183"/>
                <a:gd name="T17" fmla="*/ 5 h 230"/>
                <a:gd name="T18" fmla="*/ 36 w 183"/>
                <a:gd name="T19" fmla="*/ 5 h 230"/>
                <a:gd name="T20" fmla="*/ 36 w 183"/>
                <a:gd name="T21" fmla="*/ 43 h 230"/>
                <a:gd name="T22" fmla="*/ 37 w 183"/>
                <a:gd name="T23" fmla="*/ 43 h 230"/>
                <a:gd name="T24" fmla="*/ 109 w 183"/>
                <a:gd name="T25" fmla="*/ 0 h 230"/>
                <a:gd name="T26" fmla="*/ 164 w 183"/>
                <a:gd name="T27" fmla="*/ 24 h 230"/>
                <a:gd name="T28" fmla="*/ 183 w 183"/>
                <a:gd name="T29" fmla="*/ 92 h 230"/>
                <a:gd name="T30" fmla="*/ 183 w 183"/>
                <a:gd name="T31"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 h="230">
                  <a:moveTo>
                    <a:pt x="183" y="230"/>
                  </a:moveTo>
                  <a:cubicBezTo>
                    <a:pt x="148" y="230"/>
                    <a:pt x="148" y="230"/>
                    <a:pt x="148" y="230"/>
                  </a:cubicBezTo>
                  <a:cubicBezTo>
                    <a:pt x="148" y="102"/>
                    <a:pt x="148" y="102"/>
                    <a:pt x="148" y="102"/>
                  </a:cubicBezTo>
                  <a:cubicBezTo>
                    <a:pt x="148" y="54"/>
                    <a:pt x="131" y="31"/>
                    <a:pt x="97" y="31"/>
                  </a:cubicBezTo>
                  <a:cubicBezTo>
                    <a:pt x="79" y="31"/>
                    <a:pt x="65" y="37"/>
                    <a:pt x="53" y="51"/>
                  </a:cubicBezTo>
                  <a:cubicBezTo>
                    <a:pt x="42" y="64"/>
                    <a:pt x="36" y="81"/>
                    <a:pt x="36" y="102"/>
                  </a:cubicBezTo>
                  <a:cubicBezTo>
                    <a:pt x="36" y="230"/>
                    <a:pt x="36" y="230"/>
                    <a:pt x="36" y="230"/>
                  </a:cubicBezTo>
                  <a:cubicBezTo>
                    <a:pt x="0" y="230"/>
                    <a:pt x="0" y="230"/>
                    <a:pt x="0" y="230"/>
                  </a:cubicBezTo>
                  <a:cubicBezTo>
                    <a:pt x="0" y="5"/>
                    <a:pt x="0" y="5"/>
                    <a:pt x="0" y="5"/>
                  </a:cubicBezTo>
                  <a:cubicBezTo>
                    <a:pt x="36" y="5"/>
                    <a:pt x="36" y="5"/>
                    <a:pt x="36" y="5"/>
                  </a:cubicBezTo>
                  <a:cubicBezTo>
                    <a:pt x="36" y="43"/>
                    <a:pt x="36" y="43"/>
                    <a:pt x="36" y="43"/>
                  </a:cubicBezTo>
                  <a:cubicBezTo>
                    <a:pt x="37" y="43"/>
                    <a:pt x="37" y="43"/>
                    <a:pt x="37" y="43"/>
                  </a:cubicBezTo>
                  <a:cubicBezTo>
                    <a:pt x="53" y="14"/>
                    <a:pt x="77" y="0"/>
                    <a:pt x="109" y="0"/>
                  </a:cubicBezTo>
                  <a:cubicBezTo>
                    <a:pt x="133" y="0"/>
                    <a:pt x="152" y="8"/>
                    <a:pt x="164" y="24"/>
                  </a:cubicBezTo>
                  <a:cubicBezTo>
                    <a:pt x="177" y="40"/>
                    <a:pt x="183" y="63"/>
                    <a:pt x="183" y="92"/>
                  </a:cubicBezTo>
                  <a:lnTo>
                    <a:pt x="18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userDrawn="1"/>
          </p:nvSpPr>
          <p:spPr bwMode="auto">
            <a:xfrm>
              <a:off x="3198" y="2626"/>
              <a:ext cx="315" cy="797"/>
            </a:xfrm>
            <a:custGeom>
              <a:avLst/>
              <a:gdLst>
                <a:gd name="T0" fmla="*/ 133 w 133"/>
                <a:gd name="T1" fmla="*/ 36 h 337"/>
                <a:gd name="T2" fmla="*/ 110 w 133"/>
                <a:gd name="T3" fmla="*/ 30 h 337"/>
                <a:gd name="T4" fmla="*/ 73 w 133"/>
                <a:gd name="T5" fmla="*/ 78 h 337"/>
                <a:gd name="T6" fmla="*/ 73 w 133"/>
                <a:gd name="T7" fmla="*/ 112 h 337"/>
                <a:gd name="T8" fmla="*/ 124 w 133"/>
                <a:gd name="T9" fmla="*/ 112 h 337"/>
                <a:gd name="T10" fmla="*/ 124 w 133"/>
                <a:gd name="T11" fmla="*/ 143 h 337"/>
                <a:gd name="T12" fmla="*/ 73 w 133"/>
                <a:gd name="T13" fmla="*/ 143 h 337"/>
                <a:gd name="T14" fmla="*/ 73 w 133"/>
                <a:gd name="T15" fmla="*/ 337 h 337"/>
                <a:gd name="T16" fmla="*/ 37 w 133"/>
                <a:gd name="T17" fmla="*/ 337 h 337"/>
                <a:gd name="T18" fmla="*/ 37 w 133"/>
                <a:gd name="T19" fmla="*/ 143 h 337"/>
                <a:gd name="T20" fmla="*/ 0 w 133"/>
                <a:gd name="T21" fmla="*/ 143 h 337"/>
                <a:gd name="T22" fmla="*/ 0 w 133"/>
                <a:gd name="T23" fmla="*/ 112 h 337"/>
                <a:gd name="T24" fmla="*/ 37 w 133"/>
                <a:gd name="T25" fmla="*/ 112 h 337"/>
                <a:gd name="T26" fmla="*/ 37 w 133"/>
                <a:gd name="T27" fmla="*/ 76 h 337"/>
                <a:gd name="T28" fmla="*/ 57 w 133"/>
                <a:gd name="T29" fmla="*/ 21 h 337"/>
                <a:gd name="T30" fmla="*/ 107 w 133"/>
                <a:gd name="T31" fmla="*/ 0 h 337"/>
                <a:gd name="T32" fmla="*/ 133 w 133"/>
                <a:gd name="T33" fmla="*/ 4 h 337"/>
                <a:gd name="T34" fmla="*/ 133 w 133"/>
                <a:gd name="T35"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 h="337">
                  <a:moveTo>
                    <a:pt x="133" y="36"/>
                  </a:moveTo>
                  <a:cubicBezTo>
                    <a:pt x="126" y="32"/>
                    <a:pt x="118" y="30"/>
                    <a:pt x="110" y="30"/>
                  </a:cubicBezTo>
                  <a:cubicBezTo>
                    <a:pt x="85" y="30"/>
                    <a:pt x="73" y="46"/>
                    <a:pt x="73" y="78"/>
                  </a:cubicBezTo>
                  <a:cubicBezTo>
                    <a:pt x="73" y="112"/>
                    <a:pt x="73" y="112"/>
                    <a:pt x="73" y="112"/>
                  </a:cubicBezTo>
                  <a:cubicBezTo>
                    <a:pt x="124" y="112"/>
                    <a:pt x="124" y="112"/>
                    <a:pt x="124" y="112"/>
                  </a:cubicBezTo>
                  <a:cubicBezTo>
                    <a:pt x="124" y="143"/>
                    <a:pt x="124" y="143"/>
                    <a:pt x="124" y="143"/>
                  </a:cubicBezTo>
                  <a:cubicBezTo>
                    <a:pt x="73" y="143"/>
                    <a:pt x="73" y="143"/>
                    <a:pt x="73" y="143"/>
                  </a:cubicBezTo>
                  <a:cubicBezTo>
                    <a:pt x="73" y="337"/>
                    <a:pt x="73" y="337"/>
                    <a:pt x="73" y="337"/>
                  </a:cubicBezTo>
                  <a:cubicBezTo>
                    <a:pt x="37" y="337"/>
                    <a:pt x="37" y="337"/>
                    <a:pt x="37" y="337"/>
                  </a:cubicBezTo>
                  <a:cubicBezTo>
                    <a:pt x="37" y="143"/>
                    <a:pt x="37" y="143"/>
                    <a:pt x="37" y="143"/>
                  </a:cubicBezTo>
                  <a:cubicBezTo>
                    <a:pt x="0" y="143"/>
                    <a:pt x="0" y="143"/>
                    <a:pt x="0" y="143"/>
                  </a:cubicBezTo>
                  <a:cubicBezTo>
                    <a:pt x="0" y="112"/>
                    <a:pt x="0" y="112"/>
                    <a:pt x="0" y="112"/>
                  </a:cubicBezTo>
                  <a:cubicBezTo>
                    <a:pt x="37" y="112"/>
                    <a:pt x="37" y="112"/>
                    <a:pt x="37" y="112"/>
                  </a:cubicBezTo>
                  <a:cubicBezTo>
                    <a:pt x="37" y="76"/>
                    <a:pt x="37" y="76"/>
                    <a:pt x="37" y="76"/>
                  </a:cubicBezTo>
                  <a:cubicBezTo>
                    <a:pt x="37" y="53"/>
                    <a:pt x="44" y="35"/>
                    <a:pt x="57" y="21"/>
                  </a:cubicBezTo>
                  <a:cubicBezTo>
                    <a:pt x="70" y="7"/>
                    <a:pt x="87" y="0"/>
                    <a:pt x="107" y="0"/>
                  </a:cubicBezTo>
                  <a:cubicBezTo>
                    <a:pt x="118" y="0"/>
                    <a:pt x="127" y="1"/>
                    <a:pt x="133" y="4"/>
                  </a:cubicBezTo>
                  <a:lnTo>
                    <a:pt x="13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4"/>
            <p:cNvSpPr>
              <a:spLocks noEditPoints="1"/>
            </p:cNvSpPr>
            <p:nvPr userDrawn="1"/>
          </p:nvSpPr>
          <p:spPr bwMode="auto">
            <a:xfrm>
              <a:off x="3541" y="2879"/>
              <a:ext cx="456" cy="556"/>
            </a:xfrm>
            <a:custGeom>
              <a:avLst/>
              <a:gdLst>
                <a:gd name="T0" fmla="*/ 193 w 193"/>
                <a:gd name="T1" fmla="*/ 126 h 235"/>
                <a:gd name="T2" fmla="*/ 37 w 193"/>
                <a:gd name="T3" fmla="*/ 126 h 235"/>
                <a:gd name="T4" fmla="*/ 57 w 193"/>
                <a:gd name="T5" fmla="*/ 184 h 235"/>
                <a:gd name="T6" fmla="*/ 109 w 193"/>
                <a:gd name="T7" fmla="*/ 204 h 235"/>
                <a:gd name="T8" fmla="*/ 177 w 193"/>
                <a:gd name="T9" fmla="*/ 180 h 235"/>
                <a:gd name="T10" fmla="*/ 177 w 193"/>
                <a:gd name="T11" fmla="*/ 213 h 235"/>
                <a:gd name="T12" fmla="*/ 101 w 193"/>
                <a:gd name="T13" fmla="*/ 235 h 235"/>
                <a:gd name="T14" fmla="*/ 27 w 193"/>
                <a:gd name="T15" fmla="*/ 204 h 235"/>
                <a:gd name="T16" fmla="*/ 0 w 193"/>
                <a:gd name="T17" fmla="*/ 118 h 235"/>
                <a:gd name="T18" fmla="*/ 14 w 193"/>
                <a:gd name="T19" fmla="*/ 58 h 235"/>
                <a:gd name="T20" fmla="*/ 50 w 193"/>
                <a:gd name="T21" fmla="*/ 15 h 235"/>
                <a:gd name="T22" fmla="*/ 102 w 193"/>
                <a:gd name="T23" fmla="*/ 0 h 235"/>
                <a:gd name="T24" fmla="*/ 169 w 193"/>
                <a:gd name="T25" fmla="*/ 28 h 235"/>
                <a:gd name="T26" fmla="*/ 193 w 193"/>
                <a:gd name="T27" fmla="*/ 108 h 235"/>
                <a:gd name="T28" fmla="*/ 193 w 193"/>
                <a:gd name="T29" fmla="*/ 126 h 235"/>
                <a:gd name="T30" fmla="*/ 157 w 193"/>
                <a:gd name="T31" fmla="*/ 96 h 235"/>
                <a:gd name="T32" fmla="*/ 142 w 193"/>
                <a:gd name="T33" fmla="*/ 48 h 235"/>
                <a:gd name="T34" fmla="*/ 101 w 193"/>
                <a:gd name="T35" fmla="*/ 31 h 235"/>
                <a:gd name="T36" fmla="*/ 59 w 193"/>
                <a:gd name="T37" fmla="*/ 49 h 235"/>
                <a:gd name="T38" fmla="*/ 37 w 193"/>
                <a:gd name="T39" fmla="*/ 96 h 235"/>
                <a:gd name="T40" fmla="*/ 157 w 193"/>
                <a:gd name="T41" fmla="*/ 9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3" h="235">
                  <a:moveTo>
                    <a:pt x="193" y="126"/>
                  </a:moveTo>
                  <a:cubicBezTo>
                    <a:pt x="37" y="126"/>
                    <a:pt x="37" y="126"/>
                    <a:pt x="37" y="126"/>
                  </a:cubicBezTo>
                  <a:cubicBezTo>
                    <a:pt x="38" y="152"/>
                    <a:pt x="44" y="171"/>
                    <a:pt x="57" y="184"/>
                  </a:cubicBezTo>
                  <a:cubicBezTo>
                    <a:pt x="69" y="198"/>
                    <a:pt x="87" y="204"/>
                    <a:pt x="109" y="204"/>
                  </a:cubicBezTo>
                  <a:cubicBezTo>
                    <a:pt x="134" y="204"/>
                    <a:pt x="157" y="196"/>
                    <a:pt x="177" y="180"/>
                  </a:cubicBezTo>
                  <a:cubicBezTo>
                    <a:pt x="177" y="213"/>
                    <a:pt x="177" y="213"/>
                    <a:pt x="177" y="213"/>
                  </a:cubicBezTo>
                  <a:cubicBezTo>
                    <a:pt x="158" y="228"/>
                    <a:pt x="132" y="235"/>
                    <a:pt x="101" y="235"/>
                  </a:cubicBezTo>
                  <a:cubicBezTo>
                    <a:pt x="69" y="235"/>
                    <a:pt x="45" y="225"/>
                    <a:pt x="27" y="204"/>
                  </a:cubicBezTo>
                  <a:cubicBezTo>
                    <a:pt x="9" y="183"/>
                    <a:pt x="0" y="155"/>
                    <a:pt x="0" y="118"/>
                  </a:cubicBezTo>
                  <a:cubicBezTo>
                    <a:pt x="0" y="96"/>
                    <a:pt x="5" y="76"/>
                    <a:pt x="14" y="58"/>
                  </a:cubicBezTo>
                  <a:cubicBezTo>
                    <a:pt x="22" y="39"/>
                    <a:pt x="35" y="25"/>
                    <a:pt x="50" y="15"/>
                  </a:cubicBezTo>
                  <a:cubicBezTo>
                    <a:pt x="66" y="5"/>
                    <a:pt x="83" y="0"/>
                    <a:pt x="102" y="0"/>
                  </a:cubicBezTo>
                  <a:cubicBezTo>
                    <a:pt x="130" y="0"/>
                    <a:pt x="153" y="9"/>
                    <a:pt x="169" y="28"/>
                  </a:cubicBezTo>
                  <a:cubicBezTo>
                    <a:pt x="185" y="47"/>
                    <a:pt x="193" y="74"/>
                    <a:pt x="193" y="108"/>
                  </a:cubicBezTo>
                  <a:lnTo>
                    <a:pt x="193" y="126"/>
                  </a:lnTo>
                  <a:close/>
                  <a:moveTo>
                    <a:pt x="157" y="96"/>
                  </a:moveTo>
                  <a:cubicBezTo>
                    <a:pt x="156" y="75"/>
                    <a:pt x="151" y="59"/>
                    <a:pt x="142" y="48"/>
                  </a:cubicBezTo>
                  <a:cubicBezTo>
                    <a:pt x="132" y="36"/>
                    <a:pt x="119" y="31"/>
                    <a:pt x="101" y="31"/>
                  </a:cubicBezTo>
                  <a:cubicBezTo>
                    <a:pt x="85" y="31"/>
                    <a:pt x="71" y="37"/>
                    <a:pt x="59" y="49"/>
                  </a:cubicBezTo>
                  <a:cubicBezTo>
                    <a:pt x="48" y="60"/>
                    <a:pt x="40" y="76"/>
                    <a:pt x="37" y="96"/>
                  </a:cubicBezTo>
                  <a:lnTo>
                    <a:pt x="157"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5"/>
            <p:cNvSpPr>
              <a:spLocks/>
            </p:cNvSpPr>
            <p:nvPr userDrawn="1"/>
          </p:nvSpPr>
          <p:spPr bwMode="auto">
            <a:xfrm>
              <a:off x="4118" y="2882"/>
              <a:ext cx="274" cy="541"/>
            </a:xfrm>
            <a:custGeom>
              <a:avLst/>
              <a:gdLst>
                <a:gd name="T0" fmla="*/ 116 w 116"/>
                <a:gd name="T1" fmla="*/ 41 h 229"/>
                <a:gd name="T2" fmla="*/ 89 w 116"/>
                <a:gd name="T3" fmla="*/ 33 h 229"/>
                <a:gd name="T4" fmla="*/ 50 w 116"/>
                <a:gd name="T5" fmla="*/ 56 h 229"/>
                <a:gd name="T6" fmla="*/ 36 w 116"/>
                <a:gd name="T7" fmla="*/ 114 h 229"/>
                <a:gd name="T8" fmla="*/ 36 w 116"/>
                <a:gd name="T9" fmla="*/ 229 h 229"/>
                <a:gd name="T10" fmla="*/ 0 w 116"/>
                <a:gd name="T11" fmla="*/ 229 h 229"/>
                <a:gd name="T12" fmla="*/ 0 w 116"/>
                <a:gd name="T13" fmla="*/ 4 h 229"/>
                <a:gd name="T14" fmla="*/ 36 w 116"/>
                <a:gd name="T15" fmla="*/ 4 h 229"/>
                <a:gd name="T16" fmla="*/ 36 w 116"/>
                <a:gd name="T17" fmla="*/ 51 h 229"/>
                <a:gd name="T18" fmla="*/ 37 w 116"/>
                <a:gd name="T19" fmla="*/ 51 h 229"/>
                <a:gd name="T20" fmla="*/ 59 w 116"/>
                <a:gd name="T21" fmla="*/ 14 h 229"/>
                <a:gd name="T22" fmla="*/ 94 w 116"/>
                <a:gd name="T23" fmla="*/ 0 h 229"/>
                <a:gd name="T24" fmla="*/ 116 w 116"/>
                <a:gd name="T25" fmla="*/ 3 h 229"/>
                <a:gd name="T26" fmla="*/ 116 w 116"/>
                <a:gd name="T27" fmla="*/ 4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229">
                  <a:moveTo>
                    <a:pt x="116" y="41"/>
                  </a:moveTo>
                  <a:cubicBezTo>
                    <a:pt x="109" y="36"/>
                    <a:pt x="100" y="33"/>
                    <a:pt x="89" y="33"/>
                  </a:cubicBezTo>
                  <a:cubicBezTo>
                    <a:pt x="73" y="33"/>
                    <a:pt x="60" y="41"/>
                    <a:pt x="50" y="56"/>
                  </a:cubicBezTo>
                  <a:cubicBezTo>
                    <a:pt x="41" y="71"/>
                    <a:pt x="36" y="90"/>
                    <a:pt x="36" y="114"/>
                  </a:cubicBezTo>
                  <a:cubicBezTo>
                    <a:pt x="36" y="229"/>
                    <a:pt x="36" y="229"/>
                    <a:pt x="36" y="229"/>
                  </a:cubicBezTo>
                  <a:cubicBezTo>
                    <a:pt x="0" y="229"/>
                    <a:pt x="0" y="229"/>
                    <a:pt x="0" y="229"/>
                  </a:cubicBezTo>
                  <a:cubicBezTo>
                    <a:pt x="0" y="4"/>
                    <a:pt x="0" y="4"/>
                    <a:pt x="0" y="4"/>
                  </a:cubicBezTo>
                  <a:cubicBezTo>
                    <a:pt x="36" y="4"/>
                    <a:pt x="36" y="4"/>
                    <a:pt x="36" y="4"/>
                  </a:cubicBezTo>
                  <a:cubicBezTo>
                    <a:pt x="36" y="51"/>
                    <a:pt x="36" y="51"/>
                    <a:pt x="36" y="51"/>
                  </a:cubicBezTo>
                  <a:cubicBezTo>
                    <a:pt x="37" y="51"/>
                    <a:pt x="37" y="51"/>
                    <a:pt x="37" y="51"/>
                  </a:cubicBezTo>
                  <a:cubicBezTo>
                    <a:pt x="42" y="35"/>
                    <a:pt x="49" y="23"/>
                    <a:pt x="59" y="14"/>
                  </a:cubicBezTo>
                  <a:cubicBezTo>
                    <a:pt x="69" y="5"/>
                    <a:pt x="81" y="0"/>
                    <a:pt x="94" y="0"/>
                  </a:cubicBezTo>
                  <a:cubicBezTo>
                    <a:pt x="104" y="0"/>
                    <a:pt x="111" y="1"/>
                    <a:pt x="116" y="3"/>
                  </a:cubicBezTo>
                  <a:lnTo>
                    <a:pt x="11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6"/>
            <p:cNvSpPr>
              <a:spLocks noEditPoints="1"/>
            </p:cNvSpPr>
            <p:nvPr userDrawn="1"/>
          </p:nvSpPr>
          <p:spPr bwMode="auto">
            <a:xfrm>
              <a:off x="4428" y="2879"/>
              <a:ext cx="457" cy="556"/>
            </a:xfrm>
            <a:custGeom>
              <a:avLst/>
              <a:gdLst>
                <a:gd name="T0" fmla="*/ 193 w 193"/>
                <a:gd name="T1" fmla="*/ 126 h 235"/>
                <a:gd name="T2" fmla="*/ 37 w 193"/>
                <a:gd name="T3" fmla="*/ 126 h 235"/>
                <a:gd name="T4" fmla="*/ 57 w 193"/>
                <a:gd name="T5" fmla="*/ 184 h 235"/>
                <a:gd name="T6" fmla="*/ 109 w 193"/>
                <a:gd name="T7" fmla="*/ 204 h 235"/>
                <a:gd name="T8" fmla="*/ 177 w 193"/>
                <a:gd name="T9" fmla="*/ 180 h 235"/>
                <a:gd name="T10" fmla="*/ 177 w 193"/>
                <a:gd name="T11" fmla="*/ 213 h 235"/>
                <a:gd name="T12" fmla="*/ 101 w 193"/>
                <a:gd name="T13" fmla="*/ 235 h 235"/>
                <a:gd name="T14" fmla="*/ 27 w 193"/>
                <a:gd name="T15" fmla="*/ 204 h 235"/>
                <a:gd name="T16" fmla="*/ 0 w 193"/>
                <a:gd name="T17" fmla="*/ 118 h 235"/>
                <a:gd name="T18" fmla="*/ 14 w 193"/>
                <a:gd name="T19" fmla="*/ 58 h 235"/>
                <a:gd name="T20" fmla="*/ 50 w 193"/>
                <a:gd name="T21" fmla="*/ 15 h 235"/>
                <a:gd name="T22" fmla="*/ 102 w 193"/>
                <a:gd name="T23" fmla="*/ 0 h 235"/>
                <a:gd name="T24" fmla="*/ 169 w 193"/>
                <a:gd name="T25" fmla="*/ 28 h 235"/>
                <a:gd name="T26" fmla="*/ 193 w 193"/>
                <a:gd name="T27" fmla="*/ 108 h 235"/>
                <a:gd name="T28" fmla="*/ 193 w 193"/>
                <a:gd name="T29" fmla="*/ 126 h 235"/>
                <a:gd name="T30" fmla="*/ 157 w 193"/>
                <a:gd name="T31" fmla="*/ 96 h 235"/>
                <a:gd name="T32" fmla="*/ 142 w 193"/>
                <a:gd name="T33" fmla="*/ 48 h 235"/>
                <a:gd name="T34" fmla="*/ 102 w 193"/>
                <a:gd name="T35" fmla="*/ 31 h 235"/>
                <a:gd name="T36" fmla="*/ 60 w 193"/>
                <a:gd name="T37" fmla="*/ 49 h 235"/>
                <a:gd name="T38" fmla="*/ 38 w 193"/>
                <a:gd name="T39" fmla="*/ 96 h 235"/>
                <a:gd name="T40" fmla="*/ 157 w 193"/>
                <a:gd name="T41" fmla="*/ 9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3" h="235">
                  <a:moveTo>
                    <a:pt x="193" y="126"/>
                  </a:moveTo>
                  <a:cubicBezTo>
                    <a:pt x="37" y="126"/>
                    <a:pt x="37" y="126"/>
                    <a:pt x="37" y="126"/>
                  </a:cubicBezTo>
                  <a:cubicBezTo>
                    <a:pt x="38" y="152"/>
                    <a:pt x="44" y="171"/>
                    <a:pt x="57" y="184"/>
                  </a:cubicBezTo>
                  <a:cubicBezTo>
                    <a:pt x="69" y="198"/>
                    <a:pt x="87" y="204"/>
                    <a:pt x="109" y="204"/>
                  </a:cubicBezTo>
                  <a:cubicBezTo>
                    <a:pt x="134" y="204"/>
                    <a:pt x="157" y="196"/>
                    <a:pt x="177" y="180"/>
                  </a:cubicBezTo>
                  <a:cubicBezTo>
                    <a:pt x="177" y="213"/>
                    <a:pt x="177" y="213"/>
                    <a:pt x="177" y="213"/>
                  </a:cubicBezTo>
                  <a:cubicBezTo>
                    <a:pt x="158" y="228"/>
                    <a:pt x="133" y="235"/>
                    <a:pt x="101" y="235"/>
                  </a:cubicBezTo>
                  <a:cubicBezTo>
                    <a:pt x="69" y="235"/>
                    <a:pt x="45" y="225"/>
                    <a:pt x="27" y="204"/>
                  </a:cubicBezTo>
                  <a:cubicBezTo>
                    <a:pt x="9" y="183"/>
                    <a:pt x="0" y="155"/>
                    <a:pt x="0" y="118"/>
                  </a:cubicBezTo>
                  <a:cubicBezTo>
                    <a:pt x="0" y="96"/>
                    <a:pt x="5" y="76"/>
                    <a:pt x="14" y="58"/>
                  </a:cubicBezTo>
                  <a:cubicBezTo>
                    <a:pt x="23" y="39"/>
                    <a:pt x="35" y="25"/>
                    <a:pt x="50" y="15"/>
                  </a:cubicBezTo>
                  <a:cubicBezTo>
                    <a:pt x="66" y="5"/>
                    <a:pt x="83" y="0"/>
                    <a:pt x="102" y="0"/>
                  </a:cubicBezTo>
                  <a:cubicBezTo>
                    <a:pt x="131" y="0"/>
                    <a:pt x="153" y="9"/>
                    <a:pt x="169" y="28"/>
                  </a:cubicBezTo>
                  <a:cubicBezTo>
                    <a:pt x="185" y="47"/>
                    <a:pt x="193" y="74"/>
                    <a:pt x="193" y="108"/>
                  </a:cubicBezTo>
                  <a:lnTo>
                    <a:pt x="193" y="126"/>
                  </a:lnTo>
                  <a:close/>
                  <a:moveTo>
                    <a:pt x="157" y="96"/>
                  </a:moveTo>
                  <a:cubicBezTo>
                    <a:pt x="156" y="75"/>
                    <a:pt x="151" y="59"/>
                    <a:pt x="142" y="48"/>
                  </a:cubicBezTo>
                  <a:cubicBezTo>
                    <a:pt x="132" y="36"/>
                    <a:pt x="119" y="31"/>
                    <a:pt x="102" y="31"/>
                  </a:cubicBezTo>
                  <a:cubicBezTo>
                    <a:pt x="85" y="31"/>
                    <a:pt x="71" y="37"/>
                    <a:pt x="60" y="49"/>
                  </a:cubicBezTo>
                  <a:cubicBezTo>
                    <a:pt x="48" y="60"/>
                    <a:pt x="41" y="76"/>
                    <a:pt x="38" y="96"/>
                  </a:cubicBezTo>
                  <a:lnTo>
                    <a:pt x="157"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7"/>
            <p:cNvSpPr>
              <a:spLocks/>
            </p:cNvSpPr>
            <p:nvPr userDrawn="1"/>
          </p:nvSpPr>
          <p:spPr bwMode="auto">
            <a:xfrm>
              <a:off x="5008" y="2879"/>
              <a:ext cx="432" cy="544"/>
            </a:xfrm>
            <a:custGeom>
              <a:avLst/>
              <a:gdLst>
                <a:gd name="T0" fmla="*/ 183 w 183"/>
                <a:gd name="T1" fmla="*/ 230 h 230"/>
                <a:gd name="T2" fmla="*/ 147 w 183"/>
                <a:gd name="T3" fmla="*/ 230 h 230"/>
                <a:gd name="T4" fmla="*/ 147 w 183"/>
                <a:gd name="T5" fmla="*/ 102 h 230"/>
                <a:gd name="T6" fmla="*/ 96 w 183"/>
                <a:gd name="T7" fmla="*/ 31 h 230"/>
                <a:gd name="T8" fmla="*/ 52 w 183"/>
                <a:gd name="T9" fmla="*/ 51 h 230"/>
                <a:gd name="T10" fmla="*/ 35 w 183"/>
                <a:gd name="T11" fmla="*/ 102 h 230"/>
                <a:gd name="T12" fmla="*/ 35 w 183"/>
                <a:gd name="T13" fmla="*/ 230 h 230"/>
                <a:gd name="T14" fmla="*/ 0 w 183"/>
                <a:gd name="T15" fmla="*/ 230 h 230"/>
                <a:gd name="T16" fmla="*/ 0 w 183"/>
                <a:gd name="T17" fmla="*/ 5 h 230"/>
                <a:gd name="T18" fmla="*/ 35 w 183"/>
                <a:gd name="T19" fmla="*/ 5 h 230"/>
                <a:gd name="T20" fmla="*/ 35 w 183"/>
                <a:gd name="T21" fmla="*/ 43 h 230"/>
                <a:gd name="T22" fmla="*/ 36 w 183"/>
                <a:gd name="T23" fmla="*/ 43 h 230"/>
                <a:gd name="T24" fmla="*/ 108 w 183"/>
                <a:gd name="T25" fmla="*/ 0 h 230"/>
                <a:gd name="T26" fmla="*/ 164 w 183"/>
                <a:gd name="T27" fmla="*/ 24 h 230"/>
                <a:gd name="T28" fmla="*/ 183 w 183"/>
                <a:gd name="T29" fmla="*/ 92 h 230"/>
                <a:gd name="T30" fmla="*/ 183 w 183"/>
                <a:gd name="T31"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 h="230">
                  <a:moveTo>
                    <a:pt x="183" y="230"/>
                  </a:moveTo>
                  <a:cubicBezTo>
                    <a:pt x="147" y="230"/>
                    <a:pt x="147" y="230"/>
                    <a:pt x="147" y="230"/>
                  </a:cubicBezTo>
                  <a:cubicBezTo>
                    <a:pt x="147" y="102"/>
                    <a:pt x="147" y="102"/>
                    <a:pt x="147" y="102"/>
                  </a:cubicBezTo>
                  <a:cubicBezTo>
                    <a:pt x="147" y="54"/>
                    <a:pt x="130" y="31"/>
                    <a:pt x="96" y="31"/>
                  </a:cubicBezTo>
                  <a:cubicBezTo>
                    <a:pt x="79" y="31"/>
                    <a:pt x="64" y="37"/>
                    <a:pt x="52" y="51"/>
                  </a:cubicBezTo>
                  <a:cubicBezTo>
                    <a:pt x="41" y="64"/>
                    <a:pt x="35" y="81"/>
                    <a:pt x="35" y="102"/>
                  </a:cubicBezTo>
                  <a:cubicBezTo>
                    <a:pt x="35" y="230"/>
                    <a:pt x="35" y="230"/>
                    <a:pt x="35" y="230"/>
                  </a:cubicBezTo>
                  <a:cubicBezTo>
                    <a:pt x="0" y="230"/>
                    <a:pt x="0" y="230"/>
                    <a:pt x="0" y="230"/>
                  </a:cubicBezTo>
                  <a:cubicBezTo>
                    <a:pt x="0" y="5"/>
                    <a:pt x="0" y="5"/>
                    <a:pt x="0" y="5"/>
                  </a:cubicBezTo>
                  <a:cubicBezTo>
                    <a:pt x="35" y="5"/>
                    <a:pt x="35" y="5"/>
                    <a:pt x="35" y="5"/>
                  </a:cubicBezTo>
                  <a:cubicBezTo>
                    <a:pt x="35" y="43"/>
                    <a:pt x="35" y="43"/>
                    <a:pt x="35" y="43"/>
                  </a:cubicBezTo>
                  <a:cubicBezTo>
                    <a:pt x="36" y="43"/>
                    <a:pt x="36" y="43"/>
                    <a:pt x="36" y="43"/>
                  </a:cubicBezTo>
                  <a:cubicBezTo>
                    <a:pt x="52" y="14"/>
                    <a:pt x="76" y="0"/>
                    <a:pt x="108" y="0"/>
                  </a:cubicBezTo>
                  <a:cubicBezTo>
                    <a:pt x="132" y="0"/>
                    <a:pt x="151" y="8"/>
                    <a:pt x="164" y="24"/>
                  </a:cubicBezTo>
                  <a:cubicBezTo>
                    <a:pt x="176" y="40"/>
                    <a:pt x="183" y="63"/>
                    <a:pt x="183" y="92"/>
                  </a:cubicBezTo>
                  <a:lnTo>
                    <a:pt x="18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8"/>
            <p:cNvSpPr>
              <a:spLocks/>
            </p:cNvSpPr>
            <p:nvPr userDrawn="1"/>
          </p:nvSpPr>
          <p:spPr bwMode="auto">
            <a:xfrm>
              <a:off x="5559" y="2879"/>
              <a:ext cx="390" cy="556"/>
            </a:xfrm>
            <a:custGeom>
              <a:avLst/>
              <a:gdLst>
                <a:gd name="T0" fmla="*/ 165 w 165"/>
                <a:gd name="T1" fmla="*/ 219 h 235"/>
                <a:gd name="T2" fmla="*/ 104 w 165"/>
                <a:gd name="T3" fmla="*/ 235 h 235"/>
                <a:gd name="T4" fmla="*/ 50 w 165"/>
                <a:gd name="T5" fmla="*/ 221 h 235"/>
                <a:gd name="T6" fmla="*/ 13 w 165"/>
                <a:gd name="T7" fmla="*/ 181 h 235"/>
                <a:gd name="T8" fmla="*/ 0 w 165"/>
                <a:gd name="T9" fmla="*/ 123 h 235"/>
                <a:gd name="T10" fmla="*/ 31 w 165"/>
                <a:gd name="T11" fmla="*/ 34 h 235"/>
                <a:gd name="T12" fmla="*/ 114 w 165"/>
                <a:gd name="T13" fmla="*/ 0 h 235"/>
                <a:gd name="T14" fmla="*/ 165 w 165"/>
                <a:gd name="T15" fmla="*/ 11 h 235"/>
                <a:gd name="T16" fmla="*/ 165 w 165"/>
                <a:gd name="T17" fmla="*/ 48 h 235"/>
                <a:gd name="T18" fmla="*/ 113 w 165"/>
                <a:gd name="T19" fmla="*/ 31 h 235"/>
                <a:gd name="T20" fmla="*/ 57 w 165"/>
                <a:gd name="T21" fmla="*/ 55 h 235"/>
                <a:gd name="T22" fmla="*/ 36 w 165"/>
                <a:gd name="T23" fmla="*/ 120 h 235"/>
                <a:gd name="T24" fmla="*/ 56 w 165"/>
                <a:gd name="T25" fmla="*/ 182 h 235"/>
                <a:gd name="T26" fmla="*/ 111 w 165"/>
                <a:gd name="T27" fmla="*/ 204 h 235"/>
                <a:gd name="T28" fmla="*/ 165 w 165"/>
                <a:gd name="T29" fmla="*/ 185 h 235"/>
                <a:gd name="T30" fmla="*/ 165 w 165"/>
                <a:gd name="T31" fmla="*/ 219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35">
                  <a:moveTo>
                    <a:pt x="165" y="219"/>
                  </a:moveTo>
                  <a:cubicBezTo>
                    <a:pt x="148" y="230"/>
                    <a:pt x="128" y="235"/>
                    <a:pt x="104" y="235"/>
                  </a:cubicBezTo>
                  <a:cubicBezTo>
                    <a:pt x="84" y="235"/>
                    <a:pt x="66" y="230"/>
                    <a:pt x="50" y="221"/>
                  </a:cubicBezTo>
                  <a:cubicBezTo>
                    <a:pt x="34" y="212"/>
                    <a:pt x="22" y="198"/>
                    <a:pt x="13" y="181"/>
                  </a:cubicBezTo>
                  <a:cubicBezTo>
                    <a:pt x="4" y="164"/>
                    <a:pt x="0" y="144"/>
                    <a:pt x="0" y="123"/>
                  </a:cubicBezTo>
                  <a:cubicBezTo>
                    <a:pt x="0" y="86"/>
                    <a:pt x="10" y="56"/>
                    <a:pt x="31" y="34"/>
                  </a:cubicBezTo>
                  <a:cubicBezTo>
                    <a:pt x="52" y="11"/>
                    <a:pt x="80" y="0"/>
                    <a:pt x="114" y="0"/>
                  </a:cubicBezTo>
                  <a:cubicBezTo>
                    <a:pt x="134" y="0"/>
                    <a:pt x="151" y="4"/>
                    <a:pt x="165" y="11"/>
                  </a:cubicBezTo>
                  <a:cubicBezTo>
                    <a:pt x="165" y="48"/>
                    <a:pt x="165" y="48"/>
                    <a:pt x="165" y="48"/>
                  </a:cubicBezTo>
                  <a:cubicBezTo>
                    <a:pt x="149" y="36"/>
                    <a:pt x="131" y="31"/>
                    <a:pt x="113" y="31"/>
                  </a:cubicBezTo>
                  <a:cubicBezTo>
                    <a:pt x="90" y="31"/>
                    <a:pt x="71" y="39"/>
                    <a:pt x="57" y="55"/>
                  </a:cubicBezTo>
                  <a:cubicBezTo>
                    <a:pt x="43" y="72"/>
                    <a:pt x="36" y="93"/>
                    <a:pt x="36" y="120"/>
                  </a:cubicBezTo>
                  <a:cubicBezTo>
                    <a:pt x="36" y="146"/>
                    <a:pt x="42" y="167"/>
                    <a:pt x="56" y="182"/>
                  </a:cubicBezTo>
                  <a:cubicBezTo>
                    <a:pt x="70" y="197"/>
                    <a:pt x="88" y="204"/>
                    <a:pt x="111" y="204"/>
                  </a:cubicBezTo>
                  <a:cubicBezTo>
                    <a:pt x="130" y="204"/>
                    <a:pt x="148" y="198"/>
                    <a:pt x="165" y="185"/>
                  </a:cubicBezTo>
                  <a:lnTo>
                    <a:pt x="165"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9"/>
            <p:cNvSpPr>
              <a:spLocks noEditPoints="1"/>
            </p:cNvSpPr>
            <p:nvPr userDrawn="1"/>
          </p:nvSpPr>
          <p:spPr bwMode="auto">
            <a:xfrm>
              <a:off x="6037" y="2879"/>
              <a:ext cx="454" cy="556"/>
            </a:xfrm>
            <a:custGeom>
              <a:avLst/>
              <a:gdLst>
                <a:gd name="T0" fmla="*/ 192 w 192"/>
                <a:gd name="T1" fmla="*/ 126 h 235"/>
                <a:gd name="T2" fmla="*/ 36 w 192"/>
                <a:gd name="T3" fmla="*/ 126 h 235"/>
                <a:gd name="T4" fmla="*/ 56 w 192"/>
                <a:gd name="T5" fmla="*/ 184 h 235"/>
                <a:gd name="T6" fmla="*/ 108 w 192"/>
                <a:gd name="T7" fmla="*/ 204 h 235"/>
                <a:gd name="T8" fmla="*/ 177 w 192"/>
                <a:gd name="T9" fmla="*/ 180 h 235"/>
                <a:gd name="T10" fmla="*/ 177 w 192"/>
                <a:gd name="T11" fmla="*/ 213 h 235"/>
                <a:gd name="T12" fmla="*/ 100 w 192"/>
                <a:gd name="T13" fmla="*/ 235 h 235"/>
                <a:gd name="T14" fmla="*/ 26 w 192"/>
                <a:gd name="T15" fmla="*/ 204 h 235"/>
                <a:gd name="T16" fmla="*/ 0 w 192"/>
                <a:gd name="T17" fmla="*/ 118 h 235"/>
                <a:gd name="T18" fmla="*/ 13 w 192"/>
                <a:gd name="T19" fmla="*/ 58 h 235"/>
                <a:gd name="T20" fmla="*/ 49 w 192"/>
                <a:gd name="T21" fmla="*/ 15 h 235"/>
                <a:gd name="T22" fmla="*/ 101 w 192"/>
                <a:gd name="T23" fmla="*/ 0 h 235"/>
                <a:gd name="T24" fmla="*/ 168 w 192"/>
                <a:gd name="T25" fmla="*/ 28 h 235"/>
                <a:gd name="T26" fmla="*/ 192 w 192"/>
                <a:gd name="T27" fmla="*/ 108 h 235"/>
                <a:gd name="T28" fmla="*/ 192 w 192"/>
                <a:gd name="T29" fmla="*/ 126 h 235"/>
                <a:gd name="T30" fmla="*/ 156 w 192"/>
                <a:gd name="T31" fmla="*/ 96 h 235"/>
                <a:gd name="T32" fmla="*/ 141 w 192"/>
                <a:gd name="T33" fmla="*/ 48 h 235"/>
                <a:gd name="T34" fmla="*/ 101 w 192"/>
                <a:gd name="T35" fmla="*/ 31 h 235"/>
                <a:gd name="T36" fmla="*/ 59 w 192"/>
                <a:gd name="T37" fmla="*/ 49 h 235"/>
                <a:gd name="T38" fmla="*/ 37 w 192"/>
                <a:gd name="T39" fmla="*/ 96 h 235"/>
                <a:gd name="T40" fmla="*/ 156 w 192"/>
                <a:gd name="T41" fmla="*/ 9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235">
                  <a:moveTo>
                    <a:pt x="192" y="126"/>
                  </a:moveTo>
                  <a:cubicBezTo>
                    <a:pt x="36" y="126"/>
                    <a:pt x="36" y="126"/>
                    <a:pt x="36" y="126"/>
                  </a:cubicBezTo>
                  <a:cubicBezTo>
                    <a:pt x="37" y="152"/>
                    <a:pt x="43" y="171"/>
                    <a:pt x="56" y="184"/>
                  </a:cubicBezTo>
                  <a:cubicBezTo>
                    <a:pt x="69" y="198"/>
                    <a:pt x="86" y="204"/>
                    <a:pt x="108" y="204"/>
                  </a:cubicBezTo>
                  <a:cubicBezTo>
                    <a:pt x="133" y="204"/>
                    <a:pt x="156" y="196"/>
                    <a:pt x="177" y="180"/>
                  </a:cubicBezTo>
                  <a:cubicBezTo>
                    <a:pt x="177" y="213"/>
                    <a:pt x="177" y="213"/>
                    <a:pt x="177" y="213"/>
                  </a:cubicBezTo>
                  <a:cubicBezTo>
                    <a:pt x="157" y="228"/>
                    <a:pt x="132" y="235"/>
                    <a:pt x="100" y="235"/>
                  </a:cubicBezTo>
                  <a:cubicBezTo>
                    <a:pt x="68" y="235"/>
                    <a:pt x="44" y="225"/>
                    <a:pt x="26" y="204"/>
                  </a:cubicBezTo>
                  <a:cubicBezTo>
                    <a:pt x="8" y="183"/>
                    <a:pt x="0" y="155"/>
                    <a:pt x="0" y="118"/>
                  </a:cubicBezTo>
                  <a:cubicBezTo>
                    <a:pt x="0" y="96"/>
                    <a:pt x="4" y="76"/>
                    <a:pt x="13" y="58"/>
                  </a:cubicBezTo>
                  <a:cubicBezTo>
                    <a:pt x="22" y="39"/>
                    <a:pt x="34" y="25"/>
                    <a:pt x="49" y="15"/>
                  </a:cubicBezTo>
                  <a:cubicBezTo>
                    <a:pt x="65" y="5"/>
                    <a:pt x="82" y="0"/>
                    <a:pt x="101" y="0"/>
                  </a:cubicBezTo>
                  <a:cubicBezTo>
                    <a:pt x="130" y="0"/>
                    <a:pt x="152" y="9"/>
                    <a:pt x="168" y="28"/>
                  </a:cubicBezTo>
                  <a:cubicBezTo>
                    <a:pt x="184" y="47"/>
                    <a:pt x="192" y="74"/>
                    <a:pt x="192" y="108"/>
                  </a:cubicBezTo>
                  <a:lnTo>
                    <a:pt x="192" y="126"/>
                  </a:lnTo>
                  <a:close/>
                  <a:moveTo>
                    <a:pt x="156" y="96"/>
                  </a:moveTo>
                  <a:cubicBezTo>
                    <a:pt x="156" y="75"/>
                    <a:pt x="151" y="59"/>
                    <a:pt x="141" y="48"/>
                  </a:cubicBezTo>
                  <a:cubicBezTo>
                    <a:pt x="132" y="36"/>
                    <a:pt x="118" y="31"/>
                    <a:pt x="101" y="31"/>
                  </a:cubicBezTo>
                  <a:cubicBezTo>
                    <a:pt x="84" y="31"/>
                    <a:pt x="70" y="37"/>
                    <a:pt x="59" y="49"/>
                  </a:cubicBezTo>
                  <a:cubicBezTo>
                    <a:pt x="47" y="60"/>
                    <a:pt x="40" y="76"/>
                    <a:pt x="37" y="96"/>
                  </a:cubicBezTo>
                  <a:lnTo>
                    <a:pt x="15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0"/>
            <p:cNvSpPr>
              <a:spLocks/>
            </p:cNvSpPr>
            <p:nvPr userDrawn="1"/>
          </p:nvSpPr>
          <p:spPr bwMode="auto">
            <a:xfrm>
              <a:off x="1388" y="3830"/>
              <a:ext cx="282" cy="404"/>
            </a:xfrm>
            <a:custGeom>
              <a:avLst/>
              <a:gdLst>
                <a:gd name="T0" fmla="*/ 282 w 282"/>
                <a:gd name="T1" fmla="*/ 42 h 404"/>
                <a:gd name="T2" fmla="*/ 166 w 282"/>
                <a:gd name="T3" fmla="*/ 42 h 404"/>
                <a:gd name="T4" fmla="*/ 166 w 282"/>
                <a:gd name="T5" fmla="*/ 404 h 404"/>
                <a:gd name="T6" fmla="*/ 119 w 282"/>
                <a:gd name="T7" fmla="*/ 404 h 404"/>
                <a:gd name="T8" fmla="*/ 119 w 282"/>
                <a:gd name="T9" fmla="*/ 42 h 404"/>
                <a:gd name="T10" fmla="*/ 0 w 282"/>
                <a:gd name="T11" fmla="*/ 42 h 404"/>
                <a:gd name="T12" fmla="*/ 0 w 282"/>
                <a:gd name="T13" fmla="*/ 0 h 404"/>
                <a:gd name="T14" fmla="*/ 282 w 282"/>
                <a:gd name="T15" fmla="*/ 0 h 404"/>
                <a:gd name="T16" fmla="*/ 282 w 282"/>
                <a:gd name="T17" fmla="*/ 4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404">
                  <a:moveTo>
                    <a:pt x="282" y="42"/>
                  </a:moveTo>
                  <a:lnTo>
                    <a:pt x="166" y="42"/>
                  </a:lnTo>
                  <a:lnTo>
                    <a:pt x="166" y="404"/>
                  </a:lnTo>
                  <a:lnTo>
                    <a:pt x="119" y="404"/>
                  </a:lnTo>
                  <a:lnTo>
                    <a:pt x="119" y="42"/>
                  </a:lnTo>
                  <a:lnTo>
                    <a:pt x="0" y="42"/>
                  </a:lnTo>
                  <a:lnTo>
                    <a:pt x="0" y="0"/>
                  </a:lnTo>
                  <a:lnTo>
                    <a:pt x="282" y="0"/>
                  </a:lnTo>
                  <a:lnTo>
                    <a:pt x="28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1"/>
            <p:cNvSpPr>
              <a:spLocks noEditPoints="1"/>
            </p:cNvSpPr>
            <p:nvPr userDrawn="1"/>
          </p:nvSpPr>
          <p:spPr bwMode="auto">
            <a:xfrm>
              <a:off x="1646" y="3939"/>
              <a:ext cx="284" cy="302"/>
            </a:xfrm>
            <a:custGeom>
              <a:avLst/>
              <a:gdLst>
                <a:gd name="T0" fmla="*/ 120 w 120"/>
                <a:gd name="T1" fmla="*/ 64 h 128"/>
                <a:gd name="T2" fmla="*/ 104 w 120"/>
                <a:gd name="T3" fmla="*/ 110 h 128"/>
                <a:gd name="T4" fmla="*/ 59 w 120"/>
                <a:gd name="T5" fmla="*/ 128 h 128"/>
                <a:gd name="T6" fmla="*/ 16 w 120"/>
                <a:gd name="T7" fmla="*/ 111 h 128"/>
                <a:gd name="T8" fmla="*/ 0 w 120"/>
                <a:gd name="T9" fmla="*/ 65 h 128"/>
                <a:gd name="T10" fmla="*/ 16 w 120"/>
                <a:gd name="T11" fmla="*/ 18 h 128"/>
                <a:gd name="T12" fmla="*/ 62 w 120"/>
                <a:gd name="T13" fmla="*/ 0 h 128"/>
                <a:gd name="T14" fmla="*/ 105 w 120"/>
                <a:gd name="T15" fmla="*/ 17 h 128"/>
                <a:gd name="T16" fmla="*/ 120 w 120"/>
                <a:gd name="T17" fmla="*/ 64 h 128"/>
                <a:gd name="T18" fmla="*/ 100 w 120"/>
                <a:gd name="T19" fmla="*/ 64 h 128"/>
                <a:gd name="T20" fmla="*/ 90 w 120"/>
                <a:gd name="T21" fmla="*/ 29 h 128"/>
                <a:gd name="T22" fmla="*/ 61 w 120"/>
                <a:gd name="T23" fmla="*/ 17 h 128"/>
                <a:gd name="T24" fmla="*/ 31 w 120"/>
                <a:gd name="T25" fmla="*/ 29 h 128"/>
                <a:gd name="T26" fmla="*/ 20 w 120"/>
                <a:gd name="T27" fmla="*/ 65 h 128"/>
                <a:gd name="T28" fmla="*/ 31 w 120"/>
                <a:gd name="T29" fmla="*/ 99 h 128"/>
                <a:gd name="T30" fmla="*/ 61 w 120"/>
                <a:gd name="T31" fmla="*/ 111 h 128"/>
                <a:gd name="T32" fmla="*/ 90 w 120"/>
                <a:gd name="T33" fmla="*/ 99 h 128"/>
                <a:gd name="T34" fmla="*/ 100 w 120"/>
                <a:gd name="T35"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20" y="64"/>
                  </a:moveTo>
                  <a:cubicBezTo>
                    <a:pt x="120" y="83"/>
                    <a:pt x="115" y="99"/>
                    <a:pt x="104" y="110"/>
                  </a:cubicBezTo>
                  <a:cubicBezTo>
                    <a:pt x="93" y="122"/>
                    <a:pt x="78" y="128"/>
                    <a:pt x="59" y="128"/>
                  </a:cubicBezTo>
                  <a:cubicBezTo>
                    <a:pt x="41" y="128"/>
                    <a:pt x="27" y="122"/>
                    <a:pt x="16" y="111"/>
                  </a:cubicBezTo>
                  <a:cubicBezTo>
                    <a:pt x="5" y="99"/>
                    <a:pt x="0" y="84"/>
                    <a:pt x="0" y="65"/>
                  </a:cubicBezTo>
                  <a:cubicBezTo>
                    <a:pt x="0" y="45"/>
                    <a:pt x="5" y="29"/>
                    <a:pt x="16" y="18"/>
                  </a:cubicBezTo>
                  <a:cubicBezTo>
                    <a:pt x="27" y="6"/>
                    <a:pt x="43" y="0"/>
                    <a:pt x="62" y="0"/>
                  </a:cubicBezTo>
                  <a:cubicBezTo>
                    <a:pt x="80" y="0"/>
                    <a:pt x="94" y="6"/>
                    <a:pt x="105" y="17"/>
                  </a:cubicBezTo>
                  <a:cubicBezTo>
                    <a:pt x="115" y="28"/>
                    <a:pt x="120" y="44"/>
                    <a:pt x="120" y="64"/>
                  </a:cubicBezTo>
                  <a:close/>
                  <a:moveTo>
                    <a:pt x="100" y="64"/>
                  </a:moveTo>
                  <a:cubicBezTo>
                    <a:pt x="100" y="49"/>
                    <a:pt x="97" y="37"/>
                    <a:pt x="90" y="29"/>
                  </a:cubicBezTo>
                  <a:cubicBezTo>
                    <a:pt x="83" y="21"/>
                    <a:pt x="73" y="17"/>
                    <a:pt x="61" y="17"/>
                  </a:cubicBezTo>
                  <a:cubicBezTo>
                    <a:pt x="48" y="17"/>
                    <a:pt x="38" y="21"/>
                    <a:pt x="31" y="29"/>
                  </a:cubicBezTo>
                  <a:cubicBezTo>
                    <a:pt x="24" y="38"/>
                    <a:pt x="20" y="50"/>
                    <a:pt x="20" y="65"/>
                  </a:cubicBezTo>
                  <a:cubicBezTo>
                    <a:pt x="20" y="79"/>
                    <a:pt x="24" y="91"/>
                    <a:pt x="31" y="99"/>
                  </a:cubicBezTo>
                  <a:cubicBezTo>
                    <a:pt x="38" y="107"/>
                    <a:pt x="48" y="111"/>
                    <a:pt x="61" y="111"/>
                  </a:cubicBezTo>
                  <a:cubicBezTo>
                    <a:pt x="73" y="111"/>
                    <a:pt x="83" y="107"/>
                    <a:pt x="90" y="99"/>
                  </a:cubicBezTo>
                  <a:cubicBezTo>
                    <a:pt x="97" y="91"/>
                    <a:pt x="100" y="79"/>
                    <a:pt x="10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2"/>
            <p:cNvSpPr>
              <a:spLocks/>
            </p:cNvSpPr>
            <p:nvPr userDrawn="1"/>
          </p:nvSpPr>
          <p:spPr bwMode="auto">
            <a:xfrm>
              <a:off x="2001" y="3941"/>
              <a:ext cx="151" cy="293"/>
            </a:xfrm>
            <a:custGeom>
              <a:avLst/>
              <a:gdLst>
                <a:gd name="T0" fmla="*/ 64 w 64"/>
                <a:gd name="T1" fmla="*/ 22 h 124"/>
                <a:gd name="T2" fmla="*/ 49 w 64"/>
                <a:gd name="T3" fmla="*/ 18 h 124"/>
                <a:gd name="T4" fmla="*/ 28 w 64"/>
                <a:gd name="T5" fmla="*/ 30 h 124"/>
                <a:gd name="T6" fmla="*/ 20 w 64"/>
                <a:gd name="T7" fmla="*/ 62 h 124"/>
                <a:gd name="T8" fmla="*/ 20 w 64"/>
                <a:gd name="T9" fmla="*/ 124 h 124"/>
                <a:gd name="T10" fmla="*/ 0 w 64"/>
                <a:gd name="T11" fmla="*/ 124 h 124"/>
                <a:gd name="T12" fmla="*/ 0 w 64"/>
                <a:gd name="T13" fmla="*/ 2 h 124"/>
                <a:gd name="T14" fmla="*/ 20 w 64"/>
                <a:gd name="T15" fmla="*/ 2 h 124"/>
                <a:gd name="T16" fmla="*/ 20 w 64"/>
                <a:gd name="T17" fmla="*/ 27 h 124"/>
                <a:gd name="T18" fmla="*/ 20 w 64"/>
                <a:gd name="T19" fmla="*/ 27 h 124"/>
                <a:gd name="T20" fmla="*/ 33 w 64"/>
                <a:gd name="T21" fmla="*/ 7 h 124"/>
                <a:gd name="T22" fmla="*/ 52 w 64"/>
                <a:gd name="T23" fmla="*/ 0 h 124"/>
                <a:gd name="T24" fmla="*/ 64 w 64"/>
                <a:gd name="T25" fmla="*/ 2 h 124"/>
                <a:gd name="T26" fmla="*/ 64 w 64"/>
                <a:gd name="T27" fmla="*/ 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124">
                  <a:moveTo>
                    <a:pt x="64" y="22"/>
                  </a:moveTo>
                  <a:cubicBezTo>
                    <a:pt x="61" y="19"/>
                    <a:pt x="56" y="18"/>
                    <a:pt x="49" y="18"/>
                  </a:cubicBezTo>
                  <a:cubicBezTo>
                    <a:pt x="40" y="18"/>
                    <a:pt x="33" y="22"/>
                    <a:pt x="28" y="30"/>
                  </a:cubicBezTo>
                  <a:cubicBezTo>
                    <a:pt x="23" y="38"/>
                    <a:pt x="20" y="49"/>
                    <a:pt x="20" y="62"/>
                  </a:cubicBezTo>
                  <a:cubicBezTo>
                    <a:pt x="20" y="124"/>
                    <a:pt x="20" y="124"/>
                    <a:pt x="20" y="124"/>
                  </a:cubicBezTo>
                  <a:cubicBezTo>
                    <a:pt x="0" y="124"/>
                    <a:pt x="0" y="124"/>
                    <a:pt x="0" y="124"/>
                  </a:cubicBezTo>
                  <a:cubicBezTo>
                    <a:pt x="0" y="2"/>
                    <a:pt x="0" y="2"/>
                    <a:pt x="0" y="2"/>
                  </a:cubicBezTo>
                  <a:cubicBezTo>
                    <a:pt x="20" y="2"/>
                    <a:pt x="20" y="2"/>
                    <a:pt x="20" y="2"/>
                  </a:cubicBezTo>
                  <a:cubicBezTo>
                    <a:pt x="20" y="27"/>
                    <a:pt x="20" y="27"/>
                    <a:pt x="20" y="27"/>
                  </a:cubicBezTo>
                  <a:cubicBezTo>
                    <a:pt x="20" y="27"/>
                    <a:pt x="20" y="27"/>
                    <a:pt x="20" y="27"/>
                  </a:cubicBezTo>
                  <a:cubicBezTo>
                    <a:pt x="23" y="19"/>
                    <a:pt x="27" y="12"/>
                    <a:pt x="33" y="7"/>
                  </a:cubicBezTo>
                  <a:cubicBezTo>
                    <a:pt x="39" y="2"/>
                    <a:pt x="45" y="0"/>
                    <a:pt x="52" y="0"/>
                  </a:cubicBezTo>
                  <a:cubicBezTo>
                    <a:pt x="57" y="0"/>
                    <a:pt x="61" y="0"/>
                    <a:pt x="64" y="2"/>
                  </a:cubicBezTo>
                  <a:lnTo>
                    <a:pt x="6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3"/>
            <p:cNvSpPr>
              <a:spLocks noEditPoints="1"/>
            </p:cNvSpPr>
            <p:nvPr userDrawn="1"/>
          </p:nvSpPr>
          <p:spPr bwMode="auto">
            <a:xfrm>
              <a:off x="2174" y="3939"/>
              <a:ext cx="283" cy="302"/>
            </a:xfrm>
            <a:custGeom>
              <a:avLst/>
              <a:gdLst>
                <a:gd name="T0" fmla="*/ 120 w 120"/>
                <a:gd name="T1" fmla="*/ 64 h 128"/>
                <a:gd name="T2" fmla="*/ 104 w 120"/>
                <a:gd name="T3" fmla="*/ 110 h 128"/>
                <a:gd name="T4" fmla="*/ 59 w 120"/>
                <a:gd name="T5" fmla="*/ 128 h 128"/>
                <a:gd name="T6" fmla="*/ 16 w 120"/>
                <a:gd name="T7" fmla="*/ 111 h 128"/>
                <a:gd name="T8" fmla="*/ 0 w 120"/>
                <a:gd name="T9" fmla="*/ 65 h 128"/>
                <a:gd name="T10" fmla="*/ 16 w 120"/>
                <a:gd name="T11" fmla="*/ 18 h 128"/>
                <a:gd name="T12" fmla="*/ 62 w 120"/>
                <a:gd name="T13" fmla="*/ 0 h 128"/>
                <a:gd name="T14" fmla="*/ 105 w 120"/>
                <a:gd name="T15" fmla="*/ 17 h 128"/>
                <a:gd name="T16" fmla="*/ 120 w 120"/>
                <a:gd name="T17" fmla="*/ 64 h 128"/>
                <a:gd name="T18" fmla="*/ 100 w 120"/>
                <a:gd name="T19" fmla="*/ 64 h 128"/>
                <a:gd name="T20" fmla="*/ 90 w 120"/>
                <a:gd name="T21" fmla="*/ 29 h 128"/>
                <a:gd name="T22" fmla="*/ 61 w 120"/>
                <a:gd name="T23" fmla="*/ 17 h 128"/>
                <a:gd name="T24" fmla="*/ 31 w 120"/>
                <a:gd name="T25" fmla="*/ 29 h 128"/>
                <a:gd name="T26" fmla="*/ 20 w 120"/>
                <a:gd name="T27" fmla="*/ 65 h 128"/>
                <a:gd name="T28" fmla="*/ 31 w 120"/>
                <a:gd name="T29" fmla="*/ 99 h 128"/>
                <a:gd name="T30" fmla="*/ 61 w 120"/>
                <a:gd name="T31" fmla="*/ 111 h 128"/>
                <a:gd name="T32" fmla="*/ 90 w 120"/>
                <a:gd name="T33" fmla="*/ 99 h 128"/>
                <a:gd name="T34" fmla="*/ 100 w 120"/>
                <a:gd name="T35"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20" y="64"/>
                  </a:moveTo>
                  <a:cubicBezTo>
                    <a:pt x="120" y="83"/>
                    <a:pt x="115" y="99"/>
                    <a:pt x="104" y="110"/>
                  </a:cubicBezTo>
                  <a:cubicBezTo>
                    <a:pt x="93" y="122"/>
                    <a:pt x="78" y="128"/>
                    <a:pt x="59" y="128"/>
                  </a:cubicBezTo>
                  <a:cubicBezTo>
                    <a:pt x="41" y="128"/>
                    <a:pt x="27" y="122"/>
                    <a:pt x="16" y="111"/>
                  </a:cubicBezTo>
                  <a:cubicBezTo>
                    <a:pt x="5" y="99"/>
                    <a:pt x="0" y="84"/>
                    <a:pt x="0" y="65"/>
                  </a:cubicBezTo>
                  <a:cubicBezTo>
                    <a:pt x="0" y="45"/>
                    <a:pt x="5" y="29"/>
                    <a:pt x="16" y="18"/>
                  </a:cubicBezTo>
                  <a:cubicBezTo>
                    <a:pt x="27" y="6"/>
                    <a:pt x="43" y="0"/>
                    <a:pt x="62" y="0"/>
                  </a:cubicBezTo>
                  <a:cubicBezTo>
                    <a:pt x="80" y="0"/>
                    <a:pt x="94" y="6"/>
                    <a:pt x="105" y="17"/>
                  </a:cubicBezTo>
                  <a:cubicBezTo>
                    <a:pt x="115" y="28"/>
                    <a:pt x="120" y="44"/>
                    <a:pt x="120" y="64"/>
                  </a:cubicBezTo>
                  <a:close/>
                  <a:moveTo>
                    <a:pt x="100" y="64"/>
                  </a:moveTo>
                  <a:cubicBezTo>
                    <a:pt x="100" y="49"/>
                    <a:pt x="97" y="37"/>
                    <a:pt x="90" y="29"/>
                  </a:cubicBezTo>
                  <a:cubicBezTo>
                    <a:pt x="83" y="21"/>
                    <a:pt x="73" y="17"/>
                    <a:pt x="61" y="17"/>
                  </a:cubicBezTo>
                  <a:cubicBezTo>
                    <a:pt x="48" y="17"/>
                    <a:pt x="38" y="21"/>
                    <a:pt x="31" y="29"/>
                  </a:cubicBezTo>
                  <a:cubicBezTo>
                    <a:pt x="24" y="38"/>
                    <a:pt x="20" y="50"/>
                    <a:pt x="20" y="65"/>
                  </a:cubicBezTo>
                  <a:cubicBezTo>
                    <a:pt x="20" y="79"/>
                    <a:pt x="24" y="91"/>
                    <a:pt x="31" y="99"/>
                  </a:cubicBezTo>
                  <a:cubicBezTo>
                    <a:pt x="38" y="107"/>
                    <a:pt x="48" y="111"/>
                    <a:pt x="61" y="111"/>
                  </a:cubicBezTo>
                  <a:cubicBezTo>
                    <a:pt x="73" y="111"/>
                    <a:pt x="83" y="107"/>
                    <a:pt x="90" y="99"/>
                  </a:cubicBezTo>
                  <a:cubicBezTo>
                    <a:pt x="97" y="91"/>
                    <a:pt x="100" y="79"/>
                    <a:pt x="10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4"/>
            <p:cNvSpPr>
              <a:spLocks/>
            </p:cNvSpPr>
            <p:nvPr userDrawn="1"/>
          </p:nvSpPr>
          <p:spPr bwMode="auto">
            <a:xfrm>
              <a:off x="2528" y="3939"/>
              <a:ext cx="242" cy="295"/>
            </a:xfrm>
            <a:custGeom>
              <a:avLst/>
              <a:gdLst>
                <a:gd name="T0" fmla="*/ 102 w 102"/>
                <a:gd name="T1" fmla="*/ 125 h 125"/>
                <a:gd name="T2" fmla="*/ 82 w 102"/>
                <a:gd name="T3" fmla="*/ 125 h 125"/>
                <a:gd name="T4" fmla="*/ 82 w 102"/>
                <a:gd name="T5" fmla="*/ 55 h 125"/>
                <a:gd name="T6" fmla="*/ 54 w 102"/>
                <a:gd name="T7" fmla="*/ 17 h 125"/>
                <a:gd name="T8" fmla="*/ 30 w 102"/>
                <a:gd name="T9" fmla="*/ 28 h 125"/>
                <a:gd name="T10" fmla="*/ 20 w 102"/>
                <a:gd name="T11" fmla="*/ 55 h 125"/>
                <a:gd name="T12" fmla="*/ 20 w 102"/>
                <a:gd name="T13" fmla="*/ 125 h 125"/>
                <a:gd name="T14" fmla="*/ 0 w 102"/>
                <a:gd name="T15" fmla="*/ 125 h 125"/>
                <a:gd name="T16" fmla="*/ 0 w 102"/>
                <a:gd name="T17" fmla="*/ 3 h 125"/>
                <a:gd name="T18" fmla="*/ 20 w 102"/>
                <a:gd name="T19" fmla="*/ 3 h 125"/>
                <a:gd name="T20" fmla="*/ 20 w 102"/>
                <a:gd name="T21" fmla="*/ 23 h 125"/>
                <a:gd name="T22" fmla="*/ 20 w 102"/>
                <a:gd name="T23" fmla="*/ 23 h 125"/>
                <a:gd name="T24" fmla="*/ 60 w 102"/>
                <a:gd name="T25" fmla="*/ 0 h 125"/>
                <a:gd name="T26" fmla="*/ 91 w 102"/>
                <a:gd name="T27" fmla="*/ 13 h 125"/>
                <a:gd name="T28" fmla="*/ 102 w 102"/>
                <a:gd name="T29" fmla="*/ 50 h 125"/>
                <a:gd name="T30" fmla="*/ 102 w 102"/>
                <a:gd name="T31"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25">
                  <a:moveTo>
                    <a:pt x="102" y="125"/>
                  </a:moveTo>
                  <a:cubicBezTo>
                    <a:pt x="82" y="125"/>
                    <a:pt x="82" y="125"/>
                    <a:pt x="82" y="125"/>
                  </a:cubicBezTo>
                  <a:cubicBezTo>
                    <a:pt x="82" y="55"/>
                    <a:pt x="82" y="55"/>
                    <a:pt x="82" y="55"/>
                  </a:cubicBezTo>
                  <a:cubicBezTo>
                    <a:pt x="82" y="30"/>
                    <a:pt x="73" y="17"/>
                    <a:pt x="54" y="17"/>
                  </a:cubicBezTo>
                  <a:cubicBezTo>
                    <a:pt x="44" y="17"/>
                    <a:pt x="36" y="20"/>
                    <a:pt x="30" y="28"/>
                  </a:cubicBezTo>
                  <a:cubicBezTo>
                    <a:pt x="23" y="35"/>
                    <a:pt x="20" y="44"/>
                    <a:pt x="20" y="55"/>
                  </a:cubicBezTo>
                  <a:cubicBezTo>
                    <a:pt x="20" y="125"/>
                    <a:pt x="20" y="125"/>
                    <a:pt x="20" y="125"/>
                  </a:cubicBezTo>
                  <a:cubicBezTo>
                    <a:pt x="0" y="125"/>
                    <a:pt x="0" y="125"/>
                    <a:pt x="0" y="125"/>
                  </a:cubicBezTo>
                  <a:cubicBezTo>
                    <a:pt x="0" y="3"/>
                    <a:pt x="0" y="3"/>
                    <a:pt x="0" y="3"/>
                  </a:cubicBezTo>
                  <a:cubicBezTo>
                    <a:pt x="20" y="3"/>
                    <a:pt x="20" y="3"/>
                    <a:pt x="20" y="3"/>
                  </a:cubicBezTo>
                  <a:cubicBezTo>
                    <a:pt x="20" y="23"/>
                    <a:pt x="20" y="23"/>
                    <a:pt x="20" y="23"/>
                  </a:cubicBezTo>
                  <a:cubicBezTo>
                    <a:pt x="20" y="23"/>
                    <a:pt x="20" y="23"/>
                    <a:pt x="20" y="23"/>
                  </a:cubicBezTo>
                  <a:cubicBezTo>
                    <a:pt x="29" y="8"/>
                    <a:pt x="43" y="0"/>
                    <a:pt x="60" y="0"/>
                  </a:cubicBezTo>
                  <a:cubicBezTo>
                    <a:pt x="74" y="0"/>
                    <a:pt x="84" y="4"/>
                    <a:pt x="91" y="13"/>
                  </a:cubicBezTo>
                  <a:cubicBezTo>
                    <a:pt x="98" y="22"/>
                    <a:pt x="102" y="34"/>
                    <a:pt x="102" y="50"/>
                  </a:cubicBezTo>
                  <a:lnTo>
                    <a:pt x="102"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5"/>
            <p:cNvSpPr>
              <a:spLocks/>
            </p:cNvSpPr>
            <p:nvPr userDrawn="1"/>
          </p:nvSpPr>
          <p:spPr bwMode="auto">
            <a:xfrm>
              <a:off x="2822" y="3861"/>
              <a:ext cx="168" cy="380"/>
            </a:xfrm>
            <a:custGeom>
              <a:avLst/>
              <a:gdLst>
                <a:gd name="T0" fmla="*/ 71 w 71"/>
                <a:gd name="T1" fmla="*/ 157 h 161"/>
                <a:gd name="T2" fmla="*/ 53 w 71"/>
                <a:gd name="T3" fmla="*/ 161 h 161"/>
                <a:gd name="T4" fmla="*/ 21 w 71"/>
                <a:gd name="T5" fmla="*/ 125 h 161"/>
                <a:gd name="T6" fmla="*/ 21 w 71"/>
                <a:gd name="T7" fmla="*/ 53 h 161"/>
                <a:gd name="T8" fmla="*/ 0 w 71"/>
                <a:gd name="T9" fmla="*/ 53 h 161"/>
                <a:gd name="T10" fmla="*/ 0 w 71"/>
                <a:gd name="T11" fmla="*/ 36 h 161"/>
                <a:gd name="T12" fmla="*/ 21 w 71"/>
                <a:gd name="T13" fmla="*/ 36 h 161"/>
                <a:gd name="T14" fmla="*/ 21 w 71"/>
                <a:gd name="T15" fmla="*/ 6 h 161"/>
                <a:gd name="T16" fmla="*/ 40 w 71"/>
                <a:gd name="T17" fmla="*/ 0 h 161"/>
                <a:gd name="T18" fmla="*/ 40 w 71"/>
                <a:gd name="T19" fmla="*/ 36 h 161"/>
                <a:gd name="T20" fmla="*/ 71 w 71"/>
                <a:gd name="T21" fmla="*/ 36 h 161"/>
                <a:gd name="T22" fmla="*/ 71 w 71"/>
                <a:gd name="T23" fmla="*/ 53 h 161"/>
                <a:gd name="T24" fmla="*/ 40 w 71"/>
                <a:gd name="T25" fmla="*/ 53 h 161"/>
                <a:gd name="T26" fmla="*/ 40 w 71"/>
                <a:gd name="T27" fmla="*/ 122 h 161"/>
                <a:gd name="T28" fmla="*/ 45 w 71"/>
                <a:gd name="T29" fmla="*/ 139 h 161"/>
                <a:gd name="T30" fmla="*/ 59 w 71"/>
                <a:gd name="T31" fmla="*/ 144 h 161"/>
                <a:gd name="T32" fmla="*/ 71 w 71"/>
                <a:gd name="T33" fmla="*/ 140 h 161"/>
                <a:gd name="T34" fmla="*/ 71 w 71"/>
                <a:gd name="T35" fmla="*/ 1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61">
                  <a:moveTo>
                    <a:pt x="71" y="157"/>
                  </a:moveTo>
                  <a:cubicBezTo>
                    <a:pt x="66" y="160"/>
                    <a:pt x="60" y="161"/>
                    <a:pt x="53" y="161"/>
                  </a:cubicBezTo>
                  <a:cubicBezTo>
                    <a:pt x="31" y="161"/>
                    <a:pt x="21" y="149"/>
                    <a:pt x="21" y="125"/>
                  </a:cubicBezTo>
                  <a:cubicBezTo>
                    <a:pt x="21" y="53"/>
                    <a:pt x="21" y="53"/>
                    <a:pt x="21" y="53"/>
                  </a:cubicBezTo>
                  <a:cubicBezTo>
                    <a:pt x="0" y="53"/>
                    <a:pt x="0" y="53"/>
                    <a:pt x="0" y="53"/>
                  </a:cubicBezTo>
                  <a:cubicBezTo>
                    <a:pt x="0" y="36"/>
                    <a:pt x="0" y="36"/>
                    <a:pt x="0" y="36"/>
                  </a:cubicBezTo>
                  <a:cubicBezTo>
                    <a:pt x="21" y="36"/>
                    <a:pt x="21" y="36"/>
                    <a:pt x="21" y="36"/>
                  </a:cubicBezTo>
                  <a:cubicBezTo>
                    <a:pt x="21" y="6"/>
                    <a:pt x="21" y="6"/>
                    <a:pt x="21" y="6"/>
                  </a:cubicBezTo>
                  <a:cubicBezTo>
                    <a:pt x="40" y="0"/>
                    <a:pt x="40" y="0"/>
                    <a:pt x="40" y="0"/>
                  </a:cubicBezTo>
                  <a:cubicBezTo>
                    <a:pt x="40" y="36"/>
                    <a:pt x="40" y="36"/>
                    <a:pt x="40" y="36"/>
                  </a:cubicBezTo>
                  <a:cubicBezTo>
                    <a:pt x="71" y="36"/>
                    <a:pt x="71" y="36"/>
                    <a:pt x="71" y="36"/>
                  </a:cubicBezTo>
                  <a:cubicBezTo>
                    <a:pt x="71" y="53"/>
                    <a:pt x="71" y="53"/>
                    <a:pt x="71" y="53"/>
                  </a:cubicBezTo>
                  <a:cubicBezTo>
                    <a:pt x="40" y="53"/>
                    <a:pt x="40" y="53"/>
                    <a:pt x="40" y="53"/>
                  </a:cubicBezTo>
                  <a:cubicBezTo>
                    <a:pt x="40" y="122"/>
                    <a:pt x="40" y="122"/>
                    <a:pt x="40" y="122"/>
                  </a:cubicBezTo>
                  <a:cubicBezTo>
                    <a:pt x="40" y="130"/>
                    <a:pt x="42" y="136"/>
                    <a:pt x="45" y="139"/>
                  </a:cubicBezTo>
                  <a:cubicBezTo>
                    <a:pt x="47" y="142"/>
                    <a:pt x="52" y="144"/>
                    <a:pt x="59" y="144"/>
                  </a:cubicBezTo>
                  <a:cubicBezTo>
                    <a:pt x="63" y="144"/>
                    <a:pt x="68" y="143"/>
                    <a:pt x="71" y="140"/>
                  </a:cubicBezTo>
                  <a:lnTo>
                    <a:pt x="71"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6"/>
            <p:cNvSpPr>
              <a:spLocks noEditPoints="1"/>
            </p:cNvSpPr>
            <p:nvPr userDrawn="1"/>
          </p:nvSpPr>
          <p:spPr bwMode="auto">
            <a:xfrm>
              <a:off x="3030" y="3939"/>
              <a:ext cx="284" cy="302"/>
            </a:xfrm>
            <a:custGeom>
              <a:avLst/>
              <a:gdLst>
                <a:gd name="T0" fmla="*/ 120 w 120"/>
                <a:gd name="T1" fmla="*/ 64 h 128"/>
                <a:gd name="T2" fmla="*/ 104 w 120"/>
                <a:gd name="T3" fmla="*/ 110 h 128"/>
                <a:gd name="T4" fmla="*/ 59 w 120"/>
                <a:gd name="T5" fmla="*/ 128 h 128"/>
                <a:gd name="T6" fmla="*/ 16 w 120"/>
                <a:gd name="T7" fmla="*/ 111 h 128"/>
                <a:gd name="T8" fmla="*/ 0 w 120"/>
                <a:gd name="T9" fmla="*/ 65 h 128"/>
                <a:gd name="T10" fmla="*/ 17 w 120"/>
                <a:gd name="T11" fmla="*/ 18 h 128"/>
                <a:gd name="T12" fmla="*/ 62 w 120"/>
                <a:gd name="T13" fmla="*/ 0 h 128"/>
                <a:gd name="T14" fmla="*/ 105 w 120"/>
                <a:gd name="T15" fmla="*/ 17 h 128"/>
                <a:gd name="T16" fmla="*/ 120 w 120"/>
                <a:gd name="T17" fmla="*/ 64 h 128"/>
                <a:gd name="T18" fmla="*/ 100 w 120"/>
                <a:gd name="T19" fmla="*/ 64 h 128"/>
                <a:gd name="T20" fmla="*/ 90 w 120"/>
                <a:gd name="T21" fmla="*/ 29 h 128"/>
                <a:gd name="T22" fmla="*/ 61 w 120"/>
                <a:gd name="T23" fmla="*/ 17 h 128"/>
                <a:gd name="T24" fmla="*/ 31 w 120"/>
                <a:gd name="T25" fmla="*/ 29 h 128"/>
                <a:gd name="T26" fmla="*/ 20 w 120"/>
                <a:gd name="T27" fmla="*/ 65 h 128"/>
                <a:gd name="T28" fmla="*/ 31 w 120"/>
                <a:gd name="T29" fmla="*/ 99 h 128"/>
                <a:gd name="T30" fmla="*/ 61 w 120"/>
                <a:gd name="T31" fmla="*/ 111 h 128"/>
                <a:gd name="T32" fmla="*/ 90 w 120"/>
                <a:gd name="T33" fmla="*/ 99 h 128"/>
                <a:gd name="T34" fmla="*/ 100 w 120"/>
                <a:gd name="T35"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20" y="64"/>
                  </a:moveTo>
                  <a:cubicBezTo>
                    <a:pt x="120" y="83"/>
                    <a:pt x="115" y="99"/>
                    <a:pt x="104" y="110"/>
                  </a:cubicBezTo>
                  <a:cubicBezTo>
                    <a:pt x="93" y="122"/>
                    <a:pt x="78" y="128"/>
                    <a:pt x="59" y="128"/>
                  </a:cubicBezTo>
                  <a:cubicBezTo>
                    <a:pt x="41" y="128"/>
                    <a:pt x="27" y="122"/>
                    <a:pt x="16" y="111"/>
                  </a:cubicBezTo>
                  <a:cubicBezTo>
                    <a:pt x="5" y="99"/>
                    <a:pt x="0" y="84"/>
                    <a:pt x="0" y="65"/>
                  </a:cubicBezTo>
                  <a:cubicBezTo>
                    <a:pt x="0" y="45"/>
                    <a:pt x="5" y="29"/>
                    <a:pt x="17" y="18"/>
                  </a:cubicBezTo>
                  <a:cubicBezTo>
                    <a:pt x="28" y="6"/>
                    <a:pt x="43" y="0"/>
                    <a:pt x="62" y="0"/>
                  </a:cubicBezTo>
                  <a:cubicBezTo>
                    <a:pt x="80" y="0"/>
                    <a:pt x="95" y="6"/>
                    <a:pt x="105" y="17"/>
                  </a:cubicBezTo>
                  <a:cubicBezTo>
                    <a:pt x="115" y="28"/>
                    <a:pt x="120" y="44"/>
                    <a:pt x="120" y="64"/>
                  </a:cubicBezTo>
                  <a:close/>
                  <a:moveTo>
                    <a:pt x="100" y="64"/>
                  </a:moveTo>
                  <a:cubicBezTo>
                    <a:pt x="100" y="49"/>
                    <a:pt x="97" y="37"/>
                    <a:pt x="90" y="29"/>
                  </a:cubicBezTo>
                  <a:cubicBezTo>
                    <a:pt x="83" y="21"/>
                    <a:pt x="73" y="17"/>
                    <a:pt x="61" y="17"/>
                  </a:cubicBezTo>
                  <a:cubicBezTo>
                    <a:pt x="48" y="17"/>
                    <a:pt x="38" y="21"/>
                    <a:pt x="31" y="29"/>
                  </a:cubicBezTo>
                  <a:cubicBezTo>
                    <a:pt x="24" y="38"/>
                    <a:pt x="20" y="50"/>
                    <a:pt x="20" y="65"/>
                  </a:cubicBezTo>
                  <a:cubicBezTo>
                    <a:pt x="20" y="79"/>
                    <a:pt x="24" y="91"/>
                    <a:pt x="31" y="99"/>
                  </a:cubicBezTo>
                  <a:cubicBezTo>
                    <a:pt x="38" y="107"/>
                    <a:pt x="48" y="111"/>
                    <a:pt x="61" y="111"/>
                  </a:cubicBezTo>
                  <a:cubicBezTo>
                    <a:pt x="74" y="111"/>
                    <a:pt x="83" y="107"/>
                    <a:pt x="90" y="99"/>
                  </a:cubicBezTo>
                  <a:cubicBezTo>
                    <a:pt x="97" y="91"/>
                    <a:pt x="100" y="79"/>
                    <a:pt x="10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7"/>
            <p:cNvSpPr>
              <a:spLocks/>
            </p:cNvSpPr>
            <p:nvPr userDrawn="1"/>
          </p:nvSpPr>
          <p:spPr bwMode="auto">
            <a:xfrm>
              <a:off x="3349" y="4170"/>
              <a:ext cx="78" cy="140"/>
            </a:xfrm>
            <a:custGeom>
              <a:avLst/>
              <a:gdLst>
                <a:gd name="T0" fmla="*/ 78 w 78"/>
                <a:gd name="T1" fmla="*/ 0 h 140"/>
                <a:gd name="T2" fmla="*/ 33 w 78"/>
                <a:gd name="T3" fmla="*/ 140 h 140"/>
                <a:gd name="T4" fmla="*/ 0 w 78"/>
                <a:gd name="T5" fmla="*/ 140 h 140"/>
                <a:gd name="T6" fmla="*/ 33 w 78"/>
                <a:gd name="T7" fmla="*/ 0 h 140"/>
                <a:gd name="T8" fmla="*/ 78 w 78"/>
                <a:gd name="T9" fmla="*/ 0 h 140"/>
              </a:gdLst>
              <a:ahLst/>
              <a:cxnLst>
                <a:cxn ang="0">
                  <a:pos x="T0" y="T1"/>
                </a:cxn>
                <a:cxn ang="0">
                  <a:pos x="T2" y="T3"/>
                </a:cxn>
                <a:cxn ang="0">
                  <a:pos x="T4" y="T5"/>
                </a:cxn>
                <a:cxn ang="0">
                  <a:pos x="T6" y="T7"/>
                </a:cxn>
                <a:cxn ang="0">
                  <a:pos x="T8" y="T9"/>
                </a:cxn>
              </a:cxnLst>
              <a:rect l="0" t="0" r="r" b="b"/>
              <a:pathLst>
                <a:path w="78" h="140">
                  <a:moveTo>
                    <a:pt x="78" y="0"/>
                  </a:moveTo>
                  <a:lnTo>
                    <a:pt x="33" y="140"/>
                  </a:lnTo>
                  <a:lnTo>
                    <a:pt x="0" y="140"/>
                  </a:lnTo>
                  <a:lnTo>
                    <a:pt x="33"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8"/>
            <p:cNvSpPr>
              <a:spLocks/>
            </p:cNvSpPr>
            <p:nvPr userDrawn="1"/>
          </p:nvSpPr>
          <p:spPr bwMode="auto">
            <a:xfrm>
              <a:off x="3626" y="3823"/>
              <a:ext cx="300" cy="418"/>
            </a:xfrm>
            <a:custGeom>
              <a:avLst/>
              <a:gdLst>
                <a:gd name="T0" fmla="*/ 127 w 127"/>
                <a:gd name="T1" fmla="*/ 167 h 177"/>
                <a:gd name="T2" fmla="*/ 80 w 127"/>
                <a:gd name="T3" fmla="*/ 177 h 177"/>
                <a:gd name="T4" fmla="*/ 38 w 127"/>
                <a:gd name="T5" fmla="*/ 166 h 177"/>
                <a:gd name="T6" fmla="*/ 10 w 127"/>
                <a:gd name="T7" fmla="*/ 136 h 177"/>
                <a:gd name="T8" fmla="*/ 0 w 127"/>
                <a:gd name="T9" fmla="*/ 92 h 177"/>
                <a:gd name="T10" fmla="*/ 11 w 127"/>
                <a:gd name="T11" fmla="*/ 45 h 177"/>
                <a:gd name="T12" fmla="*/ 42 w 127"/>
                <a:gd name="T13" fmla="*/ 12 h 177"/>
                <a:gd name="T14" fmla="*/ 87 w 127"/>
                <a:gd name="T15" fmla="*/ 0 h 177"/>
                <a:gd name="T16" fmla="*/ 127 w 127"/>
                <a:gd name="T17" fmla="*/ 7 h 177"/>
                <a:gd name="T18" fmla="*/ 127 w 127"/>
                <a:gd name="T19" fmla="*/ 29 h 177"/>
                <a:gd name="T20" fmla="*/ 87 w 127"/>
                <a:gd name="T21" fmla="*/ 18 h 177"/>
                <a:gd name="T22" fmla="*/ 52 w 127"/>
                <a:gd name="T23" fmla="*/ 27 h 177"/>
                <a:gd name="T24" fmla="*/ 29 w 127"/>
                <a:gd name="T25" fmla="*/ 53 h 177"/>
                <a:gd name="T26" fmla="*/ 21 w 127"/>
                <a:gd name="T27" fmla="*/ 91 h 177"/>
                <a:gd name="T28" fmla="*/ 28 w 127"/>
                <a:gd name="T29" fmla="*/ 127 h 177"/>
                <a:gd name="T30" fmla="*/ 50 w 127"/>
                <a:gd name="T31" fmla="*/ 151 h 177"/>
                <a:gd name="T32" fmla="*/ 83 w 127"/>
                <a:gd name="T33" fmla="*/ 159 h 177"/>
                <a:gd name="T34" fmla="*/ 127 w 127"/>
                <a:gd name="T35" fmla="*/ 148 h 177"/>
                <a:gd name="T36" fmla="*/ 127 w 127"/>
                <a:gd name="T37"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177">
                  <a:moveTo>
                    <a:pt x="127" y="167"/>
                  </a:moveTo>
                  <a:cubicBezTo>
                    <a:pt x="115" y="174"/>
                    <a:pt x="99" y="177"/>
                    <a:pt x="80" y="177"/>
                  </a:cubicBezTo>
                  <a:cubicBezTo>
                    <a:pt x="64" y="177"/>
                    <a:pt x="50" y="174"/>
                    <a:pt x="38" y="166"/>
                  </a:cubicBezTo>
                  <a:cubicBezTo>
                    <a:pt x="26" y="159"/>
                    <a:pt x="16" y="149"/>
                    <a:pt x="10" y="136"/>
                  </a:cubicBezTo>
                  <a:cubicBezTo>
                    <a:pt x="3" y="123"/>
                    <a:pt x="0" y="109"/>
                    <a:pt x="0" y="92"/>
                  </a:cubicBezTo>
                  <a:cubicBezTo>
                    <a:pt x="0" y="74"/>
                    <a:pt x="3" y="59"/>
                    <a:pt x="11" y="45"/>
                  </a:cubicBezTo>
                  <a:cubicBezTo>
                    <a:pt x="18" y="31"/>
                    <a:pt x="29" y="20"/>
                    <a:pt x="42" y="12"/>
                  </a:cubicBezTo>
                  <a:cubicBezTo>
                    <a:pt x="55" y="4"/>
                    <a:pt x="70" y="0"/>
                    <a:pt x="87" y="0"/>
                  </a:cubicBezTo>
                  <a:cubicBezTo>
                    <a:pt x="103" y="0"/>
                    <a:pt x="116" y="3"/>
                    <a:pt x="127" y="7"/>
                  </a:cubicBezTo>
                  <a:cubicBezTo>
                    <a:pt x="127" y="29"/>
                    <a:pt x="127" y="29"/>
                    <a:pt x="127" y="29"/>
                  </a:cubicBezTo>
                  <a:cubicBezTo>
                    <a:pt x="115" y="22"/>
                    <a:pt x="101" y="18"/>
                    <a:pt x="87" y="18"/>
                  </a:cubicBezTo>
                  <a:cubicBezTo>
                    <a:pt x="74" y="18"/>
                    <a:pt x="62" y="21"/>
                    <a:pt x="52" y="27"/>
                  </a:cubicBezTo>
                  <a:cubicBezTo>
                    <a:pt x="42" y="33"/>
                    <a:pt x="34" y="42"/>
                    <a:pt x="29" y="53"/>
                  </a:cubicBezTo>
                  <a:cubicBezTo>
                    <a:pt x="23" y="64"/>
                    <a:pt x="21" y="76"/>
                    <a:pt x="21" y="91"/>
                  </a:cubicBezTo>
                  <a:cubicBezTo>
                    <a:pt x="21" y="104"/>
                    <a:pt x="23" y="116"/>
                    <a:pt x="28" y="127"/>
                  </a:cubicBezTo>
                  <a:cubicBezTo>
                    <a:pt x="34" y="137"/>
                    <a:pt x="41" y="145"/>
                    <a:pt x="50" y="151"/>
                  </a:cubicBezTo>
                  <a:cubicBezTo>
                    <a:pt x="60" y="156"/>
                    <a:pt x="71" y="159"/>
                    <a:pt x="83" y="159"/>
                  </a:cubicBezTo>
                  <a:cubicBezTo>
                    <a:pt x="100" y="159"/>
                    <a:pt x="115" y="155"/>
                    <a:pt x="127" y="148"/>
                  </a:cubicBezTo>
                  <a:lnTo>
                    <a:pt x="127" y="1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9"/>
            <p:cNvSpPr>
              <a:spLocks noEditPoints="1"/>
            </p:cNvSpPr>
            <p:nvPr userDrawn="1"/>
          </p:nvSpPr>
          <p:spPr bwMode="auto">
            <a:xfrm>
              <a:off x="3979" y="3939"/>
              <a:ext cx="229" cy="302"/>
            </a:xfrm>
            <a:custGeom>
              <a:avLst/>
              <a:gdLst>
                <a:gd name="T0" fmla="*/ 97 w 97"/>
                <a:gd name="T1" fmla="*/ 125 h 128"/>
                <a:gd name="T2" fmla="*/ 77 w 97"/>
                <a:gd name="T3" fmla="*/ 125 h 128"/>
                <a:gd name="T4" fmla="*/ 77 w 97"/>
                <a:gd name="T5" fmla="*/ 106 h 128"/>
                <a:gd name="T6" fmla="*/ 77 w 97"/>
                <a:gd name="T7" fmla="*/ 106 h 128"/>
                <a:gd name="T8" fmla="*/ 39 w 97"/>
                <a:gd name="T9" fmla="*/ 128 h 128"/>
                <a:gd name="T10" fmla="*/ 11 w 97"/>
                <a:gd name="T11" fmla="*/ 118 h 128"/>
                <a:gd name="T12" fmla="*/ 0 w 97"/>
                <a:gd name="T13" fmla="*/ 93 h 128"/>
                <a:gd name="T14" fmla="*/ 41 w 97"/>
                <a:gd name="T15" fmla="*/ 53 h 128"/>
                <a:gd name="T16" fmla="*/ 77 w 97"/>
                <a:gd name="T17" fmla="*/ 48 h 128"/>
                <a:gd name="T18" fmla="*/ 52 w 97"/>
                <a:gd name="T19" fmla="*/ 17 h 128"/>
                <a:gd name="T20" fmla="*/ 12 w 97"/>
                <a:gd name="T21" fmla="*/ 32 h 128"/>
                <a:gd name="T22" fmla="*/ 12 w 97"/>
                <a:gd name="T23" fmla="*/ 12 h 128"/>
                <a:gd name="T24" fmla="*/ 31 w 97"/>
                <a:gd name="T25" fmla="*/ 4 h 128"/>
                <a:gd name="T26" fmla="*/ 54 w 97"/>
                <a:gd name="T27" fmla="*/ 0 h 128"/>
                <a:gd name="T28" fmla="*/ 97 w 97"/>
                <a:gd name="T29" fmla="*/ 46 h 128"/>
                <a:gd name="T30" fmla="*/ 97 w 97"/>
                <a:gd name="T31" fmla="*/ 125 h 128"/>
                <a:gd name="T32" fmla="*/ 77 w 97"/>
                <a:gd name="T33" fmla="*/ 63 h 128"/>
                <a:gd name="T34" fmla="*/ 48 w 97"/>
                <a:gd name="T35" fmla="*/ 68 h 128"/>
                <a:gd name="T36" fmla="*/ 27 w 97"/>
                <a:gd name="T37" fmla="*/ 75 h 128"/>
                <a:gd name="T38" fmla="*/ 20 w 97"/>
                <a:gd name="T39" fmla="*/ 91 h 128"/>
                <a:gd name="T40" fmla="*/ 27 w 97"/>
                <a:gd name="T41" fmla="*/ 106 h 128"/>
                <a:gd name="T42" fmla="*/ 44 w 97"/>
                <a:gd name="T43" fmla="*/ 111 h 128"/>
                <a:gd name="T44" fmla="*/ 68 w 97"/>
                <a:gd name="T45" fmla="*/ 101 h 128"/>
                <a:gd name="T46" fmla="*/ 77 w 97"/>
                <a:gd name="T47" fmla="*/ 76 h 128"/>
                <a:gd name="T48" fmla="*/ 77 w 97"/>
                <a:gd name="T49" fmla="*/ 6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28">
                  <a:moveTo>
                    <a:pt x="97" y="125"/>
                  </a:moveTo>
                  <a:cubicBezTo>
                    <a:pt x="77" y="125"/>
                    <a:pt x="77" y="125"/>
                    <a:pt x="77" y="125"/>
                  </a:cubicBezTo>
                  <a:cubicBezTo>
                    <a:pt x="77" y="106"/>
                    <a:pt x="77" y="106"/>
                    <a:pt x="77" y="106"/>
                  </a:cubicBezTo>
                  <a:cubicBezTo>
                    <a:pt x="77" y="106"/>
                    <a:pt x="77" y="106"/>
                    <a:pt x="77" y="106"/>
                  </a:cubicBezTo>
                  <a:cubicBezTo>
                    <a:pt x="68" y="121"/>
                    <a:pt x="56" y="128"/>
                    <a:pt x="39" y="128"/>
                  </a:cubicBezTo>
                  <a:cubicBezTo>
                    <a:pt x="28" y="128"/>
                    <a:pt x="18" y="125"/>
                    <a:pt x="11" y="118"/>
                  </a:cubicBezTo>
                  <a:cubicBezTo>
                    <a:pt x="4" y="112"/>
                    <a:pt x="0" y="103"/>
                    <a:pt x="0" y="93"/>
                  </a:cubicBezTo>
                  <a:cubicBezTo>
                    <a:pt x="0" y="70"/>
                    <a:pt x="14" y="57"/>
                    <a:pt x="41" y="53"/>
                  </a:cubicBezTo>
                  <a:cubicBezTo>
                    <a:pt x="77" y="48"/>
                    <a:pt x="77" y="48"/>
                    <a:pt x="77" y="48"/>
                  </a:cubicBezTo>
                  <a:cubicBezTo>
                    <a:pt x="77" y="27"/>
                    <a:pt x="69" y="17"/>
                    <a:pt x="52" y="17"/>
                  </a:cubicBezTo>
                  <a:cubicBezTo>
                    <a:pt x="38" y="17"/>
                    <a:pt x="24" y="22"/>
                    <a:pt x="12" y="32"/>
                  </a:cubicBezTo>
                  <a:cubicBezTo>
                    <a:pt x="12" y="12"/>
                    <a:pt x="12" y="12"/>
                    <a:pt x="12" y="12"/>
                  </a:cubicBezTo>
                  <a:cubicBezTo>
                    <a:pt x="16" y="9"/>
                    <a:pt x="22" y="6"/>
                    <a:pt x="31" y="4"/>
                  </a:cubicBezTo>
                  <a:cubicBezTo>
                    <a:pt x="39" y="1"/>
                    <a:pt x="47" y="0"/>
                    <a:pt x="54" y="0"/>
                  </a:cubicBezTo>
                  <a:cubicBezTo>
                    <a:pt x="83" y="0"/>
                    <a:pt x="97" y="15"/>
                    <a:pt x="97" y="46"/>
                  </a:cubicBezTo>
                  <a:lnTo>
                    <a:pt x="97" y="125"/>
                  </a:lnTo>
                  <a:close/>
                  <a:moveTo>
                    <a:pt x="77" y="63"/>
                  </a:moveTo>
                  <a:cubicBezTo>
                    <a:pt x="48" y="68"/>
                    <a:pt x="48" y="68"/>
                    <a:pt x="48" y="68"/>
                  </a:cubicBezTo>
                  <a:cubicBezTo>
                    <a:pt x="38" y="69"/>
                    <a:pt x="31" y="71"/>
                    <a:pt x="27" y="75"/>
                  </a:cubicBezTo>
                  <a:cubicBezTo>
                    <a:pt x="23" y="78"/>
                    <a:pt x="20" y="84"/>
                    <a:pt x="20" y="91"/>
                  </a:cubicBezTo>
                  <a:cubicBezTo>
                    <a:pt x="20" y="97"/>
                    <a:pt x="23" y="102"/>
                    <a:pt x="27" y="106"/>
                  </a:cubicBezTo>
                  <a:cubicBezTo>
                    <a:pt x="31" y="110"/>
                    <a:pt x="37" y="111"/>
                    <a:pt x="44" y="111"/>
                  </a:cubicBezTo>
                  <a:cubicBezTo>
                    <a:pt x="54" y="111"/>
                    <a:pt x="62" y="108"/>
                    <a:pt x="68" y="101"/>
                  </a:cubicBezTo>
                  <a:cubicBezTo>
                    <a:pt x="74" y="94"/>
                    <a:pt x="77" y="86"/>
                    <a:pt x="77" y="76"/>
                  </a:cubicBezTo>
                  <a:lnTo>
                    <a:pt x="7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0"/>
            <p:cNvSpPr>
              <a:spLocks/>
            </p:cNvSpPr>
            <p:nvPr userDrawn="1"/>
          </p:nvSpPr>
          <p:spPr bwMode="auto">
            <a:xfrm>
              <a:off x="4296" y="3939"/>
              <a:ext cx="238" cy="295"/>
            </a:xfrm>
            <a:custGeom>
              <a:avLst/>
              <a:gdLst>
                <a:gd name="T0" fmla="*/ 101 w 101"/>
                <a:gd name="T1" fmla="*/ 125 h 125"/>
                <a:gd name="T2" fmla="*/ 82 w 101"/>
                <a:gd name="T3" fmla="*/ 125 h 125"/>
                <a:gd name="T4" fmla="*/ 82 w 101"/>
                <a:gd name="T5" fmla="*/ 55 h 125"/>
                <a:gd name="T6" fmla="*/ 53 w 101"/>
                <a:gd name="T7" fmla="*/ 17 h 125"/>
                <a:gd name="T8" fmla="*/ 29 w 101"/>
                <a:gd name="T9" fmla="*/ 28 h 125"/>
                <a:gd name="T10" fmla="*/ 19 w 101"/>
                <a:gd name="T11" fmla="*/ 55 h 125"/>
                <a:gd name="T12" fmla="*/ 19 w 101"/>
                <a:gd name="T13" fmla="*/ 125 h 125"/>
                <a:gd name="T14" fmla="*/ 0 w 101"/>
                <a:gd name="T15" fmla="*/ 125 h 125"/>
                <a:gd name="T16" fmla="*/ 0 w 101"/>
                <a:gd name="T17" fmla="*/ 3 h 125"/>
                <a:gd name="T18" fmla="*/ 19 w 101"/>
                <a:gd name="T19" fmla="*/ 3 h 125"/>
                <a:gd name="T20" fmla="*/ 19 w 101"/>
                <a:gd name="T21" fmla="*/ 23 h 125"/>
                <a:gd name="T22" fmla="*/ 20 w 101"/>
                <a:gd name="T23" fmla="*/ 23 h 125"/>
                <a:gd name="T24" fmla="*/ 60 w 101"/>
                <a:gd name="T25" fmla="*/ 0 h 125"/>
                <a:gd name="T26" fmla="*/ 91 w 101"/>
                <a:gd name="T27" fmla="*/ 13 h 125"/>
                <a:gd name="T28" fmla="*/ 101 w 101"/>
                <a:gd name="T29" fmla="*/ 50 h 125"/>
                <a:gd name="T30" fmla="*/ 101 w 101"/>
                <a:gd name="T31"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25">
                  <a:moveTo>
                    <a:pt x="101" y="125"/>
                  </a:moveTo>
                  <a:cubicBezTo>
                    <a:pt x="82" y="125"/>
                    <a:pt x="82" y="125"/>
                    <a:pt x="82" y="125"/>
                  </a:cubicBezTo>
                  <a:cubicBezTo>
                    <a:pt x="82" y="55"/>
                    <a:pt x="82" y="55"/>
                    <a:pt x="82" y="55"/>
                  </a:cubicBezTo>
                  <a:cubicBezTo>
                    <a:pt x="82" y="30"/>
                    <a:pt x="72" y="17"/>
                    <a:pt x="53" y="17"/>
                  </a:cubicBezTo>
                  <a:cubicBezTo>
                    <a:pt x="44" y="17"/>
                    <a:pt x="36" y="20"/>
                    <a:pt x="29" y="28"/>
                  </a:cubicBezTo>
                  <a:cubicBezTo>
                    <a:pt x="23" y="35"/>
                    <a:pt x="19" y="44"/>
                    <a:pt x="19" y="55"/>
                  </a:cubicBezTo>
                  <a:cubicBezTo>
                    <a:pt x="19" y="125"/>
                    <a:pt x="19" y="125"/>
                    <a:pt x="19" y="125"/>
                  </a:cubicBezTo>
                  <a:cubicBezTo>
                    <a:pt x="0" y="125"/>
                    <a:pt x="0" y="125"/>
                    <a:pt x="0" y="125"/>
                  </a:cubicBezTo>
                  <a:cubicBezTo>
                    <a:pt x="0" y="3"/>
                    <a:pt x="0" y="3"/>
                    <a:pt x="0" y="3"/>
                  </a:cubicBezTo>
                  <a:cubicBezTo>
                    <a:pt x="19" y="3"/>
                    <a:pt x="19" y="3"/>
                    <a:pt x="19" y="3"/>
                  </a:cubicBezTo>
                  <a:cubicBezTo>
                    <a:pt x="19" y="23"/>
                    <a:pt x="19" y="23"/>
                    <a:pt x="19" y="23"/>
                  </a:cubicBezTo>
                  <a:cubicBezTo>
                    <a:pt x="20" y="23"/>
                    <a:pt x="20" y="23"/>
                    <a:pt x="20" y="23"/>
                  </a:cubicBezTo>
                  <a:cubicBezTo>
                    <a:pt x="29" y="8"/>
                    <a:pt x="42" y="0"/>
                    <a:pt x="60" y="0"/>
                  </a:cubicBezTo>
                  <a:cubicBezTo>
                    <a:pt x="73" y="0"/>
                    <a:pt x="84" y="4"/>
                    <a:pt x="91" y="13"/>
                  </a:cubicBezTo>
                  <a:cubicBezTo>
                    <a:pt x="98" y="22"/>
                    <a:pt x="101" y="34"/>
                    <a:pt x="101" y="50"/>
                  </a:cubicBezTo>
                  <a:lnTo>
                    <a:pt x="101"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1"/>
            <p:cNvSpPr>
              <a:spLocks noEditPoints="1"/>
            </p:cNvSpPr>
            <p:nvPr userDrawn="1"/>
          </p:nvSpPr>
          <p:spPr bwMode="auto">
            <a:xfrm>
              <a:off x="4598" y="3939"/>
              <a:ext cx="227" cy="302"/>
            </a:xfrm>
            <a:custGeom>
              <a:avLst/>
              <a:gdLst>
                <a:gd name="T0" fmla="*/ 96 w 96"/>
                <a:gd name="T1" fmla="*/ 125 h 128"/>
                <a:gd name="T2" fmla="*/ 77 w 96"/>
                <a:gd name="T3" fmla="*/ 125 h 128"/>
                <a:gd name="T4" fmla="*/ 77 w 96"/>
                <a:gd name="T5" fmla="*/ 106 h 128"/>
                <a:gd name="T6" fmla="*/ 76 w 96"/>
                <a:gd name="T7" fmla="*/ 106 h 128"/>
                <a:gd name="T8" fmla="*/ 39 w 96"/>
                <a:gd name="T9" fmla="*/ 128 h 128"/>
                <a:gd name="T10" fmla="*/ 11 w 96"/>
                <a:gd name="T11" fmla="*/ 118 h 128"/>
                <a:gd name="T12" fmla="*/ 0 w 96"/>
                <a:gd name="T13" fmla="*/ 93 h 128"/>
                <a:gd name="T14" fmla="*/ 40 w 96"/>
                <a:gd name="T15" fmla="*/ 53 h 128"/>
                <a:gd name="T16" fmla="*/ 77 w 96"/>
                <a:gd name="T17" fmla="*/ 48 h 128"/>
                <a:gd name="T18" fmla="*/ 52 w 96"/>
                <a:gd name="T19" fmla="*/ 17 h 128"/>
                <a:gd name="T20" fmla="*/ 12 w 96"/>
                <a:gd name="T21" fmla="*/ 32 h 128"/>
                <a:gd name="T22" fmla="*/ 12 w 96"/>
                <a:gd name="T23" fmla="*/ 12 h 128"/>
                <a:gd name="T24" fmla="*/ 30 w 96"/>
                <a:gd name="T25" fmla="*/ 4 h 128"/>
                <a:gd name="T26" fmla="*/ 53 w 96"/>
                <a:gd name="T27" fmla="*/ 0 h 128"/>
                <a:gd name="T28" fmla="*/ 96 w 96"/>
                <a:gd name="T29" fmla="*/ 46 h 128"/>
                <a:gd name="T30" fmla="*/ 96 w 96"/>
                <a:gd name="T31" fmla="*/ 125 h 128"/>
                <a:gd name="T32" fmla="*/ 77 w 96"/>
                <a:gd name="T33" fmla="*/ 63 h 128"/>
                <a:gd name="T34" fmla="*/ 47 w 96"/>
                <a:gd name="T35" fmla="*/ 68 h 128"/>
                <a:gd name="T36" fmla="*/ 26 w 96"/>
                <a:gd name="T37" fmla="*/ 75 h 128"/>
                <a:gd name="T38" fmla="*/ 20 w 96"/>
                <a:gd name="T39" fmla="*/ 91 h 128"/>
                <a:gd name="T40" fmla="*/ 27 w 96"/>
                <a:gd name="T41" fmla="*/ 106 h 128"/>
                <a:gd name="T42" fmla="*/ 43 w 96"/>
                <a:gd name="T43" fmla="*/ 111 h 128"/>
                <a:gd name="T44" fmla="*/ 67 w 96"/>
                <a:gd name="T45" fmla="*/ 101 h 128"/>
                <a:gd name="T46" fmla="*/ 77 w 96"/>
                <a:gd name="T47" fmla="*/ 76 h 128"/>
                <a:gd name="T48" fmla="*/ 77 w 96"/>
                <a:gd name="T49" fmla="*/ 6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128">
                  <a:moveTo>
                    <a:pt x="96" y="125"/>
                  </a:moveTo>
                  <a:cubicBezTo>
                    <a:pt x="77" y="125"/>
                    <a:pt x="77" y="125"/>
                    <a:pt x="77" y="125"/>
                  </a:cubicBezTo>
                  <a:cubicBezTo>
                    <a:pt x="77" y="106"/>
                    <a:pt x="77" y="106"/>
                    <a:pt x="77" y="106"/>
                  </a:cubicBezTo>
                  <a:cubicBezTo>
                    <a:pt x="76" y="106"/>
                    <a:pt x="76" y="106"/>
                    <a:pt x="76" y="106"/>
                  </a:cubicBezTo>
                  <a:cubicBezTo>
                    <a:pt x="68" y="121"/>
                    <a:pt x="55" y="128"/>
                    <a:pt x="39" y="128"/>
                  </a:cubicBezTo>
                  <a:cubicBezTo>
                    <a:pt x="27" y="128"/>
                    <a:pt x="18" y="125"/>
                    <a:pt x="11" y="118"/>
                  </a:cubicBezTo>
                  <a:cubicBezTo>
                    <a:pt x="3" y="112"/>
                    <a:pt x="0" y="103"/>
                    <a:pt x="0" y="93"/>
                  </a:cubicBezTo>
                  <a:cubicBezTo>
                    <a:pt x="0" y="70"/>
                    <a:pt x="13" y="57"/>
                    <a:pt x="40" y="53"/>
                  </a:cubicBezTo>
                  <a:cubicBezTo>
                    <a:pt x="77" y="48"/>
                    <a:pt x="77" y="48"/>
                    <a:pt x="77" y="48"/>
                  </a:cubicBezTo>
                  <a:cubicBezTo>
                    <a:pt x="77" y="27"/>
                    <a:pt x="68" y="17"/>
                    <a:pt x="52" y="17"/>
                  </a:cubicBezTo>
                  <a:cubicBezTo>
                    <a:pt x="37" y="17"/>
                    <a:pt x="24" y="22"/>
                    <a:pt x="12" y="32"/>
                  </a:cubicBezTo>
                  <a:cubicBezTo>
                    <a:pt x="12" y="12"/>
                    <a:pt x="12" y="12"/>
                    <a:pt x="12" y="12"/>
                  </a:cubicBezTo>
                  <a:cubicBezTo>
                    <a:pt x="15" y="9"/>
                    <a:pt x="22" y="6"/>
                    <a:pt x="30" y="4"/>
                  </a:cubicBezTo>
                  <a:cubicBezTo>
                    <a:pt x="39" y="1"/>
                    <a:pt x="47" y="0"/>
                    <a:pt x="53" y="0"/>
                  </a:cubicBezTo>
                  <a:cubicBezTo>
                    <a:pt x="82" y="0"/>
                    <a:pt x="96" y="15"/>
                    <a:pt x="96" y="46"/>
                  </a:cubicBezTo>
                  <a:lnTo>
                    <a:pt x="96" y="125"/>
                  </a:lnTo>
                  <a:close/>
                  <a:moveTo>
                    <a:pt x="77" y="63"/>
                  </a:moveTo>
                  <a:cubicBezTo>
                    <a:pt x="47" y="68"/>
                    <a:pt x="47" y="68"/>
                    <a:pt x="47" y="68"/>
                  </a:cubicBezTo>
                  <a:cubicBezTo>
                    <a:pt x="37" y="69"/>
                    <a:pt x="30" y="71"/>
                    <a:pt x="26" y="75"/>
                  </a:cubicBezTo>
                  <a:cubicBezTo>
                    <a:pt x="22" y="78"/>
                    <a:pt x="20" y="84"/>
                    <a:pt x="20" y="91"/>
                  </a:cubicBezTo>
                  <a:cubicBezTo>
                    <a:pt x="20" y="97"/>
                    <a:pt x="22" y="102"/>
                    <a:pt x="27" y="106"/>
                  </a:cubicBezTo>
                  <a:cubicBezTo>
                    <a:pt x="31" y="110"/>
                    <a:pt x="37" y="111"/>
                    <a:pt x="43" y="111"/>
                  </a:cubicBezTo>
                  <a:cubicBezTo>
                    <a:pt x="53" y="111"/>
                    <a:pt x="61" y="108"/>
                    <a:pt x="67" y="101"/>
                  </a:cubicBezTo>
                  <a:cubicBezTo>
                    <a:pt x="74" y="94"/>
                    <a:pt x="77" y="86"/>
                    <a:pt x="77" y="76"/>
                  </a:cubicBezTo>
                  <a:lnTo>
                    <a:pt x="7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2"/>
            <p:cNvSpPr>
              <a:spLocks noEditPoints="1"/>
            </p:cNvSpPr>
            <p:nvPr userDrawn="1"/>
          </p:nvSpPr>
          <p:spPr bwMode="auto">
            <a:xfrm>
              <a:off x="4892" y="3806"/>
              <a:ext cx="267" cy="435"/>
            </a:xfrm>
            <a:custGeom>
              <a:avLst/>
              <a:gdLst>
                <a:gd name="T0" fmla="*/ 113 w 113"/>
                <a:gd name="T1" fmla="*/ 181 h 184"/>
                <a:gd name="T2" fmla="*/ 93 w 113"/>
                <a:gd name="T3" fmla="*/ 181 h 184"/>
                <a:gd name="T4" fmla="*/ 93 w 113"/>
                <a:gd name="T5" fmla="*/ 160 h 184"/>
                <a:gd name="T6" fmla="*/ 92 w 113"/>
                <a:gd name="T7" fmla="*/ 160 h 184"/>
                <a:gd name="T8" fmla="*/ 51 w 113"/>
                <a:gd name="T9" fmla="*/ 184 h 184"/>
                <a:gd name="T10" fmla="*/ 14 w 113"/>
                <a:gd name="T11" fmla="*/ 167 h 184"/>
                <a:gd name="T12" fmla="*/ 0 w 113"/>
                <a:gd name="T13" fmla="*/ 123 h 184"/>
                <a:gd name="T14" fmla="*/ 15 w 113"/>
                <a:gd name="T15" fmla="*/ 74 h 184"/>
                <a:gd name="T16" fmla="*/ 56 w 113"/>
                <a:gd name="T17" fmla="*/ 56 h 184"/>
                <a:gd name="T18" fmla="*/ 92 w 113"/>
                <a:gd name="T19" fmla="*/ 76 h 184"/>
                <a:gd name="T20" fmla="*/ 93 w 113"/>
                <a:gd name="T21" fmla="*/ 76 h 184"/>
                <a:gd name="T22" fmla="*/ 93 w 113"/>
                <a:gd name="T23" fmla="*/ 0 h 184"/>
                <a:gd name="T24" fmla="*/ 113 w 113"/>
                <a:gd name="T25" fmla="*/ 0 h 184"/>
                <a:gd name="T26" fmla="*/ 113 w 113"/>
                <a:gd name="T27" fmla="*/ 181 h 184"/>
                <a:gd name="T28" fmla="*/ 93 w 113"/>
                <a:gd name="T29" fmla="*/ 126 h 184"/>
                <a:gd name="T30" fmla="*/ 93 w 113"/>
                <a:gd name="T31" fmla="*/ 108 h 184"/>
                <a:gd name="T32" fmla="*/ 83 w 113"/>
                <a:gd name="T33" fmla="*/ 83 h 184"/>
                <a:gd name="T34" fmla="*/ 58 w 113"/>
                <a:gd name="T35" fmla="*/ 73 h 184"/>
                <a:gd name="T36" fmla="*/ 30 w 113"/>
                <a:gd name="T37" fmla="*/ 86 h 184"/>
                <a:gd name="T38" fmla="*/ 20 w 113"/>
                <a:gd name="T39" fmla="*/ 122 h 184"/>
                <a:gd name="T40" fmla="*/ 30 w 113"/>
                <a:gd name="T41" fmla="*/ 155 h 184"/>
                <a:gd name="T42" fmla="*/ 56 w 113"/>
                <a:gd name="T43" fmla="*/ 167 h 184"/>
                <a:gd name="T44" fmla="*/ 83 w 113"/>
                <a:gd name="T45" fmla="*/ 156 h 184"/>
                <a:gd name="T46" fmla="*/ 93 w 113"/>
                <a:gd name="T47" fmla="*/ 12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84">
                  <a:moveTo>
                    <a:pt x="113" y="181"/>
                  </a:moveTo>
                  <a:cubicBezTo>
                    <a:pt x="93" y="181"/>
                    <a:pt x="93" y="181"/>
                    <a:pt x="93" y="181"/>
                  </a:cubicBezTo>
                  <a:cubicBezTo>
                    <a:pt x="93" y="160"/>
                    <a:pt x="93" y="160"/>
                    <a:pt x="93" y="160"/>
                  </a:cubicBezTo>
                  <a:cubicBezTo>
                    <a:pt x="92" y="160"/>
                    <a:pt x="92" y="160"/>
                    <a:pt x="92" y="160"/>
                  </a:cubicBezTo>
                  <a:cubicBezTo>
                    <a:pt x="83" y="176"/>
                    <a:pt x="69" y="184"/>
                    <a:pt x="51" y="184"/>
                  </a:cubicBezTo>
                  <a:cubicBezTo>
                    <a:pt x="35" y="184"/>
                    <a:pt x="23" y="179"/>
                    <a:pt x="14" y="167"/>
                  </a:cubicBezTo>
                  <a:cubicBezTo>
                    <a:pt x="5" y="156"/>
                    <a:pt x="0" y="142"/>
                    <a:pt x="0" y="123"/>
                  </a:cubicBezTo>
                  <a:cubicBezTo>
                    <a:pt x="0" y="103"/>
                    <a:pt x="5" y="87"/>
                    <a:pt x="15" y="74"/>
                  </a:cubicBezTo>
                  <a:cubicBezTo>
                    <a:pt x="25" y="62"/>
                    <a:pt x="39" y="56"/>
                    <a:pt x="56" y="56"/>
                  </a:cubicBezTo>
                  <a:cubicBezTo>
                    <a:pt x="73" y="56"/>
                    <a:pt x="85" y="63"/>
                    <a:pt x="92" y="76"/>
                  </a:cubicBezTo>
                  <a:cubicBezTo>
                    <a:pt x="93" y="76"/>
                    <a:pt x="93" y="76"/>
                    <a:pt x="93" y="76"/>
                  </a:cubicBezTo>
                  <a:cubicBezTo>
                    <a:pt x="93" y="0"/>
                    <a:pt x="93" y="0"/>
                    <a:pt x="93" y="0"/>
                  </a:cubicBezTo>
                  <a:cubicBezTo>
                    <a:pt x="113" y="0"/>
                    <a:pt x="113" y="0"/>
                    <a:pt x="113" y="0"/>
                  </a:cubicBezTo>
                  <a:lnTo>
                    <a:pt x="113" y="181"/>
                  </a:lnTo>
                  <a:close/>
                  <a:moveTo>
                    <a:pt x="93" y="126"/>
                  </a:moveTo>
                  <a:cubicBezTo>
                    <a:pt x="93" y="108"/>
                    <a:pt x="93" y="108"/>
                    <a:pt x="93" y="108"/>
                  </a:cubicBezTo>
                  <a:cubicBezTo>
                    <a:pt x="93" y="98"/>
                    <a:pt x="90" y="89"/>
                    <a:pt x="83" y="83"/>
                  </a:cubicBezTo>
                  <a:cubicBezTo>
                    <a:pt x="76" y="76"/>
                    <a:pt x="68" y="73"/>
                    <a:pt x="58" y="73"/>
                  </a:cubicBezTo>
                  <a:cubicBezTo>
                    <a:pt x="47" y="73"/>
                    <a:pt x="37" y="77"/>
                    <a:pt x="30" y="86"/>
                  </a:cubicBezTo>
                  <a:cubicBezTo>
                    <a:pt x="23" y="94"/>
                    <a:pt x="20" y="107"/>
                    <a:pt x="20" y="122"/>
                  </a:cubicBezTo>
                  <a:cubicBezTo>
                    <a:pt x="20" y="136"/>
                    <a:pt x="23" y="147"/>
                    <a:pt x="30" y="155"/>
                  </a:cubicBezTo>
                  <a:cubicBezTo>
                    <a:pt x="36" y="163"/>
                    <a:pt x="45" y="167"/>
                    <a:pt x="56" y="167"/>
                  </a:cubicBezTo>
                  <a:cubicBezTo>
                    <a:pt x="67" y="167"/>
                    <a:pt x="76" y="164"/>
                    <a:pt x="83" y="156"/>
                  </a:cubicBezTo>
                  <a:cubicBezTo>
                    <a:pt x="90" y="148"/>
                    <a:pt x="93" y="138"/>
                    <a:pt x="93"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3"/>
            <p:cNvSpPr>
              <a:spLocks noEditPoints="1"/>
            </p:cNvSpPr>
            <p:nvPr userDrawn="1"/>
          </p:nvSpPr>
          <p:spPr bwMode="auto">
            <a:xfrm>
              <a:off x="5228" y="3939"/>
              <a:ext cx="229" cy="302"/>
            </a:xfrm>
            <a:custGeom>
              <a:avLst/>
              <a:gdLst>
                <a:gd name="T0" fmla="*/ 97 w 97"/>
                <a:gd name="T1" fmla="*/ 125 h 128"/>
                <a:gd name="T2" fmla="*/ 77 w 97"/>
                <a:gd name="T3" fmla="*/ 125 h 128"/>
                <a:gd name="T4" fmla="*/ 77 w 97"/>
                <a:gd name="T5" fmla="*/ 106 h 128"/>
                <a:gd name="T6" fmla="*/ 77 w 97"/>
                <a:gd name="T7" fmla="*/ 106 h 128"/>
                <a:gd name="T8" fmla="*/ 39 w 97"/>
                <a:gd name="T9" fmla="*/ 128 h 128"/>
                <a:gd name="T10" fmla="*/ 11 w 97"/>
                <a:gd name="T11" fmla="*/ 118 h 128"/>
                <a:gd name="T12" fmla="*/ 0 w 97"/>
                <a:gd name="T13" fmla="*/ 93 h 128"/>
                <a:gd name="T14" fmla="*/ 40 w 97"/>
                <a:gd name="T15" fmla="*/ 53 h 128"/>
                <a:gd name="T16" fmla="*/ 77 w 97"/>
                <a:gd name="T17" fmla="*/ 48 h 128"/>
                <a:gd name="T18" fmla="*/ 52 w 97"/>
                <a:gd name="T19" fmla="*/ 17 h 128"/>
                <a:gd name="T20" fmla="*/ 12 w 97"/>
                <a:gd name="T21" fmla="*/ 32 h 128"/>
                <a:gd name="T22" fmla="*/ 12 w 97"/>
                <a:gd name="T23" fmla="*/ 12 h 128"/>
                <a:gd name="T24" fmla="*/ 30 w 97"/>
                <a:gd name="T25" fmla="*/ 4 h 128"/>
                <a:gd name="T26" fmla="*/ 54 w 97"/>
                <a:gd name="T27" fmla="*/ 0 h 128"/>
                <a:gd name="T28" fmla="*/ 97 w 97"/>
                <a:gd name="T29" fmla="*/ 46 h 128"/>
                <a:gd name="T30" fmla="*/ 97 w 97"/>
                <a:gd name="T31" fmla="*/ 125 h 128"/>
                <a:gd name="T32" fmla="*/ 77 w 97"/>
                <a:gd name="T33" fmla="*/ 63 h 128"/>
                <a:gd name="T34" fmla="*/ 47 w 97"/>
                <a:gd name="T35" fmla="*/ 68 h 128"/>
                <a:gd name="T36" fmla="*/ 26 w 97"/>
                <a:gd name="T37" fmla="*/ 75 h 128"/>
                <a:gd name="T38" fmla="*/ 20 w 97"/>
                <a:gd name="T39" fmla="*/ 91 h 128"/>
                <a:gd name="T40" fmla="*/ 27 w 97"/>
                <a:gd name="T41" fmla="*/ 106 h 128"/>
                <a:gd name="T42" fmla="*/ 44 w 97"/>
                <a:gd name="T43" fmla="*/ 111 h 128"/>
                <a:gd name="T44" fmla="*/ 68 w 97"/>
                <a:gd name="T45" fmla="*/ 101 h 128"/>
                <a:gd name="T46" fmla="*/ 77 w 97"/>
                <a:gd name="T47" fmla="*/ 76 h 128"/>
                <a:gd name="T48" fmla="*/ 77 w 97"/>
                <a:gd name="T49" fmla="*/ 6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28">
                  <a:moveTo>
                    <a:pt x="97" y="125"/>
                  </a:moveTo>
                  <a:cubicBezTo>
                    <a:pt x="77" y="125"/>
                    <a:pt x="77" y="125"/>
                    <a:pt x="77" y="125"/>
                  </a:cubicBezTo>
                  <a:cubicBezTo>
                    <a:pt x="77" y="106"/>
                    <a:pt x="77" y="106"/>
                    <a:pt x="77" y="106"/>
                  </a:cubicBezTo>
                  <a:cubicBezTo>
                    <a:pt x="77" y="106"/>
                    <a:pt x="77" y="106"/>
                    <a:pt x="77" y="106"/>
                  </a:cubicBezTo>
                  <a:cubicBezTo>
                    <a:pt x="68" y="121"/>
                    <a:pt x="56" y="128"/>
                    <a:pt x="39" y="128"/>
                  </a:cubicBezTo>
                  <a:cubicBezTo>
                    <a:pt x="27" y="128"/>
                    <a:pt x="18" y="125"/>
                    <a:pt x="11" y="118"/>
                  </a:cubicBezTo>
                  <a:cubicBezTo>
                    <a:pt x="4" y="112"/>
                    <a:pt x="0" y="103"/>
                    <a:pt x="0" y="93"/>
                  </a:cubicBezTo>
                  <a:cubicBezTo>
                    <a:pt x="0" y="70"/>
                    <a:pt x="14" y="57"/>
                    <a:pt x="40" y="53"/>
                  </a:cubicBezTo>
                  <a:cubicBezTo>
                    <a:pt x="77" y="48"/>
                    <a:pt x="77" y="48"/>
                    <a:pt x="77" y="48"/>
                  </a:cubicBezTo>
                  <a:cubicBezTo>
                    <a:pt x="77" y="27"/>
                    <a:pt x="69" y="17"/>
                    <a:pt x="52" y="17"/>
                  </a:cubicBezTo>
                  <a:cubicBezTo>
                    <a:pt x="37" y="17"/>
                    <a:pt x="24" y="22"/>
                    <a:pt x="12" y="32"/>
                  </a:cubicBezTo>
                  <a:cubicBezTo>
                    <a:pt x="12" y="12"/>
                    <a:pt x="12" y="12"/>
                    <a:pt x="12" y="12"/>
                  </a:cubicBezTo>
                  <a:cubicBezTo>
                    <a:pt x="16" y="9"/>
                    <a:pt x="22" y="6"/>
                    <a:pt x="30" y="4"/>
                  </a:cubicBezTo>
                  <a:cubicBezTo>
                    <a:pt x="39" y="1"/>
                    <a:pt x="47" y="0"/>
                    <a:pt x="54" y="0"/>
                  </a:cubicBezTo>
                  <a:cubicBezTo>
                    <a:pt x="82" y="0"/>
                    <a:pt x="97" y="15"/>
                    <a:pt x="97" y="46"/>
                  </a:cubicBezTo>
                  <a:lnTo>
                    <a:pt x="97" y="125"/>
                  </a:lnTo>
                  <a:close/>
                  <a:moveTo>
                    <a:pt x="77" y="63"/>
                  </a:moveTo>
                  <a:cubicBezTo>
                    <a:pt x="47" y="68"/>
                    <a:pt x="47" y="68"/>
                    <a:pt x="47" y="68"/>
                  </a:cubicBezTo>
                  <a:cubicBezTo>
                    <a:pt x="37" y="69"/>
                    <a:pt x="30" y="71"/>
                    <a:pt x="26" y="75"/>
                  </a:cubicBezTo>
                  <a:cubicBezTo>
                    <a:pt x="22" y="78"/>
                    <a:pt x="20" y="84"/>
                    <a:pt x="20" y="91"/>
                  </a:cubicBezTo>
                  <a:cubicBezTo>
                    <a:pt x="20" y="97"/>
                    <a:pt x="22" y="102"/>
                    <a:pt x="27" y="106"/>
                  </a:cubicBezTo>
                  <a:cubicBezTo>
                    <a:pt x="31" y="110"/>
                    <a:pt x="37" y="111"/>
                    <a:pt x="44" y="111"/>
                  </a:cubicBezTo>
                  <a:cubicBezTo>
                    <a:pt x="53" y="111"/>
                    <a:pt x="61" y="108"/>
                    <a:pt x="68" y="101"/>
                  </a:cubicBezTo>
                  <a:cubicBezTo>
                    <a:pt x="74" y="94"/>
                    <a:pt x="77" y="86"/>
                    <a:pt x="77" y="76"/>
                  </a:cubicBezTo>
                  <a:lnTo>
                    <a:pt x="7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4"/>
            <p:cNvSpPr>
              <a:spLocks/>
            </p:cNvSpPr>
            <p:nvPr userDrawn="1"/>
          </p:nvSpPr>
          <p:spPr bwMode="auto">
            <a:xfrm>
              <a:off x="1386" y="4610"/>
              <a:ext cx="151" cy="412"/>
            </a:xfrm>
            <a:custGeom>
              <a:avLst/>
              <a:gdLst>
                <a:gd name="T0" fmla="*/ 64 w 64"/>
                <a:gd name="T1" fmla="*/ 110 h 174"/>
                <a:gd name="T2" fmla="*/ 51 w 64"/>
                <a:gd name="T3" fmla="*/ 157 h 174"/>
                <a:gd name="T4" fmla="*/ 16 w 64"/>
                <a:gd name="T5" fmla="*/ 174 h 174"/>
                <a:gd name="T6" fmla="*/ 0 w 64"/>
                <a:gd name="T7" fmla="*/ 171 h 174"/>
                <a:gd name="T8" fmla="*/ 0 w 64"/>
                <a:gd name="T9" fmla="*/ 151 h 174"/>
                <a:gd name="T10" fmla="*/ 17 w 64"/>
                <a:gd name="T11" fmla="*/ 156 h 174"/>
                <a:gd name="T12" fmla="*/ 44 w 64"/>
                <a:gd name="T13" fmla="*/ 110 h 174"/>
                <a:gd name="T14" fmla="*/ 44 w 64"/>
                <a:gd name="T15" fmla="*/ 0 h 174"/>
                <a:gd name="T16" fmla="*/ 64 w 64"/>
                <a:gd name="T17" fmla="*/ 0 h 174"/>
                <a:gd name="T18" fmla="*/ 64 w 64"/>
                <a:gd name="T19" fmla="*/ 11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74">
                  <a:moveTo>
                    <a:pt x="64" y="110"/>
                  </a:moveTo>
                  <a:cubicBezTo>
                    <a:pt x="64" y="129"/>
                    <a:pt x="59" y="145"/>
                    <a:pt x="51" y="157"/>
                  </a:cubicBezTo>
                  <a:cubicBezTo>
                    <a:pt x="43" y="168"/>
                    <a:pt x="31" y="174"/>
                    <a:pt x="16" y="174"/>
                  </a:cubicBezTo>
                  <a:cubicBezTo>
                    <a:pt x="10" y="174"/>
                    <a:pt x="4" y="173"/>
                    <a:pt x="0" y="171"/>
                  </a:cubicBezTo>
                  <a:cubicBezTo>
                    <a:pt x="0" y="151"/>
                    <a:pt x="0" y="151"/>
                    <a:pt x="0" y="151"/>
                  </a:cubicBezTo>
                  <a:cubicBezTo>
                    <a:pt x="4" y="154"/>
                    <a:pt x="10" y="156"/>
                    <a:pt x="17" y="156"/>
                  </a:cubicBezTo>
                  <a:cubicBezTo>
                    <a:pt x="35" y="156"/>
                    <a:pt x="44" y="140"/>
                    <a:pt x="44" y="110"/>
                  </a:cubicBezTo>
                  <a:cubicBezTo>
                    <a:pt x="44" y="0"/>
                    <a:pt x="44" y="0"/>
                    <a:pt x="44" y="0"/>
                  </a:cubicBezTo>
                  <a:cubicBezTo>
                    <a:pt x="64" y="0"/>
                    <a:pt x="64" y="0"/>
                    <a:pt x="64" y="0"/>
                  </a:cubicBezTo>
                  <a:lnTo>
                    <a:pt x="64"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5"/>
            <p:cNvSpPr>
              <a:spLocks/>
            </p:cNvSpPr>
            <p:nvPr userDrawn="1"/>
          </p:nvSpPr>
          <p:spPr bwMode="auto">
            <a:xfrm>
              <a:off x="1627" y="4726"/>
              <a:ext cx="239" cy="296"/>
            </a:xfrm>
            <a:custGeom>
              <a:avLst/>
              <a:gdLst>
                <a:gd name="T0" fmla="*/ 101 w 101"/>
                <a:gd name="T1" fmla="*/ 122 h 125"/>
                <a:gd name="T2" fmla="*/ 82 w 101"/>
                <a:gd name="T3" fmla="*/ 122 h 125"/>
                <a:gd name="T4" fmla="*/ 82 w 101"/>
                <a:gd name="T5" fmla="*/ 103 h 125"/>
                <a:gd name="T6" fmla="*/ 81 w 101"/>
                <a:gd name="T7" fmla="*/ 103 h 125"/>
                <a:gd name="T8" fmla="*/ 43 w 101"/>
                <a:gd name="T9" fmla="*/ 125 h 125"/>
                <a:gd name="T10" fmla="*/ 0 w 101"/>
                <a:gd name="T11" fmla="*/ 73 h 125"/>
                <a:gd name="T12" fmla="*/ 0 w 101"/>
                <a:gd name="T13" fmla="*/ 0 h 125"/>
                <a:gd name="T14" fmla="*/ 19 w 101"/>
                <a:gd name="T15" fmla="*/ 0 h 125"/>
                <a:gd name="T16" fmla="*/ 19 w 101"/>
                <a:gd name="T17" fmla="*/ 70 h 125"/>
                <a:gd name="T18" fmla="*/ 49 w 101"/>
                <a:gd name="T19" fmla="*/ 108 h 125"/>
                <a:gd name="T20" fmla="*/ 72 w 101"/>
                <a:gd name="T21" fmla="*/ 98 h 125"/>
                <a:gd name="T22" fmla="*/ 82 w 101"/>
                <a:gd name="T23" fmla="*/ 70 h 125"/>
                <a:gd name="T24" fmla="*/ 82 w 101"/>
                <a:gd name="T25" fmla="*/ 0 h 125"/>
                <a:gd name="T26" fmla="*/ 101 w 101"/>
                <a:gd name="T27" fmla="*/ 0 h 125"/>
                <a:gd name="T28" fmla="*/ 101 w 101"/>
                <a:gd name="T29"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125">
                  <a:moveTo>
                    <a:pt x="101" y="122"/>
                  </a:moveTo>
                  <a:cubicBezTo>
                    <a:pt x="82" y="122"/>
                    <a:pt x="82" y="122"/>
                    <a:pt x="82" y="122"/>
                  </a:cubicBezTo>
                  <a:cubicBezTo>
                    <a:pt x="82" y="103"/>
                    <a:pt x="82" y="103"/>
                    <a:pt x="82" y="103"/>
                  </a:cubicBezTo>
                  <a:cubicBezTo>
                    <a:pt x="81" y="103"/>
                    <a:pt x="81" y="103"/>
                    <a:pt x="81" y="103"/>
                  </a:cubicBezTo>
                  <a:cubicBezTo>
                    <a:pt x="73" y="117"/>
                    <a:pt x="60" y="125"/>
                    <a:pt x="43" y="125"/>
                  </a:cubicBezTo>
                  <a:cubicBezTo>
                    <a:pt x="14" y="125"/>
                    <a:pt x="0" y="108"/>
                    <a:pt x="0" y="73"/>
                  </a:cubicBezTo>
                  <a:cubicBezTo>
                    <a:pt x="0" y="0"/>
                    <a:pt x="0" y="0"/>
                    <a:pt x="0" y="0"/>
                  </a:cubicBezTo>
                  <a:cubicBezTo>
                    <a:pt x="19" y="0"/>
                    <a:pt x="19" y="0"/>
                    <a:pt x="19" y="0"/>
                  </a:cubicBezTo>
                  <a:cubicBezTo>
                    <a:pt x="19" y="70"/>
                    <a:pt x="19" y="70"/>
                    <a:pt x="19" y="70"/>
                  </a:cubicBezTo>
                  <a:cubicBezTo>
                    <a:pt x="19" y="95"/>
                    <a:pt x="29" y="108"/>
                    <a:pt x="49" y="108"/>
                  </a:cubicBezTo>
                  <a:cubicBezTo>
                    <a:pt x="59" y="108"/>
                    <a:pt x="66" y="105"/>
                    <a:pt x="72" y="98"/>
                  </a:cubicBezTo>
                  <a:cubicBezTo>
                    <a:pt x="78" y="91"/>
                    <a:pt x="82" y="81"/>
                    <a:pt x="82" y="70"/>
                  </a:cubicBezTo>
                  <a:cubicBezTo>
                    <a:pt x="82" y="0"/>
                    <a:pt x="82" y="0"/>
                    <a:pt x="82" y="0"/>
                  </a:cubicBezTo>
                  <a:cubicBezTo>
                    <a:pt x="101" y="0"/>
                    <a:pt x="101" y="0"/>
                    <a:pt x="101" y="0"/>
                  </a:cubicBezTo>
                  <a:lnTo>
                    <a:pt x="101"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6"/>
            <p:cNvSpPr>
              <a:spLocks noChangeArrowheads="1"/>
            </p:cNvSpPr>
            <p:nvPr userDrawn="1"/>
          </p:nvSpPr>
          <p:spPr bwMode="auto">
            <a:xfrm>
              <a:off x="1961" y="4587"/>
              <a:ext cx="45" cy="4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7"/>
            <p:cNvSpPr>
              <a:spLocks/>
            </p:cNvSpPr>
            <p:nvPr userDrawn="1"/>
          </p:nvSpPr>
          <p:spPr bwMode="auto">
            <a:xfrm>
              <a:off x="2058" y="4726"/>
              <a:ext cx="272" cy="423"/>
            </a:xfrm>
            <a:custGeom>
              <a:avLst/>
              <a:gdLst>
                <a:gd name="T0" fmla="*/ 115 w 115"/>
                <a:gd name="T1" fmla="*/ 0 h 179"/>
                <a:gd name="T2" fmla="*/ 59 w 115"/>
                <a:gd name="T3" fmla="*/ 141 h 179"/>
                <a:gd name="T4" fmla="*/ 17 w 115"/>
                <a:gd name="T5" fmla="*/ 179 h 179"/>
                <a:gd name="T6" fmla="*/ 4 w 115"/>
                <a:gd name="T7" fmla="*/ 178 h 179"/>
                <a:gd name="T8" fmla="*/ 4 w 115"/>
                <a:gd name="T9" fmla="*/ 160 h 179"/>
                <a:gd name="T10" fmla="*/ 15 w 115"/>
                <a:gd name="T11" fmla="*/ 162 h 179"/>
                <a:gd name="T12" fmla="*/ 38 w 115"/>
                <a:gd name="T13" fmla="*/ 145 h 179"/>
                <a:gd name="T14" fmla="*/ 47 w 115"/>
                <a:gd name="T15" fmla="*/ 122 h 179"/>
                <a:gd name="T16" fmla="*/ 0 w 115"/>
                <a:gd name="T17" fmla="*/ 0 h 179"/>
                <a:gd name="T18" fmla="*/ 21 w 115"/>
                <a:gd name="T19" fmla="*/ 0 h 179"/>
                <a:gd name="T20" fmla="*/ 54 w 115"/>
                <a:gd name="T21" fmla="*/ 94 h 179"/>
                <a:gd name="T22" fmla="*/ 57 w 115"/>
                <a:gd name="T23" fmla="*/ 103 h 179"/>
                <a:gd name="T24" fmla="*/ 58 w 115"/>
                <a:gd name="T25" fmla="*/ 103 h 179"/>
                <a:gd name="T26" fmla="*/ 60 w 115"/>
                <a:gd name="T27" fmla="*/ 94 h 179"/>
                <a:gd name="T28" fmla="*/ 95 w 115"/>
                <a:gd name="T29" fmla="*/ 0 h 179"/>
                <a:gd name="T30" fmla="*/ 115 w 115"/>
                <a:gd name="T3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79">
                  <a:moveTo>
                    <a:pt x="115" y="0"/>
                  </a:moveTo>
                  <a:cubicBezTo>
                    <a:pt x="59" y="141"/>
                    <a:pt x="59" y="141"/>
                    <a:pt x="59" y="141"/>
                  </a:cubicBezTo>
                  <a:cubicBezTo>
                    <a:pt x="49" y="167"/>
                    <a:pt x="35" y="179"/>
                    <a:pt x="17" y="179"/>
                  </a:cubicBezTo>
                  <a:cubicBezTo>
                    <a:pt x="11" y="179"/>
                    <a:pt x="7" y="179"/>
                    <a:pt x="4" y="178"/>
                  </a:cubicBezTo>
                  <a:cubicBezTo>
                    <a:pt x="4" y="160"/>
                    <a:pt x="4" y="160"/>
                    <a:pt x="4" y="160"/>
                  </a:cubicBezTo>
                  <a:cubicBezTo>
                    <a:pt x="8" y="162"/>
                    <a:pt x="12" y="162"/>
                    <a:pt x="15" y="162"/>
                  </a:cubicBezTo>
                  <a:cubicBezTo>
                    <a:pt x="25" y="162"/>
                    <a:pt x="33" y="157"/>
                    <a:pt x="38" y="145"/>
                  </a:cubicBezTo>
                  <a:cubicBezTo>
                    <a:pt x="47" y="122"/>
                    <a:pt x="47" y="122"/>
                    <a:pt x="47" y="122"/>
                  </a:cubicBezTo>
                  <a:cubicBezTo>
                    <a:pt x="0" y="0"/>
                    <a:pt x="0" y="0"/>
                    <a:pt x="0" y="0"/>
                  </a:cubicBezTo>
                  <a:cubicBezTo>
                    <a:pt x="21" y="0"/>
                    <a:pt x="21" y="0"/>
                    <a:pt x="21" y="0"/>
                  </a:cubicBezTo>
                  <a:cubicBezTo>
                    <a:pt x="54" y="94"/>
                    <a:pt x="54" y="94"/>
                    <a:pt x="54" y="94"/>
                  </a:cubicBezTo>
                  <a:cubicBezTo>
                    <a:pt x="57" y="103"/>
                    <a:pt x="57" y="103"/>
                    <a:pt x="57" y="103"/>
                  </a:cubicBezTo>
                  <a:cubicBezTo>
                    <a:pt x="58" y="103"/>
                    <a:pt x="58" y="103"/>
                    <a:pt x="58" y="103"/>
                  </a:cubicBezTo>
                  <a:cubicBezTo>
                    <a:pt x="58" y="101"/>
                    <a:pt x="59" y="98"/>
                    <a:pt x="60" y="94"/>
                  </a:cubicBezTo>
                  <a:cubicBezTo>
                    <a:pt x="95" y="0"/>
                    <a:pt x="95" y="0"/>
                    <a:pt x="95" y="0"/>
                  </a:cubicBezTo>
                  <a:lnTo>
                    <a:pt x="1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8"/>
            <p:cNvSpPr>
              <a:spLocks/>
            </p:cNvSpPr>
            <p:nvPr userDrawn="1"/>
          </p:nvSpPr>
          <p:spPr bwMode="auto">
            <a:xfrm>
              <a:off x="2469" y="4601"/>
              <a:ext cx="140" cy="414"/>
            </a:xfrm>
            <a:custGeom>
              <a:avLst/>
              <a:gdLst>
                <a:gd name="T0" fmla="*/ 40 w 59"/>
                <a:gd name="T1" fmla="*/ 175 h 175"/>
                <a:gd name="T2" fmla="*/ 40 w 59"/>
                <a:gd name="T3" fmla="*/ 27 h 175"/>
                <a:gd name="T4" fmla="*/ 22 w 59"/>
                <a:gd name="T5" fmla="*/ 39 h 175"/>
                <a:gd name="T6" fmla="*/ 0 w 59"/>
                <a:gd name="T7" fmla="*/ 47 h 175"/>
                <a:gd name="T8" fmla="*/ 0 w 59"/>
                <a:gd name="T9" fmla="*/ 28 h 175"/>
                <a:gd name="T10" fmla="*/ 28 w 59"/>
                <a:gd name="T11" fmla="*/ 16 h 175"/>
                <a:gd name="T12" fmla="*/ 52 w 59"/>
                <a:gd name="T13" fmla="*/ 0 h 175"/>
                <a:gd name="T14" fmla="*/ 59 w 59"/>
                <a:gd name="T15" fmla="*/ 0 h 175"/>
                <a:gd name="T16" fmla="*/ 59 w 59"/>
                <a:gd name="T17" fmla="*/ 175 h 175"/>
                <a:gd name="T18" fmla="*/ 40 w 59"/>
                <a:gd name="T19"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75">
                  <a:moveTo>
                    <a:pt x="40" y="175"/>
                  </a:moveTo>
                  <a:cubicBezTo>
                    <a:pt x="40" y="27"/>
                    <a:pt x="40" y="27"/>
                    <a:pt x="40" y="27"/>
                  </a:cubicBezTo>
                  <a:cubicBezTo>
                    <a:pt x="36" y="31"/>
                    <a:pt x="30" y="34"/>
                    <a:pt x="22" y="39"/>
                  </a:cubicBezTo>
                  <a:cubicBezTo>
                    <a:pt x="14" y="43"/>
                    <a:pt x="7" y="46"/>
                    <a:pt x="0" y="47"/>
                  </a:cubicBezTo>
                  <a:cubicBezTo>
                    <a:pt x="0" y="28"/>
                    <a:pt x="0" y="28"/>
                    <a:pt x="0" y="28"/>
                  </a:cubicBezTo>
                  <a:cubicBezTo>
                    <a:pt x="9" y="25"/>
                    <a:pt x="18" y="21"/>
                    <a:pt x="28" y="16"/>
                  </a:cubicBezTo>
                  <a:cubicBezTo>
                    <a:pt x="38" y="11"/>
                    <a:pt x="46" y="5"/>
                    <a:pt x="52" y="0"/>
                  </a:cubicBezTo>
                  <a:cubicBezTo>
                    <a:pt x="59" y="0"/>
                    <a:pt x="59" y="0"/>
                    <a:pt x="59" y="0"/>
                  </a:cubicBezTo>
                  <a:cubicBezTo>
                    <a:pt x="59" y="175"/>
                    <a:pt x="59" y="175"/>
                    <a:pt x="59" y="175"/>
                  </a:cubicBezTo>
                  <a:lnTo>
                    <a:pt x="4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59"/>
            <p:cNvSpPr>
              <a:spLocks noEditPoints="1"/>
            </p:cNvSpPr>
            <p:nvPr userDrawn="1"/>
          </p:nvSpPr>
          <p:spPr bwMode="auto">
            <a:xfrm>
              <a:off x="2696" y="4603"/>
              <a:ext cx="263" cy="419"/>
            </a:xfrm>
            <a:custGeom>
              <a:avLst/>
              <a:gdLst>
                <a:gd name="T0" fmla="*/ 111 w 111"/>
                <a:gd name="T1" fmla="*/ 88 h 177"/>
                <a:gd name="T2" fmla="*/ 96 w 111"/>
                <a:gd name="T3" fmla="*/ 153 h 177"/>
                <a:gd name="T4" fmla="*/ 54 w 111"/>
                <a:gd name="T5" fmla="*/ 177 h 177"/>
                <a:gd name="T6" fmla="*/ 14 w 111"/>
                <a:gd name="T7" fmla="*/ 155 h 177"/>
                <a:gd name="T8" fmla="*/ 0 w 111"/>
                <a:gd name="T9" fmla="*/ 92 h 177"/>
                <a:gd name="T10" fmla="*/ 14 w 111"/>
                <a:gd name="T11" fmla="*/ 24 h 177"/>
                <a:gd name="T12" fmla="*/ 57 w 111"/>
                <a:gd name="T13" fmla="*/ 0 h 177"/>
                <a:gd name="T14" fmla="*/ 111 w 111"/>
                <a:gd name="T15" fmla="*/ 88 h 177"/>
                <a:gd name="T16" fmla="*/ 91 w 111"/>
                <a:gd name="T17" fmla="*/ 90 h 177"/>
                <a:gd name="T18" fmla="*/ 56 w 111"/>
                <a:gd name="T19" fmla="*/ 17 h 177"/>
                <a:gd name="T20" fmla="*/ 20 w 111"/>
                <a:gd name="T21" fmla="*/ 91 h 177"/>
                <a:gd name="T22" fmla="*/ 55 w 111"/>
                <a:gd name="T23" fmla="*/ 160 h 177"/>
                <a:gd name="T24" fmla="*/ 91 w 111"/>
                <a:gd name="T25" fmla="*/ 9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77">
                  <a:moveTo>
                    <a:pt x="111" y="88"/>
                  </a:moveTo>
                  <a:cubicBezTo>
                    <a:pt x="111" y="116"/>
                    <a:pt x="106" y="138"/>
                    <a:pt x="96" y="153"/>
                  </a:cubicBezTo>
                  <a:cubicBezTo>
                    <a:pt x="86" y="169"/>
                    <a:pt x="72" y="177"/>
                    <a:pt x="54" y="177"/>
                  </a:cubicBezTo>
                  <a:cubicBezTo>
                    <a:pt x="36" y="177"/>
                    <a:pt x="23" y="170"/>
                    <a:pt x="14" y="155"/>
                  </a:cubicBezTo>
                  <a:cubicBezTo>
                    <a:pt x="4" y="140"/>
                    <a:pt x="0" y="119"/>
                    <a:pt x="0" y="92"/>
                  </a:cubicBezTo>
                  <a:cubicBezTo>
                    <a:pt x="0" y="62"/>
                    <a:pt x="4" y="39"/>
                    <a:pt x="14" y="24"/>
                  </a:cubicBezTo>
                  <a:cubicBezTo>
                    <a:pt x="24" y="8"/>
                    <a:pt x="38" y="0"/>
                    <a:pt x="57" y="0"/>
                  </a:cubicBezTo>
                  <a:cubicBezTo>
                    <a:pt x="93" y="0"/>
                    <a:pt x="111" y="29"/>
                    <a:pt x="111" y="88"/>
                  </a:cubicBezTo>
                  <a:close/>
                  <a:moveTo>
                    <a:pt x="91" y="90"/>
                  </a:moveTo>
                  <a:cubicBezTo>
                    <a:pt x="91" y="41"/>
                    <a:pt x="79" y="17"/>
                    <a:pt x="56" y="17"/>
                  </a:cubicBezTo>
                  <a:cubicBezTo>
                    <a:pt x="32" y="17"/>
                    <a:pt x="20" y="41"/>
                    <a:pt x="20" y="91"/>
                  </a:cubicBezTo>
                  <a:cubicBezTo>
                    <a:pt x="20" y="137"/>
                    <a:pt x="32" y="160"/>
                    <a:pt x="55" y="160"/>
                  </a:cubicBezTo>
                  <a:cubicBezTo>
                    <a:pt x="79" y="160"/>
                    <a:pt x="91" y="137"/>
                    <a:pt x="91"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0"/>
            <p:cNvSpPr>
              <a:spLocks noChangeArrowheads="1"/>
            </p:cNvSpPr>
            <p:nvPr userDrawn="1"/>
          </p:nvSpPr>
          <p:spPr bwMode="auto">
            <a:xfrm>
              <a:off x="3030" y="4835"/>
              <a:ext cx="154"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1"/>
            <p:cNvSpPr>
              <a:spLocks/>
            </p:cNvSpPr>
            <p:nvPr userDrawn="1"/>
          </p:nvSpPr>
          <p:spPr bwMode="auto">
            <a:xfrm>
              <a:off x="3236" y="4601"/>
              <a:ext cx="142" cy="414"/>
            </a:xfrm>
            <a:custGeom>
              <a:avLst/>
              <a:gdLst>
                <a:gd name="T0" fmla="*/ 40 w 60"/>
                <a:gd name="T1" fmla="*/ 175 h 175"/>
                <a:gd name="T2" fmla="*/ 40 w 60"/>
                <a:gd name="T3" fmla="*/ 27 h 175"/>
                <a:gd name="T4" fmla="*/ 23 w 60"/>
                <a:gd name="T5" fmla="*/ 39 h 175"/>
                <a:gd name="T6" fmla="*/ 0 w 60"/>
                <a:gd name="T7" fmla="*/ 47 h 175"/>
                <a:gd name="T8" fmla="*/ 0 w 60"/>
                <a:gd name="T9" fmla="*/ 28 h 175"/>
                <a:gd name="T10" fmla="*/ 28 w 60"/>
                <a:gd name="T11" fmla="*/ 16 h 175"/>
                <a:gd name="T12" fmla="*/ 52 w 60"/>
                <a:gd name="T13" fmla="*/ 0 h 175"/>
                <a:gd name="T14" fmla="*/ 60 w 60"/>
                <a:gd name="T15" fmla="*/ 0 h 175"/>
                <a:gd name="T16" fmla="*/ 60 w 60"/>
                <a:gd name="T17" fmla="*/ 175 h 175"/>
                <a:gd name="T18" fmla="*/ 40 w 60"/>
                <a:gd name="T19"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75">
                  <a:moveTo>
                    <a:pt x="40" y="175"/>
                  </a:moveTo>
                  <a:cubicBezTo>
                    <a:pt x="40" y="27"/>
                    <a:pt x="40" y="27"/>
                    <a:pt x="40" y="27"/>
                  </a:cubicBezTo>
                  <a:cubicBezTo>
                    <a:pt x="37" y="31"/>
                    <a:pt x="31" y="34"/>
                    <a:pt x="23" y="39"/>
                  </a:cubicBezTo>
                  <a:cubicBezTo>
                    <a:pt x="14" y="43"/>
                    <a:pt x="7" y="46"/>
                    <a:pt x="0" y="47"/>
                  </a:cubicBezTo>
                  <a:cubicBezTo>
                    <a:pt x="0" y="28"/>
                    <a:pt x="0" y="28"/>
                    <a:pt x="0" y="28"/>
                  </a:cubicBezTo>
                  <a:cubicBezTo>
                    <a:pt x="9" y="25"/>
                    <a:pt x="18" y="21"/>
                    <a:pt x="28" y="16"/>
                  </a:cubicBezTo>
                  <a:cubicBezTo>
                    <a:pt x="38" y="11"/>
                    <a:pt x="46" y="5"/>
                    <a:pt x="52" y="0"/>
                  </a:cubicBezTo>
                  <a:cubicBezTo>
                    <a:pt x="60" y="0"/>
                    <a:pt x="60" y="0"/>
                    <a:pt x="60" y="0"/>
                  </a:cubicBezTo>
                  <a:cubicBezTo>
                    <a:pt x="60" y="175"/>
                    <a:pt x="60" y="175"/>
                    <a:pt x="60" y="175"/>
                  </a:cubicBezTo>
                  <a:lnTo>
                    <a:pt x="4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2"/>
            <p:cNvSpPr>
              <a:spLocks noEditPoints="1"/>
            </p:cNvSpPr>
            <p:nvPr userDrawn="1"/>
          </p:nvSpPr>
          <p:spPr bwMode="auto">
            <a:xfrm>
              <a:off x="3453" y="4610"/>
              <a:ext cx="298" cy="405"/>
            </a:xfrm>
            <a:custGeom>
              <a:avLst/>
              <a:gdLst>
                <a:gd name="T0" fmla="*/ 99 w 126"/>
                <a:gd name="T1" fmla="*/ 0 h 171"/>
                <a:gd name="T2" fmla="*/ 99 w 126"/>
                <a:gd name="T3" fmla="*/ 113 h 171"/>
                <a:gd name="T4" fmla="*/ 126 w 126"/>
                <a:gd name="T5" fmla="*/ 113 h 171"/>
                <a:gd name="T6" fmla="*/ 126 w 126"/>
                <a:gd name="T7" fmla="*/ 131 h 171"/>
                <a:gd name="T8" fmla="*/ 99 w 126"/>
                <a:gd name="T9" fmla="*/ 131 h 171"/>
                <a:gd name="T10" fmla="*/ 99 w 126"/>
                <a:gd name="T11" fmla="*/ 171 h 171"/>
                <a:gd name="T12" fmla="*/ 80 w 126"/>
                <a:gd name="T13" fmla="*/ 171 h 171"/>
                <a:gd name="T14" fmla="*/ 80 w 126"/>
                <a:gd name="T15" fmla="*/ 131 h 171"/>
                <a:gd name="T16" fmla="*/ 0 w 126"/>
                <a:gd name="T17" fmla="*/ 131 h 171"/>
                <a:gd name="T18" fmla="*/ 0 w 126"/>
                <a:gd name="T19" fmla="*/ 114 h 171"/>
                <a:gd name="T20" fmla="*/ 46 w 126"/>
                <a:gd name="T21" fmla="*/ 55 h 171"/>
                <a:gd name="T22" fmla="*/ 78 w 126"/>
                <a:gd name="T23" fmla="*/ 0 h 171"/>
                <a:gd name="T24" fmla="*/ 99 w 126"/>
                <a:gd name="T25" fmla="*/ 0 h 171"/>
                <a:gd name="T26" fmla="*/ 22 w 126"/>
                <a:gd name="T27" fmla="*/ 113 h 171"/>
                <a:gd name="T28" fmla="*/ 80 w 126"/>
                <a:gd name="T29" fmla="*/ 113 h 171"/>
                <a:gd name="T30" fmla="*/ 80 w 126"/>
                <a:gd name="T31" fmla="*/ 29 h 171"/>
                <a:gd name="T32" fmla="*/ 34 w 126"/>
                <a:gd name="T33" fmla="*/ 97 h 171"/>
                <a:gd name="T34" fmla="*/ 22 w 126"/>
                <a:gd name="T35" fmla="*/ 11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71">
                  <a:moveTo>
                    <a:pt x="99" y="0"/>
                  </a:moveTo>
                  <a:cubicBezTo>
                    <a:pt x="99" y="113"/>
                    <a:pt x="99" y="113"/>
                    <a:pt x="99" y="113"/>
                  </a:cubicBezTo>
                  <a:cubicBezTo>
                    <a:pt x="126" y="113"/>
                    <a:pt x="126" y="113"/>
                    <a:pt x="126" y="113"/>
                  </a:cubicBezTo>
                  <a:cubicBezTo>
                    <a:pt x="126" y="131"/>
                    <a:pt x="126" y="131"/>
                    <a:pt x="126" y="131"/>
                  </a:cubicBezTo>
                  <a:cubicBezTo>
                    <a:pt x="99" y="131"/>
                    <a:pt x="99" y="131"/>
                    <a:pt x="99" y="131"/>
                  </a:cubicBezTo>
                  <a:cubicBezTo>
                    <a:pt x="99" y="171"/>
                    <a:pt x="99" y="171"/>
                    <a:pt x="99" y="171"/>
                  </a:cubicBezTo>
                  <a:cubicBezTo>
                    <a:pt x="80" y="171"/>
                    <a:pt x="80" y="171"/>
                    <a:pt x="80" y="171"/>
                  </a:cubicBezTo>
                  <a:cubicBezTo>
                    <a:pt x="80" y="131"/>
                    <a:pt x="80" y="131"/>
                    <a:pt x="80" y="131"/>
                  </a:cubicBezTo>
                  <a:cubicBezTo>
                    <a:pt x="0" y="131"/>
                    <a:pt x="0" y="131"/>
                    <a:pt x="0" y="131"/>
                  </a:cubicBezTo>
                  <a:cubicBezTo>
                    <a:pt x="0" y="114"/>
                    <a:pt x="0" y="114"/>
                    <a:pt x="0" y="114"/>
                  </a:cubicBezTo>
                  <a:cubicBezTo>
                    <a:pt x="17" y="95"/>
                    <a:pt x="32" y="75"/>
                    <a:pt x="46" y="55"/>
                  </a:cubicBezTo>
                  <a:cubicBezTo>
                    <a:pt x="60" y="34"/>
                    <a:pt x="71" y="16"/>
                    <a:pt x="78" y="0"/>
                  </a:cubicBezTo>
                  <a:lnTo>
                    <a:pt x="99" y="0"/>
                  </a:lnTo>
                  <a:close/>
                  <a:moveTo>
                    <a:pt x="22" y="113"/>
                  </a:moveTo>
                  <a:cubicBezTo>
                    <a:pt x="80" y="113"/>
                    <a:pt x="80" y="113"/>
                    <a:pt x="80" y="113"/>
                  </a:cubicBezTo>
                  <a:cubicBezTo>
                    <a:pt x="80" y="29"/>
                    <a:pt x="80" y="29"/>
                    <a:pt x="80" y="29"/>
                  </a:cubicBezTo>
                  <a:cubicBezTo>
                    <a:pt x="65" y="56"/>
                    <a:pt x="50" y="78"/>
                    <a:pt x="34" y="97"/>
                  </a:cubicBezTo>
                  <a:lnTo>
                    <a:pt x="2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3"/>
            <p:cNvSpPr>
              <a:spLocks/>
            </p:cNvSpPr>
            <p:nvPr userDrawn="1"/>
          </p:nvSpPr>
          <p:spPr bwMode="auto">
            <a:xfrm>
              <a:off x="3773" y="4951"/>
              <a:ext cx="78" cy="137"/>
            </a:xfrm>
            <a:custGeom>
              <a:avLst/>
              <a:gdLst>
                <a:gd name="T0" fmla="*/ 78 w 78"/>
                <a:gd name="T1" fmla="*/ 0 h 137"/>
                <a:gd name="T2" fmla="*/ 33 w 78"/>
                <a:gd name="T3" fmla="*/ 137 h 137"/>
                <a:gd name="T4" fmla="*/ 0 w 78"/>
                <a:gd name="T5" fmla="*/ 137 h 137"/>
                <a:gd name="T6" fmla="*/ 33 w 78"/>
                <a:gd name="T7" fmla="*/ 0 h 137"/>
                <a:gd name="T8" fmla="*/ 78 w 78"/>
                <a:gd name="T9" fmla="*/ 0 h 137"/>
              </a:gdLst>
              <a:ahLst/>
              <a:cxnLst>
                <a:cxn ang="0">
                  <a:pos x="T0" y="T1"/>
                </a:cxn>
                <a:cxn ang="0">
                  <a:pos x="T2" y="T3"/>
                </a:cxn>
                <a:cxn ang="0">
                  <a:pos x="T4" y="T5"/>
                </a:cxn>
                <a:cxn ang="0">
                  <a:pos x="T6" y="T7"/>
                </a:cxn>
                <a:cxn ang="0">
                  <a:pos x="T8" y="T9"/>
                </a:cxn>
              </a:cxnLst>
              <a:rect l="0" t="0" r="r" b="b"/>
              <a:pathLst>
                <a:path w="78" h="137">
                  <a:moveTo>
                    <a:pt x="78" y="0"/>
                  </a:moveTo>
                  <a:lnTo>
                    <a:pt x="33" y="137"/>
                  </a:lnTo>
                  <a:lnTo>
                    <a:pt x="0" y="137"/>
                  </a:lnTo>
                  <a:lnTo>
                    <a:pt x="33"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4"/>
            <p:cNvSpPr>
              <a:spLocks/>
            </p:cNvSpPr>
            <p:nvPr userDrawn="1"/>
          </p:nvSpPr>
          <p:spPr bwMode="auto">
            <a:xfrm>
              <a:off x="4052" y="4603"/>
              <a:ext cx="251" cy="412"/>
            </a:xfrm>
            <a:custGeom>
              <a:avLst/>
              <a:gdLst>
                <a:gd name="T0" fmla="*/ 79 w 106"/>
                <a:gd name="T1" fmla="*/ 48 h 174"/>
                <a:gd name="T2" fmla="*/ 71 w 106"/>
                <a:gd name="T3" fmla="*/ 25 h 174"/>
                <a:gd name="T4" fmla="*/ 48 w 106"/>
                <a:gd name="T5" fmla="*/ 17 h 174"/>
                <a:gd name="T6" fmla="*/ 27 w 106"/>
                <a:gd name="T7" fmla="*/ 22 h 174"/>
                <a:gd name="T8" fmla="*/ 7 w 106"/>
                <a:gd name="T9" fmla="*/ 38 h 174"/>
                <a:gd name="T10" fmla="*/ 7 w 106"/>
                <a:gd name="T11" fmla="*/ 17 h 174"/>
                <a:gd name="T12" fmla="*/ 25 w 106"/>
                <a:gd name="T13" fmla="*/ 4 h 174"/>
                <a:gd name="T14" fmla="*/ 50 w 106"/>
                <a:gd name="T15" fmla="*/ 0 h 174"/>
                <a:gd name="T16" fmla="*/ 86 w 106"/>
                <a:gd name="T17" fmla="*/ 13 h 174"/>
                <a:gd name="T18" fmla="*/ 99 w 106"/>
                <a:gd name="T19" fmla="*/ 46 h 174"/>
                <a:gd name="T20" fmla="*/ 91 w 106"/>
                <a:gd name="T21" fmla="*/ 78 h 174"/>
                <a:gd name="T22" fmla="*/ 61 w 106"/>
                <a:gd name="T23" fmla="*/ 108 h 174"/>
                <a:gd name="T24" fmla="*/ 33 w 106"/>
                <a:gd name="T25" fmla="*/ 129 h 174"/>
                <a:gd name="T26" fmla="*/ 24 w 106"/>
                <a:gd name="T27" fmla="*/ 142 h 174"/>
                <a:gd name="T28" fmla="*/ 21 w 106"/>
                <a:gd name="T29" fmla="*/ 156 h 174"/>
                <a:gd name="T30" fmla="*/ 106 w 106"/>
                <a:gd name="T31" fmla="*/ 156 h 174"/>
                <a:gd name="T32" fmla="*/ 106 w 106"/>
                <a:gd name="T33" fmla="*/ 174 h 174"/>
                <a:gd name="T34" fmla="*/ 0 w 106"/>
                <a:gd name="T35" fmla="*/ 174 h 174"/>
                <a:gd name="T36" fmla="*/ 0 w 106"/>
                <a:gd name="T37" fmla="*/ 165 h 174"/>
                <a:gd name="T38" fmla="*/ 4 w 106"/>
                <a:gd name="T39" fmla="*/ 142 h 174"/>
                <a:gd name="T40" fmla="*/ 16 w 106"/>
                <a:gd name="T41" fmla="*/ 124 h 174"/>
                <a:gd name="T42" fmla="*/ 47 w 106"/>
                <a:gd name="T43" fmla="*/ 98 h 174"/>
                <a:gd name="T44" fmla="*/ 72 w 106"/>
                <a:gd name="T45" fmla="*/ 74 h 174"/>
                <a:gd name="T46" fmla="*/ 79 w 106"/>
                <a:gd name="T47" fmla="*/ 4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6" h="174">
                  <a:moveTo>
                    <a:pt x="79" y="48"/>
                  </a:moveTo>
                  <a:cubicBezTo>
                    <a:pt x="79" y="38"/>
                    <a:pt x="77" y="31"/>
                    <a:pt x="71" y="25"/>
                  </a:cubicBezTo>
                  <a:cubicBezTo>
                    <a:pt x="65" y="19"/>
                    <a:pt x="58" y="17"/>
                    <a:pt x="48" y="17"/>
                  </a:cubicBezTo>
                  <a:cubicBezTo>
                    <a:pt x="41" y="17"/>
                    <a:pt x="34" y="19"/>
                    <a:pt x="27" y="22"/>
                  </a:cubicBezTo>
                  <a:cubicBezTo>
                    <a:pt x="19" y="26"/>
                    <a:pt x="13" y="31"/>
                    <a:pt x="7" y="38"/>
                  </a:cubicBezTo>
                  <a:cubicBezTo>
                    <a:pt x="7" y="17"/>
                    <a:pt x="7" y="17"/>
                    <a:pt x="7" y="17"/>
                  </a:cubicBezTo>
                  <a:cubicBezTo>
                    <a:pt x="13" y="11"/>
                    <a:pt x="19" y="7"/>
                    <a:pt x="25" y="4"/>
                  </a:cubicBezTo>
                  <a:cubicBezTo>
                    <a:pt x="32" y="2"/>
                    <a:pt x="41" y="0"/>
                    <a:pt x="50" y="0"/>
                  </a:cubicBezTo>
                  <a:cubicBezTo>
                    <a:pt x="65" y="0"/>
                    <a:pt x="77" y="4"/>
                    <a:pt x="86" y="13"/>
                  </a:cubicBezTo>
                  <a:cubicBezTo>
                    <a:pt x="95" y="21"/>
                    <a:pt x="99" y="32"/>
                    <a:pt x="99" y="46"/>
                  </a:cubicBezTo>
                  <a:cubicBezTo>
                    <a:pt x="99" y="58"/>
                    <a:pt x="97" y="69"/>
                    <a:pt x="91" y="78"/>
                  </a:cubicBezTo>
                  <a:cubicBezTo>
                    <a:pt x="85" y="88"/>
                    <a:pt x="75" y="97"/>
                    <a:pt x="61" y="108"/>
                  </a:cubicBezTo>
                  <a:cubicBezTo>
                    <a:pt x="47" y="118"/>
                    <a:pt x="38" y="125"/>
                    <a:pt x="33" y="129"/>
                  </a:cubicBezTo>
                  <a:cubicBezTo>
                    <a:pt x="29" y="133"/>
                    <a:pt x="25" y="138"/>
                    <a:pt x="24" y="142"/>
                  </a:cubicBezTo>
                  <a:cubicBezTo>
                    <a:pt x="22" y="146"/>
                    <a:pt x="21" y="151"/>
                    <a:pt x="21" y="156"/>
                  </a:cubicBezTo>
                  <a:cubicBezTo>
                    <a:pt x="106" y="156"/>
                    <a:pt x="106" y="156"/>
                    <a:pt x="106" y="156"/>
                  </a:cubicBezTo>
                  <a:cubicBezTo>
                    <a:pt x="106" y="174"/>
                    <a:pt x="106" y="174"/>
                    <a:pt x="106" y="174"/>
                  </a:cubicBezTo>
                  <a:cubicBezTo>
                    <a:pt x="0" y="174"/>
                    <a:pt x="0" y="174"/>
                    <a:pt x="0" y="174"/>
                  </a:cubicBezTo>
                  <a:cubicBezTo>
                    <a:pt x="0" y="165"/>
                    <a:pt x="0" y="165"/>
                    <a:pt x="0" y="165"/>
                  </a:cubicBezTo>
                  <a:cubicBezTo>
                    <a:pt x="0" y="156"/>
                    <a:pt x="2" y="149"/>
                    <a:pt x="4" y="142"/>
                  </a:cubicBezTo>
                  <a:cubicBezTo>
                    <a:pt x="6" y="136"/>
                    <a:pt x="10" y="130"/>
                    <a:pt x="16" y="124"/>
                  </a:cubicBezTo>
                  <a:cubicBezTo>
                    <a:pt x="22" y="118"/>
                    <a:pt x="32" y="109"/>
                    <a:pt x="47" y="98"/>
                  </a:cubicBezTo>
                  <a:cubicBezTo>
                    <a:pt x="59" y="90"/>
                    <a:pt x="67" y="82"/>
                    <a:pt x="72" y="74"/>
                  </a:cubicBezTo>
                  <a:cubicBezTo>
                    <a:pt x="77" y="66"/>
                    <a:pt x="79" y="58"/>
                    <a:pt x="7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5"/>
            <p:cNvSpPr>
              <a:spLocks noEditPoints="1"/>
            </p:cNvSpPr>
            <p:nvPr userDrawn="1"/>
          </p:nvSpPr>
          <p:spPr bwMode="auto">
            <a:xfrm>
              <a:off x="4357" y="4603"/>
              <a:ext cx="265" cy="419"/>
            </a:xfrm>
            <a:custGeom>
              <a:avLst/>
              <a:gdLst>
                <a:gd name="T0" fmla="*/ 112 w 112"/>
                <a:gd name="T1" fmla="*/ 88 h 177"/>
                <a:gd name="T2" fmla="*/ 97 w 112"/>
                <a:gd name="T3" fmla="*/ 153 h 177"/>
                <a:gd name="T4" fmla="*/ 54 w 112"/>
                <a:gd name="T5" fmla="*/ 177 h 177"/>
                <a:gd name="T6" fmla="*/ 14 w 112"/>
                <a:gd name="T7" fmla="*/ 155 h 177"/>
                <a:gd name="T8" fmla="*/ 0 w 112"/>
                <a:gd name="T9" fmla="*/ 92 h 177"/>
                <a:gd name="T10" fmla="*/ 15 w 112"/>
                <a:gd name="T11" fmla="*/ 24 h 177"/>
                <a:gd name="T12" fmla="*/ 58 w 112"/>
                <a:gd name="T13" fmla="*/ 0 h 177"/>
                <a:gd name="T14" fmla="*/ 112 w 112"/>
                <a:gd name="T15" fmla="*/ 88 h 177"/>
                <a:gd name="T16" fmla="*/ 92 w 112"/>
                <a:gd name="T17" fmla="*/ 90 h 177"/>
                <a:gd name="T18" fmla="*/ 57 w 112"/>
                <a:gd name="T19" fmla="*/ 17 h 177"/>
                <a:gd name="T20" fmla="*/ 20 w 112"/>
                <a:gd name="T21" fmla="*/ 91 h 177"/>
                <a:gd name="T22" fmla="*/ 56 w 112"/>
                <a:gd name="T23" fmla="*/ 160 h 177"/>
                <a:gd name="T24" fmla="*/ 92 w 112"/>
                <a:gd name="T25" fmla="*/ 9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177">
                  <a:moveTo>
                    <a:pt x="112" y="88"/>
                  </a:moveTo>
                  <a:cubicBezTo>
                    <a:pt x="112" y="116"/>
                    <a:pt x="107" y="138"/>
                    <a:pt x="97" y="153"/>
                  </a:cubicBezTo>
                  <a:cubicBezTo>
                    <a:pt x="87" y="169"/>
                    <a:pt x="73" y="177"/>
                    <a:pt x="54" y="177"/>
                  </a:cubicBezTo>
                  <a:cubicBezTo>
                    <a:pt x="37" y="177"/>
                    <a:pt x="24" y="170"/>
                    <a:pt x="14" y="155"/>
                  </a:cubicBezTo>
                  <a:cubicBezTo>
                    <a:pt x="5" y="140"/>
                    <a:pt x="0" y="119"/>
                    <a:pt x="0" y="92"/>
                  </a:cubicBezTo>
                  <a:cubicBezTo>
                    <a:pt x="0" y="62"/>
                    <a:pt x="5" y="39"/>
                    <a:pt x="15" y="24"/>
                  </a:cubicBezTo>
                  <a:cubicBezTo>
                    <a:pt x="25" y="8"/>
                    <a:pt x="39" y="0"/>
                    <a:pt x="58" y="0"/>
                  </a:cubicBezTo>
                  <a:cubicBezTo>
                    <a:pt x="94" y="0"/>
                    <a:pt x="112" y="29"/>
                    <a:pt x="112" y="88"/>
                  </a:cubicBezTo>
                  <a:close/>
                  <a:moveTo>
                    <a:pt x="92" y="90"/>
                  </a:moveTo>
                  <a:cubicBezTo>
                    <a:pt x="92" y="41"/>
                    <a:pt x="80" y="17"/>
                    <a:pt x="57" y="17"/>
                  </a:cubicBezTo>
                  <a:cubicBezTo>
                    <a:pt x="32" y="17"/>
                    <a:pt x="20" y="41"/>
                    <a:pt x="20" y="91"/>
                  </a:cubicBezTo>
                  <a:cubicBezTo>
                    <a:pt x="20" y="137"/>
                    <a:pt x="32" y="160"/>
                    <a:pt x="56" y="160"/>
                  </a:cubicBezTo>
                  <a:cubicBezTo>
                    <a:pt x="80" y="160"/>
                    <a:pt x="92" y="137"/>
                    <a:pt x="92"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6"/>
            <p:cNvSpPr>
              <a:spLocks/>
            </p:cNvSpPr>
            <p:nvPr userDrawn="1"/>
          </p:nvSpPr>
          <p:spPr bwMode="auto">
            <a:xfrm>
              <a:off x="4667" y="4601"/>
              <a:ext cx="142" cy="414"/>
            </a:xfrm>
            <a:custGeom>
              <a:avLst/>
              <a:gdLst>
                <a:gd name="T0" fmla="*/ 40 w 60"/>
                <a:gd name="T1" fmla="*/ 175 h 175"/>
                <a:gd name="T2" fmla="*/ 40 w 60"/>
                <a:gd name="T3" fmla="*/ 27 h 175"/>
                <a:gd name="T4" fmla="*/ 23 w 60"/>
                <a:gd name="T5" fmla="*/ 39 h 175"/>
                <a:gd name="T6" fmla="*/ 0 w 60"/>
                <a:gd name="T7" fmla="*/ 47 h 175"/>
                <a:gd name="T8" fmla="*/ 0 w 60"/>
                <a:gd name="T9" fmla="*/ 28 h 175"/>
                <a:gd name="T10" fmla="*/ 28 w 60"/>
                <a:gd name="T11" fmla="*/ 16 h 175"/>
                <a:gd name="T12" fmla="*/ 52 w 60"/>
                <a:gd name="T13" fmla="*/ 0 h 175"/>
                <a:gd name="T14" fmla="*/ 60 w 60"/>
                <a:gd name="T15" fmla="*/ 0 h 175"/>
                <a:gd name="T16" fmla="*/ 60 w 60"/>
                <a:gd name="T17" fmla="*/ 175 h 175"/>
                <a:gd name="T18" fmla="*/ 40 w 60"/>
                <a:gd name="T19"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75">
                  <a:moveTo>
                    <a:pt x="40" y="175"/>
                  </a:moveTo>
                  <a:cubicBezTo>
                    <a:pt x="40" y="27"/>
                    <a:pt x="40" y="27"/>
                    <a:pt x="40" y="27"/>
                  </a:cubicBezTo>
                  <a:cubicBezTo>
                    <a:pt x="37" y="31"/>
                    <a:pt x="31" y="34"/>
                    <a:pt x="23" y="39"/>
                  </a:cubicBezTo>
                  <a:cubicBezTo>
                    <a:pt x="15" y="43"/>
                    <a:pt x="7" y="46"/>
                    <a:pt x="0" y="47"/>
                  </a:cubicBezTo>
                  <a:cubicBezTo>
                    <a:pt x="0" y="28"/>
                    <a:pt x="0" y="28"/>
                    <a:pt x="0" y="28"/>
                  </a:cubicBezTo>
                  <a:cubicBezTo>
                    <a:pt x="9" y="25"/>
                    <a:pt x="18" y="21"/>
                    <a:pt x="28" y="16"/>
                  </a:cubicBezTo>
                  <a:cubicBezTo>
                    <a:pt x="38" y="11"/>
                    <a:pt x="46" y="5"/>
                    <a:pt x="52" y="0"/>
                  </a:cubicBezTo>
                  <a:cubicBezTo>
                    <a:pt x="60" y="0"/>
                    <a:pt x="60" y="0"/>
                    <a:pt x="60" y="0"/>
                  </a:cubicBezTo>
                  <a:cubicBezTo>
                    <a:pt x="60" y="175"/>
                    <a:pt x="60" y="175"/>
                    <a:pt x="60" y="175"/>
                  </a:cubicBezTo>
                  <a:lnTo>
                    <a:pt x="4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7"/>
            <p:cNvSpPr>
              <a:spLocks noEditPoints="1"/>
            </p:cNvSpPr>
            <p:nvPr userDrawn="1"/>
          </p:nvSpPr>
          <p:spPr bwMode="auto">
            <a:xfrm>
              <a:off x="4901" y="4603"/>
              <a:ext cx="258" cy="419"/>
            </a:xfrm>
            <a:custGeom>
              <a:avLst/>
              <a:gdLst>
                <a:gd name="T0" fmla="*/ 109 w 109"/>
                <a:gd name="T1" fmla="*/ 120 h 177"/>
                <a:gd name="T2" fmla="*/ 102 w 109"/>
                <a:gd name="T3" fmla="*/ 149 h 177"/>
                <a:gd name="T4" fmla="*/ 82 w 109"/>
                <a:gd name="T5" fmla="*/ 170 h 177"/>
                <a:gd name="T6" fmla="*/ 55 w 109"/>
                <a:gd name="T7" fmla="*/ 177 h 177"/>
                <a:gd name="T8" fmla="*/ 15 w 109"/>
                <a:gd name="T9" fmla="*/ 156 h 177"/>
                <a:gd name="T10" fmla="*/ 0 w 109"/>
                <a:gd name="T11" fmla="*/ 99 h 177"/>
                <a:gd name="T12" fmla="*/ 9 w 109"/>
                <a:gd name="T13" fmla="*/ 47 h 177"/>
                <a:gd name="T14" fmla="*/ 33 w 109"/>
                <a:gd name="T15" fmla="*/ 12 h 177"/>
                <a:gd name="T16" fmla="*/ 70 w 109"/>
                <a:gd name="T17" fmla="*/ 0 h 177"/>
                <a:gd name="T18" fmla="*/ 98 w 109"/>
                <a:gd name="T19" fmla="*/ 5 h 177"/>
                <a:gd name="T20" fmla="*/ 98 w 109"/>
                <a:gd name="T21" fmla="*/ 23 h 177"/>
                <a:gd name="T22" fmla="*/ 70 w 109"/>
                <a:gd name="T23" fmla="*/ 17 h 177"/>
                <a:gd name="T24" fmla="*/ 34 w 109"/>
                <a:gd name="T25" fmla="*/ 37 h 177"/>
                <a:gd name="T26" fmla="*/ 20 w 109"/>
                <a:gd name="T27" fmla="*/ 91 h 177"/>
                <a:gd name="T28" fmla="*/ 21 w 109"/>
                <a:gd name="T29" fmla="*/ 91 h 177"/>
                <a:gd name="T30" fmla="*/ 60 w 109"/>
                <a:gd name="T31" fmla="*/ 67 h 177"/>
                <a:gd name="T32" fmla="*/ 95 w 109"/>
                <a:gd name="T33" fmla="*/ 81 h 177"/>
                <a:gd name="T34" fmla="*/ 109 w 109"/>
                <a:gd name="T35" fmla="*/ 120 h 177"/>
                <a:gd name="T36" fmla="*/ 89 w 109"/>
                <a:gd name="T37" fmla="*/ 122 h 177"/>
                <a:gd name="T38" fmla="*/ 80 w 109"/>
                <a:gd name="T39" fmla="*/ 94 h 177"/>
                <a:gd name="T40" fmla="*/ 55 w 109"/>
                <a:gd name="T41" fmla="*/ 84 h 177"/>
                <a:gd name="T42" fmla="*/ 31 w 109"/>
                <a:gd name="T43" fmla="*/ 94 h 177"/>
                <a:gd name="T44" fmla="*/ 21 w 109"/>
                <a:gd name="T45" fmla="*/ 118 h 177"/>
                <a:gd name="T46" fmla="*/ 31 w 109"/>
                <a:gd name="T47" fmla="*/ 148 h 177"/>
                <a:gd name="T48" fmla="*/ 56 w 109"/>
                <a:gd name="T49" fmla="*/ 160 h 177"/>
                <a:gd name="T50" fmla="*/ 79 w 109"/>
                <a:gd name="T51" fmla="*/ 150 h 177"/>
                <a:gd name="T52" fmla="*/ 89 w 109"/>
                <a:gd name="T53" fmla="*/ 12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 h="177">
                  <a:moveTo>
                    <a:pt x="109" y="120"/>
                  </a:moveTo>
                  <a:cubicBezTo>
                    <a:pt x="109" y="130"/>
                    <a:pt x="106" y="140"/>
                    <a:pt x="102" y="149"/>
                  </a:cubicBezTo>
                  <a:cubicBezTo>
                    <a:pt x="97" y="158"/>
                    <a:pt x="90" y="165"/>
                    <a:pt x="82" y="170"/>
                  </a:cubicBezTo>
                  <a:cubicBezTo>
                    <a:pt x="74" y="174"/>
                    <a:pt x="65" y="177"/>
                    <a:pt x="55" y="177"/>
                  </a:cubicBezTo>
                  <a:cubicBezTo>
                    <a:pt x="38" y="177"/>
                    <a:pt x="24" y="170"/>
                    <a:pt x="15" y="156"/>
                  </a:cubicBezTo>
                  <a:cubicBezTo>
                    <a:pt x="5" y="143"/>
                    <a:pt x="0" y="123"/>
                    <a:pt x="0" y="99"/>
                  </a:cubicBezTo>
                  <a:cubicBezTo>
                    <a:pt x="0" y="79"/>
                    <a:pt x="3" y="62"/>
                    <a:pt x="9" y="47"/>
                  </a:cubicBezTo>
                  <a:cubicBezTo>
                    <a:pt x="14" y="32"/>
                    <a:pt x="23" y="20"/>
                    <a:pt x="33" y="12"/>
                  </a:cubicBezTo>
                  <a:cubicBezTo>
                    <a:pt x="44" y="4"/>
                    <a:pt x="56" y="0"/>
                    <a:pt x="70" y="0"/>
                  </a:cubicBezTo>
                  <a:cubicBezTo>
                    <a:pt x="81" y="0"/>
                    <a:pt x="91" y="2"/>
                    <a:pt x="98" y="5"/>
                  </a:cubicBezTo>
                  <a:cubicBezTo>
                    <a:pt x="98" y="23"/>
                    <a:pt x="98" y="23"/>
                    <a:pt x="98" y="23"/>
                  </a:cubicBezTo>
                  <a:cubicBezTo>
                    <a:pt x="89" y="19"/>
                    <a:pt x="80" y="17"/>
                    <a:pt x="70" y="17"/>
                  </a:cubicBezTo>
                  <a:cubicBezTo>
                    <a:pt x="55" y="17"/>
                    <a:pt x="43" y="23"/>
                    <a:pt x="34" y="37"/>
                  </a:cubicBezTo>
                  <a:cubicBezTo>
                    <a:pt x="25" y="51"/>
                    <a:pt x="20" y="69"/>
                    <a:pt x="20" y="91"/>
                  </a:cubicBezTo>
                  <a:cubicBezTo>
                    <a:pt x="21" y="91"/>
                    <a:pt x="21" y="91"/>
                    <a:pt x="21" y="91"/>
                  </a:cubicBezTo>
                  <a:cubicBezTo>
                    <a:pt x="29" y="75"/>
                    <a:pt x="42" y="67"/>
                    <a:pt x="60" y="67"/>
                  </a:cubicBezTo>
                  <a:cubicBezTo>
                    <a:pt x="74" y="67"/>
                    <a:pt x="86" y="72"/>
                    <a:pt x="95" y="81"/>
                  </a:cubicBezTo>
                  <a:cubicBezTo>
                    <a:pt x="104" y="91"/>
                    <a:pt x="109" y="104"/>
                    <a:pt x="109" y="120"/>
                  </a:cubicBezTo>
                  <a:close/>
                  <a:moveTo>
                    <a:pt x="89" y="122"/>
                  </a:moveTo>
                  <a:cubicBezTo>
                    <a:pt x="89" y="110"/>
                    <a:pt x="86" y="101"/>
                    <a:pt x="80" y="94"/>
                  </a:cubicBezTo>
                  <a:cubicBezTo>
                    <a:pt x="74" y="87"/>
                    <a:pt x="66" y="84"/>
                    <a:pt x="55" y="84"/>
                  </a:cubicBezTo>
                  <a:cubicBezTo>
                    <a:pt x="46" y="84"/>
                    <a:pt x="38" y="87"/>
                    <a:pt x="31" y="94"/>
                  </a:cubicBezTo>
                  <a:cubicBezTo>
                    <a:pt x="25" y="100"/>
                    <a:pt x="21" y="108"/>
                    <a:pt x="21" y="118"/>
                  </a:cubicBezTo>
                  <a:cubicBezTo>
                    <a:pt x="21" y="130"/>
                    <a:pt x="25" y="140"/>
                    <a:pt x="31" y="148"/>
                  </a:cubicBezTo>
                  <a:cubicBezTo>
                    <a:pt x="38" y="156"/>
                    <a:pt x="46" y="160"/>
                    <a:pt x="56" y="160"/>
                  </a:cubicBezTo>
                  <a:cubicBezTo>
                    <a:pt x="65" y="160"/>
                    <a:pt x="73" y="157"/>
                    <a:pt x="79" y="150"/>
                  </a:cubicBezTo>
                  <a:cubicBezTo>
                    <a:pt x="85" y="143"/>
                    <a:pt x="89" y="133"/>
                    <a:pt x="89"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Freeform 6"/>
          <p:cNvSpPr>
            <a:spLocks/>
          </p:cNvSpPr>
          <p:nvPr userDrawn="1"/>
        </p:nvSpPr>
        <p:spPr bwMode="auto">
          <a:xfrm>
            <a:off x="8602663" y="6180138"/>
            <a:ext cx="4763"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1" y="0"/>
                  <a:pt x="1" y="1"/>
                </a:cubicBezTo>
                <a:cubicBezTo>
                  <a:pt x="1" y="0"/>
                  <a:pt x="1" y="0"/>
                  <a:pt x="1" y="0"/>
                </a:cubicBezTo>
                <a:close/>
              </a:path>
            </a:pathLst>
          </a:custGeom>
          <a:solidFill>
            <a:srgbClr val="A83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9"/>
          <p:cNvSpPr>
            <a:spLocks/>
          </p:cNvSpPr>
          <p:nvPr userDrawn="1"/>
        </p:nvSpPr>
        <p:spPr bwMode="auto">
          <a:xfrm>
            <a:off x="8570913" y="5738813"/>
            <a:ext cx="4763"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1" y="0"/>
                  <a:pt x="1" y="1"/>
                </a:cubicBezTo>
                <a:cubicBezTo>
                  <a:pt x="1" y="0"/>
                  <a:pt x="1" y="0"/>
                  <a:pt x="1" y="0"/>
                </a:cubicBezTo>
                <a:close/>
              </a:path>
            </a:pathLst>
          </a:custGeom>
          <a:solidFill>
            <a:srgbClr val="A83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03" name="Group 102"/>
          <p:cNvGrpSpPr/>
          <p:nvPr userDrawn="1"/>
        </p:nvGrpSpPr>
        <p:grpSpPr>
          <a:xfrm>
            <a:off x="0" y="4329113"/>
            <a:ext cx="12436475" cy="2665413"/>
            <a:chOff x="0" y="4329113"/>
            <a:chExt cx="12436475" cy="2665413"/>
          </a:xfrm>
        </p:grpSpPr>
        <p:sp>
          <p:nvSpPr>
            <p:cNvPr id="92" name="Freeform 21"/>
            <p:cNvSpPr>
              <a:spLocks noEditPoints="1"/>
            </p:cNvSpPr>
            <p:nvPr userDrawn="1"/>
          </p:nvSpPr>
          <p:spPr bwMode="auto">
            <a:xfrm>
              <a:off x="3273425" y="4329113"/>
              <a:ext cx="9163050" cy="2665413"/>
            </a:xfrm>
            <a:custGeom>
              <a:avLst/>
              <a:gdLst>
                <a:gd name="T0" fmla="*/ 1597 w 1671"/>
                <a:gd name="T1" fmla="*/ 16 h 486"/>
                <a:gd name="T2" fmla="*/ 1574 w 1671"/>
                <a:gd name="T3" fmla="*/ 67 h 486"/>
                <a:gd name="T4" fmla="*/ 1470 w 1671"/>
                <a:gd name="T5" fmla="*/ 142 h 486"/>
                <a:gd name="T6" fmla="*/ 1369 w 1671"/>
                <a:gd name="T7" fmla="*/ 200 h 486"/>
                <a:gd name="T8" fmla="*/ 1309 w 1671"/>
                <a:gd name="T9" fmla="*/ 219 h 486"/>
                <a:gd name="T10" fmla="*/ 1241 w 1671"/>
                <a:gd name="T11" fmla="*/ 220 h 486"/>
                <a:gd name="T12" fmla="*/ 1143 w 1671"/>
                <a:gd name="T13" fmla="*/ 240 h 486"/>
                <a:gd name="T14" fmla="*/ 952 w 1671"/>
                <a:gd name="T15" fmla="*/ 283 h 486"/>
                <a:gd name="T16" fmla="*/ 898 w 1671"/>
                <a:gd name="T17" fmla="*/ 291 h 486"/>
                <a:gd name="T18" fmla="*/ 647 w 1671"/>
                <a:gd name="T19" fmla="*/ 226 h 486"/>
                <a:gd name="T20" fmla="*/ 248 w 1671"/>
                <a:gd name="T21" fmla="*/ 223 h 486"/>
                <a:gd name="T22" fmla="*/ 114 w 1671"/>
                <a:gd name="T23" fmla="*/ 239 h 486"/>
                <a:gd name="T24" fmla="*/ 50 w 1671"/>
                <a:gd name="T25" fmla="*/ 239 h 486"/>
                <a:gd name="T26" fmla="*/ 64 w 1671"/>
                <a:gd name="T27" fmla="*/ 486 h 486"/>
                <a:gd name="T28" fmla="*/ 114 w 1671"/>
                <a:gd name="T29" fmla="*/ 486 h 486"/>
                <a:gd name="T30" fmla="*/ 185 w 1671"/>
                <a:gd name="T31" fmla="*/ 486 h 486"/>
                <a:gd name="T32" fmla="*/ 248 w 1671"/>
                <a:gd name="T33" fmla="*/ 486 h 486"/>
                <a:gd name="T34" fmla="*/ 653 w 1671"/>
                <a:gd name="T35" fmla="*/ 486 h 486"/>
                <a:gd name="T36" fmla="*/ 727 w 1671"/>
                <a:gd name="T37" fmla="*/ 486 h 486"/>
                <a:gd name="T38" fmla="*/ 917 w 1671"/>
                <a:gd name="T39" fmla="*/ 486 h 486"/>
                <a:gd name="T40" fmla="*/ 952 w 1671"/>
                <a:gd name="T41" fmla="*/ 486 h 486"/>
                <a:gd name="T42" fmla="*/ 1091 w 1671"/>
                <a:gd name="T43" fmla="*/ 486 h 486"/>
                <a:gd name="T44" fmla="*/ 1491 w 1671"/>
                <a:gd name="T45" fmla="*/ 486 h 486"/>
                <a:gd name="T46" fmla="*/ 1571 w 1671"/>
                <a:gd name="T47" fmla="*/ 486 h 486"/>
                <a:gd name="T48" fmla="*/ 304 w 1671"/>
                <a:gd name="T49" fmla="*/ 376 h 486"/>
                <a:gd name="T50" fmla="*/ 304 w 1671"/>
                <a:gd name="T51" fmla="*/ 365 h 486"/>
                <a:gd name="T52" fmla="*/ 304 w 1671"/>
                <a:gd name="T53" fmla="*/ 354 h 486"/>
                <a:gd name="T54" fmla="*/ 334 w 1671"/>
                <a:gd name="T55" fmla="*/ 376 h 486"/>
                <a:gd name="T56" fmla="*/ 334 w 1671"/>
                <a:gd name="T57" fmla="*/ 365 h 486"/>
                <a:gd name="T58" fmla="*/ 334 w 1671"/>
                <a:gd name="T59" fmla="*/ 354 h 486"/>
                <a:gd name="T60" fmla="*/ 364 w 1671"/>
                <a:gd name="T61" fmla="*/ 376 h 486"/>
                <a:gd name="T62" fmla="*/ 364 w 1671"/>
                <a:gd name="T63" fmla="*/ 365 h 486"/>
                <a:gd name="T64" fmla="*/ 364 w 1671"/>
                <a:gd name="T65" fmla="*/ 354 h 486"/>
                <a:gd name="T66" fmla="*/ 447 w 1671"/>
                <a:gd name="T67" fmla="*/ 376 h 486"/>
                <a:gd name="T68" fmla="*/ 447 w 1671"/>
                <a:gd name="T69" fmla="*/ 365 h 486"/>
                <a:gd name="T70" fmla="*/ 447 w 1671"/>
                <a:gd name="T71" fmla="*/ 354 h 486"/>
                <a:gd name="T72" fmla="*/ 477 w 1671"/>
                <a:gd name="T73" fmla="*/ 376 h 486"/>
                <a:gd name="T74" fmla="*/ 477 w 1671"/>
                <a:gd name="T75" fmla="*/ 365 h 486"/>
                <a:gd name="T76" fmla="*/ 477 w 1671"/>
                <a:gd name="T77" fmla="*/ 354 h 486"/>
                <a:gd name="T78" fmla="*/ 507 w 1671"/>
                <a:gd name="T79" fmla="*/ 376 h 486"/>
                <a:gd name="T80" fmla="*/ 507 w 1671"/>
                <a:gd name="T81" fmla="*/ 365 h 486"/>
                <a:gd name="T82" fmla="*/ 507 w 1671"/>
                <a:gd name="T83" fmla="*/ 354 h 486"/>
                <a:gd name="T84" fmla="*/ 416 w 1671"/>
                <a:gd name="T85" fmla="*/ 246 h 486"/>
                <a:gd name="T86" fmla="*/ 568 w 1671"/>
                <a:gd name="T87" fmla="*/ 376 h 486"/>
                <a:gd name="T88" fmla="*/ 568 w 1671"/>
                <a:gd name="T89" fmla="*/ 365 h 486"/>
                <a:gd name="T90" fmla="*/ 568 w 1671"/>
                <a:gd name="T91" fmla="*/ 354 h 486"/>
                <a:gd name="T92" fmla="*/ 598 w 1671"/>
                <a:gd name="T93" fmla="*/ 376 h 486"/>
                <a:gd name="T94" fmla="*/ 598 w 1671"/>
                <a:gd name="T95" fmla="*/ 365 h 486"/>
                <a:gd name="T96" fmla="*/ 598 w 1671"/>
                <a:gd name="T97" fmla="*/ 354 h 486"/>
                <a:gd name="T98" fmla="*/ 628 w 1671"/>
                <a:gd name="T99" fmla="*/ 376 h 486"/>
                <a:gd name="T100" fmla="*/ 628 w 1671"/>
                <a:gd name="T101" fmla="*/ 365 h 486"/>
                <a:gd name="T102" fmla="*/ 628 w 1671"/>
                <a:gd name="T103" fmla="*/ 35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1" h="486">
                  <a:moveTo>
                    <a:pt x="1607" y="78"/>
                  </a:moveTo>
                  <a:cubicBezTo>
                    <a:pt x="1607" y="67"/>
                    <a:pt x="1607" y="67"/>
                    <a:pt x="1607" y="67"/>
                  </a:cubicBezTo>
                  <a:cubicBezTo>
                    <a:pt x="1598" y="67"/>
                    <a:pt x="1598" y="67"/>
                    <a:pt x="1598" y="67"/>
                  </a:cubicBezTo>
                  <a:cubicBezTo>
                    <a:pt x="1598" y="16"/>
                    <a:pt x="1598" y="16"/>
                    <a:pt x="1598" y="16"/>
                  </a:cubicBezTo>
                  <a:cubicBezTo>
                    <a:pt x="1597" y="16"/>
                    <a:pt x="1597" y="16"/>
                    <a:pt x="1597" y="16"/>
                  </a:cubicBezTo>
                  <a:cubicBezTo>
                    <a:pt x="1597" y="67"/>
                    <a:pt x="1597" y="67"/>
                    <a:pt x="1597" y="67"/>
                  </a:cubicBezTo>
                  <a:cubicBezTo>
                    <a:pt x="1577" y="67"/>
                    <a:pt x="1577" y="67"/>
                    <a:pt x="1577" y="67"/>
                  </a:cubicBezTo>
                  <a:cubicBezTo>
                    <a:pt x="1577" y="0"/>
                    <a:pt x="1577" y="0"/>
                    <a:pt x="1577" y="0"/>
                  </a:cubicBezTo>
                  <a:cubicBezTo>
                    <a:pt x="1574" y="0"/>
                    <a:pt x="1574" y="0"/>
                    <a:pt x="1574" y="0"/>
                  </a:cubicBezTo>
                  <a:cubicBezTo>
                    <a:pt x="1574" y="67"/>
                    <a:pt x="1574" y="67"/>
                    <a:pt x="1574" y="67"/>
                  </a:cubicBezTo>
                  <a:cubicBezTo>
                    <a:pt x="1567" y="67"/>
                    <a:pt x="1567" y="67"/>
                    <a:pt x="1567" y="67"/>
                  </a:cubicBezTo>
                  <a:cubicBezTo>
                    <a:pt x="1567" y="78"/>
                    <a:pt x="1567" y="78"/>
                    <a:pt x="1567" y="78"/>
                  </a:cubicBezTo>
                  <a:cubicBezTo>
                    <a:pt x="1559" y="78"/>
                    <a:pt x="1559" y="78"/>
                    <a:pt x="1559" y="78"/>
                  </a:cubicBezTo>
                  <a:cubicBezTo>
                    <a:pt x="1543" y="84"/>
                    <a:pt x="1543" y="84"/>
                    <a:pt x="1543" y="84"/>
                  </a:cubicBezTo>
                  <a:cubicBezTo>
                    <a:pt x="1470" y="142"/>
                    <a:pt x="1470" y="142"/>
                    <a:pt x="1470" y="142"/>
                  </a:cubicBezTo>
                  <a:cubicBezTo>
                    <a:pt x="1437" y="147"/>
                    <a:pt x="1437" y="147"/>
                    <a:pt x="1437" y="147"/>
                  </a:cubicBezTo>
                  <a:cubicBezTo>
                    <a:pt x="1437" y="207"/>
                    <a:pt x="1437" y="207"/>
                    <a:pt x="1437" y="207"/>
                  </a:cubicBezTo>
                  <a:cubicBezTo>
                    <a:pt x="1387" y="207"/>
                    <a:pt x="1387" y="207"/>
                    <a:pt x="1387" y="207"/>
                  </a:cubicBezTo>
                  <a:cubicBezTo>
                    <a:pt x="1380" y="200"/>
                    <a:pt x="1380" y="200"/>
                    <a:pt x="1380" y="200"/>
                  </a:cubicBezTo>
                  <a:cubicBezTo>
                    <a:pt x="1369" y="200"/>
                    <a:pt x="1369" y="200"/>
                    <a:pt x="1369" y="200"/>
                  </a:cubicBezTo>
                  <a:cubicBezTo>
                    <a:pt x="1369" y="189"/>
                    <a:pt x="1369" y="189"/>
                    <a:pt x="1369" y="189"/>
                  </a:cubicBezTo>
                  <a:cubicBezTo>
                    <a:pt x="1325" y="189"/>
                    <a:pt x="1325" y="189"/>
                    <a:pt x="1325" y="189"/>
                  </a:cubicBezTo>
                  <a:cubicBezTo>
                    <a:pt x="1325" y="199"/>
                    <a:pt x="1325" y="199"/>
                    <a:pt x="1325" y="199"/>
                  </a:cubicBezTo>
                  <a:cubicBezTo>
                    <a:pt x="1309" y="206"/>
                    <a:pt x="1309" y="206"/>
                    <a:pt x="1309" y="206"/>
                  </a:cubicBezTo>
                  <a:cubicBezTo>
                    <a:pt x="1309" y="219"/>
                    <a:pt x="1309" y="219"/>
                    <a:pt x="1309" y="219"/>
                  </a:cubicBezTo>
                  <a:cubicBezTo>
                    <a:pt x="1284" y="219"/>
                    <a:pt x="1284" y="219"/>
                    <a:pt x="1284" y="219"/>
                  </a:cubicBezTo>
                  <a:cubicBezTo>
                    <a:pt x="1284" y="205"/>
                    <a:pt x="1284" y="205"/>
                    <a:pt x="1284" y="205"/>
                  </a:cubicBezTo>
                  <a:cubicBezTo>
                    <a:pt x="1262" y="205"/>
                    <a:pt x="1262" y="205"/>
                    <a:pt x="1262" y="205"/>
                  </a:cubicBezTo>
                  <a:cubicBezTo>
                    <a:pt x="1262" y="220"/>
                    <a:pt x="1262" y="220"/>
                    <a:pt x="1262" y="220"/>
                  </a:cubicBezTo>
                  <a:cubicBezTo>
                    <a:pt x="1241" y="220"/>
                    <a:pt x="1241" y="220"/>
                    <a:pt x="1241" y="220"/>
                  </a:cubicBezTo>
                  <a:cubicBezTo>
                    <a:pt x="1241" y="234"/>
                    <a:pt x="1241" y="234"/>
                    <a:pt x="1241" y="234"/>
                  </a:cubicBezTo>
                  <a:cubicBezTo>
                    <a:pt x="1183" y="234"/>
                    <a:pt x="1183" y="234"/>
                    <a:pt x="1183" y="234"/>
                  </a:cubicBezTo>
                  <a:cubicBezTo>
                    <a:pt x="1183" y="226"/>
                    <a:pt x="1183" y="226"/>
                    <a:pt x="1183" y="226"/>
                  </a:cubicBezTo>
                  <a:cubicBezTo>
                    <a:pt x="1143" y="226"/>
                    <a:pt x="1143" y="226"/>
                    <a:pt x="1143" y="226"/>
                  </a:cubicBezTo>
                  <a:cubicBezTo>
                    <a:pt x="1143" y="240"/>
                    <a:pt x="1143" y="240"/>
                    <a:pt x="1143" y="240"/>
                  </a:cubicBezTo>
                  <a:cubicBezTo>
                    <a:pt x="1091" y="240"/>
                    <a:pt x="1091" y="240"/>
                    <a:pt x="1091" y="240"/>
                  </a:cubicBezTo>
                  <a:cubicBezTo>
                    <a:pt x="1091" y="141"/>
                    <a:pt x="1091" y="141"/>
                    <a:pt x="1091" y="141"/>
                  </a:cubicBezTo>
                  <a:cubicBezTo>
                    <a:pt x="970" y="141"/>
                    <a:pt x="970" y="141"/>
                    <a:pt x="970" y="141"/>
                  </a:cubicBezTo>
                  <a:cubicBezTo>
                    <a:pt x="970" y="283"/>
                    <a:pt x="970" y="283"/>
                    <a:pt x="970" y="283"/>
                  </a:cubicBezTo>
                  <a:cubicBezTo>
                    <a:pt x="952" y="283"/>
                    <a:pt x="952" y="283"/>
                    <a:pt x="952" y="283"/>
                  </a:cubicBezTo>
                  <a:cubicBezTo>
                    <a:pt x="952" y="294"/>
                    <a:pt x="952" y="294"/>
                    <a:pt x="952" y="294"/>
                  </a:cubicBezTo>
                  <a:cubicBezTo>
                    <a:pt x="917" y="294"/>
                    <a:pt x="917" y="294"/>
                    <a:pt x="917" y="294"/>
                  </a:cubicBezTo>
                  <a:cubicBezTo>
                    <a:pt x="917" y="316"/>
                    <a:pt x="917" y="316"/>
                    <a:pt x="917" y="316"/>
                  </a:cubicBezTo>
                  <a:cubicBezTo>
                    <a:pt x="898" y="316"/>
                    <a:pt x="898" y="316"/>
                    <a:pt x="898" y="316"/>
                  </a:cubicBezTo>
                  <a:cubicBezTo>
                    <a:pt x="898" y="291"/>
                    <a:pt x="898" y="291"/>
                    <a:pt x="898" y="291"/>
                  </a:cubicBezTo>
                  <a:cubicBezTo>
                    <a:pt x="761" y="291"/>
                    <a:pt x="761" y="291"/>
                    <a:pt x="761" y="291"/>
                  </a:cubicBezTo>
                  <a:cubicBezTo>
                    <a:pt x="761" y="281"/>
                    <a:pt x="761" y="281"/>
                    <a:pt x="761" y="281"/>
                  </a:cubicBezTo>
                  <a:cubicBezTo>
                    <a:pt x="727" y="281"/>
                    <a:pt x="727" y="281"/>
                    <a:pt x="727" y="281"/>
                  </a:cubicBezTo>
                  <a:cubicBezTo>
                    <a:pt x="727" y="226"/>
                    <a:pt x="727" y="226"/>
                    <a:pt x="727" y="226"/>
                  </a:cubicBezTo>
                  <a:cubicBezTo>
                    <a:pt x="647" y="226"/>
                    <a:pt x="647" y="226"/>
                    <a:pt x="647" y="226"/>
                  </a:cubicBezTo>
                  <a:cubicBezTo>
                    <a:pt x="647" y="294"/>
                    <a:pt x="647" y="294"/>
                    <a:pt x="647" y="294"/>
                  </a:cubicBezTo>
                  <a:cubicBezTo>
                    <a:pt x="477" y="154"/>
                    <a:pt x="326" y="244"/>
                    <a:pt x="276" y="283"/>
                  </a:cubicBezTo>
                  <a:cubicBezTo>
                    <a:pt x="276" y="247"/>
                    <a:pt x="276" y="247"/>
                    <a:pt x="276" y="247"/>
                  </a:cubicBezTo>
                  <a:cubicBezTo>
                    <a:pt x="248" y="247"/>
                    <a:pt x="248" y="247"/>
                    <a:pt x="248" y="247"/>
                  </a:cubicBezTo>
                  <a:cubicBezTo>
                    <a:pt x="248" y="223"/>
                    <a:pt x="248" y="223"/>
                    <a:pt x="248" y="223"/>
                  </a:cubicBezTo>
                  <a:cubicBezTo>
                    <a:pt x="185" y="223"/>
                    <a:pt x="185" y="223"/>
                    <a:pt x="185" y="223"/>
                  </a:cubicBezTo>
                  <a:cubicBezTo>
                    <a:pt x="185" y="353"/>
                    <a:pt x="185" y="353"/>
                    <a:pt x="185" y="353"/>
                  </a:cubicBezTo>
                  <a:cubicBezTo>
                    <a:pt x="153" y="353"/>
                    <a:pt x="153" y="353"/>
                    <a:pt x="153" y="353"/>
                  </a:cubicBezTo>
                  <a:cubicBezTo>
                    <a:pt x="153" y="239"/>
                    <a:pt x="153" y="239"/>
                    <a:pt x="153" y="239"/>
                  </a:cubicBezTo>
                  <a:cubicBezTo>
                    <a:pt x="114" y="239"/>
                    <a:pt x="114" y="239"/>
                    <a:pt x="114" y="239"/>
                  </a:cubicBezTo>
                  <a:cubicBezTo>
                    <a:pt x="114" y="199"/>
                    <a:pt x="114" y="199"/>
                    <a:pt x="114" y="199"/>
                  </a:cubicBezTo>
                  <a:cubicBezTo>
                    <a:pt x="64" y="199"/>
                    <a:pt x="64" y="199"/>
                    <a:pt x="64" y="199"/>
                  </a:cubicBezTo>
                  <a:cubicBezTo>
                    <a:pt x="64" y="343"/>
                    <a:pt x="64" y="343"/>
                    <a:pt x="64" y="343"/>
                  </a:cubicBezTo>
                  <a:cubicBezTo>
                    <a:pt x="50" y="343"/>
                    <a:pt x="50" y="343"/>
                    <a:pt x="50" y="343"/>
                  </a:cubicBezTo>
                  <a:cubicBezTo>
                    <a:pt x="50" y="239"/>
                    <a:pt x="50" y="239"/>
                    <a:pt x="50" y="239"/>
                  </a:cubicBezTo>
                  <a:cubicBezTo>
                    <a:pt x="0" y="239"/>
                    <a:pt x="0" y="239"/>
                    <a:pt x="0" y="239"/>
                  </a:cubicBezTo>
                  <a:cubicBezTo>
                    <a:pt x="0" y="486"/>
                    <a:pt x="0" y="486"/>
                    <a:pt x="0" y="486"/>
                  </a:cubicBezTo>
                  <a:cubicBezTo>
                    <a:pt x="36" y="486"/>
                    <a:pt x="36" y="486"/>
                    <a:pt x="36" y="486"/>
                  </a:cubicBezTo>
                  <a:cubicBezTo>
                    <a:pt x="50" y="486"/>
                    <a:pt x="50" y="486"/>
                    <a:pt x="50" y="486"/>
                  </a:cubicBezTo>
                  <a:cubicBezTo>
                    <a:pt x="64" y="486"/>
                    <a:pt x="64" y="486"/>
                    <a:pt x="64" y="486"/>
                  </a:cubicBezTo>
                  <a:cubicBezTo>
                    <a:pt x="66" y="486"/>
                    <a:pt x="66" y="486"/>
                    <a:pt x="66" y="486"/>
                  </a:cubicBezTo>
                  <a:cubicBezTo>
                    <a:pt x="75" y="486"/>
                    <a:pt x="75" y="486"/>
                    <a:pt x="75" y="486"/>
                  </a:cubicBezTo>
                  <a:cubicBezTo>
                    <a:pt x="103" y="486"/>
                    <a:pt x="103" y="486"/>
                    <a:pt x="103" y="486"/>
                  </a:cubicBezTo>
                  <a:cubicBezTo>
                    <a:pt x="112" y="486"/>
                    <a:pt x="112" y="486"/>
                    <a:pt x="112" y="486"/>
                  </a:cubicBezTo>
                  <a:cubicBezTo>
                    <a:pt x="114" y="486"/>
                    <a:pt x="114" y="486"/>
                    <a:pt x="114" y="486"/>
                  </a:cubicBezTo>
                  <a:cubicBezTo>
                    <a:pt x="125" y="486"/>
                    <a:pt x="125" y="486"/>
                    <a:pt x="125" y="486"/>
                  </a:cubicBezTo>
                  <a:cubicBezTo>
                    <a:pt x="141" y="486"/>
                    <a:pt x="141" y="486"/>
                    <a:pt x="141" y="486"/>
                  </a:cubicBezTo>
                  <a:cubicBezTo>
                    <a:pt x="153" y="486"/>
                    <a:pt x="153" y="486"/>
                    <a:pt x="153" y="486"/>
                  </a:cubicBezTo>
                  <a:cubicBezTo>
                    <a:pt x="165" y="486"/>
                    <a:pt x="165" y="486"/>
                    <a:pt x="165" y="486"/>
                  </a:cubicBezTo>
                  <a:cubicBezTo>
                    <a:pt x="185" y="486"/>
                    <a:pt x="185" y="486"/>
                    <a:pt x="185" y="486"/>
                  </a:cubicBezTo>
                  <a:cubicBezTo>
                    <a:pt x="192" y="486"/>
                    <a:pt x="192" y="486"/>
                    <a:pt x="192" y="486"/>
                  </a:cubicBezTo>
                  <a:cubicBezTo>
                    <a:pt x="197" y="486"/>
                    <a:pt x="197" y="486"/>
                    <a:pt x="197" y="486"/>
                  </a:cubicBezTo>
                  <a:cubicBezTo>
                    <a:pt x="219" y="486"/>
                    <a:pt x="219" y="486"/>
                    <a:pt x="219" y="486"/>
                  </a:cubicBezTo>
                  <a:cubicBezTo>
                    <a:pt x="239" y="486"/>
                    <a:pt x="239" y="486"/>
                    <a:pt x="239" y="486"/>
                  </a:cubicBezTo>
                  <a:cubicBezTo>
                    <a:pt x="248" y="486"/>
                    <a:pt x="248" y="486"/>
                    <a:pt x="248" y="486"/>
                  </a:cubicBezTo>
                  <a:cubicBezTo>
                    <a:pt x="268" y="486"/>
                    <a:pt x="268" y="486"/>
                    <a:pt x="268" y="486"/>
                  </a:cubicBezTo>
                  <a:cubicBezTo>
                    <a:pt x="276" y="486"/>
                    <a:pt x="276" y="486"/>
                    <a:pt x="276" y="486"/>
                  </a:cubicBezTo>
                  <a:cubicBezTo>
                    <a:pt x="635" y="486"/>
                    <a:pt x="635" y="486"/>
                    <a:pt x="635" y="486"/>
                  </a:cubicBezTo>
                  <a:cubicBezTo>
                    <a:pt x="647" y="486"/>
                    <a:pt x="647" y="486"/>
                    <a:pt x="647" y="486"/>
                  </a:cubicBezTo>
                  <a:cubicBezTo>
                    <a:pt x="653" y="486"/>
                    <a:pt x="653" y="486"/>
                    <a:pt x="653" y="486"/>
                  </a:cubicBezTo>
                  <a:cubicBezTo>
                    <a:pt x="665" y="486"/>
                    <a:pt x="665" y="486"/>
                    <a:pt x="665" y="486"/>
                  </a:cubicBezTo>
                  <a:cubicBezTo>
                    <a:pt x="673" y="486"/>
                    <a:pt x="673" y="486"/>
                    <a:pt x="673" y="486"/>
                  </a:cubicBezTo>
                  <a:cubicBezTo>
                    <a:pt x="703" y="486"/>
                    <a:pt x="703" y="486"/>
                    <a:pt x="703" y="486"/>
                  </a:cubicBezTo>
                  <a:cubicBezTo>
                    <a:pt x="717" y="486"/>
                    <a:pt x="717" y="486"/>
                    <a:pt x="717" y="486"/>
                  </a:cubicBezTo>
                  <a:cubicBezTo>
                    <a:pt x="727" y="486"/>
                    <a:pt x="727" y="486"/>
                    <a:pt x="727" y="486"/>
                  </a:cubicBezTo>
                  <a:cubicBezTo>
                    <a:pt x="751" y="486"/>
                    <a:pt x="751" y="486"/>
                    <a:pt x="751" y="486"/>
                  </a:cubicBezTo>
                  <a:cubicBezTo>
                    <a:pt x="761" y="486"/>
                    <a:pt x="761" y="486"/>
                    <a:pt x="761" y="486"/>
                  </a:cubicBezTo>
                  <a:cubicBezTo>
                    <a:pt x="888" y="486"/>
                    <a:pt x="888" y="486"/>
                    <a:pt x="888" y="486"/>
                  </a:cubicBezTo>
                  <a:cubicBezTo>
                    <a:pt x="898" y="486"/>
                    <a:pt x="898" y="486"/>
                    <a:pt x="898" y="486"/>
                  </a:cubicBezTo>
                  <a:cubicBezTo>
                    <a:pt x="917" y="486"/>
                    <a:pt x="917" y="486"/>
                    <a:pt x="917" y="486"/>
                  </a:cubicBezTo>
                  <a:cubicBezTo>
                    <a:pt x="926" y="486"/>
                    <a:pt x="926" y="486"/>
                    <a:pt x="926" y="486"/>
                  </a:cubicBezTo>
                  <a:cubicBezTo>
                    <a:pt x="929" y="486"/>
                    <a:pt x="929" y="486"/>
                    <a:pt x="929" y="486"/>
                  </a:cubicBezTo>
                  <a:cubicBezTo>
                    <a:pt x="930" y="486"/>
                    <a:pt x="930" y="486"/>
                    <a:pt x="930" y="486"/>
                  </a:cubicBezTo>
                  <a:cubicBezTo>
                    <a:pt x="945" y="486"/>
                    <a:pt x="945" y="486"/>
                    <a:pt x="945" y="486"/>
                  </a:cubicBezTo>
                  <a:cubicBezTo>
                    <a:pt x="952" y="486"/>
                    <a:pt x="952" y="486"/>
                    <a:pt x="952" y="486"/>
                  </a:cubicBezTo>
                  <a:cubicBezTo>
                    <a:pt x="961" y="486"/>
                    <a:pt x="961" y="486"/>
                    <a:pt x="961" y="486"/>
                  </a:cubicBezTo>
                  <a:cubicBezTo>
                    <a:pt x="970" y="486"/>
                    <a:pt x="970" y="486"/>
                    <a:pt x="970" y="486"/>
                  </a:cubicBezTo>
                  <a:cubicBezTo>
                    <a:pt x="977" y="486"/>
                    <a:pt x="977" y="486"/>
                    <a:pt x="977" y="486"/>
                  </a:cubicBezTo>
                  <a:cubicBezTo>
                    <a:pt x="1087" y="486"/>
                    <a:pt x="1087" y="486"/>
                    <a:pt x="1087" y="486"/>
                  </a:cubicBezTo>
                  <a:cubicBezTo>
                    <a:pt x="1091" y="486"/>
                    <a:pt x="1091" y="486"/>
                    <a:pt x="1091" y="486"/>
                  </a:cubicBezTo>
                  <a:cubicBezTo>
                    <a:pt x="1143" y="486"/>
                    <a:pt x="1143" y="486"/>
                    <a:pt x="1143" y="486"/>
                  </a:cubicBezTo>
                  <a:cubicBezTo>
                    <a:pt x="1147" y="486"/>
                    <a:pt x="1147" y="486"/>
                    <a:pt x="1147" y="486"/>
                  </a:cubicBezTo>
                  <a:cubicBezTo>
                    <a:pt x="1183" y="486"/>
                    <a:pt x="1183" y="486"/>
                    <a:pt x="1183" y="486"/>
                  </a:cubicBezTo>
                  <a:cubicBezTo>
                    <a:pt x="1484" y="486"/>
                    <a:pt x="1484" y="486"/>
                    <a:pt x="1484" y="486"/>
                  </a:cubicBezTo>
                  <a:cubicBezTo>
                    <a:pt x="1491" y="486"/>
                    <a:pt x="1491" y="486"/>
                    <a:pt x="1491" y="486"/>
                  </a:cubicBezTo>
                  <a:cubicBezTo>
                    <a:pt x="1494" y="486"/>
                    <a:pt x="1494" y="486"/>
                    <a:pt x="1494" y="486"/>
                  </a:cubicBezTo>
                  <a:cubicBezTo>
                    <a:pt x="1514" y="486"/>
                    <a:pt x="1514" y="486"/>
                    <a:pt x="1514" y="486"/>
                  </a:cubicBezTo>
                  <a:cubicBezTo>
                    <a:pt x="1515" y="486"/>
                    <a:pt x="1515" y="486"/>
                    <a:pt x="1515" y="486"/>
                  </a:cubicBezTo>
                  <a:cubicBezTo>
                    <a:pt x="1524" y="486"/>
                    <a:pt x="1524" y="486"/>
                    <a:pt x="1524" y="486"/>
                  </a:cubicBezTo>
                  <a:cubicBezTo>
                    <a:pt x="1571" y="486"/>
                    <a:pt x="1571" y="486"/>
                    <a:pt x="1571" y="486"/>
                  </a:cubicBezTo>
                  <a:cubicBezTo>
                    <a:pt x="1603" y="486"/>
                    <a:pt x="1603" y="486"/>
                    <a:pt x="1603" y="486"/>
                  </a:cubicBezTo>
                  <a:cubicBezTo>
                    <a:pt x="1671" y="486"/>
                    <a:pt x="1671" y="486"/>
                    <a:pt x="1671" y="486"/>
                  </a:cubicBezTo>
                  <a:cubicBezTo>
                    <a:pt x="1671" y="78"/>
                    <a:pt x="1671" y="78"/>
                    <a:pt x="1671" y="78"/>
                  </a:cubicBezTo>
                  <a:lnTo>
                    <a:pt x="1607" y="78"/>
                  </a:lnTo>
                  <a:close/>
                  <a:moveTo>
                    <a:pt x="304" y="376"/>
                  </a:moveTo>
                  <a:cubicBezTo>
                    <a:pt x="281" y="376"/>
                    <a:pt x="281" y="376"/>
                    <a:pt x="281" y="376"/>
                  </a:cubicBezTo>
                  <a:cubicBezTo>
                    <a:pt x="281" y="369"/>
                    <a:pt x="281" y="369"/>
                    <a:pt x="281" y="369"/>
                  </a:cubicBezTo>
                  <a:cubicBezTo>
                    <a:pt x="304" y="369"/>
                    <a:pt x="304" y="369"/>
                    <a:pt x="304" y="369"/>
                  </a:cubicBezTo>
                  <a:lnTo>
                    <a:pt x="304" y="376"/>
                  </a:lnTo>
                  <a:close/>
                  <a:moveTo>
                    <a:pt x="304" y="365"/>
                  </a:moveTo>
                  <a:cubicBezTo>
                    <a:pt x="281" y="365"/>
                    <a:pt x="281" y="365"/>
                    <a:pt x="281" y="365"/>
                  </a:cubicBezTo>
                  <a:cubicBezTo>
                    <a:pt x="281" y="357"/>
                    <a:pt x="281" y="357"/>
                    <a:pt x="281" y="357"/>
                  </a:cubicBezTo>
                  <a:cubicBezTo>
                    <a:pt x="304" y="357"/>
                    <a:pt x="304" y="357"/>
                    <a:pt x="304" y="357"/>
                  </a:cubicBezTo>
                  <a:lnTo>
                    <a:pt x="304" y="365"/>
                  </a:lnTo>
                  <a:close/>
                  <a:moveTo>
                    <a:pt x="304" y="354"/>
                  </a:moveTo>
                  <a:cubicBezTo>
                    <a:pt x="281" y="354"/>
                    <a:pt x="281" y="354"/>
                    <a:pt x="281" y="354"/>
                  </a:cubicBezTo>
                  <a:cubicBezTo>
                    <a:pt x="281" y="346"/>
                    <a:pt x="281" y="346"/>
                    <a:pt x="281" y="346"/>
                  </a:cubicBezTo>
                  <a:cubicBezTo>
                    <a:pt x="304" y="346"/>
                    <a:pt x="304" y="346"/>
                    <a:pt x="304" y="346"/>
                  </a:cubicBezTo>
                  <a:lnTo>
                    <a:pt x="304" y="354"/>
                  </a:lnTo>
                  <a:close/>
                  <a:moveTo>
                    <a:pt x="334" y="376"/>
                  </a:moveTo>
                  <a:cubicBezTo>
                    <a:pt x="311" y="376"/>
                    <a:pt x="311" y="376"/>
                    <a:pt x="311" y="376"/>
                  </a:cubicBezTo>
                  <a:cubicBezTo>
                    <a:pt x="311" y="369"/>
                    <a:pt x="311" y="369"/>
                    <a:pt x="311" y="369"/>
                  </a:cubicBezTo>
                  <a:cubicBezTo>
                    <a:pt x="334" y="369"/>
                    <a:pt x="334" y="369"/>
                    <a:pt x="334" y="369"/>
                  </a:cubicBezTo>
                  <a:lnTo>
                    <a:pt x="334" y="376"/>
                  </a:lnTo>
                  <a:close/>
                  <a:moveTo>
                    <a:pt x="334" y="365"/>
                  </a:moveTo>
                  <a:cubicBezTo>
                    <a:pt x="311" y="365"/>
                    <a:pt x="311" y="365"/>
                    <a:pt x="311" y="365"/>
                  </a:cubicBezTo>
                  <a:cubicBezTo>
                    <a:pt x="311" y="357"/>
                    <a:pt x="311" y="357"/>
                    <a:pt x="311" y="357"/>
                  </a:cubicBezTo>
                  <a:cubicBezTo>
                    <a:pt x="334" y="357"/>
                    <a:pt x="334" y="357"/>
                    <a:pt x="334" y="357"/>
                  </a:cubicBezTo>
                  <a:lnTo>
                    <a:pt x="334" y="365"/>
                  </a:lnTo>
                  <a:close/>
                  <a:moveTo>
                    <a:pt x="334" y="354"/>
                  </a:moveTo>
                  <a:cubicBezTo>
                    <a:pt x="311" y="354"/>
                    <a:pt x="311" y="354"/>
                    <a:pt x="311" y="354"/>
                  </a:cubicBezTo>
                  <a:cubicBezTo>
                    <a:pt x="311" y="346"/>
                    <a:pt x="311" y="346"/>
                    <a:pt x="311" y="346"/>
                  </a:cubicBezTo>
                  <a:cubicBezTo>
                    <a:pt x="334" y="346"/>
                    <a:pt x="334" y="346"/>
                    <a:pt x="334" y="346"/>
                  </a:cubicBezTo>
                  <a:lnTo>
                    <a:pt x="334" y="354"/>
                  </a:lnTo>
                  <a:close/>
                  <a:moveTo>
                    <a:pt x="364" y="376"/>
                  </a:moveTo>
                  <a:cubicBezTo>
                    <a:pt x="341" y="376"/>
                    <a:pt x="341" y="376"/>
                    <a:pt x="341" y="376"/>
                  </a:cubicBezTo>
                  <a:cubicBezTo>
                    <a:pt x="341" y="369"/>
                    <a:pt x="341" y="369"/>
                    <a:pt x="341" y="369"/>
                  </a:cubicBezTo>
                  <a:cubicBezTo>
                    <a:pt x="364" y="369"/>
                    <a:pt x="364" y="369"/>
                    <a:pt x="364" y="369"/>
                  </a:cubicBezTo>
                  <a:lnTo>
                    <a:pt x="364" y="376"/>
                  </a:lnTo>
                  <a:close/>
                  <a:moveTo>
                    <a:pt x="364" y="365"/>
                  </a:moveTo>
                  <a:cubicBezTo>
                    <a:pt x="341" y="365"/>
                    <a:pt x="341" y="365"/>
                    <a:pt x="341" y="365"/>
                  </a:cubicBezTo>
                  <a:cubicBezTo>
                    <a:pt x="341" y="357"/>
                    <a:pt x="341" y="357"/>
                    <a:pt x="341" y="357"/>
                  </a:cubicBezTo>
                  <a:cubicBezTo>
                    <a:pt x="364" y="357"/>
                    <a:pt x="364" y="357"/>
                    <a:pt x="364" y="357"/>
                  </a:cubicBezTo>
                  <a:lnTo>
                    <a:pt x="364" y="365"/>
                  </a:lnTo>
                  <a:close/>
                  <a:moveTo>
                    <a:pt x="364" y="354"/>
                  </a:moveTo>
                  <a:cubicBezTo>
                    <a:pt x="341" y="354"/>
                    <a:pt x="341" y="354"/>
                    <a:pt x="341" y="354"/>
                  </a:cubicBezTo>
                  <a:cubicBezTo>
                    <a:pt x="341" y="346"/>
                    <a:pt x="341" y="346"/>
                    <a:pt x="341" y="346"/>
                  </a:cubicBezTo>
                  <a:cubicBezTo>
                    <a:pt x="364" y="346"/>
                    <a:pt x="364" y="346"/>
                    <a:pt x="364" y="346"/>
                  </a:cubicBezTo>
                  <a:lnTo>
                    <a:pt x="364" y="354"/>
                  </a:lnTo>
                  <a:close/>
                  <a:moveTo>
                    <a:pt x="447" y="376"/>
                  </a:moveTo>
                  <a:cubicBezTo>
                    <a:pt x="424" y="376"/>
                    <a:pt x="424" y="376"/>
                    <a:pt x="424" y="376"/>
                  </a:cubicBezTo>
                  <a:cubicBezTo>
                    <a:pt x="424" y="369"/>
                    <a:pt x="424" y="369"/>
                    <a:pt x="424" y="369"/>
                  </a:cubicBezTo>
                  <a:cubicBezTo>
                    <a:pt x="447" y="369"/>
                    <a:pt x="447" y="369"/>
                    <a:pt x="447" y="369"/>
                  </a:cubicBezTo>
                  <a:lnTo>
                    <a:pt x="447" y="376"/>
                  </a:lnTo>
                  <a:close/>
                  <a:moveTo>
                    <a:pt x="447" y="365"/>
                  </a:moveTo>
                  <a:cubicBezTo>
                    <a:pt x="424" y="365"/>
                    <a:pt x="424" y="365"/>
                    <a:pt x="424" y="365"/>
                  </a:cubicBezTo>
                  <a:cubicBezTo>
                    <a:pt x="424" y="357"/>
                    <a:pt x="424" y="357"/>
                    <a:pt x="424" y="357"/>
                  </a:cubicBezTo>
                  <a:cubicBezTo>
                    <a:pt x="447" y="357"/>
                    <a:pt x="447" y="357"/>
                    <a:pt x="447" y="357"/>
                  </a:cubicBezTo>
                  <a:lnTo>
                    <a:pt x="447" y="365"/>
                  </a:lnTo>
                  <a:close/>
                  <a:moveTo>
                    <a:pt x="447" y="354"/>
                  </a:moveTo>
                  <a:cubicBezTo>
                    <a:pt x="424" y="354"/>
                    <a:pt x="424" y="354"/>
                    <a:pt x="424" y="354"/>
                  </a:cubicBezTo>
                  <a:cubicBezTo>
                    <a:pt x="424" y="346"/>
                    <a:pt x="424" y="346"/>
                    <a:pt x="424" y="346"/>
                  </a:cubicBezTo>
                  <a:cubicBezTo>
                    <a:pt x="447" y="346"/>
                    <a:pt x="447" y="346"/>
                    <a:pt x="447" y="346"/>
                  </a:cubicBezTo>
                  <a:lnTo>
                    <a:pt x="447" y="354"/>
                  </a:lnTo>
                  <a:close/>
                  <a:moveTo>
                    <a:pt x="477" y="376"/>
                  </a:moveTo>
                  <a:cubicBezTo>
                    <a:pt x="454" y="376"/>
                    <a:pt x="454" y="376"/>
                    <a:pt x="454" y="376"/>
                  </a:cubicBezTo>
                  <a:cubicBezTo>
                    <a:pt x="454" y="369"/>
                    <a:pt x="454" y="369"/>
                    <a:pt x="454" y="369"/>
                  </a:cubicBezTo>
                  <a:cubicBezTo>
                    <a:pt x="477" y="369"/>
                    <a:pt x="477" y="369"/>
                    <a:pt x="477" y="369"/>
                  </a:cubicBezTo>
                  <a:lnTo>
                    <a:pt x="477" y="376"/>
                  </a:lnTo>
                  <a:close/>
                  <a:moveTo>
                    <a:pt x="477" y="365"/>
                  </a:moveTo>
                  <a:cubicBezTo>
                    <a:pt x="454" y="365"/>
                    <a:pt x="454" y="365"/>
                    <a:pt x="454" y="365"/>
                  </a:cubicBezTo>
                  <a:cubicBezTo>
                    <a:pt x="454" y="357"/>
                    <a:pt x="454" y="357"/>
                    <a:pt x="454" y="357"/>
                  </a:cubicBezTo>
                  <a:cubicBezTo>
                    <a:pt x="477" y="357"/>
                    <a:pt x="477" y="357"/>
                    <a:pt x="477" y="357"/>
                  </a:cubicBezTo>
                  <a:lnTo>
                    <a:pt x="477" y="365"/>
                  </a:lnTo>
                  <a:close/>
                  <a:moveTo>
                    <a:pt x="477" y="354"/>
                  </a:moveTo>
                  <a:cubicBezTo>
                    <a:pt x="454" y="354"/>
                    <a:pt x="454" y="354"/>
                    <a:pt x="454" y="354"/>
                  </a:cubicBezTo>
                  <a:cubicBezTo>
                    <a:pt x="454" y="346"/>
                    <a:pt x="454" y="346"/>
                    <a:pt x="454" y="346"/>
                  </a:cubicBezTo>
                  <a:cubicBezTo>
                    <a:pt x="477" y="346"/>
                    <a:pt x="477" y="346"/>
                    <a:pt x="477" y="346"/>
                  </a:cubicBezTo>
                  <a:lnTo>
                    <a:pt x="477" y="354"/>
                  </a:lnTo>
                  <a:close/>
                  <a:moveTo>
                    <a:pt x="507" y="376"/>
                  </a:moveTo>
                  <a:cubicBezTo>
                    <a:pt x="484" y="376"/>
                    <a:pt x="484" y="376"/>
                    <a:pt x="484" y="376"/>
                  </a:cubicBezTo>
                  <a:cubicBezTo>
                    <a:pt x="484" y="369"/>
                    <a:pt x="484" y="369"/>
                    <a:pt x="484" y="369"/>
                  </a:cubicBezTo>
                  <a:cubicBezTo>
                    <a:pt x="507" y="369"/>
                    <a:pt x="507" y="369"/>
                    <a:pt x="507" y="369"/>
                  </a:cubicBezTo>
                  <a:lnTo>
                    <a:pt x="507" y="376"/>
                  </a:lnTo>
                  <a:close/>
                  <a:moveTo>
                    <a:pt x="507" y="365"/>
                  </a:moveTo>
                  <a:cubicBezTo>
                    <a:pt x="484" y="365"/>
                    <a:pt x="484" y="365"/>
                    <a:pt x="484" y="365"/>
                  </a:cubicBezTo>
                  <a:cubicBezTo>
                    <a:pt x="484" y="357"/>
                    <a:pt x="484" y="357"/>
                    <a:pt x="484" y="357"/>
                  </a:cubicBezTo>
                  <a:cubicBezTo>
                    <a:pt x="507" y="357"/>
                    <a:pt x="507" y="357"/>
                    <a:pt x="507" y="357"/>
                  </a:cubicBezTo>
                  <a:lnTo>
                    <a:pt x="507" y="365"/>
                  </a:lnTo>
                  <a:close/>
                  <a:moveTo>
                    <a:pt x="507" y="354"/>
                  </a:moveTo>
                  <a:cubicBezTo>
                    <a:pt x="484" y="354"/>
                    <a:pt x="484" y="354"/>
                    <a:pt x="484" y="354"/>
                  </a:cubicBezTo>
                  <a:cubicBezTo>
                    <a:pt x="484" y="346"/>
                    <a:pt x="484" y="346"/>
                    <a:pt x="484" y="346"/>
                  </a:cubicBezTo>
                  <a:cubicBezTo>
                    <a:pt x="507" y="346"/>
                    <a:pt x="507" y="346"/>
                    <a:pt x="507" y="346"/>
                  </a:cubicBezTo>
                  <a:lnTo>
                    <a:pt x="507" y="354"/>
                  </a:lnTo>
                  <a:close/>
                  <a:moveTo>
                    <a:pt x="416" y="246"/>
                  </a:moveTo>
                  <a:cubicBezTo>
                    <a:pt x="551" y="224"/>
                    <a:pt x="641" y="326"/>
                    <a:pt x="641" y="326"/>
                  </a:cubicBezTo>
                  <a:cubicBezTo>
                    <a:pt x="511" y="326"/>
                    <a:pt x="511" y="326"/>
                    <a:pt x="511" y="326"/>
                  </a:cubicBezTo>
                  <a:cubicBezTo>
                    <a:pt x="482" y="263"/>
                    <a:pt x="416" y="246"/>
                    <a:pt x="416" y="246"/>
                  </a:cubicBezTo>
                  <a:close/>
                  <a:moveTo>
                    <a:pt x="590" y="376"/>
                  </a:moveTo>
                  <a:cubicBezTo>
                    <a:pt x="568" y="376"/>
                    <a:pt x="568" y="376"/>
                    <a:pt x="568" y="376"/>
                  </a:cubicBezTo>
                  <a:cubicBezTo>
                    <a:pt x="568" y="369"/>
                    <a:pt x="568" y="369"/>
                    <a:pt x="568" y="369"/>
                  </a:cubicBezTo>
                  <a:cubicBezTo>
                    <a:pt x="590" y="369"/>
                    <a:pt x="590" y="369"/>
                    <a:pt x="590" y="369"/>
                  </a:cubicBezTo>
                  <a:lnTo>
                    <a:pt x="590" y="376"/>
                  </a:lnTo>
                  <a:close/>
                  <a:moveTo>
                    <a:pt x="590" y="365"/>
                  </a:moveTo>
                  <a:cubicBezTo>
                    <a:pt x="568" y="365"/>
                    <a:pt x="568" y="365"/>
                    <a:pt x="568" y="365"/>
                  </a:cubicBezTo>
                  <a:cubicBezTo>
                    <a:pt x="568" y="357"/>
                    <a:pt x="568" y="357"/>
                    <a:pt x="568" y="357"/>
                  </a:cubicBezTo>
                  <a:cubicBezTo>
                    <a:pt x="590" y="357"/>
                    <a:pt x="590" y="357"/>
                    <a:pt x="590" y="357"/>
                  </a:cubicBezTo>
                  <a:lnTo>
                    <a:pt x="590" y="365"/>
                  </a:lnTo>
                  <a:close/>
                  <a:moveTo>
                    <a:pt x="590" y="354"/>
                  </a:moveTo>
                  <a:cubicBezTo>
                    <a:pt x="568" y="354"/>
                    <a:pt x="568" y="354"/>
                    <a:pt x="568" y="354"/>
                  </a:cubicBezTo>
                  <a:cubicBezTo>
                    <a:pt x="568" y="346"/>
                    <a:pt x="568" y="346"/>
                    <a:pt x="568" y="346"/>
                  </a:cubicBezTo>
                  <a:cubicBezTo>
                    <a:pt x="590" y="346"/>
                    <a:pt x="590" y="346"/>
                    <a:pt x="590" y="346"/>
                  </a:cubicBezTo>
                  <a:lnTo>
                    <a:pt x="590" y="354"/>
                  </a:lnTo>
                  <a:close/>
                  <a:moveTo>
                    <a:pt x="620" y="376"/>
                  </a:moveTo>
                  <a:cubicBezTo>
                    <a:pt x="598" y="376"/>
                    <a:pt x="598" y="376"/>
                    <a:pt x="598" y="376"/>
                  </a:cubicBezTo>
                  <a:cubicBezTo>
                    <a:pt x="598" y="369"/>
                    <a:pt x="598" y="369"/>
                    <a:pt x="598" y="369"/>
                  </a:cubicBezTo>
                  <a:cubicBezTo>
                    <a:pt x="620" y="369"/>
                    <a:pt x="620" y="369"/>
                    <a:pt x="620" y="369"/>
                  </a:cubicBezTo>
                  <a:lnTo>
                    <a:pt x="620" y="376"/>
                  </a:lnTo>
                  <a:close/>
                  <a:moveTo>
                    <a:pt x="620" y="365"/>
                  </a:moveTo>
                  <a:cubicBezTo>
                    <a:pt x="598" y="365"/>
                    <a:pt x="598" y="365"/>
                    <a:pt x="598" y="365"/>
                  </a:cubicBezTo>
                  <a:cubicBezTo>
                    <a:pt x="598" y="357"/>
                    <a:pt x="598" y="357"/>
                    <a:pt x="598" y="357"/>
                  </a:cubicBezTo>
                  <a:cubicBezTo>
                    <a:pt x="620" y="357"/>
                    <a:pt x="620" y="357"/>
                    <a:pt x="620" y="357"/>
                  </a:cubicBezTo>
                  <a:lnTo>
                    <a:pt x="620" y="365"/>
                  </a:lnTo>
                  <a:close/>
                  <a:moveTo>
                    <a:pt x="620" y="354"/>
                  </a:moveTo>
                  <a:cubicBezTo>
                    <a:pt x="598" y="354"/>
                    <a:pt x="598" y="354"/>
                    <a:pt x="598" y="354"/>
                  </a:cubicBezTo>
                  <a:cubicBezTo>
                    <a:pt x="598" y="346"/>
                    <a:pt x="598" y="346"/>
                    <a:pt x="598" y="346"/>
                  </a:cubicBezTo>
                  <a:cubicBezTo>
                    <a:pt x="620" y="346"/>
                    <a:pt x="620" y="346"/>
                    <a:pt x="620" y="346"/>
                  </a:cubicBezTo>
                  <a:lnTo>
                    <a:pt x="620" y="354"/>
                  </a:lnTo>
                  <a:close/>
                  <a:moveTo>
                    <a:pt x="650" y="376"/>
                  </a:moveTo>
                  <a:cubicBezTo>
                    <a:pt x="628" y="376"/>
                    <a:pt x="628" y="376"/>
                    <a:pt x="628" y="376"/>
                  </a:cubicBezTo>
                  <a:cubicBezTo>
                    <a:pt x="628" y="369"/>
                    <a:pt x="628" y="369"/>
                    <a:pt x="628" y="369"/>
                  </a:cubicBezTo>
                  <a:cubicBezTo>
                    <a:pt x="650" y="369"/>
                    <a:pt x="650" y="369"/>
                    <a:pt x="650" y="369"/>
                  </a:cubicBezTo>
                  <a:lnTo>
                    <a:pt x="650" y="376"/>
                  </a:lnTo>
                  <a:close/>
                  <a:moveTo>
                    <a:pt x="650" y="365"/>
                  </a:moveTo>
                  <a:cubicBezTo>
                    <a:pt x="628" y="365"/>
                    <a:pt x="628" y="365"/>
                    <a:pt x="628" y="365"/>
                  </a:cubicBezTo>
                  <a:cubicBezTo>
                    <a:pt x="628" y="357"/>
                    <a:pt x="628" y="357"/>
                    <a:pt x="628" y="357"/>
                  </a:cubicBezTo>
                  <a:cubicBezTo>
                    <a:pt x="650" y="357"/>
                    <a:pt x="650" y="357"/>
                    <a:pt x="650" y="357"/>
                  </a:cubicBezTo>
                  <a:lnTo>
                    <a:pt x="650" y="365"/>
                  </a:lnTo>
                  <a:close/>
                  <a:moveTo>
                    <a:pt x="650" y="354"/>
                  </a:moveTo>
                  <a:cubicBezTo>
                    <a:pt x="628" y="354"/>
                    <a:pt x="628" y="354"/>
                    <a:pt x="628" y="354"/>
                  </a:cubicBezTo>
                  <a:cubicBezTo>
                    <a:pt x="628" y="346"/>
                    <a:pt x="628" y="346"/>
                    <a:pt x="628" y="346"/>
                  </a:cubicBezTo>
                  <a:cubicBezTo>
                    <a:pt x="650" y="346"/>
                    <a:pt x="650" y="346"/>
                    <a:pt x="650" y="346"/>
                  </a:cubicBezTo>
                  <a:lnTo>
                    <a:pt x="650" y="35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a:p>
          </p:txBody>
        </p:sp>
        <p:grpSp>
          <p:nvGrpSpPr>
            <p:cNvPr id="102" name="Group 101"/>
            <p:cNvGrpSpPr/>
            <p:nvPr userDrawn="1"/>
          </p:nvGrpSpPr>
          <p:grpSpPr>
            <a:xfrm>
              <a:off x="0" y="5397500"/>
              <a:ext cx="3292189" cy="1597025"/>
              <a:chOff x="0" y="5691798"/>
              <a:chExt cx="3292189" cy="1302727"/>
            </a:xfrm>
          </p:grpSpPr>
          <p:sp>
            <p:nvSpPr>
              <p:cNvPr id="94" name="Rectangle 93"/>
              <p:cNvSpPr/>
              <p:nvPr userDrawn="1"/>
            </p:nvSpPr>
            <p:spPr bwMode="auto">
              <a:xfrm>
                <a:off x="2560677" y="6148993"/>
                <a:ext cx="731512" cy="845532"/>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lvl="0"/>
                <a:endParaRPr lang="en-US" sz="1600" dirty="0" err="1">
                  <a:solidFill>
                    <a:schemeClr val="tx1"/>
                  </a:solidFill>
                </a:endParaRPr>
              </a:p>
            </p:txBody>
          </p:sp>
          <p:sp>
            <p:nvSpPr>
              <p:cNvPr id="95" name="Rectangle 94"/>
              <p:cNvSpPr/>
              <p:nvPr userDrawn="1"/>
            </p:nvSpPr>
            <p:spPr bwMode="auto">
              <a:xfrm>
                <a:off x="2012043" y="5966115"/>
                <a:ext cx="731512" cy="1028410"/>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lvl="0"/>
                <a:endParaRPr lang="en-US" sz="1600" dirty="0" err="1">
                  <a:solidFill>
                    <a:schemeClr val="tx1"/>
                  </a:solidFill>
                </a:endParaRPr>
              </a:p>
            </p:txBody>
          </p:sp>
          <p:sp>
            <p:nvSpPr>
              <p:cNvPr id="96" name="Rectangle 95"/>
              <p:cNvSpPr/>
              <p:nvPr userDrawn="1"/>
            </p:nvSpPr>
            <p:spPr bwMode="auto">
              <a:xfrm>
                <a:off x="1554847" y="5691798"/>
                <a:ext cx="457195" cy="1302727"/>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lvl="0"/>
                <a:endParaRPr lang="en-US" sz="1600" dirty="0" err="1">
                  <a:solidFill>
                    <a:schemeClr val="tx1"/>
                  </a:solidFill>
                </a:endParaRPr>
              </a:p>
            </p:txBody>
          </p:sp>
          <p:sp>
            <p:nvSpPr>
              <p:cNvPr id="97" name="Rectangle 96"/>
              <p:cNvSpPr/>
              <p:nvPr userDrawn="1"/>
            </p:nvSpPr>
            <p:spPr bwMode="auto">
              <a:xfrm>
                <a:off x="1097653" y="5966115"/>
                <a:ext cx="457195" cy="1028410"/>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lvl="0"/>
                <a:endParaRPr lang="en-US" sz="1600" dirty="0" err="1">
                  <a:solidFill>
                    <a:schemeClr val="tx1"/>
                  </a:solidFill>
                </a:endParaRPr>
              </a:p>
            </p:txBody>
          </p:sp>
          <p:sp>
            <p:nvSpPr>
              <p:cNvPr id="98" name="Rectangle 97"/>
              <p:cNvSpPr/>
              <p:nvPr userDrawn="1"/>
            </p:nvSpPr>
            <p:spPr bwMode="auto">
              <a:xfrm>
                <a:off x="823336" y="5783263"/>
                <a:ext cx="274317" cy="1211262"/>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lvl="0"/>
                <a:endParaRPr lang="en-US" sz="1600" dirty="0" err="1">
                  <a:solidFill>
                    <a:schemeClr val="tx1"/>
                  </a:solidFill>
                </a:endParaRPr>
              </a:p>
            </p:txBody>
          </p:sp>
          <p:sp>
            <p:nvSpPr>
              <p:cNvPr id="99" name="Rectangle 98"/>
              <p:cNvSpPr/>
              <p:nvPr userDrawn="1"/>
            </p:nvSpPr>
            <p:spPr bwMode="auto">
              <a:xfrm>
                <a:off x="549019" y="5691798"/>
                <a:ext cx="274317" cy="1302727"/>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lvl="0"/>
                <a:endParaRPr lang="en-US" sz="1600" dirty="0" err="1">
                  <a:solidFill>
                    <a:schemeClr val="tx1"/>
                  </a:solidFill>
                </a:endParaRPr>
              </a:p>
            </p:txBody>
          </p:sp>
          <p:sp>
            <p:nvSpPr>
              <p:cNvPr id="100" name="Rectangle 99"/>
              <p:cNvSpPr/>
              <p:nvPr userDrawn="1"/>
            </p:nvSpPr>
            <p:spPr bwMode="auto">
              <a:xfrm>
                <a:off x="0" y="5966115"/>
                <a:ext cx="731512" cy="1028410"/>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lvl="0"/>
                <a:endParaRPr lang="en-US" sz="1600" dirty="0" err="1">
                  <a:solidFill>
                    <a:schemeClr val="tx1"/>
                  </a:solidFill>
                </a:endParaRPr>
              </a:p>
            </p:txBody>
          </p:sp>
        </p:grpSp>
      </p:grpSp>
      <p:sp>
        <p:nvSpPr>
          <p:cNvPr id="3" name="TextBox 2"/>
          <p:cNvSpPr txBox="1"/>
          <p:nvPr userDrawn="1"/>
        </p:nvSpPr>
        <p:spPr>
          <a:xfrm>
            <a:off x="10627056" y="6068944"/>
            <a:ext cx="1534716" cy="627864"/>
          </a:xfrm>
          <a:prstGeom prst="rect">
            <a:avLst/>
          </a:prstGeom>
          <a:noFill/>
        </p:spPr>
        <p:txBody>
          <a:bodyPr wrap="none" lIns="182880" tIns="146304" rIns="182880" bIns="146304" rtlCol="0" anchor="b">
            <a:spAutoFit/>
          </a:bodyPr>
          <a:lstStyle/>
          <a:p>
            <a:pPr algn="r">
              <a:lnSpc>
                <a:spcPct val="90000"/>
              </a:lnSpc>
              <a:spcAft>
                <a:spcPts val="600"/>
              </a:spcAft>
            </a:pPr>
            <a:r>
              <a:rPr lang="en-US" sz="2400" dirty="0">
                <a:gradFill>
                  <a:gsLst>
                    <a:gs pos="2917">
                      <a:schemeClr val="tx1"/>
                    </a:gs>
                    <a:gs pos="30000">
                      <a:schemeClr val="tx1"/>
                    </a:gs>
                  </a:gsLst>
                  <a:lin ang="5400000" scaled="0"/>
                </a:gradFill>
              </a:rPr>
              <a:t>#WPC16</a:t>
            </a:r>
          </a:p>
        </p:txBody>
      </p:sp>
    </p:spTree>
    <p:extLst>
      <p:ext uri="{BB962C8B-B14F-4D97-AF65-F5344CB8AC3E}">
        <p14:creationId xmlns:p14="http://schemas.microsoft.com/office/powerpoint/2010/main" val="16241392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08831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88976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0331729"/>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2888"/>
            <a:ext cx="11856403"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Microsoft Corporation. All rights reserved.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59230" y="3145040"/>
            <a:ext cx="3288506" cy="704444"/>
          </a:xfrm>
          <a:prstGeom prst="rect">
            <a:avLst/>
          </a:prstGeom>
        </p:spPr>
      </p:pic>
    </p:spTree>
    <p:extLst>
      <p:ext uri="{BB962C8B-B14F-4D97-AF65-F5344CB8AC3E}">
        <p14:creationId xmlns:p14="http://schemas.microsoft.com/office/powerpoint/2010/main" val="961332967"/>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0515990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4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6"/>
            <a:ext cx="11048998" cy="917575"/>
          </a:xfrm>
        </p:spPr>
        <p:txBody>
          <a:bodyPr/>
          <a:lstStyle/>
          <a:p>
            <a:r>
              <a:rPr lang="en-US" dirty="0"/>
              <a:t>Click to edit Master</a:t>
            </a:r>
          </a:p>
        </p:txBody>
      </p:sp>
      <p:sp>
        <p:nvSpPr>
          <p:cNvPr id="4" name="Text Placeholder 3"/>
          <p:cNvSpPr>
            <a:spLocks noGrp="1"/>
          </p:cNvSpPr>
          <p:nvPr>
            <p:ph type="body" sz="quarter" idx="11"/>
          </p:nvPr>
        </p:nvSpPr>
        <p:spPr>
          <a:xfrm>
            <a:off x="274638" y="1058862"/>
            <a:ext cx="5015500" cy="572464"/>
          </a:xfrm>
        </p:spPr>
        <p:txBody>
          <a:bodyPr/>
          <a:lstStyle>
            <a:lvl1pPr marL="0" indent="0">
              <a:buNone/>
              <a:defRPr sz="2800">
                <a:solidFill>
                  <a:schemeClr val="tx2"/>
                </a:solidFill>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Edit Master text styles</a:t>
            </a:r>
          </a:p>
        </p:txBody>
      </p:sp>
    </p:spTree>
    <p:extLst>
      <p:ext uri="{BB962C8B-B14F-4D97-AF65-F5344CB8AC3E}">
        <p14:creationId xmlns:p14="http://schemas.microsoft.com/office/powerpoint/2010/main" val="5252648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Insert Photo">
    <p:spTree>
      <p:nvGrpSpPr>
        <p:cNvPr id="1" name=""/>
        <p:cNvGrpSpPr/>
        <p:nvPr/>
      </p:nvGrpSpPr>
      <p:grpSpPr>
        <a:xfrm>
          <a:off x="0" y="0"/>
          <a:ext cx="0" cy="0"/>
          <a:chOff x="0" y="0"/>
          <a:chExt cx="0" cy="0"/>
        </a:xfrm>
      </p:grpSpPr>
      <p:sp>
        <p:nvSpPr>
          <p:cNvPr id="20" name="Picture Placeholder 144"/>
          <p:cNvSpPr>
            <a:spLocks noGrp="1"/>
          </p:cNvSpPr>
          <p:nvPr>
            <p:ph type="pic" sz="quarter" idx="20"/>
          </p:nvPr>
        </p:nvSpPr>
        <p:spPr>
          <a:xfrm>
            <a:off x="0" y="3"/>
            <a:ext cx="12436475" cy="3497261"/>
          </a:xfrm>
        </p:spPr>
        <p:txBody>
          <a:bodyPr>
            <a:noAutofit/>
          </a:bodyPr>
          <a:lstStyle/>
          <a:p>
            <a:endParaRPr lang="en-US" dirty="0"/>
          </a:p>
        </p:txBody>
      </p:sp>
      <p:sp>
        <p:nvSpPr>
          <p:cNvPr id="21" name="Title 1"/>
          <p:cNvSpPr>
            <a:spLocks noGrp="1"/>
          </p:cNvSpPr>
          <p:nvPr>
            <p:ph type="ctrTitle"/>
          </p:nvPr>
        </p:nvSpPr>
        <p:spPr>
          <a:xfrm>
            <a:off x="622000" y="3515199"/>
            <a:ext cx="11185818" cy="912107"/>
          </a:xfrm>
        </p:spPr>
        <p:txBody>
          <a:bodyPr lIns="0" tIns="0" rIns="0" bIns="0" anchor="ctr">
            <a:noAutofit/>
          </a:bodyPr>
          <a:lstStyle>
            <a:lvl1pPr algn="l">
              <a:defRPr sz="4488" b="0">
                <a:solidFill>
                  <a:schemeClr val="accent1"/>
                </a:solidFill>
                <a:latin typeface="+mj-lt"/>
              </a:defRPr>
            </a:lvl1pPr>
          </a:lstStyle>
          <a:p>
            <a:r>
              <a:rPr lang="en-US" dirty="0"/>
              <a:t>Click to edit Master title style</a:t>
            </a:r>
          </a:p>
        </p:txBody>
      </p:sp>
      <p:sp>
        <p:nvSpPr>
          <p:cNvPr id="22" name="Text Placeholder 132"/>
          <p:cNvSpPr>
            <a:spLocks noGrp="1"/>
          </p:cNvSpPr>
          <p:nvPr>
            <p:ph type="body" sz="quarter" idx="11"/>
          </p:nvPr>
        </p:nvSpPr>
        <p:spPr>
          <a:xfrm>
            <a:off x="621825" y="4436071"/>
            <a:ext cx="11185995" cy="1625850"/>
          </a:xfrm>
        </p:spPr>
        <p:txBody>
          <a:bodyPr lIns="0" tIns="0" rIns="0" bIns="0">
            <a:noAutofit/>
          </a:bodyPr>
          <a:lstStyle>
            <a:lvl1pPr marL="0" indent="0">
              <a:lnSpc>
                <a:spcPts val="1836"/>
              </a:lnSpc>
              <a:buNone/>
              <a:defRPr sz="1428">
                <a:solidFill>
                  <a:schemeClr val="tx1"/>
                </a:solidFill>
              </a:defRPr>
            </a:lvl1pPr>
          </a:lstStyle>
          <a:p>
            <a:pPr lvl="0"/>
            <a:r>
              <a:rPr lang="en-US" dirty="0"/>
              <a:t>Click to edit Master text styles</a:t>
            </a:r>
          </a:p>
        </p:txBody>
      </p:sp>
      <p:sp>
        <p:nvSpPr>
          <p:cNvPr id="43" name="Text Placeholder 136"/>
          <p:cNvSpPr>
            <a:spLocks noGrp="1"/>
          </p:cNvSpPr>
          <p:nvPr>
            <p:ph type="body" sz="quarter" idx="27"/>
          </p:nvPr>
        </p:nvSpPr>
        <p:spPr>
          <a:xfrm>
            <a:off x="10415548"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4" name="Text Placeholder 136"/>
          <p:cNvSpPr>
            <a:spLocks noGrp="1"/>
          </p:cNvSpPr>
          <p:nvPr>
            <p:ph type="body" sz="quarter" idx="28"/>
          </p:nvPr>
        </p:nvSpPr>
        <p:spPr>
          <a:xfrm>
            <a:off x="9016446"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5" name="Text Placeholder 136"/>
          <p:cNvSpPr>
            <a:spLocks noGrp="1"/>
          </p:cNvSpPr>
          <p:nvPr>
            <p:ph type="body" sz="quarter" idx="29"/>
          </p:nvPr>
        </p:nvSpPr>
        <p:spPr>
          <a:xfrm>
            <a:off x="7617343"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6" name="Text Placeholder 136"/>
          <p:cNvSpPr>
            <a:spLocks noGrp="1"/>
          </p:cNvSpPr>
          <p:nvPr>
            <p:ph type="body" sz="quarter" idx="30"/>
          </p:nvPr>
        </p:nvSpPr>
        <p:spPr>
          <a:xfrm>
            <a:off x="6218238"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7" name="Text Placeholder 136"/>
          <p:cNvSpPr>
            <a:spLocks noGrp="1"/>
          </p:cNvSpPr>
          <p:nvPr>
            <p:ph type="body" sz="quarter" idx="31"/>
          </p:nvPr>
        </p:nvSpPr>
        <p:spPr>
          <a:xfrm>
            <a:off x="4819136"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8" name="Text Placeholder 136"/>
          <p:cNvSpPr>
            <a:spLocks noGrp="1"/>
          </p:cNvSpPr>
          <p:nvPr>
            <p:ph type="body" sz="quarter" idx="32"/>
          </p:nvPr>
        </p:nvSpPr>
        <p:spPr>
          <a:xfrm>
            <a:off x="3420031"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9" name="Text Placeholder 136"/>
          <p:cNvSpPr>
            <a:spLocks noGrp="1"/>
          </p:cNvSpPr>
          <p:nvPr>
            <p:ph type="body" sz="quarter" idx="33"/>
          </p:nvPr>
        </p:nvSpPr>
        <p:spPr>
          <a:xfrm>
            <a:off x="2020929"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50" name="Text Placeholder 136"/>
          <p:cNvSpPr>
            <a:spLocks noGrp="1"/>
          </p:cNvSpPr>
          <p:nvPr>
            <p:ph type="body" sz="quarter" idx="34"/>
          </p:nvPr>
        </p:nvSpPr>
        <p:spPr>
          <a:xfrm>
            <a:off x="621824"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Tree>
    <p:extLst>
      <p:ext uri="{BB962C8B-B14F-4D97-AF65-F5344CB8AC3E}">
        <p14:creationId xmlns:p14="http://schemas.microsoft.com/office/powerpoint/2010/main" val="4808553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29667" y="233167"/>
            <a:ext cx="11375536" cy="621531"/>
          </a:xfrm>
          <a:prstGeom prst="rect">
            <a:avLst/>
          </a:prstGeom>
        </p:spPr>
        <p:txBody>
          <a:bodyPr/>
          <a:lstStyle/>
          <a:p>
            <a:r>
              <a:rPr lang="en-US"/>
              <a:t>Click to edit Master title style</a:t>
            </a:r>
          </a:p>
        </p:txBody>
      </p:sp>
      <p:sp>
        <p:nvSpPr>
          <p:cNvPr id="3" name="Slide Number Placeholder 2"/>
          <p:cNvSpPr>
            <a:spLocks noGrp="1"/>
          </p:cNvSpPr>
          <p:nvPr>
            <p:ph type="sldNum" sz="quarter" idx="10"/>
          </p:nvPr>
        </p:nvSpPr>
        <p:spPr>
          <a:xfrm>
            <a:off x="1090711" y="6727477"/>
            <a:ext cx="554070" cy="156952"/>
          </a:xfrm>
          <a:prstGeom prst="rect">
            <a:avLst/>
          </a:prstGeom>
        </p:spPr>
        <p:txBody>
          <a:bodyPr/>
          <a:lstStyle/>
          <a:p>
            <a:pPr defTabSz="1242306">
              <a:defRPr/>
            </a:pPr>
            <a:fld id="{71F47D9D-8D60-4698-A495-89D102E182A2}" type="slidenum">
              <a:rPr lang="en-US" sz="1020" smtClean="0"/>
              <a:pPr defTabSz="1242306">
                <a:defRPr/>
              </a:pPr>
              <a:t>‹#›</a:t>
            </a:fld>
            <a:endParaRPr lang="en-US" sz="1020" dirty="0"/>
          </a:p>
        </p:txBody>
      </p:sp>
    </p:spTree>
    <p:extLst>
      <p:ext uri="{BB962C8B-B14F-4D97-AF65-F5344CB8AC3E}">
        <p14:creationId xmlns:p14="http://schemas.microsoft.com/office/powerpoint/2010/main" val="1696453527"/>
      </p:ext>
    </p:extLst>
  </p:cSld>
  <p:clrMapOvr>
    <a:masterClrMapping/>
  </p:clrMapOvr>
  <p:transition spd="slow">
    <p:push/>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Walkin No tile">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2085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Title &amp; 2-Content, no Bullets">
    <p:spTree>
      <p:nvGrpSpPr>
        <p:cNvPr id="1" name=""/>
        <p:cNvGrpSpPr/>
        <p:nvPr/>
      </p:nvGrpSpPr>
      <p:grpSpPr>
        <a:xfrm>
          <a:off x="0" y="0"/>
          <a:ext cx="0" cy="0"/>
          <a:chOff x="0" y="0"/>
          <a:chExt cx="0" cy="0"/>
        </a:xfrm>
      </p:grpSpPr>
      <p:sp>
        <p:nvSpPr>
          <p:cNvPr id="3" name="Rectangle 2"/>
          <p:cNvSpPr/>
          <p:nvPr userDrawn="1"/>
        </p:nvSpPr>
        <p:spPr bwMode="auto">
          <a:xfrm>
            <a:off x="0" y="0"/>
            <a:ext cx="12436475" cy="6994525"/>
          </a:xfrm>
          <a:prstGeom prst="rect">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519" y="6647241"/>
            <a:ext cx="877165" cy="322614"/>
          </a:xfrm>
          <a:prstGeom prst="rect">
            <a:avLst/>
          </a:prstGeom>
        </p:spPr>
      </p:pic>
    </p:spTree>
    <p:extLst>
      <p:ext uri="{BB962C8B-B14F-4D97-AF65-F5344CB8AC3E}">
        <p14:creationId xmlns:p14="http://schemas.microsoft.com/office/powerpoint/2010/main" val="1617804572"/>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1001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11952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46039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599967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538253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010610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2495090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5486398" cy="2668588"/>
          </a:xfrm>
        </p:spPr>
        <p:txBody>
          <a:bodyPr/>
          <a:lstStyle/>
          <a:p>
            <a:r>
              <a:rPr lang="en-US" dirty="0"/>
              <a:t>Click to edit Master title style</a:t>
            </a:r>
          </a:p>
        </p:txBody>
      </p:sp>
    </p:spTree>
    <p:extLst>
      <p:ext uri="{BB962C8B-B14F-4D97-AF65-F5344CB8AC3E}">
        <p14:creationId xmlns:p14="http://schemas.microsoft.com/office/powerpoint/2010/main" val="292492862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4571278"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4572000" cy="738664"/>
          </a:xfrm>
          <a:noFill/>
        </p:spPr>
        <p:txBody>
          <a:bodyPr wrap="square"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6"/>
          <a:stretch/>
        </p:blipFill>
        <p:spPr>
          <a:xfrm>
            <a:off x="5303126" y="447"/>
            <a:ext cx="7131760" cy="6999980"/>
          </a:xfrm>
          <a:prstGeom prst="rect">
            <a:avLst/>
          </a:prstGeom>
        </p:spPr>
      </p:pic>
    </p:spTree>
    <p:extLst>
      <p:ext uri="{BB962C8B-B14F-4D97-AF65-F5344CB8AC3E}">
        <p14:creationId xmlns:p14="http://schemas.microsoft.com/office/powerpoint/2010/main" val="40968189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13" name="Text Placeholder 4"/>
          <p:cNvSpPr>
            <a:spLocks noGrp="1"/>
          </p:cNvSpPr>
          <p:nvPr>
            <p:ph type="body" sz="quarter" idx="15" hasCustomPrompt="1"/>
          </p:nvPr>
        </p:nvSpPr>
        <p:spPr bwMode="invGray">
          <a:xfrm>
            <a:off x="9418638" y="878239"/>
            <a:ext cx="2743200" cy="572464"/>
          </a:xfrm>
        </p:spPr>
        <p:txBody>
          <a:bodyPr lIns="182880" tIns="146304" rIns="182880" bIns="146304" anchor="b"/>
          <a:lstStyle>
            <a:lvl1pPr marL="0" indent="0" algn="r">
              <a:buNone/>
              <a:defRPr sz="2000">
                <a:gradFill>
                  <a:gsLst>
                    <a:gs pos="14644">
                      <a:schemeClr val="tx1"/>
                    </a:gs>
                    <a:gs pos="37000">
                      <a:schemeClr val="tx1"/>
                    </a:gs>
                  </a:gsLst>
                  <a:lin ang="5400000" scaled="0"/>
                </a:gradFill>
                <a:latin typeface="+mn-lt"/>
              </a:defRPr>
            </a:lvl1pPr>
            <a:lvl2pPr marL="342900" indent="0">
              <a:buNone/>
              <a:defRPr/>
            </a:lvl2pPr>
            <a:lvl3pPr marL="571500" indent="0">
              <a:buNone/>
              <a:defRPr/>
            </a:lvl3pPr>
            <a:lvl4pPr marL="800100" indent="0">
              <a:buNone/>
              <a:defRPr/>
            </a:lvl4pPr>
            <a:lvl5pPr marL="1028700" indent="0">
              <a:buNone/>
              <a:defRPr/>
            </a:lvl5pPr>
          </a:lstStyle>
          <a:p>
            <a:pPr lvl="0"/>
            <a:r>
              <a:rPr lang="en-US" dirty="0"/>
              <a:t>#hashtag</a:t>
            </a:r>
          </a:p>
        </p:txBody>
      </p:sp>
      <p:sp>
        <p:nvSpPr>
          <p:cNvPr id="15" name="Text Placeholder 4"/>
          <p:cNvSpPr>
            <a:spLocks noGrp="1"/>
          </p:cNvSpPr>
          <p:nvPr>
            <p:ph type="body" sz="quarter" idx="16" hasCustomPrompt="1"/>
          </p:nvPr>
        </p:nvSpPr>
        <p:spPr>
          <a:xfrm>
            <a:off x="8961407" y="305775"/>
            <a:ext cx="3200431" cy="572464"/>
          </a:xfrm>
        </p:spPr>
        <p:txBody>
          <a:bodyPr lIns="182880" tIns="146304" rIns="182880" bIns="146304" anchor="t"/>
          <a:lstStyle>
            <a:lvl1pPr marL="0" indent="0" algn="r">
              <a:buNone/>
              <a:defRPr sz="2000" baseline="0">
                <a:gradFill>
                  <a:gsLst>
                    <a:gs pos="90377">
                      <a:srgbClr val="F8F8F8"/>
                    </a:gs>
                    <a:gs pos="72000">
                      <a:srgbClr val="F8F8F8"/>
                    </a:gs>
                  </a:gsLst>
                  <a:lin ang="5400000" scaled="0"/>
                </a:gradFill>
                <a:latin typeface="+mn-lt"/>
              </a:defRPr>
            </a:lvl1pPr>
            <a:lvl2pPr marL="342900" indent="0">
              <a:buNone/>
              <a:defRPr/>
            </a:lvl2pPr>
            <a:lvl3pPr marL="571500" indent="0">
              <a:buNone/>
              <a:defRPr/>
            </a:lvl3pPr>
            <a:lvl4pPr marL="800100" indent="0">
              <a:buNone/>
              <a:defRPr/>
            </a:lvl4pPr>
            <a:lvl5pPr marL="1028700" indent="0">
              <a:buNone/>
              <a:defRPr/>
            </a:lvl5pPr>
          </a:lstStyle>
          <a:p>
            <a:pPr lvl="0"/>
            <a:r>
              <a:rPr lang="en-US" dirty="0"/>
              <a:t>Session code</a:t>
            </a:r>
          </a:p>
        </p:txBody>
      </p:sp>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84179"/>
            <a:ext cx="1449939" cy="306604"/>
          </a:xfrm>
          <a:prstGeom prst="rect">
            <a:avLst/>
          </a:prstGeom>
        </p:spPr>
      </p:pic>
      <p:sp>
        <p:nvSpPr>
          <p:cNvPr id="8"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0461335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4571278"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03848" y="0"/>
            <a:ext cx="7134212" cy="6999979"/>
          </a:xfrm>
          <a:prstGeom prst="rect">
            <a:avLst/>
          </a:prstGeom>
        </p:spPr>
      </p:pic>
    </p:spTree>
    <p:extLst>
      <p:ext uri="{BB962C8B-B14F-4D97-AF65-F5344CB8AC3E}">
        <p14:creationId xmlns:p14="http://schemas.microsoft.com/office/powerpoint/2010/main" val="33041812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0010807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26081388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1980179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0087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66219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54590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28616708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83848323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2145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0605050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2"/>
            <a:ext cx="12434704" cy="6994521"/>
          </a:xfrm>
          <a:prstGeom prst="rect">
            <a:avLst/>
          </a:prstGeom>
        </p:spPr>
      </p:pic>
      <p:sp>
        <p:nvSpPr>
          <p:cNvPr id="2" name="Rectangle 1"/>
          <p:cNvSpPr/>
          <p:nvPr userDrawn="1"/>
        </p:nvSpPr>
        <p:spPr bwMode="auto">
          <a:xfrm>
            <a:off x="271398" y="2125664"/>
            <a:ext cx="6404040" cy="3561363"/>
          </a:xfrm>
          <a:prstGeom prst="rect">
            <a:avLst/>
          </a:prstGeom>
          <a:solidFill>
            <a:srgbClr val="002050">
              <a:alpha val="8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bwMode="auto">
          <a:xfrm>
            <a:off x="274703" y="2125664"/>
            <a:ext cx="6400736" cy="1828800"/>
          </a:xfrm>
          <a:noFill/>
        </p:spPr>
        <p:txBody>
          <a:bodyPr lIns="146304" tIns="91440" rIns="146304" bIns="91440" anchor="t" anchorCtr="0"/>
          <a:lstStyle>
            <a:lvl1pPr>
              <a:defRPr sz="5399" spc="-100" baseline="0">
                <a:gradFill>
                  <a:gsLst>
                    <a:gs pos="64646">
                      <a:srgbClr val="FFFFFF"/>
                    </a:gs>
                    <a:gs pos="4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73050" y="3954444"/>
            <a:ext cx="6402388" cy="1732583"/>
          </a:xfrm>
        </p:spPr>
        <p:txBody>
          <a:bodyPr tIns="109728" bIns="109728">
            <a:noAutofit/>
          </a:bodyPr>
          <a:lstStyle>
            <a:lvl1pPr marL="0" indent="0">
              <a:spcBef>
                <a:spcPts val="0"/>
              </a:spcBef>
              <a:buNone/>
              <a:defRPr sz="3199">
                <a:gradFill>
                  <a:gsLst>
                    <a:gs pos="64646">
                      <a:srgbClr val="FFFFFF"/>
                    </a:gs>
                    <a:gs pos="45000">
                      <a:srgbClr val="FFFFFF"/>
                    </a:gs>
                  </a:gsLst>
                  <a:lin ang="5400000" scaled="0"/>
                </a:gradFill>
              </a:defRPr>
            </a:lvl1pPr>
          </a:lstStyle>
          <a:p>
            <a:pPr lvl="0"/>
            <a:r>
              <a:rPr lang="en-US" dirty="0"/>
              <a:t>Speaker Name</a:t>
            </a:r>
          </a:p>
        </p:txBody>
      </p:sp>
      <p:pic>
        <p:nvPicPr>
          <p:cNvPr id="13" name="Pictur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5672" y="6149341"/>
            <a:ext cx="1702251" cy="365760"/>
          </a:xfrm>
          <a:prstGeom prst="rect">
            <a:avLst/>
          </a:prstGeom>
        </p:spPr>
      </p:pic>
    </p:spTree>
    <p:extLst>
      <p:ext uri="{BB962C8B-B14F-4D97-AF65-F5344CB8AC3E}">
        <p14:creationId xmlns:p14="http://schemas.microsoft.com/office/powerpoint/2010/main" val="24929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2" y="2117165"/>
            <a:ext cx="8229535" cy="1837298"/>
          </a:xfrm>
          <a:noFill/>
        </p:spPr>
        <p:txBody>
          <a:bodyPr lIns="146304" tIns="91440" rIns="146304" bIns="91440" anchor="t" anchorCtr="0"/>
          <a:lstStyle>
            <a:lvl1pPr>
              <a:defRPr sz="5399" spc="-100" baseline="0">
                <a:gradFill>
                  <a:gsLst>
                    <a:gs pos="3333">
                      <a:schemeClr val="tx2"/>
                    </a:gs>
                    <a:gs pos="39000">
                      <a:schemeClr val="tx2"/>
                    </a:gs>
                  </a:gsLst>
                  <a:lin ang="5400000" scaled="0"/>
                </a:gradFill>
              </a:defRPr>
            </a:lvl1pPr>
          </a:lstStyle>
          <a:p>
            <a:r>
              <a:rPr lang="en-US" dirty="0"/>
              <a:t>Presentation title</a:t>
            </a:r>
          </a:p>
        </p:txBody>
      </p:sp>
      <p:sp>
        <p:nvSpPr>
          <p:cNvPr id="10" name="Rectangle 9"/>
          <p:cNvSpPr/>
          <p:nvPr userDrawn="1"/>
        </p:nvSpPr>
        <p:spPr bwMode="auto">
          <a:xfrm>
            <a:off x="457200" y="479426"/>
            <a:ext cx="2101978" cy="401541"/>
          </a:xfrm>
          <a:prstGeom prst="rect">
            <a:avLst/>
          </a:prstGeom>
          <a:noFill/>
          <a:ln w="6350" cap="sq">
            <a:solidFill>
              <a:schemeClr val="tx1"/>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800" b="0" i="0" u="none" strike="noStrike" kern="1200" cap="none" spc="0" normalizeH="0" baseline="0" noProof="0" dirty="0">
                <a:ln>
                  <a:noFill/>
                </a:ln>
                <a:gradFill>
                  <a:gsLst>
                    <a:gs pos="51515">
                      <a:srgbClr val="505050"/>
                    </a:gs>
                    <a:gs pos="43000">
                      <a:srgbClr val="505050"/>
                    </a:gs>
                  </a:gsLst>
                  <a:lin ang="5400000" scaled="1"/>
                </a:gradFill>
                <a:effectLst/>
                <a:uLnTx/>
                <a:uFillTx/>
                <a:latin typeface="Segoe UI"/>
                <a:ea typeface="Segoe UI" pitchFamily="34" charset="0"/>
                <a:cs typeface="Segoe UI" pitchFamily="34" charset="0"/>
              </a:rPr>
              <a:t>Product logo</a:t>
            </a:r>
          </a:p>
        </p:txBody>
      </p:sp>
      <p:sp>
        <p:nvSpPr>
          <p:cNvPr id="11" name="Rectangle 10"/>
          <p:cNvSpPr/>
          <p:nvPr userDrawn="1"/>
        </p:nvSpPr>
        <p:spPr bwMode="auto">
          <a:xfrm>
            <a:off x="457200" y="880968"/>
            <a:ext cx="2101978" cy="277098"/>
          </a:xfrm>
          <a:prstGeom prst="rect">
            <a:avLst/>
          </a:prstGeom>
          <a:noFill/>
          <a:ln w="6350" cap="sq">
            <a:noFill/>
            <a:prstDash val="sysDot"/>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1200" cap="none" spc="0" normalizeH="0" baseline="0" noProof="0" dirty="0">
                <a:ln>
                  <a:noFill/>
                </a:ln>
                <a:gradFill>
                  <a:gsLst>
                    <a:gs pos="51515">
                      <a:srgbClr val="505050"/>
                    </a:gs>
                    <a:gs pos="43000">
                      <a:srgbClr val="505050"/>
                    </a:gs>
                  </a:gsLst>
                  <a:lin ang="5400000" scaled="1"/>
                </a:gradFill>
                <a:effectLst/>
                <a:uLnTx/>
                <a:uFillTx/>
                <a:latin typeface="Segoe UI"/>
                <a:ea typeface="Segoe UI" pitchFamily="34" charset="0"/>
                <a:cs typeface="Segoe UI" pitchFamily="34" charset="0"/>
              </a:rPr>
              <a:t>Update on slide master</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55672" y="6149341"/>
            <a:ext cx="1702251" cy="365760"/>
          </a:xfrm>
          <a:prstGeom prst="rect">
            <a:avLst/>
          </a:prstGeom>
        </p:spPr>
      </p:pic>
    </p:spTree>
    <p:extLst>
      <p:ext uri="{BB962C8B-B14F-4D97-AF65-F5344CB8AC3E}">
        <p14:creationId xmlns:p14="http://schemas.microsoft.com/office/powerpoint/2010/main" val="1338426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5466700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9888047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6339623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5970615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9905321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866492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592897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05835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744662"/>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1"/>
          </p:nvPr>
        </p:nvSpPr>
        <p:spPr>
          <a:xfrm>
            <a:off x="274638" y="1058862"/>
            <a:ext cx="10972800" cy="517065"/>
          </a:xfrm>
        </p:spPr>
        <p:txBody>
          <a:bodyPr/>
          <a:lstStyle>
            <a:lvl1pPr marL="0" indent="0">
              <a:buNone/>
              <a:defRPr sz="2400">
                <a:solidFill>
                  <a:schemeClr val="tx2"/>
                </a:solidFill>
              </a:defRPr>
            </a:lvl1pPr>
            <a:lvl2pPr marL="342900" indent="0">
              <a:buNone/>
              <a:defRPr/>
            </a:lvl2pPr>
            <a:lvl3pPr marL="571500" indent="0">
              <a:buNone/>
              <a:defRPr/>
            </a:lvl3pPr>
            <a:lvl4pPr marL="800100" indent="0">
              <a:buNone/>
              <a:defRPr/>
            </a:lvl4pPr>
            <a:lvl5pPr marL="1028700" indent="0">
              <a:buNone/>
              <a:defRPr/>
            </a:lvl5pPr>
          </a:lstStyle>
          <a:p>
            <a:pPr lvl="0"/>
            <a:r>
              <a:rPr lang="en-US" dirty="0"/>
              <a:t>Edit Master text styles</a:t>
            </a:r>
          </a:p>
        </p:txBody>
      </p:sp>
    </p:spTree>
    <p:extLst>
      <p:ext uri="{BB962C8B-B14F-4D97-AF65-F5344CB8AC3E}">
        <p14:creationId xmlns:p14="http://schemas.microsoft.com/office/powerpoint/2010/main" val="319518501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1551029"/>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9673129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25728425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7473771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3508625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064441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cstate="screen">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53866760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28503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2924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27261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7" y="1058862"/>
            <a:ext cx="12039599" cy="517065"/>
          </a:xfrm>
        </p:spPr>
        <p:txBody>
          <a:bodyPr/>
          <a:lstStyle>
            <a:lvl1pPr marL="0" indent="0">
              <a:buNone/>
              <a:defRPr sz="2400">
                <a:solidFill>
                  <a:schemeClr val="tx2"/>
                </a:solidFill>
              </a:defRPr>
            </a:lvl1pPr>
            <a:lvl2pPr marL="342900" indent="0">
              <a:buNone/>
              <a:defRPr/>
            </a:lvl2pPr>
            <a:lvl3pPr marL="571500" indent="0">
              <a:buNone/>
              <a:defRPr/>
            </a:lvl3pPr>
            <a:lvl4pPr marL="800100" indent="0">
              <a:buNone/>
              <a:defRPr/>
            </a:lvl4pPr>
            <a:lvl5pPr marL="1028700" indent="0">
              <a:buNone/>
              <a:defRPr/>
            </a:lvl5pPr>
          </a:lstStyle>
          <a:p>
            <a:pPr lvl="0"/>
            <a:r>
              <a:rPr lang="en-US" dirty="0"/>
              <a:t>Edit Master text styles</a:t>
            </a:r>
          </a:p>
        </p:txBody>
      </p:sp>
    </p:spTree>
    <p:extLst>
      <p:ext uri="{BB962C8B-B14F-4D97-AF65-F5344CB8AC3E}">
        <p14:creationId xmlns:p14="http://schemas.microsoft.com/office/powerpoint/2010/main" val="34832210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8860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8404031"/>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64237" y="3145041"/>
            <a:ext cx="3278492" cy="704445"/>
          </a:xfrm>
          <a:prstGeom prst="rect">
            <a:avLst/>
          </a:prstGeom>
        </p:spPr>
      </p:pic>
    </p:spTree>
    <p:extLst>
      <p:ext uri="{BB962C8B-B14F-4D97-AF65-F5344CB8AC3E}">
        <p14:creationId xmlns:p14="http://schemas.microsoft.com/office/powerpoint/2010/main" val="20672366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alkin No tile">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t="10637" b="10637"/>
          <a:stretch/>
        </p:blipFill>
        <p:spPr bwMode="ltGray">
          <a:xfrm>
            <a:off x="0" y="0"/>
            <a:ext cx="12436475" cy="6995517"/>
          </a:xfrm>
          <a:prstGeom prst="rect">
            <a:avLst/>
          </a:prstGeom>
        </p:spPr>
      </p:pic>
      <p:grpSp>
        <p:nvGrpSpPr>
          <p:cNvPr id="9" name="Group 8"/>
          <p:cNvGrpSpPr>
            <a:grpSpLocks noChangeAspect="1"/>
          </p:cNvGrpSpPr>
          <p:nvPr userDrawn="1"/>
        </p:nvGrpSpPr>
        <p:grpSpPr bwMode="white">
          <a:xfrm>
            <a:off x="468308" y="479425"/>
            <a:ext cx="1448129" cy="310896"/>
            <a:chOff x="457200" y="1643393"/>
            <a:chExt cx="4492753" cy="964540"/>
          </a:xfrm>
        </p:grpSpPr>
        <p:pic>
          <p:nvPicPr>
            <p:cNvPr id="11" name="Picture 10"/>
            <p:cNvPicPr>
              <a:picLocks noChangeAspect="1"/>
            </p:cNvPicPr>
            <p:nvPr/>
          </p:nvPicPr>
          <p:blipFill>
            <a:blip r:embed="rId3"/>
            <a:stretch>
              <a:fillRect/>
            </a:stretch>
          </p:blipFill>
          <p:spPr bwMode="white">
            <a:xfrm>
              <a:off x="457200" y="1643393"/>
              <a:ext cx="964540" cy="964540"/>
            </a:xfrm>
            <a:prstGeom prst="rect">
              <a:avLst/>
            </a:prstGeom>
          </p:spPr>
        </p:pic>
        <p:sp>
          <p:nvSpPr>
            <p:cNvPr id="13" name="Freeform 12"/>
            <p:cNvSpPr>
              <a:spLocks noEditPoints="1"/>
            </p:cNvSpPr>
            <p:nvPr/>
          </p:nvSpPr>
          <p:spPr bwMode="white">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901815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Photo_Option">
    <p:spTree>
      <p:nvGrpSpPr>
        <p:cNvPr id="1" name=""/>
        <p:cNvGrpSpPr/>
        <p:nvPr/>
      </p:nvGrpSpPr>
      <p:grpSpPr>
        <a:xfrm>
          <a:off x="0" y="0"/>
          <a:ext cx="0" cy="0"/>
          <a:chOff x="0" y="0"/>
          <a:chExt cx="0" cy="0"/>
        </a:xfrm>
      </p:grpSpPr>
      <p:grpSp>
        <p:nvGrpSpPr>
          <p:cNvPr id="5" name="Group 4"/>
          <p:cNvGrpSpPr>
            <a:grpSpLocks noChangeAspect="1"/>
          </p:cNvGrpSpPr>
          <p:nvPr userDrawn="1"/>
        </p:nvGrpSpPr>
        <p:grpSpPr bwMode="black">
          <a:xfrm>
            <a:off x="468308" y="479425"/>
            <a:ext cx="1448129" cy="310896"/>
            <a:chOff x="457200" y="1643393"/>
            <a:chExt cx="4492753" cy="964540"/>
          </a:xfrm>
        </p:grpSpPr>
        <p:pic>
          <p:nvPicPr>
            <p:cNvPr id="7" name="Picture 6"/>
            <p:cNvPicPr>
              <a:picLocks noChangeAspect="1"/>
            </p:cNvPicPr>
            <p:nvPr/>
          </p:nvPicPr>
          <p:blipFill>
            <a:blip r:embed="rId2"/>
            <a:stretch>
              <a:fillRect/>
            </a:stretch>
          </p:blipFill>
          <p:spPr bwMode="black">
            <a:xfrm>
              <a:off x="457200" y="1643393"/>
              <a:ext cx="964540" cy="964540"/>
            </a:xfrm>
            <a:prstGeom prst="rect">
              <a:avLst/>
            </a:prstGeom>
          </p:spPr>
        </p:pic>
        <p:sp>
          <p:nvSpPr>
            <p:cNvPr id="8" name="Freeform 12"/>
            <p:cNvSpPr>
              <a:spLocks noEditPoints="1"/>
            </p:cNvSpPr>
            <p:nvPr/>
          </p:nvSpPr>
          <p:spPr bwMode="black">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737373"/>
            </a:solidFill>
            <a:ln>
              <a:noFill/>
            </a:ln>
          </p:spPr>
          <p:txBody>
            <a:bodyPr vert="horz" wrap="square" lIns="91440" tIns="45720" rIns="91440" bIns="45720"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9" name="Title 1"/>
          <p:cNvSpPr>
            <a:spLocks noGrp="1"/>
          </p:cNvSpPr>
          <p:nvPr>
            <p:ph type="title" hasCustomPrompt="1"/>
          </p:nvPr>
        </p:nvSpPr>
        <p:spPr bwMode="auto">
          <a:xfrm>
            <a:off x="274702" y="2125664"/>
            <a:ext cx="6402388" cy="1828800"/>
          </a:xfrm>
          <a:noFill/>
        </p:spPr>
        <p:txBody>
          <a:bodyPr lIns="146304" tIns="91440" rIns="146304" bIns="91440" anchor="t" anchorCtr="0"/>
          <a:lstStyle>
            <a:lvl1pPr>
              <a:defRPr sz="5399" spc="-100" baseline="0">
                <a:gradFill>
                  <a:gsLst>
                    <a:gs pos="83962">
                      <a:schemeClr val="tx2"/>
                    </a:gs>
                    <a:gs pos="57576">
                      <a:schemeClr val="tx2"/>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73050" y="3960948"/>
            <a:ext cx="6402388" cy="1828800"/>
          </a:xfrm>
        </p:spPr>
        <p:txBody>
          <a:bodyPr tIns="109728" bIns="109728">
            <a:noAutofit/>
          </a:bodyPr>
          <a:lstStyle>
            <a:lvl1pPr marL="0" indent="0">
              <a:spcBef>
                <a:spcPts val="0"/>
              </a:spcBef>
              <a:buNone/>
              <a:defRPr sz="3199">
                <a:gradFill>
                  <a:gsLst>
                    <a:gs pos="83962">
                      <a:schemeClr val="tx2"/>
                    </a:gs>
                    <a:gs pos="57576">
                      <a:schemeClr val="tx2"/>
                    </a:gs>
                  </a:gsLst>
                  <a:lin ang="5400000" scaled="0"/>
                </a:gradFill>
              </a:defRPr>
            </a:lvl1pPr>
          </a:lstStyle>
          <a:p>
            <a:pPr lvl="0"/>
            <a:r>
              <a:rPr lang="en-US" dirty="0"/>
              <a:t>Speaker Name</a:t>
            </a:r>
          </a:p>
        </p:txBody>
      </p:sp>
    </p:spTree>
    <p:extLst>
      <p:ext uri="{BB962C8B-B14F-4D97-AF65-F5344CB8AC3E}">
        <p14:creationId xmlns:p14="http://schemas.microsoft.com/office/powerpoint/2010/main" val="2586677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Title Slide Photo_Option">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74703" y="2125664"/>
            <a:ext cx="6400736" cy="1828800"/>
          </a:xfrm>
          <a:noFill/>
        </p:spPr>
        <p:txBody>
          <a:bodyPr lIns="146304" tIns="91440" rIns="146304" bIns="91440" anchor="t" anchorCtr="0"/>
          <a:lstStyle>
            <a:lvl1pPr>
              <a:defRPr sz="5399" spc="-100" baseline="0">
                <a:gradFill>
                  <a:gsLst>
                    <a:gs pos="0">
                      <a:schemeClr val="tx1"/>
                    </a:gs>
                    <a:gs pos="100000">
                      <a:schemeClr val="tx1"/>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73050" y="3960948"/>
            <a:ext cx="6402388" cy="1828800"/>
          </a:xfrm>
        </p:spPr>
        <p:txBody>
          <a:bodyPr tIns="109728" bIns="109728">
            <a:noAutofit/>
          </a:bodyPr>
          <a:lstStyle>
            <a:lvl1pPr marL="0" indent="0">
              <a:spcBef>
                <a:spcPts val="0"/>
              </a:spcBef>
              <a:buNone/>
              <a:defRPr sz="3199">
                <a:gradFill>
                  <a:gsLst>
                    <a:gs pos="20130">
                      <a:schemeClr val="tx1"/>
                    </a:gs>
                    <a:gs pos="57576">
                      <a:schemeClr val="tx1"/>
                    </a:gs>
                  </a:gsLst>
                  <a:lin ang="5400000" scaled="0"/>
                </a:gradFill>
              </a:defRPr>
            </a:lvl1pPr>
          </a:lstStyle>
          <a:p>
            <a:pPr lvl="0"/>
            <a:r>
              <a:rPr lang="en-US" dirty="0"/>
              <a:t>Speaker Name</a:t>
            </a:r>
          </a:p>
        </p:txBody>
      </p:sp>
      <p:grpSp>
        <p:nvGrpSpPr>
          <p:cNvPr id="5" name="Group 4"/>
          <p:cNvGrpSpPr>
            <a:grpSpLocks noChangeAspect="1"/>
          </p:cNvGrpSpPr>
          <p:nvPr userDrawn="1"/>
        </p:nvGrpSpPr>
        <p:grpSpPr bwMode="black">
          <a:xfrm>
            <a:off x="468308" y="479425"/>
            <a:ext cx="1448129" cy="310896"/>
            <a:chOff x="457200" y="1643393"/>
            <a:chExt cx="4492753" cy="964540"/>
          </a:xfrm>
        </p:grpSpPr>
        <p:pic>
          <p:nvPicPr>
            <p:cNvPr id="7" name="Picture 6"/>
            <p:cNvPicPr>
              <a:picLocks noChangeAspect="1"/>
            </p:cNvPicPr>
            <p:nvPr/>
          </p:nvPicPr>
          <p:blipFill>
            <a:blip r:embed="rId2"/>
            <a:stretch>
              <a:fillRect/>
            </a:stretch>
          </p:blipFill>
          <p:spPr bwMode="black">
            <a:xfrm>
              <a:off x="457200" y="1643393"/>
              <a:ext cx="964540" cy="964540"/>
            </a:xfrm>
            <a:prstGeom prst="rect">
              <a:avLst/>
            </a:prstGeom>
          </p:spPr>
        </p:pic>
        <p:sp>
          <p:nvSpPr>
            <p:cNvPr id="8" name="Freeform 12"/>
            <p:cNvSpPr>
              <a:spLocks noEditPoints="1"/>
            </p:cNvSpPr>
            <p:nvPr/>
          </p:nvSpPr>
          <p:spPr bwMode="black">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4731457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sz="3999">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1485082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sz="3999">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191066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5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30612908"/>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5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202889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4952998" cy="917575"/>
          </a:xfrm>
        </p:spPr>
        <p:txBody>
          <a:bodyPr/>
          <a:lstStyle/>
          <a:p>
            <a:r>
              <a:rPr lang="en-US" dirty="0"/>
              <a:t>Click to edit Master</a:t>
            </a:r>
          </a:p>
        </p:txBody>
      </p:sp>
      <p:sp>
        <p:nvSpPr>
          <p:cNvPr id="4" name="Text Placeholder 3"/>
          <p:cNvSpPr>
            <a:spLocks noGrp="1"/>
          </p:cNvSpPr>
          <p:nvPr>
            <p:ph type="body" sz="quarter" idx="11"/>
          </p:nvPr>
        </p:nvSpPr>
        <p:spPr>
          <a:xfrm>
            <a:off x="274638" y="1215421"/>
            <a:ext cx="5015500" cy="517065"/>
          </a:xfrm>
        </p:spPr>
        <p:txBody>
          <a:bodyPr/>
          <a:lstStyle>
            <a:lvl1pPr marL="0" indent="0">
              <a:buNone/>
              <a:defRPr sz="2400">
                <a:solidFill>
                  <a:schemeClr val="tx2"/>
                </a:solidFill>
              </a:defRPr>
            </a:lvl1pPr>
            <a:lvl2pPr marL="342900" indent="0">
              <a:buNone/>
              <a:defRPr/>
            </a:lvl2pPr>
            <a:lvl3pPr marL="571500" indent="0">
              <a:buNone/>
              <a:defRPr/>
            </a:lvl3pPr>
            <a:lvl4pPr marL="800100" indent="0">
              <a:buNone/>
              <a:defRPr/>
            </a:lvl4pPr>
            <a:lvl5pPr marL="1028700" indent="0">
              <a:buNone/>
              <a:defRPr/>
            </a:lvl5pPr>
          </a:lstStyle>
          <a:p>
            <a:pPr lvl="0"/>
            <a:r>
              <a:rPr lang="en-US" dirty="0"/>
              <a:t>Edit Master text styles</a:t>
            </a:r>
          </a:p>
        </p:txBody>
      </p:sp>
    </p:spTree>
    <p:extLst>
      <p:ext uri="{BB962C8B-B14F-4D97-AF65-F5344CB8AC3E}">
        <p14:creationId xmlns:p14="http://schemas.microsoft.com/office/powerpoint/2010/main" val="22030112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7852486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2289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626890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25643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7660802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10058401" cy="738664"/>
          </a:xfrm>
          <a:noFill/>
        </p:spPr>
        <p:txBody>
          <a:bodyPr lIns="182880" tIns="146304" rIns="182880" bIns="146304">
            <a:sp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9460458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17157161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67423353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968006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4629670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4952998" cy="917575"/>
          </a:xfrm>
        </p:spPr>
        <p:txBody>
          <a:bodyPr/>
          <a:lstStyle/>
          <a:p>
            <a:r>
              <a:rPr lang="en-US" dirty="0"/>
              <a:t>Click to edit Master</a:t>
            </a:r>
          </a:p>
        </p:txBody>
      </p:sp>
      <p:sp>
        <p:nvSpPr>
          <p:cNvPr id="4" name="Text Placeholder 3"/>
          <p:cNvSpPr>
            <a:spLocks noGrp="1"/>
          </p:cNvSpPr>
          <p:nvPr>
            <p:ph type="body" sz="quarter" idx="11"/>
          </p:nvPr>
        </p:nvSpPr>
        <p:spPr>
          <a:xfrm>
            <a:off x="274638" y="1820862"/>
            <a:ext cx="5015500" cy="517065"/>
          </a:xfrm>
        </p:spPr>
        <p:txBody>
          <a:bodyPr/>
          <a:lstStyle>
            <a:lvl1pPr marL="0" indent="0">
              <a:buNone/>
              <a:defRPr sz="2400">
                <a:solidFill>
                  <a:schemeClr val="tx2"/>
                </a:solidFill>
              </a:defRPr>
            </a:lvl1pPr>
            <a:lvl2pPr marL="342900" indent="0">
              <a:buNone/>
              <a:defRPr/>
            </a:lvl2pPr>
            <a:lvl3pPr marL="571500" indent="0">
              <a:buNone/>
              <a:defRPr/>
            </a:lvl3pPr>
            <a:lvl4pPr marL="800100" indent="0">
              <a:buNone/>
              <a:defRPr/>
            </a:lvl4pPr>
            <a:lvl5pPr marL="1028700" indent="0">
              <a:buNone/>
              <a:defRPr/>
            </a:lvl5pPr>
          </a:lstStyle>
          <a:p>
            <a:pPr lvl="0"/>
            <a:r>
              <a:rPr lang="en-US" dirty="0"/>
              <a:t>Edit Master text styles</a:t>
            </a:r>
          </a:p>
        </p:txBody>
      </p:sp>
    </p:spTree>
    <p:extLst>
      <p:ext uri="{BB962C8B-B14F-4D97-AF65-F5344CB8AC3E}">
        <p14:creationId xmlns:p14="http://schemas.microsoft.com/office/powerpoint/2010/main" val="41867417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2193295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29173077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30341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50579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923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8071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marL="0" marR="0" lvl="0" indent="0" algn="ctr" defTabSz="932293"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17014370"/>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4" name="Picture 3" hidden="1"/>
          <p:cNvPicPr>
            <a:picLocks noChangeAspect="1"/>
          </p:cNvPicPr>
          <p:nvPr userDrawn="1"/>
        </p:nvPicPr>
        <p:blipFill>
          <a:blip r:embed="rId2"/>
          <a:stretch>
            <a:fillRect/>
          </a:stretch>
        </p:blipFill>
        <p:spPr>
          <a:xfrm>
            <a:off x="459231" y="3145040"/>
            <a:ext cx="3291840" cy="705834"/>
          </a:xfrm>
          <a:prstGeom prst="rect">
            <a:avLst/>
          </a:prstGeom>
        </p:spPr>
      </p:pic>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defTabSz="932111" eaLnBrk="0" fontAlgn="auto" latinLnBrk="0" hangingPunct="0">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gradFill>
                  <a:gsLst>
                    <a:gs pos="0">
                      <a:schemeClr val="tx1"/>
                    </a:gs>
                    <a:gs pos="100000">
                      <a:schemeClr val="tx1"/>
                    </a:gs>
                  </a:gsLst>
                  <a:lin ang="5400000" scaled="0"/>
                </a:gradFill>
                <a:effectLst/>
                <a:uLnTx/>
                <a:uFillTx/>
                <a:cs typeface="Segoe UI" pitchFamily="34" charset="0"/>
              </a:rPr>
              <a:t>© 2016 Microsoft Corporation. All rights reserved. </a:t>
            </a:r>
          </a:p>
        </p:txBody>
      </p:sp>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5308588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9098974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3194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669554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Insert Photo">
    <p:spTree>
      <p:nvGrpSpPr>
        <p:cNvPr id="1" name=""/>
        <p:cNvGrpSpPr/>
        <p:nvPr/>
      </p:nvGrpSpPr>
      <p:grpSpPr>
        <a:xfrm>
          <a:off x="0" y="0"/>
          <a:ext cx="0" cy="0"/>
          <a:chOff x="0" y="0"/>
          <a:chExt cx="0" cy="0"/>
        </a:xfrm>
      </p:grpSpPr>
      <p:sp>
        <p:nvSpPr>
          <p:cNvPr id="20" name="Picture Placeholder 144"/>
          <p:cNvSpPr>
            <a:spLocks noGrp="1"/>
          </p:cNvSpPr>
          <p:nvPr>
            <p:ph type="pic" sz="quarter" idx="20"/>
          </p:nvPr>
        </p:nvSpPr>
        <p:spPr>
          <a:xfrm>
            <a:off x="0" y="3"/>
            <a:ext cx="12436475" cy="3497261"/>
          </a:xfrm>
        </p:spPr>
        <p:txBody>
          <a:bodyPr>
            <a:noAutofit/>
          </a:bodyPr>
          <a:lstStyle/>
          <a:p>
            <a:endParaRPr lang="en-US" dirty="0"/>
          </a:p>
        </p:txBody>
      </p:sp>
      <p:sp>
        <p:nvSpPr>
          <p:cNvPr id="21" name="Title 1"/>
          <p:cNvSpPr>
            <a:spLocks noGrp="1"/>
          </p:cNvSpPr>
          <p:nvPr>
            <p:ph type="ctrTitle"/>
          </p:nvPr>
        </p:nvSpPr>
        <p:spPr>
          <a:xfrm>
            <a:off x="622000" y="3515199"/>
            <a:ext cx="11185818" cy="912107"/>
          </a:xfrm>
        </p:spPr>
        <p:txBody>
          <a:bodyPr lIns="0" tIns="0" rIns="0" bIns="0" anchor="ctr">
            <a:noAutofit/>
          </a:bodyPr>
          <a:lstStyle>
            <a:lvl1pPr algn="l">
              <a:defRPr sz="4488" b="0">
                <a:solidFill>
                  <a:schemeClr val="accent1"/>
                </a:solidFill>
                <a:latin typeface="+mj-lt"/>
              </a:defRPr>
            </a:lvl1pPr>
          </a:lstStyle>
          <a:p>
            <a:r>
              <a:rPr lang="en-US" dirty="0"/>
              <a:t>Click to edit Master title style</a:t>
            </a:r>
          </a:p>
        </p:txBody>
      </p:sp>
      <p:sp>
        <p:nvSpPr>
          <p:cNvPr id="22" name="Text Placeholder 132"/>
          <p:cNvSpPr>
            <a:spLocks noGrp="1"/>
          </p:cNvSpPr>
          <p:nvPr>
            <p:ph type="body" sz="quarter" idx="11"/>
          </p:nvPr>
        </p:nvSpPr>
        <p:spPr>
          <a:xfrm>
            <a:off x="621825" y="4436071"/>
            <a:ext cx="11185995" cy="1625850"/>
          </a:xfrm>
        </p:spPr>
        <p:txBody>
          <a:bodyPr lIns="0" tIns="0" rIns="0" bIns="0">
            <a:noAutofit/>
          </a:bodyPr>
          <a:lstStyle>
            <a:lvl1pPr marL="0" indent="0">
              <a:lnSpc>
                <a:spcPts val="1836"/>
              </a:lnSpc>
              <a:buNone/>
              <a:defRPr sz="1428">
                <a:solidFill>
                  <a:schemeClr val="tx1"/>
                </a:solidFill>
              </a:defRPr>
            </a:lvl1pPr>
          </a:lstStyle>
          <a:p>
            <a:pPr lvl="0"/>
            <a:r>
              <a:rPr lang="en-US" dirty="0"/>
              <a:t>Click to edit Master text styles</a:t>
            </a:r>
          </a:p>
        </p:txBody>
      </p:sp>
      <p:sp>
        <p:nvSpPr>
          <p:cNvPr id="43" name="Text Placeholder 136"/>
          <p:cNvSpPr>
            <a:spLocks noGrp="1"/>
          </p:cNvSpPr>
          <p:nvPr>
            <p:ph type="body" sz="quarter" idx="27"/>
          </p:nvPr>
        </p:nvSpPr>
        <p:spPr>
          <a:xfrm>
            <a:off x="10415548"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4" name="Text Placeholder 136"/>
          <p:cNvSpPr>
            <a:spLocks noGrp="1"/>
          </p:cNvSpPr>
          <p:nvPr>
            <p:ph type="body" sz="quarter" idx="28"/>
          </p:nvPr>
        </p:nvSpPr>
        <p:spPr>
          <a:xfrm>
            <a:off x="9016446"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5" name="Text Placeholder 136"/>
          <p:cNvSpPr>
            <a:spLocks noGrp="1"/>
          </p:cNvSpPr>
          <p:nvPr>
            <p:ph type="body" sz="quarter" idx="29"/>
          </p:nvPr>
        </p:nvSpPr>
        <p:spPr>
          <a:xfrm>
            <a:off x="7617343"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6" name="Text Placeholder 136"/>
          <p:cNvSpPr>
            <a:spLocks noGrp="1"/>
          </p:cNvSpPr>
          <p:nvPr>
            <p:ph type="body" sz="quarter" idx="30"/>
          </p:nvPr>
        </p:nvSpPr>
        <p:spPr>
          <a:xfrm>
            <a:off x="6218238"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7" name="Text Placeholder 136"/>
          <p:cNvSpPr>
            <a:spLocks noGrp="1"/>
          </p:cNvSpPr>
          <p:nvPr>
            <p:ph type="body" sz="quarter" idx="31"/>
          </p:nvPr>
        </p:nvSpPr>
        <p:spPr>
          <a:xfrm>
            <a:off x="4819136"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8" name="Text Placeholder 136"/>
          <p:cNvSpPr>
            <a:spLocks noGrp="1"/>
          </p:cNvSpPr>
          <p:nvPr>
            <p:ph type="body" sz="quarter" idx="32"/>
          </p:nvPr>
        </p:nvSpPr>
        <p:spPr>
          <a:xfrm>
            <a:off x="3420031"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49" name="Text Placeholder 136"/>
          <p:cNvSpPr>
            <a:spLocks noGrp="1"/>
          </p:cNvSpPr>
          <p:nvPr>
            <p:ph type="body" sz="quarter" idx="33"/>
          </p:nvPr>
        </p:nvSpPr>
        <p:spPr>
          <a:xfrm>
            <a:off x="2020929"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
        <p:nvSpPr>
          <p:cNvPr id="50" name="Text Placeholder 136"/>
          <p:cNvSpPr>
            <a:spLocks noGrp="1"/>
          </p:cNvSpPr>
          <p:nvPr>
            <p:ph type="body" sz="quarter" idx="34"/>
          </p:nvPr>
        </p:nvSpPr>
        <p:spPr>
          <a:xfrm>
            <a:off x="621824" y="6059584"/>
            <a:ext cx="1392270" cy="378779"/>
          </a:xfrm>
        </p:spPr>
        <p:txBody>
          <a:bodyPr lIns="0" tIns="0" rIns="0" bIns="0">
            <a:noAutofit/>
          </a:bodyPr>
          <a:lstStyle>
            <a:lvl1pPr marL="0" marR="0" indent="0" algn="l" defTabSz="932418" rtl="0" eaLnBrk="1" fontAlgn="auto" latinLnBrk="0" hangingPunct="1">
              <a:lnSpc>
                <a:spcPct val="90000"/>
              </a:lnSpc>
              <a:spcBef>
                <a:spcPts val="0"/>
              </a:spcBef>
              <a:spcAft>
                <a:spcPts val="0"/>
              </a:spcAft>
              <a:buClrTx/>
              <a:buSzTx/>
              <a:buFont typeface="Arial" panose="020B0604020202020204" pitchFamily="34" charset="0"/>
              <a:buNone/>
              <a:tabLst/>
              <a:defRPr sz="1020" b="0">
                <a:solidFill>
                  <a:schemeClr val="tx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dirty="0"/>
              <a:t>Click to edit Master text styles</a:t>
            </a:r>
          </a:p>
        </p:txBody>
      </p:sp>
    </p:spTree>
    <p:extLst>
      <p:ext uri="{BB962C8B-B14F-4D97-AF65-F5344CB8AC3E}">
        <p14:creationId xmlns:p14="http://schemas.microsoft.com/office/powerpoint/2010/main" val="1369214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436475" cy="6994525"/>
          </a:xfrm>
          <a:prstGeom prst="rect">
            <a:avLst/>
          </a:prstGeom>
        </p:spPr>
      </p:pic>
      <p:sp>
        <p:nvSpPr>
          <p:cNvPr id="2" name="Rectangle 1"/>
          <p:cNvSpPr/>
          <p:nvPr userDrawn="1"/>
        </p:nvSpPr>
        <p:spPr bwMode="auto">
          <a:xfrm>
            <a:off x="274638" y="2119163"/>
            <a:ext cx="6400800" cy="3664099"/>
          </a:xfrm>
          <a:prstGeom prst="rect">
            <a:avLst/>
          </a:prstGeom>
          <a:solidFill>
            <a:schemeClr val="tx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19178"/>
            <a:ext cx="6402388" cy="1828800"/>
          </a:xfrm>
          <a:noFill/>
        </p:spPr>
        <p:txBody>
          <a:bodyPr lIns="146304" tIns="91440" rIns="146304" bIns="91440" anchor="t" anchorCtr="0"/>
          <a:lstStyle>
            <a:lvl1pPr>
              <a:defRPr sz="5400" spc="-100" baseline="0">
                <a:gradFill>
                  <a:gsLst>
                    <a:gs pos="57576">
                      <a:srgbClr val="FFFFFF"/>
                    </a:gs>
                    <a:gs pos="3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73050" y="3954463"/>
            <a:ext cx="6402388" cy="1828800"/>
          </a:xfrm>
        </p:spPr>
        <p:txBody>
          <a:bodyPr tIns="109728" bIns="109728">
            <a:noAutofit/>
          </a:bodyPr>
          <a:lstStyle>
            <a:lvl1pPr marL="0" indent="0">
              <a:spcBef>
                <a:spcPts val="0"/>
              </a:spcBef>
              <a:buNone/>
              <a:defRPr sz="3200">
                <a:gradFill>
                  <a:gsLst>
                    <a:gs pos="57576">
                      <a:srgbClr val="FFFFFF"/>
                    </a:gs>
                    <a:gs pos="35000">
                      <a:srgbClr val="FFFFFF"/>
                    </a:gs>
                  </a:gsLst>
                  <a:lin ang="5400000" scaled="0"/>
                </a:gradFill>
              </a:defRPr>
            </a:lvl1pPr>
          </a:lstStyle>
          <a:p>
            <a:pPr lvl="0"/>
            <a:r>
              <a:rPr lang="en-US" dirty="0"/>
              <a:t>Speaker Name</a:t>
            </a:r>
          </a:p>
        </p:txBody>
      </p:sp>
      <p:grpSp>
        <p:nvGrpSpPr>
          <p:cNvPr id="7" name="Group 6"/>
          <p:cNvGrpSpPr>
            <a:grpSpLocks noChangeAspect="1"/>
          </p:cNvGrpSpPr>
          <p:nvPr userDrawn="1"/>
        </p:nvGrpSpPr>
        <p:grpSpPr bwMode="gray">
          <a:xfrm>
            <a:off x="457518" y="495481"/>
            <a:ext cx="1681413" cy="360979"/>
            <a:chOff x="457200" y="1643393"/>
            <a:chExt cx="4492753" cy="96454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457200" y="1643393"/>
              <a:ext cx="964540" cy="964540"/>
            </a:xfrm>
            <a:prstGeom prst="rect">
              <a:avLst/>
            </a:prstGeom>
          </p:spPr>
        </p:pic>
        <p:sp>
          <p:nvSpPr>
            <p:cNvPr id="11"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767676"/>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19354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2" y="2117165"/>
            <a:ext cx="8229535" cy="1828800"/>
          </a:xfrm>
          <a:noFill/>
        </p:spPr>
        <p:txBody>
          <a:bodyPr lIns="146304" tIns="91440" rIns="146304" bIns="91440" anchor="t" anchorCtr="0"/>
          <a:lstStyle>
            <a:lvl1pPr>
              <a:defRPr sz="5400" spc="-100" baseline="0">
                <a:gradFill>
                  <a:gsLst>
                    <a:gs pos="3333">
                      <a:schemeClr val="tx2"/>
                    </a:gs>
                    <a:gs pos="39000">
                      <a:schemeClr val="tx2"/>
                    </a:gs>
                  </a:gsLst>
                  <a:lin ang="5400000" scaled="0"/>
                </a:gradFill>
              </a:defRPr>
            </a:lvl1pPr>
          </a:lstStyle>
          <a:p>
            <a:r>
              <a:rPr lang="en-US" dirty="0"/>
              <a:t>Presentation title</a:t>
            </a:r>
          </a:p>
        </p:txBody>
      </p:sp>
      <p:grpSp>
        <p:nvGrpSpPr>
          <p:cNvPr id="6" name="Group 5"/>
          <p:cNvGrpSpPr>
            <a:grpSpLocks noChangeAspect="1"/>
          </p:cNvGrpSpPr>
          <p:nvPr userDrawn="1"/>
        </p:nvGrpSpPr>
        <p:grpSpPr bwMode="gray">
          <a:xfrm>
            <a:off x="457518" y="6154121"/>
            <a:ext cx="1681413" cy="360979"/>
            <a:chOff x="457200" y="1643393"/>
            <a:chExt cx="4492753" cy="96454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gray">
            <a:xfrm>
              <a:off x="457200" y="1643393"/>
              <a:ext cx="964540" cy="964540"/>
            </a:xfrm>
            <a:prstGeom prst="rect">
              <a:avLst/>
            </a:prstGeom>
          </p:spPr>
        </p:pic>
        <p:sp>
          <p:nvSpPr>
            <p:cNvPr id="10"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767676"/>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914007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6912339"/>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5495912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sz="36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6764354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sz="3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59379526"/>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3815741"/>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59949617"/>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578888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38136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8860860"/>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77855866"/>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0715037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19831001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13052170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1466466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47817595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1461391"/>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43745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3225054"/>
      </p:ext>
    </p:extLst>
  </p:cSld>
  <p:clrMapOvr>
    <a:overrideClrMapping bg1="dk1" tx1="lt1" bg2="dk2"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image" Target="../media/image6.png"/><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theme" Target="../theme/theme2.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theme" Target="../theme/theme3.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29" Type="http://schemas.openxmlformats.org/officeDocument/2006/relationships/theme" Target="../theme/theme4.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slideLayout" Target="../slideLayouts/slideLayout108.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slideLayout" Target="../slideLayouts/slideLayout107.xml"/><Relationship Id="rId30" Type="http://schemas.openxmlformats.org/officeDocument/2006/relationships/image" Target="../media/image1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p:cNvGrpSpPr/>
          <p:nvPr userDrawn="1"/>
        </p:nvGrpSpPr>
        <p:grpSpPr>
          <a:xfrm>
            <a:off x="12614198" y="0"/>
            <a:ext cx="957170" cy="5766966"/>
            <a:chOff x="12614198" y="0"/>
            <a:chExt cx="957170" cy="5766966"/>
          </a:xfrm>
        </p:grpSpPr>
        <p:grpSp>
          <p:nvGrpSpPr>
            <p:cNvPr id="37" name="Group 36"/>
            <p:cNvGrpSpPr/>
            <p:nvPr userDrawn="1"/>
          </p:nvGrpSpPr>
          <p:grpSpPr>
            <a:xfrm>
              <a:off x="12614198" y="0"/>
              <a:ext cx="957170" cy="5720411"/>
              <a:chOff x="12614198" y="0"/>
              <a:chExt cx="957170" cy="5720411"/>
            </a:xfrm>
          </p:grpSpPr>
          <p:grpSp>
            <p:nvGrpSpPr>
              <p:cNvPr id="33" name="Group 32"/>
              <p:cNvGrpSpPr/>
              <p:nvPr userDrawn="1"/>
            </p:nvGrpSpPr>
            <p:grpSpPr>
              <a:xfrm rot="5400000">
                <a:off x="11576883" y="1040117"/>
                <a:ext cx="2708636" cy="634005"/>
                <a:chOff x="1581150" y="4543426"/>
                <a:chExt cx="2708636" cy="634005"/>
              </a:xfrm>
            </p:grpSpPr>
            <p:sp>
              <p:nvSpPr>
                <p:cNvPr id="3" name="Rectangle 2"/>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0 G:45 B:145</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1581150" y="488766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Purple</a:t>
                  </a: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50 G:20 B:90</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1775">
                            <a:schemeClr val="bg1"/>
                          </a:gs>
                          <a:gs pos="14000">
                            <a:schemeClr val="bg1"/>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1775">
                            <a:schemeClr val="bg1"/>
                          </a:gs>
                          <a:gs pos="14000">
                            <a:schemeClr val="bg1"/>
                          </a:gs>
                        </a:gsLst>
                        <a:lin ang="5400000" scaled="0"/>
                      </a:gradFill>
                      <a:ea typeface="Segoe UI" pitchFamily="34" charset="0"/>
                      <a:cs typeface="Segoe UI" pitchFamily="34" charset="0"/>
                    </a:rPr>
                    <a:t>R:</a:t>
                  </a:r>
                  <a:r>
                    <a:rPr lang="en-US" sz="500" baseline="0" dirty="0">
                      <a:gradFill>
                        <a:gsLst>
                          <a:gs pos="1775">
                            <a:schemeClr val="bg1"/>
                          </a:gs>
                          <a:gs pos="14000">
                            <a:schemeClr val="bg1"/>
                          </a:gs>
                        </a:gsLst>
                        <a:lin ang="5400000" scaled="0"/>
                      </a:gradFill>
                      <a:ea typeface="Segoe UI" pitchFamily="34" charset="0"/>
                      <a:cs typeface="Segoe UI" pitchFamily="34" charset="0"/>
                    </a:rPr>
                    <a:t>0 G:32 B:80</a:t>
                  </a:r>
                  <a:endParaRPr lang="en-US" sz="500" dirty="0">
                    <a:gradFill>
                      <a:gsLst>
                        <a:gs pos="1775">
                          <a:schemeClr val="bg1"/>
                        </a:gs>
                        <a:gs pos="14000">
                          <a:schemeClr val="bg1"/>
                        </a:gs>
                      </a:gsLst>
                      <a:lin ang="5400000" scaled="0"/>
                    </a:gradFill>
                    <a:ea typeface="Segoe UI" pitchFamily="34" charset="0"/>
                    <a:cs typeface="Segoe UI" pitchFamily="34" charset="0"/>
                  </a:endParaRPr>
                </a:p>
              </p:txBody>
            </p:sp>
            <p:sp>
              <p:nvSpPr>
                <p:cNvPr id="16" name="Rectangle 15"/>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Magenta</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180 G:0 B:158</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17" name="Rectangle 16"/>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18" name="Rectangle 17"/>
                <p:cNvSpPr/>
                <p:nvPr userDrawn="1"/>
              </p:nvSpPr>
              <p:spPr bwMode="auto">
                <a:xfrm>
                  <a:off x="2498745" y="4543428"/>
                  <a:ext cx="869930" cy="289766"/>
                </a:xfrm>
                <a:prstGeom prst="rect">
                  <a:avLst/>
                </a:prstGeom>
                <a:solidFill>
                  <a:srgbClr val="3076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34" name="TextBox 33"/>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Main colors</a:t>
                </a:r>
              </a:p>
            </p:txBody>
          </p:sp>
          <p:sp>
            <p:nvSpPr>
              <p:cNvPr id="35" name="TextBox 34"/>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Secondary colors (use only when</a:t>
                </a:r>
                <a:r>
                  <a:rPr lang="en-US" sz="1000" baseline="0" dirty="0">
                    <a:gradFill>
                      <a:gsLst>
                        <a:gs pos="2917">
                          <a:schemeClr val="tx1"/>
                        </a:gs>
                        <a:gs pos="30000">
                          <a:schemeClr val="tx1"/>
                        </a:gs>
                      </a:gsLst>
                      <a:lin ang="5400000" scaled="0"/>
                    </a:gradFill>
                  </a:rPr>
                  <a:t> necessary)</a:t>
                </a:r>
                <a:endParaRPr lang="en-US" sz="1000" dirty="0">
                  <a:gradFill>
                    <a:gsLst>
                      <a:gs pos="2917">
                        <a:schemeClr val="tx1"/>
                      </a:gs>
                      <a:gs pos="30000">
                        <a:schemeClr val="tx1"/>
                      </a:gs>
                    </a:gsLst>
                    <a:lin ang="5400000" scaled="0"/>
                  </a:gradFill>
                </a:endParaRPr>
              </a:p>
            </p:txBody>
          </p:sp>
        </p:grpSp>
        <p:sp>
          <p:nvSpPr>
            <p:cNvPr id="19" name="Rectangle 18"/>
            <p:cNvSpPr/>
            <p:nvPr userDrawn="1"/>
          </p:nvSpPr>
          <p:spPr bwMode="auto">
            <a:xfrm rot="5400000">
              <a:off x="12328887" y="4272718"/>
              <a:ext cx="869930" cy="289766"/>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18584">
                        <a:srgbClr val="FFFFFF"/>
                      </a:gs>
                      <a:gs pos="52000">
                        <a:srgbClr val="FFFFFF"/>
                      </a:gs>
                    </a:gsLst>
                    <a:lin ang="5400000" scaled="0"/>
                  </a:gradFill>
                  <a:latin typeface="+mn-lt"/>
                  <a:ea typeface="Segoe UI" pitchFamily="34" charset="0"/>
                  <a:cs typeface="Segoe UI" pitchFamily="34" charset="0"/>
                </a:rPr>
                <a:t>Mid Blue</a:t>
              </a:r>
            </a:p>
            <a:p>
              <a:pPr algn="l" defTabSz="932472" fontAlgn="base">
                <a:lnSpc>
                  <a:spcPct val="100000"/>
                </a:lnSpc>
                <a:spcBef>
                  <a:spcPct val="0"/>
                </a:spcBef>
                <a:spcAft>
                  <a:spcPct val="0"/>
                </a:spcAft>
              </a:pPr>
              <a:r>
                <a:rPr lang="en-US" sz="500" dirty="0">
                  <a:gradFill>
                    <a:gsLst>
                      <a:gs pos="18584">
                        <a:srgbClr val="FFFFFF"/>
                      </a:gs>
                      <a:gs pos="52000">
                        <a:srgbClr val="FFFFFF"/>
                      </a:gs>
                    </a:gsLst>
                    <a:lin ang="5400000" scaled="0"/>
                  </a:gradFill>
                  <a:ea typeface="Segoe UI" pitchFamily="34" charset="0"/>
                  <a:cs typeface="Segoe UI" pitchFamily="34" charset="0"/>
                </a:rPr>
                <a:t>R:0</a:t>
              </a:r>
              <a:r>
                <a:rPr lang="en-US" sz="500" baseline="0" dirty="0">
                  <a:gradFill>
                    <a:gsLst>
                      <a:gs pos="18584">
                        <a:srgbClr val="FFFFFF"/>
                      </a:gs>
                      <a:gs pos="52000">
                        <a:srgbClr val="FFFFFF"/>
                      </a:gs>
                    </a:gsLst>
                    <a:lin ang="5400000" scaled="0"/>
                  </a:gradFill>
                  <a:ea typeface="Segoe UI" pitchFamily="34" charset="0"/>
                  <a:cs typeface="Segoe UI" pitchFamily="34" charset="0"/>
                </a:rPr>
                <a:t> G:24 B:143</a:t>
              </a:r>
              <a:endParaRPr lang="en-US" sz="500" dirty="0">
                <a:gradFill>
                  <a:gsLst>
                    <a:gs pos="18584">
                      <a:srgbClr val="FFFFFF"/>
                    </a:gs>
                    <a:gs pos="52000">
                      <a:srgbClr val="FFFFFF"/>
                    </a:gs>
                  </a:gsLst>
                  <a:lin ang="5400000" scaled="0"/>
                </a:gradFill>
                <a:ea typeface="Segoe UI" pitchFamily="34" charset="0"/>
                <a:cs typeface="Segoe UI" pitchFamily="34" charset="0"/>
              </a:endParaRPr>
            </a:p>
          </p:txBody>
        </p:sp>
        <p:sp>
          <p:nvSpPr>
            <p:cNvPr id="20" name="Rectangle 19"/>
            <p:cNvSpPr/>
            <p:nvPr userDrawn="1"/>
          </p:nvSpPr>
          <p:spPr bwMode="auto">
            <a:xfrm rot="5400000">
              <a:off x="12328887" y="5187118"/>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 G:124 B:16</a:t>
              </a:r>
            </a:p>
          </p:txBody>
        </p:sp>
        <p:sp>
          <p:nvSpPr>
            <p:cNvPr id="21" name="Rectangle 20"/>
            <p:cNvSpPr/>
            <p:nvPr userDrawn="1"/>
          </p:nvSpPr>
          <p:spPr bwMode="auto">
            <a:xfrm rot="5400000">
              <a:off x="12328886" y="3353996"/>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66272">
                        <a:srgbClr val="000000"/>
                      </a:gs>
                      <a:gs pos="44000">
                        <a:srgbClr val="000000"/>
                      </a:gs>
                    </a:gsLst>
                    <a:lin ang="5400000" scaled="1"/>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66272">
                        <a:srgbClr val="000000"/>
                      </a:gs>
                      <a:gs pos="44000">
                        <a:srgbClr val="000000"/>
                      </a:gs>
                    </a:gsLst>
                    <a:lin ang="5400000" scaled="1"/>
                  </a:gradFill>
                  <a:ea typeface="Segoe UI" pitchFamily="34" charset="0"/>
                  <a:cs typeface="Segoe UI" pitchFamily="34" charset="0"/>
                </a:rPr>
                <a:t>R:0</a:t>
              </a:r>
              <a:r>
                <a:rPr lang="en-US" sz="500" baseline="0" dirty="0">
                  <a:gradFill>
                    <a:gsLst>
                      <a:gs pos="66272">
                        <a:srgbClr val="000000"/>
                      </a:gs>
                      <a:gs pos="44000">
                        <a:srgbClr val="000000"/>
                      </a:gs>
                    </a:gsLst>
                    <a:lin ang="5400000" scaled="1"/>
                  </a:gradFill>
                  <a:ea typeface="Segoe UI" pitchFamily="34" charset="0"/>
                  <a:cs typeface="Segoe UI" pitchFamily="34" charset="0"/>
                </a:rPr>
                <a:t> G:188 B:242</a:t>
              </a:r>
              <a:endParaRPr lang="en-US" sz="500" dirty="0">
                <a:gradFill>
                  <a:gsLst>
                    <a:gs pos="66272">
                      <a:srgbClr val="000000"/>
                    </a:gs>
                    <a:gs pos="44000">
                      <a:srgbClr val="000000"/>
                    </a:gs>
                  </a:gsLst>
                  <a:lin ang="5400000" scaled="1"/>
                </a:gradFill>
                <a:ea typeface="Segoe UI" pitchFamily="34" charset="0"/>
                <a:cs typeface="Segoe UI" pitchFamily="34" charset="0"/>
              </a:endParaRPr>
            </a:p>
          </p:txBody>
        </p:sp>
      </p:grpSp>
    </p:spTree>
    <p:extLst>
      <p:ext uri="{BB962C8B-B14F-4D97-AF65-F5344CB8AC3E}">
        <p14:creationId xmlns:p14="http://schemas.microsoft.com/office/powerpoint/2010/main" val="3176578691"/>
      </p:ext>
    </p:extLst>
  </p:cSld>
  <p:clrMap bg1="lt1" tx1="dk1" bg2="lt2" tx2="dk2" accent1="accent1" accent2="accent2" accent3="accent3" accent4="accent4" accent5="accent5" accent6="accent6" hlink="hlink" folHlink="folHlink"/>
  <p:sldLayoutIdLst>
    <p:sldLayoutId id="2147484328" r:id="rId1"/>
    <p:sldLayoutId id="2147484329" r:id="rId2"/>
    <p:sldLayoutId id="2147484330" r:id="rId3"/>
    <p:sldLayoutId id="2147484428" r:id="rId4"/>
    <p:sldLayoutId id="2147484429" r:id="rId5"/>
    <p:sldLayoutId id="2147484432" r:id="rId6"/>
    <p:sldLayoutId id="2147484431" r:id="rId7"/>
    <p:sldLayoutId id="2147484331" r:id="rId8"/>
    <p:sldLayoutId id="2147484332" r:id="rId9"/>
    <p:sldLayoutId id="2147484333" r:id="rId10"/>
    <p:sldLayoutId id="2147484334" r:id="rId11"/>
    <p:sldLayoutId id="2147484335" r:id="rId12"/>
    <p:sldLayoutId id="2147484336" r:id="rId13"/>
    <p:sldLayoutId id="2147484337" r:id="rId14"/>
    <p:sldLayoutId id="2147484426" r:id="rId15"/>
    <p:sldLayoutId id="2147484427" r:id="rId16"/>
    <p:sldLayoutId id="2147484338" r:id="rId17"/>
    <p:sldLayoutId id="2147484430" r:id="rId18"/>
    <p:sldLayoutId id="2147484339" r:id="rId19"/>
    <p:sldLayoutId id="2147484340" r:id="rId20"/>
    <p:sldLayoutId id="2147484341" r:id="rId21"/>
    <p:sldLayoutId id="2147484342" r:id="rId22"/>
    <p:sldLayoutId id="2147484343" r:id="rId23"/>
    <p:sldLayoutId id="2147484344" r:id="rId24"/>
    <p:sldLayoutId id="2147484345" r:id="rId25"/>
    <p:sldLayoutId id="2147484346" r:id="rId26"/>
    <p:sldLayoutId id="2147484347" r:id="rId27"/>
    <p:sldLayoutId id="2147484348" r:id="rId28"/>
    <p:sldLayoutId id="2147484424" r:id="rId2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25" cstate="screen">
            <a:extLst>
              <a:ext uri="{28A0092B-C50C-407E-A947-70E740481C1C}">
                <a14:useLocalDpi xmlns:a14="http://schemas.microsoft.com/office/drawing/2010/main"/>
              </a:ext>
            </a:extLst>
          </a:blip>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334519496"/>
      </p:ext>
    </p:extLst>
  </p:cSld>
  <p:clrMap bg1="lt1" tx1="dk1" bg2="lt2" tx2="dk2" accent1="accent1" accent2="accent2" accent3="accent3" accent4="accent4" accent5="accent5" accent6="accent6" hlink="hlink" folHlink="folHlink"/>
  <p:sldLayoutIdLst>
    <p:sldLayoutId id="2147484436" r:id="rId1"/>
    <p:sldLayoutId id="2147484437" r:id="rId2"/>
    <p:sldLayoutId id="2147484438" r:id="rId3"/>
    <p:sldLayoutId id="2147484439" r:id="rId4"/>
    <p:sldLayoutId id="2147484440" r:id="rId5"/>
    <p:sldLayoutId id="2147484441" r:id="rId6"/>
    <p:sldLayoutId id="2147484442" r:id="rId7"/>
    <p:sldLayoutId id="2147484443" r:id="rId8"/>
    <p:sldLayoutId id="2147484444" r:id="rId9"/>
    <p:sldLayoutId id="2147484445" r:id="rId10"/>
    <p:sldLayoutId id="2147484446" r:id="rId11"/>
    <p:sldLayoutId id="2147484447" r:id="rId12"/>
    <p:sldLayoutId id="2147484448" r:id="rId13"/>
    <p:sldLayoutId id="2147484449" r:id="rId14"/>
    <p:sldLayoutId id="2147484450" r:id="rId15"/>
    <p:sldLayoutId id="2147484451" r:id="rId16"/>
    <p:sldLayoutId id="2147484452" r:id="rId17"/>
    <p:sldLayoutId id="2147484453" r:id="rId18"/>
    <p:sldLayoutId id="2147484454" r:id="rId19"/>
    <p:sldLayoutId id="2147484455" r:id="rId20"/>
    <p:sldLayoutId id="2147484456" r:id="rId21"/>
    <p:sldLayoutId id="2147484457" r:id="rId22"/>
    <p:sldLayoutId id="2147484458" r:id="rId23"/>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2" name="Group 11"/>
          <p:cNvGrpSpPr/>
          <p:nvPr userDrawn="1"/>
        </p:nvGrpSpPr>
        <p:grpSpPr>
          <a:xfrm>
            <a:off x="12619033" y="1416"/>
            <a:ext cx="955639" cy="5765550"/>
            <a:chOff x="12618968" y="1415"/>
            <a:chExt cx="955639" cy="5765550"/>
          </a:xfrm>
        </p:grpSpPr>
        <p:grpSp>
          <p:nvGrpSpPr>
            <p:cNvPr id="13" name="Group 12"/>
            <p:cNvGrpSpPr/>
            <p:nvPr userDrawn="1"/>
          </p:nvGrpSpPr>
          <p:grpSpPr>
            <a:xfrm rot="5400000">
              <a:off x="11582060" y="1045295"/>
              <a:ext cx="2703053" cy="629235"/>
              <a:chOff x="1586734" y="4543426"/>
              <a:chExt cx="2703053" cy="629235"/>
            </a:xfrm>
          </p:grpSpPr>
          <p:sp>
            <p:nvSpPr>
              <p:cNvPr id="20" name="Rectangle 19"/>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rPr>
                  <a:t>Mid Blue</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R:0 G:24 B:143</a:t>
                </a:r>
              </a:p>
            </p:txBody>
          </p:sp>
          <p:sp>
            <p:nvSpPr>
              <p:cNvPr id="21" name="Rectangle 20"/>
              <p:cNvSpPr/>
              <p:nvPr userDrawn="1"/>
            </p:nvSpPr>
            <p:spPr bwMode="auto">
              <a:xfrm>
                <a:off x="2505456" y="4543427"/>
                <a:ext cx="869930" cy="289766"/>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rPr>
                  <a:t>Blue</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R:0 G:120 B:215</a:t>
                </a:r>
              </a:p>
            </p:txBody>
          </p:sp>
          <p:sp>
            <p:nvSpPr>
              <p:cNvPr id="22" name="Rectangle 21"/>
              <p:cNvSpPr/>
              <p:nvPr userDrawn="1"/>
            </p:nvSpPr>
            <p:spPr bwMode="auto">
              <a:xfrm>
                <a:off x="3419856" y="4543426"/>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28302">
                          <a:schemeClr val="bg1"/>
                        </a:gs>
                        <a:gs pos="67000">
                          <a:schemeClr val="bg1"/>
                        </a:gs>
                      </a:gsLst>
                      <a:lin ang="5400000" scaled="1"/>
                    </a:gradFill>
                    <a:effectLst/>
                    <a:uLnTx/>
                    <a:uFillTx/>
                    <a:latin typeface="+mn-lt"/>
                    <a:ea typeface="Segoe UI" pitchFamily="34" charset="0"/>
                    <a:cs typeface="Segoe UI" pitchFamily="34" charset="0"/>
                  </a:rPr>
                  <a:t>Dark Blue</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8302">
                          <a:schemeClr val="bg1"/>
                        </a:gs>
                        <a:gs pos="67000">
                          <a:schemeClr val="bg1"/>
                        </a:gs>
                      </a:gsLst>
                      <a:lin ang="5400000" scaled="1"/>
                    </a:gradFill>
                    <a:effectLst/>
                    <a:uLnTx/>
                    <a:uFillTx/>
                    <a:ea typeface="Segoe UI" pitchFamily="34" charset="0"/>
                    <a:cs typeface="Segoe UI" pitchFamily="34" charset="0"/>
                  </a:rPr>
                  <a:t>R:0 G:32 B:80</a:t>
                </a:r>
              </a:p>
            </p:txBody>
          </p:sp>
          <p:sp>
            <p:nvSpPr>
              <p:cNvPr id="23" name="Rectangle 22"/>
              <p:cNvSpPr/>
              <p:nvPr userDrawn="1"/>
            </p:nvSpPr>
            <p:spPr bwMode="auto">
              <a:xfrm>
                <a:off x="1586734" y="4882895"/>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rPr>
                  <a:t>Dark Gray</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ea typeface="Segoe UI" pitchFamily="34" charset="0"/>
                    <a:cs typeface="Segoe UI" pitchFamily="34" charset="0"/>
                  </a:rPr>
                  <a:t>R:80 G:80 B:80</a:t>
                </a:r>
              </a:p>
            </p:txBody>
          </p:sp>
          <p:sp>
            <p:nvSpPr>
              <p:cNvPr id="25" name="Rectangle 24"/>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7547">
                          <a:schemeClr val="tx1"/>
                        </a:gs>
                        <a:gs pos="28302">
                          <a:schemeClr val="tx1"/>
                        </a:gs>
                      </a:gsLst>
                      <a:lin ang="5400000" scaled="0"/>
                    </a:gradFill>
                    <a:effectLst/>
                    <a:uLnTx/>
                    <a:uFillTx/>
                    <a:latin typeface="+mn-lt"/>
                    <a:ea typeface="Segoe UI" pitchFamily="34" charset="0"/>
                    <a:cs typeface="Segoe UI" pitchFamily="34" charset="0"/>
                  </a:rPr>
                  <a:t>Light Green</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7547">
                          <a:schemeClr val="tx1"/>
                        </a:gs>
                        <a:gs pos="28302">
                          <a:schemeClr val="tx1"/>
                        </a:gs>
                      </a:gsLst>
                      <a:lin ang="5400000" scaled="0"/>
                    </a:gradFill>
                    <a:effectLst/>
                    <a:uLnTx/>
                    <a:uFillTx/>
                    <a:ea typeface="Segoe UI" pitchFamily="34" charset="0"/>
                    <a:cs typeface="Segoe UI" pitchFamily="34" charset="0"/>
                  </a:rPr>
                  <a:t>R:186 G:216 B:10</a:t>
                </a:r>
              </a:p>
            </p:txBody>
          </p:sp>
          <p:sp>
            <p:nvSpPr>
              <p:cNvPr id="26" name="Rectangle 25"/>
              <p:cNvSpPr/>
              <p:nvPr userDrawn="1"/>
            </p:nvSpPr>
            <p:spPr bwMode="auto">
              <a:xfrm>
                <a:off x="2505456" y="4882895"/>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7547">
                          <a:schemeClr val="tx1"/>
                        </a:gs>
                        <a:gs pos="28302">
                          <a:schemeClr val="tx1"/>
                        </a:gs>
                      </a:gsLst>
                      <a:lin ang="5400000" scaled="0"/>
                    </a:gradFill>
                    <a:effectLst/>
                    <a:uLnTx/>
                    <a:uFillTx/>
                    <a:latin typeface="+mn-lt"/>
                    <a:ea typeface="Segoe UI" pitchFamily="34" charset="0"/>
                    <a:cs typeface="Segoe UI" pitchFamily="34" charset="0"/>
                  </a:rPr>
                  <a:t>Yellow</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7547">
                          <a:schemeClr val="tx1"/>
                        </a:gs>
                        <a:gs pos="28302">
                          <a:schemeClr val="tx1"/>
                        </a:gs>
                      </a:gsLst>
                      <a:lin ang="5400000" scaled="0"/>
                    </a:gradFill>
                    <a:effectLst/>
                    <a:uLnTx/>
                    <a:uFillTx/>
                    <a:ea typeface="Segoe UI" pitchFamily="34" charset="0"/>
                    <a:cs typeface="Segoe UI" pitchFamily="34" charset="0"/>
                  </a:rPr>
                  <a:t>R:255 G:185 B:0</a:t>
                </a:r>
              </a:p>
            </p:txBody>
          </p:sp>
        </p:grpSp>
        <p:grpSp>
          <p:nvGrpSpPr>
            <p:cNvPr id="14" name="Group 13"/>
            <p:cNvGrpSpPr/>
            <p:nvPr userDrawn="1"/>
          </p:nvGrpSpPr>
          <p:grpSpPr>
            <a:xfrm rot="5400000">
              <a:off x="11412325" y="4270556"/>
              <a:ext cx="2703052" cy="289766"/>
              <a:chOff x="4476564" y="4543426"/>
              <a:chExt cx="2703052" cy="289766"/>
            </a:xfrm>
          </p:grpSpPr>
          <p:sp>
            <p:nvSpPr>
              <p:cNvPr id="17" name="Rectangle 16"/>
              <p:cNvSpPr/>
              <p:nvPr userDrawn="1"/>
            </p:nvSpPr>
            <p:spPr bwMode="auto">
              <a:xfrm>
                <a:off x="5395286" y="4543426"/>
                <a:ext cx="869930" cy="289766"/>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293"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Teal</a:t>
                </a:r>
              </a:p>
              <a:p>
                <a:pPr marL="0" marR="0" lvl="0" indent="0" defTabSz="932293"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R:0 G:130 B:114</a:t>
                </a:r>
              </a:p>
            </p:txBody>
          </p:sp>
          <p:sp>
            <p:nvSpPr>
              <p:cNvPr id="18" name="Rectangle 17"/>
              <p:cNvSpPr/>
              <p:nvPr userDrawn="1"/>
            </p:nvSpPr>
            <p:spPr bwMode="auto">
              <a:xfrm>
                <a:off x="6309686"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rPr>
                  <a:t>Green</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ea typeface="Segoe UI" pitchFamily="34" charset="0"/>
                    <a:cs typeface="Segoe UI" pitchFamily="34" charset="0"/>
                  </a:rPr>
                  <a:t>R:16 G:124 B:16</a:t>
                </a:r>
              </a:p>
            </p:txBody>
          </p:sp>
          <p:sp>
            <p:nvSpPr>
              <p:cNvPr id="19" name="Rectangle 18"/>
              <p:cNvSpPr/>
              <p:nvPr userDrawn="1"/>
            </p:nvSpPr>
            <p:spPr bwMode="auto">
              <a:xfrm>
                <a:off x="4476564"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rPr>
                  <a:t>Orange</a:t>
                </a:r>
              </a:p>
              <a:p>
                <a:pPr marL="0" marR="0" lvl="0" indent="0" algn="l" defTabSz="932293"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ea typeface="Segoe UI" pitchFamily="34" charset="0"/>
                    <a:cs typeface="Segoe UI" pitchFamily="34" charset="0"/>
                  </a:rPr>
                  <a:t>R:216 G:59 B:1</a:t>
                </a:r>
              </a:p>
            </p:txBody>
          </p:sp>
        </p:grpSp>
        <p:sp>
          <p:nvSpPr>
            <p:cNvPr id="15" name="TextBox 14"/>
            <p:cNvSpPr txBox="1"/>
            <p:nvPr userDrawn="1"/>
          </p:nvSpPr>
          <p:spPr>
            <a:xfrm rot="5400000">
              <a:off x="12989448" y="256929"/>
              <a:ext cx="840674" cy="329645"/>
            </a:xfrm>
            <a:prstGeom prst="rect">
              <a:avLst/>
            </a:prstGeom>
            <a:noFill/>
          </p:spPr>
          <p:txBody>
            <a:bodyPr wrap="none" lIns="0" tIns="91440" rIns="182880" bIns="91440" rtlCol="0">
              <a:spAutoFit/>
            </a:bodyPr>
            <a:lstStyle/>
            <a:p>
              <a:pPr marL="0" marR="0" lvl="0" indent="0" defTabSz="914224"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chemeClr val="tx1"/>
                      </a:gs>
                      <a:gs pos="30000">
                        <a:schemeClr val="tx1"/>
                      </a:gs>
                    </a:gsLst>
                    <a:lin ang="5400000" scaled="0"/>
                  </a:gradFill>
                  <a:effectLst/>
                  <a:uLnTx/>
                  <a:uFillTx/>
                </a:rPr>
                <a:t>Main colors</a:t>
              </a:r>
            </a:p>
          </p:txBody>
        </p:sp>
        <p:sp>
          <p:nvSpPr>
            <p:cNvPr id="16" name="TextBox 15"/>
            <p:cNvSpPr txBox="1"/>
            <p:nvPr userDrawn="1"/>
          </p:nvSpPr>
          <p:spPr>
            <a:xfrm rot="5400000">
              <a:off x="11749962" y="4227340"/>
              <a:ext cx="2640714" cy="329645"/>
            </a:xfrm>
            <a:prstGeom prst="rect">
              <a:avLst/>
            </a:prstGeom>
            <a:noFill/>
          </p:spPr>
          <p:txBody>
            <a:bodyPr wrap="none" lIns="0" tIns="91440" rIns="182880" bIns="91440" rtlCol="0">
              <a:spAutoFit/>
            </a:bodyPr>
            <a:lstStyle/>
            <a:p>
              <a:pPr marL="0" marR="0" lvl="0" indent="0" defTabSz="914224"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chemeClr val="tx1"/>
                      </a:gs>
                      <a:gs pos="30000">
                        <a:schemeClr val="tx1"/>
                      </a:gs>
                    </a:gsLst>
                    <a:lin ang="5400000" scaled="0"/>
                  </a:gradFill>
                  <a:effectLst/>
                  <a:uLnTx/>
                  <a:uFillTx/>
                </a:rPr>
                <a:t>Secondary colors (use only when necessary)</a:t>
              </a:r>
            </a:p>
          </p:txBody>
        </p:sp>
      </p:grpSp>
    </p:spTree>
    <p:extLst>
      <p:ext uri="{BB962C8B-B14F-4D97-AF65-F5344CB8AC3E}">
        <p14:creationId xmlns:p14="http://schemas.microsoft.com/office/powerpoint/2010/main" val="2756731546"/>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 id="2147484470" r:id="rId7"/>
    <p:sldLayoutId id="2147484471" r:id="rId8"/>
    <p:sldLayoutId id="2147484472" r:id="rId9"/>
    <p:sldLayoutId id="2147484473" r:id="rId10"/>
    <p:sldLayoutId id="2147484474" r:id="rId11"/>
    <p:sldLayoutId id="2147484475" r:id="rId12"/>
    <p:sldLayoutId id="2147484476" r:id="rId13"/>
    <p:sldLayoutId id="2147484477" r:id="rId14"/>
    <p:sldLayoutId id="2147484478" r:id="rId15"/>
    <p:sldLayoutId id="2147484479" r:id="rId16"/>
    <p:sldLayoutId id="2147484480" r:id="rId17"/>
    <p:sldLayoutId id="2147484481" r:id="rId18"/>
    <p:sldLayoutId id="2147484482" r:id="rId19"/>
    <p:sldLayoutId id="2147484483" r:id="rId20"/>
    <p:sldLayoutId id="2147484484" r:id="rId21"/>
    <p:sldLayoutId id="2147484485" r:id="rId22"/>
    <p:sldLayoutId id="2147484486" r:id="rId23"/>
    <p:sldLayoutId id="2147484487" r:id="rId24"/>
    <p:sldLayoutId id="2147484488" r:id="rId25"/>
    <p:sldLayoutId id="2147484489" r:id="rId26"/>
    <p:sldLayoutId id="2147484491" r:id="rId27"/>
    <p:sldLayoutId id="2147484492" r:id="rId28"/>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5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2608272529"/>
      </p:ext>
    </p:extLst>
  </p:cSld>
  <p:clrMap bg1="lt1" tx1="dk1" bg2="lt2" tx2="dk2" accent1="accent1" accent2="accent2" accent3="accent3" accent4="accent4" accent5="accent5" accent6="accent6" hlink="hlink" folHlink="folHlink"/>
  <p:sldLayoutIdLst>
    <p:sldLayoutId id="2147484494" r:id="rId1"/>
    <p:sldLayoutId id="2147484495" r:id="rId2"/>
    <p:sldLayoutId id="2147484496" r:id="rId3"/>
    <p:sldLayoutId id="2147484497" r:id="rId4"/>
    <p:sldLayoutId id="2147484498" r:id="rId5"/>
    <p:sldLayoutId id="2147484499" r:id="rId6"/>
    <p:sldLayoutId id="2147484500" r:id="rId7"/>
    <p:sldLayoutId id="2147484501" r:id="rId8"/>
    <p:sldLayoutId id="2147484502" r:id="rId9"/>
    <p:sldLayoutId id="2147484503" r:id="rId10"/>
    <p:sldLayoutId id="2147484504" r:id="rId11"/>
    <p:sldLayoutId id="2147484505" r:id="rId12"/>
    <p:sldLayoutId id="2147484506" r:id="rId13"/>
    <p:sldLayoutId id="2147484507" r:id="rId14"/>
    <p:sldLayoutId id="2147484508" r:id="rId15"/>
    <p:sldLayoutId id="2147484509" r:id="rId16"/>
    <p:sldLayoutId id="2147484510" r:id="rId17"/>
    <p:sldLayoutId id="2147484511" r:id="rId18"/>
    <p:sldLayoutId id="2147484512" r:id="rId19"/>
    <p:sldLayoutId id="2147484513" r:id="rId20"/>
    <p:sldLayoutId id="2147484514" r:id="rId21"/>
    <p:sldLayoutId id="2147484515" r:id="rId22"/>
    <p:sldLayoutId id="2147484516" r:id="rId23"/>
    <p:sldLayoutId id="2147484517" r:id="rId24"/>
    <p:sldLayoutId id="2147484518" r:id="rId25"/>
    <p:sldLayoutId id="2147484519" r:id="rId26"/>
    <p:sldLayoutId id="2147484520" r:id="rId27"/>
    <p:sldLayoutId id="2147484521" r:id="rId2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1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9.xml"/><Relationship Id="rId1" Type="http://schemas.openxmlformats.org/officeDocument/2006/relationships/slideLayout" Target="../slideLayouts/slideLayout91.xml"/></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9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105.xml"/><Relationship Id="rId5" Type="http://schemas.openxmlformats.org/officeDocument/2006/relationships/image" Target="../media/image32.png"/><Relationship Id="rId4" Type="http://schemas.openxmlformats.org/officeDocument/2006/relationships/image" Target="../media/image31.emf"/></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5.png"/><Relationship Id="rId3" Type="http://schemas.openxmlformats.org/officeDocument/2006/relationships/image" Target="../media/image33.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91.xml"/><Relationship Id="rId6" Type="http://schemas.microsoft.com/office/2007/relationships/hdphoto" Target="../media/hdphoto2.wdp"/><Relationship Id="rId11" Type="http://schemas.openxmlformats.org/officeDocument/2006/relationships/image" Target="../media/image25.png"/><Relationship Id="rId5" Type="http://schemas.openxmlformats.org/officeDocument/2006/relationships/image" Target="../media/image34.png"/><Relationship Id="rId10" Type="http://schemas.openxmlformats.org/officeDocument/2006/relationships/image" Target="../media/image27.png"/><Relationship Id="rId4" Type="http://schemas.microsoft.com/office/2007/relationships/hdphoto" Target="../media/hdphoto1.wdp"/><Relationship Id="rId9"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106.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107.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1.xm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8.xml"/><Relationship Id="rId1" Type="http://schemas.openxmlformats.org/officeDocument/2006/relationships/slideLayout" Target="../slideLayouts/slideLayout105.xml"/><Relationship Id="rId6" Type="http://schemas.openxmlformats.org/officeDocument/2006/relationships/image" Target="../media/image46.png"/><Relationship Id="rId5" Type="http://schemas.openxmlformats.org/officeDocument/2006/relationships/image" Target="../media/image31.emf"/><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19.xml"/><Relationship Id="rId1" Type="http://schemas.openxmlformats.org/officeDocument/2006/relationships/slideLayout" Target="../slideLayouts/slideLayout105.xml"/><Relationship Id="rId5" Type="http://schemas.openxmlformats.org/officeDocument/2006/relationships/image" Target="../media/image48.png"/><Relationship Id="rId4" Type="http://schemas.openxmlformats.org/officeDocument/2006/relationships/image" Target="../media/image31.emf"/></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91.xml"/></Relationships>
</file>

<file path=ppt/slides/_rels/slide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xml"/><Relationship Id="rId1" Type="http://schemas.openxmlformats.org/officeDocument/2006/relationships/slideLayout" Target="../slideLayouts/slideLayout91.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4.xml"/></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0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6.xml"/><Relationship Id="rId1" Type="http://schemas.openxmlformats.org/officeDocument/2006/relationships/slideLayout" Target="../slideLayouts/slideLayout91.xml"/></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7.xml"/><Relationship Id="rId1" Type="http://schemas.openxmlformats.org/officeDocument/2006/relationships/slideLayout" Target="../slideLayouts/slideLayout91.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9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736600"/>
            <a:ext cx="11885514" cy="4062651"/>
          </a:xfrm>
        </p:spPr>
        <p:txBody>
          <a:bodyPr/>
          <a:lstStyle/>
          <a:p>
            <a:pPr marL="0" indent="0" defTabSz="932290" fontAlgn="base">
              <a:spcBef>
                <a:spcPct val="0"/>
              </a:spcBef>
              <a:spcAft>
                <a:spcPct val="0"/>
              </a:spcAft>
              <a:buNone/>
            </a:pPr>
            <a:r>
              <a:rPr lang="en-US" sz="2800" u="sng" dirty="0"/>
              <a:t>This pitch deck is optimized for the enterprise audience</a:t>
            </a:r>
            <a:r>
              <a:rPr lang="en-US" sz="2800" dirty="0"/>
              <a:t>. </a:t>
            </a:r>
          </a:p>
          <a:p>
            <a:pPr defTabSz="932290" fontAlgn="base">
              <a:spcBef>
                <a:spcPct val="0"/>
              </a:spcBef>
              <a:spcAft>
                <a:spcPct val="0"/>
              </a:spcAft>
            </a:pPr>
            <a:endParaRPr lang="en-US" sz="2800" dirty="0"/>
          </a:p>
          <a:p>
            <a:pPr defTabSz="932290" fontAlgn="base">
              <a:spcBef>
                <a:spcPct val="0"/>
              </a:spcBef>
              <a:spcAft>
                <a:spcPct val="0"/>
              </a:spcAft>
            </a:pPr>
            <a:r>
              <a:rPr lang="en-US" sz="2800" dirty="0"/>
              <a:t>DO: </a:t>
            </a:r>
          </a:p>
          <a:p>
            <a:pPr lvl="1" defTabSz="932290" fontAlgn="base">
              <a:spcBef>
                <a:spcPct val="0"/>
              </a:spcBef>
              <a:spcAft>
                <a:spcPct val="0"/>
              </a:spcAft>
            </a:pPr>
            <a:r>
              <a:rPr lang="en-US" sz="2400" dirty="0"/>
              <a:t>Use this deck to introduce Dynamics 365 product differentiators. </a:t>
            </a:r>
          </a:p>
          <a:p>
            <a:pPr lvl="1" defTabSz="932290" fontAlgn="base">
              <a:spcBef>
                <a:spcPct val="0"/>
              </a:spcBef>
              <a:spcAft>
                <a:spcPct val="0"/>
              </a:spcAft>
            </a:pPr>
            <a:r>
              <a:rPr lang="en-US" sz="2400" dirty="0"/>
              <a:t>Use customer examples included in the deck or include approved examples that are local to your market/audience. </a:t>
            </a:r>
          </a:p>
          <a:p>
            <a:pPr marL="290512" lvl="1" indent="0" defTabSz="932290" fontAlgn="base">
              <a:spcBef>
                <a:spcPct val="0"/>
              </a:spcBef>
              <a:spcAft>
                <a:spcPct val="0"/>
              </a:spcAft>
              <a:buNone/>
            </a:pPr>
            <a:endParaRPr lang="en-US" sz="2400" dirty="0"/>
          </a:p>
          <a:p>
            <a:pPr defTabSz="932290" fontAlgn="base">
              <a:spcBef>
                <a:spcPct val="0"/>
              </a:spcBef>
              <a:spcAft>
                <a:spcPct val="0"/>
              </a:spcAft>
            </a:pPr>
            <a:r>
              <a:rPr lang="en-US" sz="2800" dirty="0"/>
              <a:t>DO NOT :</a:t>
            </a:r>
          </a:p>
          <a:p>
            <a:pPr lvl="1" defTabSz="932290" fontAlgn="base">
              <a:spcBef>
                <a:spcPct val="0"/>
              </a:spcBef>
              <a:spcAft>
                <a:spcPct val="0"/>
              </a:spcAft>
            </a:pPr>
            <a:r>
              <a:rPr lang="en-US" sz="2400" dirty="0"/>
              <a:t>Do not Edit/ update core messaging pillars or supporting statements.</a:t>
            </a:r>
          </a:p>
          <a:p>
            <a:pPr lvl="1" defTabSz="932290" fontAlgn="base">
              <a:spcBef>
                <a:spcPct val="0"/>
              </a:spcBef>
              <a:spcAft>
                <a:spcPct val="0"/>
              </a:spcAft>
            </a:pPr>
            <a:r>
              <a:rPr lang="en-US" sz="2400" dirty="0"/>
              <a:t>Do not use the “D” icon, in this presentation. That icon is not a logo and should no be used as such. </a:t>
            </a:r>
          </a:p>
        </p:txBody>
      </p:sp>
      <p:sp>
        <p:nvSpPr>
          <p:cNvPr id="4" name="Title 3"/>
          <p:cNvSpPr>
            <a:spLocks noGrp="1"/>
          </p:cNvSpPr>
          <p:nvPr>
            <p:ph type="title"/>
          </p:nvPr>
        </p:nvSpPr>
        <p:spPr>
          <a:xfrm>
            <a:off x="270589" y="-15969"/>
            <a:ext cx="11889564" cy="917575"/>
          </a:xfrm>
        </p:spPr>
        <p:txBody>
          <a:bodyPr/>
          <a:lstStyle/>
          <a:p>
            <a:r>
              <a:rPr lang="en-US" dirty="0"/>
              <a:t>Instructions</a:t>
            </a:r>
          </a:p>
        </p:txBody>
      </p:sp>
    </p:spTree>
    <p:extLst>
      <p:ext uri="{BB962C8B-B14F-4D97-AF65-F5344CB8AC3E}">
        <p14:creationId xmlns:p14="http://schemas.microsoft.com/office/powerpoint/2010/main" val="80411811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1764" y="497"/>
            <a:ext cx="12432948" cy="6993533"/>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sp>
        <p:nvSpPr>
          <p:cNvPr id="51" name="Blue big"/>
          <p:cNvSpPr/>
          <p:nvPr/>
        </p:nvSpPr>
        <p:spPr bwMode="auto">
          <a:xfrm>
            <a:off x="-10516340" y="-4734223"/>
            <a:ext cx="16773793" cy="16773793"/>
          </a:xfrm>
          <a:prstGeom prst="ellipse">
            <a:avLst/>
          </a:prstGeom>
          <a:solidFill>
            <a:schemeClr val="tx2"/>
          </a:solidFill>
          <a:ln w="19050"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3" name="Oval 62"/>
          <p:cNvSpPr/>
          <p:nvPr/>
        </p:nvSpPr>
        <p:spPr bwMode="auto">
          <a:xfrm rot="2700000">
            <a:off x="-2324737" y="1956823"/>
            <a:ext cx="3387546" cy="3387546"/>
          </a:xfrm>
          <a:prstGeom prst="ellipse">
            <a:avLst/>
          </a:prstGeom>
          <a:no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Blue small"/>
          <p:cNvSpPr/>
          <p:nvPr/>
        </p:nvSpPr>
        <p:spPr bwMode="auto">
          <a:xfrm>
            <a:off x="448047" y="3048666"/>
            <a:ext cx="1105663" cy="1105663"/>
          </a:xfrm>
          <a:prstGeom prst="ellipse">
            <a:avLst/>
          </a:prstGeom>
          <a:solidFill>
            <a:srgbClr val="002050"/>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52" name="Reinvent txt"/>
          <p:cNvSpPr txBox="1"/>
          <p:nvPr/>
        </p:nvSpPr>
        <p:spPr>
          <a:xfrm>
            <a:off x="968788" y="3166037"/>
            <a:ext cx="4141629" cy="986874"/>
          </a:xfrm>
          <a:prstGeom prst="rect">
            <a:avLst/>
          </a:prstGeom>
          <a:noFill/>
          <a:ln>
            <a:noFill/>
          </a:ln>
        </p:spPr>
        <p:txBody>
          <a:bodyPr wrap="square" lIns="182802"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algn="ctr" defTabSz="932384">
              <a:defRPr/>
            </a:pPr>
            <a:r>
              <a:rPr lang="en-US" sz="2448" b="0" spc="10" dirty="0">
                <a:gradFill>
                  <a:gsLst>
                    <a:gs pos="0">
                      <a:srgbClr val="FFFFFF"/>
                    </a:gs>
                    <a:gs pos="100000">
                      <a:srgbClr val="FFFFFF"/>
                    </a:gs>
                  </a:gsLst>
                  <a:lin ang="5400000" scaled="1"/>
                </a:gradFill>
              </a:rPr>
              <a:t>Empower your</a:t>
            </a:r>
            <a:br>
              <a:rPr lang="en-US" sz="2448" b="0" spc="10" dirty="0">
                <a:gradFill>
                  <a:gsLst>
                    <a:gs pos="0">
                      <a:srgbClr val="FFFFFF"/>
                    </a:gs>
                    <a:gs pos="100000">
                      <a:srgbClr val="FFFFFF"/>
                    </a:gs>
                  </a:gsLst>
                  <a:lin ang="5400000" scaled="1"/>
                </a:gradFill>
              </a:rPr>
            </a:br>
            <a:r>
              <a:rPr lang="en-US" sz="2448" spc="10" dirty="0">
                <a:solidFill>
                  <a:schemeClr val="accent2"/>
                </a:solidFill>
              </a:rPr>
              <a:t>employees</a:t>
            </a:r>
            <a:endParaRPr lang="en-US" sz="2448" spc="10" dirty="0">
              <a:solidFill>
                <a:schemeClr val="accent2"/>
              </a:solidFill>
              <a:latin typeface="Segoe UI Light"/>
              <a:cs typeface="Segoe UI" panose="020B0502040204020203" pitchFamily="34" charset="0"/>
            </a:endParaRPr>
          </a:p>
        </p:txBody>
      </p:sp>
      <p:grpSp>
        <p:nvGrpSpPr>
          <p:cNvPr id="68" name="Arrow"/>
          <p:cNvGrpSpPr/>
          <p:nvPr/>
        </p:nvGrpSpPr>
        <p:grpSpPr>
          <a:xfrm>
            <a:off x="5782929" y="3040193"/>
            <a:ext cx="914140" cy="914140"/>
            <a:chOff x="6364514" y="3040062"/>
            <a:chExt cx="914400" cy="914400"/>
          </a:xfrm>
        </p:grpSpPr>
        <p:sp>
          <p:nvSpPr>
            <p:cNvPr id="69" name="Oval 68"/>
            <p:cNvSpPr/>
            <p:nvPr/>
          </p:nvSpPr>
          <p:spPr bwMode="auto">
            <a:xfrm>
              <a:off x="6364514" y="3040062"/>
              <a:ext cx="914400" cy="914400"/>
            </a:xfrm>
            <a:prstGeom prst="ellipse">
              <a:avLst/>
            </a:prstGeom>
            <a:solidFill>
              <a:schemeClr val="bg1">
                <a:lumMod val="95000"/>
              </a:schemeClr>
            </a:solidFill>
            <a:ln w="28575" cap="flat" cmpd="sng" algn="ctr">
              <a:solidFill>
                <a:schemeClr val="tx2"/>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70" name="Group 69"/>
            <p:cNvGrpSpPr/>
            <p:nvPr/>
          </p:nvGrpSpPr>
          <p:grpSpPr>
            <a:xfrm>
              <a:off x="6639883" y="3387725"/>
              <a:ext cx="363662" cy="219074"/>
              <a:chOff x="11210925" y="2531362"/>
              <a:chExt cx="385989" cy="232525"/>
            </a:xfrm>
          </p:grpSpPr>
          <p:cxnSp>
            <p:nvCxnSpPr>
              <p:cNvPr id="71" name="Straight Connector 70"/>
              <p:cNvCxnSpPr/>
              <p:nvPr/>
            </p:nvCxnSpPr>
            <p:spPr>
              <a:xfrm>
                <a:off x="11210925" y="2646832"/>
                <a:ext cx="385989" cy="0"/>
              </a:xfrm>
              <a:prstGeom prst="line">
                <a:avLst/>
              </a:prstGeom>
              <a:noFill/>
              <a:ln w="38100" cap="flat" cmpd="sng" algn="ctr">
                <a:solidFill>
                  <a:schemeClr val="tx2"/>
                </a:solidFill>
                <a:prstDash val="solid"/>
                <a:headEnd type="none" w="med" len="med"/>
                <a:tailEnd type="none" w="med" len="med"/>
              </a:ln>
              <a:effectLst/>
            </p:spPr>
          </p:cxnSp>
          <p:sp>
            <p:nvSpPr>
              <p:cNvPr id="72" name="Rectangle 2"/>
              <p:cNvSpPr/>
              <p:nvPr/>
            </p:nvSpPr>
            <p:spPr bwMode="auto">
              <a:xfrm rot="8100000">
                <a:off x="11316231" y="2531362"/>
                <a:ext cx="232525" cy="232525"/>
              </a:xfrm>
              <a:custGeom>
                <a:avLst/>
                <a:gdLst>
                  <a:gd name="connsiteX0" fmla="*/ 0 w 125059"/>
                  <a:gd name="connsiteY0" fmla="*/ 0 h 125059"/>
                  <a:gd name="connsiteX1" fmla="*/ 125059 w 125059"/>
                  <a:gd name="connsiteY1" fmla="*/ 0 h 125059"/>
                  <a:gd name="connsiteX2" fmla="*/ 125059 w 125059"/>
                  <a:gd name="connsiteY2" fmla="*/ 125059 h 125059"/>
                  <a:gd name="connsiteX3" fmla="*/ 0 w 125059"/>
                  <a:gd name="connsiteY3" fmla="*/ 125059 h 125059"/>
                  <a:gd name="connsiteX4" fmla="*/ 0 w 125059"/>
                  <a:gd name="connsiteY4" fmla="*/ 0 h 125059"/>
                  <a:gd name="connsiteX0" fmla="*/ 125059 w 216499"/>
                  <a:gd name="connsiteY0" fmla="*/ 125059 h 216499"/>
                  <a:gd name="connsiteX1" fmla="*/ 0 w 216499"/>
                  <a:gd name="connsiteY1" fmla="*/ 125059 h 216499"/>
                  <a:gd name="connsiteX2" fmla="*/ 0 w 216499"/>
                  <a:gd name="connsiteY2" fmla="*/ 0 h 216499"/>
                  <a:gd name="connsiteX3" fmla="*/ 125059 w 216499"/>
                  <a:gd name="connsiteY3" fmla="*/ 0 h 216499"/>
                  <a:gd name="connsiteX4" fmla="*/ 216499 w 216499"/>
                  <a:gd name="connsiteY4" fmla="*/ 216499 h 216499"/>
                  <a:gd name="connsiteX0" fmla="*/ 0 w 216499"/>
                  <a:gd name="connsiteY0" fmla="*/ 125059 h 216499"/>
                  <a:gd name="connsiteX1" fmla="*/ 0 w 216499"/>
                  <a:gd name="connsiteY1" fmla="*/ 0 h 216499"/>
                  <a:gd name="connsiteX2" fmla="*/ 125059 w 216499"/>
                  <a:gd name="connsiteY2" fmla="*/ 0 h 216499"/>
                  <a:gd name="connsiteX3" fmla="*/ 216499 w 216499"/>
                  <a:gd name="connsiteY3" fmla="*/ 216499 h 216499"/>
                  <a:gd name="connsiteX0" fmla="*/ 0 w 125059"/>
                  <a:gd name="connsiteY0" fmla="*/ 125059 h 125059"/>
                  <a:gd name="connsiteX1" fmla="*/ 0 w 125059"/>
                  <a:gd name="connsiteY1" fmla="*/ 0 h 125059"/>
                  <a:gd name="connsiteX2" fmla="*/ 125059 w 125059"/>
                  <a:gd name="connsiteY2" fmla="*/ 0 h 125059"/>
                </a:gdLst>
                <a:ahLst/>
                <a:cxnLst>
                  <a:cxn ang="0">
                    <a:pos x="connsiteX0" y="connsiteY0"/>
                  </a:cxn>
                  <a:cxn ang="0">
                    <a:pos x="connsiteX1" y="connsiteY1"/>
                  </a:cxn>
                  <a:cxn ang="0">
                    <a:pos x="connsiteX2" y="connsiteY2"/>
                  </a:cxn>
                </a:cxnLst>
                <a:rect l="l" t="t" r="r" b="b"/>
                <a:pathLst>
                  <a:path w="125059" h="125059">
                    <a:moveTo>
                      <a:pt x="0" y="125059"/>
                    </a:moveTo>
                    <a:lnTo>
                      <a:pt x="0" y="0"/>
                    </a:lnTo>
                    <a:lnTo>
                      <a:pt x="125059" y="0"/>
                    </a:lnTo>
                  </a:path>
                </a:pathLst>
              </a:custGeom>
              <a:noFill/>
              <a:ln w="38100" cap="flat" cmpd="sng" algn="ctr">
                <a:solidFill>
                  <a:schemeClr val="tx2"/>
                </a:solidFill>
                <a:prstDash val="solid"/>
                <a:miter lim="800000"/>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sp>
        <p:nvSpPr>
          <p:cNvPr id="73" name="Create txt"/>
          <p:cNvSpPr txBox="1"/>
          <p:nvPr/>
        </p:nvSpPr>
        <p:spPr>
          <a:xfrm>
            <a:off x="7289942" y="2693433"/>
            <a:ext cx="4477567" cy="1102087"/>
          </a:xfrm>
          <a:prstGeom prst="rect">
            <a:avLst/>
          </a:prstGeom>
          <a:noFill/>
          <a:ln>
            <a:noFill/>
          </a:ln>
        </p:spPr>
        <p:txBody>
          <a:bodyPr wrap="square" lIns="93247"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defTabSz="932418">
              <a:defRPr/>
            </a:pPr>
            <a:r>
              <a:rPr lang="en-US" sz="2856" b="0" spc="10" dirty="0">
                <a:gradFill>
                  <a:gsLst>
                    <a:gs pos="7080">
                      <a:srgbClr val="002050"/>
                    </a:gs>
                    <a:gs pos="17424">
                      <a:srgbClr val="002050"/>
                    </a:gs>
                  </a:gsLst>
                  <a:lin ang="5400000" scaled="1"/>
                </a:gradFill>
                <a:latin typeface="Segoe UI Semilight" panose="020B0402040204020203" pitchFamily="34" charset="0"/>
                <a:cs typeface="Segoe UI Semilight" panose="020B0402040204020203" pitchFamily="34" charset="0"/>
              </a:rPr>
              <a:t>Familiar tools, in context of business processes</a:t>
            </a:r>
          </a:p>
        </p:txBody>
      </p:sp>
      <p:sp>
        <p:nvSpPr>
          <p:cNvPr id="74" name="TextBox 73"/>
          <p:cNvSpPr txBox="1"/>
          <p:nvPr/>
        </p:nvSpPr>
        <p:spPr>
          <a:xfrm>
            <a:off x="7289942" y="3673800"/>
            <a:ext cx="4395169" cy="612678"/>
          </a:xfrm>
          <a:prstGeom prst="rect">
            <a:avLst/>
          </a:prstGeom>
        </p:spPr>
        <p:txBody>
          <a:bodyPr wrap="square" rtlCol="0" anchor="ctr">
            <a:spAutoFit/>
          </a:bodyPr>
          <a:lstStyle/>
          <a:p>
            <a:pPr defTabSz="932418">
              <a:lnSpc>
                <a:spcPct val="90000"/>
              </a:lnSpc>
              <a:spcAft>
                <a:spcPts val="600"/>
              </a:spcAft>
              <a:defRPr/>
            </a:pPr>
            <a:r>
              <a:rPr lang="en-US" sz="1836" kern="0" spc="10" dirty="0">
                <a:ln w="3175">
                  <a:noFill/>
                </a:ln>
                <a:gradFill>
                  <a:gsLst>
                    <a:gs pos="18519">
                      <a:srgbClr val="505050">
                        <a:lumMod val="90000"/>
                        <a:lumOff val="10000"/>
                      </a:srgbClr>
                    </a:gs>
                    <a:gs pos="100000">
                      <a:srgbClr val="505050">
                        <a:lumMod val="90000"/>
                        <a:lumOff val="10000"/>
                      </a:srgbClr>
                    </a:gs>
                  </a:gsLst>
                  <a:lin ang="5400000" scaled="1"/>
                </a:gradFill>
                <a:cs typeface="Segoe UI Semilight" panose="020B0402040204020203" pitchFamily="34" charset="0"/>
              </a:rPr>
              <a:t>Enable people to do their best work with processes and productivity </a:t>
            </a:r>
          </a:p>
        </p:txBody>
      </p:sp>
      <p:sp>
        <p:nvSpPr>
          <p:cNvPr id="24" name="Blue small"/>
          <p:cNvSpPr/>
          <p:nvPr/>
        </p:nvSpPr>
        <p:spPr bwMode="auto">
          <a:xfrm>
            <a:off x="-2131206" y="1780831"/>
            <a:ext cx="1105663" cy="1105663"/>
          </a:xfrm>
          <a:prstGeom prst="ellipse">
            <a:avLst/>
          </a:prstGeom>
          <a:solidFill>
            <a:srgbClr val="002050"/>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pic>
        <p:nvPicPr>
          <p:cNvPr id="25" name="Picture 24"/>
          <p:cNvPicPr>
            <a:picLocks noChangeAspect="1"/>
          </p:cNvPicPr>
          <p:nvPr/>
        </p:nvPicPr>
        <p:blipFill>
          <a:blip r:embed="rId3"/>
          <a:stretch>
            <a:fillRect/>
          </a:stretch>
        </p:blipFill>
        <p:spPr>
          <a:xfrm>
            <a:off x="707807" y="3278535"/>
            <a:ext cx="566918" cy="511338"/>
          </a:xfrm>
          <a:prstGeom prst="rect">
            <a:avLst/>
          </a:prstGeom>
        </p:spPr>
      </p:pic>
    </p:spTree>
    <p:extLst>
      <p:ext uri="{BB962C8B-B14F-4D97-AF65-F5344CB8AC3E}">
        <p14:creationId xmlns:p14="http://schemas.microsoft.com/office/powerpoint/2010/main" val="354807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decel="50000" fill="hold" grpId="0" nodeType="withEffect">
                                  <p:stCondLst>
                                    <p:cond delay="0"/>
                                  </p:stCondLst>
                                  <p:childTnLst>
                                    <p:animMotion origin="layout" path="M -0.00638 -0.00046 C 0.14987 -0.17129 0.21575 0.10973 0.20781 0.18125 " pathEditMode="relative" rAng="0" ptsTypes="AA">
                                      <p:cBhvr>
                                        <p:cTn id="6" dur="750" fill="hold"/>
                                        <p:tgtEl>
                                          <p:spTgt spid="24"/>
                                        </p:tgtEl>
                                        <p:attrNameLst>
                                          <p:attrName>ppt_x</p:attrName>
                                          <p:attrName>ppt_y</p:attrName>
                                        </p:attrNameLst>
                                      </p:cBhvr>
                                      <p:rCtr x="10742" y="6366"/>
                                    </p:animMotion>
                                  </p:childTnLst>
                                </p:cTn>
                              </p:par>
                              <p:par>
                                <p:cTn id="7" presetID="37" presetClass="path" presetSubtype="0" decel="50000" fill="hold" grpId="0" nodeType="withEffect">
                                  <p:stCondLst>
                                    <p:cond delay="0"/>
                                  </p:stCondLst>
                                  <p:childTnLst>
                                    <p:animMotion origin="layout" path="M 0.00065 -4.81481E-6 C 0.00781 0.07107 -0.0211 0.30325 -0.18711 0.23172 " pathEditMode="relative" rAng="0" ptsTypes="AA">
                                      <p:cBhvr>
                                        <p:cTn id="8" dur="750" fill="hold"/>
                                        <p:tgtEl>
                                          <p:spTgt spid="49"/>
                                        </p:tgtEl>
                                        <p:attrNameLst>
                                          <p:attrName>ppt_x</p:attrName>
                                          <p:attrName>ppt_y</p:attrName>
                                        </p:attrNameLst>
                                      </p:cBhvr>
                                      <p:rCtr x="-9336" y="12269"/>
                                    </p:animMotion>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250" fill="hold"/>
                                        <p:tgtEl>
                                          <p:spTgt spid="68"/>
                                        </p:tgtEl>
                                        <p:attrNameLst>
                                          <p:attrName>ppt_w</p:attrName>
                                        </p:attrNameLst>
                                      </p:cBhvr>
                                      <p:tavLst>
                                        <p:tav tm="0">
                                          <p:val>
                                            <p:fltVal val="0"/>
                                          </p:val>
                                        </p:tav>
                                        <p:tav tm="100000">
                                          <p:val>
                                            <p:strVal val="#ppt_w"/>
                                          </p:val>
                                        </p:tav>
                                      </p:tavLst>
                                    </p:anim>
                                    <p:anim calcmode="lin" valueType="num">
                                      <p:cBhvr>
                                        <p:cTn id="20" dur="250" fill="hold"/>
                                        <p:tgtEl>
                                          <p:spTgt spid="68"/>
                                        </p:tgtEl>
                                        <p:attrNameLst>
                                          <p:attrName>ppt_h</p:attrName>
                                        </p:attrNameLst>
                                      </p:cBhvr>
                                      <p:tavLst>
                                        <p:tav tm="0">
                                          <p:val>
                                            <p:fltVal val="0"/>
                                          </p:val>
                                        </p:tav>
                                        <p:tav tm="100000">
                                          <p:val>
                                            <p:strVal val="#ppt_h"/>
                                          </p:val>
                                        </p:tav>
                                      </p:tavLst>
                                    </p:anim>
                                    <p:animEffect transition="in" filter="fade">
                                      <p:cBhvr>
                                        <p:cTn id="21" dur="250"/>
                                        <p:tgtEl>
                                          <p:spTgt spid="6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fade">
                                      <p:cBhvr>
                                        <p:cTn id="24" dur="500"/>
                                        <p:tgtEl>
                                          <p:spTgt spid="73"/>
                                        </p:tgtEl>
                                      </p:cBhvr>
                                    </p:animEffect>
                                  </p:childTnLst>
                                </p:cTn>
                              </p:par>
                              <p:par>
                                <p:cTn id="25" presetID="0" presetClass="path" presetSubtype="0" decel="50000" fill="hold" grpId="1" nodeType="withEffect">
                                  <p:stCondLst>
                                    <p:cond delay="0"/>
                                  </p:stCondLst>
                                  <p:childTnLst>
                                    <p:animMotion origin="layout" path="M 0.10612 -0.00347 L 3.95833E-6 0 " pathEditMode="relative" rAng="0" ptsTypes="AA">
                                      <p:cBhvr>
                                        <p:cTn id="26" dur="500" fill="hold"/>
                                        <p:tgtEl>
                                          <p:spTgt spid="73"/>
                                        </p:tgtEl>
                                        <p:attrNameLst>
                                          <p:attrName>ppt_x</p:attrName>
                                          <p:attrName>ppt_y</p:attrName>
                                        </p:attrNameLst>
                                      </p:cBhvr>
                                      <p:rCtr x="-5313" y="162"/>
                                    </p:animMotion>
                                  </p:childTnLst>
                                </p:cTn>
                              </p:par>
                              <p:par>
                                <p:cTn id="27" presetID="10"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childTnLst>
                                </p:cTn>
                              </p:par>
                              <p:par>
                                <p:cTn id="30" presetID="0" presetClass="path" presetSubtype="0" decel="50000" fill="hold" grpId="1" nodeType="withEffect">
                                  <p:stCondLst>
                                    <p:cond delay="0"/>
                                  </p:stCondLst>
                                  <p:childTnLst>
                                    <p:animMotion origin="layout" path="M 0.10612 -0.00347 L -6.25E-7 -1.48148E-6 " pathEditMode="relative" rAng="0" ptsTypes="AA">
                                      <p:cBhvr>
                                        <p:cTn id="31" dur="500" fill="hold"/>
                                        <p:tgtEl>
                                          <p:spTgt spid="74"/>
                                        </p:tgtEl>
                                        <p:attrNameLst>
                                          <p:attrName>ppt_x</p:attrName>
                                          <p:attrName>ppt_y</p:attrName>
                                        </p:attrNameLst>
                                      </p:cBhvr>
                                      <p:rCtr x="-5313"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p:bldP spid="73" grpId="0"/>
      <p:bldP spid="73" grpId="1"/>
      <p:bldP spid="74" grpId="0"/>
      <p:bldP spid="74" grpId="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1764" y="497"/>
            <a:ext cx="12432948" cy="6993533"/>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sp>
        <p:nvSpPr>
          <p:cNvPr id="51" name="Blue big"/>
          <p:cNvSpPr/>
          <p:nvPr/>
        </p:nvSpPr>
        <p:spPr bwMode="auto">
          <a:xfrm>
            <a:off x="-10516340" y="-4734223"/>
            <a:ext cx="16773793" cy="16773793"/>
          </a:xfrm>
          <a:prstGeom prst="ellipse">
            <a:avLst/>
          </a:prstGeom>
          <a:solidFill>
            <a:schemeClr val="tx2"/>
          </a:solidFill>
          <a:ln w="19050"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3" name="Oval 62"/>
          <p:cNvSpPr/>
          <p:nvPr/>
        </p:nvSpPr>
        <p:spPr bwMode="auto">
          <a:xfrm rot="2700000">
            <a:off x="-2324737" y="1956823"/>
            <a:ext cx="3387546" cy="3387546"/>
          </a:xfrm>
          <a:prstGeom prst="ellipse">
            <a:avLst/>
          </a:prstGeom>
          <a:no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Blue small"/>
          <p:cNvSpPr/>
          <p:nvPr/>
        </p:nvSpPr>
        <p:spPr bwMode="auto">
          <a:xfrm>
            <a:off x="448047" y="3048666"/>
            <a:ext cx="1105663" cy="1105663"/>
          </a:xfrm>
          <a:prstGeom prst="ellipse">
            <a:avLst/>
          </a:prstGeom>
          <a:solidFill>
            <a:srgbClr val="002050"/>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52" name="Reinvent txt"/>
          <p:cNvSpPr txBox="1"/>
          <p:nvPr/>
        </p:nvSpPr>
        <p:spPr>
          <a:xfrm>
            <a:off x="968788" y="3166037"/>
            <a:ext cx="4141629" cy="986874"/>
          </a:xfrm>
          <a:prstGeom prst="rect">
            <a:avLst/>
          </a:prstGeom>
          <a:noFill/>
          <a:ln>
            <a:noFill/>
          </a:ln>
        </p:spPr>
        <p:txBody>
          <a:bodyPr wrap="square" lIns="182802"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algn="ctr" defTabSz="932384">
              <a:defRPr/>
            </a:pPr>
            <a:r>
              <a:rPr lang="en-US" sz="2448" b="0" spc="10" dirty="0">
                <a:gradFill>
                  <a:gsLst>
                    <a:gs pos="0">
                      <a:srgbClr val="FFFFFF"/>
                    </a:gs>
                    <a:gs pos="100000">
                      <a:srgbClr val="FFFFFF"/>
                    </a:gs>
                  </a:gsLst>
                  <a:lin ang="5400000" scaled="1"/>
                </a:gradFill>
              </a:rPr>
              <a:t>Optimize your</a:t>
            </a:r>
            <a:br>
              <a:rPr lang="en-US" sz="2448" b="0" spc="10" dirty="0">
                <a:gradFill>
                  <a:gsLst>
                    <a:gs pos="0">
                      <a:srgbClr val="FFFFFF"/>
                    </a:gs>
                    <a:gs pos="100000">
                      <a:srgbClr val="FFFFFF"/>
                    </a:gs>
                  </a:gsLst>
                  <a:lin ang="5400000" scaled="1"/>
                </a:gradFill>
              </a:rPr>
            </a:br>
            <a:r>
              <a:rPr lang="en-US" sz="2448" spc="10" dirty="0">
                <a:solidFill>
                  <a:schemeClr val="accent2"/>
                </a:solidFill>
              </a:rPr>
              <a:t>operations</a:t>
            </a:r>
            <a:endParaRPr lang="en-US" sz="2448" spc="10" dirty="0">
              <a:solidFill>
                <a:schemeClr val="accent2"/>
              </a:solidFill>
              <a:latin typeface="Segoe UI Light"/>
              <a:cs typeface="Segoe UI" panose="020B0502040204020203" pitchFamily="34" charset="0"/>
            </a:endParaRPr>
          </a:p>
        </p:txBody>
      </p:sp>
      <p:grpSp>
        <p:nvGrpSpPr>
          <p:cNvPr id="68" name="Arrow"/>
          <p:cNvGrpSpPr/>
          <p:nvPr/>
        </p:nvGrpSpPr>
        <p:grpSpPr>
          <a:xfrm>
            <a:off x="5782929" y="3040193"/>
            <a:ext cx="914140" cy="914140"/>
            <a:chOff x="6364514" y="3040062"/>
            <a:chExt cx="914400" cy="914400"/>
          </a:xfrm>
        </p:grpSpPr>
        <p:sp>
          <p:nvSpPr>
            <p:cNvPr id="69" name="Oval 68"/>
            <p:cNvSpPr/>
            <p:nvPr/>
          </p:nvSpPr>
          <p:spPr bwMode="auto">
            <a:xfrm>
              <a:off x="6364514" y="3040062"/>
              <a:ext cx="914400" cy="914400"/>
            </a:xfrm>
            <a:prstGeom prst="ellipse">
              <a:avLst/>
            </a:prstGeom>
            <a:solidFill>
              <a:schemeClr val="bg1">
                <a:lumMod val="95000"/>
              </a:schemeClr>
            </a:solidFill>
            <a:ln w="28575" cap="flat" cmpd="sng" algn="ctr">
              <a:solidFill>
                <a:schemeClr val="tx2"/>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70" name="Group 69"/>
            <p:cNvGrpSpPr/>
            <p:nvPr/>
          </p:nvGrpSpPr>
          <p:grpSpPr>
            <a:xfrm>
              <a:off x="6639883" y="3387725"/>
              <a:ext cx="363662" cy="219074"/>
              <a:chOff x="11210925" y="2531362"/>
              <a:chExt cx="385989" cy="232525"/>
            </a:xfrm>
          </p:grpSpPr>
          <p:cxnSp>
            <p:nvCxnSpPr>
              <p:cNvPr id="71" name="Straight Connector 70"/>
              <p:cNvCxnSpPr/>
              <p:nvPr/>
            </p:nvCxnSpPr>
            <p:spPr>
              <a:xfrm>
                <a:off x="11210925" y="2646832"/>
                <a:ext cx="385989" cy="0"/>
              </a:xfrm>
              <a:prstGeom prst="line">
                <a:avLst/>
              </a:prstGeom>
              <a:noFill/>
              <a:ln w="38100" cap="flat" cmpd="sng" algn="ctr">
                <a:solidFill>
                  <a:schemeClr val="tx2"/>
                </a:solidFill>
                <a:prstDash val="solid"/>
                <a:headEnd type="none" w="med" len="med"/>
                <a:tailEnd type="none" w="med" len="med"/>
              </a:ln>
              <a:effectLst/>
            </p:spPr>
          </p:cxnSp>
          <p:sp>
            <p:nvSpPr>
              <p:cNvPr id="72" name="Rectangle 2"/>
              <p:cNvSpPr/>
              <p:nvPr/>
            </p:nvSpPr>
            <p:spPr bwMode="auto">
              <a:xfrm rot="8100000">
                <a:off x="11316231" y="2531362"/>
                <a:ext cx="232525" cy="232525"/>
              </a:xfrm>
              <a:custGeom>
                <a:avLst/>
                <a:gdLst>
                  <a:gd name="connsiteX0" fmla="*/ 0 w 125059"/>
                  <a:gd name="connsiteY0" fmla="*/ 0 h 125059"/>
                  <a:gd name="connsiteX1" fmla="*/ 125059 w 125059"/>
                  <a:gd name="connsiteY1" fmla="*/ 0 h 125059"/>
                  <a:gd name="connsiteX2" fmla="*/ 125059 w 125059"/>
                  <a:gd name="connsiteY2" fmla="*/ 125059 h 125059"/>
                  <a:gd name="connsiteX3" fmla="*/ 0 w 125059"/>
                  <a:gd name="connsiteY3" fmla="*/ 125059 h 125059"/>
                  <a:gd name="connsiteX4" fmla="*/ 0 w 125059"/>
                  <a:gd name="connsiteY4" fmla="*/ 0 h 125059"/>
                  <a:gd name="connsiteX0" fmla="*/ 125059 w 216499"/>
                  <a:gd name="connsiteY0" fmla="*/ 125059 h 216499"/>
                  <a:gd name="connsiteX1" fmla="*/ 0 w 216499"/>
                  <a:gd name="connsiteY1" fmla="*/ 125059 h 216499"/>
                  <a:gd name="connsiteX2" fmla="*/ 0 w 216499"/>
                  <a:gd name="connsiteY2" fmla="*/ 0 h 216499"/>
                  <a:gd name="connsiteX3" fmla="*/ 125059 w 216499"/>
                  <a:gd name="connsiteY3" fmla="*/ 0 h 216499"/>
                  <a:gd name="connsiteX4" fmla="*/ 216499 w 216499"/>
                  <a:gd name="connsiteY4" fmla="*/ 216499 h 216499"/>
                  <a:gd name="connsiteX0" fmla="*/ 0 w 216499"/>
                  <a:gd name="connsiteY0" fmla="*/ 125059 h 216499"/>
                  <a:gd name="connsiteX1" fmla="*/ 0 w 216499"/>
                  <a:gd name="connsiteY1" fmla="*/ 0 h 216499"/>
                  <a:gd name="connsiteX2" fmla="*/ 125059 w 216499"/>
                  <a:gd name="connsiteY2" fmla="*/ 0 h 216499"/>
                  <a:gd name="connsiteX3" fmla="*/ 216499 w 216499"/>
                  <a:gd name="connsiteY3" fmla="*/ 216499 h 216499"/>
                  <a:gd name="connsiteX0" fmla="*/ 0 w 125059"/>
                  <a:gd name="connsiteY0" fmla="*/ 125059 h 125059"/>
                  <a:gd name="connsiteX1" fmla="*/ 0 w 125059"/>
                  <a:gd name="connsiteY1" fmla="*/ 0 h 125059"/>
                  <a:gd name="connsiteX2" fmla="*/ 125059 w 125059"/>
                  <a:gd name="connsiteY2" fmla="*/ 0 h 125059"/>
                </a:gdLst>
                <a:ahLst/>
                <a:cxnLst>
                  <a:cxn ang="0">
                    <a:pos x="connsiteX0" y="connsiteY0"/>
                  </a:cxn>
                  <a:cxn ang="0">
                    <a:pos x="connsiteX1" y="connsiteY1"/>
                  </a:cxn>
                  <a:cxn ang="0">
                    <a:pos x="connsiteX2" y="connsiteY2"/>
                  </a:cxn>
                </a:cxnLst>
                <a:rect l="l" t="t" r="r" b="b"/>
                <a:pathLst>
                  <a:path w="125059" h="125059">
                    <a:moveTo>
                      <a:pt x="0" y="125059"/>
                    </a:moveTo>
                    <a:lnTo>
                      <a:pt x="0" y="0"/>
                    </a:lnTo>
                    <a:lnTo>
                      <a:pt x="125059" y="0"/>
                    </a:lnTo>
                  </a:path>
                </a:pathLst>
              </a:custGeom>
              <a:noFill/>
              <a:ln w="38100" cap="flat" cmpd="sng" algn="ctr">
                <a:solidFill>
                  <a:schemeClr val="tx2"/>
                </a:solidFill>
                <a:prstDash val="solid"/>
                <a:miter lim="800000"/>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sp>
        <p:nvSpPr>
          <p:cNvPr id="73" name="Create txt"/>
          <p:cNvSpPr txBox="1"/>
          <p:nvPr/>
        </p:nvSpPr>
        <p:spPr>
          <a:xfrm>
            <a:off x="7233631" y="2622905"/>
            <a:ext cx="5048864" cy="1102087"/>
          </a:xfrm>
          <a:prstGeom prst="rect">
            <a:avLst/>
          </a:prstGeom>
          <a:noFill/>
          <a:ln>
            <a:noFill/>
          </a:ln>
        </p:spPr>
        <p:txBody>
          <a:bodyPr wrap="square" lIns="93247"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defTabSz="932418">
              <a:defRPr/>
            </a:pPr>
            <a:r>
              <a:rPr lang="en-US" sz="2856" b="0" spc="10" dirty="0">
                <a:gradFill>
                  <a:gsLst>
                    <a:gs pos="7080">
                      <a:srgbClr val="002050"/>
                    </a:gs>
                    <a:gs pos="17424">
                      <a:srgbClr val="002050"/>
                    </a:gs>
                  </a:gsLst>
                  <a:lin ang="5400000" scaled="1"/>
                </a:gradFill>
                <a:latin typeface="Segoe UI Semilight" panose="020B0402040204020203" pitchFamily="34" charset="0"/>
                <a:cs typeface="Segoe UI Semilight" panose="020B0402040204020203" pitchFamily="34" charset="0"/>
              </a:rPr>
              <a:t>Intelligent processes, predictive guidance </a:t>
            </a:r>
          </a:p>
        </p:txBody>
      </p:sp>
      <p:sp>
        <p:nvSpPr>
          <p:cNvPr id="74" name="TextBox 73"/>
          <p:cNvSpPr txBox="1"/>
          <p:nvPr/>
        </p:nvSpPr>
        <p:spPr>
          <a:xfrm>
            <a:off x="7233632" y="3703547"/>
            <a:ext cx="4282123" cy="670349"/>
          </a:xfrm>
          <a:prstGeom prst="rect">
            <a:avLst/>
          </a:prstGeom>
        </p:spPr>
        <p:txBody>
          <a:bodyPr wrap="square" rtlCol="0" anchor="ctr">
            <a:spAutoFit/>
          </a:bodyPr>
          <a:lstStyle/>
          <a:p>
            <a:pPr defTabSz="932418">
              <a:spcAft>
                <a:spcPts val="600"/>
              </a:spcAft>
              <a:defRPr/>
            </a:pPr>
            <a:r>
              <a:rPr lang="en-US" sz="1836" kern="0" spc="10" dirty="0">
                <a:ln w="3175">
                  <a:noFill/>
                </a:ln>
                <a:gradFill>
                  <a:gsLst>
                    <a:gs pos="18519">
                      <a:srgbClr val="505050">
                        <a:lumMod val="90000"/>
                        <a:lumOff val="10000"/>
                      </a:srgbClr>
                    </a:gs>
                    <a:gs pos="100000">
                      <a:srgbClr val="505050">
                        <a:lumMod val="90000"/>
                        <a:lumOff val="10000"/>
                      </a:srgbClr>
                    </a:gs>
                  </a:gsLst>
                  <a:lin ang="5400000" scaled="1"/>
                </a:gradFill>
                <a:cs typeface="Segoe UI Semilight" panose="020B0402040204020203" pitchFamily="34" charset="0"/>
              </a:rPr>
              <a:t>Anticipate and manage business from manufacturing to finance to retail</a:t>
            </a:r>
          </a:p>
        </p:txBody>
      </p:sp>
      <p:sp>
        <p:nvSpPr>
          <p:cNvPr id="24" name="Blue small"/>
          <p:cNvSpPr/>
          <p:nvPr/>
        </p:nvSpPr>
        <p:spPr bwMode="auto">
          <a:xfrm>
            <a:off x="-2131206" y="1780831"/>
            <a:ext cx="1105663" cy="1105663"/>
          </a:xfrm>
          <a:prstGeom prst="ellipse">
            <a:avLst/>
          </a:prstGeom>
          <a:solidFill>
            <a:srgbClr val="002050"/>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pic>
        <p:nvPicPr>
          <p:cNvPr id="15" name="Picture 14"/>
          <p:cNvPicPr>
            <a:picLocks noChangeAspect="1"/>
          </p:cNvPicPr>
          <p:nvPr/>
        </p:nvPicPr>
        <p:blipFill>
          <a:blip r:embed="rId3"/>
          <a:stretch>
            <a:fillRect/>
          </a:stretch>
        </p:blipFill>
        <p:spPr>
          <a:xfrm>
            <a:off x="757431" y="3353369"/>
            <a:ext cx="486897" cy="496260"/>
          </a:xfrm>
          <a:prstGeom prst="rect">
            <a:avLst/>
          </a:prstGeom>
        </p:spPr>
      </p:pic>
    </p:spTree>
    <p:extLst>
      <p:ext uri="{BB962C8B-B14F-4D97-AF65-F5344CB8AC3E}">
        <p14:creationId xmlns:p14="http://schemas.microsoft.com/office/powerpoint/2010/main" val="329165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decel="50000" fill="hold" grpId="0" nodeType="withEffect">
                                  <p:stCondLst>
                                    <p:cond delay="0"/>
                                  </p:stCondLst>
                                  <p:childTnLst>
                                    <p:animMotion origin="layout" path="M -0.00638 -0.00046 C 0.14987 -0.17129 0.21575 0.10973 0.20781 0.18125 " pathEditMode="relative" rAng="0" ptsTypes="AA">
                                      <p:cBhvr>
                                        <p:cTn id="6" dur="750" fill="hold"/>
                                        <p:tgtEl>
                                          <p:spTgt spid="24"/>
                                        </p:tgtEl>
                                        <p:attrNameLst>
                                          <p:attrName>ppt_x</p:attrName>
                                          <p:attrName>ppt_y</p:attrName>
                                        </p:attrNameLst>
                                      </p:cBhvr>
                                      <p:rCtr x="10742" y="6366"/>
                                    </p:animMotion>
                                  </p:childTnLst>
                                </p:cTn>
                              </p:par>
                              <p:par>
                                <p:cTn id="7" presetID="37" presetClass="path" presetSubtype="0" decel="50000" fill="hold" grpId="0" nodeType="withEffect">
                                  <p:stCondLst>
                                    <p:cond delay="0"/>
                                  </p:stCondLst>
                                  <p:childTnLst>
                                    <p:animMotion origin="layout" path="M 0.00065 -4.81481E-6 C 0.00781 0.07107 -0.0211 0.30325 -0.18711 0.23172 " pathEditMode="relative" rAng="0" ptsTypes="AA">
                                      <p:cBhvr>
                                        <p:cTn id="8" dur="750" fill="hold"/>
                                        <p:tgtEl>
                                          <p:spTgt spid="49"/>
                                        </p:tgtEl>
                                        <p:attrNameLst>
                                          <p:attrName>ppt_x</p:attrName>
                                          <p:attrName>ppt_y</p:attrName>
                                        </p:attrNameLst>
                                      </p:cBhvr>
                                      <p:rCtr x="-9336" y="12269"/>
                                    </p:animMotion>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250" fill="hold"/>
                                        <p:tgtEl>
                                          <p:spTgt spid="68"/>
                                        </p:tgtEl>
                                        <p:attrNameLst>
                                          <p:attrName>ppt_w</p:attrName>
                                        </p:attrNameLst>
                                      </p:cBhvr>
                                      <p:tavLst>
                                        <p:tav tm="0">
                                          <p:val>
                                            <p:fltVal val="0"/>
                                          </p:val>
                                        </p:tav>
                                        <p:tav tm="100000">
                                          <p:val>
                                            <p:strVal val="#ppt_w"/>
                                          </p:val>
                                        </p:tav>
                                      </p:tavLst>
                                    </p:anim>
                                    <p:anim calcmode="lin" valueType="num">
                                      <p:cBhvr>
                                        <p:cTn id="20" dur="250" fill="hold"/>
                                        <p:tgtEl>
                                          <p:spTgt spid="68"/>
                                        </p:tgtEl>
                                        <p:attrNameLst>
                                          <p:attrName>ppt_h</p:attrName>
                                        </p:attrNameLst>
                                      </p:cBhvr>
                                      <p:tavLst>
                                        <p:tav tm="0">
                                          <p:val>
                                            <p:fltVal val="0"/>
                                          </p:val>
                                        </p:tav>
                                        <p:tav tm="100000">
                                          <p:val>
                                            <p:strVal val="#ppt_h"/>
                                          </p:val>
                                        </p:tav>
                                      </p:tavLst>
                                    </p:anim>
                                    <p:animEffect transition="in" filter="fade">
                                      <p:cBhvr>
                                        <p:cTn id="21" dur="250"/>
                                        <p:tgtEl>
                                          <p:spTgt spid="6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fade">
                                      <p:cBhvr>
                                        <p:cTn id="24" dur="500"/>
                                        <p:tgtEl>
                                          <p:spTgt spid="73"/>
                                        </p:tgtEl>
                                      </p:cBhvr>
                                    </p:animEffect>
                                  </p:childTnLst>
                                </p:cTn>
                              </p:par>
                              <p:par>
                                <p:cTn id="25" presetID="0" presetClass="path" presetSubtype="0" decel="50000" fill="hold" grpId="1" nodeType="withEffect">
                                  <p:stCondLst>
                                    <p:cond delay="0"/>
                                  </p:stCondLst>
                                  <p:childTnLst>
                                    <p:animMotion origin="layout" path="M 0.10612 -0.00348 L 4.58333E-6 3.7037E-6 " pathEditMode="relative" rAng="0" ptsTypes="AA">
                                      <p:cBhvr>
                                        <p:cTn id="26" dur="500" fill="hold"/>
                                        <p:tgtEl>
                                          <p:spTgt spid="73"/>
                                        </p:tgtEl>
                                        <p:attrNameLst>
                                          <p:attrName>ppt_x</p:attrName>
                                          <p:attrName>ppt_y</p:attrName>
                                        </p:attrNameLst>
                                      </p:cBhvr>
                                      <p:rCtr x="-5313" y="162"/>
                                    </p:animMotion>
                                  </p:childTnLst>
                                </p:cTn>
                              </p:par>
                              <p:par>
                                <p:cTn id="27" presetID="10"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childTnLst>
                                </p:cTn>
                              </p:par>
                              <p:par>
                                <p:cTn id="30" presetID="0" presetClass="path" presetSubtype="0" decel="50000" fill="hold" grpId="1" nodeType="withEffect">
                                  <p:stCondLst>
                                    <p:cond delay="0"/>
                                  </p:stCondLst>
                                  <p:childTnLst>
                                    <p:animMotion origin="layout" path="M 0.10612 -0.00348 L 4.58333E-6 3.7037E-6 " pathEditMode="relative" rAng="0" ptsTypes="AA">
                                      <p:cBhvr>
                                        <p:cTn id="31" dur="500" fill="hold"/>
                                        <p:tgtEl>
                                          <p:spTgt spid="74"/>
                                        </p:tgtEl>
                                        <p:attrNameLst>
                                          <p:attrName>ppt_x</p:attrName>
                                          <p:attrName>ppt_y</p:attrName>
                                        </p:attrNameLst>
                                      </p:cBhvr>
                                      <p:rCtr x="-5313"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p:bldP spid="73" grpId="0"/>
      <p:bldP spid="73" grpId="1"/>
      <p:bldP spid="74" grpId="0"/>
      <p:bldP spid="74" grpId="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1764" y="497"/>
            <a:ext cx="12432948" cy="6993533"/>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sp>
        <p:nvSpPr>
          <p:cNvPr id="51" name="Blue big"/>
          <p:cNvSpPr/>
          <p:nvPr/>
        </p:nvSpPr>
        <p:spPr bwMode="auto">
          <a:xfrm>
            <a:off x="-10516340" y="-4734223"/>
            <a:ext cx="16773793" cy="16773793"/>
          </a:xfrm>
          <a:prstGeom prst="ellipse">
            <a:avLst/>
          </a:prstGeom>
          <a:solidFill>
            <a:schemeClr val="tx2"/>
          </a:solidFill>
          <a:ln w="19050"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3" name="Oval 62"/>
          <p:cNvSpPr/>
          <p:nvPr/>
        </p:nvSpPr>
        <p:spPr bwMode="auto">
          <a:xfrm rot="2700000">
            <a:off x="-2324737" y="1956823"/>
            <a:ext cx="3387546" cy="3387546"/>
          </a:xfrm>
          <a:prstGeom prst="ellipse">
            <a:avLst/>
          </a:prstGeom>
          <a:no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Blue small"/>
          <p:cNvSpPr/>
          <p:nvPr/>
        </p:nvSpPr>
        <p:spPr bwMode="auto">
          <a:xfrm>
            <a:off x="448047" y="3048666"/>
            <a:ext cx="1105663" cy="1105663"/>
          </a:xfrm>
          <a:prstGeom prst="ellipse">
            <a:avLst/>
          </a:prstGeom>
          <a:solidFill>
            <a:srgbClr val="002050"/>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52" name="Reinvent txt"/>
          <p:cNvSpPr txBox="1"/>
          <p:nvPr/>
        </p:nvSpPr>
        <p:spPr>
          <a:xfrm>
            <a:off x="968788" y="3166037"/>
            <a:ext cx="4141629" cy="986874"/>
          </a:xfrm>
          <a:prstGeom prst="rect">
            <a:avLst/>
          </a:prstGeom>
          <a:noFill/>
          <a:ln>
            <a:noFill/>
          </a:ln>
        </p:spPr>
        <p:txBody>
          <a:bodyPr wrap="square" lIns="182802"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algn="ctr" defTabSz="932384">
              <a:defRPr/>
            </a:pPr>
            <a:r>
              <a:rPr lang="en-US" sz="2448" b="0" spc="10" dirty="0">
                <a:gradFill>
                  <a:gsLst>
                    <a:gs pos="0">
                      <a:srgbClr val="FFFFFF"/>
                    </a:gs>
                    <a:gs pos="100000">
                      <a:srgbClr val="FFFFFF"/>
                    </a:gs>
                  </a:gsLst>
                  <a:lin ang="5400000" scaled="1"/>
                </a:gradFill>
              </a:rPr>
              <a:t>Transform your</a:t>
            </a:r>
            <a:br>
              <a:rPr lang="en-US" sz="2448" b="0" spc="10" dirty="0">
                <a:gradFill>
                  <a:gsLst>
                    <a:gs pos="0">
                      <a:srgbClr val="FFFFFF"/>
                    </a:gs>
                    <a:gs pos="100000">
                      <a:srgbClr val="FFFFFF"/>
                    </a:gs>
                  </a:gsLst>
                  <a:lin ang="5400000" scaled="1"/>
                </a:gradFill>
              </a:rPr>
            </a:br>
            <a:r>
              <a:rPr lang="en-US" sz="2448" spc="10" dirty="0">
                <a:solidFill>
                  <a:schemeClr val="accent2"/>
                </a:solidFill>
              </a:rPr>
              <a:t>products</a:t>
            </a:r>
            <a:endParaRPr lang="en-US" sz="2448" spc="10" dirty="0">
              <a:solidFill>
                <a:schemeClr val="accent2"/>
              </a:solidFill>
              <a:latin typeface="Segoe UI Light"/>
              <a:cs typeface="Segoe UI" panose="020B0502040204020203" pitchFamily="34" charset="0"/>
            </a:endParaRPr>
          </a:p>
        </p:txBody>
      </p:sp>
      <p:grpSp>
        <p:nvGrpSpPr>
          <p:cNvPr id="68" name="Arrow"/>
          <p:cNvGrpSpPr/>
          <p:nvPr/>
        </p:nvGrpSpPr>
        <p:grpSpPr>
          <a:xfrm>
            <a:off x="5782929" y="3040193"/>
            <a:ext cx="914140" cy="914140"/>
            <a:chOff x="6364514" y="3040062"/>
            <a:chExt cx="914400" cy="914400"/>
          </a:xfrm>
        </p:grpSpPr>
        <p:sp>
          <p:nvSpPr>
            <p:cNvPr id="69" name="Oval 68"/>
            <p:cNvSpPr/>
            <p:nvPr/>
          </p:nvSpPr>
          <p:spPr bwMode="auto">
            <a:xfrm>
              <a:off x="6364514" y="3040062"/>
              <a:ext cx="914400" cy="914400"/>
            </a:xfrm>
            <a:prstGeom prst="ellipse">
              <a:avLst/>
            </a:prstGeom>
            <a:solidFill>
              <a:schemeClr val="bg1">
                <a:lumMod val="95000"/>
              </a:schemeClr>
            </a:solidFill>
            <a:ln w="28575" cap="flat" cmpd="sng" algn="ctr">
              <a:solidFill>
                <a:schemeClr val="tx2"/>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70" name="Group 69"/>
            <p:cNvGrpSpPr/>
            <p:nvPr/>
          </p:nvGrpSpPr>
          <p:grpSpPr>
            <a:xfrm>
              <a:off x="6639883" y="3387725"/>
              <a:ext cx="363662" cy="219074"/>
              <a:chOff x="11210925" y="2531362"/>
              <a:chExt cx="385989" cy="232525"/>
            </a:xfrm>
          </p:grpSpPr>
          <p:cxnSp>
            <p:nvCxnSpPr>
              <p:cNvPr id="71" name="Straight Connector 70"/>
              <p:cNvCxnSpPr/>
              <p:nvPr/>
            </p:nvCxnSpPr>
            <p:spPr>
              <a:xfrm>
                <a:off x="11210925" y="2646832"/>
                <a:ext cx="385989" cy="0"/>
              </a:xfrm>
              <a:prstGeom prst="line">
                <a:avLst/>
              </a:prstGeom>
              <a:noFill/>
              <a:ln w="38100" cap="flat" cmpd="sng" algn="ctr">
                <a:solidFill>
                  <a:schemeClr val="tx2"/>
                </a:solidFill>
                <a:prstDash val="solid"/>
                <a:headEnd type="none" w="med" len="med"/>
                <a:tailEnd type="none" w="med" len="med"/>
              </a:ln>
              <a:effectLst/>
            </p:spPr>
          </p:cxnSp>
          <p:sp>
            <p:nvSpPr>
              <p:cNvPr id="72" name="Rectangle 2"/>
              <p:cNvSpPr/>
              <p:nvPr/>
            </p:nvSpPr>
            <p:spPr bwMode="auto">
              <a:xfrm rot="8100000">
                <a:off x="11316231" y="2531362"/>
                <a:ext cx="232525" cy="232525"/>
              </a:xfrm>
              <a:custGeom>
                <a:avLst/>
                <a:gdLst>
                  <a:gd name="connsiteX0" fmla="*/ 0 w 125059"/>
                  <a:gd name="connsiteY0" fmla="*/ 0 h 125059"/>
                  <a:gd name="connsiteX1" fmla="*/ 125059 w 125059"/>
                  <a:gd name="connsiteY1" fmla="*/ 0 h 125059"/>
                  <a:gd name="connsiteX2" fmla="*/ 125059 w 125059"/>
                  <a:gd name="connsiteY2" fmla="*/ 125059 h 125059"/>
                  <a:gd name="connsiteX3" fmla="*/ 0 w 125059"/>
                  <a:gd name="connsiteY3" fmla="*/ 125059 h 125059"/>
                  <a:gd name="connsiteX4" fmla="*/ 0 w 125059"/>
                  <a:gd name="connsiteY4" fmla="*/ 0 h 125059"/>
                  <a:gd name="connsiteX0" fmla="*/ 125059 w 216499"/>
                  <a:gd name="connsiteY0" fmla="*/ 125059 h 216499"/>
                  <a:gd name="connsiteX1" fmla="*/ 0 w 216499"/>
                  <a:gd name="connsiteY1" fmla="*/ 125059 h 216499"/>
                  <a:gd name="connsiteX2" fmla="*/ 0 w 216499"/>
                  <a:gd name="connsiteY2" fmla="*/ 0 h 216499"/>
                  <a:gd name="connsiteX3" fmla="*/ 125059 w 216499"/>
                  <a:gd name="connsiteY3" fmla="*/ 0 h 216499"/>
                  <a:gd name="connsiteX4" fmla="*/ 216499 w 216499"/>
                  <a:gd name="connsiteY4" fmla="*/ 216499 h 216499"/>
                  <a:gd name="connsiteX0" fmla="*/ 0 w 216499"/>
                  <a:gd name="connsiteY0" fmla="*/ 125059 h 216499"/>
                  <a:gd name="connsiteX1" fmla="*/ 0 w 216499"/>
                  <a:gd name="connsiteY1" fmla="*/ 0 h 216499"/>
                  <a:gd name="connsiteX2" fmla="*/ 125059 w 216499"/>
                  <a:gd name="connsiteY2" fmla="*/ 0 h 216499"/>
                  <a:gd name="connsiteX3" fmla="*/ 216499 w 216499"/>
                  <a:gd name="connsiteY3" fmla="*/ 216499 h 216499"/>
                  <a:gd name="connsiteX0" fmla="*/ 0 w 125059"/>
                  <a:gd name="connsiteY0" fmla="*/ 125059 h 125059"/>
                  <a:gd name="connsiteX1" fmla="*/ 0 w 125059"/>
                  <a:gd name="connsiteY1" fmla="*/ 0 h 125059"/>
                  <a:gd name="connsiteX2" fmla="*/ 125059 w 125059"/>
                  <a:gd name="connsiteY2" fmla="*/ 0 h 125059"/>
                </a:gdLst>
                <a:ahLst/>
                <a:cxnLst>
                  <a:cxn ang="0">
                    <a:pos x="connsiteX0" y="connsiteY0"/>
                  </a:cxn>
                  <a:cxn ang="0">
                    <a:pos x="connsiteX1" y="connsiteY1"/>
                  </a:cxn>
                  <a:cxn ang="0">
                    <a:pos x="connsiteX2" y="connsiteY2"/>
                  </a:cxn>
                </a:cxnLst>
                <a:rect l="l" t="t" r="r" b="b"/>
                <a:pathLst>
                  <a:path w="125059" h="125059">
                    <a:moveTo>
                      <a:pt x="0" y="125059"/>
                    </a:moveTo>
                    <a:lnTo>
                      <a:pt x="0" y="0"/>
                    </a:lnTo>
                    <a:lnTo>
                      <a:pt x="125059" y="0"/>
                    </a:lnTo>
                  </a:path>
                </a:pathLst>
              </a:custGeom>
              <a:noFill/>
              <a:ln w="38100" cap="flat" cmpd="sng" algn="ctr">
                <a:solidFill>
                  <a:schemeClr val="tx2"/>
                </a:solidFill>
                <a:prstDash val="solid"/>
                <a:miter lim="800000"/>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sp>
        <p:nvSpPr>
          <p:cNvPr id="73" name="Create txt"/>
          <p:cNvSpPr txBox="1"/>
          <p:nvPr/>
        </p:nvSpPr>
        <p:spPr>
          <a:xfrm>
            <a:off x="7233631" y="2622905"/>
            <a:ext cx="5048864" cy="1102087"/>
          </a:xfrm>
          <a:prstGeom prst="rect">
            <a:avLst/>
          </a:prstGeom>
          <a:noFill/>
          <a:ln>
            <a:noFill/>
          </a:ln>
        </p:spPr>
        <p:txBody>
          <a:bodyPr wrap="square" lIns="93247"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defTabSz="932418">
              <a:defRPr/>
            </a:pPr>
            <a:r>
              <a:rPr lang="en-US" sz="2856" b="0" spc="10" dirty="0">
                <a:gradFill>
                  <a:gsLst>
                    <a:gs pos="7080">
                      <a:srgbClr val="002050"/>
                    </a:gs>
                    <a:gs pos="17424">
                      <a:srgbClr val="002050"/>
                    </a:gs>
                  </a:gsLst>
                  <a:lin ang="5400000" scaled="1"/>
                </a:gradFill>
                <a:latin typeface="Segoe UI Semilight" panose="020B0402040204020203" pitchFamily="34" charset="0"/>
                <a:cs typeface="Segoe UI Semilight" panose="020B0402040204020203" pitchFamily="34" charset="0"/>
              </a:rPr>
              <a:t>Extensible platform, integrated applications </a:t>
            </a:r>
          </a:p>
        </p:txBody>
      </p:sp>
      <p:sp>
        <p:nvSpPr>
          <p:cNvPr id="74" name="TextBox 73"/>
          <p:cNvSpPr txBox="1"/>
          <p:nvPr/>
        </p:nvSpPr>
        <p:spPr>
          <a:xfrm>
            <a:off x="7233633" y="3703547"/>
            <a:ext cx="4484834" cy="670349"/>
          </a:xfrm>
          <a:prstGeom prst="rect">
            <a:avLst/>
          </a:prstGeom>
        </p:spPr>
        <p:txBody>
          <a:bodyPr wrap="square" rtlCol="0" anchor="ctr">
            <a:spAutoFit/>
          </a:bodyPr>
          <a:lstStyle/>
          <a:p>
            <a:pPr defTabSz="932384">
              <a:defRPr/>
            </a:pPr>
            <a:r>
              <a:rPr lang="en-US" sz="1836" kern="0" spc="10" dirty="0">
                <a:ln w="3175">
                  <a:noFill/>
                </a:ln>
                <a:gradFill>
                  <a:gsLst>
                    <a:gs pos="18519">
                      <a:srgbClr val="505050">
                        <a:lumMod val="90000"/>
                        <a:lumOff val="10000"/>
                      </a:srgbClr>
                    </a:gs>
                    <a:gs pos="100000">
                      <a:srgbClr val="505050">
                        <a:lumMod val="90000"/>
                        <a:lumOff val="10000"/>
                      </a:srgbClr>
                    </a:gs>
                  </a:gsLst>
                  <a:lin ang="5400000" scaled="1"/>
                </a:gradFill>
                <a:cs typeface="Segoe UI Semilight" panose="020B0402040204020203" pitchFamily="34" charset="0"/>
              </a:rPr>
              <a:t>Innovate with new business models and shift from reactive to proactive faster </a:t>
            </a:r>
          </a:p>
        </p:txBody>
      </p:sp>
      <p:sp>
        <p:nvSpPr>
          <p:cNvPr id="24" name="Blue small"/>
          <p:cNvSpPr/>
          <p:nvPr/>
        </p:nvSpPr>
        <p:spPr bwMode="auto">
          <a:xfrm>
            <a:off x="-2131206" y="1780831"/>
            <a:ext cx="1105663" cy="1105663"/>
          </a:xfrm>
          <a:prstGeom prst="ellipse">
            <a:avLst/>
          </a:prstGeom>
          <a:solidFill>
            <a:srgbClr val="002050"/>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16" name="Group 15"/>
          <p:cNvGrpSpPr/>
          <p:nvPr/>
        </p:nvGrpSpPr>
        <p:grpSpPr>
          <a:xfrm>
            <a:off x="688365" y="3228381"/>
            <a:ext cx="603917" cy="667980"/>
            <a:chOff x="7302069" y="2510963"/>
            <a:chExt cx="592213" cy="655035"/>
          </a:xfrm>
        </p:grpSpPr>
        <p:pic>
          <p:nvPicPr>
            <p:cNvPr id="18" name="Picture 17"/>
            <p:cNvPicPr>
              <a:picLocks noChangeAspect="1"/>
            </p:cNvPicPr>
            <p:nvPr/>
          </p:nvPicPr>
          <p:blipFill>
            <a:blip r:embed="rId3"/>
            <a:stretch>
              <a:fillRect/>
            </a:stretch>
          </p:blipFill>
          <p:spPr>
            <a:xfrm rot="3561730">
              <a:off x="7318419" y="2494613"/>
              <a:ext cx="479627" cy="512328"/>
            </a:xfrm>
            <a:prstGeom prst="rect">
              <a:avLst/>
            </a:prstGeom>
          </p:spPr>
        </p:pic>
        <p:sp>
          <p:nvSpPr>
            <p:cNvPr id="19" name="Rectangle 18"/>
            <p:cNvSpPr/>
            <p:nvPr/>
          </p:nvSpPr>
          <p:spPr bwMode="auto">
            <a:xfrm>
              <a:off x="7523480" y="2803965"/>
              <a:ext cx="232715" cy="2857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0" name="Group 19"/>
            <p:cNvGrpSpPr/>
            <p:nvPr/>
          </p:nvGrpSpPr>
          <p:grpSpPr>
            <a:xfrm>
              <a:off x="7519197" y="2791450"/>
              <a:ext cx="375085" cy="374548"/>
              <a:chOff x="-2627313" y="-174625"/>
              <a:chExt cx="2216150" cy="2212975"/>
            </a:xfrm>
          </p:grpSpPr>
          <p:sp>
            <p:nvSpPr>
              <p:cNvPr id="21" name="Freeform 5"/>
              <p:cNvSpPr>
                <a:spLocks/>
              </p:cNvSpPr>
              <p:nvPr/>
            </p:nvSpPr>
            <p:spPr bwMode="auto">
              <a:xfrm>
                <a:off x="-2627313" y="-174625"/>
                <a:ext cx="2216150" cy="2212975"/>
              </a:xfrm>
              <a:custGeom>
                <a:avLst/>
                <a:gdLst>
                  <a:gd name="T0" fmla="*/ 1396 w 1396"/>
                  <a:gd name="T1" fmla="*/ 468 h 1394"/>
                  <a:gd name="T2" fmla="*/ 927 w 1396"/>
                  <a:gd name="T3" fmla="*/ 0 h 1394"/>
                  <a:gd name="T4" fmla="*/ 0 w 1396"/>
                  <a:gd name="T5" fmla="*/ 0 h 1394"/>
                  <a:gd name="T6" fmla="*/ 0 w 1396"/>
                  <a:gd name="T7" fmla="*/ 926 h 1394"/>
                  <a:gd name="T8" fmla="*/ 469 w 1396"/>
                  <a:gd name="T9" fmla="*/ 1394 h 1394"/>
                  <a:gd name="T10" fmla="*/ 1396 w 1396"/>
                  <a:gd name="T11" fmla="*/ 1394 h 1394"/>
                  <a:gd name="T12" fmla="*/ 1396 w 1396"/>
                  <a:gd name="T13" fmla="*/ 468 h 1394"/>
                </a:gdLst>
                <a:ahLst/>
                <a:cxnLst>
                  <a:cxn ang="0">
                    <a:pos x="T0" y="T1"/>
                  </a:cxn>
                  <a:cxn ang="0">
                    <a:pos x="T2" y="T3"/>
                  </a:cxn>
                  <a:cxn ang="0">
                    <a:pos x="T4" y="T5"/>
                  </a:cxn>
                  <a:cxn ang="0">
                    <a:pos x="T6" y="T7"/>
                  </a:cxn>
                  <a:cxn ang="0">
                    <a:pos x="T8" y="T9"/>
                  </a:cxn>
                  <a:cxn ang="0">
                    <a:pos x="T10" y="T11"/>
                  </a:cxn>
                  <a:cxn ang="0">
                    <a:pos x="T12" y="T13"/>
                  </a:cxn>
                </a:cxnLst>
                <a:rect l="0" t="0" r="r" b="b"/>
                <a:pathLst>
                  <a:path w="1396" h="1394">
                    <a:moveTo>
                      <a:pt x="1396" y="468"/>
                    </a:moveTo>
                    <a:lnTo>
                      <a:pt x="927" y="0"/>
                    </a:lnTo>
                    <a:lnTo>
                      <a:pt x="0" y="0"/>
                    </a:lnTo>
                    <a:lnTo>
                      <a:pt x="0" y="926"/>
                    </a:lnTo>
                    <a:lnTo>
                      <a:pt x="469" y="1394"/>
                    </a:lnTo>
                    <a:lnTo>
                      <a:pt x="1396" y="1394"/>
                    </a:lnTo>
                    <a:lnTo>
                      <a:pt x="1396" y="468"/>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22" name="Freeform 6"/>
              <p:cNvSpPr>
                <a:spLocks/>
              </p:cNvSpPr>
              <p:nvPr/>
            </p:nvSpPr>
            <p:spPr bwMode="auto">
              <a:xfrm>
                <a:off x="-2627313" y="-174625"/>
                <a:ext cx="2216150" cy="742950"/>
              </a:xfrm>
              <a:custGeom>
                <a:avLst/>
                <a:gdLst>
                  <a:gd name="T0" fmla="*/ 1396 w 1396"/>
                  <a:gd name="T1" fmla="*/ 468 h 468"/>
                  <a:gd name="T2" fmla="*/ 469 w 1396"/>
                  <a:gd name="T3" fmla="*/ 468 h 468"/>
                  <a:gd name="T4" fmla="*/ 0 w 1396"/>
                  <a:gd name="T5" fmla="*/ 0 h 468"/>
                </a:gdLst>
                <a:ahLst/>
                <a:cxnLst>
                  <a:cxn ang="0">
                    <a:pos x="T0" y="T1"/>
                  </a:cxn>
                  <a:cxn ang="0">
                    <a:pos x="T2" y="T3"/>
                  </a:cxn>
                  <a:cxn ang="0">
                    <a:pos x="T4" y="T5"/>
                  </a:cxn>
                </a:cxnLst>
                <a:rect l="0" t="0" r="r" b="b"/>
                <a:pathLst>
                  <a:path w="1396" h="468">
                    <a:moveTo>
                      <a:pt x="1396" y="468"/>
                    </a:moveTo>
                    <a:lnTo>
                      <a:pt x="469" y="468"/>
                    </a:lnTo>
                    <a:lnTo>
                      <a:pt x="0" y="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23" name="Line 7"/>
              <p:cNvSpPr>
                <a:spLocks noChangeShapeType="1"/>
              </p:cNvSpPr>
              <p:nvPr/>
            </p:nvSpPr>
            <p:spPr bwMode="auto">
              <a:xfrm>
                <a:off x="-1882775" y="568325"/>
                <a:ext cx="0" cy="1470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25" name="Line 8"/>
              <p:cNvSpPr>
                <a:spLocks noChangeShapeType="1"/>
              </p:cNvSpPr>
              <p:nvPr/>
            </p:nvSpPr>
            <p:spPr bwMode="auto">
              <a:xfrm>
                <a:off x="-1900238" y="-174625"/>
                <a:ext cx="762000" cy="74295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26" name="Line 9"/>
              <p:cNvSpPr>
                <a:spLocks noChangeShapeType="1"/>
              </p:cNvSpPr>
              <p:nvPr/>
            </p:nvSpPr>
            <p:spPr bwMode="auto">
              <a:xfrm>
                <a:off x="-1536700" y="188912"/>
                <a:ext cx="744537" cy="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grpSp>
      </p:grpSp>
    </p:spTree>
    <p:extLst>
      <p:ext uri="{BB962C8B-B14F-4D97-AF65-F5344CB8AC3E}">
        <p14:creationId xmlns:p14="http://schemas.microsoft.com/office/powerpoint/2010/main" val="4080740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decel="50000" fill="hold" grpId="0" nodeType="withEffect">
                                  <p:stCondLst>
                                    <p:cond delay="0"/>
                                  </p:stCondLst>
                                  <p:childTnLst>
                                    <p:animMotion origin="layout" path="M -0.00638 -0.00046 C 0.14987 -0.17129 0.21575 0.10973 0.20781 0.18125 " pathEditMode="relative" rAng="0" ptsTypes="AA">
                                      <p:cBhvr>
                                        <p:cTn id="6" dur="750" fill="hold"/>
                                        <p:tgtEl>
                                          <p:spTgt spid="24"/>
                                        </p:tgtEl>
                                        <p:attrNameLst>
                                          <p:attrName>ppt_x</p:attrName>
                                          <p:attrName>ppt_y</p:attrName>
                                        </p:attrNameLst>
                                      </p:cBhvr>
                                      <p:rCtr x="10742" y="6366"/>
                                    </p:animMotion>
                                  </p:childTnLst>
                                </p:cTn>
                              </p:par>
                              <p:par>
                                <p:cTn id="7" presetID="37" presetClass="path" presetSubtype="0" decel="50000" fill="hold" grpId="0" nodeType="withEffect">
                                  <p:stCondLst>
                                    <p:cond delay="0"/>
                                  </p:stCondLst>
                                  <p:childTnLst>
                                    <p:animMotion origin="layout" path="M 0.00065 -4.81481E-6 C 0.00781 0.07107 -0.0211 0.30325 -0.18711 0.23172 " pathEditMode="relative" rAng="0" ptsTypes="AA">
                                      <p:cBhvr>
                                        <p:cTn id="8" dur="750" fill="hold"/>
                                        <p:tgtEl>
                                          <p:spTgt spid="49"/>
                                        </p:tgtEl>
                                        <p:attrNameLst>
                                          <p:attrName>ppt_x</p:attrName>
                                          <p:attrName>ppt_y</p:attrName>
                                        </p:attrNameLst>
                                      </p:cBhvr>
                                      <p:rCtr x="-9336" y="12269"/>
                                    </p:animMotion>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250" fill="hold"/>
                                        <p:tgtEl>
                                          <p:spTgt spid="68"/>
                                        </p:tgtEl>
                                        <p:attrNameLst>
                                          <p:attrName>ppt_w</p:attrName>
                                        </p:attrNameLst>
                                      </p:cBhvr>
                                      <p:tavLst>
                                        <p:tav tm="0">
                                          <p:val>
                                            <p:fltVal val="0"/>
                                          </p:val>
                                        </p:tav>
                                        <p:tav tm="100000">
                                          <p:val>
                                            <p:strVal val="#ppt_w"/>
                                          </p:val>
                                        </p:tav>
                                      </p:tavLst>
                                    </p:anim>
                                    <p:anim calcmode="lin" valueType="num">
                                      <p:cBhvr>
                                        <p:cTn id="20" dur="250" fill="hold"/>
                                        <p:tgtEl>
                                          <p:spTgt spid="68"/>
                                        </p:tgtEl>
                                        <p:attrNameLst>
                                          <p:attrName>ppt_h</p:attrName>
                                        </p:attrNameLst>
                                      </p:cBhvr>
                                      <p:tavLst>
                                        <p:tav tm="0">
                                          <p:val>
                                            <p:fltVal val="0"/>
                                          </p:val>
                                        </p:tav>
                                        <p:tav tm="100000">
                                          <p:val>
                                            <p:strVal val="#ppt_h"/>
                                          </p:val>
                                        </p:tav>
                                      </p:tavLst>
                                    </p:anim>
                                    <p:animEffect transition="in" filter="fade">
                                      <p:cBhvr>
                                        <p:cTn id="21" dur="250"/>
                                        <p:tgtEl>
                                          <p:spTgt spid="6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fade">
                                      <p:cBhvr>
                                        <p:cTn id="24" dur="500"/>
                                        <p:tgtEl>
                                          <p:spTgt spid="73"/>
                                        </p:tgtEl>
                                      </p:cBhvr>
                                    </p:animEffect>
                                  </p:childTnLst>
                                </p:cTn>
                              </p:par>
                              <p:par>
                                <p:cTn id="25" presetID="0" presetClass="path" presetSubtype="0" decel="50000" fill="hold" grpId="1" nodeType="withEffect">
                                  <p:stCondLst>
                                    <p:cond delay="0"/>
                                  </p:stCondLst>
                                  <p:childTnLst>
                                    <p:animMotion origin="layout" path="M 0.10612 -0.00348 L 4.58333E-6 3.7037E-6 " pathEditMode="relative" rAng="0" ptsTypes="AA">
                                      <p:cBhvr>
                                        <p:cTn id="26" dur="500" fill="hold"/>
                                        <p:tgtEl>
                                          <p:spTgt spid="73"/>
                                        </p:tgtEl>
                                        <p:attrNameLst>
                                          <p:attrName>ppt_x</p:attrName>
                                          <p:attrName>ppt_y</p:attrName>
                                        </p:attrNameLst>
                                      </p:cBhvr>
                                      <p:rCtr x="-5313" y="162"/>
                                    </p:animMotion>
                                  </p:childTnLst>
                                </p:cTn>
                              </p:par>
                              <p:par>
                                <p:cTn id="27" presetID="10"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childTnLst>
                                </p:cTn>
                              </p:par>
                              <p:par>
                                <p:cTn id="30" presetID="0" presetClass="path" presetSubtype="0" decel="50000" fill="hold" grpId="1" nodeType="withEffect">
                                  <p:stCondLst>
                                    <p:cond delay="0"/>
                                  </p:stCondLst>
                                  <p:childTnLst>
                                    <p:animMotion origin="layout" path="M 0.10612 -0.00348 L 4.58333E-6 3.7037E-6 " pathEditMode="relative" rAng="0" ptsTypes="AA">
                                      <p:cBhvr>
                                        <p:cTn id="31" dur="500" fill="hold"/>
                                        <p:tgtEl>
                                          <p:spTgt spid="74"/>
                                        </p:tgtEl>
                                        <p:attrNameLst>
                                          <p:attrName>ppt_x</p:attrName>
                                          <p:attrName>ppt_y</p:attrName>
                                        </p:attrNameLst>
                                      </p:cBhvr>
                                      <p:rCtr x="-5313"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p:bldP spid="73" grpId="0"/>
      <p:bldP spid="73" grpId="1"/>
      <p:bldP spid="74" grpId="0"/>
      <p:bldP spid="74" grpId="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1764" y="1722663"/>
            <a:ext cx="12432948" cy="4874202"/>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2" name="Title 1"/>
          <p:cNvSpPr>
            <a:spLocks noGrp="1"/>
          </p:cNvSpPr>
          <p:nvPr>
            <p:ph type="title"/>
          </p:nvPr>
        </p:nvSpPr>
        <p:spPr/>
        <p:txBody>
          <a:bodyPr/>
          <a:lstStyle/>
          <a:p>
            <a:r>
              <a:rPr lang="en-GB" dirty="0"/>
              <a:t>Dynamics 365</a:t>
            </a:r>
          </a:p>
        </p:txBody>
      </p:sp>
      <p:sp>
        <p:nvSpPr>
          <p:cNvPr id="47" name="TextBox 46"/>
          <p:cNvSpPr txBox="1"/>
          <p:nvPr/>
        </p:nvSpPr>
        <p:spPr>
          <a:xfrm>
            <a:off x="6567035" y="2720720"/>
            <a:ext cx="799474" cy="403433"/>
          </a:xfrm>
          <a:prstGeom prst="rect">
            <a:avLst/>
          </a:prstGeom>
          <a:noFill/>
        </p:spPr>
        <p:txBody>
          <a:bodyPr wrap="none" lIns="0" tIns="0" rIns="0" bIns="0" rtlCol="0">
            <a:spAutoFit/>
          </a:bodyPr>
          <a:lstStyle/>
          <a:p>
            <a:pPr marL="0" marR="0" lvl="0" indent="0" algn="ctr" defTabSz="913698" eaLnBrk="1" fontAlgn="auto" latinLnBrk="0" hangingPunct="1">
              <a:lnSpc>
                <a:spcPct val="90000"/>
              </a:lnSpc>
              <a:spcBef>
                <a:spcPts val="0"/>
              </a:spcBef>
              <a:spcAft>
                <a:spcPts val="600"/>
              </a:spcAft>
              <a:buClrTx/>
              <a:buSzTx/>
              <a:buFontTx/>
              <a:buNone/>
              <a:tabLst/>
              <a:defRPr/>
            </a:pPr>
            <a:r>
              <a:rPr kumimoji="0" lang="en-GB" sz="2856" b="0" i="0" u="none" strike="noStrike" kern="0" cap="none" spc="0" normalizeH="0" baseline="0" noProof="0" dirty="0">
                <a:ln>
                  <a:noFill/>
                </a:ln>
                <a:gradFill>
                  <a:gsLst>
                    <a:gs pos="19000">
                      <a:schemeClr val="tx1"/>
                    </a:gs>
                    <a:gs pos="55000">
                      <a:schemeClr val="tx1"/>
                    </a:gs>
                  </a:gsLst>
                  <a:lin ang="5400000" scaled="1"/>
                </a:gradFill>
                <a:effectLst/>
                <a:uLnTx/>
                <a:uFillTx/>
                <a:latin typeface="Segoe UI Light" panose="020B0502040204020203" pitchFamily="34" charset="0"/>
                <a:cs typeface="Segoe UI Light" panose="020B0502040204020203" pitchFamily="34" charset="0"/>
              </a:rPr>
              <a:t>Apps</a:t>
            </a:r>
          </a:p>
        </p:txBody>
      </p:sp>
      <p:sp>
        <p:nvSpPr>
          <p:cNvPr id="48" name="TextBox 47"/>
          <p:cNvSpPr txBox="1"/>
          <p:nvPr/>
        </p:nvSpPr>
        <p:spPr>
          <a:xfrm>
            <a:off x="9898832" y="2720720"/>
            <a:ext cx="809283" cy="403433"/>
          </a:xfrm>
          <a:prstGeom prst="rect">
            <a:avLst/>
          </a:prstGeom>
          <a:noFill/>
        </p:spPr>
        <p:txBody>
          <a:bodyPr wrap="none" lIns="0" tIns="0" rIns="0" bIns="0" rtlCol="0">
            <a:spAutoFit/>
          </a:bodyPr>
          <a:lstStyle/>
          <a:p>
            <a:pPr marL="0" marR="0" lvl="0" indent="0" algn="ctr" defTabSz="913698" eaLnBrk="1" fontAlgn="auto" latinLnBrk="0" hangingPunct="1">
              <a:lnSpc>
                <a:spcPct val="90000"/>
              </a:lnSpc>
              <a:spcBef>
                <a:spcPts val="0"/>
              </a:spcBef>
              <a:spcAft>
                <a:spcPts val="0"/>
              </a:spcAft>
              <a:buClrTx/>
              <a:buSzTx/>
              <a:buFontTx/>
              <a:buNone/>
              <a:tabLst/>
              <a:defRPr/>
            </a:pPr>
            <a:r>
              <a:rPr kumimoji="0" lang="en-GB" sz="2856" b="0" i="0" u="none" strike="noStrike" kern="0" cap="none" spc="0" normalizeH="0" baseline="0" noProof="0" dirty="0">
                <a:ln>
                  <a:noFill/>
                </a:ln>
                <a:gradFill>
                  <a:gsLst>
                    <a:gs pos="19000">
                      <a:schemeClr val="tx1"/>
                    </a:gs>
                    <a:gs pos="55000">
                      <a:schemeClr val="tx1"/>
                    </a:gs>
                  </a:gsLst>
                  <a:lin ang="5400000" scaled="1"/>
                </a:gradFill>
                <a:effectLst/>
                <a:uLnTx/>
                <a:uFillTx/>
                <a:latin typeface="Segoe UI Light" panose="020B0502040204020203" pitchFamily="34" charset="0"/>
                <a:cs typeface="Segoe UI Light" panose="020B0502040204020203" pitchFamily="34" charset="0"/>
              </a:rPr>
              <a:t>Plans</a:t>
            </a:r>
          </a:p>
        </p:txBody>
      </p:sp>
      <p:sp>
        <p:nvSpPr>
          <p:cNvPr id="68" name="TextBox 67"/>
          <p:cNvSpPr txBox="1"/>
          <p:nvPr/>
        </p:nvSpPr>
        <p:spPr>
          <a:xfrm>
            <a:off x="8608386" y="5677494"/>
            <a:ext cx="3390171" cy="749385"/>
          </a:xfrm>
          <a:prstGeom prst="rect">
            <a:avLst/>
          </a:prstGeom>
          <a:noFill/>
        </p:spPr>
        <p:txBody>
          <a:bodyPr wrap="square" lIns="186441" tIns="149154" rIns="186441" bIns="149154" rtlCol="0">
            <a:spAutoFit/>
          </a:bodyPr>
          <a:lstStyle/>
          <a:p>
            <a:pPr marL="0" marR="0" lvl="0" indent="0" algn="ctr" defTabSz="932060" eaLnBrk="1" fontAlgn="auto" latinLnBrk="0" hangingPunct="1">
              <a:lnSpc>
                <a:spcPct val="100000"/>
              </a:lnSpc>
              <a:spcBef>
                <a:spcPts val="0"/>
              </a:spcBef>
              <a:spcAft>
                <a:spcPts val="612"/>
              </a:spcAft>
              <a:buClrTx/>
              <a:buSzTx/>
              <a:buFontTx/>
              <a:buNone/>
              <a:tabLst/>
              <a:defRPr/>
            </a:pPr>
            <a:r>
              <a:rPr kumimoji="0" lang="en-US" sz="1428" b="1" i="0" u="none" strike="noStrike" kern="0" cap="none" spc="0" normalizeH="0" baseline="0" noProof="0" dirty="0">
                <a:ln>
                  <a:noFill/>
                </a:ln>
                <a:gradFill>
                  <a:gsLst>
                    <a:gs pos="19000">
                      <a:schemeClr val="tx1"/>
                    </a:gs>
                    <a:gs pos="55000">
                      <a:schemeClr val="tx1"/>
                    </a:gs>
                  </a:gsLst>
                  <a:lin ang="5400000" scaled="1"/>
                </a:gradFill>
                <a:effectLst/>
                <a:uLnTx/>
                <a:uFillTx/>
              </a:rPr>
              <a:t>Full extensibility</a:t>
            </a:r>
            <a:r>
              <a:rPr kumimoji="0" lang="en-US" sz="1428" b="0" i="0" u="none" strike="noStrike" kern="0" cap="none" spc="0" normalizeH="0" baseline="0" noProof="0" dirty="0">
                <a:ln>
                  <a:noFill/>
                </a:ln>
                <a:gradFill>
                  <a:gsLst>
                    <a:gs pos="19000">
                      <a:schemeClr val="tx1"/>
                    </a:gs>
                    <a:gs pos="55000">
                      <a:schemeClr val="tx1"/>
                    </a:gs>
                  </a:gsLst>
                  <a:lin ang="5400000" scaled="1"/>
                </a:gradFill>
                <a:effectLst/>
                <a:uLnTx/>
                <a:uFillTx/>
              </a:rPr>
              <a:t>, workflow, &amp; embedded business intelligence</a:t>
            </a:r>
          </a:p>
        </p:txBody>
      </p:sp>
      <p:sp>
        <p:nvSpPr>
          <p:cNvPr id="69" name="TextBox 68"/>
          <p:cNvSpPr txBox="1"/>
          <p:nvPr/>
        </p:nvSpPr>
        <p:spPr>
          <a:xfrm>
            <a:off x="5209675" y="5678256"/>
            <a:ext cx="3514192" cy="749385"/>
          </a:xfrm>
          <a:prstGeom prst="rect">
            <a:avLst/>
          </a:prstGeom>
          <a:noFill/>
        </p:spPr>
        <p:txBody>
          <a:bodyPr wrap="square" lIns="186441" tIns="149154" rIns="186441" bIns="149154" rtlCol="0">
            <a:spAutoFit/>
          </a:bodyPr>
          <a:lstStyle/>
          <a:p>
            <a:pPr marL="0" marR="0" lvl="0" indent="0" algn="ctr" defTabSz="932060" eaLnBrk="1" fontAlgn="auto" latinLnBrk="0" hangingPunct="1">
              <a:lnSpc>
                <a:spcPct val="100000"/>
              </a:lnSpc>
              <a:spcBef>
                <a:spcPts val="0"/>
              </a:spcBef>
              <a:spcAft>
                <a:spcPts val="612"/>
              </a:spcAft>
              <a:buClrTx/>
              <a:buSzTx/>
              <a:buFontTx/>
              <a:buNone/>
              <a:tabLst/>
              <a:defRPr/>
            </a:pPr>
            <a:r>
              <a:rPr kumimoji="0" lang="en-US" sz="1428" b="1" i="0" u="none" strike="noStrike" kern="0" cap="none" spc="0" normalizeH="0" baseline="0" noProof="0" dirty="0">
                <a:ln>
                  <a:noFill/>
                </a:ln>
                <a:gradFill>
                  <a:gsLst>
                    <a:gs pos="19000">
                      <a:schemeClr val="tx1"/>
                    </a:gs>
                    <a:gs pos="55000">
                      <a:schemeClr val="tx1"/>
                    </a:gs>
                  </a:gsLst>
                  <a:lin ang="5400000" scaled="1"/>
                </a:gradFill>
                <a:effectLst/>
                <a:uLnTx/>
                <a:uFillTx/>
              </a:rPr>
              <a:t>App specific </a:t>
            </a:r>
            <a:r>
              <a:rPr kumimoji="0" lang="en-US" sz="1428" b="0" i="0" u="none" strike="noStrike" kern="0" cap="none" spc="0" normalizeH="0" baseline="0" noProof="0" dirty="0">
                <a:ln>
                  <a:noFill/>
                </a:ln>
                <a:gradFill>
                  <a:gsLst>
                    <a:gs pos="19000">
                      <a:schemeClr val="tx1"/>
                    </a:gs>
                    <a:gs pos="55000">
                      <a:schemeClr val="tx1"/>
                    </a:gs>
                  </a:gsLst>
                  <a:lin ang="5400000" scaled="1"/>
                </a:gradFill>
                <a:effectLst/>
                <a:uLnTx/>
                <a:uFillTx/>
              </a:rPr>
              <a:t>extensibility, workflow, &amp; embedded business intelligence</a:t>
            </a:r>
          </a:p>
        </p:txBody>
      </p:sp>
      <p:cxnSp>
        <p:nvCxnSpPr>
          <p:cNvPr id="7" name="Straight Arrow Connector 6"/>
          <p:cNvCxnSpPr/>
          <p:nvPr/>
        </p:nvCxnSpPr>
        <p:spPr>
          <a:xfrm>
            <a:off x="5604871" y="2381245"/>
            <a:ext cx="6099992"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881661" y="1928415"/>
            <a:ext cx="1571153" cy="259298"/>
          </a:xfrm>
          <a:prstGeom prst="rect">
            <a:avLst/>
          </a:prstGeom>
          <a:noFill/>
        </p:spPr>
        <p:txBody>
          <a:bodyPr wrap="none" lIns="0" tIns="0" rIns="0" bIns="0" rtlCol="0">
            <a:spAutoFit/>
          </a:bodyPr>
          <a:lstStyle/>
          <a:p>
            <a:pPr marL="0" marR="0" lvl="0" indent="0" defTabSz="913698" eaLnBrk="1" fontAlgn="auto" latinLnBrk="0" hangingPunct="1">
              <a:lnSpc>
                <a:spcPct val="90000"/>
              </a:lnSpc>
              <a:spcBef>
                <a:spcPts val="0"/>
              </a:spcBef>
              <a:spcAft>
                <a:spcPts val="600"/>
              </a:spcAft>
              <a:buClrTx/>
              <a:buSzTx/>
              <a:buFontTx/>
              <a:buNone/>
              <a:tabLst/>
              <a:defRPr/>
            </a:pPr>
            <a:r>
              <a:rPr kumimoji="0" lang="en-GB" sz="1836" b="1" i="0" u="none" strike="noStrike" kern="0" cap="none" spc="0" normalizeH="0" baseline="0" noProof="0" dirty="0">
                <a:ln>
                  <a:noFill/>
                </a:ln>
                <a:gradFill>
                  <a:gsLst>
                    <a:gs pos="19000">
                      <a:schemeClr val="tx1"/>
                    </a:gs>
                    <a:gs pos="55000">
                      <a:schemeClr val="tx1"/>
                    </a:gs>
                  </a:gsLst>
                  <a:lin ang="5400000" scaled="1"/>
                </a:gradFill>
                <a:effectLst/>
                <a:uLnTx/>
                <a:uFillTx/>
                <a:cs typeface="Segoe UI Light" panose="020B0502040204020203" pitchFamily="34" charset="0"/>
              </a:rPr>
              <a:t>“FULL USERS”</a:t>
            </a:r>
          </a:p>
        </p:txBody>
      </p:sp>
      <p:sp>
        <p:nvSpPr>
          <p:cNvPr id="63" name="TextBox 62"/>
          <p:cNvSpPr txBox="1"/>
          <p:nvPr/>
        </p:nvSpPr>
        <p:spPr>
          <a:xfrm>
            <a:off x="1500558" y="2731169"/>
            <a:ext cx="2445833" cy="403433"/>
          </a:xfrm>
          <a:prstGeom prst="rect">
            <a:avLst/>
          </a:prstGeom>
          <a:noFill/>
        </p:spPr>
        <p:txBody>
          <a:bodyPr wrap="none" lIns="0" tIns="0" rIns="0" bIns="0" rtlCol="0">
            <a:spAutoFit/>
          </a:bodyPr>
          <a:lstStyle/>
          <a:p>
            <a:pPr marL="0" marR="0" lvl="0" indent="0" algn="ctr" defTabSz="913698" eaLnBrk="1" fontAlgn="auto" latinLnBrk="0" hangingPunct="1">
              <a:lnSpc>
                <a:spcPct val="90000"/>
              </a:lnSpc>
              <a:spcBef>
                <a:spcPts val="0"/>
              </a:spcBef>
              <a:spcAft>
                <a:spcPts val="600"/>
              </a:spcAft>
              <a:buClrTx/>
              <a:buSzTx/>
              <a:buFontTx/>
              <a:buNone/>
              <a:tabLst/>
              <a:defRPr/>
            </a:pPr>
            <a:r>
              <a:rPr kumimoji="0" lang="en-GB" sz="2856" b="0" i="0" u="none" strike="noStrike" kern="0" cap="none" spc="0" normalizeH="0" baseline="0" noProof="0" dirty="0">
                <a:ln>
                  <a:noFill/>
                </a:ln>
                <a:gradFill>
                  <a:gsLst>
                    <a:gs pos="19000">
                      <a:schemeClr val="tx1"/>
                    </a:gs>
                    <a:gs pos="55000">
                      <a:schemeClr val="tx1"/>
                    </a:gs>
                  </a:gsLst>
                  <a:lin ang="5400000" scaled="1"/>
                </a:gradFill>
                <a:effectLst/>
                <a:uLnTx/>
                <a:uFillTx/>
                <a:latin typeface="Segoe UI Light" panose="020B0502040204020203" pitchFamily="34" charset="0"/>
                <a:cs typeface="Segoe UI Light" panose="020B0502040204020203" pitchFamily="34" charset="0"/>
              </a:rPr>
              <a:t>Team Members</a:t>
            </a:r>
          </a:p>
        </p:txBody>
      </p:sp>
      <p:grpSp>
        <p:nvGrpSpPr>
          <p:cNvPr id="3" name="Group 2"/>
          <p:cNvGrpSpPr/>
          <p:nvPr/>
        </p:nvGrpSpPr>
        <p:grpSpPr>
          <a:xfrm>
            <a:off x="1131185" y="3687022"/>
            <a:ext cx="3180483" cy="1414934"/>
            <a:chOff x="1109541" y="3750550"/>
            <a:chExt cx="3118846" cy="1387513"/>
          </a:xfrm>
          <a:solidFill>
            <a:schemeClr val="accent2"/>
          </a:solidFill>
        </p:grpSpPr>
        <p:sp>
          <p:nvSpPr>
            <p:cNvPr id="70" name="Freeform 25"/>
            <p:cNvSpPr>
              <a:spLocks noEditPoints="1"/>
            </p:cNvSpPr>
            <p:nvPr/>
          </p:nvSpPr>
          <p:spPr bwMode="auto">
            <a:xfrm>
              <a:off x="1121713" y="3750550"/>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 name="Freeform 25"/>
            <p:cNvSpPr>
              <a:spLocks noEditPoints="1"/>
            </p:cNvSpPr>
            <p:nvPr/>
          </p:nvSpPr>
          <p:spPr bwMode="auto">
            <a:xfrm>
              <a:off x="1775599" y="3750550"/>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2" name="Freeform 25"/>
            <p:cNvSpPr>
              <a:spLocks noEditPoints="1"/>
            </p:cNvSpPr>
            <p:nvPr/>
          </p:nvSpPr>
          <p:spPr bwMode="auto">
            <a:xfrm>
              <a:off x="2432033" y="3750550"/>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solidFill>
              <a:schemeClr val="accent2"/>
            </a:solid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3" name="Freeform 25"/>
            <p:cNvSpPr>
              <a:spLocks noEditPoints="1"/>
            </p:cNvSpPr>
            <p:nvPr/>
          </p:nvSpPr>
          <p:spPr bwMode="auto">
            <a:xfrm>
              <a:off x="3084180" y="3750550"/>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25"/>
            <p:cNvSpPr>
              <a:spLocks noEditPoints="1"/>
            </p:cNvSpPr>
            <p:nvPr/>
          </p:nvSpPr>
          <p:spPr bwMode="auto">
            <a:xfrm>
              <a:off x="1109541" y="4585144"/>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25"/>
            <p:cNvSpPr>
              <a:spLocks noEditPoints="1"/>
            </p:cNvSpPr>
            <p:nvPr/>
          </p:nvSpPr>
          <p:spPr bwMode="auto">
            <a:xfrm>
              <a:off x="1763427" y="4585144"/>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25"/>
            <p:cNvSpPr>
              <a:spLocks noEditPoints="1"/>
            </p:cNvSpPr>
            <p:nvPr/>
          </p:nvSpPr>
          <p:spPr bwMode="auto">
            <a:xfrm>
              <a:off x="2419861" y="4585144"/>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25"/>
            <p:cNvSpPr>
              <a:spLocks noEditPoints="1"/>
            </p:cNvSpPr>
            <p:nvPr/>
          </p:nvSpPr>
          <p:spPr bwMode="auto">
            <a:xfrm>
              <a:off x="3072008" y="4585144"/>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8" name="Freeform 25"/>
            <p:cNvSpPr>
              <a:spLocks noEditPoints="1"/>
            </p:cNvSpPr>
            <p:nvPr/>
          </p:nvSpPr>
          <p:spPr bwMode="auto">
            <a:xfrm>
              <a:off x="3732726" y="3750550"/>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9" name="Freeform 25"/>
            <p:cNvSpPr>
              <a:spLocks noEditPoints="1"/>
            </p:cNvSpPr>
            <p:nvPr/>
          </p:nvSpPr>
          <p:spPr bwMode="auto">
            <a:xfrm>
              <a:off x="3720555" y="4585144"/>
              <a:ext cx="495661" cy="552919"/>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grp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67" name="TextBox 66"/>
          <p:cNvSpPr txBox="1"/>
          <p:nvPr/>
        </p:nvSpPr>
        <p:spPr>
          <a:xfrm>
            <a:off x="1235454" y="5688107"/>
            <a:ext cx="2976042" cy="740700"/>
          </a:xfrm>
          <a:prstGeom prst="rect">
            <a:avLst/>
          </a:prstGeom>
          <a:noFill/>
        </p:spPr>
        <p:txBody>
          <a:bodyPr wrap="square" lIns="186441" tIns="149154" rIns="186441" bIns="149154" rtlCol="0">
            <a:spAutoFit/>
          </a:bodyPr>
          <a:lstStyle/>
          <a:p>
            <a:pPr marL="0" marR="0" lvl="0" indent="0" algn="ctr" defTabSz="93206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a:ln>
                  <a:noFill/>
                </a:ln>
                <a:gradFill>
                  <a:gsLst>
                    <a:gs pos="19000">
                      <a:schemeClr val="tx1"/>
                    </a:gs>
                    <a:gs pos="55000">
                      <a:schemeClr val="tx1"/>
                    </a:gs>
                  </a:gsLst>
                  <a:lin ang="5400000" scaled="1"/>
                </a:gradFill>
                <a:effectLst/>
                <a:uLnTx/>
                <a:uFillTx/>
              </a:rPr>
              <a:t>Light use, knowledge sharing &amp; embedded business intelligence</a:t>
            </a:r>
          </a:p>
        </p:txBody>
      </p:sp>
      <p:sp>
        <p:nvSpPr>
          <p:cNvPr id="80" name="TextBox 79"/>
          <p:cNvSpPr txBox="1"/>
          <p:nvPr/>
        </p:nvSpPr>
        <p:spPr>
          <a:xfrm>
            <a:off x="1877527" y="1926777"/>
            <a:ext cx="1723200" cy="259298"/>
          </a:xfrm>
          <a:prstGeom prst="rect">
            <a:avLst/>
          </a:prstGeom>
          <a:noFill/>
        </p:spPr>
        <p:txBody>
          <a:bodyPr wrap="none" lIns="0" tIns="0" rIns="0" bIns="0" rtlCol="0">
            <a:spAutoFit/>
          </a:bodyPr>
          <a:lstStyle/>
          <a:p>
            <a:pPr marL="0" marR="0" lvl="0" indent="0" defTabSz="913698" eaLnBrk="1" fontAlgn="auto" latinLnBrk="0" hangingPunct="1">
              <a:lnSpc>
                <a:spcPct val="90000"/>
              </a:lnSpc>
              <a:spcBef>
                <a:spcPts val="0"/>
              </a:spcBef>
              <a:spcAft>
                <a:spcPts val="600"/>
              </a:spcAft>
              <a:buClrTx/>
              <a:buSzTx/>
              <a:buFontTx/>
              <a:buNone/>
              <a:tabLst/>
              <a:defRPr/>
            </a:pPr>
            <a:r>
              <a:rPr kumimoji="0" lang="en-GB" sz="1836" b="1" i="0" u="none" strike="noStrike" kern="0" cap="none" spc="0" normalizeH="0" baseline="0" noProof="0" dirty="0">
                <a:ln>
                  <a:noFill/>
                </a:ln>
                <a:gradFill>
                  <a:gsLst>
                    <a:gs pos="19000">
                      <a:schemeClr val="tx1"/>
                    </a:gs>
                    <a:gs pos="55000">
                      <a:schemeClr val="tx1"/>
                    </a:gs>
                  </a:gsLst>
                  <a:lin ang="5400000" scaled="1"/>
                </a:gradFill>
                <a:effectLst/>
                <a:uLnTx/>
                <a:uFillTx/>
                <a:cs typeface="Segoe UI Light" panose="020B0502040204020203" pitchFamily="34" charset="0"/>
              </a:rPr>
              <a:t>“LIGHT USERS”</a:t>
            </a:r>
          </a:p>
        </p:txBody>
      </p:sp>
      <p:sp>
        <p:nvSpPr>
          <p:cNvPr id="59" name="Text Placeholder 29"/>
          <p:cNvSpPr txBox="1">
            <a:spLocks/>
          </p:cNvSpPr>
          <p:nvPr/>
        </p:nvSpPr>
        <p:spPr>
          <a:xfrm>
            <a:off x="354152" y="1146705"/>
            <a:ext cx="12036184" cy="502041"/>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2384" rtl="0" eaLnBrk="1" fontAlgn="auto" latinLnBrk="0" hangingPunct="1">
              <a:lnSpc>
                <a:spcPct val="90000"/>
              </a:lnSpc>
              <a:spcBef>
                <a:spcPct val="20000"/>
              </a:spcBef>
              <a:spcAft>
                <a:spcPts val="0"/>
              </a:spcAft>
              <a:buClrTx/>
              <a:buSzPct val="90000"/>
              <a:buFont typeface="Arial" pitchFamily="34" charset="0"/>
              <a:buNone/>
              <a:tabLst/>
              <a:defRPr/>
            </a:pPr>
            <a:r>
              <a:rPr kumimoji="0" lang="en-US" sz="2040" b="0" i="0" u="none" strike="noStrike" kern="1200" cap="none" spc="0" normalizeH="0" baseline="0" noProof="0" dirty="0">
                <a:ln>
                  <a:noFill/>
                </a:ln>
                <a:gradFill>
                  <a:gsLst>
                    <a:gs pos="0">
                      <a:schemeClr val="tx1"/>
                    </a:gs>
                    <a:gs pos="100000">
                      <a:schemeClr val="tx1"/>
                    </a:gs>
                  </a:gsLst>
                  <a:lin ang="5400000" scaled="0"/>
                </a:gradFill>
                <a:effectLst/>
                <a:uLnTx/>
                <a:uFillTx/>
                <a:latin typeface="+mn-lt"/>
                <a:ea typeface="+mn-ea"/>
                <a:cs typeface="+mn-cs"/>
              </a:rPr>
              <a:t>A new approach to business application licensing</a:t>
            </a:r>
          </a:p>
        </p:txBody>
      </p:sp>
      <p:sp>
        <p:nvSpPr>
          <p:cNvPr id="10" name="Rectangle 9"/>
          <p:cNvSpPr/>
          <p:nvPr/>
        </p:nvSpPr>
        <p:spPr bwMode="auto">
          <a:xfrm>
            <a:off x="1764" y="6596864"/>
            <a:ext cx="12432948" cy="39716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6" name="Group 5"/>
          <p:cNvGrpSpPr/>
          <p:nvPr/>
        </p:nvGrpSpPr>
        <p:grpSpPr>
          <a:xfrm>
            <a:off x="5848651" y="3305459"/>
            <a:ext cx="2236240" cy="2208543"/>
            <a:chOff x="5848651" y="3305459"/>
            <a:chExt cx="2236240" cy="2208543"/>
          </a:xfrm>
        </p:grpSpPr>
        <p:grpSp>
          <p:nvGrpSpPr>
            <p:cNvPr id="4" name="Group 3"/>
            <p:cNvGrpSpPr/>
            <p:nvPr/>
          </p:nvGrpSpPr>
          <p:grpSpPr>
            <a:xfrm>
              <a:off x="5848651" y="3305459"/>
              <a:ext cx="2236240" cy="2208543"/>
              <a:chOff x="1036637" y="4460779"/>
              <a:chExt cx="2237508" cy="2209796"/>
            </a:xfrm>
          </p:grpSpPr>
          <p:sp>
            <p:nvSpPr>
              <p:cNvPr id="55" name="Rectangle 54"/>
              <p:cNvSpPr/>
              <p:nvPr/>
            </p:nvSpPr>
            <p:spPr>
              <a:xfrm>
                <a:off x="1036637" y="4460779"/>
                <a:ext cx="1066800" cy="1059872"/>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FFFFFF"/>
                    </a:solidFill>
                    <a:effectLst/>
                    <a:uLnTx/>
                    <a:uFillTx/>
                    <a:cs typeface="Segoe UI Light" panose="020B0502040204020203" pitchFamily="34" charset="0"/>
                  </a:rPr>
                  <a:t>Operations</a:t>
                </a:r>
              </a:p>
            </p:txBody>
          </p:sp>
          <p:sp>
            <p:nvSpPr>
              <p:cNvPr id="56" name="Rectangle 55"/>
              <p:cNvSpPr/>
              <p:nvPr/>
            </p:nvSpPr>
            <p:spPr>
              <a:xfrm>
                <a:off x="2207345" y="4460779"/>
                <a:ext cx="1066800" cy="1059872"/>
              </a:xfrm>
              <a:prstGeom prst="rect">
                <a:avLst/>
              </a:prstGeom>
              <a:solidFill>
                <a:schemeClr val="bg1">
                  <a:lumMod val="25000"/>
                  <a:lumOff val="75000"/>
                </a:schemeClr>
              </a:solidFill>
              <a:ln w="28575">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002050"/>
                    </a:solidFill>
                    <a:effectLst/>
                    <a:uLnTx/>
                    <a:uFillTx/>
                    <a:cs typeface="Segoe UI Light" panose="020B0502040204020203" pitchFamily="34" charset="0"/>
                  </a:rPr>
                  <a:t>Sales</a:t>
                </a:r>
              </a:p>
            </p:txBody>
          </p:sp>
          <p:sp>
            <p:nvSpPr>
              <p:cNvPr id="57" name="Rectangle 56"/>
              <p:cNvSpPr/>
              <p:nvPr/>
            </p:nvSpPr>
            <p:spPr>
              <a:xfrm>
                <a:off x="1036637" y="5610703"/>
                <a:ext cx="1066800" cy="1059872"/>
              </a:xfrm>
              <a:prstGeom prst="rect">
                <a:avLst/>
              </a:prstGeom>
              <a:solidFill>
                <a:schemeClr val="bg1">
                  <a:lumMod val="25000"/>
                  <a:lumOff val="75000"/>
                </a:schemeClr>
              </a:solid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002050"/>
                    </a:solidFill>
                    <a:effectLst/>
                    <a:uLnTx/>
                    <a:uFillTx/>
                    <a:cs typeface="Segoe UI Light" panose="020B0502040204020203" pitchFamily="34" charset="0"/>
                  </a:rPr>
                  <a:t>Field Service</a:t>
                </a:r>
              </a:p>
            </p:txBody>
          </p:sp>
          <p:sp>
            <p:nvSpPr>
              <p:cNvPr id="58" name="Rectangle 57"/>
              <p:cNvSpPr/>
              <p:nvPr/>
            </p:nvSpPr>
            <p:spPr>
              <a:xfrm>
                <a:off x="2207345" y="5610703"/>
                <a:ext cx="1066800" cy="1059872"/>
              </a:xfrm>
              <a:prstGeom prst="rect">
                <a:avLst/>
              </a:prstGeom>
              <a:solidFill>
                <a:schemeClr val="bg1">
                  <a:lumMod val="25000"/>
                  <a:lumOff val="75000"/>
                </a:schemeClr>
              </a:solidFill>
              <a:ln w="28575">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002050"/>
                    </a:solidFill>
                    <a:effectLst/>
                    <a:uLnTx/>
                    <a:uFillTx/>
                    <a:cs typeface="Segoe UI Light" panose="020B0502040204020203" pitchFamily="34" charset="0"/>
                  </a:rPr>
                  <a:t>Customer Service</a:t>
                </a:r>
              </a:p>
            </p:txBody>
          </p:sp>
        </p:grpSp>
        <p:sp>
          <p:nvSpPr>
            <p:cNvPr id="49" name="Freeform 25"/>
            <p:cNvSpPr>
              <a:spLocks noEditPoints="1"/>
            </p:cNvSpPr>
            <p:nvPr/>
          </p:nvSpPr>
          <p:spPr bwMode="auto">
            <a:xfrm>
              <a:off x="6119515" y="3616615"/>
              <a:ext cx="505457" cy="563846"/>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solidFill>
              <a:schemeClr val="accent2"/>
            </a:solid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8" name="Group 7"/>
          <p:cNvGrpSpPr/>
          <p:nvPr/>
        </p:nvGrpSpPr>
        <p:grpSpPr>
          <a:xfrm>
            <a:off x="9193316" y="3305456"/>
            <a:ext cx="2220312" cy="2208544"/>
            <a:chOff x="9193316" y="3305456"/>
            <a:chExt cx="2220312" cy="2208544"/>
          </a:xfrm>
        </p:grpSpPr>
        <p:grpSp>
          <p:nvGrpSpPr>
            <p:cNvPr id="5" name="Group 4"/>
            <p:cNvGrpSpPr/>
            <p:nvPr/>
          </p:nvGrpSpPr>
          <p:grpSpPr>
            <a:xfrm>
              <a:off x="9193316" y="3305456"/>
              <a:ext cx="2220312" cy="2208544"/>
              <a:chOff x="4855214" y="4453130"/>
              <a:chExt cx="2221571" cy="2209798"/>
            </a:xfrm>
          </p:grpSpPr>
          <p:sp>
            <p:nvSpPr>
              <p:cNvPr id="41" name="Rectangle 40"/>
              <p:cNvSpPr/>
              <p:nvPr/>
            </p:nvSpPr>
            <p:spPr>
              <a:xfrm>
                <a:off x="6009985" y="4453130"/>
                <a:ext cx="1066800" cy="1059873"/>
              </a:xfrm>
              <a:prstGeom prst="rect">
                <a:avLst/>
              </a:prstGeom>
              <a:solidFill>
                <a:schemeClr val="bg1">
                  <a:lumMod val="25000"/>
                  <a:lumOff val="75000"/>
                </a:schemeClr>
              </a:solidFill>
              <a:ln w="28575">
                <a:solidFill>
                  <a:srgbClr val="1C326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002050"/>
                    </a:solidFill>
                    <a:effectLst/>
                    <a:uLnTx/>
                    <a:uFillTx/>
                    <a:cs typeface="Segoe UI Light" panose="020B0502040204020203" pitchFamily="34" charset="0"/>
                  </a:rPr>
                  <a:t>Sales</a:t>
                </a:r>
              </a:p>
            </p:txBody>
          </p:sp>
          <p:sp>
            <p:nvSpPr>
              <p:cNvPr id="42" name="Rectangle 41"/>
              <p:cNvSpPr/>
              <p:nvPr/>
            </p:nvSpPr>
            <p:spPr>
              <a:xfrm>
                <a:off x="4855214" y="5603056"/>
                <a:ext cx="1066800" cy="1059872"/>
              </a:xfrm>
              <a:prstGeom prst="rect">
                <a:avLst/>
              </a:prstGeom>
              <a:solidFill>
                <a:schemeClr val="bg1">
                  <a:lumMod val="25000"/>
                  <a:lumOff val="75000"/>
                </a:schemeClr>
              </a:solidFill>
              <a:ln w="28575">
                <a:solidFill>
                  <a:srgbClr val="1C3262"/>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182776"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002050"/>
                    </a:solidFill>
                    <a:effectLst/>
                    <a:uLnTx/>
                    <a:uFillTx/>
                    <a:cs typeface="Segoe UI Light" panose="020B0502040204020203" pitchFamily="34" charset="0"/>
                  </a:rPr>
                  <a:t>Field Service</a:t>
                </a:r>
              </a:p>
            </p:txBody>
          </p:sp>
          <p:sp>
            <p:nvSpPr>
              <p:cNvPr id="43" name="Rectangle 42"/>
              <p:cNvSpPr/>
              <p:nvPr/>
            </p:nvSpPr>
            <p:spPr>
              <a:xfrm>
                <a:off x="6007489" y="5603056"/>
                <a:ext cx="1066800" cy="1059872"/>
              </a:xfrm>
              <a:prstGeom prst="rect">
                <a:avLst/>
              </a:prstGeom>
              <a:solidFill>
                <a:schemeClr val="bg1">
                  <a:lumMod val="25000"/>
                  <a:lumOff val="75000"/>
                </a:schemeClr>
              </a:solidFill>
              <a:ln w="28575">
                <a:solidFill>
                  <a:srgbClr val="1C3262"/>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182776"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002050"/>
                    </a:solidFill>
                    <a:effectLst/>
                    <a:uLnTx/>
                    <a:uFillTx/>
                    <a:cs typeface="Segoe UI Light" panose="020B0502040204020203" pitchFamily="34" charset="0"/>
                  </a:rPr>
                  <a:t>Customer Service</a:t>
                </a:r>
              </a:p>
            </p:txBody>
          </p:sp>
          <p:sp>
            <p:nvSpPr>
              <p:cNvPr id="44" name="Rectangle 43"/>
              <p:cNvSpPr/>
              <p:nvPr/>
            </p:nvSpPr>
            <p:spPr>
              <a:xfrm>
                <a:off x="6007489" y="4828101"/>
                <a:ext cx="200892" cy="684901"/>
              </a:xfrm>
              <a:prstGeom prst="rect">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698"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endParaRPr>
              </a:p>
            </p:txBody>
          </p:sp>
          <p:sp>
            <p:nvSpPr>
              <p:cNvPr id="45" name="Rectangle 44"/>
              <p:cNvSpPr/>
              <p:nvPr/>
            </p:nvSpPr>
            <p:spPr>
              <a:xfrm>
                <a:off x="5345242" y="5603057"/>
                <a:ext cx="576771" cy="180021"/>
              </a:xfrm>
              <a:prstGeom prst="rect">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698"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endParaRPr>
              </a:p>
            </p:txBody>
          </p:sp>
          <p:sp>
            <p:nvSpPr>
              <p:cNvPr id="50" name="Rectangle 49"/>
              <p:cNvSpPr/>
              <p:nvPr/>
            </p:nvSpPr>
            <p:spPr>
              <a:xfrm>
                <a:off x="4855214" y="4453132"/>
                <a:ext cx="1066800" cy="1059872"/>
              </a:xfrm>
              <a:prstGeom prst="rect">
                <a:avLst/>
              </a:prstGeom>
              <a:solidFill>
                <a:schemeClr val="bg1">
                  <a:lumMod val="25000"/>
                  <a:lumOff val="75000"/>
                </a:schemeClr>
              </a:solidFill>
              <a:ln w="28575">
                <a:solidFill>
                  <a:srgbClr val="1C326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3698" eaLnBrk="1" fontAlgn="auto" latinLnBrk="0" hangingPunct="1">
                  <a:lnSpc>
                    <a:spcPct val="100000"/>
                  </a:lnSpc>
                  <a:spcBef>
                    <a:spcPts val="0"/>
                  </a:spcBef>
                  <a:spcAft>
                    <a:spcPts val="0"/>
                  </a:spcAft>
                  <a:buClrTx/>
                  <a:buSzTx/>
                  <a:buFontTx/>
                  <a:buNone/>
                  <a:tabLst/>
                  <a:defRPr/>
                </a:pPr>
                <a:r>
                  <a:rPr kumimoji="0" lang="en-GB" sz="1396" b="0" i="0" u="none" strike="noStrike" kern="0" cap="none" spc="0" normalizeH="0" baseline="0" noProof="0" dirty="0">
                    <a:ln>
                      <a:noFill/>
                    </a:ln>
                    <a:solidFill>
                      <a:srgbClr val="002050"/>
                    </a:solidFill>
                    <a:effectLst/>
                    <a:uLnTx/>
                    <a:uFillTx/>
                  </a:rPr>
                  <a:t>Operations</a:t>
                </a:r>
                <a:endParaRPr kumimoji="0" lang="en-GB" sz="1396" b="0" i="0" u="none" strike="noStrike" kern="0" cap="none" spc="0" normalizeH="0" baseline="0" noProof="0" dirty="0">
                  <a:ln>
                    <a:noFill/>
                  </a:ln>
                  <a:solidFill>
                    <a:srgbClr val="002050"/>
                  </a:solidFill>
                  <a:effectLst/>
                  <a:uLnTx/>
                  <a:uFillTx/>
                  <a:cs typeface="Segoe UI Light" panose="020B0502040204020203" pitchFamily="34" charset="0"/>
                </a:endParaRPr>
              </a:p>
            </p:txBody>
          </p:sp>
          <p:sp>
            <p:nvSpPr>
              <p:cNvPr id="52" name="Rectangle 51"/>
              <p:cNvSpPr/>
              <p:nvPr/>
            </p:nvSpPr>
            <p:spPr>
              <a:xfrm>
                <a:off x="5345243" y="4828102"/>
                <a:ext cx="576771" cy="684901"/>
              </a:xfrm>
              <a:prstGeom prst="rect">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698"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endParaRPr>
              </a:p>
            </p:txBody>
          </p:sp>
          <p:sp>
            <p:nvSpPr>
              <p:cNvPr id="53" name="Rectangle 52"/>
              <p:cNvSpPr/>
              <p:nvPr/>
            </p:nvSpPr>
            <p:spPr>
              <a:xfrm>
                <a:off x="6007488" y="5603057"/>
                <a:ext cx="200893" cy="176242"/>
              </a:xfrm>
              <a:prstGeom prst="rect">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698"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endParaRPr>
              </a:p>
            </p:txBody>
          </p:sp>
        </p:grpSp>
        <p:sp>
          <p:nvSpPr>
            <p:cNvPr id="61" name="Freeform 25"/>
            <p:cNvSpPr>
              <a:spLocks noEditPoints="1"/>
            </p:cNvSpPr>
            <p:nvPr/>
          </p:nvSpPr>
          <p:spPr bwMode="auto">
            <a:xfrm>
              <a:off x="9893300" y="3903532"/>
              <a:ext cx="505457" cy="563846"/>
            </a:xfrm>
            <a:custGeom>
              <a:avLst/>
              <a:gdLst>
                <a:gd name="T0" fmla="*/ 112 w 168"/>
                <a:gd name="T1" fmla="*/ 113 h 192"/>
                <a:gd name="T2" fmla="*/ 144 w 168"/>
                <a:gd name="T3" fmla="*/ 60 h 192"/>
                <a:gd name="T4" fmla="*/ 84 w 168"/>
                <a:gd name="T5" fmla="*/ 0 h 192"/>
                <a:gd name="T6" fmla="*/ 24 w 168"/>
                <a:gd name="T7" fmla="*/ 60 h 192"/>
                <a:gd name="T8" fmla="*/ 56 w 168"/>
                <a:gd name="T9" fmla="*/ 113 h 192"/>
                <a:gd name="T10" fmla="*/ 0 w 168"/>
                <a:gd name="T11" fmla="*/ 192 h 192"/>
                <a:gd name="T12" fmla="*/ 12 w 168"/>
                <a:gd name="T13" fmla="*/ 192 h 192"/>
                <a:gd name="T14" fmla="*/ 84 w 168"/>
                <a:gd name="T15" fmla="*/ 120 h 192"/>
                <a:gd name="T16" fmla="*/ 156 w 168"/>
                <a:gd name="T17" fmla="*/ 192 h 192"/>
                <a:gd name="T18" fmla="*/ 168 w 168"/>
                <a:gd name="T19" fmla="*/ 192 h 192"/>
                <a:gd name="T20" fmla="*/ 112 w 168"/>
                <a:gd name="T21" fmla="*/ 113 h 192"/>
                <a:gd name="T22" fmla="*/ 36 w 168"/>
                <a:gd name="T23" fmla="*/ 60 h 192"/>
                <a:gd name="T24" fmla="*/ 84 w 168"/>
                <a:gd name="T25" fmla="*/ 12 h 192"/>
                <a:gd name="T26" fmla="*/ 132 w 168"/>
                <a:gd name="T27" fmla="*/ 60 h 192"/>
                <a:gd name="T28" fmla="*/ 84 w 168"/>
                <a:gd name="T29" fmla="*/ 108 h 192"/>
                <a:gd name="T30" fmla="*/ 36 w 168"/>
                <a:gd name="T31" fmla="*/ 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92">
                  <a:moveTo>
                    <a:pt x="112" y="113"/>
                  </a:moveTo>
                  <a:cubicBezTo>
                    <a:pt x="131" y="103"/>
                    <a:pt x="144" y="83"/>
                    <a:pt x="144" y="60"/>
                  </a:cubicBezTo>
                  <a:cubicBezTo>
                    <a:pt x="144" y="27"/>
                    <a:pt x="117" y="0"/>
                    <a:pt x="84" y="0"/>
                  </a:cubicBezTo>
                  <a:cubicBezTo>
                    <a:pt x="51" y="0"/>
                    <a:pt x="24" y="27"/>
                    <a:pt x="24" y="60"/>
                  </a:cubicBezTo>
                  <a:cubicBezTo>
                    <a:pt x="24" y="83"/>
                    <a:pt x="37" y="103"/>
                    <a:pt x="56" y="113"/>
                  </a:cubicBezTo>
                  <a:cubicBezTo>
                    <a:pt x="23" y="124"/>
                    <a:pt x="0" y="155"/>
                    <a:pt x="0" y="192"/>
                  </a:cubicBezTo>
                  <a:cubicBezTo>
                    <a:pt x="12" y="192"/>
                    <a:pt x="12" y="192"/>
                    <a:pt x="12" y="192"/>
                  </a:cubicBezTo>
                  <a:cubicBezTo>
                    <a:pt x="12" y="152"/>
                    <a:pt x="44" y="120"/>
                    <a:pt x="84" y="120"/>
                  </a:cubicBezTo>
                  <a:cubicBezTo>
                    <a:pt x="125" y="120"/>
                    <a:pt x="156" y="151"/>
                    <a:pt x="156" y="192"/>
                  </a:cubicBezTo>
                  <a:cubicBezTo>
                    <a:pt x="168" y="192"/>
                    <a:pt x="168" y="192"/>
                    <a:pt x="168" y="192"/>
                  </a:cubicBezTo>
                  <a:cubicBezTo>
                    <a:pt x="168" y="155"/>
                    <a:pt x="145" y="124"/>
                    <a:pt x="112" y="113"/>
                  </a:cubicBezTo>
                  <a:close/>
                  <a:moveTo>
                    <a:pt x="36" y="60"/>
                  </a:moveTo>
                  <a:cubicBezTo>
                    <a:pt x="36" y="34"/>
                    <a:pt x="58" y="12"/>
                    <a:pt x="84" y="12"/>
                  </a:cubicBezTo>
                  <a:cubicBezTo>
                    <a:pt x="110" y="12"/>
                    <a:pt x="132" y="34"/>
                    <a:pt x="132" y="60"/>
                  </a:cubicBezTo>
                  <a:cubicBezTo>
                    <a:pt x="132" y="86"/>
                    <a:pt x="110" y="108"/>
                    <a:pt x="84" y="108"/>
                  </a:cubicBezTo>
                  <a:cubicBezTo>
                    <a:pt x="58" y="108"/>
                    <a:pt x="36" y="86"/>
                    <a:pt x="36" y="60"/>
                  </a:cubicBezTo>
                  <a:close/>
                </a:path>
              </a:pathLst>
            </a:custGeom>
            <a:solidFill>
              <a:schemeClr val="accent2"/>
            </a:solidFill>
            <a:ln>
              <a:solidFill>
                <a:schemeClr val="accent2"/>
              </a:solidFill>
            </a:ln>
            <a:extLst/>
          </p:spPr>
          <p:txBody>
            <a:bodyPr vert="horz" wrap="square" lIns="91388" tIns="45694" rIns="91388" bIns="45694" numCol="1" anchor="t" anchorCtr="0" compatLnSpc="1">
              <a:prstTxWarp prst="textNoShape">
                <a:avLst/>
              </a:prstTxWarp>
            </a:bodyPr>
            <a:lstStyle/>
            <a:p>
              <a:pPr marL="0" marR="0" lvl="0" indent="0" defTabSz="91369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Tree>
    <p:extLst>
      <p:ext uri="{BB962C8B-B14F-4D97-AF65-F5344CB8AC3E}">
        <p14:creationId xmlns:p14="http://schemas.microsoft.com/office/powerpoint/2010/main" val="40988596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par>
                                <p:cTn id="8" presetID="2" presetClass="entr" presetSubtype="4" decel="5000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additive="base">
                                        <p:cTn id="10" dur="750" fill="hold"/>
                                        <p:tgtEl>
                                          <p:spTgt spid="63"/>
                                        </p:tgtEl>
                                        <p:attrNameLst>
                                          <p:attrName>ppt_x</p:attrName>
                                        </p:attrNameLst>
                                      </p:cBhvr>
                                      <p:tavLst>
                                        <p:tav tm="0">
                                          <p:val>
                                            <p:strVal val="#ppt_x"/>
                                          </p:val>
                                        </p:tav>
                                        <p:tav tm="100000">
                                          <p:val>
                                            <p:strVal val="#ppt_x"/>
                                          </p:val>
                                        </p:tav>
                                      </p:tavLst>
                                    </p:anim>
                                    <p:anim calcmode="lin" valueType="num">
                                      <p:cBhvr additive="base">
                                        <p:cTn id="11" dur="750" fill="hold"/>
                                        <p:tgtEl>
                                          <p:spTgt spid="63"/>
                                        </p:tgtEl>
                                        <p:attrNameLst>
                                          <p:attrName>ppt_y</p:attrName>
                                        </p:attrNameLst>
                                      </p:cBhvr>
                                      <p:tavLst>
                                        <p:tav tm="0">
                                          <p:val>
                                            <p:strVal val="1+#ppt_h/2"/>
                                          </p:val>
                                        </p:tav>
                                        <p:tav tm="100000">
                                          <p:val>
                                            <p:strVal val="#ppt_y"/>
                                          </p:val>
                                        </p:tav>
                                      </p:tavLst>
                                    </p:anim>
                                  </p:childTnLst>
                                </p:cTn>
                              </p:par>
                              <p:par>
                                <p:cTn id="12" presetID="2" presetClass="entr" presetSubtype="4" decel="50000" fill="hold" nodeType="withEffect">
                                  <p:stCondLst>
                                    <p:cond delay="1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750" fill="hold"/>
                                        <p:tgtEl>
                                          <p:spTgt spid="3"/>
                                        </p:tgtEl>
                                        <p:attrNameLst>
                                          <p:attrName>ppt_x</p:attrName>
                                        </p:attrNameLst>
                                      </p:cBhvr>
                                      <p:tavLst>
                                        <p:tav tm="0">
                                          <p:val>
                                            <p:strVal val="#ppt_x"/>
                                          </p:val>
                                        </p:tav>
                                        <p:tav tm="100000">
                                          <p:val>
                                            <p:strVal val="#ppt_x"/>
                                          </p:val>
                                        </p:tav>
                                      </p:tavLst>
                                    </p:anim>
                                    <p:anim calcmode="lin" valueType="num">
                                      <p:cBhvr additive="base">
                                        <p:cTn id="15" dur="75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decel="50000" fill="hold" grpId="0" nodeType="withEffect">
                                  <p:stCondLst>
                                    <p:cond delay="200"/>
                                  </p:stCondLst>
                                  <p:childTnLst>
                                    <p:set>
                                      <p:cBhvr>
                                        <p:cTn id="17" dur="1" fill="hold">
                                          <p:stCondLst>
                                            <p:cond delay="0"/>
                                          </p:stCondLst>
                                        </p:cTn>
                                        <p:tgtEl>
                                          <p:spTgt spid="67"/>
                                        </p:tgtEl>
                                        <p:attrNameLst>
                                          <p:attrName>style.visibility</p:attrName>
                                        </p:attrNameLst>
                                      </p:cBhvr>
                                      <p:to>
                                        <p:strVal val="visible"/>
                                      </p:to>
                                    </p:set>
                                    <p:anim calcmode="lin" valueType="num">
                                      <p:cBhvr additive="base">
                                        <p:cTn id="18" dur="750" fill="hold"/>
                                        <p:tgtEl>
                                          <p:spTgt spid="67"/>
                                        </p:tgtEl>
                                        <p:attrNameLst>
                                          <p:attrName>ppt_x</p:attrName>
                                        </p:attrNameLst>
                                      </p:cBhvr>
                                      <p:tavLst>
                                        <p:tav tm="0">
                                          <p:val>
                                            <p:strVal val="#ppt_x"/>
                                          </p:val>
                                        </p:tav>
                                        <p:tav tm="100000">
                                          <p:val>
                                            <p:strVal val="#ppt_x"/>
                                          </p:val>
                                        </p:tav>
                                      </p:tavLst>
                                    </p:anim>
                                    <p:anim calcmode="lin" valueType="num">
                                      <p:cBhvr additive="base">
                                        <p:cTn id="19" dur="750" fill="hold"/>
                                        <p:tgtEl>
                                          <p:spTgt spid="6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750" fill="hold"/>
                                        <p:tgtEl>
                                          <p:spTgt spid="6"/>
                                        </p:tgtEl>
                                        <p:attrNameLst>
                                          <p:attrName>ppt_x</p:attrName>
                                        </p:attrNameLst>
                                      </p:cBhvr>
                                      <p:tavLst>
                                        <p:tav tm="0">
                                          <p:val>
                                            <p:strVal val="#ppt_x"/>
                                          </p:val>
                                        </p:tav>
                                        <p:tav tm="100000">
                                          <p:val>
                                            <p:strVal val="#ppt_x"/>
                                          </p:val>
                                        </p:tav>
                                      </p:tavLst>
                                    </p:anim>
                                    <p:anim calcmode="lin" valueType="num">
                                      <p:cBhvr additive="base">
                                        <p:cTn id="23" dur="75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ppt_x"/>
                                          </p:val>
                                        </p:tav>
                                        <p:tav tm="100000">
                                          <p:val>
                                            <p:strVal val="#ppt_x"/>
                                          </p:val>
                                        </p:tav>
                                      </p:tavLst>
                                    </p:anim>
                                    <p:anim calcmode="lin" valueType="num">
                                      <p:cBhvr additive="base">
                                        <p:cTn id="27" dur="75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950"/>
                            </p:stCondLst>
                            <p:childTnLst>
                              <p:par>
                                <p:cTn id="29" presetID="10" presetClass="entr" presetSubtype="0"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55"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strVal val="#ppt_w*0.70"/>
                                          </p:val>
                                        </p:tav>
                                        <p:tav tm="100000">
                                          <p:val>
                                            <p:strVal val="#ppt_w"/>
                                          </p:val>
                                        </p:tav>
                                      </p:tavLst>
                                    </p:anim>
                                    <p:anim calcmode="lin" valueType="num">
                                      <p:cBhvr>
                                        <p:cTn id="35" dur="500" fill="hold"/>
                                        <p:tgtEl>
                                          <p:spTgt spid="7"/>
                                        </p:tgtEl>
                                        <p:attrNameLst>
                                          <p:attrName>ppt_h</p:attrName>
                                        </p:attrNameLst>
                                      </p:cBhvr>
                                      <p:tavLst>
                                        <p:tav tm="0">
                                          <p:val>
                                            <p:strVal val="#ppt_h"/>
                                          </p:val>
                                        </p:tav>
                                        <p:tav tm="100000">
                                          <p:val>
                                            <p:strVal val="#ppt_h"/>
                                          </p:val>
                                        </p:tav>
                                      </p:tavLst>
                                    </p:anim>
                                    <p:animEffect transition="in" filter="fade">
                                      <p:cBhvr>
                                        <p:cTn id="36" dur="500"/>
                                        <p:tgtEl>
                                          <p:spTgt spid="7"/>
                                        </p:tgtEl>
                                      </p:cBhvr>
                                    </p:animEffect>
                                  </p:childTnLst>
                                </p:cTn>
                              </p:par>
                              <p:par>
                                <p:cTn id="37" presetID="2" presetClass="entr" presetSubtype="4" decel="5000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750" fill="hold"/>
                                        <p:tgtEl>
                                          <p:spTgt spid="47"/>
                                        </p:tgtEl>
                                        <p:attrNameLst>
                                          <p:attrName>ppt_x</p:attrName>
                                        </p:attrNameLst>
                                      </p:cBhvr>
                                      <p:tavLst>
                                        <p:tav tm="0">
                                          <p:val>
                                            <p:strVal val="#ppt_x"/>
                                          </p:val>
                                        </p:tav>
                                        <p:tav tm="100000">
                                          <p:val>
                                            <p:strVal val="#ppt_x"/>
                                          </p:val>
                                        </p:tav>
                                      </p:tavLst>
                                    </p:anim>
                                    <p:anim calcmode="lin" valueType="num">
                                      <p:cBhvr additive="base">
                                        <p:cTn id="40" dur="750" fill="hold"/>
                                        <p:tgtEl>
                                          <p:spTgt spid="47"/>
                                        </p:tgtEl>
                                        <p:attrNameLst>
                                          <p:attrName>ppt_y</p:attrName>
                                        </p:attrNameLst>
                                      </p:cBhvr>
                                      <p:tavLst>
                                        <p:tav tm="0">
                                          <p:val>
                                            <p:strVal val="1+#ppt_h/2"/>
                                          </p:val>
                                        </p:tav>
                                        <p:tav tm="100000">
                                          <p:val>
                                            <p:strVal val="#ppt_y"/>
                                          </p:val>
                                        </p:tav>
                                      </p:tavLst>
                                    </p:anim>
                                  </p:childTnLst>
                                </p:cTn>
                              </p:par>
                              <p:par>
                                <p:cTn id="41" presetID="2" presetClass="entr" presetSubtype="4" decel="5000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750" fill="hold"/>
                                        <p:tgtEl>
                                          <p:spTgt spid="48"/>
                                        </p:tgtEl>
                                        <p:attrNameLst>
                                          <p:attrName>ppt_x</p:attrName>
                                        </p:attrNameLst>
                                      </p:cBhvr>
                                      <p:tavLst>
                                        <p:tav tm="0">
                                          <p:val>
                                            <p:strVal val="#ppt_x"/>
                                          </p:val>
                                        </p:tav>
                                        <p:tav tm="100000">
                                          <p:val>
                                            <p:strVal val="#ppt_x"/>
                                          </p:val>
                                        </p:tav>
                                      </p:tavLst>
                                    </p:anim>
                                    <p:anim calcmode="lin" valueType="num">
                                      <p:cBhvr additive="base">
                                        <p:cTn id="44" dur="750" fill="hold"/>
                                        <p:tgtEl>
                                          <p:spTgt spid="48"/>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200"/>
                                  </p:stCondLst>
                                  <p:childTnLst>
                                    <p:set>
                                      <p:cBhvr>
                                        <p:cTn id="46" dur="1" fill="hold">
                                          <p:stCondLst>
                                            <p:cond delay="0"/>
                                          </p:stCondLst>
                                        </p:cTn>
                                        <p:tgtEl>
                                          <p:spTgt spid="69"/>
                                        </p:tgtEl>
                                        <p:attrNameLst>
                                          <p:attrName>style.visibility</p:attrName>
                                        </p:attrNameLst>
                                      </p:cBhvr>
                                      <p:to>
                                        <p:strVal val="visible"/>
                                      </p:to>
                                    </p:set>
                                    <p:anim calcmode="lin" valueType="num">
                                      <p:cBhvr additive="base">
                                        <p:cTn id="47" dur="750" fill="hold"/>
                                        <p:tgtEl>
                                          <p:spTgt spid="69"/>
                                        </p:tgtEl>
                                        <p:attrNameLst>
                                          <p:attrName>ppt_x</p:attrName>
                                        </p:attrNameLst>
                                      </p:cBhvr>
                                      <p:tavLst>
                                        <p:tav tm="0">
                                          <p:val>
                                            <p:strVal val="#ppt_x"/>
                                          </p:val>
                                        </p:tav>
                                        <p:tav tm="100000">
                                          <p:val>
                                            <p:strVal val="#ppt_x"/>
                                          </p:val>
                                        </p:tav>
                                      </p:tavLst>
                                    </p:anim>
                                    <p:anim calcmode="lin" valueType="num">
                                      <p:cBhvr additive="base">
                                        <p:cTn id="48" dur="750" fill="hold"/>
                                        <p:tgtEl>
                                          <p:spTgt spid="69"/>
                                        </p:tgtEl>
                                        <p:attrNameLst>
                                          <p:attrName>ppt_y</p:attrName>
                                        </p:attrNameLst>
                                      </p:cBhvr>
                                      <p:tavLst>
                                        <p:tav tm="0">
                                          <p:val>
                                            <p:strVal val="1+#ppt_h/2"/>
                                          </p:val>
                                        </p:tav>
                                        <p:tav tm="100000">
                                          <p:val>
                                            <p:strVal val="#ppt_y"/>
                                          </p:val>
                                        </p:tav>
                                      </p:tavLst>
                                    </p:anim>
                                  </p:childTnLst>
                                </p:cTn>
                              </p:par>
                              <p:par>
                                <p:cTn id="49" presetID="2" presetClass="entr" presetSubtype="4" decel="50000" fill="hold" grpId="0" nodeType="withEffect">
                                  <p:stCondLst>
                                    <p:cond delay="200"/>
                                  </p:stCondLst>
                                  <p:childTnLst>
                                    <p:set>
                                      <p:cBhvr>
                                        <p:cTn id="50" dur="1" fill="hold">
                                          <p:stCondLst>
                                            <p:cond delay="0"/>
                                          </p:stCondLst>
                                        </p:cTn>
                                        <p:tgtEl>
                                          <p:spTgt spid="68"/>
                                        </p:tgtEl>
                                        <p:attrNameLst>
                                          <p:attrName>style.visibility</p:attrName>
                                        </p:attrNameLst>
                                      </p:cBhvr>
                                      <p:to>
                                        <p:strVal val="visible"/>
                                      </p:to>
                                    </p:set>
                                    <p:anim calcmode="lin" valueType="num">
                                      <p:cBhvr additive="base">
                                        <p:cTn id="51" dur="750" fill="hold"/>
                                        <p:tgtEl>
                                          <p:spTgt spid="68"/>
                                        </p:tgtEl>
                                        <p:attrNameLst>
                                          <p:attrName>ppt_x</p:attrName>
                                        </p:attrNameLst>
                                      </p:cBhvr>
                                      <p:tavLst>
                                        <p:tav tm="0">
                                          <p:val>
                                            <p:strVal val="#ppt_x"/>
                                          </p:val>
                                        </p:tav>
                                        <p:tav tm="100000">
                                          <p:val>
                                            <p:strVal val="#ppt_x"/>
                                          </p:val>
                                        </p:tav>
                                      </p:tavLst>
                                    </p:anim>
                                    <p:anim calcmode="lin" valueType="num">
                                      <p:cBhvr additive="base">
                                        <p:cTn id="52" dur="75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68" grpId="0"/>
      <p:bldP spid="69" grpId="0"/>
      <p:bldP spid="51" grpId="0"/>
      <p:bldP spid="63" grpId="0"/>
      <p:bldP spid="67" grpId="0"/>
      <p:bldP spid="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icture Placeholder 29"/>
          <p:cNvSpPr>
            <a:spLocks noGrp="1"/>
          </p:cNvSpPr>
          <p:nvPr>
            <p:ph type="pic" sz="quarter" idx="20"/>
          </p:nvPr>
        </p:nvSpPr>
        <p:spPr/>
      </p:sp>
      <p:sp>
        <p:nvSpPr>
          <p:cNvPr id="13" name="Title 12"/>
          <p:cNvSpPr>
            <a:spLocks noGrp="1"/>
          </p:cNvSpPr>
          <p:nvPr>
            <p:ph type="ctrTitle"/>
          </p:nvPr>
        </p:nvSpPr>
        <p:spPr>
          <a:xfrm>
            <a:off x="623588" y="3512499"/>
            <a:ext cx="11182644" cy="911978"/>
          </a:xfrm>
        </p:spPr>
        <p:txBody>
          <a:bodyPr/>
          <a:lstStyle/>
          <a:p>
            <a:r>
              <a:rPr lang="en-US" sz="4080" dirty="0">
                <a:gradFill>
                  <a:gsLst>
                    <a:gs pos="19000">
                      <a:schemeClr val="tx1"/>
                    </a:gs>
                    <a:gs pos="55000">
                      <a:schemeClr val="tx1"/>
                    </a:gs>
                  </a:gsLst>
                  <a:lin ang="5400000" scaled="1"/>
                </a:gradFill>
              </a:rPr>
              <a:t>AccuWeather weathers the data storm</a:t>
            </a:r>
          </a:p>
        </p:txBody>
      </p:sp>
      <p:sp>
        <p:nvSpPr>
          <p:cNvPr id="14" name="Text Placeholder 13"/>
          <p:cNvSpPr>
            <a:spLocks noGrp="1"/>
          </p:cNvSpPr>
          <p:nvPr>
            <p:ph type="body" sz="quarter" idx="11"/>
          </p:nvPr>
        </p:nvSpPr>
        <p:spPr>
          <a:xfrm>
            <a:off x="623411" y="4377658"/>
            <a:ext cx="10958341" cy="1625619"/>
          </a:xfrm>
        </p:spPr>
        <p:txBody>
          <a:bodyPr/>
          <a:lstStyle/>
          <a:p>
            <a:pPr>
              <a:lnSpc>
                <a:spcPct val="100000"/>
              </a:lnSpc>
              <a:spcBef>
                <a:spcPts val="1020"/>
              </a:spcBef>
            </a:pPr>
            <a:r>
              <a:rPr lang="en-US" sz="1326" dirty="0">
                <a:latin typeface="+mn-lt"/>
              </a:rPr>
              <a:t>When the worldwide growth of connected devices pushed demand for AccuWeather up-to-the-minute weather forecasts from </a:t>
            </a:r>
            <a:br>
              <a:rPr lang="en-US" sz="1326" dirty="0">
                <a:latin typeface="+mn-lt"/>
              </a:rPr>
            </a:br>
            <a:r>
              <a:rPr lang="en-US" sz="1326" dirty="0">
                <a:latin typeface="+mn-lt"/>
              </a:rPr>
              <a:t>2 million to 4 billion requests a day, the online weather service had a category-5 data storm to manage. The company had to collect more information from more locations and increase service speed at the same time, so AccuWeather adopted Microsoft Azure to store, process, and deliver content in the cloud. </a:t>
            </a:r>
          </a:p>
          <a:p>
            <a:pPr>
              <a:lnSpc>
                <a:spcPct val="100000"/>
              </a:lnSpc>
              <a:spcBef>
                <a:spcPts val="1020"/>
              </a:spcBef>
            </a:pPr>
            <a:r>
              <a:rPr lang="en-US" sz="1326" dirty="0">
                <a:latin typeface="+mn-lt"/>
              </a:rPr>
              <a:t>It deployed Microsoft Dynamics 365 to better gather, access, analyze, and distribute real-time data from more than 3 billion locations around the world. AccuWeather has developed the speed and flexibility to respond effectively to 13 billion service requests a day—and now the forecast is for accelerated business growth.</a:t>
            </a:r>
          </a:p>
        </p:txBody>
      </p:sp>
      <p:sp>
        <p:nvSpPr>
          <p:cNvPr id="17" name="Text Placeholder 16"/>
          <p:cNvSpPr>
            <a:spLocks noGrp="1"/>
          </p:cNvSpPr>
          <p:nvPr>
            <p:ph type="body" sz="quarter" idx="28"/>
          </p:nvPr>
        </p:nvSpPr>
        <p:spPr>
          <a:xfrm>
            <a:off x="10302656" y="6162825"/>
            <a:ext cx="1777609" cy="735836"/>
          </a:xfrm>
        </p:spPr>
        <p:txBody>
          <a:bodyPr/>
          <a:lstStyle/>
          <a:p>
            <a:endParaRPr lang="en-US" sz="1071" b="1" dirty="0">
              <a:solidFill>
                <a:schemeClr val="tx2"/>
              </a:solidFill>
              <a:latin typeface="+mn-lt"/>
            </a:endParaRPr>
          </a:p>
          <a:p>
            <a:r>
              <a:rPr lang="en-US" sz="1071" dirty="0">
                <a:latin typeface="+mn-lt"/>
              </a:rPr>
              <a:t>Cloud and Server Platform</a:t>
            </a:r>
          </a:p>
          <a:p>
            <a:r>
              <a:rPr lang="en-US" sz="1071" dirty="0">
                <a:latin typeface="+mn-lt"/>
              </a:rPr>
              <a:t>Data Management</a:t>
            </a:r>
          </a:p>
          <a:p>
            <a:endParaRPr lang="en-US" sz="1071" dirty="0">
              <a:latin typeface="+mn-lt"/>
            </a:endParaRPr>
          </a:p>
        </p:txBody>
      </p:sp>
      <p:sp>
        <p:nvSpPr>
          <p:cNvPr id="18" name="Text Placeholder 17"/>
          <p:cNvSpPr>
            <a:spLocks noGrp="1"/>
          </p:cNvSpPr>
          <p:nvPr>
            <p:ph type="body" sz="quarter" idx="29"/>
          </p:nvPr>
        </p:nvSpPr>
        <p:spPr>
          <a:xfrm>
            <a:off x="8226004" y="6162825"/>
            <a:ext cx="2076652" cy="910403"/>
          </a:xfrm>
        </p:spPr>
        <p:txBody>
          <a:bodyPr/>
          <a:lstStyle/>
          <a:p>
            <a:r>
              <a:rPr lang="en-US" sz="1071" b="1" dirty="0">
                <a:solidFill>
                  <a:schemeClr val="accent1"/>
                </a:solidFill>
                <a:latin typeface="+mn-lt"/>
              </a:rPr>
              <a:t>Business Needs</a:t>
            </a:r>
          </a:p>
          <a:p>
            <a:r>
              <a:rPr lang="en-US" sz="1071" dirty="0">
                <a:latin typeface="+mn-lt"/>
              </a:rPr>
              <a:t>Sales Management Contact/</a:t>
            </a:r>
            <a:br>
              <a:rPr lang="en-US" sz="1071" dirty="0">
                <a:latin typeface="+mn-lt"/>
              </a:rPr>
            </a:br>
            <a:r>
              <a:rPr lang="en-US" sz="1071" dirty="0">
                <a:latin typeface="+mn-lt"/>
              </a:rPr>
              <a:t>Call Center Management</a:t>
            </a:r>
          </a:p>
          <a:p>
            <a:r>
              <a:rPr lang="en-US" sz="1071" dirty="0">
                <a:latin typeface="+mn-lt"/>
              </a:rPr>
              <a:t>Customer Service</a:t>
            </a:r>
          </a:p>
          <a:p>
            <a:endParaRPr lang="en-US" sz="1071" dirty="0">
              <a:latin typeface="+mn-lt"/>
            </a:endParaRPr>
          </a:p>
        </p:txBody>
      </p:sp>
      <p:sp>
        <p:nvSpPr>
          <p:cNvPr id="19" name="Text Placeholder 18"/>
          <p:cNvSpPr>
            <a:spLocks noGrp="1"/>
          </p:cNvSpPr>
          <p:nvPr>
            <p:ph type="body" sz="quarter" idx="30"/>
          </p:nvPr>
        </p:nvSpPr>
        <p:spPr>
          <a:xfrm>
            <a:off x="7025119" y="6162825"/>
            <a:ext cx="932471" cy="910403"/>
          </a:xfrm>
        </p:spPr>
        <p:txBody>
          <a:bodyPr/>
          <a:lstStyle/>
          <a:p>
            <a:r>
              <a:rPr lang="en-US" sz="1071" b="1" dirty="0">
                <a:solidFill>
                  <a:schemeClr val="accent1"/>
                </a:solidFill>
                <a:latin typeface="+mn-lt"/>
              </a:rPr>
              <a:t>Partner</a:t>
            </a:r>
          </a:p>
          <a:p>
            <a:r>
              <a:rPr lang="en-US" sz="1071" dirty="0">
                <a:latin typeface="+mn-lt"/>
              </a:rPr>
              <a:t>Dell Marketing </a:t>
            </a:r>
          </a:p>
          <a:p>
            <a:r>
              <a:rPr lang="en-US" sz="1071" dirty="0">
                <a:latin typeface="+mn-lt"/>
              </a:rPr>
              <a:t>CDW </a:t>
            </a:r>
          </a:p>
          <a:p>
            <a:endParaRPr lang="en-US" sz="1071" dirty="0">
              <a:latin typeface="+mn-lt"/>
            </a:endParaRPr>
          </a:p>
        </p:txBody>
      </p:sp>
      <p:sp>
        <p:nvSpPr>
          <p:cNvPr id="20" name="Text Placeholder 19"/>
          <p:cNvSpPr>
            <a:spLocks noGrp="1"/>
          </p:cNvSpPr>
          <p:nvPr>
            <p:ph type="body" sz="quarter" idx="31"/>
          </p:nvPr>
        </p:nvSpPr>
        <p:spPr>
          <a:xfrm>
            <a:off x="5785868" y="6162825"/>
            <a:ext cx="925639" cy="910403"/>
          </a:xfrm>
        </p:spPr>
        <p:txBody>
          <a:bodyPr/>
          <a:lstStyle/>
          <a:p>
            <a:r>
              <a:rPr lang="en-US" sz="1071" b="1" dirty="0">
                <a:solidFill>
                  <a:schemeClr val="accent1"/>
                </a:solidFill>
                <a:latin typeface="+mn-lt"/>
              </a:rPr>
              <a:t>Country</a:t>
            </a:r>
          </a:p>
          <a:p>
            <a:r>
              <a:rPr lang="en-US" sz="1071" dirty="0">
                <a:latin typeface="+mn-lt"/>
              </a:rPr>
              <a:t>United States </a:t>
            </a:r>
          </a:p>
          <a:p>
            <a:endParaRPr lang="en-US" sz="1071" dirty="0">
              <a:latin typeface="+mn-lt"/>
            </a:endParaRPr>
          </a:p>
        </p:txBody>
      </p:sp>
      <p:sp>
        <p:nvSpPr>
          <p:cNvPr id="21" name="Text Placeholder 20"/>
          <p:cNvSpPr>
            <a:spLocks noGrp="1"/>
          </p:cNvSpPr>
          <p:nvPr>
            <p:ph type="body" sz="quarter" idx="32"/>
          </p:nvPr>
        </p:nvSpPr>
        <p:spPr>
          <a:xfrm>
            <a:off x="4616516" y="6173928"/>
            <a:ext cx="855740" cy="427276"/>
          </a:xfrm>
        </p:spPr>
        <p:txBody>
          <a:bodyPr/>
          <a:lstStyle/>
          <a:p>
            <a:r>
              <a:rPr lang="en-US" sz="1071" b="1" dirty="0">
                <a:solidFill>
                  <a:schemeClr val="accent1"/>
                </a:solidFill>
                <a:latin typeface="+mn-lt"/>
              </a:rPr>
              <a:t>Vertical</a:t>
            </a:r>
          </a:p>
          <a:p>
            <a:r>
              <a:rPr lang="en-US" sz="1071" dirty="0">
                <a:latin typeface="+mn-lt"/>
              </a:rPr>
              <a:t>Accounting &amp; Consulting</a:t>
            </a:r>
          </a:p>
          <a:p>
            <a:endParaRPr lang="en-US" sz="1071" dirty="0">
              <a:latin typeface="+mn-lt"/>
            </a:endParaRPr>
          </a:p>
        </p:txBody>
      </p:sp>
      <p:sp>
        <p:nvSpPr>
          <p:cNvPr id="22" name="Text Placeholder 21"/>
          <p:cNvSpPr>
            <a:spLocks noGrp="1"/>
          </p:cNvSpPr>
          <p:nvPr>
            <p:ph type="body" sz="quarter" idx="33"/>
          </p:nvPr>
        </p:nvSpPr>
        <p:spPr>
          <a:xfrm>
            <a:off x="2911028" y="6173928"/>
            <a:ext cx="1391876" cy="457472"/>
          </a:xfrm>
        </p:spPr>
        <p:txBody>
          <a:bodyPr/>
          <a:lstStyle/>
          <a:p>
            <a:r>
              <a:rPr lang="en-US" sz="1071" b="1" dirty="0">
                <a:solidFill>
                  <a:schemeClr val="accent1"/>
                </a:solidFill>
                <a:latin typeface="+mn-lt"/>
              </a:rPr>
              <a:t>Size</a:t>
            </a:r>
          </a:p>
          <a:p>
            <a:r>
              <a:rPr lang="en-US" sz="1071" dirty="0">
                <a:latin typeface="+mn-lt"/>
              </a:rPr>
              <a:t>Employees: 350</a:t>
            </a:r>
          </a:p>
          <a:p>
            <a:r>
              <a:rPr lang="en-US" sz="1071" dirty="0">
                <a:latin typeface="+mn-lt"/>
              </a:rPr>
              <a:t>Annual Revenue: $82M</a:t>
            </a:r>
          </a:p>
          <a:p>
            <a:endParaRPr lang="en-US" sz="1071" dirty="0">
              <a:latin typeface="+mn-lt"/>
            </a:endParaRPr>
          </a:p>
        </p:txBody>
      </p:sp>
      <p:sp>
        <p:nvSpPr>
          <p:cNvPr id="23" name="Text Placeholder 22"/>
          <p:cNvSpPr>
            <a:spLocks noGrp="1"/>
          </p:cNvSpPr>
          <p:nvPr>
            <p:ph type="body" sz="quarter" idx="34"/>
          </p:nvPr>
        </p:nvSpPr>
        <p:spPr>
          <a:xfrm>
            <a:off x="623411" y="6162826"/>
            <a:ext cx="1996936" cy="468573"/>
          </a:xfrm>
        </p:spPr>
        <p:txBody>
          <a:bodyPr/>
          <a:lstStyle/>
          <a:p>
            <a:r>
              <a:rPr lang="en-US" sz="1071" b="1" dirty="0">
                <a:solidFill>
                  <a:schemeClr val="accent1"/>
                </a:solidFill>
                <a:latin typeface="+mn-lt"/>
              </a:rPr>
              <a:t>Technologies</a:t>
            </a:r>
          </a:p>
          <a:p>
            <a:r>
              <a:rPr lang="en-US" sz="1071" dirty="0">
                <a:latin typeface="+mn-lt"/>
              </a:rPr>
              <a:t>Azure</a:t>
            </a:r>
          </a:p>
          <a:p>
            <a:r>
              <a:rPr lang="en-US" sz="1071" dirty="0">
                <a:latin typeface="+mn-lt"/>
              </a:rPr>
              <a:t>Dynamics 365 for Field Service</a:t>
            </a:r>
          </a:p>
          <a:p>
            <a:r>
              <a:rPr lang="en-US" sz="1071" dirty="0">
                <a:latin typeface="+mn-lt"/>
              </a:rPr>
              <a:t>Dynamics 365 for Operations</a:t>
            </a:r>
          </a:p>
          <a:p>
            <a:endParaRPr lang="en-US" sz="1071" dirty="0">
              <a:latin typeface="+mn-lt"/>
            </a:endParaRPr>
          </a:p>
        </p:txBody>
      </p:sp>
      <p:pic>
        <p:nvPicPr>
          <p:cNvPr id="28" name="Picture Placeholder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64" y="495"/>
            <a:ext cx="12432948" cy="3496767"/>
          </a:xfrm>
          <a:prstGeom prst="rect">
            <a:avLst/>
          </a:prstGeom>
        </p:spPr>
      </p:pic>
      <p:pic>
        <p:nvPicPr>
          <p:cNvPr id="25" name="Picture 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3412" y="314273"/>
            <a:ext cx="1435712" cy="306091"/>
          </a:xfrm>
          <a:prstGeom prst="rect">
            <a:avLst/>
          </a:prstGeom>
        </p:spPr>
      </p:pic>
      <p:pic>
        <p:nvPicPr>
          <p:cNvPr id="26" name="Picture 2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903687" y="391344"/>
            <a:ext cx="1177404" cy="1059663"/>
          </a:xfrm>
          <a:prstGeom prst="rect">
            <a:avLst/>
          </a:prstGeom>
        </p:spPr>
      </p:pic>
    </p:spTree>
    <p:extLst>
      <p:ext uri="{BB962C8B-B14F-4D97-AF65-F5344CB8AC3E}">
        <p14:creationId xmlns:p14="http://schemas.microsoft.com/office/powerpoint/2010/main" val="3184046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par>
                                <p:cTn id="8" presetID="53" presetClass="entr" presetSubtype="16"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p:cTn id="10" dur="500" fill="hold"/>
                                        <p:tgtEl>
                                          <p:spTgt spid="26"/>
                                        </p:tgtEl>
                                        <p:attrNameLst>
                                          <p:attrName>ppt_w</p:attrName>
                                        </p:attrNameLst>
                                      </p:cBhvr>
                                      <p:tavLst>
                                        <p:tav tm="0">
                                          <p:val>
                                            <p:fltVal val="0"/>
                                          </p:val>
                                        </p:tav>
                                        <p:tav tm="100000">
                                          <p:val>
                                            <p:strVal val="#ppt_w"/>
                                          </p:val>
                                        </p:tav>
                                      </p:tavLst>
                                    </p:anim>
                                    <p:anim calcmode="lin" valueType="num">
                                      <p:cBhvr>
                                        <p:cTn id="11" dur="500" fill="hold"/>
                                        <p:tgtEl>
                                          <p:spTgt spid="26"/>
                                        </p:tgtEl>
                                        <p:attrNameLst>
                                          <p:attrName>ppt_h</p:attrName>
                                        </p:attrNameLst>
                                      </p:cBhvr>
                                      <p:tavLst>
                                        <p:tav tm="0">
                                          <p:val>
                                            <p:fltVal val="0"/>
                                          </p:val>
                                        </p:tav>
                                        <p:tav tm="100000">
                                          <p:val>
                                            <p:strVal val="#ppt_h"/>
                                          </p:val>
                                        </p:tav>
                                      </p:tavLst>
                                    </p:anim>
                                    <p:animEffect transition="in" filter="fade">
                                      <p:cBhvr>
                                        <p:cTn id="12" dur="500"/>
                                        <p:tgtEl>
                                          <p:spTgt spid="26"/>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750"/>
                                        <p:tgtEl>
                                          <p:spTgt spid="14">
                                            <p:txEl>
                                              <p:pRg st="0" end="0"/>
                                            </p:txEl>
                                          </p:spTgt>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14">
                                            <p:txEl>
                                              <p:pRg st="1" end="1"/>
                                            </p:txEl>
                                          </p:spTgt>
                                        </p:tgtEl>
                                        <p:attrNameLst>
                                          <p:attrName>style.visibility</p:attrName>
                                        </p:attrNameLst>
                                      </p:cBhvr>
                                      <p:to>
                                        <p:strVal val="visible"/>
                                      </p:to>
                                    </p:set>
                                    <p:animEffect transition="in" filter="fade">
                                      <p:cBhvr>
                                        <p:cTn id="18" dur="750"/>
                                        <p:tgtEl>
                                          <p:spTgt spid="14">
                                            <p:txEl>
                                              <p:pRg st="1" end="1"/>
                                            </p:txEl>
                                          </p:spTgt>
                                        </p:tgtEl>
                                      </p:cBhvr>
                                    </p:animEffect>
                                  </p:childTnLst>
                                </p:cTn>
                              </p:par>
                              <p:par>
                                <p:cTn id="19" presetID="10" presetClass="entr" presetSubtype="0" fill="hold" grpId="0" nodeType="withEffect">
                                  <p:stCondLst>
                                    <p:cond delay="750"/>
                                  </p:stCondLst>
                                  <p:childTnLst>
                                    <p:set>
                                      <p:cBhvr>
                                        <p:cTn id="20" dur="1" fill="hold">
                                          <p:stCondLst>
                                            <p:cond delay="0"/>
                                          </p:stCondLst>
                                        </p:cTn>
                                        <p:tgtEl>
                                          <p:spTgt spid="17">
                                            <p:txEl>
                                              <p:pRg st="1" end="1"/>
                                            </p:txEl>
                                          </p:spTgt>
                                        </p:tgtEl>
                                        <p:attrNameLst>
                                          <p:attrName>style.visibility</p:attrName>
                                        </p:attrNameLst>
                                      </p:cBhvr>
                                      <p:to>
                                        <p:strVal val="visible"/>
                                      </p:to>
                                    </p:set>
                                    <p:animEffect transition="in" filter="fade">
                                      <p:cBhvr>
                                        <p:cTn id="21" dur="750"/>
                                        <p:tgtEl>
                                          <p:spTgt spid="17">
                                            <p:txEl>
                                              <p:pRg st="1" end="1"/>
                                            </p:txEl>
                                          </p:spTgt>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17">
                                            <p:txEl>
                                              <p:pRg st="2" end="2"/>
                                            </p:txEl>
                                          </p:spTgt>
                                        </p:tgtEl>
                                        <p:attrNameLst>
                                          <p:attrName>style.visibility</p:attrName>
                                        </p:attrNameLst>
                                      </p:cBhvr>
                                      <p:to>
                                        <p:strVal val="visible"/>
                                      </p:to>
                                    </p:set>
                                    <p:animEffect transition="in" filter="fade">
                                      <p:cBhvr>
                                        <p:cTn id="24" dur="750"/>
                                        <p:tgtEl>
                                          <p:spTgt spid="17">
                                            <p:txEl>
                                              <p:pRg st="2" end="2"/>
                                            </p:txEl>
                                          </p:spTgt>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fade">
                                      <p:cBhvr>
                                        <p:cTn id="27" dur="750"/>
                                        <p:tgtEl>
                                          <p:spTgt spid="18">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fade">
                                      <p:cBhvr>
                                        <p:cTn id="30" dur="750"/>
                                        <p:tgtEl>
                                          <p:spTgt spid="18">
                                            <p:txEl>
                                              <p:pRg st="1" end="1"/>
                                            </p:txEl>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8">
                                            <p:txEl>
                                              <p:pRg st="2" end="2"/>
                                            </p:txEl>
                                          </p:spTgt>
                                        </p:tgtEl>
                                        <p:attrNameLst>
                                          <p:attrName>style.visibility</p:attrName>
                                        </p:attrNameLst>
                                      </p:cBhvr>
                                      <p:to>
                                        <p:strVal val="visible"/>
                                      </p:to>
                                    </p:set>
                                    <p:animEffect transition="in" filter="fade">
                                      <p:cBhvr>
                                        <p:cTn id="33" dur="750"/>
                                        <p:tgtEl>
                                          <p:spTgt spid="18">
                                            <p:txEl>
                                              <p:pRg st="2" end="2"/>
                                            </p:txEl>
                                          </p:spTgt>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750"/>
                                        <p:tgtEl>
                                          <p:spTgt spid="19">
                                            <p:txEl>
                                              <p:pRg st="0" end="0"/>
                                            </p:txEl>
                                          </p:spTgt>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9">
                                            <p:txEl>
                                              <p:pRg st="1" end="1"/>
                                            </p:txEl>
                                          </p:spTgt>
                                        </p:tgtEl>
                                        <p:attrNameLst>
                                          <p:attrName>style.visibility</p:attrName>
                                        </p:attrNameLst>
                                      </p:cBhvr>
                                      <p:to>
                                        <p:strVal val="visible"/>
                                      </p:to>
                                    </p:set>
                                    <p:animEffect transition="in" filter="fade">
                                      <p:cBhvr>
                                        <p:cTn id="39" dur="750"/>
                                        <p:tgtEl>
                                          <p:spTgt spid="19">
                                            <p:txEl>
                                              <p:pRg st="1" end="1"/>
                                            </p:txEl>
                                          </p:spTgt>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9">
                                            <p:txEl>
                                              <p:pRg st="2" end="2"/>
                                            </p:txEl>
                                          </p:spTgt>
                                        </p:tgtEl>
                                        <p:attrNameLst>
                                          <p:attrName>style.visibility</p:attrName>
                                        </p:attrNameLst>
                                      </p:cBhvr>
                                      <p:to>
                                        <p:strVal val="visible"/>
                                      </p:to>
                                    </p:set>
                                    <p:animEffect transition="in" filter="fade">
                                      <p:cBhvr>
                                        <p:cTn id="42" dur="750"/>
                                        <p:tgtEl>
                                          <p:spTgt spid="19">
                                            <p:txEl>
                                              <p:pRg st="2" end="2"/>
                                            </p:txEl>
                                          </p:spTgt>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20">
                                            <p:txEl>
                                              <p:pRg st="0" end="0"/>
                                            </p:txEl>
                                          </p:spTgt>
                                        </p:tgtEl>
                                        <p:attrNameLst>
                                          <p:attrName>style.visibility</p:attrName>
                                        </p:attrNameLst>
                                      </p:cBhvr>
                                      <p:to>
                                        <p:strVal val="visible"/>
                                      </p:to>
                                    </p:set>
                                    <p:animEffect transition="in" filter="fade">
                                      <p:cBhvr>
                                        <p:cTn id="45" dur="750"/>
                                        <p:tgtEl>
                                          <p:spTgt spid="20">
                                            <p:txEl>
                                              <p:pRg st="0" end="0"/>
                                            </p:txEl>
                                          </p:spTgt>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20">
                                            <p:txEl>
                                              <p:pRg st="1" end="1"/>
                                            </p:txEl>
                                          </p:spTgt>
                                        </p:tgtEl>
                                        <p:attrNameLst>
                                          <p:attrName>style.visibility</p:attrName>
                                        </p:attrNameLst>
                                      </p:cBhvr>
                                      <p:to>
                                        <p:strVal val="visible"/>
                                      </p:to>
                                    </p:set>
                                    <p:animEffect transition="in" filter="fade">
                                      <p:cBhvr>
                                        <p:cTn id="48" dur="750"/>
                                        <p:tgtEl>
                                          <p:spTgt spid="20">
                                            <p:txEl>
                                              <p:pRg st="1" end="1"/>
                                            </p:txEl>
                                          </p:spTgt>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21">
                                            <p:txEl>
                                              <p:pRg st="0" end="0"/>
                                            </p:txEl>
                                          </p:spTgt>
                                        </p:tgtEl>
                                        <p:attrNameLst>
                                          <p:attrName>style.visibility</p:attrName>
                                        </p:attrNameLst>
                                      </p:cBhvr>
                                      <p:to>
                                        <p:strVal val="visible"/>
                                      </p:to>
                                    </p:set>
                                    <p:animEffect transition="in" filter="fade">
                                      <p:cBhvr>
                                        <p:cTn id="51" dur="750"/>
                                        <p:tgtEl>
                                          <p:spTgt spid="21">
                                            <p:txEl>
                                              <p:pRg st="0" end="0"/>
                                            </p:txEl>
                                          </p:spTgt>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21">
                                            <p:txEl>
                                              <p:pRg st="1" end="1"/>
                                            </p:txEl>
                                          </p:spTgt>
                                        </p:tgtEl>
                                        <p:attrNameLst>
                                          <p:attrName>style.visibility</p:attrName>
                                        </p:attrNameLst>
                                      </p:cBhvr>
                                      <p:to>
                                        <p:strVal val="visible"/>
                                      </p:to>
                                    </p:set>
                                    <p:animEffect transition="in" filter="fade">
                                      <p:cBhvr>
                                        <p:cTn id="54" dur="750"/>
                                        <p:tgtEl>
                                          <p:spTgt spid="21">
                                            <p:txEl>
                                              <p:pRg st="1" end="1"/>
                                            </p:txEl>
                                          </p:spTgt>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fade">
                                      <p:cBhvr>
                                        <p:cTn id="57" dur="750"/>
                                        <p:tgtEl>
                                          <p:spTgt spid="22">
                                            <p:txEl>
                                              <p:pRg st="0" end="0"/>
                                            </p:txEl>
                                          </p:spTgt>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22">
                                            <p:txEl>
                                              <p:pRg st="1" end="1"/>
                                            </p:txEl>
                                          </p:spTgt>
                                        </p:tgtEl>
                                        <p:attrNameLst>
                                          <p:attrName>style.visibility</p:attrName>
                                        </p:attrNameLst>
                                      </p:cBhvr>
                                      <p:to>
                                        <p:strVal val="visible"/>
                                      </p:to>
                                    </p:set>
                                    <p:animEffect transition="in" filter="fade">
                                      <p:cBhvr>
                                        <p:cTn id="60" dur="750"/>
                                        <p:tgtEl>
                                          <p:spTgt spid="22">
                                            <p:txEl>
                                              <p:pRg st="1" end="1"/>
                                            </p:txEl>
                                          </p:spTgt>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22">
                                            <p:txEl>
                                              <p:pRg st="2" end="2"/>
                                            </p:txEl>
                                          </p:spTgt>
                                        </p:tgtEl>
                                        <p:attrNameLst>
                                          <p:attrName>style.visibility</p:attrName>
                                        </p:attrNameLst>
                                      </p:cBhvr>
                                      <p:to>
                                        <p:strVal val="visible"/>
                                      </p:to>
                                    </p:set>
                                    <p:animEffect transition="in" filter="fade">
                                      <p:cBhvr>
                                        <p:cTn id="63" dur="750"/>
                                        <p:tgtEl>
                                          <p:spTgt spid="22">
                                            <p:txEl>
                                              <p:pRg st="2" end="2"/>
                                            </p:txEl>
                                          </p:spTgt>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23">
                                            <p:txEl>
                                              <p:pRg st="0" end="0"/>
                                            </p:txEl>
                                          </p:spTgt>
                                        </p:tgtEl>
                                        <p:attrNameLst>
                                          <p:attrName>style.visibility</p:attrName>
                                        </p:attrNameLst>
                                      </p:cBhvr>
                                      <p:to>
                                        <p:strVal val="visible"/>
                                      </p:to>
                                    </p:set>
                                    <p:animEffect transition="in" filter="fade">
                                      <p:cBhvr>
                                        <p:cTn id="66" dur="750"/>
                                        <p:tgtEl>
                                          <p:spTgt spid="23">
                                            <p:txEl>
                                              <p:pRg st="0" end="0"/>
                                            </p:txEl>
                                          </p:spTgt>
                                        </p:tgtEl>
                                      </p:cBhvr>
                                    </p:animEffect>
                                  </p:childTnLst>
                                </p:cTn>
                              </p:par>
                              <p:par>
                                <p:cTn id="67" presetID="10" presetClass="entr" presetSubtype="0" fill="hold" grpId="0" nodeType="withEffect">
                                  <p:stCondLst>
                                    <p:cond delay="750"/>
                                  </p:stCondLst>
                                  <p:childTnLst>
                                    <p:set>
                                      <p:cBhvr>
                                        <p:cTn id="68" dur="1" fill="hold">
                                          <p:stCondLst>
                                            <p:cond delay="0"/>
                                          </p:stCondLst>
                                        </p:cTn>
                                        <p:tgtEl>
                                          <p:spTgt spid="23">
                                            <p:txEl>
                                              <p:pRg st="1" end="1"/>
                                            </p:txEl>
                                          </p:spTgt>
                                        </p:tgtEl>
                                        <p:attrNameLst>
                                          <p:attrName>style.visibility</p:attrName>
                                        </p:attrNameLst>
                                      </p:cBhvr>
                                      <p:to>
                                        <p:strVal val="visible"/>
                                      </p:to>
                                    </p:set>
                                    <p:animEffect transition="in" filter="fade">
                                      <p:cBhvr>
                                        <p:cTn id="69" dur="750"/>
                                        <p:tgtEl>
                                          <p:spTgt spid="23">
                                            <p:txEl>
                                              <p:pRg st="1" end="1"/>
                                            </p:txEl>
                                          </p:spTgt>
                                        </p:tgtEl>
                                      </p:cBhvr>
                                    </p:animEffect>
                                  </p:childTnLst>
                                </p:cTn>
                              </p:par>
                              <p:par>
                                <p:cTn id="70" presetID="10" presetClass="entr" presetSubtype="0" fill="hold" grpId="0" nodeType="withEffect">
                                  <p:stCondLst>
                                    <p:cond delay="750"/>
                                  </p:stCondLst>
                                  <p:childTnLst>
                                    <p:set>
                                      <p:cBhvr>
                                        <p:cTn id="71" dur="1" fill="hold">
                                          <p:stCondLst>
                                            <p:cond delay="0"/>
                                          </p:stCondLst>
                                        </p:cTn>
                                        <p:tgtEl>
                                          <p:spTgt spid="23">
                                            <p:txEl>
                                              <p:pRg st="2" end="2"/>
                                            </p:txEl>
                                          </p:spTgt>
                                        </p:tgtEl>
                                        <p:attrNameLst>
                                          <p:attrName>style.visibility</p:attrName>
                                        </p:attrNameLst>
                                      </p:cBhvr>
                                      <p:to>
                                        <p:strVal val="visible"/>
                                      </p:to>
                                    </p:set>
                                    <p:animEffect transition="in" filter="fade">
                                      <p:cBhvr>
                                        <p:cTn id="72" dur="750"/>
                                        <p:tgtEl>
                                          <p:spTgt spid="23">
                                            <p:txEl>
                                              <p:pRg st="2" end="2"/>
                                            </p:txEl>
                                          </p:spTgt>
                                        </p:tgtEl>
                                      </p:cBhvr>
                                    </p:animEffect>
                                  </p:childTnLst>
                                </p:cTn>
                              </p:par>
                              <p:par>
                                <p:cTn id="73" presetID="10" presetClass="entr" presetSubtype="0" fill="hold" grpId="0" nodeType="withEffect">
                                  <p:stCondLst>
                                    <p:cond delay="750"/>
                                  </p:stCondLst>
                                  <p:childTnLst>
                                    <p:set>
                                      <p:cBhvr>
                                        <p:cTn id="74" dur="1" fill="hold">
                                          <p:stCondLst>
                                            <p:cond delay="0"/>
                                          </p:stCondLst>
                                        </p:cTn>
                                        <p:tgtEl>
                                          <p:spTgt spid="23">
                                            <p:txEl>
                                              <p:pRg st="3" end="3"/>
                                            </p:txEl>
                                          </p:spTgt>
                                        </p:tgtEl>
                                        <p:attrNameLst>
                                          <p:attrName>style.visibility</p:attrName>
                                        </p:attrNameLst>
                                      </p:cBhvr>
                                      <p:to>
                                        <p:strVal val="visible"/>
                                      </p:to>
                                    </p:set>
                                    <p:animEffect transition="in" filter="fade">
                                      <p:cBhvr>
                                        <p:cTn id="75" dur="75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bldP spid="17" grpId="0" build="p"/>
      <p:bldP spid="18" grpId="0" build="p"/>
      <p:bldP spid="19" grpId="0" build="p"/>
      <p:bldP spid="20" grpId="0" build="p"/>
      <p:bldP spid="21" grpId="0" build="p"/>
      <p:bldP spid="22" grpId="0" build="p"/>
      <p:bldP spid="2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96"/>
          <p:cNvSpPr/>
          <p:nvPr/>
        </p:nvSpPr>
        <p:spPr bwMode="auto">
          <a:xfrm>
            <a:off x="-43396" y="1544867"/>
            <a:ext cx="12432948" cy="4600190"/>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sp>
        <p:nvSpPr>
          <p:cNvPr id="113" name="engage"/>
          <p:cNvSpPr/>
          <p:nvPr/>
        </p:nvSpPr>
        <p:spPr bwMode="auto">
          <a:xfrm>
            <a:off x="1766" y="5787140"/>
            <a:ext cx="12437360" cy="58772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algn="ctr" defTabSz="931935" fontAlgn="base">
              <a:lnSpc>
                <a:spcPct val="95000"/>
              </a:lnSpc>
              <a:spcBef>
                <a:spcPct val="0"/>
              </a:spcBef>
              <a:spcAft>
                <a:spcPct val="0"/>
              </a:spcAft>
            </a:pPr>
            <a:r>
              <a:rPr lang="en-US" sz="2000" kern="0" spc="50" dirty="0">
                <a:solidFill>
                  <a:schemeClr val="bg1"/>
                </a:solidFill>
                <a:latin typeface="+mj-lt"/>
                <a:cs typeface="Segoe UI" panose="020B0502040204020203" pitchFamily="34" charset="0"/>
              </a:rPr>
              <a:t>Common application platform: PowerApps, Microsoft Flow, Common Data Service</a:t>
            </a:r>
          </a:p>
        </p:txBody>
      </p:sp>
      <p:sp>
        <p:nvSpPr>
          <p:cNvPr id="114" name="engage"/>
          <p:cNvSpPr/>
          <p:nvPr/>
        </p:nvSpPr>
        <p:spPr bwMode="auto">
          <a:xfrm>
            <a:off x="1764" y="1241133"/>
            <a:ext cx="12437361" cy="54864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algn="ctr" defTabSz="931935" fontAlgn="base">
              <a:lnSpc>
                <a:spcPct val="95000"/>
              </a:lnSpc>
              <a:spcBef>
                <a:spcPct val="0"/>
              </a:spcBef>
              <a:spcAft>
                <a:spcPct val="0"/>
              </a:spcAft>
            </a:pPr>
            <a:r>
              <a:rPr lang="en-US" sz="2000" kern="0" spc="50" dirty="0">
                <a:solidFill>
                  <a:schemeClr val="bg1"/>
                </a:solidFill>
                <a:latin typeface="+mj-lt"/>
                <a:cs typeface="Segoe UI" panose="020B0502040204020203" pitchFamily="34" charset="0"/>
              </a:rPr>
              <a:t>Microsoft AppSource</a:t>
            </a:r>
          </a:p>
        </p:txBody>
      </p:sp>
      <p:sp>
        <p:nvSpPr>
          <p:cNvPr id="5" name="Rectangle 4"/>
          <p:cNvSpPr/>
          <p:nvPr/>
        </p:nvSpPr>
        <p:spPr bwMode="auto">
          <a:xfrm>
            <a:off x="-46923" y="0"/>
            <a:ext cx="12436475" cy="124113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Title 1"/>
          <p:cNvSpPr>
            <a:spLocks noGrp="1"/>
          </p:cNvSpPr>
          <p:nvPr>
            <p:ph type="title"/>
          </p:nvPr>
        </p:nvSpPr>
        <p:spPr>
          <a:xfrm>
            <a:off x="277167" y="41857"/>
            <a:ext cx="11884506" cy="917314"/>
          </a:xfrm>
        </p:spPr>
        <p:txBody>
          <a:bodyPr/>
          <a:lstStyle/>
          <a:p>
            <a:r>
              <a:rPr lang="en-US" dirty="0"/>
              <a:t>Dynamics 365</a:t>
            </a:r>
          </a:p>
        </p:txBody>
      </p:sp>
      <p:sp>
        <p:nvSpPr>
          <p:cNvPr id="43" name="Text Placeholder 29"/>
          <p:cNvSpPr txBox="1">
            <a:spLocks/>
          </p:cNvSpPr>
          <p:nvPr/>
        </p:nvSpPr>
        <p:spPr>
          <a:xfrm>
            <a:off x="355075" y="832974"/>
            <a:ext cx="12034477" cy="501970"/>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defTabSz="932384">
              <a:buNone/>
            </a:pPr>
            <a:r>
              <a:rPr lang="en-US" sz="1800" dirty="0">
                <a:gradFill>
                  <a:gsLst>
                    <a:gs pos="0">
                      <a:schemeClr val="tx1"/>
                    </a:gs>
                    <a:gs pos="100000">
                      <a:schemeClr val="tx1"/>
                    </a:gs>
                  </a:gsLst>
                  <a:lin ang="5400000" scaled="0"/>
                </a:gradFill>
                <a:latin typeface="+mn-lt"/>
              </a:rPr>
              <a:t>Intelligent business applications in the cloud  </a:t>
            </a:r>
          </a:p>
        </p:txBody>
      </p:sp>
      <p:sp>
        <p:nvSpPr>
          <p:cNvPr id="115" name="Rectangle 114"/>
          <p:cNvSpPr/>
          <p:nvPr/>
        </p:nvSpPr>
        <p:spPr bwMode="auto">
          <a:xfrm>
            <a:off x="0" y="6358916"/>
            <a:ext cx="12436475" cy="63560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8" name="Picture 117"/>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29000"/>
                    </a14:imgEffect>
                  </a14:imgLayer>
                </a14:imgProps>
              </a:ext>
              <a:ext uri="{28A0092B-C50C-407E-A947-70E740481C1C}">
                <a14:useLocalDpi xmlns:a14="http://schemas.microsoft.com/office/drawing/2010/main" val="0"/>
              </a:ext>
            </a:extLst>
          </a:blip>
          <a:stretch>
            <a:fillRect/>
          </a:stretch>
        </p:blipFill>
        <p:spPr>
          <a:xfrm>
            <a:off x="762457" y="3605184"/>
            <a:ext cx="2083676" cy="479556"/>
          </a:xfrm>
          <a:prstGeom prst="rect">
            <a:avLst/>
          </a:prstGeom>
        </p:spPr>
      </p:pic>
      <p:grpSp>
        <p:nvGrpSpPr>
          <p:cNvPr id="120" name="Group 119"/>
          <p:cNvGrpSpPr/>
          <p:nvPr/>
        </p:nvGrpSpPr>
        <p:grpSpPr>
          <a:xfrm>
            <a:off x="8778030" y="2576077"/>
            <a:ext cx="3319178" cy="2638188"/>
            <a:chOff x="9178419" y="3000864"/>
            <a:chExt cx="3645011" cy="2638188"/>
          </a:xfrm>
        </p:grpSpPr>
        <p:sp>
          <p:nvSpPr>
            <p:cNvPr id="122" name="TextBox 121"/>
            <p:cNvSpPr txBox="1"/>
            <p:nvPr/>
          </p:nvSpPr>
          <p:spPr>
            <a:xfrm>
              <a:off x="9572810" y="4789674"/>
              <a:ext cx="2521572" cy="849378"/>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2000" kern="0" dirty="0">
                  <a:gradFill>
                    <a:gsLst>
                      <a:gs pos="2917">
                        <a:schemeClr val="tx1"/>
                      </a:gs>
                      <a:gs pos="30000">
                        <a:schemeClr val="tx1"/>
                      </a:gs>
                    </a:gsLst>
                    <a:lin ang="5400000" scaled="0"/>
                  </a:gradFill>
                  <a:cs typeface="Segoe UI" panose="020B0502040204020203" pitchFamily="34" charset="0"/>
                </a:rPr>
                <a:t>Azure IoT </a:t>
              </a:r>
              <a:br>
                <a:rPr lang="en-US" sz="2000" kern="0" dirty="0">
                  <a:gradFill>
                    <a:gsLst>
                      <a:gs pos="2917">
                        <a:schemeClr val="tx1"/>
                      </a:gs>
                      <a:gs pos="30000">
                        <a:schemeClr val="tx1"/>
                      </a:gs>
                    </a:gsLst>
                    <a:lin ang="5400000" scaled="0"/>
                  </a:gradFill>
                  <a:cs typeface="Segoe UI" panose="020B0502040204020203" pitchFamily="34" charset="0"/>
                </a:rPr>
              </a:br>
              <a:endParaRPr lang="en-US" sz="2000" kern="0" dirty="0">
                <a:gradFill>
                  <a:gsLst>
                    <a:gs pos="2917">
                      <a:schemeClr val="tx1"/>
                    </a:gs>
                    <a:gs pos="30000">
                      <a:schemeClr val="tx1"/>
                    </a:gs>
                  </a:gsLst>
                  <a:lin ang="5400000" scaled="0"/>
                </a:gradFill>
                <a:cs typeface="Segoe UI" panose="020B0502040204020203" pitchFamily="34" charset="0"/>
              </a:endParaRPr>
            </a:p>
          </p:txBody>
        </p:sp>
        <p:sp>
          <p:nvSpPr>
            <p:cNvPr id="123" name="TextBox 122"/>
            <p:cNvSpPr txBox="1"/>
            <p:nvPr/>
          </p:nvSpPr>
          <p:spPr>
            <a:xfrm>
              <a:off x="9533091" y="3038040"/>
              <a:ext cx="3290339" cy="5723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2000" kern="0" dirty="0">
                  <a:gradFill>
                    <a:gsLst>
                      <a:gs pos="2917">
                        <a:schemeClr val="tx1"/>
                      </a:gs>
                      <a:gs pos="30000">
                        <a:schemeClr val="tx1"/>
                      </a:gs>
                    </a:gsLst>
                    <a:lin ang="5400000" scaled="0"/>
                  </a:gradFill>
                  <a:cs typeface="Segoe UI" panose="020B0502040204020203" pitchFamily="34" charset="0"/>
                </a:rPr>
                <a:t>Power BI</a:t>
              </a:r>
            </a:p>
          </p:txBody>
        </p:sp>
        <p:pic>
          <p:nvPicPr>
            <p:cNvPr id="124" name="Picture 123"/>
            <p:cNvPicPr>
              <a:picLocks noChangeAspect="1"/>
            </p:cNvPicPr>
            <p:nvPr/>
          </p:nvPicPr>
          <p:blipFill>
            <a:blip r:embed="rId5" cstate="print">
              <a:extLst>
                <a:ext uri="{BEBA8EAE-BF5A-486C-A8C5-ECC9F3942E4B}">
                  <a14:imgProps xmlns:a14="http://schemas.microsoft.com/office/drawing/2010/main">
                    <a14:imgLayer r:embed="rId6">
                      <a14:imgEffect>
                        <a14:brightnessContrast bright="49000" contrast="-70000"/>
                      </a14:imgEffect>
                    </a14:imgLayer>
                  </a14:imgProps>
                </a:ext>
                <a:ext uri="{28A0092B-C50C-407E-A947-70E740481C1C}">
                  <a14:useLocalDpi xmlns:a14="http://schemas.microsoft.com/office/drawing/2010/main" val="0"/>
                </a:ext>
              </a:extLst>
            </a:blip>
            <a:stretch>
              <a:fillRect/>
            </a:stretch>
          </p:blipFill>
          <p:spPr>
            <a:xfrm>
              <a:off x="10037216" y="3000864"/>
              <a:ext cx="533283" cy="533283"/>
            </a:xfrm>
            <a:prstGeom prst="rect">
              <a:avLst/>
            </a:prstGeom>
          </p:spPr>
        </p:pic>
        <p:sp>
          <p:nvSpPr>
            <p:cNvPr id="125" name="TextBox 124"/>
            <p:cNvSpPr txBox="1"/>
            <p:nvPr/>
          </p:nvSpPr>
          <p:spPr>
            <a:xfrm>
              <a:off x="9178419" y="3777100"/>
              <a:ext cx="3290340" cy="1203322"/>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2000" kern="0" dirty="0">
                  <a:gradFill>
                    <a:gsLst>
                      <a:gs pos="2917">
                        <a:schemeClr val="tx1"/>
                      </a:gs>
                      <a:gs pos="30000">
                        <a:schemeClr val="tx1"/>
                      </a:gs>
                    </a:gsLst>
                    <a:lin ang="5400000" scaled="0"/>
                  </a:gradFill>
                  <a:cs typeface="Segoe UI" panose="020B0502040204020203" pitchFamily="34" charset="0"/>
                </a:rPr>
                <a:t>Cortana </a:t>
              </a:r>
            </a:p>
            <a:p>
              <a:pPr algn="ctr" defTabSz="914049">
                <a:lnSpc>
                  <a:spcPct val="90000"/>
                </a:lnSpc>
                <a:spcAft>
                  <a:spcPts val="600"/>
                </a:spcAft>
              </a:pPr>
              <a:r>
                <a:rPr lang="en-US" sz="2000" kern="0" dirty="0">
                  <a:gradFill>
                    <a:gsLst>
                      <a:gs pos="2917">
                        <a:schemeClr val="tx1"/>
                      </a:gs>
                      <a:gs pos="30000">
                        <a:schemeClr val="tx1"/>
                      </a:gs>
                    </a:gsLst>
                    <a:lin ang="5400000" scaled="0"/>
                  </a:gradFill>
                  <a:cs typeface="Segoe UI" panose="020B0502040204020203" pitchFamily="34" charset="0"/>
                </a:rPr>
                <a:t>Intelligence </a:t>
              </a:r>
              <a:br>
                <a:rPr lang="en-US" sz="2000" kern="0" dirty="0">
                  <a:gradFill>
                    <a:gsLst>
                      <a:gs pos="2917">
                        <a:schemeClr val="tx1"/>
                      </a:gs>
                      <a:gs pos="30000">
                        <a:schemeClr val="tx1"/>
                      </a:gs>
                    </a:gsLst>
                    <a:lin ang="5400000" scaled="0"/>
                  </a:gradFill>
                  <a:cs typeface="Segoe UI" panose="020B0502040204020203" pitchFamily="34" charset="0"/>
                </a:rPr>
              </a:br>
              <a:endParaRPr lang="en-US" sz="2000" kern="0" dirty="0">
                <a:gradFill>
                  <a:gsLst>
                    <a:gs pos="2917">
                      <a:schemeClr val="tx1"/>
                    </a:gs>
                    <a:gs pos="30000">
                      <a:schemeClr val="tx1"/>
                    </a:gs>
                  </a:gsLst>
                  <a:lin ang="5400000" scaled="0"/>
                </a:gradFill>
                <a:cs typeface="Segoe UI" panose="020B0502040204020203" pitchFamily="34" charset="0"/>
              </a:endParaRPr>
            </a:p>
          </p:txBody>
        </p:sp>
      </p:grpSp>
      <p:cxnSp>
        <p:nvCxnSpPr>
          <p:cNvPr id="38" name="Straight Connector 37"/>
          <p:cNvCxnSpPr/>
          <p:nvPr/>
        </p:nvCxnSpPr>
        <p:spPr>
          <a:xfrm>
            <a:off x="3447091" y="2076860"/>
            <a:ext cx="25556" cy="3466867"/>
          </a:xfrm>
          <a:prstGeom prst="line">
            <a:avLst/>
          </a:prstGeom>
          <a:ln w="19050">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auto">
          <a:xfrm>
            <a:off x="501001" y="2341631"/>
            <a:ext cx="2622076" cy="3244940"/>
          </a:xfrm>
          <a:prstGeom prst="rect">
            <a:avLst/>
          </a:prstGeom>
          <a:solidFill>
            <a:srgbClr val="B9B9B9">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9162407" y="2238475"/>
            <a:ext cx="2300866" cy="3348096"/>
          </a:xfrm>
          <a:prstGeom prst="rect">
            <a:avLst/>
          </a:prstGeom>
          <a:solidFill>
            <a:srgbClr val="B9B9B9">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4242282" y="1981993"/>
            <a:ext cx="4597556" cy="3574941"/>
            <a:chOff x="5761037" y="1997801"/>
            <a:chExt cx="4597556" cy="3574941"/>
          </a:xfrm>
        </p:grpSpPr>
        <p:grpSp>
          <p:nvGrpSpPr>
            <p:cNvPr id="21" name="Group 20"/>
            <p:cNvGrpSpPr/>
            <p:nvPr/>
          </p:nvGrpSpPr>
          <p:grpSpPr>
            <a:xfrm>
              <a:off x="8157912" y="4132625"/>
              <a:ext cx="1910388" cy="683179"/>
              <a:chOff x="5950300" y="5076926"/>
              <a:chExt cx="1910388" cy="683179"/>
            </a:xfrm>
          </p:grpSpPr>
          <p:sp>
            <p:nvSpPr>
              <p:cNvPr id="106" name="TextBox 105"/>
              <p:cNvSpPr txBox="1"/>
              <p:nvPr/>
            </p:nvSpPr>
            <p:spPr>
              <a:xfrm>
                <a:off x="6168176" y="5076926"/>
                <a:ext cx="1692512" cy="683179"/>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400" kern="0" dirty="0">
                    <a:gradFill>
                      <a:gsLst>
                        <a:gs pos="2917">
                          <a:schemeClr val="tx1"/>
                        </a:gs>
                        <a:gs pos="30000">
                          <a:schemeClr val="tx1"/>
                        </a:gs>
                      </a:gsLst>
                      <a:lin ang="5400000" scaled="0"/>
                    </a:gradFill>
                  </a:rPr>
                  <a:t>Marketing by Adobe</a:t>
                </a:r>
              </a:p>
            </p:txBody>
          </p:sp>
          <p:pic>
            <p:nvPicPr>
              <p:cNvPr id="107" name="Picture 10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0300" y="5205653"/>
                <a:ext cx="428428" cy="315323"/>
              </a:xfrm>
              <a:prstGeom prst="rect">
                <a:avLst/>
              </a:prstGeom>
            </p:spPr>
          </p:pic>
        </p:grpSp>
        <p:grpSp>
          <p:nvGrpSpPr>
            <p:cNvPr id="11" name="Group 10"/>
            <p:cNvGrpSpPr/>
            <p:nvPr/>
          </p:nvGrpSpPr>
          <p:grpSpPr>
            <a:xfrm>
              <a:off x="5976505" y="2789280"/>
              <a:ext cx="1672208" cy="489280"/>
              <a:chOff x="5723250" y="3073915"/>
              <a:chExt cx="1672208" cy="489280"/>
            </a:xfrm>
          </p:grpSpPr>
          <p:sp>
            <p:nvSpPr>
              <p:cNvPr id="102" name="TextBox 101"/>
              <p:cNvSpPr txBox="1"/>
              <p:nvPr/>
            </p:nvSpPr>
            <p:spPr>
              <a:xfrm>
                <a:off x="5723250" y="3073915"/>
                <a:ext cx="1672208" cy="4892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400" kern="0" dirty="0">
                    <a:gradFill>
                      <a:gsLst>
                        <a:gs pos="2917">
                          <a:schemeClr val="tx1"/>
                        </a:gs>
                        <a:gs pos="30000">
                          <a:schemeClr val="tx1"/>
                        </a:gs>
                      </a:gsLst>
                      <a:lin ang="5400000" scaled="0"/>
                    </a:gradFill>
                  </a:rPr>
                  <a:t>Sales</a:t>
                </a:r>
              </a:p>
            </p:txBody>
          </p:sp>
          <p:pic>
            <p:nvPicPr>
              <p:cNvPr id="108" name="Picture 10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21865" y="3147841"/>
                <a:ext cx="370162" cy="370162"/>
              </a:xfrm>
              <a:prstGeom prst="rect">
                <a:avLst/>
              </a:prstGeom>
            </p:spPr>
          </p:pic>
        </p:grpSp>
        <p:grpSp>
          <p:nvGrpSpPr>
            <p:cNvPr id="13" name="Group 12"/>
            <p:cNvGrpSpPr/>
            <p:nvPr/>
          </p:nvGrpSpPr>
          <p:grpSpPr>
            <a:xfrm>
              <a:off x="8157912" y="2842057"/>
              <a:ext cx="2157082" cy="524529"/>
              <a:chOff x="5780720" y="2851886"/>
              <a:chExt cx="2157082" cy="524529"/>
            </a:xfrm>
          </p:grpSpPr>
          <p:sp>
            <p:nvSpPr>
              <p:cNvPr id="103" name="TextBox 102"/>
              <p:cNvSpPr txBox="1"/>
              <p:nvPr/>
            </p:nvSpPr>
            <p:spPr>
              <a:xfrm>
                <a:off x="5795193" y="2887135"/>
                <a:ext cx="2142609" cy="4892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400" kern="0" dirty="0">
                    <a:gradFill>
                      <a:gsLst>
                        <a:gs pos="2917">
                          <a:schemeClr val="tx1"/>
                        </a:gs>
                        <a:gs pos="30000">
                          <a:schemeClr val="tx1"/>
                        </a:gs>
                      </a:gsLst>
                      <a:lin ang="5400000" scaled="0"/>
                    </a:gradFill>
                  </a:rPr>
                  <a:t>Customer Service</a:t>
                </a:r>
              </a:p>
            </p:txBody>
          </p:sp>
          <p:pic>
            <p:nvPicPr>
              <p:cNvPr id="111" name="Picture 1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80720" y="2851886"/>
                <a:ext cx="315323" cy="428428"/>
              </a:xfrm>
              <a:prstGeom prst="rect">
                <a:avLst/>
              </a:prstGeom>
            </p:spPr>
          </p:pic>
        </p:grpSp>
        <p:grpSp>
          <p:nvGrpSpPr>
            <p:cNvPr id="16" name="Group 15"/>
            <p:cNvGrpSpPr/>
            <p:nvPr/>
          </p:nvGrpSpPr>
          <p:grpSpPr>
            <a:xfrm>
              <a:off x="8139478" y="3530238"/>
              <a:ext cx="2032917" cy="489280"/>
              <a:chOff x="8378576" y="4172011"/>
              <a:chExt cx="2032917" cy="489280"/>
            </a:xfrm>
          </p:grpSpPr>
          <p:sp>
            <p:nvSpPr>
              <p:cNvPr id="105" name="TextBox 104"/>
              <p:cNvSpPr txBox="1"/>
              <p:nvPr/>
            </p:nvSpPr>
            <p:spPr>
              <a:xfrm>
                <a:off x="8486824" y="4172011"/>
                <a:ext cx="1924669" cy="4892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400" kern="0" dirty="0">
                    <a:gradFill>
                      <a:gsLst>
                        <a:gs pos="2917">
                          <a:schemeClr val="tx1"/>
                        </a:gs>
                        <a:gs pos="30000">
                          <a:schemeClr val="tx1"/>
                        </a:gs>
                      </a:gsLst>
                      <a:lin ang="5400000" scaled="0"/>
                    </a:gradFill>
                  </a:rPr>
                  <a:t>Field Service</a:t>
                </a:r>
              </a:p>
            </p:txBody>
          </p:sp>
          <p:pic>
            <p:nvPicPr>
              <p:cNvPr id="112" name="Picture 1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78576" y="4258990"/>
                <a:ext cx="428428" cy="315323"/>
              </a:xfrm>
              <a:prstGeom prst="rect">
                <a:avLst/>
              </a:prstGeom>
            </p:spPr>
          </p:pic>
        </p:grpSp>
        <p:grpSp>
          <p:nvGrpSpPr>
            <p:cNvPr id="17" name="Group 16"/>
            <p:cNvGrpSpPr/>
            <p:nvPr/>
          </p:nvGrpSpPr>
          <p:grpSpPr>
            <a:xfrm>
              <a:off x="6032900" y="4093461"/>
              <a:ext cx="2180889" cy="683179"/>
              <a:chOff x="6068794" y="4256598"/>
              <a:chExt cx="2180889" cy="683179"/>
            </a:xfrm>
          </p:grpSpPr>
          <p:pic>
            <p:nvPicPr>
              <p:cNvPr id="109" name="Picture 10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68794" y="4386118"/>
                <a:ext cx="428428" cy="428428"/>
              </a:xfrm>
              <a:prstGeom prst="rect">
                <a:avLst/>
              </a:prstGeom>
            </p:spPr>
          </p:pic>
          <p:sp>
            <p:nvSpPr>
              <p:cNvPr id="126" name="TextBox 125"/>
              <p:cNvSpPr txBox="1"/>
              <p:nvPr/>
            </p:nvSpPr>
            <p:spPr>
              <a:xfrm>
                <a:off x="6107074" y="4256598"/>
                <a:ext cx="2142609" cy="683179"/>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400" kern="0" dirty="0">
                    <a:gradFill>
                      <a:gsLst>
                        <a:gs pos="2917">
                          <a:schemeClr val="tx1"/>
                        </a:gs>
                        <a:gs pos="30000">
                          <a:schemeClr val="tx1"/>
                        </a:gs>
                      </a:gsLst>
                      <a:lin ang="5400000" scaled="0"/>
                    </a:gradFill>
                  </a:rPr>
                  <a:t>Project Service</a:t>
                </a:r>
                <a:br>
                  <a:rPr lang="en-US" sz="1400" kern="0" dirty="0">
                    <a:gradFill>
                      <a:gsLst>
                        <a:gs pos="2917">
                          <a:schemeClr val="tx1"/>
                        </a:gs>
                        <a:gs pos="30000">
                          <a:schemeClr val="tx1"/>
                        </a:gs>
                      </a:gsLst>
                      <a:lin ang="5400000" scaled="0"/>
                    </a:gradFill>
                  </a:rPr>
                </a:br>
                <a:r>
                  <a:rPr lang="en-US" sz="1400" kern="0" dirty="0">
                    <a:gradFill>
                      <a:gsLst>
                        <a:gs pos="2917">
                          <a:schemeClr val="tx1"/>
                        </a:gs>
                        <a:gs pos="30000">
                          <a:schemeClr val="tx1"/>
                        </a:gs>
                      </a:gsLst>
                      <a:lin ang="5400000" scaled="0"/>
                    </a:gradFill>
                  </a:rPr>
                  <a:t>Automation</a:t>
                </a:r>
              </a:p>
            </p:txBody>
          </p:sp>
        </p:grpSp>
        <p:grpSp>
          <p:nvGrpSpPr>
            <p:cNvPr id="12" name="Group 11"/>
            <p:cNvGrpSpPr/>
            <p:nvPr/>
          </p:nvGrpSpPr>
          <p:grpSpPr>
            <a:xfrm>
              <a:off x="5978264" y="3522822"/>
              <a:ext cx="2080110" cy="506511"/>
              <a:chOff x="5631515" y="3624434"/>
              <a:chExt cx="2080110" cy="506511"/>
            </a:xfrm>
          </p:grpSpPr>
          <p:sp>
            <p:nvSpPr>
              <p:cNvPr id="104" name="TextBox 103"/>
              <p:cNvSpPr txBox="1"/>
              <p:nvPr/>
            </p:nvSpPr>
            <p:spPr>
              <a:xfrm>
                <a:off x="5786956" y="3641665"/>
                <a:ext cx="1924669" cy="4892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400" kern="0" dirty="0">
                    <a:gradFill>
                      <a:gsLst>
                        <a:gs pos="2917">
                          <a:schemeClr val="tx1"/>
                        </a:gs>
                        <a:gs pos="30000">
                          <a:schemeClr val="tx1"/>
                        </a:gs>
                      </a:gsLst>
                      <a:lin ang="5400000" scaled="0"/>
                    </a:gradFill>
                  </a:rPr>
                  <a:t>Operations</a:t>
                </a:r>
              </a:p>
            </p:txBody>
          </p:sp>
          <p:pic>
            <p:nvPicPr>
              <p:cNvPr id="3" name="Picture 2"/>
              <p:cNvPicPr>
                <a:picLocks noChangeAspect="1"/>
              </p:cNvPicPr>
              <p:nvPr/>
            </p:nvPicPr>
            <p:blipFill>
              <a:blip r:embed="rId12"/>
              <a:stretch>
                <a:fillRect/>
              </a:stretch>
            </p:blipFill>
            <p:spPr>
              <a:xfrm>
                <a:off x="5631515" y="3624434"/>
                <a:ext cx="465575" cy="465575"/>
              </a:xfrm>
              <a:prstGeom prst="rect">
                <a:avLst/>
              </a:prstGeom>
            </p:spPr>
          </p:pic>
        </p:grpSp>
        <p:cxnSp>
          <p:nvCxnSpPr>
            <p:cNvPr id="39" name="Straight Connector 38"/>
            <p:cNvCxnSpPr/>
            <p:nvPr/>
          </p:nvCxnSpPr>
          <p:spPr>
            <a:xfrm>
              <a:off x="10333037" y="2105875"/>
              <a:ext cx="25556" cy="3466867"/>
            </a:xfrm>
            <a:prstGeom prst="line">
              <a:avLst/>
            </a:prstGeom>
            <a:ln w="19050">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087606" y="1997801"/>
              <a:ext cx="374064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rgbClr val="0078D7"/>
                  </a:solidFill>
                </a:rPr>
                <a:t>Microsoft Dynamics 365</a:t>
              </a:r>
            </a:p>
          </p:txBody>
        </p:sp>
        <p:sp>
          <p:nvSpPr>
            <p:cNvPr id="48" name="Rounded Rectangle 47"/>
            <p:cNvSpPr/>
            <p:nvPr/>
          </p:nvSpPr>
          <p:spPr bwMode="auto">
            <a:xfrm>
              <a:off x="8023339" y="2790730"/>
              <a:ext cx="2048062" cy="554215"/>
            </a:xfrm>
            <a:prstGeom prst="round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0" name="Rounded Rectangle 49"/>
            <p:cNvSpPr/>
            <p:nvPr/>
          </p:nvSpPr>
          <p:spPr bwMode="auto">
            <a:xfrm>
              <a:off x="5761037" y="2790730"/>
              <a:ext cx="2048062" cy="554215"/>
            </a:xfrm>
            <a:prstGeom prst="round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1" name="Rounded Rectangle 50"/>
            <p:cNvSpPr/>
            <p:nvPr/>
          </p:nvSpPr>
          <p:spPr bwMode="auto">
            <a:xfrm>
              <a:off x="5761037" y="3481986"/>
              <a:ext cx="2048062" cy="554215"/>
            </a:xfrm>
            <a:prstGeom prst="round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2" name="Rounded Rectangle 51"/>
            <p:cNvSpPr/>
            <p:nvPr/>
          </p:nvSpPr>
          <p:spPr bwMode="auto">
            <a:xfrm>
              <a:off x="8023338" y="3477787"/>
              <a:ext cx="2048062" cy="554215"/>
            </a:xfrm>
            <a:prstGeom prst="round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3" name="Rounded Rectangle 52"/>
            <p:cNvSpPr/>
            <p:nvPr/>
          </p:nvSpPr>
          <p:spPr bwMode="auto">
            <a:xfrm>
              <a:off x="5761037" y="4157019"/>
              <a:ext cx="2048062" cy="554215"/>
            </a:xfrm>
            <a:prstGeom prst="round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4" name="Rounded Rectangle 53"/>
            <p:cNvSpPr/>
            <p:nvPr/>
          </p:nvSpPr>
          <p:spPr bwMode="auto">
            <a:xfrm>
              <a:off x="8023338" y="4166831"/>
              <a:ext cx="2048062" cy="554215"/>
            </a:xfrm>
            <a:prstGeom prst="round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5" name="Rounded Rectangle 54"/>
            <p:cNvSpPr/>
            <p:nvPr/>
          </p:nvSpPr>
          <p:spPr bwMode="auto">
            <a:xfrm>
              <a:off x="6661924" y="4854007"/>
              <a:ext cx="2592008" cy="554215"/>
            </a:xfrm>
            <a:prstGeom prst="round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6" name="TextBox 55"/>
            <p:cNvSpPr txBox="1"/>
            <p:nvPr/>
          </p:nvSpPr>
          <p:spPr>
            <a:xfrm>
              <a:off x="6925814" y="4901690"/>
              <a:ext cx="2064228" cy="4892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400" kern="0" dirty="0">
                  <a:gradFill>
                    <a:gsLst>
                      <a:gs pos="2917">
                        <a:schemeClr val="tx1"/>
                      </a:gs>
                      <a:gs pos="30000">
                        <a:schemeClr val="tx1"/>
                      </a:gs>
                    </a:gsLst>
                    <a:lin ang="5400000" scaled="0"/>
                  </a:gradFill>
                </a:rPr>
                <a:t>Customer Insights</a:t>
              </a:r>
            </a:p>
          </p:txBody>
        </p:sp>
      </p:grpSp>
      <p:pic>
        <p:nvPicPr>
          <p:cNvPr id="4" name="Picture 3"/>
          <p:cNvPicPr>
            <a:picLocks noChangeAspect="1"/>
          </p:cNvPicPr>
          <p:nvPr/>
        </p:nvPicPr>
        <p:blipFill>
          <a:blip r:embed="rId13">
            <a:duotone>
              <a:schemeClr val="accent1">
                <a:shade val="45000"/>
                <a:satMod val="135000"/>
              </a:schemeClr>
              <a:prstClr val="white"/>
            </a:duotone>
          </a:blip>
          <a:stretch>
            <a:fillRect/>
          </a:stretch>
        </p:blipFill>
        <p:spPr>
          <a:xfrm>
            <a:off x="5279081" y="4868862"/>
            <a:ext cx="382447" cy="428604"/>
          </a:xfrm>
          <a:prstGeom prst="rect">
            <a:avLst/>
          </a:prstGeom>
        </p:spPr>
      </p:pic>
    </p:spTree>
    <p:extLst>
      <p:ext uri="{BB962C8B-B14F-4D97-AF65-F5344CB8AC3E}">
        <p14:creationId xmlns:p14="http://schemas.microsoft.com/office/powerpoint/2010/main" val="353338775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867190" y="1868554"/>
            <a:ext cx="7045" cy="4209452"/>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Roadmap</a:t>
            </a:r>
            <a:endParaRPr lang="en-US" dirty="0"/>
          </a:p>
        </p:txBody>
      </p:sp>
      <p:pic>
        <p:nvPicPr>
          <p:cNvPr id="28" name="Picture 2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05440" y="993"/>
            <a:ext cx="6329272" cy="7001632"/>
          </a:xfrm>
          <a:prstGeom prst="rect">
            <a:avLst/>
          </a:prstGeom>
        </p:spPr>
      </p:pic>
      <p:grpSp>
        <p:nvGrpSpPr>
          <p:cNvPr id="10" name="Group 9"/>
          <p:cNvGrpSpPr/>
          <p:nvPr/>
        </p:nvGrpSpPr>
        <p:grpSpPr>
          <a:xfrm>
            <a:off x="452499" y="3407615"/>
            <a:ext cx="5322091" cy="887652"/>
            <a:chOff x="442816" y="3265009"/>
            <a:chExt cx="5370532" cy="895732"/>
          </a:xfrm>
        </p:grpSpPr>
        <p:sp>
          <p:nvSpPr>
            <p:cNvPr id="33" name="engage"/>
            <p:cNvSpPr/>
            <p:nvPr/>
          </p:nvSpPr>
          <p:spPr bwMode="auto">
            <a:xfrm>
              <a:off x="1510588" y="3401730"/>
              <a:ext cx="4302760" cy="6049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040" b="0" i="0" u="none" strike="noStrike" kern="0" cap="none" spc="50" normalizeH="0" baseline="0" noProof="0" dirty="0">
                  <a:ln>
                    <a:noFill/>
                  </a:ln>
                  <a:solidFill>
                    <a:schemeClr val="tx1"/>
                  </a:solidFill>
                  <a:effectLst/>
                  <a:uLnTx/>
                  <a:uFillTx/>
                  <a:cs typeface="Segoe UI" panose="020B0502040204020203" pitchFamily="34" charset="0"/>
                </a:rPr>
                <a:t>Redefined business processes</a:t>
              </a:r>
            </a:p>
          </p:txBody>
        </p:sp>
        <p:sp>
          <p:nvSpPr>
            <p:cNvPr id="47" name="Oval 46"/>
            <p:cNvSpPr/>
            <p:nvPr/>
          </p:nvSpPr>
          <p:spPr bwMode="auto">
            <a:xfrm>
              <a:off x="442816" y="3265009"/>
              <a:ext cx="895732" cy="895732"/>
            </a:xfrm>
            <a:prstGeom prst="ellipse">
              <a:avLst/>
            </a:prstGeom>
            <a:solidFill>
              <a:schemeClr val="accent3"/>
            </a:solidFill>
            <a:ln w="28575" cap="flat" cmpd="sng" algn="ctr">
              <a:solidFill>
                <a:schemeClr val="bg1"/>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5" name="Picture 4"/>
            <p:cNvPicPr>
              <a:picLocks noChangeAspect="1"/>
            </p:cNvPicPr>
            <p:nvPr/>
          </p:nvPicPr>
          <p:blipFill>
            <a:blip r:embed="rId4"/>
            <a:stretch>
              <a:fillRect/>
            </a:stretch>
          </p:blipFill>
          <p:spPr>
            <a:xfrm>
              <a:off x="667174" y="3454874"/>
              <a:ext cx="444500" cy="533400"/>
            </a:xfrm>
            <a:prstGeom prst="rect">
              <a:avLst/>
            </a:prstGeom>
          </p:spPr>
        </p:pic>
      </p:grpSp>
      <p:grpSp>
        <p:nvGrpSpPr>
          <p:cNvPr id="3" name="Group 2"/>
          <p:cNvGrpSpPr/>
          <p:nvPr/>
        </p:nvGrpSpPr>
        <p:grpSpPr>
          <a:xfrm>
            <a:off x="450733" y="1204608"/>
            <a:ext cx="5261325" cy="887652"/>
            <a:chOff x="442816" y="969232"/>
            <a:chExt cx="5309212" cy="895732"/>
          </a:xfrm>
        </p:grpSpPr>
        <p:sp>
          <p:nvSpPr>
            <p:cNvPr id="31" name="engage"/>
            <p:cNvSpPr/>
            <p:nvPr/>
          </p:nvSpPr>
          <p:spPr bwMode="auto">
            <a:xfrm>
              <a:off x="1449268" y="1126096"/>
              <a:ext cx="4302760" cy="6049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040" b="0" i="0" u="none" strike="noStrike" kern="0" cap="none" spc="50" normalizeH="0" baseline="0" noProof="0" dirty="0">
                  <a:ln>
                    <a:noFill/>
                  </a:ln>
                  <a:solidFill>
                    <a:schemeClr val="tx1"/>
                  </a:solidFill>
                  <a:effectLst/>
                  <a:uLnTx/>
                  <a:uFillTx/>
                  <a:cs typeface="Segoe UI" panose="020B0502040204020203" pitchFamily="34" charset="0"/>
                </a:rPr>
                <a:t>Fall and spring releases</a:t>
              </a:r>
            </a:p>
          </p:txBody>
        </p:sp>
        <p:sp>
          <p:nvSpPr>
            <p:cNvPr id="36" name="Oval 35"/>
            <p:cNvSpPr/>
            <p:nvPr/>
          </p:nvSpPr>
          <p:spPr bwMode="auto">
            <a:xfrm>
              <a:off x="442816" y="969232"/>
              <a:ext cx="895732" cy="895732"/>
            </a:xfrm>
            <a:prstGeom prst="ellipse">
              <a:avLst/>
            </a:prstGeom>
            <a:solidFill>
              <a:schemeClr val="tx2"/>
            </a:solidFill>
            <a:ln w="28575" cap="flat" cmpd="sng" algn="ctr">
              <a:solidFill>
                <a:schemeClr val="bg1"/>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6" name="Picture 5"/>
            <p:cNvPicPr>
              <a:picLocks noChangeAspect="1"/>
            </p:cNvPicPr>
            <p:nvPr/>
          </p:nvPicPr>
          <p:blipFill>
            <a:blip r:embed="rId5"/>
            <a:stretch>
              <a:fillRect/>
            </a:stretch>
          </p:blipFill>
          <p:spPr>
            <a:xfrm>
              <a:off x="704028" y="1161119"/>
              <a:ext cx="370793" cy="481029"/>
            </a:xfrm>
            <a:prstGeom prst="rect">
              <a:avLst/>
            </a:prstGeom>
          </p:spPr>
        </p:pic>
      </p:grpSp>
      <p:grpSp>
        <p:nvGrpSpPr>
          <p:cNvPr id="8" name="Group 7"/>
          <p:cNvGrpSpPr/>
          <p:nvPr/>
        </p:nvGrpSpPr>
        <p:grpSpPr>
          <a:xfrm>
            <a:off x="437270" y="2295134"/>
            <a:ext cx="4797713" cy="924719"/>
            <a:chOff x="442816" y="2106356"/>
            <a:chExt cx="4841381" cy="933137"/>
          </a:xfrm>
        </p:grpSpPr>
        <p:sp>
          <p:nvSpPr>
            <p:cNvPr id="32" name="engage"/>
            <p:cNvSpPr/>
            <p:nvPr/>
          </p:nvSpPr>
          <p:spPr bwMode="auto">
            <a:xfrm>
              <a:off x="1449268" y="2127698"/>
              <a:ext cx="3834929" cy="9117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040" b="0" i="0" u="none" strike="noStrike" kern="0" cap="none" spc="50" normalizeH="0" baseline="0" noProof="0" dirty="0">
                  <a:ln>
                    <a:noFill/>
                  </a:ln>
                  <a:solidFill>
                    <a:schemeClr val="tx1"/>
                  </a:solidFill>
                  <a:effectLst/>
                  <a:uLnTx/>
                  <a:uFillTx/>
                  <a:cs typeface="Segoe UI" panose="020B0502040204020203" pitchFamily="34" charset="0"/>
                </a:rPr>
                <a:t>Common user experience and integrated navigation</a:t>
              </a:r>
            </a:p>
          </p:txBody>
        </p:sp>
        <p:sp>
          <p:nvSpPr>
            <p:cNvPr id="44" name="Oval 43"/>
            <p:cNvSpPr/>
            <p:nvPr/>
          </p:nvSpPr>
          <p:spPr bwMode="auto">
            <a:xfrm>
              <a:off x="442816" y="2106356"/>
              <a:ext cx="895732" cy="895732"/>
            </a:xfrm>
            <a:prstGeom prst="ellipse">
              <a:avLst/>
            </a:prstGeom>
            <a:solidFill>
              <a:schemeClr val="accent2"/>
            </a:solidFill>
            <a:ln w="28575" cap="flat" cmpd="sng" algn="ctr">
              <a:solidFill>
                <a:schemeClr val="bg1"/>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7" name="Picture 6"/>
            <p:cNvPicPr>
              <a:picLocks noChangeAspect="1"/>
            </p:cNvPicPr>
            <p:nvPr/>
          </p:nvPicPr>
          <p:blipFill>
            <a:blip r:embed="rId6"/>
            <a:stretch>
              <a:fillRect/>
            </a:stretch>
          </p:blipFill>
          <p:spPr>
            <a:xfrm>
              <a:off x="655902" y="2327599"/>
              <a:ext cx="449274" cy="439063"/>
            </a:xfrm>
            <a:prstGeom prst="rect">
              <a:avLst/>
            </a:prstGeom>
          </p:spPr>
        </p:pic>
      </p:grpSp>
      <p:grpSp>
        <p:nvGrpSpPr>
          <p:cNvPr id="11" name="Group 10"/>
          <p:cNvGrpSpPr/>
          <p:nvPr/>
        </p:nvGrpSpPr>
        <p:grpSpPr>
          <a:xfrm>
            <a:off x="452499" y="4508537"/>
            <a:ext cx="5322091" cy="918056"/>
            <a:chOff x="442816" y="4412326"/>
            <a:chExt cx="5370532" cy="926413"/>
          </a:xfrm>
        </p:grpSpPr>
        <p:sp>
          <p:nvSpPr>
            <p:cNvPr id="48" name="Oval 47"/>
            <p:cNvSpPr/>
            <p:nvPr/>
          </p:nvSpPr>
          <p:spPr bwMode="auto">
            <a:xfrm>
              <a:off x="442816" y="4412326"/>
              <a:ext cx="895732" cy="895732"/>
            </a:xfrm>
            <a:prstGeom prst="ellipse">
              <a:avLst/>
            </a:prstGeom>
            <a:solidFill>
              <a:schemeClr val="accent4"/>
            </a:solidFill>
            <a:ln w="28575" cap="flat" cmpd="sng" algn="ctr">
              <a:solidFill>
                <a:schemeClr val="bg1"/>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5" name="engage"/>
            <p:cNvSpPr/>
            <p:nvPr/>
          </p:nvSpPr>
          <p:spPr bwMode="auto">
            <a:xfrm>
              <a:off x="1510588" y="4426944"/>
              <a:ext cx="4302760" cy="9117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040" b="0" i="0" u="none" strike="noStrike" kern="0" cap="none" spc="50" normalizeH="0" baseline="0" noProof="0" dirty="0">
                  <a:ln>
                    <a:noFill/>
                  </a:ln>
                  <a:solidFill>
                    <a:schemeClr val="tx1"/>
                  </a:solidFill>
                  <a:effectLst/>
                  <a:uLnTx/>
                  <a:uFillTx/>
                  <a:cs typeface="Segoe UI" panose="020B0502040204020203" pitchFamily="34" charset="0"/>
                </a:rPr>
                <a:t>Common application platform with PowerApps</a:t>
              </a:r>
            </a:p>
          </p:txBody>
        </p:sp>
        <p:sp>
          <p:nvSpPr>
            <p:cNvPr id="27" name="Freeform 17"/>
            <p:cNvSpPr>
              <a:spLocks noChangeAspect="1" noEditPoints="1"/>
            </p:cNvSpPr>
            <p:nvPr/>
          </p:nvSpPr>
          <p:spPr bwMode="black">
            <a:xfrm>
              <a:off x="662082" y="4631329"/>
              <a:ext cx="457200" cy="457727"/>
            </a:xfrm>
            <a:custGeom>
              <a:avLst/>
              <a:gdLst>
                <a:gd name="T0" fmla="*/ 112 w 300"/>
                <a:gd name="T1" fmla="*/ 75 h 300"/>
                <a:gd name="T2" fmla="*/ 187 w 300"/>
                <a:gd name="T3" fmla="*/ 0 h 300"/>
                <a:gd name="T4" fmla="*/ 150 w 300"/>
                <a:gd name="T5" fmla="*/ 225 h 300"/>
                <a:gd name="T6" fmla="*/ 150 w 300"/>
                <a:gd name="T7" fmla="*/ 300 h 300"/>
                <a:gd name="T8" fmla="*/ 150 w 300"/>
                <a:gd name="T9" fmla="*/ 225 h 300"/>
                <a:gd name="T10" fmla="*/ 217 w 300"/>
                <a:gd name="T11" fmla="*/ 152 h 300"/>
                <a:gd name="T12" fmla="*/ 197 w 300"/>
                <a:gd name="T13" fmla="*/ 168 h 300"/>
                <a:gd name="T14" fmla="*/ 196 w 300"/>
                <a:gd name="T15" fmla="*/ 160 h 300"/>
                <a:gd name="T16" fmla="*/ 159 w 300"/>
                <a:gd name="T17" fmla="*/ 196 h 300"/>
                <a:gd name="T18" fmla="*/ 168 w 300"/>
                <a:gd name="T19" fmla="*/ 198 h 300"/>
                <a:gd name="T20" fmla="*/ 151 w 300"/>
                <a:gd name="T21" fmla="*/ 217 h 300"/>
                <a:gd name="T22" fmla="*/ 131 w 300"/>
                <a:gd name="T23" fmla="*/ 200 h 300"/>
                <a:gd name="T24" fmla="*/ 139 w 300"/>
                <a:gd name="T25" fmla="*/ 198 h 300"/>
                <a:gd name="T26" fmla="*/ 140 w 300"/>
                <a:gd name="T27" fmla="*/ 160 h 300"/>
                <a:gd name="T28" fmla="*/ 103 w 300"/>
                <a:gd name="T29" fmla="*/ 161 h 300"/>
                <a:gd name="T30" fmla="*/ 100 w 300"/>
                <a:gd name="T31" fmla="*/ 169 h 300"/>
                <a:gd name="T32" fmla="*/ 83 w 300"/>
                <a:gd name="T33" fmla="*/ 149 h 300"/>
                <a:gd name="T34" fmla="*/ 103 w 300"/>
                <a:gd name="T35" fmla="*/ 133 h 300"/>
                <a:gd name="T36" fmla="*/ 104 w 300"/>
                <a:gd name="T37" fmla="*/ 141 h 300"/>
                <a:gd name="T38" fmla="*/ 140 w 300"/>
                <a:gd name="T39" fmla="*/ 104 h 300"/>
                <a:gd name="T40" fmla="*/ 132 w 300"/>
                <a:gd name="T41" fmla="*/ 103 h 300"/>
                <a:gd name="T42" fmla="*/ 148 w 300"/>
                <a:gd name="T43" fmla="*/ 84 h 300"/>
                <a:gd name="T44" fmla="*/ 169 w 300"/>
                <a:gd name="T45" fmla="*/ 101 h 300"/>
                <a:gd name="T46" fmla="*/ 160 w 300"/>
                <a:gd name="T47" fmla="*/ 103 h 300"/>
                <a:gd name="T48" fmla="*/ 159 w 300"/>
                <a:gd name="T49" fmla="*/ 141 h 300"/>
                <a:gd name="T50" fmla="*/ 197 w 300"/>
                <a:gd name="T51" fmla="*/ 140 h 300"/>
                <a:gd name="T52" fmla="*/ 200 w 300"/>
                <a:gd name="T53" fmla="*/ 132 h 300"/>
                <a:gd name="T54" fmla="*/ 150 w 300"/>
                <a:gd name="T55" fmla="*/ 150 h 300"/>
                <a:gd name="T56" fmla="*/ 150 w 300"/>
                <a:gd name="T57" fmla="*/ 150 h 300"/>
                <a:gd name="T58" fmla="*/ 0 w 300"/>
                <a:gd name="T59" fmla="*/ 183 h 300"/>
                <a:gd name="T60" fmla="*/ 37 w 300"/>
                <a:gd name="T61" fmla="*/ 118 h 300"/>
                <a:gd name="T62" fmla="*/ 281 w 300"/>
                <a:gd name="T63" fmla="*/ 183 h 300"/>
                <a:gd name="T64" fmla="*/ 281 w 300"/>
                <a:gd name="T65" fmla="*/ 118 h 300"/>
                <a:gd name="T66" fmla="*/ 225 w 300"/>
                <a:gd name="T67" fmla="*/ 150 h 300"/>
                <a:gd name="T68" fmla="*/ 281 w 300"/>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87" y="75"/>
                  </a:moveTo>
                  <a:cubicBezTo>
                    <a:pt x="112" y="75"/>
                    <a:pt x="112" y="75"/>
                    <a:pt x="112" y="75"/>
                  </a:cubicBezTo>
                  <a:cubicBezTo>
                    <a:pt x="112" y="0"/>
                    <a:pt x="112" y="0"/>
                    <a:pt x="112" y="0"/>
                  </a:cubicBezTo>
                  <a:cubicBezTo>
                    <a:pt x="187" y="0"/>
                    <a:pt x="187" y="0"/>
                    <a:pt x="187" y="0"/>
                  </a:cubicBezTo>
                  <a:lnTo>
                    <a:pt x="187" y="75"/>
                  </a:lnTo>
                  <a:close/>
                  <a:moveTo>
                    <a:pt x="150" y="225"/>
                  </a:moveTo>
                  <a:cubicBezTo>
                    <a:pt x="129" y="225"/>
                    <a:pt x="112" y="242"/>
                    <a:pt x="112" y="263"/>
                  </a:cubicBezTo>
                  <a:cubicBezTo>
                    <a:pt x="112" y="284"/>
                    <a:pt x="129" y="300"/>
                    <a:pt x="150" y="300"/>
                  </a:cubicBezTo>
                  <a:cubicBezTo>
                    <a:pt x="171" y="300"/>
                    <a:pt x="187" y="284"/>
                    <a:pt x="187" y="263"/>
                  </a:cubicBezTo>
                  <a:cubicBezTo>
                    <a:pt x="187" y="242"/>
                    <a:pt x="171" y="225"/>
                    <a:pt x="150" y="225"/>
                  </a:cubicBezTo>
                  <a:close/>
                  <a:moveTo>
                    <a:pt x="217" y="149"/>
                  </a:moveTo>
                  <a:cubicBezTo>
                    <a:pt x="218" y="150"/>
                    <a:pt x="218" y="151"/>
                    <a:pt x="217" y="152"/>
                  </a:cubicBezTo>
                  <a:cubicBezTo>
                    <a:pt x="200" y="169"/>
                    <a:pt x="200" y="169"/>
                    <a:pt x="200" y="169"/>
                  </a:cubicBezTo>
                  <a:cubicBezTo>
                    <a:pt x="198" y="171"/>
                    <a:pt x="197" y="170"/>
                    <a:pt x="197" y="168"/>
                  </a:cubicBezTo>
                  <a:cubicBezTo>
                    <a:pt x="197" y="161"/>
                    <a:pt x="197" y="161"/>
                    <a:pt x="197" y="161"/>
                  </a:cubicBezTo>
                  <a:cubicBezTo>
                    <a:pt x="197" y="160"/>
                    <a:pt x="197" y="160"/>
                    <a:pt x="196" y="160"/>
                  </a:cubicBezTo>
                  <a:cubicBezTo>
                    <a:pt x="159" y="160"/>
                    <a:pt x="159" y="160"/>
                    <a:pt x="159" y="160"/>
                  </a:cubicBezTo>
                  <a:cubicBezTo>
                    <a:pt x="159" y="196"/>
                    <a:pt x="159" y="196"/>
                    <a:pt x="159" y="196"/>
                  </a:cubicBezTo>
                  <a:cubicBezTo>
                    <a:pt x="159" y="197"/>
                    <a:pt x="160" y="198"/>
                    <a:pt x="160" y="198"/>
                  </a:cubicBezTo>
                  <a:cubicBezTo>
                    <a:pt x="168" y="198"/>
                    <a:pt x="168" y="198"/>
                    <a:pt x="168" y="198"/>
                  </a:cubicBezTo>
                  <a:cubicBezTo>
                    <a:pt x="169" y="198"/>
                    <a:pt x="170" y="199"/>
                    <a:pt x="169" y="200"/>
                  </a:cubicBezTo>
                  <a:cubicBezTo>
                    <a:pt x="151" y="217"/>
                    <a:pt x="151" y="217"/>
                    <a:pt x="151" y="217"/>
                  </a:cubicBezTo>
                  <a:cubicBezTo>
                    <a:pt x="151" y="218"/>
                    <a:pt x="149" y="218"/>
                    <a:pt x="148" y="217"/>
                  </a:cubicBezTo>
                  <a:cubicBezTo>
                    <a:pt x="131" y="200"/>
                    <a:pt x="131" y="200"/>
                    <a:pt x="131" y="200"/>
                  </a:cubicBezTo>
                  <a:cubicBezTo>
                    <a:pt x="130" y="199"/>
                    <a:pt x="130" y="198"/>
                    <a:pt x="132" y="198"/>
                  </a:cubicBezTo>
                  <a:cubicBezTo>
                    <a:pt x="139" y="198"/>
                    <a:pt x="139" y="198"/>
                    <a:pt x="139" y="198"/>
                  </a:cubicBezTo>
                  <a:cubicBezTo>
                    <a:pt x="140" y="198"/>
                    <a:pt x="140" y="197"/>
                    <a:pt x="140" y="196"/>
                  </a:cubicBezTo>
                  <a:cubicBezTo>
                    <a:pt x="140" y="160"/>
                    <a:pt x="140" y="160"/>
                    <a:pt x="140" y="160"/>
                  </a:cubicBezTo>
                  <a:cubicBezTo>
                    <a:pt x="104" y="160"/>
                    <a:pt x="104" y="160"/>
                    <a:pt x="104" y="160"/>
                  </a:cubicBezTo>
                  <a:cubicBezTo>
                    <a:pt x="103" y="160"/>
                    <a:pt x="103" y="160"/>
                    <a:pt x="103" y="161"/>
                  </a:cubicBezTo>
                  <a:cubicBezTo>
                    <a:pt x="103" y="168"/>
                    <a:pt x="103" y="168"/>
                    <a:pt x="103" y="168"/>
                  </a:cubicBezTo>
                  <a:cubicBezTo>
                    <a:pt x="103" y="170"/>
                    <a:pt x="101" y="171"/>
                    <a:pt x="100" y="169"/>
                  </a:cubicBezTo>
                  <a:cubicBezTo>
                    <a:pt x="83" y="152"/>
                    <a:pt x="83" y="152"/>
                    <a:pt x="83" y="152"/>
                  </a:cubicBezTo>
                  <a:cubicBezTo>
                    <a:pt x="82" y="151"/>
                    <a:pt x="82" y="150"/>
                    <a:pt x="83" y="149"/>
                  </a:cubicBezTo>
                  <a:cubicBezTo>
                    <a:pt x="100" y="132"/>
                    <a:pt x="100" y="132"/>
                    <a:pt x="100" y="132"/>
                  </a:cubicBezTo>
                  <a:cubicBezTo>
                    <a:pt x="101" y="130"/>
                    <a:pt x="103" y="131"/>
                    <a:pt x="103" y="133"/>
                  </a:cubicBezTo>
                  <a:cubicBezTo>
                    <a:pt x="103" y="140"/>
                    <a:pt x="103" y="140"/>
                    <a:pt x="103" y="140"/>
                  </a:cubicBezTo>
                  <a:cubicBezTo>
                    <a:pt x="103" y="140"/>
                    <a:pt x="103" y="141"/>
                    <a:pt x="104" y="141"/>
                  </a:cubicBezTo>
                  <a:cubicBezTo>
                    <a:pt x="140" y="141"/>
                    <a:pt x="140" y="141"/>
                    <a:pt x="140" y="141"/>
                  </a:cubicBezTo>
                  <a:cubicBezTo>
                    <a:pt x="140" y="104"/>
                    <a:pt x="140" y="104"/>
                    <a:pt x="140" y="104"/>
                  </a:cubicBezTo>
                  <a:cubicBezTo>
                    <a:pt x="140" y="104"/>
                    <a:pt x="140" y="103"/>
                    <a:pt x="139" y="103"/>
                  </a:cubicBezTo>
                  <a:cubicBezTo>
                    <a:pt x="132" y="103"/>
                    <a:pt x="132" y="103"/>
                    <a:pt x="132" y="103"/>
                  </a:cubicBezTo>
                  <a:cubicBezTo>
                    <a:pt x="130" y="103"/>
                    <a:pt x="130" y="102"/>
                    <a:pt x="131" y="101"/>
                  </a:cubicBezTo>
                  <a:cubicBezTo>
                    <a:pt x="148" y="84"/>
                    <a:pt x="148" y="84"/>
                    <a:pt x="148" y="84"/>
                  </a:cubicBezTo>
                  <a:cubicBezTo>
                    <a:pt x="149" y="83"/>
                    <a:pt x="151" y="83"/>
                    <a:pt x="151" y="84"/>
                  </a:cubicBezTo>
                  <a:cubicBezTo>
                    <a:pt x="169" y="101"/>
                    <a:pt x="169" y="101"/>
                    <a:pt x="169" y="101"/>
                  </a:cubicBezTo>
                  <a:cubicBezTo>
                    <a:pt x="170" y="102"/>
                    <a:pt x="169" y="103"/>
                    <a:pt x="168" y="103"/>
                  </a:cubicBezTo>
                  <a:cubicBezTo>
                    <a:pt x="160" y="103"/>
                    <a:pt x="160" y="103"/>
                    <a:pt x="160" y="103"/>
                  </a:cubicBezTo>
                  <a:cubicBezTo>
                    <a:pt x="160" y="103"/>
                    <a:pt x="159" y="104"/>
                    <a:pt x="159" y="104"/>
                  </a:cubicBezTo>
                  <a:cubicBezTo>
                    <a:pt x="159" y="141"/>
                    <a:pt x="159" y="141"/>
                    <a:pt x="159" y="141"/>
                  </a:cubicBezTo>
                  <a:cubicBezTo>
                    <a:pt x="196" y="141"/>
                    <a:pt x="196" y="141"/>
                    <a:pt x="196" y="141"/>
                  </a:cubicBezTo>
                  <a:cubicBezTo>
                    <a:pt x="197" y="141"/>
                    <a:pt x="197" y="140"/>
                    <a:pt x="197" y="140"/>
                  </a:cubicBezTo>
                  <a:cubicBezTo>
                    <a:pt x="197" y="133"/>
                    <a:pt x="197" y="133"/>
                    <a:pt x="197" y="133"/>
                  </a:cubicBezTo>
                  <a:cubicBezTo>
                    <a:pt x="197" y="131"/>
                    <a:pt x="198" y="130"/>
                    <a:pt x="200" y="132"/>
                  </a:cubicBezTo>
                  <a:lnTo>
                    <a:pt x="217" y="149"/>
                  </a:lnTo>
                  <a:close/>
                  <a:moveTo>
                    <a:pt x="150" y="150"/>
                  </a:moveTo>
                  <a:cubicBezTo>
                    <a:pt x="150" y="150"/>
                    <a:pt x="150" y="150"/>
                    <a:pt x="150" y="150"/>
                  </a:cubicBezTo>
                  <a:cubicBezTo>
                    <a:pt x="150" y="150"/>
                    <a:pt x="150" y="150"/>
                    <a:pt x="150" y="150"/>
                  </a:cubicBezTo>
                  <a:cubicBezTo>
                    <a:pt x="150" y="150"/>
                    <a:pt x="150" y="150"/>
                    <a:pt x="150" y="150"/>
                  </a:cubicBezTo>
                  <a:close/>
                  <a:moveTo>
                    <a:pt x="0" y="183"/>
                  </a:moveTo>
                  <a:cubicBezTo>
                    <a:pt x="75" y="183"/>
                    <a:pt x="75" y="183"/>
                    <a:pt x="75" y="183"/>
                  </a:cubicBezTo>
                  <a:cubicBezTo>
                    <a:pt x="37" y="118"/>
                    <a:pt x="37" y="118"/>
                    <a:pt x="37" y="118"/>
                  </a:cubicBezTo>
                  <a:lnTo>
                    <a:pt x="0" y="183"/>
                  </a:lnTo>
                  <a:close/>
                  <a:moveTo>
                    <a:pt x="281" y="183"/>
                  </a:moveTo>
                  <a:cubicBezTo>
                    <a:pt x="300" y="150"/>
                    <a:pt x="300" y="150"/>
                    <a:pt x="300" y="150"/>
                  </a:cubicBezTo>
                  <a:cubicBezTo>
                    <a:pt x="281" y="118"/>
                    <a:pt x="281" y="118"/>
                    <a:pt x="281" y="118"/>
                  </a:cubicBezTo>
                  <a:cubicBezTo>
                    <a:pt x="244" y="118"/>
                    <a:pt x="244" y="118"/>
                    <a:pt x="244" y="118"/>
                  </a:cubicBezTo>
                  <a:cubicBezTo>
                    <a:pt x="225" y="150"/>
                    <a:pt x="225" y="150"/>
                    <a:pt x="225" y="150"/>
                  </a:cubicBezTo>
                  <a:cubicBezTo>
                    <a:pt x="244" y="183"/>
                    <a:pt x="244" y="183"/>
                    <a:pt x="244" y="183"/>
                  </a:cubicBezTo>
                  <a:lnTo>
                    <a:pt x="281" y="183"/>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2" name="Group 11"/>
          <p:cNvGrpSpPr/>
          <p:nvPr/>
        </p:nvGrpSpPr>
        <p:grpSpPr>
          <a:xfrm>
            <a:off x="453740" y="5608090"/>
            <a:ext cx="5364805" cy="914145"/>
            <a:chOff x="442816" y="5558306"/>
            <a:chExt cx="5413634" cy="922466"/>
          </a:xfrm>
        </p:grpSpPr>
        <p:grpSp>
          <p:nvGrpSpPr>
            <p:cNvPr id="9" name="Group 8"/>
            <p:cNvGrpSpPr/>
            <p:nvPr/>
          </p:nvGrpSpPr>
          <p:grpSpPr>
            <a:xfrm>
              <a:off x="442816" y="5558306"/>
              <a:ext cx="895732" cy="895732"/>
              <a:chOff x="442816" y="5393255"/>
              <a:chExt cx="895732" cy="895732"/>
            </a:xfrm>
          </p:grpSpPr>
          <p:sp>
            <p:nvSpPr>
              <p:cNvPr id="21" name="Oval 20"/>
              <p:cNvSpPr/>
              <p:nvPr/>
            </p:nvSpPr>
            <p:spPr bwMode="auto">
              <a:xfrm>
                <a:off x="442816" y="5393255"/>
                <a:ext cx="895732" cy="895732"/>
              </a:xfrm>
              <a:prstGeom prst="ellipse">
                <a:avLst/>
              </a:prstGeom>
              <a:solidFill>
                <a:schemeClr val="tx2"/>
              </a:solidFill>
              <a:ln w="28575" cap="flat" cmpd="sng" algn="ctr">
                <a:solidFill>
                  <a:schemeClr val="bg1"/>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0" name="Freeform 19"/>
              <p:cNvSpPr>
                <a:spLocks noChangeAspect="1"/>
              </p:cNvSpPr>
              <p:nvPr/>
            </p:nvSpPr>
            <p:spPr bwMode="black">
              <a:xfrm>
                <a:off x="633050" y="5667142"/>
                <a:ext cx="498531" cy="347958"/>
              </a:xfrm>
              <a:custGeom>
                <a:avLst/>
                <a:gdLst>
                  <a:gd name="connsiteX0" fmla="*/ 541228 w 979570"/>
                  <a:gd name="connsiteY0" fmla="*/ 531962 h 887227"/>
                  <a:gd name="connsiteX1" fmla="*/ 547155 w 979570"/>
                  <a:gd name="connsiteY1" fmla="*/ 538150 h 887227"/>
                  <a:gd name="connsiteX2" fmla="*/ 760399 w 979570"/>
                  <a:gd name="connsiteY2" fmla="*/ 601984 h 887227"/>
                  <a:gd name="connsiteX3" fmla="*/ 973643 w 979570"/>
                  <a:gd name="connsiteY3" fmla="*/ 538150 h 887227"/>
                  <a:gd name="connsiteX4" fmla="*/ 979570 w 979570"/>
                  <a:gd name="connsiteY4" fmla="*/ 531962 h 887227"/>
                  <a:gd name="connsiteX5" fmla="*/ 979570 w 979570"/>
                  <a:gd name="connsiteY5" fmla="*/ 776991 h 887227"/>
                  <a:gd name="connsiteX6" fmla="*/ 979570 w 979570"/>
                  <a:gd name="connsiteY6" fmla="*/ 776993 h 887227"/>
                  <a:gd name="connsiteX7" fmla="*/ 760399 w 979570"/>
                  <a:gd name="connsiteY7" fmla="*/ 887227 h 887227"/>
                  <a:gd name="connsiteX8" fmla="*/ 541228 w 979570"/>
                  <a:gd name="connsiteY8" fmla="*/ 776993 h 887227"/>
                  <a:gd name="connsiteX9" fmla="*/ 541228 w 979570"/>
                  <a:gd name="connsiteY9" fmla="*/ 776993 h 887227"/>
                  <a:gd name="connsiteX10" fmla="*/ 0 w 979570"/>
                  <a:gd name="connsiteY10" fmla="*/ 531962 h 887227"/>
                  <a:gd name="connsiteX11" fmla="*/ 5927 w 979570"/>
                  <a:gd name="connsiteY11" fmla="*/ 538150 h 887227"/>
                  <a:gd name="connsiteX12" fmla="*/ 219171 w 979570"/>
                  <a:gd name="connsiteY12" fmla="*/ 601984 h 887227"/>
                  <a:gd name="connsiteX13" fmla="*/ 432415 w 979570"/>
                  <a:gd name="connsiteY13" fmla="*/ 538150 h 887227"/>
                  <a:gd name="connsiteX14" fmla="*/ 438342 w 979570"/>
                  <a:gd name="connsiteY14" fmla="*/ 531962 h 887227"/>
                  <a:gd name="connsiteX15" fmla="*/ 438342 w 979570"/>
                  <a:gd name="connsiteY15" fmla="*/ 776991 h 887227"/>
                  <a:gd name="connsiteX16" fmla="*/ 438342 w 979570"/>
                  <a:gd name="connsiteY16" fmla="*/ 776993 h 887227"/>
                  <a:gd name="connsiteX17" fmla="*/ 219171 w 979570"/>
                  <a:gd name="connsiteY17" fmla="*/ 887227 h 887227"/>
                  <a:gd name="connsiteX18" fmla="*/ 0 w 979570"/>
                  <a:gd name="connsiteY18" fmla="*/ 776993 h 887227"/>
                  <a:gd name="connsiteX19" fmla="*/ 0 w 979570"/>
                  <a:gd name="connsiteY19" fmla="*/ 776993 h 887227"/>
                  <a:gd name="connsiteX20" fmla="*/ 760036 w 979570"/>
                  <a:gd name="connsiteY20" fmla="*/ 322411 h 887227"/>
                  <a:gd name="connsiteX21" fmla="*/ 978844 w 979570"/>
                  <a:gd name="connsiteY21" fmla="*/ 444386 h 887227"/>
                  <a:gd name="connsiteX22" fmla="*/ 760036 w 979570"/>
                  <a:gd name="connsiteY22" fmla="*/ 566361 h 887227"/>
                  <a:gd name="connsiteX23" fmla="*/ 541228 w 979570"/>
                  <a:gd name="connsiteY23" fmla="*/ 444386 h 887227"/>
                  <a:gd name="connsiteX24" fmla="*/ 760036 w 979570"/>
                  <a:gd name="connsiteY24" fmla="*/ 322411 h 887227"/>
                  <a:gd name="connsiteX25" fmla="*/ 0 w 979570"/>
                  <a:gd name="connsiteY25" fmla="*/ 209552 h 887227"/>
                  <a:gd name="connsiteX26" fmla="*/ 5927 w 979570"/>
                  <a:gd name="connsiteY26" fmla="*/ 215739 h 887227"/>
                  <a:gd name="connsiteX27" fmla="*/ 219171 w 979570"/>
                  <a:gd name="connsiteY27" fmla="*/ 279574 h 887227"/>
                  <a:gd name="connsiteX28" fmla="*/ 432415 w 979570"/>
                  <a:gd name="connsiteY28" fmla="*/ 215739 h 887227"/>
                  <a:gd name="connsiteX29" fmla="*/ 438342 w 979570"/>
                  <a:gd name="connsiteY29" fmla="*/ 209552 h 887227"/>
                  <a:gd name="connsiteX30" fmla="*/ 438342 w 979570"/>
                  <a:gd name="connsiteY30" fmla="*/ 454580 h 887227"/>
                  <a:gd name="connsiteX31" fmla="*/ 438342 w 979570"/>
                  <a:gd name="connsiteY31" fmla="*/ 454583 h 887227"/>
                  <a:gd name="connsiteX32" fmla="*/ 219171 w 979570"/>
                  <a:gd name="connsiteY32" fmla="*/ 564817 h 887227"/>
                  <a:gd name="connsiteX33" fmla="*/ 0 w 979570"/>
                  <a:gd name="connsiteY33" fmla="*/ 454583 h 887227"/>
                  <a:gd name="connsiteX34" fmla="*/ 0 w 979570"/>
                  <a:gd name="connsiteY34" fmla="*/ 454582 h 887227"/>
                  <a:gd name="connsiteX35" fmla="*/ 218808 w 979570"/>
                  <a:gd name="connsiteY35" fmla="*/ 0 h 887227"/>
                  <a:gd name="connsiteX36" fmla="*/ 437616 w 979570"/>
                  <a:gd name="connsiteY36" fmla="*/ 121975 h 887227"/>
                  <a:gd name="connsiteX37" fmla="*/ 218808 w 979570"/>
                  <a:gd name="connsiteY37" fmla="*/ 243950 h 887227"/>
                  <a:gd name="connsiteX38" fmla="*/ 0 w 979570"/>
                  <a:gd name="connsiteY38" fmla="*/ 121975 h 887227"/>
                  <a:gd name="connsiteX39" fmla="*/ 218808 w 979570"/>
                  <a:gd name="connsiteY39" fmla="*/ 0 h 88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79570" h="887227">
                    <a:moveTo>
                      <a:pt x="541228" y="531962"/>
                    </a:moveTo>
                    <a:lnTo>
                      <a:pt x="547155" y="538150"/>
                    </a:lnTo>
                    <a:cubicBezTo>
                      <a:pt x="588222" y="576173"/>
                      <a:pt x="668317" y="601984"/>
                      <a:pt x="760399" y="601984"/>
                    </a:cubicBezTo>
                    <a:cubicBezTo>
                      <a:pt x="852481" y="601984"/>
                      <a:pt x="932576" y="576173"/>
                      <a:pt x="973643" y="538150"/>
                    </a:cubicBezTo>
                    <a:lnTo>
                      <a:pt x="979570" y="531962"/>
                    </a:lnTo>
                    <a:lnTo>
                      <a:pt x="979570" y="776991"/>
                    </a:lnTo>
                    <a:lnTo>
                      <a:pt x="979570" y="776993"/>
                    </a:lnTo>
                    <a:cubicBezTo>
                      <a:pt x="979570" y="837874"/>
                      <a:pt x="881444" y="887227"/>
                      <a:pt x="760399" y="887227"/>
                    </a:cubicBezTo>
                    <a:cubicBezTo>
                      <a:pt x="639354" y="887227"/>
                      <a:pt x="541228" y="837874"/>
                      <a:pt x="541228" y="776993"/>
                    </a:cubicBezTo>
                    <a:lnTo>
                      <a:pt x="541228" y="776993"/>
                    </a:lnTo>
                    <a:close/>
                    <a:moveTo>
                      <a:pt x="0" y="531962"/>
                    </a:moveTo>
                    <a:lnTo>
                      <a:pt x="5927" y="538150"/>
                    </a:lnTo>
                    <a:cubicBezTo>
                      <a:pt x="46994" y="576173"/>
                      <a:pt x="127089" y="601984"/>
                      <a:pt x="219171" y="601984"/>
                    </a:cubicBezTo>
                    <a:cubicBezTo>
                      <a:pt x="311253" y="601984"/>
                      <a:pt x="391348" y="576173"/>
                      <a:pt x="432415" y="538150"/>
                    </a:cubicBezTo>
                    <a:lnTo>
                      <a:pt x="438342" y="531962"/>
                    </a:lnTo>
                    <a:lnTo>
                      <a:pt x="438342" y="776991"/>
                    </a:lnTo>
                    <a:lnTo>
                      <a:pt x="438342" y="776993"/>
                    </a:lnTo>
                    <a:cubicBezTo>
                      <a:pt x="438342" y="837874"/>
                      <a:pt x="340216" y="887227"/>
                      <a:pt x="219171" y="887227"/>
                    </a:cubicBezTo>
                    <a:cubicBezTo>
                      <a:pt x="98126" y="887227"/>
                      <a:pt x="0" y="837874"/>
                      <a:pt x="0" y="776993"/>
                    </a:cubicBezTo>
                    <a:lnTo>
                      <a:pt x="0" y="776993"/>
                    </a:lnTo>
                    <a:close/>
                    <a:moveTo>
                      <a:pt x="760036" y="322411"/>
                    </a:moveTo>
                    <a:cubicBezTo>
                      <a:pt x="880880" y="322411"/>
                      <a:pt x="978844" y="377021"/>
                      <a:pt x="978844" y="444386"/>
                    </a:cubicBezTo>
                    <a:cubicBezTo>
                      <a:pt x="978844" y="511751"/>
                      <a:pt x="880880" y="566361"/>
                      <a:pt x="760036" y="566361"/>
                    </a:cubicBezTo>
                    <a:cubicBezTo>
                      <a:pt x="639192" y="566361"/>
                      <a:pt x="541228" y="511751"/>
                      <a:pt x="541228" y="444386"/>
                    </a:cubicBezTo>
                    <a:cubicBezTo>
                      <a:pt x="541228" y="377021"/>
                      <a:pt x="639192" y="322411"/>
                      <a:pt x="760036" y="322411"/>
                    </a:cubicBezTo>
                    <a:close/>
                    <a:moveTo>
                      <a:pt x="0" y="209552"/>
                    </a:moveTo>
                    <a:lnTo>
                      <a:pt x="5927" y="215739"/>
                    </a:lnTo>
                    <a:cubicBezTo>
                      <a:pt x="46994" y="253762"/>
                      <a:pt x="127089" y="279574"/>
                      <a:pt x="219171" y="279574"/>
                    </a:cubicBezTo>
                    <a:cubicBezTo>
                      <a:pt x="311253" y="279574"/>
                      <a:pt x="391348" y="253762"/>
                      <a:pt x="432415" y="215739"/>
                    </a:cubicBezTo>
                    <a:lnTo>
                      <a:pt x="438342" y="209552"/>
                    </a:lnTo>
                    <a:lnTo>
                      <a:pt x="438342" y="454580"/>
                    </a:lnTo>
                    <a:lnTo>
                      <a:pt x="438342" y="454583"/>
                    </a:lnTo>
                    <a:cubicBezTo>
                      <a:pt x="438342" y="515463"/>
                      <a:pt x="340216" y="564817"/>
                      <a:pt x="219171" y="564817"/>
                    </a:cubicBezTo>
                    <a:cubicBezTo>
                      <a:pt x="98126" y="564817"/>
                      <a:pt x="0" y="515463"/>
                      <a:pt x="0" y="454583"/>
                    </a:cubicBezTo>
                    <a:lnTo>
                      <a:pt x="0" y="454582"/>
                    </a:lnTo>
                    <a:close/>
                    <a:moveTo>
                      <a:pt x="218808" y="0"/>
                    </a:moveTo>
                    <a:cubicBezTo>
                      <a:pt x="339652" y="0"/>
                      <a:pt x="437616" y="54610"/>
                      <a:pt x="437616" y="121975"/>
                    </a:cubicBezTo>
                    <a:cubicBezTo>
                      <a:pt x="437616" y="189340"/>
                      <a:pt x="339652" y="243950"/>
                      <a:pt x="218808" y="243950"/>
                    </a:cubicBezTo>
                    <a:cubicBezTo>
                      <a:pt x="97964" y="243950"/>
                      <a:pt x="0" y="189340"/>
                      <a:pt x="0" y="121975"/>
                    </a:cubicBezTo>
                    <a:cubicBezTo>
                      <a:pt x="0" y="54610"/>
                      <a:pt x="97964" y="0"/>
                      <a:pt x="218808"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9" name="engage"/>
            <p:cNvSpPr/>
            <p:nvPr/>
          </p:nvSpPr>
          <p:spPr bwMode="auto">
            <a:xfrm>
              <a:off x="1553690" y="5568977"/>
              <a:ext cx="4302760" cy="9117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040" b="0" i="0" u="none" strike="noStrike" kern="0" cap="none" spc="50" normalizeH="0" baseline="0" noProof="0" dirty="0">
                  <a:ln>
                    <a:noFill/>
                  </a:ln>
                  <a:solidFill>
                    <a:schemeClr val="tx1"/>
                  </a:solidFill>
                  <a:effectLst/>
                  <a:uLnTx/>
                  <a:uFillTx/>
                  <a:cs typeface="Segoe UI" panose="020B0502040204020203" pitchFamily="34" charset="0"/>
                </a:rPr>
                <a:t>Common Data Service with integration to existing schemas</a:t>
              </a:r>
            </a:p>
          </p:txBody>
        </p:sp>
      </p:grpSp>
    </p:spTree>
    <p:extLst>
      <p:ext uri="{BB962C8B-B14F-4D97-AF65-F5344CB8AC3E}">
        <p14:creationId xmlns:p14="http://schemas.microsoft.com/office/powerpoint/2010/main" val="2121286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decel="50000" fill="hold" nodeType="withEffect">
                                  <p:stCondLst>
                                    <p:cond delay="4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par>
                                <p:cTn id="25" presetID="22" presetClass="entr" presetSubtype="1"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5292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3878" y="1788796"/>
            <a:ext cx="9656823" cy="3475508"/>
          </a:xfrm>
          <a:prstGeom prst="rect">
            <a:avLst/>
          </a:prstGeom>
          <a:noFill/>
        </p:spPr>
        <p:txBody>
          <a:bodyPr wrap="square" lIns="186494" tIns="149196" rIns="186494" bIns="149196" rtlCol="0">
            <a:spAutoFit/>
          </a:bodyPr>
          <a:lstStyle/>
          <a:p>
            <a:pPr defTabSz="932418">
              <a:lnSpc>
                <a:spcPct val="90000"/>
              </a:lnSpc>
              <a:spcAft>
                <a:spcPts val="612"/>
              </a:spcAft>
            </a:pPr>
            <a:r>
              <a:rPr lang="en-US" sz="2448" kern="0" dirty="0">
                <a:gradFill>
                  <a:gsLst>
                    <a:gs pos="2917">
                      <a:schemeClr val="tx1"/>
                    </a:gs>
                    <a:gs pos="30000">
                      <a:schemeClr val="tx1"/>
                    </a:gs>
                  </a:gsLst>
                  <a:lin ang="5400000" scaled="0"/>
                </a:gradFill>
              </a:rPr>
              <a:t>Supplemental slides: </a:t>
            </a:r>
          </a:p>
          <a:p>
            <a:pPr marL="349656" indent="-349656" defTabSz="932418">
              <a:lnSpc>
                <a:spcPct val="90000"/>
              </a:lnSpc>
              <a:spcAft>
                <a:spcPts val="612"/>
              </a:spcAft>
              <a:buFontTx/>
              <a:buChar char="-"/>
            </a:pPr>
            <a:r>
              <a:rPr lang="en-US" sz="2448" kern="0" dirty="0">
                <a:gradFill>
                  <a:gsLst>
                    <a:gs pos="2917">
                      <a:schemeClr val="tx1"/>
                    </a:gs>
                    <a:gs pos="30000">
                      <a:schemeClr val="tx1"/>
                    </a:gs>
                  </a:gsLst>
                  <a:lin ang="5400000" scaled="0"/>
                </a:gradFill>
              </a:rPr>
              <a:t>Dynamics 365 in the news: News coverage and analyst comments on Dynamics 365</a:t>
            </a:r>
          </a:p>
          <a:p>
            <a:pPr marL="349656" indent="-349656" defTabSz="932418">
              <a:lnSpc>
                <a:spcPct val="90000"/>
              </a:lnSpc>
              <a:spcAft>
                <a:spcPts val="612"/>
              </a:spcAft>
              <a:buFontTx/>
              <a:buChar char="-"/>
            </a:pPr>
            <a:r>
              <a:rPr lang="en-US" sz="2448" kern="0" dirty="0">
                <a:gradFill>
                  <a:gsLst>
                    <a:gs pos="2917">
                      <a:schemeClr val="tx1"/>
                    </a:gs>
                    <a:gs pos="30000">
                      <a:schemeClr val="tx1"/>
                    </a:gs>
                  </a:gsLst>
                  <a:lin ang="5400000" scaled="0"/>
                </a:gradFill>
              </a:rPr>
              <a:t>Additional customer examples</a:t>
            </a:r>
          </a:p>
          <a:p>
            <a:pPr marL="815865" lvl="1" indent="-349656" defTabSz="932418">
              <a:lnSpc>
                <a:spcPct val="90000"/>
              </a:lnSpc>
              <a:spcAft>
                <a:spcPts val="612"/>
              </a:spcAft>
              <a:buFontTx/>
              <a:buChar char="-"/>
            </a:pPr>
            <a:r>
              <a:rPr lang="en-US" sz="2448" kern="0" dirty="0">
                <a:gradFill>
                  <a:gsLst>
                    <a:gs pos="2917">
                      <a:schemeClr val="tx1"/>
                    </a:gs>
                    <a:gs pos="30000">
                      <a:schemeClr val="tx1"/>
                    </a:gs>
                  </a:gsLst>
                  <a:lin ang="5400000" scaled="0"/>
                </a:gradFill>
              </a:rPr>
              <a:t>Ecolab</a:t>
            </a:r>
          </a:p>
          <a:p>
            <a:pPr marL="815865" lvl="1" indent="-349656" defTabSz="932418">
              <a:lnSpc>
                <a:spcPct val="90000"/>
              </a:lnSpc>
              <a:spcAft>
                <a:spcPts val="612"/>
              </a:spcAft>
              <a:buFontTx/>
              <a:buChar char="-"/>
            </a:pPr>
            <a:r>
              <a:rPr lang="en-US" sz="2448" kern="0" dirty="0" err="1">
                <a:gradFill>
                  <a:gsLst>
                    <a:gs pos="2917">
                      <a:schemeClr val="tx1"/>
                    </a:gs>
                    <a:gs pos="30000">
                      <a:schemeClr val="tx1"/>
                    </a:gs>
                  </a:gsLst>
                  <a:lin ang="5400000" scaled="0"/>
                </a:gradFill>
              </a:rPr>
              <a:t>Sandvik</a:t>
            </a:r>
            <a:endParaRPr lang="en-US" sz="2448" kern="0" dirty="0">
              <a:gradFill>
                <a:gsLst>
                  <a:gs pos="2917">
                    <a:schemeClr val="tx1"/>
                  </a:gs>
                  <a:gs pos="30000">
                    <a:schemeClr val="tx1"/>
                  </a:gs>
                </a:gsLst>
                <a:lin ang="5400000" scaled="0"/>
              </a:gradFill>
            </a:endParaRPr>
          </a:p>
          <a:p>
            <a:pPr indent="-162" defTabSz="932418">
              <a:lnSpc>
                <a:spcPct val="90000"/>
              </a:lnSpc>
              <a:spcAft>
                <a:spcPts val="612"/>
              </a:spcAft>
            </a:pPr>
            <a:r>
              <a:rPr lang="en-US" sz="2448" kern="0" dirty="0">
                <a:gradFill>
                  <a:gsLst>
                    <a:gs pos="2917">
                      <a:schemeClr val="tx1"/>
                    </a:gs>
                    <a:gs pos="30000">
                      <a:schemeClr val="tx1"/>
                    </a:gs>
                  </a:gsLst>
                  <a:lin ang="5400000" scaled="0"/>
                </a:gradFill>
              </a:rPr>
              <a:t>- Alternate overall recap slide. </a:t>
            </a:r>
          </a:p>
          <a:p>
            <a:pPr marL="815865" lvl="1" indent="-349656" defTabSz="932418">
              <a:lnSpc>
                <a:spcPct val="90000"/>
              </a:lnSpc>
              <a:spcAft>
                <a:spcPts val="612"/>
              </a:spcAft>
              <a:buFontTx/>
              <a:buChar char="-"/>
            </a:pPr>
            <a:endParaRPr lang="en-US" sz="2448" kern="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204524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7168" y="296638"/>
            <a:ext cx="11884506" cy="917184"/>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205"/>
            <a:r>
              <a:rPr lang="en-US" sz="4797" dirty="0"/>
              <a:t>Microsoft Dynamics 365 in the news! </a:t>
            </a:r>
          </a:p>
        </p:txBody>
      </p:sp>
      <p:grpSp>
        <p:nvGrpSpPr>
          <p:cNvPr id="3" name="Group 2"/>
          <p:cNvGrpSpPr/>
          <p:nvPr/>
        </p:nvGrpSpPr>
        <p:grpSpPr>
          <a:xfrm>
            <a:off x="449731" y="1361525"/>
            <a:ext cx="5693848" cy="2528081"/>
            <a:chOff x="438482" y="1334355"/>
            <a:chExt cx="5584295" cy="2479440"/>
          </a:xfrm>
        </p:grpSpPr>
        <p:sp>
          <p:nvSpPr>
            <p:cNvPr id="6" name="Rectangle 5"/>
            <p:cNvSpPr/>
            <p:nvPr/>
          </p:nvSpPr>
          <p:spPr bwMode="auto">
            <a:xfrm>
              <a:off x="438482" y="1334355"/>
              <a:ext cx="5584295" cy="2479440"/>
            </a:xfrm>
            <a:prstGeom prst="rect">
              <a:avLst/>
            </a:prstGeom>
            <a:solidFill>
              <a:schemeClr val="bg1"/>
            </a:solidFill>
            <a:ln>
              <a:solidFill>
                <a:schemeClr val="tx1">
                  <a:lumMod val="20000"/>
                  <a:lumOff val="80000"/>
                </a:schemeClr>
              </a:solidFill>
              <a:headEnd type="none" w="med" len="med"/>
              <a:tailEnd type="none" w="med" len="med"/>
            </a:ln>
            <a:effectLst>
              <a:outerShdw blurRad="152400" dist="76200" dir="2700000" algn="tl" rotWithShape="0">
                <a:schemeClr val="tx1">
                  <a:lumMod val="60000"/>
                  <a:lumOff val="40000"/>
                  <a:alpha val="4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5" rIns="186468" bIns="149175" numCol="1" spcCol="0" rtlCol="0" fromWordArt="0" anchor="t" anchorCtr="0" forceAA="0" compatLnSpc="1">
              <a:prstTxWarp prst="textNoShape">
                <a:avLst/>
              </a:prstTxWarp>
              <a:noAutofit/>
            </a:bodyPr>
            <a:lstStyle/>
            <a:p>
              <a:pPr marL="131121" indent="-116552" defTabSz="932205"/>
              <a:r>
                <a:rPr lang="en-US" sz="2856" kern="0" dirty="0">
                  <a:solidFill>
                    <a:srgbClr val="505050"/>
                  </a:solidFill>
                  <a:latin typeface="Segoe UI Light" panose="020B0502040204020203" pitchFamily="34" charset="0"/>
                  <a:ea typeface="Times New Roman" charset="0"/>
                  <a:cs typeface="Segoe UI Light" panose="020B0502040204020203" pitchFamily="34" charset="0"/>
                </a:rPr>
                <a:t>“Microsoft makes a cloud push with new Dynamics 365 software suite and App Store”</a:t>
              </a:r>
            </a:p>
          </p:txBody>
        </p:sp>
        <p:pic>
          <p:nvPicPr>
            <p:cNvPr id="24" name="Picture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4809" y="3286702"/>
              <a:ext cx="1311532" cy="342965"/>
            </a:xfrm>
            <a:prstGeom prst="rect">
              <a:avLst/>
            </a:prstGeom>
          </p:spPr>
        </p:pic>
      </p:grpSp>
      <p:grpSp>
        <p:nvGrpSpPr>
          <p:cNvPr id="7" name="Group 6"/>
          <p:cNvGrpSpPr/>
          <p:nvPr/>
        </p:nvGrpSpPr>
        <p:grpSpPr>
          <a:xfrm>
            <a:off x="449731" y="4021735"/>
            <a:ext cx="5693848" cy="2528081"/>
            <a:chOff x="438482" y="3943380"/>
            <a:chExt cx="5584295" cy="2479440"/>
          </a:xfrm>
        </p:grpSpPr>
        <p:sp>
          <p:nvSpPr>
            <p:cNvPr id="20" name="Rectangle 19"/>
            <p:cNvSpPr/>
            <p:nvPr/>
          </p:nvSpPr>
          <p:spPr bwMode="auto">
            <a:xfrm>
              <a:off x="438482" y="3943380"/>
              <a:ext cx="5584295" cy="2479440"/>
            </a:xfrm>
            <a:prstGeom prst="rect">
              <a:avLst/>
            </a:prstGeom>
            <a:solidFill>
              <a:schemeClr val="bg1"/>
            </a:solidFill>
            <a:ln>
              <a:solidFill>
                <a:schemeClr val="tx1">
                  <a:lumMod val="20000"/>
                  <a:lumOff val="80000"/>
                </a:schemeClr>
              </a:solidFill>
              <a:headEnd type="none" w="med" len="med"/>
              <a:tailEnd type="none" w="med" len="med"/>
            </a:ln>
            <a:effectLst>
              <a:outerShdw blurRad="152400" dist="76200" dir="2700000" algn="tl" rotWithShape="0">
                <a:schemeClr val="tx1">
                  <a:lumMod val="60000"/>
                  <a:lumOff val="40000"/>
                  <a:alpha val="4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5" rIns="186468" bIns="149175" numCol="1" spcCol="0" rtlCol="0" fromWordArt="0" anchor="t" anchorCtr="0" forceAA="0" compatLnSpc="1">
              <a:prstTxWarp prst="textNoShape">
                <a:avLst/>
              </a:prstTxWarp>
              <a:noAutofit/>
            </a:bodyPr>
            <a:lstStyle/>
            <a:p>
              <a:pPr marL="131121" indent="-116552" defTabSz="932205">
                <a:lnSpc>
                  <a:spcPct val="90000"/>
                </a:lnSpc>
              </a:pPr>
              <a:r>
                <a:rPr lang="en-US" sz="2856" kern="0" dirty="0">
                  <a:solidFill>
                    <a:srgbClr val="505050"/>
                  </a:solidFill>
                  <a:latin typeface="Segoe UI Light" panose="020B0502040204020203" pitchFamily="34" charset="0"/>
                  <a:ea typeface="Times New Roman" charset="0"/>
                  <a:cs typeface="Segoe UI Light" panose="020B0502040204020203" pitchFamily="34" charset="0"/>
                </a:rPr>
                <a:t>“Microsoft ups Salesforce, Oracle rivalry with new cloud product“</a:t>
              </a:r>
            </a:p>
          </p:txBody>
        </p:sp>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55008" y="5762987"/>
              <a:ext cx="1930310" cy="555138"/>
            </a:xfrm>
            <a:prstGeom prst="rect">
              <a:avLst/>
            </a:prstGeom>
          </p:spPr>
        </p:pic>
      </p:grpSp>
      <p:grpSp>
        <p:nvGrpSpPr>
          <p:cNvPr id="9" name="Group 8"/>
          <p:cNvGrpSpPr/>
          <p:nvPr/>
        </p:nvGrpSpPr>
        <p:grpSpPr>
          <a:xfrm>
            <a:off x="6285481" y="1361525"/>
            <a:ext cx="5693848" cy="2528081"/>
            <a:chOff x="6161940" y="1334653"/>
            <a:chExt cx="5583503" cy="2479088"/>
          </a:xfrm>
        </p:grpSpPr>
        <p:sp>
          <p:nvSpPr>
            <p:cNvPr id="19" name="Rectangle 18"/>
            <p:cNvSpPr/>
            <p:nvPr/>
          </p:nvSpPr>
          <p:spPr bwMode="auto">
            <a:xfrm>
              <a:off x="6161940" y="1334653"/>
              <a:ext cx="5583503" cy="2479088"/>
            </a:xfrm>
            <a:prstGeom prst="rect">
              <a:avLst/>
            </a:prstGeom>
            <a:solidFill>
              <a:schemeClr val="bg1"/>
            </a:solidFill>
            <a:ln>
              <a:solidFill>
                <a:schemeClr val="tx1">
                  <a:lumMod val="20000"/>
                  <a:lumOff val="80000"/>
                </a:schemeClr>
              </a:solidFill>
              <a:headEnd type="none" w="med" len="med"/>
              <a:tailEnd type="none" w="med" len="med"/>
            </a:ln>
            <a:effectLst>
              <a:outerShdw blurRad="152400" dist="76200" dir="2700000" algn="tl" rotWithShape="0">
                <a:schemeClr val="tx1">
                  <a:lumMod val="60000"/>
                  <a:lumOff val="40000"/>
                  <a:alpha val="4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5" rIns="186468" bIns="149175" numCol="1" spcCol="0" rtlCol="0" fromWordArt="0" anchor="t" anchorCtr="0" forceAA="0" compatLnSpc="1">
              <a:prstTxWarp prst="textNoShape">
                <a:avLst/>
              </a:prstTxWarp>
              <a:noAutofit/>
            </a:bodyPr>
            <a:lstStyle/>
            <a:p>
              <a:pPr marL="131121" indent="-116552" defTabSz="932205"/>
              <a:r>
                <a:rPr lang="en-US" sz="2856" kern="0" dirty="0">
                  <a:solidFill>
                    <a:srgbClr val="505050"/>
                  </a:solidFill>
                  <a:latin typeface="Segoe UI Light" panose="020B0502040204020203" pitchFamily="34" charset="0"/>
                  <a:ea typeface="Times New Roman" charset="0"/>
                  <a:cs typeface="Segoe UI Light" panose="020B0502040204020203" pitchFamily="34" charset="0"/>
                </a:rPr>
                <a:t>“Microsoft snatches HP CRM </a:t>
              </a:r>
              <a:br>
                <a:rPr lang="en-US" sz="2856" kern="0" dirty="0">
                  <a:solidFill>
                    <a:srgbClr val="505050"/>
                  </a:solidFill>
                  <a:latin typeface="Segoe UI Light" panose="020B0502040204020203" pitchFamily="34" charset="0"/>
                  <a:ea typeface="Times New Roman" charset="0"/>
                  <a:cs typeface="Segoe UI Light" panose="020B0502040204020203" pitchFamily="34" charset="0"/>
                </a:rPr>
              </a:br>
              <a:r>
                <a:rPr lang="en-US" sz="2856" kern="0" dirty="0">
                  <a:solidFill>
                    <a:srgbClr val="505050"/>
                  </a:solidFill>
                  <a:latin typeface="Segoe UI Light" panose="020B0502040204020203" pitchFamily="34" charset="0"/>
                  <a:ea typeface="Times New Roman" charset="0"/>
                  <a:cs typeface="Segoe UI Light" panose="020B0502040204020203" pitchFamily="34" charset="0"/>
                </a:rPr>
                <a:t>and service business from rivals Salesforce and Oracle”</a:t>
              </a:r>
            </a:p>
          </p:txBody>
        </p:sp>
        <p:pic>
          <p:nvPicPr>
            <p:cNvPr id="16" name="Picture 1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04902" y="3115338"/>
              <a:ext cx="1140689" cy="586669"/>
            </a:xfrm>
            <a:prstGeom prst="rect">
              <a:avLst/>
            </a:prstGeom>
          </p:spPr>
        </p:pic>
      </p:grpSp>
      <p:grpSp>
        <p:nvGrpSpPr>
          <p:cNvPr id="10" name="Group 9"/>
          <p:cNvGrpSpPr/>
          <p:nvPr/>
        </p:nvGrpSpPr>
        <p:grpSpPr>
          <a:xfrm>
            <a:off x="6285481" y="4021735"/>
            <a:ext cx="5876193" cy="2528081"/>
            <a:chOff x="6161940" y="3943308"/>
            <a:chExt cx="5583503" cy="2479088"/>
          </a:xfrm>
        </p:grpSpPr>
        <p:sp>
          <p:nvSpPr>
            <p:cNvPr id="25" name="Rectangle 24"/>
            <p:cNvSpPr/>
            <p:nvPr/>
          </p:nvSpPr>
          <p:spPr bwMode="auto">
            <a:xfrm>
              <a:off x="6161940" y="3943308"/>
              <a:ext cx="5583503" cy="2479088"/>
            </a:xfrm>
            <a:prstGeom prst="rect">
              <a:avLst/>
            </a:prstGeom>
            <a:solidFill>
              <a:schemeClr val="bg1"/>
            </a:solidFill>
            <a:ln>
              <a:solidFill>
                <a:schemeClr val="tx1">
                  <a:lumMod val="20000"/>
                  <a:lumOff val="80000"/>
                </a:schemeClr>
              </a:solidFill>
              <a:headEnd type="none" w="med" len="med"/>
              <a:tailEnd type="none" w="med" len="med"/>
            </a:ln>
            <a:effectLst>
              <a:outerShdw blurRad="152400" dist="76200" dir="2700000" algn="tl" rotWithShape="0">
                <a:schemeClr val="tx1">
                  <a:lumMod val="60000"/>
                  <a:lumOff val="40000"/>
                  <a:alpha val="4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5" rIns="186468" bIns="149175" numCol="1" spcCol="0" rtlCol="0" fromWordArt="0" anchor="t" anchorCtr="0" forceAA="0" compatLnSpc="1">
              <a:prstTxWarp prst="textNoShape">
                <a:avLst/>
              </a:prstTxWarp>
              <a:noAutofit/>
            </a:bodyPr>
            <a:lstStyle/>
            <a:p>
              <a:pPr marL="131121" indent="-116552" defTabSz="932205"/>
              <a:r>
                <a:rPr lang="en-US" sz="2856" kern="0" dirty="0">
                  <a:solidFill>
                    <a:srgbClr val="505050"/>
                  </a:solidFill>
                  <a:latin typeface="Segoe UI Light" panose="020B0502040204020203" pitchFamily="34" charset="0"/>
                  <a:ea typeface="Times New Roman" charset="0"/>
                  <a:cs typeface="Segoe UI Light" panose="020B0502040204020203" pitchFamily="34" charset="0"/>
                </a:rPr>
                <a:t>“Few other players offer a common platform and data model for CRM and ERP – and none bring in the Office productivity capabilities as Microsoft can”</a:t>
              </a:r>
            </a:p>
          </p:txBody>
        </p:sp>
        <p:pic>
          <p:nvPicPr>
            <p:cNvPr id="2" name="Picture 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189474" y="5869173"/>
              <a:ext cx="1423916" cy="428798"/>
            </a:xfrm>
            <a:prstGeom prst="rect">
              <a:avLst/>
            </a:prstGeom>
          </p:spPr>
        </p:pic>
        <p:pic>
          <p:nvPicPr>
            <p:cNvPr id="17" name="Picture 1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869642" y="5824811"/>
              <a:ext cx="504829" cy="492906"/>
            </a:xfrm>
            <a:prstGeom prst="rect">
              <a:avLst/>
            </a:prstGeom>
          </p:spPr>
        </p:pic>
      </p:grpSp>
    </p:spTree>
    <p:extLst>
      <p:ext uri="{BB962C8B-B14F-4D97-AF65-F5344CB8AC3E}">
        <p14:creationId xmlns:p14="http://schemas.microsoft.com/office/powerpoint/2010/main" val="200257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500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750" fill="hold"/>
                                        <p:tgtEl>
                                          <p:spTgt spid="7"/>
                                        </p:tgtEl>
                                        <p:attrNameLst>
                                          <p:attrName>ppt_x</p:attrName>
                                        </p:attrNameLst>
                                      </p:cBhvr>
                                      <p:tavLst>
                                        <p:tav tm="0">
                                          <p:val>
                                            <p:strVal val="#ppt_x"/>
                                          </p:val>
                                        </p:tav>
                                        <p:tav tm="100000">
                                          <p:val>
                                            <p:strVal val="#ppt_x"/>
                                          </p:val>
                                        </p:tav>
                                      </p:tavLst>
                                    </p:anim>
                                    <p:anim calcmode="lin" valueType="num">
                                      <p:cBhvr additive="base">
                                        <p:cTn id="13" dur="75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5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750" fill="hold"/>
                                        <p:tgtEl>
                                          <p:spTgt spid="9"/>
                                        </p:tgtEl>
                                        <p:attrNameLst>
                                          <p:attrName>ppt_x</p:attrName>
                                        </p:attrNameLst>
                                      </p:cBhvr>
                                      <p:tavLst>
                                        <p:tav tm="0">
                                          <p:val>
                                            <p:strVal val="#ppt_x"/>
                                          </p:val>
                                        </p:tav>
                                        <p:tav tm="100000">
                                          <p:val>
                                            <p:strVal val="#ppt_x"/>
                                          </p:val>
                                        </p:tav>
                                      </p:tavLst>
                                    </p:anim>
                                    <p:anim calcmode="lin" valueType="num">
                                      <p:cBhvr additive="base">
                                        <p:cTn id="18" dur="7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750" fill="hold"/>
                                        <p:tgtEl>
                                          <p:spTgt spid="10"/>
                                        </p:tgtEl>
                                        <p:attrNameLst>
                                          <p:attrName>ppt_x</p:attrName>
                                        </p:attrNameLst>
                                      </p:cBhvr>
                                      <p:tavLst>
                                        <p:tav tm="0">
                                          <p:val>
                                            <p:strVal val="#ppt_x"/>
                                          </p:val>
                                        </p:tav>
                                        <p:tav tm="100000">
                                          <p:val>
                                            <p:strVal val="#ppt_x"/>
                                          </p:val>
                                        </p:tav>
                                      </p:tavLst>
                                    </p:anim>
                                    <p:anim calcmode="lin" valueType="num">
                                      <p:cBhvr additive="base">
                                        <p:cTn id="23"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702" y="2119178"/>
            <a:ext cx="6762202" cy="1828800"/>
          </a:xfrm>
        </p:spPr>
        <p:txBody>
          <a:bodyPr/>
          <a:lstStyle/>
          <a:p>
            <a:pPr lvl="0" defTabSz="932186" fontAlgn="base">
              <a:lnSpc>
                <a:spcPct val="110000"/>
              </a:lnSpc>
              <a:spcAft>
                <a:spcPct val="0"/>
              </a:spcAft>
            </a:pPr>
            <a:r>
              <a:rPr lang="en-US" sz="4800" kern="0" spc="0" dirty="0">
                <a:ln>
                  <a:noFill/>
                </a:ln>
                <a:gradFill>
                  <a:gsLst>
                    <a:gs pos="11000">
                      <a:srgbClr val="FFFFFF"/>
                    </a:gs>
                    <a:gs pos="83000">
                      <a:srgbClr val="FFFFFF"/>
                    </a:gs>
                  </a:gsLst>
                  <a:lin ang="5400000" scaled="1"/>
                </a:gradFill>
                <a:cs typeface="Segoe UI Light" panose="020B0502040204020203" pitchFamily="34" charset="0"/>
              </a:rPr>
              <a:t>Microsoft Dynamics 365</a:t>
            </a:r>
            <a:br>
              <a:rPr lang="en-US" sz="4800" kern="0" spc="0" dirty="0">
                <a:ln>
                  <a:noFill/>
                </a:ln>
                <a:gradFill>
                  <a:gsLst>
                    <a:gs pos="11000">
                      <a:srgbClr val="FFFFFF"/>
                    </a:gs>
                    <a:gs pos="83000">
                      <a:srgbClr val="FFFFFF"/>
                    </a:gs>
                  </a:gsLst>
                  <a:lin ang="5400000" scaled="1"/>
                </a:gradFill>
                <a:cs typeface="Segoe UI Light" panose="020B0502040204020203" pitchFamily="34" charset="0"/>
              </a:rPr>
            </a:br>
            <a:r>
              <a:rPr lang="en-US" sz="2800" kern="0" spc="0" dirty="0">
                <a:ln>
                  <a:noFill/>
                </a:ln>
                <a:gradFill>
                  <a:gsLst>
                    <a:gs pos="11000">
                      <a:srgbClr val="FFFFFF"/>
                    </a:gs>
                    <a:gs pos="83000">
                      <a:srgbClr val="FFFFFF"/>
                    </a:gs>
                  </a:gsLst>
                  <a:lin ang="5400000" scaled="1"/>
                </a:gradFill>
                <a:cs typeface="Segoe UI Light" panose="020B0502040204020203" pitchFamily="34" charset="0"/>
              </a:rPr>
              <a:t>Intelligent Business Applications for Enterprises</a:t>
            </a:r>
            <a:br>
              <a:rPr lang="en-US" sz="2800" kern="0" spc="0" dirty="0">
                <a:ln>
                  <a:noFill/>
                </a:ln>
                <a:gradFill>
                  <a:gsLst>
                    <a:gs pos="11000">
                      <a:srgbClr val="FFFFFF"/>
                    </a:gs>
                    <a:gs pos="83000">
                      <a:srgbClr val="FFFFFF"/>
                    </a:gs>
                  </a:gsLst>
                  <a:lin ang="5400000" scaled="1"/>
                </a:gradFill>
                <a:cs typeface="Segoe UI Light" panose="020B0502040204020203" pitchFamily="34" charset="0"/>
              </a:rPr>
            </a:br>
            <a:endParaRPr lang="en-US" sz="4800" dirty="0"/>
          </a:p>
        </p:txBody>
      </p:sp>
      <p:sp>
        <p:nvSpPr>
          <p:cNvPr id="4" name="Text Placeholder 3"/>
          <p:cNvSpPr>
            <a:spLocks noGrp="1"/>
          </p:cNvSpPr>
          <p:nvPr>
            <p:ph type="body" sz="quarter" idx="14"/>
          </p:nvPr>
        </p:nvSpPr>
        <p:spPr>
          <a:xfrm>
            <a:off x="274702" y="4346349"/>
            <a:ext cx="6402388" cy="1828800"/>
          </a:xfrm>
        </p:spPr>
        <p:txBody>
          <a:bodyPr/>
          <a:lstStyle/>
          <a:p>
            <a:pPr defTabSz="932186" fontAlgn="base">
              <a:lnSpc>
                <a:spcPct val="110000"/>
              </a:lnSpc>
              <a:spcBef>
                <a:spcPct val="0"/>
              </a:spcBef>
              <a:spcAft>
                <a:spcPct val="0"/>
              </a:spcAft>
              <a:defRPr/>
            </a:pPr>
            <a:r>
              <a:rPr lang="en-US" kern="0" dirty="0">
                <a:gradFill>
                  <a:gsLst>
                    <a:gs pos="11000">
                      <a:schemeClr val="bg1"/>
                    </a:gs>
                    <a:gs pos="83000">
                      <a:schemeClr val="bg1"/>
                    </a:gs>
                  </a:gsLst>
                  <a:lin ang="5400000" scaled="1"/>
                </a:gradFill>
              </a:rPr>
              <a:t>Speaker Name</a:t>
            </a:r>
          </a:p>
          <a:p>
            <a:pPr defTabSz="932186" fontAlgn="base">
              <a:lnSpc>
                <a:spcPct val="110000"/>
              </a:lnSpc>
              <a:spcBef>
                <a:spcPct val="0"/>
              </a:spcBef>
              <a:spcAft>
                <a:spcPct val="0"/>
              </a:spcAft>
              <a:defRPr/>
            </a:pPr>
            <a:r>
              <a:rPr lang="en-US" kern="0" dirty="0">
                <a:gradFill>
                  <a:gsLst>
                    <a:gs pos="11000">
                      <a:schemeClr val="bg1"/>
                    </a:gs>
                    <a:gs pos="83000">
                      <a:schemeClr val="bg1"/>
                    </a:gs>
                  </a:gsLst>
                  <a:lin ang="5400000" scaled="1"/>
                </a:gradFill>
              </a:rPr>
              <a:t>Title</a:t>
            </a:r>
          </a:p>
        </p:txBody>
      </p:sp>
    </p:spTree>
    <p:extLst>
      <p:ext uri="{BB962C8B-B14F-4D97-AF65-F5344CB8AC3E}">
        <p14:creationId xmlns:p14="http://schemas.microsoft.com/office/powerpoint/2010/main" val="2679434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ctrTitle"/>
          </p:nvPr>
        </p:nvSpPr>
        <p:spPr>
          <a:xfrm>
            <a:off x="523983" y="3388860"/>
            <a:ext cx="12008658" cy="920743"/>
          </a:xfrm>
        </p:spPr>
        <p:txBody>
          <a:bodyPr/>
          <a:lstStyle/>
          <a:p>
            <a:r>
              <a:rPr lang="en-US" sz="4080" spc="0">
                <a:gradFill>
                  <a:gsLst>
                    <a:gs pos="19000">
                      <a:schemeClr val="tx1"/>
                    </a:gs>
                    <a:gs pos="55000">
                      <a:schemeClr val="tx1"/>
                    </a:gs>
                  </a:gsLst>
                  <a:lin ang="5400000" scaled="1"/>
                </a:gradFill>
              </a:rPr>
              <a:t>Solving </a:t>
            </a:r>
            <a:r>
              <a:rPr lang="en-US" sz="4080" spc="0" dirty="0">
                <a:gradFill>
                  <a:gsLst>
                    <a:gs pos="19000">
                      <a:schemeClr val="tx1"/>
                    </a:gs>
                    <a:gs pos="55000">
                      <a:schemeClr val="tx1"/>
                    </a:gs>
                  </a:gsLst>
                  <a:lin ang="5400000" scaled="1"/>
                </a:gradFill>
              </a:rPr>
              <a:t>global water challenges </a:t>
            </a:r>
            <a:br>
              <a:rPr lang="en-US" sz="4080" spc="0" dirty="0">
                <a:gradFill>
                  <a:gsLst>
                    <a:gs pos="19000">
                      <a:schemeClr val="tx1"/>
                    </a:gs>
                    <a:gs pos="55000">
                      <a:schemeClr val="tx1"/>
                    </a:gs>
                  </a:gsLst>
                  <a:lin ang="5400000" scaled="1"/>
                </a:gradFill>
              </a:rPr>
            </a:br>
            <a:r>
              <a:rPr lang="en-US" sz="4080" spc="0" dirty="0">
                <a:gradFill>
                  <a:gsLst>
                    <a:gs pos="19000">
                      <a:schemeClr val="tx1"/>
                    </a:gs>
                    <a:gs pos="55000">
                      <a:schemeClr val="tx1"/>
                    </a:gs>
                  </a:gsLst>
                  <a:lin ang="5400000" scaled="1"/>
                </a:gradFill>
              </a:rPr>
              <a:t>with Microsoft cloud technologies </a:t>
            </a:r>
            <a:r>
              <a:rPr lang="en-US" sz="4080" spc="0">
                <a:gradFill>
                  <a:gsLst>
                    <a:gs pos="19000">
                      <a:schemeClr val="tx1"/>
                    </a:gs>
                    <a:gs pos="55000">
                      <a:schemeClr val="tx1"/>
                    </a:gs>
                  </a:gsLst>
                  <a:lin ang="5400000" scaled="1"/>
                </a:gradFill>
              </a:rPr>
              <a:t> </a:t>
            </a:r>
            <a:endParaRPr lang="en-US" sz="4080" spc="0" dirty="0">
              <a:gradFill>
                <a:gsLst>
                  <a:gs pos="19000">
                    <a:schemeClr val="tx1"/>
                  </a:gs>
                  <a:gs pos="55000">
                    <a:schemeClr val="tx1"/>
                  </a:gs>
                </a:gsLst>
                <a:lin ang="5400000" scaled="1"/>
              </a:gradFill>
            </a:endParaRPr>
          </a:p>
        </p:txBody>
      </p:sp>
      <p:sp>
        <p:nvSpPr>
          <p:cNvPr id="17" name="Text Placeholder 16"/>
          <p:cNvSpPr>
            <a:spLocks noGrp="1"/>
          </p:cNvSpPr>
          <p:nvPr>
            <p:ph type="body" sz="quarter" idx="11"/>
          </p:nvPr>
        </p:nvSpPr>
        <p:spPr>
          <a:xfrm>
            <a:off x="523984" y="4466967"/>
            <a:ext cx="10463454" cy="1209826"/>
          </a:xfrm>
        </p:spPr>
        <p:txBody>
          <a:bodyPr/>
          <a:lstStyle/>
          <a:p>
            <a:r>
              <a:rPr lang="en-US" dirty="0">
                <a:latin typeface="+mn-lt"/>
              </a:rPr>
              <a:t>By 2030, the demand for fresh water is projected to outpace supply by almost 40 percent. Ecolab, a leading global provider of water, hygiene, and energy technologies and services, is helping companies worldwide operate more sustainably with the Microsoft cloud – including Azure and Microsoft Dynamics 365. Connected to thousands of sensors in facilities worldwide, the platform collects and analyzes real-time water usage data to improve efficiency and cut water, energy, and operational costs. With a goal of moving companies to net-zero water usage, Ecolab and Microsoft are taking on the world’s water challenges together.</a:t>
            </a:r>
          </a:p>
          <a:p>
            <a:r>
              <a:rPr lang="en-US" dirty="0">
                <a:latin typeface="+mn-lt"/>
              </a:rPr>
              <a:t> </a:t>
            </a:r>
          </a:p>
          <a:p>
            <a:endParaRPr lang="en-US" dirty="0">
              <a:latin typeface="+mn-lt"/>
            </a:endParaRPr>
          </a:p>
          <a:p>
            <a:r>
              <a:rPr lang="en-US" dirty="0">
                <a:latin typeface="+mn-lt"/>
              </a:rPr>
              <a:t> </a:t>
            </a:r>
          </a:p>
          <a:p>
            <a:endParaRPr lang="en-US" dirty="0">
              <a:latin typeface="+mn-lt"/>
            </a:endParaRPr>
          </a:p>
        </p:txBody>
      </p:sp>
      <p:sp>
        <p:nvSpPr>
          <p:cNvPr id="21" name="Text Placeholder 20"/>
          <p:cNvSpPr>
            <a:spLocks noGrp="1"/>
          </p:cNvSpPr>
          <p:nvPr>
            <p:ph type="body" sz="quarter" idx="28"/>
          </p:nvPr>
        </p:nvSpPr>
        <p:spPr>
          <a:xfrm>
            <a:off x="7069577" y="5919625"/>
            <a:ext cx="1923221" cy="865368"/>
          </a:xfrm>
        </p:spPr>
        <p:txBody>
          <a:bodyPr/>
          <a:lstStyle/>
          <a:p>
            <a:r>
              <a:rPr lang="en-US" sz="1071" b="1" dirty="0">
                <a:solidFill>
                  <a:schemeClr val="accent1"/>
                </a:solidFill>
                <a:latin typeface="+mn-lt"/>
              </a:rPr>
              <a:t>Business Need</a:t>
            </a:r>
            <a:endParaRPr lang="en-US" sz="1071" dirty="0">
              <a:latin typeface="+mn-lt"/>
            </a:endParaRPr>
          </a:p>
          <a:p>
            <a:pPr lvl="0"/>
            <a:r>
              <a:rPr lang="en-US" sz="1071" dirty="0">
                <a:latin typeface="+mn-lt"/>
              </a:rPr>
              <a:t>Customer Engagement</a:t>
            </a:r>
          </a:p>
          <a:p>
            <a:pPr lvl="0"/>
            <a:r>
              <a:rPr lang="en-US" sz="1071" dirty="0">
                <a:latin typeface="+mn-lt"/>
              </a:rPr>
              <a:t>Business Intelligence</a:t>
            </a:r>
          </a:p>
          <a:p>
            <a:pPr lvl="0"/>
            <a:endParaRPr lang="en-US" sz="1071" dirty="0">
              <a:solidFill>
                <a:srgbClr val="FF0000"/>
              </a:solidFill>
              <a:latin typeface="+mn-lt"/>
            </a:endParaRPr>
          </a:p>
        </p:txBody>
      </p:sp>
      <p:sp>
        <p:nvSpPr>
          <p:cNvPr id="23" name="Text Placeholder 22"/>
          <p:cNvSpPr>
            <a:spLocks noGrp="1"/>
          </p:cNvSpPr>
          <p:nvPr>
            <p:ph type="body" sz="quarter" idx="30"/>
          </p:nvPr>
        </p:nvSpPr>
        <p:spPr>
          <a:xfrm>
            <a:off x="5537122" y="5919347"/>
            <a:ext cx="764197" cy="526853"/>
          </a:xfrm>
        </p:spPr>
        <p:txBody>
          <a:bodyPr/>
          <a:lstStyle/>
          <a:p>
            <a:r>
              <a:rPr lang="en-US" sz="1071" b="1" dirty="0">
                <a:solidFill>
                  <a:schemeClr val="accent1"/>
                </a:solidFill>
                <a:latin typeface="+mn-lt"/>
              </a:rPr>
              <a:t>Country</a:t>
            </a:r>
          </a:p>
          <a:p>
            <a:r>
              <a:rPr lang="en-US" sz="1071" dirty="0">
                <a:latin typeface="+mn-lt"/>
              </a:rPr>
              <a:t>United States</a:t>
            </a:r>
          </a:p>
          <a:p>
            <a:endParaRPr lang="en-US" sz="1071" dirty="0">
              <a:latin typeface="+mn-lt"/>
            </a:endParaRPr>
          </a:p>
        </p:txBody>
      </p:sp>
      <p:sp>
        <p:nvSpPr>
          <p:cNvPr id="24" name="Text Placeholder 23"/>
          <p:cNvSpPr>
            <a:spLocks noGrp="1"/>
          </p:cNvSpPr>
          <p:nvPr>
            <p:ph type="body" sz="quarter" idx="31"/>
          </p:nvPr>
        </p:nvSpPr>
        <p:spPr>
          <a:xfrm>
            <a:off x="4259138" y="5942015"/>
            <a:ext cx="867091" cy="429720"/>
          </a:xfrm>
        </p:spPr>
        <p:txBody>
          <a:bodyPr/>
          <a:lstStyle/>
          <a:p>
            <a:r>
              <a:rPr lang="en-US" sz="1071" b="1" dirty="0">
                <a:solidFill>
                  <a:schemeClr val="accent1"/>
                </a:solidFill>
                <a:latin typeface="+mn-lt"/>
              </a:rPr>
              <a:t>Industry</a:t>
            </a:r>
          </a:p>
          <a:p>
            <a:pPr lvl="0"/>
            <a:r>
              <a:rPr lang="en-US" sz="1071" dirty="0">
                <a:latin typeface="+mn-lt"/>
              </a:rPr>
              <a:t>Process </a:t>
            </a:r>
            <a:r>
              <a:rPr lang="en-US" sz="1071" dirty="0" err="1">
                <a:latin typeface="+mn-lt"/>
              </a:rPr>
              <a:t>Mfg</a:t>
            </a:r>
            <a:r>
              <a:rPr lang="en-US" sz="1071" dirty="0">
                <a:latin typeface="+mn-lt"/>
              </a:rPr>
              <a:t> &amp; Resources</a:t>
            </a:r>
          </a:p>
          <a:p>
            <a:endParaRPr lang="en-US" sz="1071" dirty="0">
              <a:latin typeface="+mn-lt"/>
            </a:endParaRPr>
          </a:p>
        </p:txBody>
      </p:sp>
      <p:sp>
        <p:nvSpPr>
          <p:cNvPr id="25" name="Text Placeholder 24"/>
          <p:cNvSpPr>
            <a:spLocks noGrp="1"/>
          </p:cNvSpPr>
          <p:nvPr>
            <p:ph type="body" sz="quarter" idx="32"/>
          </p:nvPr>
        </p:nvSpPr>
        <p:spPr>
          <a:xfrm>
            <a:off x="2291794" y="5942016"/>
            <a:ext cx="1301980" cy="669753"/>
          </a:xfrm>
        </p:spPr>
        <p:txBody>
          <a:bodyPr vert="horz" wrap="square" lIns="0" tIns="0" rIns="0" bIns="0" rtlCol="0" anchor="t">
            <a:noAutofit/>
          </a:bodyPr>
          <a:lstStyle/>
          <a:p>
            <a:r>
              <a:rPr lang="en-US" sz="1071" b="1" dirty="0">
                <a:solidFill>
                  <a:schemeClr val="accent1"/>
                </a:solidFill>
                <a:latin typeface="+mn-lt"/>
              </a:rPr>
              <a:t>Size</a:t>
            </a:r>
          </a:p>
          <a:p>
            <a:pPr lvl="0"/>
            <a:r>
              <a:rPr lang="en-US" sz="1071" dirty="0">
                <a:latin typeface="+mn-lt"/>
              </a:rPr>
              <a:t>Employees: 47,000</a:t>
            </a:r>
          </a:p>
          <a:p>
            <a:pPr lvl="0"/>
            <a:r>
              <a:rPr lang="en-US" sz="1071" dirty="0">
                <a:latin typeface="+mn-lt"/>
              </a:rPr>
              <a:t>Annual Revenue: 13.5B</a:t>
            </a:r>
          </a:p>
          <a:p>
            <a:endParaRPr lang="en-US" sz="1071" dirty="0">
              <a:latin typeface="+mn-lt"/>
            </a:endParaRPr>
          </a:p>
        </p:txBody>
      </p:sp>
      <p:sp>
        <p:nvSpPr>
          <p:cNvPr id="30" name="Text Placeholder 29"/>
          <p:cNvSpPr>
            <a:spLocks noGrp="1"/>
          </p:cNvSpPr>
          <p:nvPr>
            <p:ph type="body" sz="quarter" idx="34"/>
          </p:nvPr>
        </p:nvSpPr>
        <p:spPr>
          <a:xfrm>
            <a:off x="523985" y="5942016"/>
            <a:ext cx="1642902" cy="865368"/>
          </a:xfrm>
        </p:spPr>
        <p:txBody>
          <a:bodyPr/>
          <a:lstStyle/>
          <a:p>
            <a:r>
              <a:rPr lang="en-US" sz="1071" b="1" dirty="0">
                <a:solidFill>
                  <a:schemeClr val="accent1"/>
                </a:solidFill>
                <a:latin typeface="+mn-lt"/>
              </a:rPr>
              <a:t>Technologies</a:t>
            </a:r>
          </a:p>
          <a:p>
            <a:r>
              <a:rPr lang="en-US" sz="1071" dirty="0">
                <a:latin typeface="+mn-lt"/>
              </a:rPr>
              <a:t>Azure</a:t>
            </a:r>
          </a:p>
          <a:p>
            <a:r>
              <a:rPr lang="en-US" sz="1071" dirty="0">
                <a:latin typeface="+mn-lt"/>
              </a:rPr>
              <a:t>Dynamics 365</a:t>
            </a:r>
          </a:p>
          <a:p>
            <a:r>
              <a:rPr lang="en-US" sz="1071" dirty="0">
                <a:latin typeface="+mn-lt"/>
              </a:rPr>
              <a:t>Power BI</a:t>
            </a:r>
          </a:p>
          <a:p>
            <a:r>
              <a:rPr lang="en-US" sz="1071" dirty="0">
                <a:latin typeface="+mn-lt"/>
              </a:rPr>
              <a:t>Office 365</a:t>
            </a:r>
          </a:p>
          <a:p>
            <a:r>
              <a:rPr lang="en-US" sz="1071" dirty="0">
                <a:latin typeface="+mn-lt"/>
              </a:rPr>
              <a:t>Surface </a:t>
            </a:r>
          </a:p>
          <a:p>
            <a:endParaRPr lang="en-US" sz="1071" dirty="0">
              <a:latin typeface="+mn-lt"/>
            </a:endParaRPr>
          </a:p>
          <a:p>
            <a:pPr marL="0" lvl="1">
              <a:spcBef>
                <a:spcPts val="0"/>
              </a:spcBef>
            </a:pPr>
            <a:endParaRPr lang="en-US" sz="1122" dirty="0"/>
          </a:p>
          <a:p>
            <a:endParaRPr lang="en-US" sz="1071" dirty="0">
              <a:latin typeface="+mn-lt"/>
            </a:endParaRPr>
          </a:p>
          <a:p>
            <a:pPr lvl="0"/>
            <a:endParaRPr lang="en-US" sz="1071" dirty="0">
              <a:latin typeface="+mn-lt"/>
            </a:endParaRPr>
          </a:p>
          <a:p>
            <a:endParaRPr lang="en-US" sz="1071" dirty="0">
              <a:latin typeface="+mn-lt"/>
            </a:endParaRPr>
          </a:p>
          <a:p>
            <a:endParaRPr lang="en-US" sz="1071" dirty="0">
              <a:latin typeface="+mn-lt"/>
            </a:endParaRPr>
          </a:p>
          <a:p>
            <a:endParaRPr lang="en-US" sz="1071" dirty="0">
              <a:latin typeface="+mn-lt"/>
            </a:endParaRPr>
          </a:p>
        </p:txBody>
      </p:sp>
      <p:pic>
        <p:nvPicPr>
          <p:cNvPr id="12" name="Picture Placeholder 11"/>
          <p:cNvPicPr>
            <a:picLocks noGrp="1" noChangeAspect="1"/>
          </p:cNvPicPr>
          <p:nvPr>
            <p:ph type="pic" sz="quarter" idx="20"/>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1764" y="-46932"/>
            <a:ext cx="12432948" cy="3170569"/>
          </a:xfrm>
        </p:spPr>
      </p:pic>
      <p:pic>
        <p:nvPicPr>
          <p:cNvPr id="28" name="Picture 2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7685" y="276187"/>
            <a:ext cx="1435712" cy="306091"/>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697825" y="2506223"/>
            <a:ext cx="1379416" cy="269154"/>
          </a:xfrm>
          <a:prstGeom prst="rect">
            <a:avLst/>
          </a:prstGeom>
        </p:spPr>
      </p:pic>
    </p:spTree>
    <p:extLst>
      <p:ext uri="{BB962C8B-B14F-4D97-AF65-F5344CB8AC3E}">
        <p14:creationId xmlns:p14="http://schemas.microsoft.com/office/powerpoint/2010/main" val="1648312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623588" y="3643035"/>
            <a:ext cx="11182644" cy="911978"/>
          </a:xfrm>
        </p:spPr>
        <p:txBody>
          <a:bodyPr/>
          <a:lstStyle/>
          <a:p>
            <a:pPr>
              <a:lnSpc>
                <a:spcPct val="100000"/>
              </a:lnSpc>
            </a:pPr>
            <a:r>
              <a:rPr lang="en-US" sz="3672" spc="0" dirty="0" err="1">
                <a:gradFill>
                  <a:gsLst>
                    <a:gs pos="19000">
                      <a:schemeClr val="tx1"/>
                    </a:gs>
                    <a:gs pos="55000">
                      <a:schemeClr val="tx1"/>
                    </a:gs>
                  </a:gsLst>
                  <a:lin ang="5400000" scaled="1"/>
                </a:gradFill>
              </a:rPr>
              <a:t>Sandvik</a:t>
            </a:r>
            <a:r>
              <a:rPr lang="en-US" sz="3672" spc="0" dirty="0">
                <a:gradFill>
                  <a:gsLst>
                    <a:gs pos="19000">
                      <a:schemeClr val="tx1"/>
                    </a:gs>
                    <a:gs pos="55000">
                      <a:schemeClr val="tx1"/>
                    </a:gs>
                  </a:gsLst>
                  <a:lin ang="5400000" scaled="1"/>
                </a:gradFill>
              </a:rPr>
              <a:t> Cormorant combines human and digital </a:t>
            </a:r>
            <a:br>
              <a:rPr lang="en-US" sz="3672" spc="0" dirty="0">
                <a:gradFill>
                  <a:gsLst>
                    <a:gs pos="19000">
                      <a:schemeClr val="tx1"/>
                    </a:gs>
                    <a:gs pos="55000">
                      <a:schemeClr val="tx1"/>
                    </a:gs>
                  </a:gsLst>
                  <a:lin ang="5400000" scaled="1"/>
                </a:gradFill>
              </a:rPr>
            </a:br>
            <a:r>
              <a:rPr lang="en-US" sz="3672" spc="0" dirty="0">
                <a:gradFill>
                  <a:gsLst>
                    <a:gs pos="19000">
                      <a:schemeClr val="tx1"/>
                    </a:gs>
                    <a:gs pos="55000">
                      <a:schemeClr val="tx1"/>
                    </a:gs>
                  </a:gsLst>
                  <a:lin ang="5400000" scaled="1"/>
                </a:gradFill>
              </a:rPr>
              <a:t>intelligence into a predictive analytics solution</a:t>
            </a:r>
          </a:p>
        </p:txBody>
      </p:sp>
      <p:sp>
        <p:nvSpPr>
          <p:cNvPr id="14" name="Text Placeholder 13"/>
          <p:cNvSpPr>
            <a:spLocks noGrp="1"/>
          </p:cNvSpPr>
          <p:nvPr>
            <p:ph type="body" sz="quarter" idx="11"/>
          </p:nvPr>
        </p:nvSpPr>
        <p:spPr>
          <a:xfrm>
            <a:off x="623411" y="4702580"/>
            <a:ext cx="11182823" cy="1625619"/>
          </a:xfrm>
        </p:spPr>
        <p:txBody>
          <a:bodyPr/>
          <a:lstStyle/>
          <a:p>
            <a:pPr>
              <a:spcBef>
                <a:spcPts val="0"/>
              </a:spcBef>
            </a:pPr>
            <a:r>
              <a:rPr lang="en-US" sz="1224" dirty="0" err="1">
                <a:latin typeface="+mn-lt"/>
              </a:rPr>
              <a:t>Sandvik</a:t>
            </a:r>
            <a:r>
              <a:rPr lang="en-US" sz="1224" dirty="0">
                <a:latin typeface="+mn-lt"/>
              </a:rPr>
              <a:t> </a:t>
            </a:r>
            <a:r>
              <a:rPr lang="en-US" sz="1224" dirty="0" err="1">
                <a:latin typeface="+mn-lt"/>
              </a:rPr>
              <a:t>Coromant</a:t>
            </a:r>
            <a:r>
              <a:rPr lang="en-US" sz="1224" dirty="0">
                <a:latin typeface="+mn-lt"/>
              </a:rPr>
              <a:t> is part of the </a:t>
            </a:r>
            <a:r>
              <a:rPr lang="en-US" sz="1224" dirty="0" err="1">
                <a:latin typeface="+mn-lt"/>
              </a:rPr>
              <a:t>Sandvik</a:t>
            </a:r>
            <a:r>
              <a:rPr lang="en-US" sz="1224" dirty="0">
                <a:latin typeface="+mn-lt"/>
              </a:rPr>
              <a:t> Group, a global engineering organization that produces machining tools and tooling systems for the manufacturing industry. It has built up decades of industry knowledge within its workforce that it wants to digitize so that it can be analyzed and fed back into its customers’ manufacturing processes to optimize shop-floor efficiency. It has teamed up with Microsoft to create a predictive analytics solution based on the Microsoft Azure IoT (Internet of Things) Suite and Microsoft Cortana Intelligence Suite. This solution integrates people, machines, tools, materials, orders, storage handling, scheduling, and Microsoft Dynamics 365 for Field Service capabilities to empower customers to make the best possible business decisions.</a:t>
            </a:r>
          </a:p>
          <a:p>
            <a:pPr>
              <a:spcBef>
                <a:spcPts val="0"/>
              </a:spcBef>
            </a:pPr>
            <a:endParaRPr lang="en-US" sz="1224" dirty="0">
              <a:latin typeface="+mn-lt"/>
            </a:endParaRPr>
          </a:p>
        </p:txBody>
      </p:sp>
      <p:sp>
        <p:nvSpPr>
          <p:cNvPr id="18" name="Text Placeholder 17"/>
          <p:cNvSpPr>
            <a:spLocks noGrp="1"/>
          </p:cNvSpPr>
          <p:nvPr>
            <p:ph type="body" sz="quarter" idx="29"/>
          </p:nvPr>
        </p:nvSpPr>
        <p:spPr>
          <a:xfrm>
            <a:off x="8647931" y="6059220"/>
            <a:ext cx="1440374" cy="910403"/>
          </a:xfrm>
        </p:spPr>
        <p:txBody>
          <a:bodyPr/>
          <a:lstStyle/>
          <a:p>
            <a:r>
              <a:rPr lang="en-US" sz="1122" b="1" dirty="0">
                <a:solidFill>
                  <a:schemeClr val="accent1"/>
                </a:solidFill>
                <a:latin typeface="+mn-lt"/>
              </a:rPr>
              <a:t>Business Needs</a:t>
            </a:r>
          </a:p>
          <a:p>
            <a:r>
              <a:rPr lang="en-US" sz="1122" dirty="0">
                <a:latin typeface="+mn-lt"/>
              </a:rPr>
              <a:t>Sales management</a:t>
            </a:r>
          </a:p>
          <a:p>
            <a:endParaRPr lang="en-US" sz="1122" dirty="0">
              <a:latin typeface="+mn-lt"/>
            </a:endParaRPr>
          </a:p>
        </p:txBody>
      </p:sp>
      <p:sp>
        <p:nvSpPr>
          <p:cNvPr id="20" name="Text Placeholder 19"/>
          <p:cNvSpPr>
            <a:spLocks noGrp="1"/>
          </p:cNvSpPr>
          <p:nvPr>
            <p:ph type="body" sz="quarter" idx="31"/>
          </p:nvPr>
        </p:nvSpPr>
        <p:spPr>
          <a:xfrm>
            <a:off x="7597919" y="6059220"/>
            <a:ext cx="925639" cy="910403"/>
          </a:xfrm>
        </p:spPr>
        <p:txBody>
          <a:bodyPr/>
          <a:lstStyle/>
          <a:p>
            <a:r>
              <a:rPr lang="en-US" sz="1122" b="1" dirty="0">
                <a:solidFill>
                  <a:schemeClr val="accent1"/>
                </a:solidFill>
                <a:latin typeface="+mn-lt"/>
              </a:rPr>
              <a:t>Country</a:t>
            </a:r>
          </a:p>
          <a:p>
            <a:r>
              <a:rPr lang="en-US" sz="1122" dirty="0">
                <a:latin typeface="+mn-lt"/>
              </a:rPr>
              <a:t>Sweden</a:t>
            </a:r>
          </a:p>
          <a:p>
            <a:endParaRPr lang="en-US" sz="1122" dirty="0">
              <a:latin typeface="+mn-lt"/>
            </a:endParaRPr>
          </a:p>
        </p:txBody>
      </p:sp>
      <p:sp>
        <p:nvSpPr>
          <p:cNvPr id="21" name="Text Placeholder 20"/>
          <p:cNvSpPr>
            <a:spLocks noGrp="1"/>
          </p:cNvSpPr>
          <p:nvPr>
            <p:ph type="body" sz="quarter" idx="32"/>
          </p:nvPr>
        </p:nvSpPr>
        <p:spPr>
          <a:xfrm>
            <a:off x="6384860" y="6070322"/>
            <a:ext cx="855740" cy="427276"/>
          </a:xfrm>
        </p:spPr>
        <p:txBody>
          <a:bodyPr/>
          <a:lstStyle/>
          <a:p>
            <a:r>
              <a:rPr lang="en-US" sz="1122" b="1" dirty="0">
                <a:solidFill>
                  <a:schemeClr val="accent1"/>
                </a:solidFill>
                <a:latin typeface="+mn-lt"/>
              </a:rPr>
              <a:t>Industry</a:t>
            </a:r>
          </a:p>
          <a:p>
            <a:r>
              <a:rPr lang="en-US" sz="1122" dirty="0">
                <a:latin typeface="+mn-lt"/>
              </a:rPr>
              <a:t>Process  </a:t>
            </a:r>
            <a:r>
              <a:rPr lang="en-US" sz="1122" dirty="0" err="1">
                <a:latin typeface="+mn-lt"/>
              </a:rPr>
              <a:t>Mfg</a:t>
            </a:r>
            <a:r>
              <a:rPr lang="en-US" sz="1122" dirty="0">
                <a:latin typeface="+mn-lt"/>
              </a:rPr>
              <a:t> &amp; Resources</a:t>
            </a:r>
          </a:p>
          <a:p>
            <a:endParaRPr lang="en-US" sz="1122" b="1" dirty="0">
              <a:solidFill>
                <a:schemeClr val="accent1"/>
              </a:solidFill>
              <a:latin typeface="+mn-lt"/>
            </a:endParaRPr>
          </a:p>
          <a:p>
            <a:endParaRPr lang="en-US" sz="1122" dirty="0">
              <a:latin typeface="+mn-lt"/>
            </a:endParaRPr>
          </a:p>
        </p:txBody>
      </p:sp>
      <p:sp>
        <p:nvSpPr>
          <p:cNvPr id="22" name="Text Placeholder 21"/>
          <p:cNvSpPr>
            <a:spLocks noGrp="1"/>
          </p:cNvSpPr>
          <p:nvPr>
            <p:ph type="body" sz="quarter" idx="33"/>
          </p:nvPr>
        </p:nvSpPr>
        <p:spPr>
          <a:xfrm>
            <a:off x="4885244" y="6070322"/>
            <a:ext cx="1391876" cy="457472"/>
          </a:xfrm>
        </p:spPr>
        <p:txBody>
          <a:bodyPr/>
          <a:lstStyle/>
          <a:p>
            <a:r>
              <a:rPr lang="en-US" sz="1122" b="1" dirty="0">
                <a:solidFill>
                  <a:schemeClr val="accent1"/>
                </a:solidFill>
                <a:latin typeface="+mn-lt"/>
              </a:rPr>
              <a:t>Size</a:t>
            </a:r>
          </a:p>
          <a:p>
            <a:r>
              <a:rPr lang="en-US" sz="1122" dirty="0">
                <a:latin typeface="+mn-lt"/>
              </a:rPr>
              <a:t>Employees: 8,500</a:t>
            </a:r>
          </a:p>
          <a:p>
            <a:endParaRPr lang="en-US" sz="1122" dirty="0">
              <a:latin typeface="+mn-lt"/>
            </a:endParaRPr>
          </a:p>
        </p:txBody>
      </p:sp>
      <p:sp>
        <p:nvSpPr>
          <p:cNvPr id="23" name="Text Placeholder 22"/>
          <p:cNvSpPr>
            <a:spLocks noGrp="1"/>
          </p:cNvSpPr>
          <p:nvPr>
            <p:ph type="body" sz="quarter" idx="34"/>
          </p:nvPr>
        </p:nvSpPr>
        <p:spPr>
          <a:xfrm>
            <a:off x="605063" y="6045848"/>
            <a:ext cx="1996936" cy="468573"/>
          </a:xfrm>
        </p:spPr>
        <p:txBody>
          <a:bodyPr/>
          <a:lstStyle/>
          <a:p>
            <a:r>
              <a:rPr lang="en-US" sz="1122" b="1" dirty="0">
                <a:solidFill>
                  <a:schemeClr val="accent1"/>
                </a:solidFill>
                <a:latin typeface="+mn-lt"/>
              </a:rPr>
              <a:t>Technologies</a:t>
            </a:r>
          </a:p>
          <a:p>
            <a:r>
              <a:rPr lang="en-US" sz="1122" dirty="0">
                <a:latin typeface="+mn-lt"/>
              </a:rPr>
              <a:t>Azure Internet of Things Suite</a:t>
            </a:r>
          </a:p>
          <a:p>
            <a:r>
              <a:rPr lang="en-US" sz="1122" dirty="0">
                <a:latin typeface="+mn-lt"/>
              </a:rPr>
              <a:t>Azure Machine Learning</a:t>
            </a:r>
          </a:p>
          <a:p>
            <a:r>
              <a:rPr lang="en-US" sz="1122" dirty="0">
                <a:latin typeface="+mn-lt"/>
              </a:rPr>
              <a:t>Azure Streaming Analytics</a:t>
            </a:r>
          </a:p>
          <a:p>
            <a:endParaRPr lang="en-US" sz="1122" dirty="0">
              <a:latin typeface="+mn-lt"/>
            </a:endParaRPr>
          </a:p>
        </p:txBody>
      </p:sp>
      <p:pic>
        <p:nvPicPr>
          <p:cNvPr id="24" name="Picture Placeholder 3"/>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Picture 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2903" y="314273"/>
            <a:ext cx="1435712" cy="306091"/>
          </a:xfrm>
          <a:prstGeom prst="rect">
            <a:avLst/>
          </a:prstGeom>
        </p:spPr>
      </p:pic>
      <p:pic>
        <p:nvPicPr>
          <p:cNvPr id="27" name="Picture Placeholder 10"/>
          <p:cNvPicPr>
            <a:picLocks noChangeAspect="1"/>
          </p:cNvPicPr>
          <p:nvPr/>
        </p:nvPicPr>
        <p:blipFill rotWithShape="1">
          <a:blip r:embed="rId5" cstate="screen">
            <a:extLst>
              <a:ext uri="{28A0092B-C50C-407E-A947-70E740481C1C}">
                <a14:useLocalDpi xmlns:a14="http://schemas.microsoft.com/office/drawing/2010/main"/>
              </a:ext>
            </a:extLst>
          </a:blip>
          <a:srcRect l="-73723" r="-73723"/>
          <a:stretch/>
        </p:blipFill>
        <p:spPr>
          <a:xfrm>
            <a:off x="10525856" y="2278121"/>
            <a:ext cx="2105439" cy="850867"/>
          </a:xfrm>
          <a:prstGeom prst="rect">
            <a:avLst/>
          </a:prstGeom>
        </p:spPr>
      </p:pic>
      <p:sp>
        <p:nvSpPr>
          <p:cNvPr id="29" name="Text Placeholder 22"/>
          <p:cNvSpPr>
            <a:spLocks noGrp="1"/>
          </p:cNvSpPr>
          <p:nvPr>
            <p:ph type="body" sz="quarter" idx="34"/>
          </p:nvPr>
        </p:nvSpPr>
        <p:spPr>
          <a:xfrm>
            <a:off x="2717243" y="6038605"/>
            <a:ext cx="1874028" cy="809726"/>
          </a:xfrm>
        </p:spPr>
        <p:txBody>
          <a:bodyPr/>
          <a:lstStyle/>
          <a:p>
            <a:endParaRPr lang="en-US" sz="1122" b="1" dirty="0">
              <a:solidFill>
                <a:schemeClr val="accent1"/>
              </a:solidFill>
              <a:latin typeface="+mn-lt"/>
            </a:endParaRPr>
          </a:p>
          <a:p>
            <a:r>
              <a:rPr lang="en-US" sz="1122" dirty="0">
                <a:latin typeface="+mn-lt"/>
              </a:rPr>
              <a:t>Cortana  Intelligence Suite</a:t>
            </a:r>
            <a:br>
              <a:rPr lang="en-US" sz="1122" dirty="0">
                <a:latin typeface="+mn-lt"/>
              </a:rPr>
            </a:br>
            <a:r>
              <a:rPr lang="en-US" sz="1122" dirty="0">
                <a:latin typeface="+mn-lt"/>
              </a:rPr>
              <a:t>Dynamics 365for Field Service</a:t>
            </a:r>
          </a:p>
          <a:p>
            <a:endParaRPr lang="en-US" sz="1122" dirty="0">
              <a:latin typeface="+mn-lt"/>
            </a:endParaRPr>
          </a:p>
        </p:txBody>
      </p:sp>
    </p:spTree>
    <p:extLst>
      <p:ext uri="{BB962C8B-B14F-4D97-AF65-F5344CB8AC3E}">
        <p14:creationId xmlns:p14="http://schemas.microsoft.com/office/powerpoint/2010/main" val="4264347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cstate="screen">
            <a:extLst>
              <a:ext uri="{28A0092B-C50C-407E-A947-70E740481C1C}">
                <a14:useLocalDpi xmlns:a14="http://schemas.microsoft.com/office/drawing/2010/main"/>
              </a:ext>
            </a:extLst>
          </a:blip>
          <a:srcRect t="-113"/>
          <a:stretch/>
        </p:blipFill>
        <p:spPr>
          <a:xfrm>
            <a:off x="7090257" y="-6942"/>
            <a:ext cx="5366006" cy="7000477"/>
          </a:xfrm>
          <a:prstGeom prst="rect">
            <a:avLst/>
          </a:prstGeom>
        </p:spPr>
      </p:pic>
      <p:sp>
        <p:nvSpPr>
          <p:cNvPr id="2" name="Title 1"/>
          <p:cNvSpPr>
            <a:spLocks noGrp="1"/>
          </p:cNvSpPr>
          <p:nvPr>
            <p:ph type="title"/>
          </p:nvPr>
        </p:nvSpPr>
        <p:spPr/>
        <p:txBody>
          <a:bodyPr/>
          <a:lstStyle/>
          <a:p>
            <a:r>
              <a:rPr lang="en-US" dirty="0">
                <a:solidFill>
                  <a:schemeClr val="tx1"/>
                </a:solidFill>
              </a:rPr>
              <a:t>State of the Market</a:t>
            </a:r>
          </a:p>
        </p:txBody>
      </p:sp>
      <p:grpSp>
        <p:nvGrpSpPr>
          <p:cNvPr id="10" name="Group 9"/>
          <p:cNvGrpSpPr/>
          <p:nvPr/>
        </p:nvGrpSpPr>
        <p:grpSpPr>
          <a:xfrm>
            <a:off x="1763" y="1356753"/>
            <a:ext cx="6079712" cy="1578721"/>
            <a:chOff x="-119268" y="1210704"/>
            <a:chExt cx="5961888" cy="1548126"/>
          </a:xfrm>
        </p:grpSpPr>
        <p:sp>
          <p:nvSpPr>
            <p:cNvPr id="54" name="engage"/>
            <p:cNvSpPr/>
            <p:nvPr/>
          </p:nvSpPr>
          <p:spPr bwMode="auto">
            <a:xfrm>
              <a:off x="1905292" y="1210704"/>
              <a:ext cx="3937328" cy="7071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856" b="0" i="0" u="none" strike="noStrike" kern="0" cap="none" spc="50" normalizeH="0" baseline="0" noProof="0" dirty="0">
                  <a:ln>
                    <a:noFill/>
                  </a:ln>
                  <a:solidFill>
                    <a:schemeClr val="tx1"/>
                  </a:solidFill>
                  <a:effectLst/>
                  <a:uLnTx/>
                  <a:uFillTx/>
                  <a:latin typeface="+mj-lt"/>
                  <a:cs typeface="Segoe UI" panose="020B0502040204020203" pitchFamily="34" charset="0"/>
                </a:rPr>
                <a:t>Customer Experience</a:t>
              </a:r>
            </a:p>
          </p:txBody>
        </p:sp>
        <p:sp>
          <p:nvSpPr>
            <p:cNvPr id="53" name="Oval 52"/>
            <p:cNvSpPr/>
            <p:nvPr/>
          </p:nvSpPr>
          <p:spPr bwMode="auto">
            <a:xfrm>
              <a:off x="-119268" y="1381662"/>
              <a:ext cx="2180172" cy="1192832"/>
            </a:xfrm>
            <a:prstGeom prst="ellipse">
              <a:avLst/>
            </a:prstGeom>
            <a:noFill/>
            <a:ln w="28575" cap="flat" cmpd="sng" algn="ctr">
              <a:no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r>
                <a:rPr kumimoji="0" lang="en-US" sz="3570" b="1" i="0" u="none" strike="noStrike" kern="0" cap="none" spc="0" normalizeH="0" baseline="0" noProof="0" dirty="0">
                  <a:ln>
                    <a:noFill/>
                  </a:ln>
                  <a:solidFill>
                    <a:schemeClr val="accent2"/>
                  </a:solidFill>
                  <a:effectLst/>
                  <a:uLnTx/>
                  <a:uFillTx/>
                  <a:ea typeface="Segoe UI" pitchFamily="34" charset="0"/>
                  <a:cs typeface="Segoe UI" pitchFamily="34" charset="0"/>
                </a:rPr>
                <a:t>2020</a:t>
              </a:r>
            </a:p>
          </p:txBody>
        </p:sp>
        <p:sp>
          <p:nvSpPr>
            <p:cNvPr id="21" name="engage"/>
            <p:cNvSpPr/>
            <p:nvPr/>
          </p:nvSpPr>
          <p:spPr bwMode="auto">
            <a:xfrm>
              <a:off x="1905292" y="1679599"/>
              <a:ext cx="3937328" cy="107923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1836" b="0" i="0" u="none" strike="noStrike" kern="0" cap="none" spc="50" normalizeH="0" baseline="0" noProof="0" dirty="0">
                  <a:ln>
                    <a:noFill/>
                  </a:ln>
                  <a:solidFill>
                    <a:schemeClr val="tx1"/>
                  </a:solidFill>
                  <a:effectLst/>
                  <a:uLnTx/>
                  <a:uFillTx/>
                  <a:cs typeface="Segoe UI" panose="020B0502040204020203" pitchFamily="34" charset="0"/>
                </a:rPr>
                <a:t>By 2020, </a:t>
              </a:r>
              <a:r>
                <a:rPr kumimoji="0" lang="en-US" sz="1836" b="1" i="0" u="none" strike="noStrike" kern="0" cap="none" spc="50" normalizeH="0" baseline="0" noProof="0" dirty="0">
                  <a:ln>
                    <a:noFill/>
                  </a:ln>
                  <a:solidFill>
                    <a:schemeClr val="tx2"/>
                  </a:solidFill>
                  <a:effectLst/>
                  <a:uLnTx/>
                  <a:uFillTx/>
                  <a:cs typeface="Segoe UI" panose="020B0502040204020203" pitchFamily="34" charset="0"/>
                </a:rPr>
                <a:t>customer experience will overtake price and product </a:t>
              </a:r>
              <a:r>
                <a:rPr kumimoji="0" lang="en-US" sz="1836" b="0" i="0" u="none" strike="noStrike" kern="0" cap="none" spc="50" normalizeH="0" baseline="0" noProof="0" dirty="0">
                  <a:ln>
                    <a:noFill/>
                  </a:ln>
                  <a:solidFill>
                    <a:schemeClr val="tx1"/>
                  </a:solidFill>
                  <a:effectLst/>
                  <a:uLnTx/>
                  <a:uFillTx/>
                  <a:cs typeface="Segoe UI" panose="020B0502040204020203" pitchFamily="34" charset="0"/>
                </a:rPr>
                <a:t>as the key brand differentiator.</a:t>
              </a:r>
            </a:p>
          </p:txBody>
        </p:sp>
      </p:grpSp>
      <p:grpSp>
        <p:nvGrpSpPr>
          <p:cNvPr id="3" name="Group 2"/>
          <p:cNvGrpSpPr/>
          <p:nvPr/>
        </p:nvGrpSpPr>
        <p:grpSpPr>
          <a:xfrm>
            <a:off x="1764" y="3106130"/>
            <a:ext cx="6694343" cy="1592769"/>
            <a:chOff x="0" y="3045447"/>
            <a:chExt cx="6564608" cy="1561902"/>
          </a:xfrm>
        </p:grpSpPr>
        <p:grpSp>
          <p:nvGrpSpPr>
            <p:cNvPr id="8" name="Group 7"/>
            <p:cNvGrpSpPr/>
            <p:nvPr/>
          </p:nvGrpSpPr>
          <p:grpSpPr>
            <a:xfrm>
              <a:off x="2024560" y="3045447"/>
              <a:ext cx="4540048" cy="1561902"/>
              <a:chOff x="1905292" y="3045447"/>
              <a:chExt cx="4540048" cy="1561902"/>
            </a:xfrm>
          </p:grpSpPr>
          <p:sp>
            <p:nvSpPr>
              <p:cNvPr id="56" name="engage"/>
              <p:cNvSpPr/>
              <p:nvPr/>
            </p:nvSpPr>
            <p:spPr bwMode="auto">
              <a:xfrm>
                <a:off x="1905292" y="3045447"/>
                <a:ext cx="2838275" cy="7071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856" b="0" i="0" u="none" strike="noStrike" kern="0" cap="none" spc="50" normalizeH="0" baseline="0" noProof="0" dirty="0">
                    <a:ln>
                      <a:noFill/>
                    </a:ln>
                    <a:solidFill>
                      <a:schemeClr val="tx1"/>
                    </a:solidFill>
                    <a:effectLst/>
                    <a:uLnTx/>
                    <a:uFillTx/>
                    <a:latin typeface="+mj-lt"/>
                    <a:cs typeface="Segoe UI" panose="020B0502040204020203" pitchFamily="34" charset="0"/>
                  </a:rPr>
                  <a:t>Productivity</a:t>
                </a:r>
              </a:p>
            </p:txBody>
          </p:sp>
          <p:sp>
            <p:nvSpPr>
              <p:cNvPr id="22" name="engage"/>
              <p:cNvSpPr/>
              <p:nvPr/>
            </p:nvSpPr>
            <p:spPr bwMode="auto">
              <a:xfrm>
                <a:off x="1905292" y="3512514"/>
                <a:ext cx="4540048" cy="10948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1836" b="1" i="0" u="none" strike="noStrike" kern="0" cap="none" spc="50" normalizeH="0" baseline="0" noProof="0" dirty="0">
                    <a:ln>
                      <a:noFill/>
                    </a:ln>
                    <a:solidFill>
                      <a:schemeClr val="tx2"/>
                    </a:solidFill>
                    <a:effectLst/>
                    <a:uLnTx/>
                    <a:uFillTx/>
                    <a:cs typeface="Segoe UI" panose="020B0502040204020203" pitchFamily="34" charset="0"/>
                  </a:rPr>
                  <a:t>40% of a worker’s productive time </a:t>
                </a:r>
                <a:br>
                  <a:rPr kumimoji="0" lang="en-US" sz="1836" b="1" i="0" u="none" strike="noStrike" kern="0" cap="none" spc="50" normalizeH="0" baseline="0" noProof="0" dirty="0">
                    <a:ln>
                      <a:noFill/>
                    </a:ln>
                    <a:solidFill>
                      <a:schemeClr val="tx1"/>
                    </a:solidFill>
                    <a:effectLst/>
                    <a:uLnTx/>
                    <a:uFillTx/>
                    <a:cs typeface="Segoe UI" panose="020B0502040204020203" pitchFamily="34" charset="0"/>
                  </a:rPr>
                </a:br>
                <a:r>
                  <a:rPr kumimoji="0" lang="en-US" sz="1836" b="0" i="0" u="none" strike="noStrike" kern="0" cap="none" spc="50" normalizeH="0" baseline="0" noProof="0" dirty="0">
                    <a:ln>
                      <a:noFill/>
                    </a:ln>
                    <a:solidFill>
                      <a:schemeClr val="tx1"/>
                    </a:solidFill>
                    <a:effectLst/>
                    <a:uLnTx/>
                    <a:uFillTx/>
                    <a:cs typeface="Segoe UI" panose="020B0502040204020203" pitchFamily="34" charset="0"/>
                  </a:rPr>
                  <a:t>is lost when switching tasks. This costs the global economy $450B per year.</a:t>
                </a:r>
              </a:p>
            </p:txBody>
          </p:sp>
        </p:grpSp>
        <p:sp>
          <p:nvSpPr>
            <p:cNvPr id="24" name="Oval 23"/>
            <p:cNvSpPr/>
            <p:nvPr/>
          </p:nvSpPr>
          <p:spPr bwMode="auto">
            <a:xfrm>
              <a:off x="0" y="3331863"/>
              <a:ext cx="2180172" cy="1192832"/>
            </a:xfrm>
            <a:prstGeom prst="ellipse">
              <a:avLst/>
            </a:prstGeom>
            <a:noFill/>
            <a:ln w="28575" cap="flat" cmpd="sng" algn="ctr">
              <a:no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r>
                <a:rPr kumimoji="0" lang="en-US" sz="3570" b="1" i="0" u="none" strike="noStrike" kern="0" cap="none" spc="0" normalizeH="0" baseline="0" noProof="0" dirty="0">
                  <a:ln>
                    <a:noFill/>
                  </a:ln>
                  <a:solidFill>
                    <a:schemeClr val="accent2"/>
                  </a:solidFill>
                  <a:effectLst/>
                  <a:uLnTx/>
                  <a:uFillTx/>
                  <a:ea typeface="Segoe UI" pitchFamily="34" charset="0"/>
                  <a:cs typeface="Segoe UI" pitchFamily="34" charset="0"/>
                </a:rPr>
                <a:t>40%</a:t>
              </a:r>
            </a:p>
          </p:txBody>
        </p:sp>
      </p:grpSp>
      <p:grpSp>
        <p:nvGrpSpPr>
          <p:cNvPr id="4" name="Group 3"/>
          <p:cNvGrpSpPr/>
          <p:nvPr/>
        </p:nvGrpSpPr>
        <p:grpSpPr>
          <a:xfrm>
            <a:off x="-254409" y="4861857"/>
            <a:ext cx="7425898" cy="1569647"/>
            <a:chOff x="-251209" y="4767150"/>
            <a:chExt cx="7281986" cy="1539228"/>
          </a:xfrm>
        </p:grpSpPr>
        <p:grpSp>
          <p:nvGrpSpPr>
            <p:cNvPr id="9" name="Group 8"/>
            <p:cNvGrpSpPr/>
            <p:nvPr/>
          </p:nvGrpSpPr>
          <p:grpSpPr>
            <a:xfrm>
              <a:off x="2024560" y="4767150"/>
              <a:ext cx="5006217" cy="1539228"/>
              <a:chOff x="1905292" y="4886418"/>
              <a:chExt cx="5006217" cy="1539228"/>
            </a:xfrm>
          </p:grpSpPr>
          <p:sp>
            <p:nvSpPr>
              <p:cNvPr id="58" name="engage"/>
              <p:cNvSpPr/>
              <p:nvPr/>
            </p:nvSpPr>
            <p:spPr bwMode="auto">
              <a:xfrm>
                <a:off x="1905292" y="4886418"/>
                <a:ext cx="5006217" cy="7071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2856" b="0" i="0" u="none" strike="noStrike" kern="0" cap="none" spc="50" normalizeH="0" baseline="0" noProof="0" dirty="0">
                    <a:ln>
                      <a:noFill/>
                    </a:ln>
                    <a:solidFill>
                      <a:schemeClr val="tx1"/>
                    </a:solidFill>
                    <a:effectLst/>
                    <a:uLnTx/>
                    <a:uFillTx/>
                    <a:latin typeface="+mj-lt"/>
                    <a:cs typeface="Segoe UI" panose="020B0502040204020203" pitchFamily="34" charset="0"/>
                  </a:rPr>
                  <a:t>Speed of Business</a:t>
                </a:r>
              </a:p>
            </p:txBody>
          </p:sp>
          <p:sp>
            <p:nvSpPr>
              <p:cNvPr id="23" name="engage"/>
              <p:cNvSpPr/>
              <p:nvPr/>
            </p:nvSpPr>
            <p:spPr bwMode="auto">
              <a:xfrm>
                <a:off x="1905292" y="5330811"/>
                <a:ext cx="4268799" cy="10948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spAutoFit/>
              </a:bodyPr>
              <a:lstStyle/>
              <a:p>
                <a:pPr marL="0" marR="0" lvl="0" indent="0" defTabSz="931935" eaLnBrk="1" fontAlgn="base" latinLnBrk="0" hangingPunct="1">
                  <a:lnSpc>
                    <a:spcPct val="95000"/>
                  </a:lnSpc>
                  <a:spcBef>
                    <a:spcPct val="0"/>
                  </a:spcBef>
                  <a:spcAft>
                    <a:spcPct val="0"/>
                  </a:spcAft>
                  <a:buClrTx/>
                  <a:buSzTx/>
                  <a:buFontTx/>
                  <a:buNone/>
                  <a:tabLst/>
                  <a:defRPr/>
                </a:pPr>
                <a:r>
                  <a:rPr kumimoji="0" lang="en-US" sz="1836" b="0" i="0" u="none" strike="noStrike" kern="0" cap="none" spc="50" normalizeH="0" baseline="0" noProof="0" dirty="0">
                    <a:ln>
                      <a:noFill/>
                    </a:ln>
                    <a:solidFill>
                      <a:schemeClr val="tx1"/>
                    </a:solidFill>
                    <a:effectLst/>
                    <a:uLnTx/>
                    <a:uFillTx/>
                    <a:cs typeface="Segoe UI" panose="020B0502040204020203" pitchFamily="34" charset="0"/>
                  </a:rPr>
                  <a:t>Organizations embracing digital transformation generate an average of </a:t>
                </a:r>
                <a:r>
                  <a:rPr kumimoji="0" lang="en-US" sz="1836" b="1" i="0" u="none" strike="noStrike" kern="0" cap="none" spc="50" normalizeH="0" baseline="0" noProof="0" dirty="0">
                    <a:ln>
                      <a:noFill/>
                    </a:ln>
                    <a:solidFill>
                      <a:schemeClr val="tx2"/>
                    </a:solidFill>
                    <a:effectLst/>
                    <a:uLnTx/>
                    <a:uFillTx/>
                    <a:cs typeface="Segoe UI" panose="020B0502040204020203" pitchFamily="34" charset="0"/>
                  </a:rPr>
                  <a:t>$100M more income each year.</a:t>
                </a:r>
              </a:p>
            </p:txBody>
          </p:sp>
        </p:grpSp>
        <p:sp>
          <p:nvSpPr>
            <p:cNvPr id="25" name="Oval 24"/>
            <p:cNvSpPr/>
            <p:nvPr/>
          </p:nvSpPr>
          <p:spPr bwMode="auto">
            <a:xfrm>
              <a:off x="-251209" y="5081308"/>
              <a:ext cx="2682911" cy="1192832"/>
            </a:xfrm>
            <a:prstGeom prst="ellipse">
              <a:avLst/>
            </a:prstGeom>
            <a:noFill/>
            <a:ln w="28575" cap="flat" cmpd="sng" algn="ctr">
              <a:no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r>
                <a:rPr kumimoji="0" lang="en-US" sz="3570" b="1" i="0" u="none" strike="noStrike" kern="0" cap="none" spc="0" normalizeH="0" baseline="0" noProof="0" dirty="0">
                  <a:ln>
                    <a:noFill/>
                  </a:ln>
                  <a:solidFill>
                    <a:schemeClr val="accent2"/>
                  </a:solidFill>
                  <a:effectLst/>
                  <a:uLnTx/>
                  <a:uFillTx/>
                  <a:ea typeface="Segoe UI" pitchFamily="34" charset="0"/>
                  <a:cs typeface="Segoe UI" pitchFamily="34" charset="0"/>
                </a:rPr>
                <a:t>$100M</a:t>
              </a:r>
            </a:p>
          </p:txBody>
        </p:sp>
      </p:grpSp>
    </p:spTree>
    <p:extLst>
      <p:ext uri="{BB962C8B-B14F-4D97-AF65-F5344CB8AC3E}">
        <p14:creationId xmlns:p14="http://schemas.microsoft.com/office/powerpoint/2010/main" val="1737889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5000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ppt_x"/>
                                          </p:val>
                                        </p:tav>
                                        <p:tav tm="100000">
                                          <p:val>
                                            <p:strVal val="#ppt_x"/>
                                          </p:val>
                                        </p:tav>
                                      </p:tavLst>
                                    </p:anim>
                                    <p:anim calcmode="lin" valueType="num">
                                      <p:cBhvr additive="base">
                                        <p:cTn id="14" dur="7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5000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1764" y="1529749"/>
            <a:ext cx="12432948" cy="4600190"/>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2" name="Title 1"/>
          <p:cNvSpPr>
            <a:spLocks noGrp="1"/>
          </p:cNvSpPr>
          <p:nvPr>
            <p:ph type="title"/>
          </p:nvPr>
        </p:nvSpPr>
        <p:spPr/>
        <p:txBody>
          <a:bodyPr/>
          <a:lstStyle/>
          <a:p>
            <a:r>
              <a:rPr lang="en-US" dirty="0"/>
              <a:t>Digital Transformation</a:t>
            </a:r>
          </a:p>
        </p:txBody>
      </p:sp>
      <p:sp>
        <p:nvSpPr>
          <p:cNvPr id="5" name="Oval 4"/>
          <p:cNvSpPr/>
          <p:nvPr/>
        </p:nvSpPr>
        <p:spPr bwMode="auto">
          <a:xfrm>
            <a:off x="4775729" y="2118258"/>
            <a:ext cx="3387546" cy="3387546"/>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4" name="engage"/>
          <p:cNvSpPr/>
          <p:nvPr/>
        </p:nvSpPr>
        <p:spPr bwMode="auto">
          <a:xfrm>
            <a:off x="2069582" y="2206362"/>
            <a:ext cx="2564657" cy="10251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marL="0" marR="0" lvl="0" indent="0" algn="ctr" defTabSz="931935" eaLnBrk="1" fontAlgn="base" latinLnBrk="0" hangingPunct="1">
              <a:lnSpc>
                <a:spcPct val="95000"/>
              </a:lnSpc>
              <a:spcBef>
                <a:spcPct val="0"/>
              </a:spcBef>
              <a:spcAft>
                <a:spcPct val="0"/>
              </a:spcAft>
              <a:buClrTx/>
              <a:buSzTx/>
              <a:buFontTx/>
              <a:buNone/>
              <a:tabLst/>
              <a:defRPr/>
            </a:pPr>
            <a:r>
              <a:rPr kumimoji="0" lang="en-US" sz="2448" b="0" i="0" u="none" strike="noStrike" kern="0" cap="none" spc="50" normalizeH="0" baseline="0" noProof="0" dirty="0">
                <a:ln>
                  <a:noFill/>
                </a:ln>
                <a:gradFill>
                  <a:gsLst>
                    <a:gs pos="1250">
                      <a:schemeClr val="tx1"/>
                    </a:gs>
                    <a:gs pos="100000">
                      <a:schemeClr val="tx1"/>
                    </a:gs>
                  </a:gsLst>
                  <a:lin ang="5400000" scaled="0"/>
                </a:gradFill>
                <a:effectLst/>
                <a:uLnTx/>
                <a:uFillTx/>
                <a:cs typeface="Segoe UI" panose="020B0502040204020203" pitchFamily="34" charset="0"/>
              </a:rPr>
              <a:t>Engage your </a:t>
            </a:r>
            <a:r>
              <a:rPr kumimoji="0" lang="en-US" sz="2448" b="1" i="0" u="none" strike="noStrike" kern="0" cap="none" spc="50" normalizeH="0" baseline="0" noProof="0" dirty="0">
                <a:ln>
                  <a:noFill/>
                </a:ln>
                <a:solidFill>
                  <a:schemeClr val="accent2"/>
                </a:solidFill>
                <a:effectLst/>
                <a:uLnTx/>
                <a:uFillTx/>
                <a:cs typeface="Segoe UI" panose="020B0502040204020203" pitchFamily="34" charset="0"/>
              </a:rPr>
              <a:t>customers</a:t>
            </a:r>
          </a:p>
        </p:txBody>
      </p:sp>
      <p:sp>
        <p:nvSpPr>
          <p:cNvPr id="56" name="engage"/>
          <p:cNvSpPr/>
          <p:nvPr/>
        </p:nvSpPr>
        <p:spPr bwMode="auto">
          <a:xfrm>
            <a:off x="1864238" y="4481022"/>
            <a:ext cx="2975343" cy="10251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marL="0" marR="0" lvl="0" indent="0" algn="ctr" defTabSz="931935" eaLnBrk="1" fontAlgn="base" latinLnBrk="0" hangingPunct="1">
              <a:lnSpc>
                <a:spcPct val="95000"/>
              </a:lnSpc>
              <a:spcBef>
                <a:spcPct val="0"/>
              </a:spcBef>
              <a:spcAft>
                <a:spcPct val="0"/>
              </a:spcAft>
              <a:buClrTx/>
              <a:buSzTx/>
              <a:buFontTx/>
              <a:buNone/>
              <a:tabLst/>
              <a:defRPr/>
            </a:pPr>
            <a:r>
              <a:rPr kumimoji="0" lang="en-US" sz="2448" b="0" i="0" u="none" strike="noStrike" kern="0" cap="none" spc="50" normalizeH="0" baseline="0" noProof="0" dirty="0">
                <a:ln>
                  <a:noFill/>
                </a:ln>
                <a:gradFill>
                  <a:gsLst>
                    <a:gs pos="1250">
                      <a:schemeClr val="tx1"/>
                    </a:gs>
                    <a:gs pos="100000">
                      <a:schemeClr val="tx1"/>
                    </a:gs>
                  </a:gsLst>
                  <a:lin ang="5400000" scaled="0"/>
                </a:gradFill>
                <a:effectLst/>
                <a:uLnTx/>
                <a:uFillTx/>
                <a:cs typeface="Segoe UI" panose="020B0502040204020203" pitchFamily="34" charset="0"/>
              </a:rPr>
              <a:t>Transform your </a:t>
            </a:r>
            <a:r>
              <a:rPr kumimoji="0" lang="en-US" sz="2448" b="1" i="0" u="none" strike="noStrike" kern="0" cap="none" spc="50" normalizeH="0" baseline="0" noProof="0" dirty="0">
                <a:ln>
                  <a:noFill/>
                </a:ln>
                <a:solidFill>
                  <a:schemeClr val="accent2"/>
                </a:solidFill>
                <a:effectLst/>
                <a:uLnTx/>
                <a:uFillTx/>
                <a:cs typeface="Segoe UI" panose="020B0502040204020203" pitchFamily="34" charset="0"/>
              </a:rPr>
              <a:t>products</a:t>
            </a:r>
          </a:p>
        </p:txBody>
      </p:sp>
      <p:sp>
        <p:nvSpPr>
          <p:cNvPr id="58" name="engage"/>
          <p:cNvSpPr/>
          <p:nvPr/>
        </p:nvSpPr>
        <p:spPr bwMode="auto">
          <a:xfrm>
            <a:off x="8465621" y="4481022"/>
            <a:ext cx="2636485" cy="10251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marL="0" marR="0" lvl="0" indent="0" algn="ctr" defTabSz="931935" eaLnBrk="1" fontAlgn="base" latinLnBrk="0" hangingPunct="1">
              <a:lnSpc>
                <a:spcPct val="95000"/>
              </a:lnSpc>
              <a:spcBef>
                <a:spcPct val="0"/>
              </a:spcBef>
              <a:spcAft>
                <a:spcPct val="0"/>
              </a:spcAft>
              <a:buClrTx/>
              <a:buSzTx/>
              <a:buFontTx/>
              <a:buNone/>
              <a:tabLst/>
              <a:defRPr/>
            </a:pPr>
            <a:r>
              <a:rPr kumimoji="0" lang="en-US" sz="2448" b="0" i="0" u="none" strike="noStrike" kern="0" cap="none" spc="50" normalizeH="0" baseline="0" noProof="0" dirty="0">
                <a:ln>
                  <a:noFill/>
                </a:ln>
                <a:gradFill>
                  <a:gsLst>
                    <a:gs pos="1250">
                      <a:schemeClr val="tx1"/>
                    </a:gs>
                    <a:gs pos="100000">
                      <a:schemeClr val="tx1"/>
                    </a:gs>
                  </a:gsLst>
                  <a:lin ang="5400000" scaled="0"/>
                </a:gradFill>
                <a:effectLst/>
                <a:uLnTx/>
                <a:uFillTx/>
                <a:cs typeface="Segoe UI" panose="020B0502040204020203" pitchFamily="34" charset="0"/>
              </a:rPr>
              <a:t>Optimize your </a:t>
            </a:r>
            <a:r>
              <a:rPr kumimoji="0" lang="en-US" sz="2448" b="1" i="0" u="none" strike="noStrike" kern="0" cap="none" spc="50" normalizeH="0" baseline="0" noProof="0" dirty="0">
                <a:ln>
                  <a:noFill/>
                </a:ln>
                <a:solidFill>
                  <a:schemeClr val="accent2"/>
                </a:solidFill>
                <a:effectLst/>
                <a:uLnTx/>
                <a:uFillTx/>
                <a:cs typeface="Segoe UI" panose="020B0502040204020203" pitchFamily="34" charset="0"/>
              </a:rPr>
              <a:t>operations</a:t>
            </a:r>
          </a:p>
        </p:txBody>
      </p:sp>
      <p:sp>
        <p:nvSpPr>
          <p:cNvPr id="17" name="engage"/>
          <p:cNvSpPr/>
          <p:nvPr/>
        </p:nvSpPr>
        <p:spPr bwMode="auto">
          <a:xfrm>
            <a:off x="8425807" y="2206362"/>
            <a:ext cx="2716111" cy="10251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marL="0" marR="0" lvl="0" indent="0" algn="ctr" defTabSz="931935" eaLnBrk="1" fontAlgn="base" latinLnBrk="0" hangingPunct="1">
              <a:lnSpc>
                <a:spcPct val="95000"/>
              </a:lnSpc>
              <a:spcBef>
                <a:spcPct val="0"/>
              </a:spcBef>
              <a:spcAft>
                <a:spcPct val="0"/>
              </a:spcAft>
              <a:buClrTx/>
              <a:buSzTx/>
              <a:buFontTx/>
              <a:buNone/>
              <a:tabLst/>
              <a:defRPr/>
            </a:pPr>
            <a:r>
              <a:rPr kumimoji="0" lang="en-US" sz="2448" b="0" i="0" u="none" strike="noStrike" kern="0" cap="none" spc="50" normalizeH="0" baseline="0" noProof="0" dirty="0">
                <a:ln>
                  <a:noFill/>
                </a:ln>
                <a:gradFill>
                  <a:gsLst>
                    <a:gs pos="1250">
                      <a:schemeClr val="tx1"/>
                    </a:gs>
                    <a:gs pos="100000">
                      <a:schemeClr val="tx1"/>
                    </a:gs>
                  </a:gsLst>
                  <a:lin ang="5400000" scaled="0"/>
                </a:gradFill>
                <a:effectLst/>
                <a:uLnTx/>
                <a:uFillTx/>
                <a:cs typeface="Segoe UI" panose="020B0502040204020203" pitchFamily="34" charset="0"/>
              </a:rPr>
              <a:t>Empower your </a:t>
            </a:r>
            <a:r>
              <a:rPr kumimoji="0" lang="en-US" sz="2448" b="1" i="0" u="none" strike="noStrike" kern="0" cap="none" spc="50" normalizeH="0" baseline="0" noProof="0" dirty="0">
                <a:ln>
                  <a:noFill/>
                </a:ln>
                <a:solidFill>
                  <a:schemeClr val="accent2"/>
                </a:solidFill>
                <a:effectLst/>
                <a:uLnTx/>
                <a:uFillTx/>
                <a:cs typeface="Segoe UI" panose="020B0502040204020203" pitchFamily="34" charset="0"/>
              </a:rPr>
              <a:t>employees</a:t>
            </a:r>
          </a:p>
        </p:txBody>
      </p:sp>
      <p:grpSp>
        <p:nvGrpSpPr>
          <p:cNvPr id="7" name="Group 6"/>
          <p:cNvGrpSpPr/>
          <p:nvPr/>
        </p:nvGrpSpPr>
        <p:grpSpPr>
          <a:xfrm>
            <a:off x="7171966" y="4393353"/>
            <a:ext cx="1200531" cy="1200531"/>
            <a:chOff x="7029614" y="4503752"/>
            <a:chExt cx="1177265" cy="1177265"/>
          </a:xfrm>
        </p:grpSpPr>
        <p:sp>
          <p:nvSpPr>
            <p:cNvPr id="16" name="Oval 15"/>
            <p:cNvSpPr/>
            <p:nvPr/>
          </p:nvSpPr>
          <p:spPr bwMode="auto">
            <a:xfrm>
              <a:off x="7029614" y="4503752"/>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6" name="Picture 5"/>
            <p:cNvPicPr>
              <a:picLocks noChangeAspect="1"/>
            </p:cNvPicPr>
            <p:nvPr/>
          </p:nvPicPr>
          <p:blipFill>
            <a:blip r:embed="rId3"/>
            <a:stretch>
              <a:fillRect/>
            </a:stretch>
          </p:blipFill>
          <p:spPr>
            <a:xfrm>
              <a:off x="7335701" y="4803518"/>
              <a:ext cx="566831" cy="577732"/>
            </a:xfrm>
            <a:prstGeom prst="rect">
              <a:avLst/>
            </a:prstGeom>
          </p:spPr>
        </p:pic>
      </p:grpSp>
      <p:grpSp>
        <p:nvGrpSpPr>
          <p:cNvPr id="14" name="Group 13"/>
          <p:cNvGrpSpPr/>
          <p:nvPr/>
        </p:nvGrpSpPr>
        <p:grpSpPr>
          <a:xfrm>
            <a:off x="4697482" y="2118693"/>
            <a:ext cx="1200531" cy="1200531"/>
            <a:chOff x="4528314" y="2276987"/>
            <a:chExt cx="1177265" cy="1177265"/>
          </a:xfrm>
        </p:grpSpPr>
        <p:sp>
          <p:nvSpPr>
            <p:cNvPr id="53" name="Oval 52"/>
            <p:cNvSpPr/>
            <p:nvPr/>
          </p:nvSpPr>
          <p:spPr bwMode="auto">
            <a:xfrm>
              <a:off x="4528314" y="2276987"/>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9" name="Picture 8"/>
            <p:cNvPicPr>
              <a:picLocks noChangeAspect="1"/>
            </p:cNvPicPr>
            <p:nvPr/>
          </p:nvPicPr>
          <p:blipFill>
            <a:blip r:embed="rId4"/>
            <a:stretch>
              <a:fillRect/>
            </a:stretch>
          </p:blipFill>
          <p:spPr>
            <a:xfrm>
              <a:off x="4795477" y="2554607"/>
              <a:ext cx="566831" cy="545030"/>
            </a:xfrm>
            <a:prstGeom prst="rect">
              <a:avLst/>
            </a:prstGeom>
          </p:spPr>
        </p:pic>
      </p:grpSp>
      <p:grpSp>
        <p:nvGrpSpPr>
          <p:cNvPr id="4" name="Group 3"/>
          <p:cNvGrpSpPr/>
          <p:nvPr/>
        </p:nvGrpSpPr>
        <p:grpSpPr>
          <a:xfrm>
            <a:off x="4697482" y="4393353"/>
            <a:ext cx="1200531" cy="1200531"/>
            <a:chOff x="7029614" y="2276987"/>
            <a:chExt cx="1177265" cy="1177265"/>
          </a:xfrm>
        </p:grpSpPr>
        <p:sp>
          <p:nvSpPr>
            <p:cNvPr id="55" name="Oval 54"/>
            <p:cNvSpPr/>
            <p:nvPr/>
          </p:nvSpPr>
          <p:spPr bwMode="auto">
            <a:xfrm>
              <a:off x="7029614" y="2276987"/>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1" name="Picture 10"/>
            <p:cNvPicPr>
              <a:picLocks noChangeAspect="1"/>
            </p:cNvPicPr>
            <p:nvPr/>
          </p:nvPicPr>
          <p:blipFill>
            <a:blip r:embed="rId5"/>
            <a:stretch>
              <a:fillRect/>
            </a:stretch>
          </p:blipFill>
          <p:spPr>
            <a:xfrm rot="3561730">
              <a:off x="7318419" y="2494613"/>
              <a:ext cx="479627" cy="512328"/>
            </a:xfrm>
            <a:prstGeom prst="rect">
              <a:avLst/>
            </a:prstGeom>
          </p:spPr>
        </p:pic>
        <p:sp>
          <p:nvSpPr>
            <p:cNvPr id="12" name="Rectangle 11"/>
            <p:cNvSpPr/>
            <p:nvPr/>
          </p:nvSpPr>
          <p:spPr bwMode="auto">
            <a:xfrm>
              <a:off x="7523480" y="2803965"/>
              <a:ext cx="232715" cy="2857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1" name="Group 30"/>
            <p:cNvGrpSpPr/>
            <p:nvPr/>
          </p:nvGrpSpPr>
          <p:grpSpPr>
            <a:xfrm>
              <a:off x="7519197" y="2791450"/>
              <a:ext cx="375085" cy="374548"/>
              <a:chOff x="-2627313" y="-174625"/>
              <a:chExt cx="2216150" cy="2212975"/>
            </a:xfrm>
          </p:grpSpPr>
          <p:sp>
            <p:nvSpPr>
              <p:cNvPr id="32" name="Freeform 5"/>
              <p:cNvSpPr>
                <a:spLocks/>
              </p:cNvSpPr>
              <p:nvPr/>
            </p:nvSpPr>
            <p:spPr bwMode="auto">
              <a:xfrm>
                <a:off x="-2627313" y="-174625"/>
                <a:ext cx="2216150" cy="2212975"/>
              </a:xfrm>
              <a:custGeom>
                <a:avLst/>
                <a:gdLst>
                  <a:gd name="T0" fmla="*/ 1396 w 1396"/>
                  <a:gd name="T1" fmla="*/ 468 h 1394"/>
                  <a:gd name="T2" fmla="*/ 927 w 1396"/>
                  <a:gd name="T3" fmla="*/ 0 h 1394"/>
                  <a:gd name="T4" fmla="*/ 0 w 1396"/>
                  <a:gd name="T5" fmla="*/ 0 h 1394"/>
                  <a:gd name="T6" fmla="*/ 0 w 1396"/>
                  <a:gd name="T7" fmla="*/ 926 h 1394"/>
                  <a:gd name="T8" fmla="*/ 469 w 1396"/>
                  <a:gd name="T9" fmla="*/ 1394 h 1394"/>
                  <a:gd name="T10" fmla="*/ 1396 w 1396"/>
                  <a:gd name="T11" fmla="*/ 1394 h 1394"/>
                  <a:gd name="T12" fmla="*/ 1396 w 1396"/>
                  <a:gd name="T13" fmla="*/ 468 h 1394"/>
                </a:gdLst>
                <a:ahLst/>
                <a:cxnLst>
                  <a:cxn ang="0">
                    <a:pos x="T0" y="T1"/>
                  </a:cxn>
                  <a:cxn ang="0">
                    <a:pos x="T2" y="T3"/>
                  </a:cxn>
                  <a:cxn ang="0">
                    <a:pos x="T4" y="T5"/>
                  </a:cxn>
                  <a:cxn ang="0">
                    <a:pos x="T6" y="T7"/>
                  </a:cxn>
                  <a:cxn ang="0">
                    <a:pos x="T8" y="T9"/>
                  </a:cxn>
                  <a:cxn ang="0">
                    <a:pos x="T10" y="T11"/>
                  </a:cxn>
                  <a:cxn ang="0">
                    <a:pos x="T12" y="T13"/>
                  </a:cxn>
                </a:cxnLst>
                <a:rect l="0" t="0" r="r" b="b"/>
                <a:pathLst>
                  <a:path w="1396" h="1394">
                    <a:moveTo>
                      <a:pt x="1396" y="468"/>
                    </a:moveTo>
                    <a:lnTo>
                      <a:pt x="927" y="0"/>
                    </a:lnTo>
                    <a:lnTo>
                      <a:pt x="0" y="0"/>
                    </a:lnTo>
                    <a:lnTo>
                      <a:pt x="0" y="926"/>
                    </a:lnTo>
                    <a:lnTo>
                      <a:pt x="469" y="1394"/>
                    </a:lnTo>
                    <a:lnTo>
                      <a:pt x="1396" y="1394"/>
                    </a:lnTo>
                    <a:lnTo>
                      <a:pt x="1396" y="468"/>
                    </a:lnTo>
                    <a:close/>
                  </a:path>
                </a:pathLst>
              </a:cu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defTabSz="91387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05050"/>
                  </a:solidFill>
                  <a:effectLst/>
                  <a:uLnTx/>
                  <a:uFillTx/>
                </a:endParaRPr>
              </a:p>
            </p:txBody>
          </p:sp>
          <p:sp>
            <p:nvSpPr>
              <p:cNvPr id="33" name="Freeform 6"/>
              <p:cNvSpPr>
                <a:spLocks/>
              </p:cNvSpPr>
              <p:nvPr/>
            </p:nvSpPr>
            <p:spPr bwMode="auto">
              <a:xfrm>
                <a:off x="-2627313" y="-174625"/>
                <a:ext cx="2216150" cy="742950"/>
              </a:xfrm>
              <a:custGeom>
                <a:avLst/>
                <a:gdLst>
                  <a:gd name="T0" fmla="*/ 1396 w 1396"/>
                  <a:gd name="T1" fmla="*/ 468 h 468"/>
                  <a:gd name="T2" fmla="*/ 469 w 1396"/>
                  <a:gd name="T3" fmla="*/ 468 h 468"/>
                  <a:gd name="T4" fmla="*/ 0 w 1396"/>
                  <a:gd name="T5" fmla="*/ 0 h 468"/>
                </a:gdLst>
                <a:ahLst/>
                <a:cxnLst>
                  <a:cxn ang="0">
                    <a:pos x="T0" y="T1"/>
                  </a:cxn>
                  <a:cxn ang="0">
                    <a:pos x="T2" y="T3"/>
                  </a:cxn>
                  <a:cxn ang="0">
                    <a:pos x="T4" y="T5"/>
                  </a:cxn>
                </a:cxnLst>
                <a:rect l="0" t="0" r="r" b="b"/>
                <a:pathLst>
                  <a:path w="1396" h="468">
                    <a:moveTo>
                      <a:pt x="1396" y="468"/>
                    </a:moveTo>
                    <a:lnTo>
                      <a:pt x="469" y="468"/>
                    </a:lnTo>
                    <a:lnTo>
                      <a:pt x="0" y="0"/>
                    </a:lnTo>
                  </a:path>
                </a:pathLst>
              </a:cu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defTabSz="91387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05050"/>
                  </a:solidFill>
                  <a:effectLst/>
                  <a:uLnTx/>
                  <a:uFillTx/>
                </a:endParaRPr>
              </a:p>
            </p:txBody>
          </p:sp>
          <p:sp>
            <p:nvSpPr>
              <p:cNvPr id="34" name="Line 7"/>
              <p:cNvSpPr>
                <a:spLocks noChangeShapeType="1"/>
              </p:cNvSpPr>
              <p:nvPr/>
            </p:nvSpPr>
            <p:spPr bwMode="auto">
              <a:xfrm>
                <a:off x="-1882775" y="568325"/>
                <a:ext cx="0" cy="1470025"/>
              </a:xfrm>
              <a:prstGeom prst="line">
                <a:avLst/>
              </a:pr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defTabSz="91387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05050"/>
                  </a:solidFill>
                  <a:effectLst/>
                  <a:uLnTx/>
                  <a:uFillTx/>
                </a:endParaRPr>
              </a:p>
            </p:txBody>
          </p:sp>
          <p:sp>
            <p:nvSpPr>
              <p:cNvPr id="35" name="Line 8"/>
              <p:cNvSpPr>
                <a:spLocks noChangeShapeType="1"/>
              </p:cNvSpPr>
              <p:nvPr/>
            </p:nvSpPr>
            <p:spPr bwMode="auto">
              <a:xfrm>
                <a:off x="-1900238" y="-174625"/>
                <a:ext cx="762000" cy="742950"/>
              </a:xfrm>
              <a:prstGeom prst="line">
                <a:avLst/>
              </a:pr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defTabSz="91387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05050"/>
                  </a:solidFill>
                  <a:effectLst/>
                  <a:uLnTx/>
                  <a:uFillTx/>
                </a:endParaRPr>
              </a:p>
            </p:txBody>
          </p:sp>
          <p:sp>
            <p:nvSpPr>
              <p:cNvPr id="36" name="Line 9"/>
              <p:cNvSpPr>
                <a:spLocks noChangeShapeType="1"/>
              </p:cNvSpPr>
              <p:nvPr/>
            </p:nvSpPr>
            <p:spPr bwMode="auto">
              <a:xfrm>
                <a:off x="-1536700" y="188912"/>
                <a:ext cx="744537" cy="0"/>
              </a:xfrm>
              <a:prstGeom prst="line">
                <a:avLst/>
              </a:pr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defTabSz="91387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505050"/>
                  </a:solidFill>
                  <a:effectLst/>
                  <a:uLnTx/>
                  <a:uFillTx/>
                </a:endParaRPr>
              </a:p>
            </p:txBody>
          </p:sp>
        </p:grpSp>
      </p:grpSp>
      <p:grpSp>
        <p:nvGrpSpPr>
          <p:cNvPr id="10" name="Group 9"/>
          <p:cNvGrpSpPr/>
          <p:nvPr/>
        </p:nvGrpSpPr>
        <p:grpSpPr>
          <a:xfrm>
            <a:off x="7171966" y="2118693"/>
            <a:ext cx="1200531" cy="1200531"/>
            <a:chOff x="4528314" y="4503752"/>
            <a:chExt cx="1177265" cy="1177265"/>
          </a:xfrm>
        </p:grpSpPr>
        <p:sp>
          <p:nvSpPr>
            <p:cNvPr id="15" name="Oval 14"/>
            <p:cNvSpPr/>
            <p:nvPr/>
          </p:nvSpPr>
          <p:spPr bwMode="auto">
            <a:xfrm>
              <a:off x="4528314" y="4503752"/>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marL="0" marR="0" lvl="0" indent="0" algn="ctr" defTabSz="1118108" eaLnBrk="1" fontAlgn="base" latinLnBrk="0" hangingPunct="1">
                <a:lnSpc>
                  <a:spcPct val="90000"/>
                </a:lnSpc>
                <a:spcBef>
                  <a:spcPct val="0"/>
                </a:spcBef>
                <a:spcAft>
                  <a:spcPct val="0"/>
                </a:spcAft>
                <a:buClrTx/>
                <a:buSzTx/>
                <a:buFontTx/>
                <a:buNone/>
                <a:tabLst/>
                <a:defRPr/>
              </a:pPr>
              <a:endParaRPr kumimoji="0" lang="en-US" sz="2877"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3" name="Picture 12"/>
            <p:cNvPicPr>
              <a:picLocks noChangeAspect="1"/>
            </p:cNvPicPr>
            <p:nvPr/>
          </p:nvPicPr>
          <p:blipFill>
            <a:blip r:embed="rId6"/>
            <a:stretch>
              <a:fillRect/>
            </a:stretch>
          </p:blipFill>
          <p:spPr>
            <a:xfrm>
              <a:off x="4847017" y="4773038"/>
              <a:ext cx="555931" cy="501428"/>
            </a:xfrm>
            <a:prstGeom prst="rect">
              <a:avLst/>
            </a:prstGeom>
          </p:spPr>
        </p:pic>
      </p:grpSp>
      <p:grpSp>
        <p:nvGrpSpPr>
          <p:cNvPr id="38" name="Group 37"/>
          <p:cNvGrpSpPr/>
          <p:nvPr/>
        </p:nvGrpSpPr>
        <p:grpSpPr>
          <a:xfrm>
            <a:off x="4779576" y="2181940"/>
            <a:ext cx="3392104" cy="3284764"/>
            <a:chOff x="4159627" y="1922777"/>
            <a:chExt cx="3875460" cy="3752826"/>
          </a:xfrm>
        </p:grpSpPr>
        <p:sp>
          <p:nvSpPr>
            <p:cNvPr id="39" name="Freeform 38"/>
            <p:cNvSpPr>
              <a:spLocks/>
            </p:cNvSpPr>
            <p:nvPr/>
          </p:nvSpPr>
          <p:spPr bwMode="auto">
            <a:xfrm rot="9521118" flipV="1">
              <a:off x="5279367" y="192277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0" name="Freeform 39"/>
            <p:cNvSpPr>
              <a:spLocks/>
            </p:cNvSpPr>
            <p:nvPr/>
          </p:nvSpPr>
          <p:spPr bwMode="auto">
            <a:xfrm rot="12078882" flipH="1" flipV="1">
              <a:off x="6908090" y="1958031"/>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1" name="Freeform 40"/>
            <p:cNvSpPr>
              <a:spLocks/>
            </p:cNvSpPr>
            <p:nvPr/>
          </p:nvSpPr>
          <p:spPr bwMode="auto">
            <a:xfrm rot="12978882">
              <a:off x="5340552" y="5485549"/>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2" name="Freeform 41"/>
            <p:cNvSpPr>
              <a:spLocks/>
            </p:cNvSpPr>
            <p:nvPr/>
          </p:nvSpPr>
          <p:spPr bwMode="auto">
            <a:xfrm rot="8621118" flipH="1">
              <a:off x="6858350" y="5447181"/>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3" name="Freeform 42"/>
            <p:cNvSpPr>
              <a:spLocks/>
            </p:cNvSpPr>
            <p:nvPr/>
          </p:nvSpPr>
          <p:spPr bwMode="auto">
            <a:xfrm rot="4121118" flipH="1">
              <a:off x="7895245" y="313337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4" name="Freeform 43"/>
            <p:cNvSpPr>
              <a:spLocks/>
            </p:cNvSpPr>
            <p:nvPr/>
          </p:nvSpPr>
          <p:spPr bwMode="auto">
            <a:xfrm rot="17478882" flipH="1" flipV="1">
              <a:off x="7877714" y="4329803"/>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5" name="Freeform 44"/>
            <p:cNvSpPr>
              <a:spLocks/>
            </p:cNvSpPr>
            <p:nvPr/>
          </p:nvSpPr>
          <p:spPr bwMode="auto">
            <a:xfrm rot="17478882">
              <a:off x="4209839" y="306951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6" name="Freeform 45"/>
            <p:cNvSpPr>
              <a:spLocks/>
            </p:cNvSpPr>
            <p:nvPr/>
          </p:nvSpPr>
          <p:spPr bwMode="auto">
            <a:xfrm rot="4121118" flipV="1">
              <a:off x="4257416" y="439899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spTree>
    <p:extLst>
      <p:ext uri="{BB962C8B-B14F-4D97-AF65-F5344CB8AC3E}">
        <p14:creationId xmlns:p14="http://schemas.microsoft.com/office/powerpoint/2010/main" val="40989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par>
                                <p:cTn id="13" presetID="0" presetClass="path" presetSubtype="0" decel="50000" fill="hold" grpId="1" nodeType="withEffect">
                                  <p:stCondLst>
                                    <p:cond delay="0"/>
                                  </p:stCondLst>
                                  <p:childTnLst>
                                    <p:animMotion origin="layout" path="M -0.10742 0.00393 L 2.08333E-6 1.11111E-6 " pathEditMode="relative" rAng="0" ptsTypes="AA">
                                      <p:cBhvr>
                                        <p:cTn id="14" dur="500" fill="hold"/>
                                        <p:tgtEl>
                                          <p:spTgt spid="54"/>
                                        </p:tgtEl>
                                        <p:attrNameLst>
                                          <p:attrName>ppt_x</p:attrName>
                                          <p:attrName>ppt_y</p:attrName>
                                        </p:attrNameLst>
                                      </p:cBhvr>
                                      <p:rCtr x="5586" y="-185"/>
                                    </p:animMotion>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0" presetClass="path" presetSubtype="0" decel="50000" fill="hold" grpId="1" nodeType="withEffect">
                                  <p:stCondLst>
                                    <p:cond delay="0"/>
                                  </p:stCondLst>
                                  <p:childTnLst>
                                    <p:animMotion origin="layout" path="M 0.10612 -0.00347 L 1.25E-6 2.59259E-6 " pathEditMode="relative" rAng="0" ptsTypes="AA">
                                      <p:cBhvr>
                                        <p:cTn id="25" dur="500" fill="hold"/>
                                        <p:tgtEl>
                                          <p:spTgt spid="17"/>
                                        </p:tgtEl>
                                        <p:attrNameLst>
                                          <p:attrName>ppt_x</p:attrName>
                                          <p:attrName>ppt_y</p:attrName>
                                        </p:attrNameLst>
                                      </p:cBhvr>
                                      <p:rCtr x="-5313" y="162"/>
                                    </p:animMotion>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0" presetClass="path" presetSubtype="0" decel="50000" fill="hold" grpId="1" nodeType="withEffect">
                                  <p:stCondLst>
                                    <p:cond delay="0"/>
                                  </p:stCondLst>
                                  <p:childTnLst>
                                    <p:animMotion origin="layout" path="M 0.10612 -0.00347 L 1.25E-6 2.59259E-6 " pathEditMode="relative" rAng="0" ptsTypes="AA">
                                      <p:cBhvr>
                                        <p:cTn id="36" dur="500" fill="hold"/>
                                        <p:tgtEl>
                                          <p:spTgt spid="58"/>
                                        </p:tgtEl>
                                        <p:attrNameLst>
                                          <p:attrName>ppt_x</p:attrName>
                                          <p:attrName>ppt_y</p:attrName>
                                        </p:attrNameLst>
                                      </p:cBhvr>
                                      <p:rCtr x="-5313" y="162"/>
                                    </p:animMotion>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0" presetClass="path" presetSubtype="0" decel="50000" fill="hold" grpId="1" nodeType="withEffect">
                                  <p:stCondLst>
                                    <p:cond delay="0"/>
                                  </p:stCondLst>
                                  <p:childTnLst>
                                    <p:animMotion origin="layout" path="M -0.10742 0.00393 L 2.08333E-6 1.11111E-6 " pathEditMode="relative" rAng="0" ptsTypes="AA">
                                      <p:cBhvr>
                                        <p:cTn id="47" dur="500" fill="hold"/>
                                        <p:tgtEl>
                                          <p:spTgt spid="56"/>
                                        </p:tgtEl>
                                        <p:attrNameLst>
                                          <p:attrName>ppt_x</p:attrName>
                                          <p:attrName>ppt_y</p:attrName>
                                        </p:attrNameLst>
                                      </p:cBhvr>
                                      <p:rCtr x="5586" y="-185"/>
                                    </p:animMotion>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4" grpId="0"/>
      <p:bldP spid="54" grpId="1"/>
      <p:bldP spid="56" grpId="0"/>
      <p:bldP spid="56" grpId="1"/>
      <p:bldP spid="58" grpId="0"/>
      <p:bldP spid="58" grpId="1"/>
      <p:bldP spid="17" grpId="0"/>
      <p:bldP spid="1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764" y="1529749"/>
            <a:ext cx="12432948" cy="4600190"/>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07" name="CRM"/>
          <p:cNvSpPr/>
          <p:nvPr/>
        </p:nvSpPr>
        <p:spPr bwMode="auto">
          <a:xfrm>
            <a:off x="3475816" y="2574637"/>
            <a:ext cx="2285027" cy="2285027"/>
          </a:xfrm>
          <a:prstGeom prst="ellipse">
            <a:avLst/>
          </a:prstGeom>
          <a:solidFill>
            <a:srgbClr val="F8F8F8"/>
          </a:solidFill>
          <a:ln w="57150" cap="flat" cmpd="sng" algn="ctr">
            <a:solidFill>
              <a:schemeClr val="accent1"/>
            </a:solid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marL="0" marR="0" lvl="0" indent="0" algn="ctr" defTabSz="931935" eaLnBrk="1" fontAlgn="base" latinLnBrk="0" hangingPunct="1">
              <a:lnSpc>
                <a:spcPct val="90000"/>
              </a:lnSpc>
              <a:spcBef>
                <a:spcPct val="0"/>
              </a:spcBef>
              <a:spcAft>
                <a:spcPct val="0"/>
              </a:spcAft>
              <a:buClrTx/>
              <a:buSzTx/>
              <a:buFontTx/>
              <a:buNone/>
              <a:tabLst/>
              <a:defRPr/>
            </a:pPr>
            <a:r>
              <a:rPr kumimoji="0" lang="en-US" sz="4798" b="0" i="0" u="none" strike="noStrike" kern="0" cap="none" spc="0" normalizeH="0" baseline="0" noProof="0" dirty="0">
                <a:ln>
                  <a:noFill/>
                </a:ln>
                <a:solidFill>
                  <a:schemeClr val="accent2"/>
                </a:solidFill>
                <a:effectLst/>
                <a:uLnTx/>
                <a:uFillTx/>
                <a:latin typeface="Segoe UI" panose="020B0502040204020203" pitchFamily="34" charset="0"/>
                <a:cs typeface="Segoe UI" panose="020B0502040204020203" pitchFamily="34" charset="0"/>
              </a:rPr>
              <a:t>CRM</a:t>
            </a:r>
          </a:p>
        </p:txBody>
      </p:sp>
      <p:sp>
        <p:nvSpPr>
          <p:cNvPr id="108" name="ERP"/>
          <p:cNvSpPr/>
          <p:nvPr/>
        </p:nvSpPr>
        <p:spPr bwMode="auto">
          <a:xfrm>
            <a:off x="6786357" y="2574637"/>
            <a:ext cx="2285027" cy="2285027"/>
          </a:xfrm>
          <a:prstGeom prst="ellipse">
            <a:avLst/>
          </a:prstGeom>
          <a:solidFill>
            <a:srgbClr val="F8F8F8"/>
          </a:solidFill>
          <a:ln w="57150" cap="flat" cmpd="sng" algn="ctr">
            <a:solidFill>
              <a:schemeClr val="accent1"/>
            </a:solid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marL="0" marR="0" lvl="0" indent="0" algn="ctr" defTabSz="931935" eaLnBrk="1" fontAlgn="base" latinLnBrk="0" hangingPunct="1">
              <a:lnSpc>
                <a:spcPct val="90000"/>
              </a:lnSpc>
              <a:spcBef>
                <a:spcPct val="0"/>
              </a:spcBef>
              <a:spcAft>
                <a:spcPct val="0"/>
              </a:spcAft>
              <a:buClrTx/>
              <a:buSzTx/>
              <a:buFontTx/>
              <a:buNone/>
              <a:tabLst/>
              <a:defRPr/>
            </a:pPr>
            <a:r>
              <a:rPr kumimoji="0" lang="en-US" sz="4798" b="0" i="0" u="none" strike="noStrike" kern="0" cap="none" spc="0" normalizeH="0" baseline="0" noProof="0" dirty="0">
                <a:ln>
                  <a:noFill/>
                </a:ln>
                <a:solidFill>
                  <a:schemeClr val="accent2"/>
                </a:solidFill>
                <a:effectLst/>
                <a:uLnTx/>
                <a:uFillTx/>
                <a:latin typeface="Segoe UI" panose="020B0502040204020203" pitchFamily="34" charset="0"/>
                <a:cs typeface="Segoe UI" panose="020B0502040204020203" pitchFamily="34" charset="0"/>
              </a:rPr>
              <a:t>ERP</a:t>
            </a:r>
          </a:p>
        </p:txBody>
      </p:sp>
      <p:sp>
        <p:nvSpPr>
          <p:cNvPr id="2" name="Rectangle 1"/>
          <p:cNvSpPr/>
          <p:nvPr/>
        </p:nvSpPr>
        <p:spPr bwMode="auto">
          <a:xfrm>
            <a:off x="0" y="0"/>
            <a:ext cx="12434712" cy="15297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 name="Title 4"/>
          <p:cNvSpPr>
            <a:spLocks noGrp="1"/>
          </p:cNvSpPr>
          <p:nvPr>
            <p:ph type="title"/>
          </p:nvPr>
        </p:nvSpPr>
        <p:spPr>
          <a:xfrm>
            <a:off x="275482" y="295731"/>
            <a:ext cx="11809323" cy="917444"/>
          </a:xfrm>
        </p:spPr>
        <p:txBody>
          <a:bodyPr/>
          <a:lstStyle/>
          <a:p>
            <a:r>
              <a:rPr lang="en-US" sz="4599" dirty="0"/>
              <a:t>Next Generation Intelligent Business Applications</a:t>
            </a:r>
          </a:p>
        </p:txBody>
      </p:sp>
    </p:spTree>
    <p:extLst>
      <p:ext uri="{BB962C8B-B14F-4D97-AF65-F5344CB8AC3E}">
        <p14:creationId xmlns:p14="http://schemas.microsoft.com/office/powerpoint/2010/main" val="372915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750" fill="hold"/>
                                        <p:tgtEl>
                                          <p:spTgt spid="107"/>
                                        </p:tgtEl>
                                        <p:attrNameLst>
                                          <p:attrName>ppt_x</p:attrName>
                                        </p:attrNameLst>
                                      </p:cBhvr>
                                      <p:tavLst>
                                        <p:tav tm="0">
                                          <p:val>
                                            <p:strVal val="#ppt_x"/>
                                          </p:val>
                                        </p:tav>
                                        <p:tav tm="100000">
                                          <p:val>
                                            <p:strVal val="#ppt_x"/>
                                          </p:val>
                                        </p:tav>
                                      </p:tavLst>
                                    </p:anim>
                                    <p:anim calcmode="lin" valueType="num">
                                      <p:cBhvr additive="base">
                                        <p:cTn id="8" dur="750" fill="hold"/>
                                        <p:tgtEl>
                                          <p:spTgt spid="107"/>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decel="100000" fill="hold" grpId="0" nodeType="afterEffect">
                                  <p:stCondLst>
                                    <p:cond delay="0"/>
                                  </p:stCondLst>
                                  <p:childTnLst>
                                    <p:set>
                                      <p:cBhvr>
                                        <p:cTn id="11" dur="1" fill="hold">
                                          <p:stCondLst>
                                            <p:cond delay="0"/>
                                          </p:stCondLst>
                                        </p:cTn>
                                        <p:tgtEl>
                                          <p:spTgt spid="108"/>
                                        </p:tgtEl>
                                        <p:attrNameLst>
                                          <p:attrName>style.visibility</p:attrName>
                                        </p:attrNameLst>
                                      </p:cBhvr>
                                      <p:to>
                                        <p:strVal val="visible"/>
                                      </p:to>
                                    </p:set>
                                    <p:anim calcmode="lin" valueType="num">
                                      <p:cBhvr additive="base">
                                        <p:cTn id="12" dur="750" fill="hold"/>
                                        <p:tgtEl>
                                          <p:spTgt spid="108"/>
                                        </p:tgtEl>
                                        <p:attrNameLst>
                                          <p:attrName>ppt_x</p:attrName>
                                        </p:attrNameLst>
                                      </p:cBhvr>
                                      <p:tavLst>
                                        <p:tav tm="0">
                                          <p:val>
                                            <p:strVal val="#ppt_x"/>
                                          </p:val>
                                        </p:tav>
                                        <p:tav tm="100000">
                                          <p:val>
                                            <p:strVal val="#ppt_x"/>
                                          </p:val>
                                        </p:tav>
                                      </p:tavLst>
                                    </p:anim>
                                    <p:anim calcmode="lin" valueType="num">
                                      <p:cBhvr additive="base">
                                        <p:cTn id="13" dur="750" fill="hold"/>
                                        <p:tgtEl>
                                          <p:spTgt spid="10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0440" y="1500712"/>
            <a:ext cx="12432948" cy="4600190"/>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sp>
        <p:nvSpPr>
          <p:cNvPr id="2" name="Rectangle 1"/>
          <p:cNvSpPr/>
          <p:nvPr/>
        </p:nvSpPr>
        <p:spPr bwMode="auto">
          <a:xfrm>
            <a:off x="0" y="0"/>
            <a:ext cx="12434712" cy="15297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4"/>
          <p:cNvSpPr>
            <a:spLocks noGrp="1"/>
          </p:cNvSpPr>
          <p:nvPr>
            <p:ph type="title"/>
          </p:nvPr>
        </p:nvSpPr>
        <p:spPr>
          <a:xfrm>
            <a:off x="275482" y="295731"/>
            <a:ext cx="11809323" cy="917444"/>
          </a:xfrm>
        </p:spPr>
        <p:txBody>
          <a:bodyPr/>
          <a:lstStyle/>
          <a:p>
            <a:r>
              <a:rPr lang="en-US" sz="4599" dirty="0"/>
              <a:t>Next Generation Intelligent Business Applications</a:t>
            </a:r>
          </a:p>
        </p:txBody>
      </p:sp>
      <p:sp>
        <p:nvSpPr>
          <p:cNvPr id="7" name="CRM"/>
          <p:cNvSpPr/>
          <p:nvPr/>
        </p:nvSpPr>
        <p:spPr bwMode="auto">
          <a:xfrm>
            <a:off x="3475816" y="2569115"/>
            <a:ext cx="2285027" cy="2285027"/>
          </a:xfrm>
          <a:prstGeom prst="ellipse">
            <a:avLst/>
          </a:prstGeom>
          <a:solidFill>
            <a:srgbClr val="F8F8F8"/>
          </a:solidFill>
          <a:ln w="57150" cap="flat" cmpd="sng" algn="ctr">
            <a:solidFill>
              <a:schemeClr val="accent1"/>
            </a:solid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algn="ctr" defTabSz="931935" fontAlgn="base">
              <a:lnSpc>
                <a:spcPct val="90000"/>
              </a:lnSpc>
              <a:spcBef>
                <a:spcPct val="0"/>
              </a:spcBef>
              <a:spcAft>
                <a:spcPct val="0"/>
              </a:spcAft>
              <a:defRPr/>
            </a:pPr>
            <a:r>
              <a:rPr lang="en-US" sz="4798" kern="0" dirty="0">
                <a:solidFill>
                  <a:schemeClr val="accent2"/>
                </a:solidFill>
                <a:latin typeface="Segoe UI" panose="020B0502040204020203" pitchFamily="34" charset="0"/>
                <a:cs typeface="Segoe UI" panose="020B0502040204020203" pitchFamily="34" charset="0"/>
              </a:rPr>
              <a:t>CRM</a:t>
            </a:r>
          </a:p>
        </p:txBody>
      </p:sp>
      <p:sp>
        <p:nvSpPr>
          <p:cNvPr id="8" name="ERP"/>
          <p:cNvSpPr/>
          <p:nvPr/>
        </p:nvSpPr>
        <p:spPr bwMode="auto">
          <a:xfrm>
            <a:off x="6786357" y="2569115"/>
            <a:ext cx="2285027" cy="2285027"/>
          </a:xfrm>
          <a:prstGeom prst="ellipse">
            <a:avLst/>
          </a:prstGeom>
          <a:solidFill>
            <a:srgbClr val="F8F8F8"/>
          </a:solidFill>
          <a:ln w="57150" cap="flat" cmpd="sng" algn="ctr">
            <a:solidFill>
              <a:schemeClr val="accent1"/>
            </a:solidFill>
            <a:prstDash val="solid"/>
            <a:headEnd type="none" w="med" len="med"/>
            <a:tailEnd type="none" w="med" len="med"/>
          </a:ln>
          <a:effectLst/>
        </p:spPr>
        <p:txBody>
          <a:bodyPr vert="horz" wrap="square" lIns="0" tIns="46616" rIns="0" bIns="46616" numCol="1" rtlCol="0" anchor="ctr" anchorCtr="0" compatLnSpc="1">
            <a:prstTxWarp prst="textNoShape">
              <a:avLst/>
            </a:prstTxWarp>
          </a:bodyPr>
          <a:lstStyle/>
          <a:p>
            <a:pPr lvl="0" algn="ctr" defTabSz="931935" fontAlgn="base">
              <a:lnSpc>
                <a:spcPct val="90000"/>
              </a:lnSpc>
              <a:spcBef>
                <a:spcPct val="0"/>
              </a:spcBef>
              <a:spcAft>
                <a:spcPct val="0"/>
              </a:spcAft>
              <a:defRPr/>
            </a:pPr>
            <a:r>
              <a:rPr lang="en-US" sz="4798" kern="0" dirty="0">
                <a:solidFill>
                  <a:srgbClr val="3892DA"/>
                </a:solidFill>
                <a:latin typeface="Segoe UI" panose="020B0502040204020203" pitchFamily="34" charset="0"/>
                <a:cs typeface="Segoe UI" panose="020B0502040204020203" pitchFamily="34" charset="0"/>
              </a:rPr>
              <a:t>ERP</a:t>
            </a:r>
          </a:p>
        </p:txBody>
      </p:sp>
      <p:sp>
        <p:nvSpPr>
          <p:cNvPr id="35" name="MSD"/>
          <p:cNvSpPr txBox="1"/>
          <p:nvPr/>
        </p:nvSpPr>
        <p:spPr>
          <a:xfrm>
            <a:off x="4140236" y="3121631"/>
            <a:ext cx="4150880" cy="1332642"/>
          </a:xfrm>
          <a:prstGeom prst="rect">
            <a:avLst/>
          </a:prstGeom>
          <a:noFill/>
        </p:spPr>
        <p:txBody>
          <a:bodyPr wrap="square" lIns="182802" tIns="146241" rIns="182802" bIns="146241" rtlCol="0">
            <a:spAutoFit/>
          </a:bodyPr>
          <a:lstStyle/>
          <a:p>
            <a:pPr algn="ctr" defTabSz="914049">
              <a:lnSpc>
                <a:spcPct val="90000"/>
              </a:lnSpc>
              <a:spcAft>
                <a:spcPts val="600"/>
              </a:spcAft>
              <a:defRPr/>
            </a:pPr>
            <a:r>
              <a:rPr lang="en-US" sz="3672" b="1" kern="0" dirty="0">
                <a:solidFill>
                  <a:schemeClr val="accent2"/>
                </a:solidFill>
                <a:latin typeface="Segoe UI Light"/>
              </a:rPr>
              <a:t>Microsoft</a:t>
            </a:r>
            <a:br>
              <a:rPr lang="en-US" sz="3672" b="1" kern="0" dirty="0">
                <a:solidFill>
                  <a:schemeClr val="accent2"/>
                </a:solidFill>
                <a:latin typeface="Segoe UI Light"/>
              </a:rPr>
            </a:br>
            <a:r>
              <a:rPr lang="en-US" sz="3672" b="1" kern="0" dirty="0">
                <a:solidFill>
                  <a:schemeClr val="accent2"/>
                </a:solidFill>
                <a:latin typeface="Segoe UI Light"/>
              </a:rPr>
              <a:t>Dynamics 365</a:t>
            </a:r>
          </a:p>
        </p:txBody>
      </p:sp>
      <p:grpSp>
        <p:nvGrpSpPr>
          <p:cNvPr id="9" name="Group 8"/>
          <p:cNvGrpSpPr/>
          <p:nvPr/>
        </p:nvGrpSpPr>
        <p:grpSpPr>
          <a:xfrm>
            <a:off x="2817972" y="2010634"/>
            <a:ext cx="6680590" cy="3869106"/>
            <a:chOff x="2817972" y="2010634"/>
            <a:chExt cx="6680590" cy="3869106"/>
          </a:xfrm>
        </p:grpSpPr>
        <p:grpSp>
          <p:nvGrpSpPr>
            <p:cNvPr id="3" name="Group 2"/>
            <p:cNvGrpSpPr/>
            <p:nvPr/>
          </p:nvGrpSpPr>
          <p:grpSpPr>
            <a:xfrm>
              <a:off x="2817972" y="2010634"/>
              <a:ext cx="6680590" cy="3869106"/>
              <a:chOff x="2817972" y="2010634"/>
              <a:chExt cx="6680590" cy="3869106"/>
            </a:xfrm>
          </p:grpSpPr>
          <p:sp>
            <p:nvSpPr>
              <p:cNvPr id="30" name="TextBox 29"/>
              <p:cNvSpPr txBox="1"/>
              <p:nvPr/>
            </p:nvSpPr>
            <p:spPr>
              <a:xfrm>
                <a:off x="5396787" y="2468826"/>
                <a:ext cx="1672208" cy="5169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600" kern="0" dirty="0">
                    <a:gradFill>
                      <a:gsLst>
                        <a:gs pos="2917">
                          <a:schemeClr val="tx1"/>
                        </a:gs>
                        <a:gs pos="30000">
                          <a:schemeClr val="tx1"/>
                        </a:gs>
                      </a:gsLst>
                      <a:lin ang="5400000" scaled="0"/>
                    </a:gradFill>
                  </a:rPr>
                  <a:t>Sales</a:t>
                </a:r>
              </a:p>
            </p:txBody>
          </p:sp>
          <p:sp>
            <p:nvSpPr>
              <p:cNvPr id="31" name="TextBox 30"/>
              <p:cNvSpPr txBox="1"/>
              <p:nvPr/>
            </p:nvSpPr>
            <p:spPr>
              <a:xfrm>
                <a:off x="7355953" y="2841636"/>
                <a:ext cx="2142609" cy="5169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600" kern="0" dirty="0">
                    <a:gradFill>
                      <a:gsLst>
                        <a:gs pos="2917">
                          <a:schemeClr val="tx1"/>
                        </a:gs>
                        <a:gs pos="30000">
                          <a:schemeClr val="tx1"/>
                        </a:gs>
                      </a:gsLst>
                      <a:lin ang="5400000" scaled="0"/>
                    </a:gradFill>
                  </a:rPr>
                  <a:t>Customer Service</a:t>
                </a:r>
              </a:p>
            </p:txBody>
          </p:sp>
          <p:sp>
            <p:nvSpPr>
              <p:cNvPr id="32" name="TextBox 31"/>
              <p:cNvSpPr txBox="1"/>
              <p:nvPr/>
            </p:nvSpPr>
            <p:spPr>
              <a:xfrm>
                <a:off x="7464923" y="4557090"/>
                <a:ext cx="1924669" cy="5169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600" kern="0" dirty="0">
                    <a:gradFill>
                      <a:gsLst>
                        <a:gs pos="2917">
                          <a:schemeClr val="tx1"/>
                        </a:gs>
                        <a:gs pos="30000">
                          <a:schemeClr val="tx1"/>
                        </a:gs>
                      </a:gsLst>
                      <a:lin ang="5400000" scaled="0"/>
                    </a:gradFill>
                  </a:rPr>
                  <a:t>Operations</a:t>
                </a:r>
              </a:p>
            </p:txBody>
          </p:sp>
          <p:sp>
            <p:nvSpPr>
              <p:cNvPr id="33" name="TextBox 32"/>
              <p:cNvSpPr txBox="1"/>
              <p:nvPr/>
            </p:nvSpPr>
            <p:spPr>
              <a:xfrm>
                <a:off x="2926942" y="4557090"/>
                <a:ext cx="1924669" cy="516980"/>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600" kern="0" dirty="0">
                    <a:gradFill>
                      <a:gsLst>
                        <a:gs pos="2917">
                          <a:schemeClr val="tx1"/>
                        </a:gs>
                        <a:gs pos="30000">
                          <a:schemeClr val="tx1"/>
                        </a:gs>
                      </a:gsLst>
                      <a:lin ang="5400000" scaled="0"/>
                    </a:gradFill>
                  </a:rPr>
                  <a:t>Field Service</a:t>
                </a:r>
              </a:p>
            </p:txBody>
          </p:sp>
          <p:sp>
            <p:nvSpPr>
              <p:cNvPr id="34" name="TextBox 33"/>
              <p:cNvSpPr txBox="1"/>
              <p:nvPr/>
            </p:nvSpPr>
            <p:spPr>
              <a:xfrm>
                <a:off x="5187242" y="5141161"/>
                <a:ext cx="2191990" cy="738579"/>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600" kern="0" dirty="0">
                    <a:gradFill>
                      <a:gsLst>
                        <a:gs pos="2917">
                          <a:schemeClr val="tx1"/>
                        </a:gs>
                        <a:gs pos="30000">
                          <a:schemeClr val="tx1"/>
                        </a:gs>
                      </a:gsLst>
                      <a:lin ang="5400000" scaled="0"/>
                    </a:gradFill>
                  </a:rPr>
                  <a:t>Marketing by Adobe</a:t>
                </a:r>
              </a:p>
            </p:txBody>
          </p:sp>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3592" y="4730143"/>
                <a:ext cx="659291" cy="485238"/>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8077" y="2010634"/>
                <a:ext cx="569628" cy="569628"/>
              </a:xfrm>
              <a:prstGeom prst="rect">
                <a:avLst/>
              </a:prstGeom>
            </p:spPr>
          </p:pic>
          <p:pic>
            <p:nvPicPr>
              <p:cNvPr id="38" name="Picture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9631" y="2255962"/>
                <a:ext cx="659291" cy="659291"/>
              </a:xfrm>
              <a:prstGeom prst="rect">
                <a:avLst/>
              </a:prstGeom>
            </p:spPr>
          </p:pic>
          <p:pic>
            <p:nvPicPr>
              <p:cNvPr id="40" name="Picture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4638" y="2255962"/>
                <a:ext cx="485238" cy="659291"/>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9631" y="4146394"/>
                <a:ext cx="659291" cy="485238"/>
              </a:xfrm>
              <a:prstGeom prst="rect">
                <a:avLst/>
              </a:prstGeom>
            </p:spPr>
          </p:pic>
          <p:sp>
            <p:nvSpPr>
              <p:cNvPr id="42" name="TextBox 41"/>
              <p:cNvSpPr txBox="1"/>
              <p:nvPr/>
            </p:nvSpPr>
            <p:spPr>
              <a:xfrm>
                <a:off x="2817972" y="2814572"/>
                <a:ext cx="2142609" cy="738579"/>
              </a:xfrm>
              <a:prstGeom prst="rect">
                <a:avLst/>
              </a:prstGeom>
              <a:noFill/>
            </p:spPr>
            <p:txBody>
              <a:bodyPr wrap="square" lIns="182828" tIns="146262" rIns="182828" bIns="146262" rtlCol="0">
                <a:spAutoFit/>
              </a:bodyPr>
              <a:lstStyle/>
              <a:p>
                <a:pPr algn="ctr" defTabSz="914049">
                  <a:lnSpc>
                    <a:spcPct val="90000"/>
                  </a:lnSpc>
                  <a:spcAft>
                    <a:spcPts val="600"/>
                  </a:spcAft>
                </a:pPr>
                <a:r>
                  <a:rPr lang="en-US" sz="1600" kern="0" dirty="0">
                    <a:gradFill>
                      <a:gsLst>
                        <a:gs pos="2917">
                          <a:schemeClr val="tx1"/>
                        </a:gs>
                        <a:gs pos="30000">
                          <a:schemeClr val="tx1"/>
                        </a:gs>
                      </a:gsLst>
                      <a:lin ang="5400000" scaled="0"/>
                    </a:gradFill>
                  </a:rPr>
                  <a:t>Project Service</a:t>
                </a:r>
                <a:br>
                  <a:rPr lang="en-US" sz="1600" kern="0" dirty="0">
                    <a:gradFill>
                      <a:gsLst>
                        <a:gs pos="2917">
                          <a:schemeClr val="tx1"/>
                        </a:gs>
                        <a:gs pos="30000">
                          <a:schemeClr val="tx1"/>
                        </a:gs>
                      </a:gsLst>
                      <a:lin ang="5400000" scaled="0"/>
                    </a:gradFill>
                  </a:rPr>
                </a:br>
                <a:r>
                  <a:rPr lang="en-US" sz="1600" kern="0" dirty="0">
                    <a:gradFill>
                      <a:gsLst>
                        <a:gs pos="2917">
                          <a:schemeClr val="tx1"/>
                        </a:gs>
                        <a:gs pos="30000">
                          <a:schemeClr val="tx1"/>
                        </a:gs>
                      </a:gsLst>
                      <a:lin ang="5400000" scaled="0"/>
                    </a:gradFill>
                  </a:rPr>
                  <a:t>Automation</a:t>
                </a:r>
              </a:p>
            </p:txBody>
          </p:sp>
        </p:grpSp>
        <p:pic>
          <p:nvPicPr>
            <p:cNvPr id="6" name="Picture 5"/>
            <p:cNvPicPr>
              <a:picLocks noChangeAspect="1"/>
            </p:cNvPicPr>
            <p:nvPr/>
          </p:nvPicPr>
          <p:blipFill>
            <a:blip r:embed="rId8"/>
            <a:stretch>
              <a:fillRect/>
            </a:stretch>
          </p:blipFill>
          <p:spPr>
            <a:xfrm>
              <a:off x="7928870" y="3960534"/>
              <a:ext cx="753842" cy="753842"/>
            </a:xfrm>
            <a:prstGeom prst="rect">
              <a:avLst/>
            </a:prstGeom>
          </p:spPr>
        </p:pic>
      </p:grpSp>
    </p:spTree>
    <p:extLst>
      <p:ext uri="{BB962C8B-B14F-4D97-AF65-F5344CB8AC3E}">
        <p14:creationId xmlns:p14="http://schemas.microsoft.com/office/powerpoint/2010/main" val="214275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0"/>
                                  </p:stCondLst>
                                  <p:childTnLst>
                                    <p:animMotion origin="layout" path="M 0.00243 -0.00068 L 0.12012 -0.0025 " pathEditMode="relative" rAng="0" ptsTypes="AA">
                                      <p:cBhvr>
                                        <p:cTn id="6" dur="1250" fill="hold"/>
                                        <p:tgtEl>
                                          <p:spTgt spid="7"/>
                                        </p:tgtEl>
                                        <p:attrNameLst>
                                          <p:attrName>ppt_x</p:attrName>
                                          <p:attrName>ppt_y</p:attrName>
                                        </p:attrNameLst>
                                      </p:cBhvr>
                                      <p:rCtr x="5885" y="-91"/>
                                    </p:animMotion>
                                  </p:childTnLst>
                                </p:cTn>
                              </p:par>
                              <p:par>
                                <p:cTn id="7" presetID="42" presetClass="path" presetSubtype="0" decel="100000" fill="hold" grpId="0" nodeType="withEffect">
                                  <p:stCondLst>
                                    <p:cond delay="0"/>
                                  </p:stCondLst>
                                  <p:childTnLst>
                                    <p:animMotion origin="layout" path="M 2.33852E-6 -3.63141E-8 L -0.14616 -0.0025 " pathEditMode="relative" rAng="0" ptsTypes="AA">
                                      <p:cBhvr>
                                        <p:cTn id="8" dur="1250" fill="hold"/>
                                        <p:tgtEl>
                                          <p:spTgt spid="8"/>
                                        </p:tgtEl>
                                        <p:attrNameLst>
                                          <p:attrName>ppt_x</p:attrName>
                                          <p:attrName>ppt_y</p:attrName>
                                        </p:attrNameLst>
                                      </p:cBhvr>
                                      <p:rCtr x="-7314" y="-136"/>
                                    </p:animMotion>
                                  </p:childTnLst>
                                </p:cTn>
                              </p:par>
                              <p:par>
                                <p:cTn id="9" presetID="3" presetClass="emph" presetSubtype="2" fill="hold" grpId="1" nodeType="withEffect">
                                  <p:stCondLst>
                                    <p:cond delay="0"/>
                                  </p:stCondLst>
                                  <p:childTnLst>
                                    <p:animClr clrSpc="rgb" dir="cw">
                                      <p:cBhvr override="childStyle">
                                        <p:cTn id="10" dur="500" fill="hold"/>
                                        <p:tgtEl>
                                          <p:spTgt spid="7"/>
                                        </p:tgtEl>
                                        <p:attrNameLst>
                                          <p:attrName>style.color</p:attrName>
                                        </p:attrNameLst>
                                      </p:cBhvr>
                                      <p:to>
                                        <a:srgbClr val="F8F8F8"/>
                                      </p:to>
                                    </p:animClr>
                                  </p:childTnLst>
                                </p:cTn>
                              </p:par>
                              <p:par>
                                <p:cTn id="11" presetID="3" presetClass="emph" presetSubtype="2" fill="hold" grpId="1" nodeType="withEffect">
                                  <p:stCondLst>
                                    <p:cond delay="0"/>
                                  </p:stCondLst>
                                  <p:childTnLst>
                                    <p:animClr clrSpc="rgb" dir="cw">
                                      <p:cBhvr override="childStyle">
                                        <p:cTn id="12" dur="500" fill="hold"/>
                                        <p:tgtEl>
                                          <p:spTgt spid="8"/>
                                        </p:tgtEl>
                                        <p:attrNameLst>
                                          <p:attrName>style.color</p:attrName>
                                        </p:attrNameLst>
                                      </p:cBhvr>
                                      <p:to>
                                        <a:srgbClr val="F8F8F8"/>
                                      </p:to>
                                    </p:animClr>
                                  </p:childTnLst>
                                </p:cTn>
                              </p:par>
                            </p:childTnLst>
                          </p:cTn>
                        </p:par>
                        <p:par>
                          <p:cTn id="13" fill="hold">
                            <p:stCondLst>
                              <p:cond delay="1250"/>
                            </p:stCondLst>
                            <p:childTnLst>
                              <p:par>
                                <p:cTn id="14" presetID="10" presetClass="exit" presetSubtype="0" fill="hold" grpId="2" nodeType="after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par>
                                <p:cTn id="17" presetID="10" presetClass="exit" presetSubtype="0" fill="hold" grpId="2" nodeType="withEffect">
                                  <p:stCondLst>
                                    <p:cond delay="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8" grpId="0" animBg="1"/>
      <p:bldP spid="8" grpId="1" animBg="1"/>
      <p:bldP spid="8" grpId="2"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bwMode="auto">
          <a:xfrm>
            <a:off x="1764" y="1502317"/>
            <a:ext cx="12432948" cy="4600190"/>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sp>
        <p:nvSpPr>
          <p:cNvPr id="5" name="Rectangle 4"/>
          <p:cNvSpPr/>
          <p:nvPr/>
        </p:nvSpPr>
        <p:spPr bwMode="auto">
          <a:xfrm>
            <a:off x="1764" y="3310230"/>
            <a:ext cx="12432948" cy="24527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Dynamics 365 Advantage</a:t>
            </a:r>
          </a:p>
        </p:txBody>
      </p:sp>
      <p:sp>
        <p:nvSpPr>
          <p:cNvPr id="50" name="TextBox 49"/>
          <p:cNvSpPr txBox="1"/>
          <p:nvPr/>
        </p:nvSpPr>
        <p:spPr>
          <a:xfrm>
            <a:off x="697700" y="4259956"/>
            <a:ext cx="2742421" cy="1159671"/>
          </a:xfrm>
          <a:prstGeom prst="rect">
            <a:avLst/>
          </a:prstGeom>
          <a:noFill/>
        </p:spPr>
        <p:txBody>
          <a:bodyPr wrap="square" lIns="182828" tIns="146262" rIns="182828" bIns="146262"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algn="ctr" defTabSz="932384">
              <a:lnSpc>
                <a:spcPct val="100000"/>
              </a:lnSpc>
            </a:pPr>
            <a:r>
              <a:rPr lang="en-US" sz="1836" kern="0" dirty="0">
                <a:gradFill>
                  <a:gsLst>
                    <a:gs pos="0">
                      <a:schemeClr val="bg1"/>
                    </a:gs>
                    <a:gs pos="100000">
                      <a:schemeClr val="bg1"/>
                    </a:gs>
                  </a:gsLst>
                  <a:lin ang="5400000" scaled="0"/>
                </a:gradFill>
                <a:cs typeface="Segoe UI Semilight" panose="020B0402040204020203" pitchFamily="34" charset="0"/>
              </a:rPr>
              <a:t>Start with what </a:t>
            </a:r>
            <a:br>
              <a:rPr lang="en-US" sz="1836" kern="0" dirty="0">
                <a:gradFill>
                  <a:gsLst>
                    <a:gs pos="0">
                      <a:schemeClr val="bg1"/>
                    </a:gs>
                    <a:gs pos="100000">
                      <a:schemeClr val="bg1"/>
                    </a:gs>
                  </a:gsLst>
                  <a:lin ang="5400000" scaled="0"/>
                </a:gradFill>
                <a:cs typeface="Segoe UI Semilight" panose="020B0402040204020203" pitchFamily="34" charset="0"/>
              </a:rPr>
            </a:br>
            <a:r>
              <a:rPr lang="en-US" sz="1836" kern="0" dirty="0">
                <a:gradFill>
                  <a:gsLst>
                    <a:gs pos="0">
                      <a:schemeClr val="bg1"/>
                    </a:gs>
                    <a:gs pos="100000">
                      <a:schemeClr val="bg1"/>
                    </a:gs>
                  </a:gsLst>
                  <a:lin ang="5400000" scaled="0"/>
                </a:gradFill>
                <a:cs typeface="Segoe UI Semilight" panose="020B0402040204020203" pitchFamily="34" charset="0"/>
              </a:rPr>
              <a:t>you need and grow </a:t>
            </a:r>
            <a:br>
              <a:rPr lang="en-US" sz="1836" kern="0" dirty="0">
                <a:gradFill>
                  <a:gsLst>
                    <a:gs pos="0">
                      <a:schemeClr val="bg1"/>
                    </a:gs>
                    <a:gs pos="100000">
                      <a:schemeClr val="bg1"/>
                    </a:gs>
                  </a:gsLst>
                  <a:lin ang="5400000" scaled="0"/>
                </a:gradFill>
                <a:cs typeface="Segoe UI Semilight" panose="020B0402040204020203" pitchFamily="34" charset="0"/>
              </a:rPr>
            </a:br>
            <a:r>
              <a:rPr lang="en-US" sz="1836" kern="0" dirty="0">
                <a:gradFill>
                  <a:gsLst>
                    <a:gs pos="0">
                      <a:schemeClr val="bg1"/>
                    </a:gs>
                    <a:gs pos="100000">
                      <a:schemeClr val="bg1"/>
                    </a:gs>
                  </a:gsLst>
                  <a:lin ang="5400000" scaled="0"/>
                </a:gradFill>
                <a:cs typeface="Segoe UI Semilight" panose="020B0402040204020203" pitchFamily="34" charset="0"/>
              </a:rPr>
              <a:t>at your own pace</a:t>
            </a:r>
          </a:p>
        </p:txBody>
      </p:sp>
      <p:sp>
        <p:nvSpPr>
          <p:cNvPr id="51" name="TextBox 50"/>
          <p:cNvSpPr txBox="1"/>
          <p:nvPr/>
        </p:nvSpPr>
        <p:spPr>
          <a:xfrm>
            <a:off x="3538475" y="4279850"/>
            <a:ext cx="2742421" cy="1159671"/>
          </a:xfrm>
          <a:prstGeom prst="rect">
            <a:avLst/>
          </a:prstGeom>
          <a:noFill/>
        </p:spPr>
        <p:txBody>
          <a:bodyPr wrap="square" lIns="182828" tIns="146262" rIns="182828" bIns="146262"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algn="ctr" defTabSz="932384">
              <a:lnSpc>
                <a:spcPct val="100000"/>
              </a:lnSpc>
            </a:pPr>
            <a:r>
              <a:rPr lang="en-US" sz="1836" kern="0" dirty="0">
                <a:gradFill>
                  <a:gsLst>
                    <a:gs pos="0">
                      <a:schemeClr val="bg1"/>
                    </a:gs>
                    <a:gs pos="100000">
                      <a:schemeClr val="bg1"/>
                    </a:gs>
                  </a:gsLst>
                  <a:lin ang="5400000" scaled="0"/>
                </a:gradFill>
                <a:cs typeface="Segoe UI Semilight" panose="020B0402040204020203" pitchFamily="34" charset="0"/>
              </a:rPr>
              <a:t>Familiar tools in </a:t>
            </a:r>
            <a:br>
              <a:rPr lang="en-US" sz="1836" kern="0" dirty="0">
                <a:gradFill>
                  <a:gsLst>
                    <a:gs pos="0">
                      <a:schemeClr val="bg1"/>
                    </a:gs>
                    <a:gs pos="100000">
                      <a:schemeClr val="bg1"/>
                    </a:gs>
                  </a:gsLst>
                  <a:lin ang="5400000" scaled="0"/>
                </a:gradFill>
                <a:cs typeface="Segoe UI Semilight" panose="020B0402040204020203" pitchFamily="34" charset="0"/>
              </a:rPr>
            </a:br>
            <a:r>
              <a:rPr lang="en-US" sz="1836" kern="0" dirty="0">
                <a:gradFill>
                  <a:gsLst>
                    <a:gs pos="0">
                      <a:schemeClr val="bg1"/>
                    </a:gs>
                    <a:gs pos="100000">
                      <a:schemeClr val="bg1"/>
                    </a:gs>
                  </a:gsLst>
                  <a:lin ang="5400000" scaled="0"/>
                </a:gradFill>
                <a:cs typeface="Segoe UI Semilight" panose="020B0402040204020203" pitchFamily="34" charset="0"/>
              </a:rPr>
              <a:t>the context of your business processes</a:t>
            </a:r>
          </a:p>
        </p:txBody>
      </p:sp>
      <p:sp>
        <p:nvSpPr>
          <p:cNvPr id="62" name="TextBox 61"/>
          <p:cNvSpPr txBox="1"/>
          <p:nvPr/>
        </p:nvSpPr>
        <p:spPr>
          <a:xfrm>
            <a:off x="6329509" y="4279850"/>
            <a:ext cx="2894780" cy="1159671"/>
          </a:xfrm>
          <a:prstGeom prst="rect">
            <a:avLst/>
          </a:prstGeom>
          <a:noFill/>
        </p:spPr>
        <p:txBody>
          <a:bodyPr wrap="square" lIns="182828" tIns="146262" rIns="182828" bIns="146262"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algn="ctr" defTabSz="932384">
              <a:lnSpc>
                <a:spcPct val="100000"/>
              </a:lnSpc>
            </a:pPr>
            <a:r>
              <a:rPr lang="en-US" sz="1836" kern="0" dirty="0">
                <a:gradFill>
                  <a:gsLst>
                    <a:gs pos="0">
                      <a:schemeClr val="bg1"/>
                    </a:gs>
                    <a:gs pos="100000">
                      <a:schemeClr val="bg1"/>
                    </a:gs>
                  </a:gsLst>
                  <a:lin ang="5400000" scaled="0"/>
                </a:gradFill>
                <a:cs typeface="Segoe UI Semilight" panose="020B0402040204020203" pitchFamily="34" charset="0"/>
              </a:rPr>
              <a:t>Built-in intelligence </a:t>
            </a:r>
            <a:br>
              <a:rPr lang="en-US" sz="1836" kern="0" dirty="0">
                <a:gradFill>
                  <a:gsLst>
                    <a:gs pos="0">
                      <a:schemeClr val="bg1"/>
                    </a:gs>
                    <a:gs pos="100000">
                      <a:schemeClr val="bg1"/>
                    </a:gs>
                  </a:gsLst>
                  <a:lin ang="5400000" scaled="0"/>
                </a:gradFill>
                <a:cs typeface="Segoe UI Semilight" panose="020B0402040204020203" pitchFamily="34" charset="0"/>
              </a:rPr>
            </a:br>
            <a:r>
              <a:rPr lang="en-US" sz="1836" kern="0" dirty="0">
                <a:gradFill>
                  <a:gsLst>
                    <a:gs pos="0">
                      <a:schemeClr val="bg1"/>
                    </a:gs>
                    <a:gs pos="100000">
                      <a:schemeClr val="bg1"/>
                    </a:gs>
                  </a:gsLst>
                  <a:lin ang="5400000" scaled="0"/>
                </a:gradFill>
                <a:cs typeface="Segoe UI Semilight" panose="020B0402040204020203" pitchFamily="34" charset="0"/>
              </a:rPr>
              <a:t>to proactively guide </a:t>
            </a:r>
            <a:br>
              <a:rPr lang="en-US" sz="1836" kern="0" dirty="0">
                <a:gradFill>
                  <a:gsLst>
                    <a:gs pos="0">
                      <a:schemeClr val="bg1"/>
                    </a:gs>
                    <a:gs pos="100000">
                      <a:schemeClr val="bg1"/>
                    </a:gs>
                  </a:gsLst>
                  <a:lin ang="5400000" scaled="0"/>
                </a:gradFill>
                <a:cs typeface="Segoe UI Semilight" panose="020B0402040204020203" pitchFamily="34" charset="0"/>
              </a:rPr>
            </a:br>
            <a:r>
              <a:rPr lang="en-US" sz="1836" kern="0" dirty="0">
                <a:gradFill>
                  <a:gsLst>
                    <a:gs pos="0">
                      <a:schemeClr val="bg1"/>
                    </a:gs>
                    <a:gs pos="100000">
                      <a:schemeClr val="bg1"/>
                    </a:gs>
                  </a:gsLst>
                  <a:lin ang="5400000" scaled="0"/>
                </a:gradFill>
                <a:cs typeface="Segoe UI Semilight" panose="020B0402040204020203" pitchFamily="34" charset="0"/>
              </a:rPr>
              <a:t>to optimal outcomes</a:t>
            </a:r>
          </a:p>
        </p:txBody>
      </p:sp>
      <p:sp>
        <p:nvSpPr>
          <p:cNvPr id="64" name="TextBox 63"/>
          <p:cNvSpPr txBox="1"/>
          <p:nvPr/>
        </p:nvSpPr>
        <p:spPr>
          <a:xfrm>
            <a:off x="8985403" y="4279850"/>
            <a:ext cx="3150003" cy="1159671"/>
          </a:xfrm>
          <a:prstGeom prst="rect">
            <a:avLst/>
          </a:prstGeom>
          <a:noFill/>
        </p:spPr>
        <p:txBody>
          <a:bodyPr wrap="square" lIns="182828" tIns="146262" rIns="182828" bIns="146262" rtlCol="0">
            <a:spAutoFit/>
          </a:bodyPr>
          <a:lstStyle>
            <a:defPPr>
              <a:defRPr lang="en-US"/>
            </a:defPPr>
            <a:lvl1pPr algn="ctr">
              <a:lnSpc>
                <a:spcPct val="90000"/>
              </a:lnSpc>
              <a:defRPr sz="2000">
                <a:latin typeface="Segoe UI Semilight" panose="020B0402040204020203" pitchFamily="34" charset="0"/>
                <a:cs typeface="Segoe UI Semilight" panose="020B0402040204020203" pitchFamily="34" charset="0"/>
              </a:defRPr>
            </a:lvl1pPr>
          </a:lstStyle>
          <a:p>
            <a:pPr defTabSz="932384">
              <a:lnSpc>
                <a:spcPct val="100000"/>
              </a:lnSpc>
            </a:pPr>
            <a:r>
              <a:rPr lang="en-US" sz="1836" kern="0" dirty="0">
                <a:gradFill>
                  <a:gsLst>
                    <a:gs pos="0">
                      <a:schemeClr val="bg1"/>
                    </a:gs>
                    <a:gs pos="100000">
                      <a:schemeClr val="bg1"/>
                    </a:gs>
                  </a:gsLst>
                  <a:lin ang="5400000" scaled="0"/>
                </a:gradFill>
                <a:latin typeface="+mn-lt"/>
              </a:rPr>
              <a:t>Grow, evolve and transform with modern, extensible platform</a:t>
            </a:r>
          </a:p>
        </p:txBody>
      </p:sp>
      <p:grpSp>
        <p:nvGrpSpPr>
          <p:cNvPr id="8" name="Group 7"/>
          <p:cNvGrpSpPr/>
          <p:nvPr/>
        </p:nvGrpSpPr>
        <p:grpSpPr>
          <a:xfrm>
            <a:off x="3757848" y="1940881"/>
            <a:ext cx="2303675" cy="2121963"/>
            <a:chOff x="3594237" y="1860251"/>
            <a:chExt cx="2259031" cy="2080840"/>
          </a:xfrm>
        </p:grpSpPr>
        <p:sp>
          <p:nvSpPr>
            <p:cNvPr id="117" name="TextBox 116"/>
            <p:cNvSpPr txBox="1">
              <a:spLocks noChangeAspect="1"/>
            </p:cNvSpPr>
            <p:nvPr/>
          </p:nvSpPr>
          <p:spPr>
            <a:xfrm>
              <a:off x="3594237" y="1860251"/>
              <a:ext cx="2259031" cy="452175"/>
            </a:xfrm>
            <a:prstGeom prst="rect">
              <a:avLst/>
            </a:prstGeom>
            <a:noFill/>
          </p:spPr>
          <p:txBody>
            <a:bodyPr wrap="square" lIns="0" tIns="0" rIns="0" bIns="0"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algn="ctr" defTabSz="931935" fontAlgn="base">
                <a:spcBef>
                  <a:spcPct val="0"/>
                </a:spcBef>
                <a:spcAft>
                  <a:spcPct val="0"/>
                </a:spcAft>
                <a:defRPr/>
              </a:pPr>
              <a:r>
                <a:rPr lang="en-US" sz="3260" kern="0" dirty="0">
                  <a:solidFill>
                    <a:schemeClr val="accent2"/>
                  </a:solidFill>
                  <a:latin typeface="Segoe UI" panose="020B0502040204020203" pitchFamily="34" charset="0"/>
                  <a:cs typeface="Segoe UI" panose="020B0502040204020203" pitchFamily="34" charset="0"/>
                </a:rPr>
                <a:t>Productive</a:t>
              </a:r>
            </a:p>
          </p:txBody>
        </p:sp>
        <p:sp>
          <p:nvSpPr>
            <p:cNvPr id="44" name="Oval 43"/>
            <p:cNvSpPr/>
            <p:nvPr/>
          </p:nvSpPr>
          <p:spPr bwMode="auto">
            <a:xfrm>
              <a:off x="4038050" y="2569686"/>
              <a:ext cx="1371405" cy="1371405"/>
            </a:xfrm>
            <a:prstGeom prst="ellipse">
              <a:avLst/>
            </a:prstGeom>
            <a:solidFill>
              <a:schemeClr val="bg1"/>
            </a:solidFill>
            <a:ln w="28575">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6441" tIns="149153" rIns="186441" bIns="149153" numCol="1" spcCol="0" rtlCol="0" fromWordArt="0" anchor="ctr" anchorCtr="0" forceAA="0" compatLnSpc="1">
              <a:prstTxWarp prst="textNoShape">
                <a:avLst/>
              </a:prstTxWarp>
              <a:noAutofit/>
            </a:bodyPr>
            <a:lstStyle/>
            <a:p>
              <a:pPr algn="ctr" defTabSz="950481" fontAlgn="base">
                <a:lnSpc>
                  <a:spcPct val="90000"/>
                </a:lnSpc>
                <a:spcBef>
                  <a:spcPct val="0"/>
                </a:spcBef>
                <a:spcAft>
                  <a:spcPct val="0"/>
                </a:spcAft>
              </a:pPr>
              <a:endParaRPr lang="en-US" sz="1222" kern="0" dirty="0">
                <a:gradFill>
                  <a:gsLst>
                    <a:gs pos="0">
                      <a:schemeClr val="bg1"/>
                    </a:gs>
                    <a:gs pos="100000">
                      <a:schemeClr val="bg1"/>
                    </a:gs>
                  </a:gsLst>
                  <a:lin ang="5400000" scaled="0"/>
                </a:gradFill>
                <a:ea typeface="Segoe UI" pitchFamily="34" charset="0"/>
                <a:cs typeface="Segoe UI" pitchFamily="34" charset="0"/>
              </a:endParaRPr>
            </a:p>
          </p:txBody>
        </p:sp>
        <p:grpSp>
          <p:nvGrpSpPr>
            <p:cNvPr id="6" name="Group 5"/>
            <p:cNvGrpSpPr/>
            <p:nvPr/>
          </p:nvGrpSpPr>
          <p:grpSpPr>
            <a:xfrm>
              <a:off x="4248045" y="3076787"/>
              <a:ext cx="951415" cy="357202"/>
              <a:chOff x="4303125" y="3071798"/>
              <a:chExt cx="1026406" cy="385357"/>
            </a:xfrm>
          </p:grpSpPr>
          <p:sp>
            <p:nvSpPr>
              <p:cNvPr id="45" name="Freeform 12"/>
              <p:cNvSpPr>
                <a:spLocks/>
              </p:cNvSpPr>
              <p:nvPr/>
            </p:nvSpPr>
            <p:spPr bwMode="auto">
              <a:xfrm>
                <a:off x="4974837" y="3071798"/>
                <a:ext cx="354694" cy="385357"/>
              </a:xfrm>
              <a:custGeom>
                <a:avLst/>
                <a:gdLst>
                  <a:gd name="T0" fmla="*/ 156 w 240"/>
                  <a:gd name="T1" fmla="*/ 0 h 270"/>
                  <a:gd name="T2" fmla="*/ 0 w 240"/>
                  <a:gd name="T3" fmla="*/ 0 h 270"/>
                  <a:gd name="T4" fmla="*/ 84 w 240"/>
                  <a:gd name="T5" fmla="*/ 134 h 270"/>
                  <a:gd name="T6" fmla="*/ 0 w 240"/>
                  <a:gd name="T7" fmla="*/ 270 h 270"/>
                  <a:gd name="T8" fmla="*/ 156 w 240"/>
                  <a:gd name="T9" fmla="*/ 270 h 270"/>
                  <a:gd name="T10" fmla="*/ 240 w 240"/>
                  <a:gd name="T11" fmla="*/ 134 h 270"/>
                  <a:gd name="T12" fmla="*/ 156 w 240"/>
                  <a:gd name="T13" fmla="*/ 0 h 270"/>
                </a:gdLst>
                <a:ahLst/>
                <a:cxnLst>
                  <a:cxn ang="0">
                    <a:pos x="T0" y="T1"/>
                  </a:cxn>
                  <a:cxn ang="0">
                    <a:pos x="T2" y="T3"/>
                  </a:cxn>
                  <a:cxn ang="0">
                    <a:pos x="T4" y="T5"/>
                  </a:cxn>
                  <a:cxn ang="0">
                    <a:pos x="T6" y="T7"/>
                  </a:cxn>
                  <a:cxn ang="0">
                    <a:pos x="T8" y="T9"/>
                  </a:cxn>
                  <a:cxn ang="0">
                    <a:pos x="T10" y="T11"/>
                  </a:cxn>
                  <a:cxn ang="0">
                    <a:pos x="T12" y="T13"/>
                  </a:cxn>
                </a:cxnLst>
                <a:rect l="0" t="0" r="r" b="b"/>
                <a:pathLst>
                  <a:path w="240" h="270">
                    <a:moveTo>
                      <a:pt x="156" y="0"/>
                    </a:moveTo>
                    <a:lnTo>
                      <a:pt x="0" y="0"/>
                    </a:lnTo>
                    <a:lnTo>
                      <a:pt x="84" y="134"/>
                    </a:lnTo>
                    <a:lnTo>
                      <a:pt x="0" y="270"/>
                    </a:lnTo>
                    <a:lnTo>
                      <a:pt x="156" y="270"/>
                    </a:lnTo>
                    <a:lnTo>
                      <a:pt x="240" y="134"/>
                    </a:lnTo>
                    <a:lnTo>
                      <a:pt x="156" y="0"/>
                    </a:lnTo>
                    <a:close/>
                  </a:path>
                </a:pathLst>
              </a:custGeom>
              <a:solidFill>
                <a:schemeClr val="bg1"/>
              </a:solidFill>
              <a:ln w="38100">
                <a:solidFill>
                  <a:schemeClr val="tx2"/>
                </a:solidFill>
              </a:ln>
              <a:extLst/>
            </p:spPr>
            <p:txBody>
              <a:bodyPr vert="horz" wrap="square" lIns="93234" tIns="46616" rIns="93234" bIns="46616" numCol="1" anchor="t" anchorCtr="0" compatLnSpc="1">
                <a:prstTxWarp prst="textNoShape">
                  <a:avLst/>
                </a:prstTxWarp>
              </a:bodyPr>
              <a:lstStyle/>
              <a:p>
                <a:pPr defTabSz="950938"/>
                <a:endParaRPr lang="en-US" sz="1836" kern="0">
                  <a:gradFill>
                    <a:gsLst>
                      <a:gs pos="0">
                        <a:schemeClr val="bg1"/>
                      </a:gs>
                      <a:gs pos="100000">
                        <a:schemeClr val="bg1"/>
                      </a:gs>
                    </a:gsLst>
                    <a:lin ang="5400000" scaled="0"/>
                  </a:gradFill>
                </a:endParaRPr>
              </a:p>
            </p:txBody>
          </p:sp>
          <p:sp>
            <p:nvSpPr>
              <p:cNvPr id="46" name="Freeform 13"/>
              <p:cNvSpPr>
                <a:spLocks/>
              </p:cNvSpPr>
              <p:nvPr/>
            </p:nvSpPr>
            <p:spPr bwMode="auto">
              <a:xfrm>
                <a:off x="4644079" y="3071798"/>
                <a:ext cx="354694" cy="385357"/>
              </a:xfrm>
              <a:custGeom>
                <a:avLst/>
                <a:gdLst>
                  <a:gd name="T0" fmla="*/ 156 w 240"/>
                  <a:gd name="T1" fmla="*/ 0 h 270"/>
                  <a:gd name="T2" fmla="*/ 0 w 240"/>
                  <a:gd name="T3" fmla="*/ 0 h 270"/>
                  <a:gd name="T4" fmla="*/ 84 w 240"/>
                  <a:gd name="T5" fmla="*/ 134 h 270"/>
                  <a:gd name="T6" fmla="*/ 0 w 240"/>
                  <a:gd name="T7" fmla="*/ 270 h 270"/>
                  <a:gd name="T8" fmla="*/ 156 w 240"/>
                  <a:gd name="T9" fmla="*/ 270 h 270"/>
                  <a:gd name="T10" fmla="*/ 240 w 240"/>
                  <a:gd name="T11" fmla="*/ 134 h 270"/>
                  <a:gd name="T12" fmla="*/ 156 w 240"/>
                  <a:gd name="T13" fmla="*/ 0 h 270"/>
                </a:gdLst>
                <a:ahLst/>
                <a:cxnLst>
                  <a:cxn ang="0">
                    <a:pos x="T0" y="T1"/>
                  </a:cxn>
                  <a:cxn ang="0">
                    <a:pos x="T2" y="T3"/>
                  </a:cxn>
                  <a:cxn ang="0">
                    <a:pos x="T4" y="T5"/>
                  </a:cxn>
                  <a:cxn ang="0">
                    <a:pos x="T6" y="T7"/>
                  </a:cxn>
                  <a:cxn ang="0">
                    <a:pos x="T8" y="T9"/>
                  </a:cxn>
                  <a:cxn ang="0">
                    <a:pos x="T10" y="T11"/>
                  </a:cxn>
                  <a:cxn ang="0">
                    <a:pos x="T12" y="T13"/>
                  </a:cxn>
                </a:cxnLst>
                <a:rect l="0" t="0" r="r" b="b"/>
                <a:pathLst>
                  <a:path w="240" h="270">
                    <a:moveTo>
                      <a:pt x="156" y="0"/>
                    </a:moveTo>
                    <a:lnTo>
                      <a:pt x="0" y="0"/>
                    </a:lnTo>
                    <a:lnTo>
                      <a:pt x="84" y="134"/>
                    </a:lnTo>
                    <a:lnTo>
                      <a:pt x="0" y="270"/>
                    </a:lnTo>
                    <a:lnTo>
                      <a:pt x="156" y="270"/>
                    </a:lnTo>
                    <a:lnTo>
                      <a:pt x="240" y="134"/>
                    </a:lnTo>
                    <a:lnTo>
                      <a:pt x="156" y="0"/>
                    </a:lnTo>
                    <a:close/>
                  </a:path>
                </a:pathLst>
              </a:custGeom>
              <a:solidFill>
                <a:schemeClr val="bg1"/>
              </a:solidFill>
              <a:ln w="38100">
                <a:solidFill>
                  <a:schemeClr val="tx2"/>
                </a:solidFill>
              </a:ln>
              <a:extLst/>
            </p:spPr>
            <p:txBody>
              <a:bodyPr vert="horz" wrap="square" lIns="93234" tIns="46616" rIns="93234" bIns="46616" numCol="1" anchor="t" anchorCtr="0" compatLnSpc="1">
                <a:prstTxWarp prst="textNoShape">
                  <a:avLst/>
                </a:prstTxWarp>
              </a:bodyPr>
              <a:lstStyle/>
              <a:p>
                <a:pPr defTabSz="950938"/>
                <a:endParaRPr lang="en-US" sz="1836" kern="0">
                  <a:gradFill>
                    <a:gsLst>
                      <a:gs pos="0">
                        <a:schemeClr val="bg1"/>
                      </a:gs>
                      <a:gs pos="100000">
                        <a:schemeClr val="bg1"/>
                      </a:gs>
                    </a:gsLst>
                    <a:lin ang="5400000" scaled="0"/>
                  </a:gradFill>
                </a:endParaRPr>
              </a:p>
            </p:txBody>
          </p:sp>
          <p:sp>
            <p:nvSpPr>
              <p:cNvPr id="47" name="Freeform 14"/>
              <p:cNvSpPr>
                <a:spLocks/>
              </p:cNvSpPr>
              <p:nvPr/>
            </p:nvSpPr>
            <p:spPr bwMode="auto">
              <a:xfrm>
                <a:off x="4303125" y="3071798"/>
                <a:ext cx="354694" cy="385357"/>
              </a:xfrm>
              <a:custGeom>
                <a:avLst/>
                <a:gdLst>
                  <a:gd name="T0" fmla="*/ 156 w 240"/>
                  <a:gd name="T1" fmla="*/ 0 h 270"/>
                  <a:gd name="T2" fmla="*/ 0 w 240"/>
                  <a:gd name="T3" fmla="*/ 0 h 270"/>
                  <a:gd name="T4" fmla="*/ 84 w 240"/>
                  <a:gd name="T5" fmla="*/ 134 h 270"/>
                  <a:gd name="T6" fmla="*/ 0 w 240"/>
                  <a:gd name="T7" fmla="*/ 270 h 270"/>
                  <a:gd name="T8" fmla="*/ 156 w 240"/>
                  <a:gd name="T9" fmla="*/ 270 h 270"/>
                  <a:gd name="T10" fmla="*/ 240 w 240"/>
                  <a:gd name="T11" fmla="*/ 134 h 270"/>
                  <a:gd name="T12" fmla="*/ 156 w 240"/>
                  <a:gd name="T13" fmla="*/ 0 h 270"/>
                </a:gdLst>
                <a:ahLst/>
                <a:cxnLst>
                  <a:cxn ang="0">
                    <a:pos x="T0" y="T1"/>
                  </a:cxn>
                  <a:cxn ang="0">
                    <a:pos x="T2" y="T3"/>
                  </a:cxn>
                  <a:cxn ang="0">
                    <a:pos x="T4" y="T5"/>
                  </a:cxn>
                  <a:cxn ang="0">
                    <a:pos x="T6" y="T7"/>
                  </a:cxn>
                  <a:cxn ang="0">
                    <a:pos x="T8" y="T9"/>
                  </a:cxn>
                  <a:cxn ang="0">
                    <a:pos x="T10" y="T11"/>
                  </a:cxn>
                  <a:cxn ang="0">
                    <a:pos x="T12" y="T13"/>
                  </a:cxn>
                </a:cxnLst>
                <a:rect l="0" t="0" r="r" b="b"/>
                <a:pathLst>
                  <a:path w="240" h="270">
                    <a:moveTo>
                      <a:pt x="156" y="0"/>
                    </a:moveTo>
                    <a:lnTo>
                      <a:pt x="0" y="0"/>
                    </a:lnTo>
                    <a:lnTo>
                      <a:pt x="84" y="134"/>
                    </a:lnTo>
                    <a:lnTo>
                      <a:pt x="0" y="270"/>
                    </a:lnTo>
                    <a:lnTo>
                      <a:pt x="156" y="270"/>
                    </a:lnTo>
                    <a:lnTo>
                      <a:pt x="240" y="134"/>
                    </a:lnTo>
                    <a:lnTo>
                      <a:pt x="156" y="0"/>
                    </a:lnTo>
                    <a:close/>
                  </a:path>
                </a:pathLst>
              </a:custGeom>
              <a:solidFill>
                <a:schemeClr val="bg1"/>
              </a:solidFill>
              <a:ln w="38100">
                <a:solidFill>
                  <a:schemeClr val="tx2"/>
                </a:solidFill>
              </a:ln>
              <a:extLst/>
            </p:spPr>
            <p:txBody>
              <a:bodyPr vert="horz" wrap="square" lIns="93234" tIns="46616" rIns="93234" bIns="46616" numCol="1" anchor="t" anchorCtr="0" compatLnSpc="1">
                <a:prstTxWarp prst="textNoShape">
                  <a:avLst/>
                </a:prstTxWarp>
              </a:bodyPr>
              <a:lstStyle/>
              <a:p>
                <a:pPr defTabSz="950938"/>
                <a:endParaRPr lang="en-US" sz="1836" kern="0">
                  <a:gradFill>
                    <a:gsLst>
                      <a:gs pos="0">
                        <a:schemeClr val="bg1"/>
                      </a:gs>
                      <a:gs pos="100000">
                        <a:schemeClr val="bg1"/>
                      </a:gs>
                    </a:gsLst>
                    <a:lin ang="5400000" scaled="0"/>
                  </a:gradFill>
                </a:endParaRPr>
              </a:p>
            </p:txBody>
          </p:sp>
        </p:grpSp>
      </p:grpSp>
      <p:grpSp>
        <p:nvGrpSpPr>
          <p:cNvPr id="10" name="Group 9"/>
          <p:cNvGrpSpPr/>
          <p:nvPr/>
        </p:nvGrpSpPr>
        <p:grpSpPr>
          <a:xfrm>
            <a:off x="9586864" y="1943019"/>
            <a:ext cx="1947080" cy="2110231"/>
            <a:chOff x="9399343" y="1862347"/>
            <a:chExt cx="1909346" cy="2069336"/>
          </a:xfrm>
        </p:grpSpPr>
        <p:sp>
          <p:nvSpPr>
            <p:cNvPr id="78" name="TextBox 77"/>
            <p:cNvSpPr txBox="1"/>
            <p:nvPr/>
          </p:nvSpPr>
          <p:spPr>
            <a:xfrm>
              <a:off x="9399343" y="1862347"/>
              <a:ext cx="1909346" cy="452175"/>
            </a:xfrm>
            <a:prstGeom prst="rect">
              <a:avLst/>
            </a:prstGeom>
            <a:noFill/>
          </p:spPr>
          <p:txBody>
            <a:bodyPr wrap="square" lIns="0" tIns="0" rIns="0" bIns="0"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algn="ctr" defTabSz="932384"/>
              <a:r>
                <a:rPr lang="en-US" sz="3260" kern="0" dirty="0">
                  <a:solidFill>
                    <a:schemeClr val="accent2"/>
                  </a:solidFill>
                  <a:latin typeface="Segoe UI" panose="020B0502040204020203" pitchFamily="34" charset="0"/>
                  <a:cs typeface="Segoe UI" panose="020B0502040204020203" pitchFamily="34" charset="0"/>
                </a:rPr>
                <a:t>Adaptable</a:t>
              </a:r>
            </a:p>
          </p:txBody>
        </p:sp>
        <p:grpSp>
          <p:nvGrpSpPr>
            <p:cNvPr id="69" name="Group 68"/>
            <p:cNvGrpSpPr>
              <a:grpSpLocks noChangeAspect="1"/>
            </p:cNvGrpSpPr>
            <p:nvPr/>
          </p:nvGrpSpPr>
          <p:grpSpPr>
            <a:xfrm>
              <a:off x="9668314" y="2560278"/>
              <a:ext cx="1371405" cy="1371405"/>
              <a:chOff x="9723437" y="2894176"/>
              <a:chExt cx="1645920" cy="1645920"/>
            </a:xfrm>
            <a:solidFill>
              <a:schemeClr val="accent4"/>
            </a:solidFill>
          </p:grpSpPr>
          <p:sp>
            <p:nvSpPr>
              <p:cNvPr id="70" name="Oval 69"/>
              <p:cNvSpPr>
                <a:spLocks noChangeAspect="1"/>
              </p:cNvSpPr>
              <p:nvPr/>
            </p:nvSpPr>
            <p:spPr bwMode="auto">
              <a:xfrm>
                <a:off x="9723437" y="2894176"/>
                <a:ext cx="1645920" cy="1645920"/>
              </a:xfrm>
              <a:prstGeom prst="ellipse">
                <a:avLst/>
              </a:prstGeom>
              <a:solidFill>
                <a:schemeClr val="bg1"/>
              </a:solidFill>
              <a:ln w="28575">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6441" tIns="149153" rIns="186441" bIns="149153" numCol="1" spcCol="0" rtlCol="0" fromWordArt="0" anchor="ctr" anchorCtr="0" forceAA="0" compatLnSpc="1">
                <a:prstTxWarp prst="textNoShape">
                  <a:avLst/>
                </a:prstTxWarp>
                <a:noAutofit/>
              </a:bodyPr>
              <a:lstStyle/>
              <a:p>
                <a:pPr algn="ctr" defTabSz="950481" fontAlgn="base">
                  <a:lnSpc>
                    <a:spcPct val="90000"/>
                  </a:lnSpc>
                  <a:spcBef>
                    <a:spcPct val="0"/>
                  </a:spcBef>
                  <a:spcAft>
                    <a:spcPct val="0"/>
                  </a:spcAft>
                </a:pPr>
                <a:endParaRPr lang="en-US" sz="1222" kern="0" dirty="0">
                  <a:gradFill>
                    <a:gsLst>
                      <a:gs pos="0">
                        <a:schemeClr val="bg1"/>
                      </a:gs>
                      <a:gs pos="100000">
                        <a:schemeClr val="bg1"/>
                      </a:gs>
                    </a:gsLst>
                    <a:lin ang="5400000" scaled="0"/>
                  </a:gradFill>
                  <a:ea typeface="Segoe UI" pitchFamily="34" charset="0"/>
                  <a:cs typeface="Segoe UI" pitchFamily="34" charset="0"/>
                </a:endParaRPr>
              </a:p>
            </p:txBody>
          </p:sp>
          <p:grpSp>
            <p:nvGrpSpPr>
              <p:cNvPr id="71" name="Group 70"/>
              <p:cNvGrpSpPr/>
              <p:nvPr/>
            </p:nvGrpSpPr>
            <p:grpSpPr>
              <a:xfrm>
                <a:off x="10067324" y="3391694"/>
                <a:ext cx="958147" cy="650884"/>
                <a:chOff x="10067324" y="3391694"/>
                <a:chExt cx="958147" cy="650884"/>
              </a:xfrm>
              <a:grpFill/>
            </p:grpSpPr>
            <p:grpSp>
              <p:nvGrpSpPr>
                <p:cNvPr id="72" name="Group 71"/>
                <p:cNvGrpSpPr/>
                <p:nvPr/>
              </p:nvGrpSpPr>
              <p:grpSpPr>
                <a:xfrm>
                  <a:off x="10078359" y="3391694"/>
                  <a:ext cx="947111" cy="546967"/>
                  <a:chOff x="10261601" y="3598023"/>
                  <a:chExt cx="1090003" cy="629489"/>
                </a:xfrm>
                <a:grpFill/>
              </p:grpSpPr>
              <p:sp>
                <p:nvSpPr>
                  <p:cNvPr id="76" name="Freeform 75"/>
                  <p:cNvSpPr/>
                  <p:nvPr/>
                </p:nvSpPr>
                <p:spPr bwMode="auto">
                  <a:xfrm>
                    <a:off x="10261601" y="3728806"/>
                    <a:ext cx="1082675" cy="498706"/>
                  </a:xfrm>
                  <a:custGeom>
                    <a:avLst/>
                    <a:gdLst>
                      <a:gd name="connsiteX0" fmla="*/ 1082675 w 1082675"/>
                      <a:gd name="connsiteY0" fmla="*/ 0 h 496888"/>
                      <a:gd name="connsiteX1" fmla="*/ 0 w 1082675"/>
                      <a:gd name="connsiteY1" fmla="*/ 496888 h 496888"/>
                      <a:gd name="connsiteX0" fmla="*/ 1082675 w 1082675"/>
                      <a:gd name="connsiteY0" fmla="*/ 10304 h 507192"/>
                      <a:gd name="connsiteX1" fmla="*/ 0 w 1082675"/>
                      <a:gd name="connsiteY1" fmla="*/ 507192 h 507192"/>
                      <a:gd name="connsiteX0" fmla="*/ 1082675 w 1082675"/>
                      <a:gd name="connsiteY0" fmla="*/ 8941 h 505829"/>
                      <a:gd name="connsiteX1" fmla="*/ 0 w 1082675"/>
                      <a:gd name="connsiteY1" fmla="*/ 505829 h 505829"/>
                      <a:gd name="connsiteX0" fmla="*/ 1082675 w 1082675"/>
                      <a:gd name="connsiteY0" fmla="*/ 3637 h 500525"/>
                      <a:gd name="connsiteX1" fmla="*/ 0 w 1082675"/>
                      <a:gd name="connsiteY1" fmla="*/ 500525 h 500525"/>
                      <a:gd name="connsiteX0" fmla="*/ 1082675 w 1082675"/>
                      <a:gd name="connsiteY0" fmla="*/ 3695 h 500583"/>
                      <a:gd name="connsiteX1" fmla="*/ 0 w 1082675"/>
                      <a:gd name="connsiteY1" fmla="*/ 500583 h 500583"/>
                      <a:gd name="connsiteX0" fmla="*/ 1082675 w 1082675"/>
                      <a:gd name="connsiteY0" fmla="*/ 3359 h 500247"/>
                      <a:gd name="connsiteX1" fmla="*/ 0 w 1082675"/>
                      <a:gd name="connsiteY1" fmla="*/ 500247 h 500247"/>
                      <a:gd name="connsiteX0" fmla="*/ 1082675 w 1082675"/>
                      <a:gd name="connsiteY0" fmla="*/ 1757 h 498645"/>
                      <a:gd name="connsiteX1" fmla="*/ 0 w 1082675"/>
                      <a:gd name="connsiteY1" fmla="*/ 498645 h 498645"/>
                      <a:gd name="connsiteX0" fmla="*/ 1082675 w 1082675"/>
                      <a:gd name="connsiteY0" fmla="*/ 1830 h 498718"/>
                      <a:gd name="connsiteX1" fmla="*/ 0 w 1082675"/>
                      <a:gd name="connsiteY1" fmla="*/ 498718 h 498718"/>
                      <a:gd name="connsiteX0" fmla="*/ 1082675 w 1082675"/>
                      <a:gd name="connsiteY0" fmla="*/ 1819 h 498707"/>
                      <a:gd name="connsiteX1" fmla="*/ 0 w 1082675"/>
                      <a:gd name="connsiteY1" fmla="*/ 498707 h 498707"/>
                    </a:gdLst>
                    <a:ahLst/>
                    <a:cxnLst>
                      <a:cxn ang="0">
                        <a:pos x="connsiteX0" y="connsiteY0"/>
                      </a:cxn>
                      <a:cxn ang="0">
                        <a:pos x="connsiteX1" y="connsiteY1"/>
                      </a:cxn>
                    </a:cxnLst>
                    <a:rect l="l" t="t" r="r" b="b"/>
                    <a:pathLst>
                      <a:path w="1082675" h="498707">
                        <a:moveTo>
                          <a:pt x="1082675" y="1819"/>
                        </a:moveTo>
                        <a:cubicBezTo>
                          <a:pt x="416982" y="-32576"/>
                          <a:pt x="614893" y="431502"/>
                          <a:pt x="0" y="498707"/>
                        </a:cubicBezTo>
                      </a:path>
                    </a:pathLst>
                  </a:custGeom>
                  <a:noFill/>
                  <a:ln w="381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50938"/>
                    <a:endParaRPr lang="en-US" sz="1836" kern="0">
                      <a:gradFill>
                        <a:gsLst>
                          <a:gs pos="0">
                            <a:schemeClr val="bg1"/>
                          </a:gs>
                          <a:gs pos="100000">
                            <a:schemeClr val="bg1"/>
                          </a:gs>
                        </a:gsLst>
                        <a:lin ang="5400000" scaled="0"/>
                      </a:gradFill>
                    </a:endParaRPr>
                  </a:p>
                </p:txBody>
              </p:sp>
              <p:sp>
                <p:nvSpPr>
                  <p:cNvPr id="77" name="Freeform 76"/>
                  <p:cNvSpPr/>
                  <p:nvPr/>
                </p:nvSpPr>
                <p:spPr bwMode="auto">
                  <a:xfrm>
                    <a:off x="11227779" y="3598023"/>
                    <a:ext cx="123825" cy="273050"/>
                  </a:xfrm>
                  <a:custGeom>
                    <a:avLst/>
                    <a:gdLst>
                      <a:gd name="connsiteX0" fmla="*/ 0 w 123825"/>
                      <a:gd name="connsiteY0" fmla="*/ 0 h 273050"/>
                      <a:gd name="connsiteX1" fmla="*/ 123825 w 123825"/>
                      <a:gd name="connsiteY1" fmla="*/ 125412 h 273050"/>
                      <a:gd name="connsiteX2" fmla="*/ 0 w 123825"/>
                      <a:gd name="connsiteY2" fmla="*/ 273050 h 273050"/>
                    </a:gdLst>
                    <a:ahLst/>
                    <a:cxnLst>
                      <a:cxn ang="0">
                        <a:pos x="connsiteX0" y="connsiteY0"/>
                      </a:cxn>
                      <a:cxn ang="0">
                        <a:pos x="connsiteX1" y="connsiteY1"/>
                      </a:cxn>
                      <a:cxn ang="0">
                        <a:pos x="connsiteX2" y="connsiteY2"/>
                      </a:cxn>
                    </a:cxnLst>
                    <a:rect l="l" t="t" r="r" b="b"/>
                    <a:pathLst>
                      <a:path w="123825" h="273050">
                        <a:moveTo>
                          <a:pt x="0" y="0"/>
                        </a:moveTo>
                        <a:lnTo>
                          <a:pt x="123825" y="125412"/>
                        </a:lnTo>
                        <a:lnTo>
                          <a:pt x="0" y="273050"/>
                        </a:lnTo>
                      </a:path>
                    </a:pathLst>
                  </a:custGeom>
                  <a:noFill/>
                  <a:ln w="381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50938"/>
                    <a:endParaRPr lang="en-US" sz="1836" kern="0">
                      <a:gradFill>
                        <a:gsLst>
                          <a:gs pos="0">
                            <a:schemeClr val="bg1"/>
                          </a:gs>
                          <a:gs pos="100000">
                            <a:schemeClr val="bg1"/>
                          </a:gs>
                        </a:gsLst>
                        <a:lin ang="5400000" scaled="0"/>
                      </a:gradFill>
                    </a:endParaRPr>
                  </a:p>
                </p:txBody>
              </p:sp>
            </p:grpSp>
            <p:sp>
              <p:nvSpPr>
                <p:cNvPr id="73" name="Freeform 72"/>
                <p:cNvSpPr/>
                <p:nvPr/>
              </p:nvSpPr>
              <p:spPr bwMode="auto">
                <a:xfrm flipV="1">
                  <a:off x="10917879" y="3805323"/>
                  <a:ext cx="107592" cy="237255"/>
                </a:xfrm>
                <a:custGeom>
                  <a:avLst/>
                  <a:gdLst>
                    <a:gd name="connsiteX0" fmla="*/ 0 w 123825"/>
                    <a:gd name="connsiteY0" fmla="*/ 0 h 273050"/>
                    <a:gd name="connsiteX1" fmla="*/ 123825 w 123825"/>
                    <a:gd name="connsiteY1" fmla="*/ 125412 h 273050"/>
                    <a:gd name="connsiteX2" fmla="*/ 0 w 123825"/>
                    <a:gd name="connsiteY2" fmla="*/ 273050 h 273050"/>
                  </a:gdLst>
                  <a:ahLst/>
                  <a:cxnLst>
                    <a:cxn ang="0">
                      <a:pos x="connsiteX0" y="connsiteY0"/>
                    </a:cxn>
                    <a:cxn ang="0">
                      <a:pos x="connsiteX1" y="connsiteY1"/>
                    </a:cxn>
                    <a:cxn ang="0">
                      <a:pos x="connsiteX2" y="connsiteY2"/>
                    </a:cxn>
                  </a:cxnLst>
                  <a:rect l="l" t="t" r="r" b="b"/>
                  <a:pathLst>
                    <a:path w="123825" h="273050">
                      <a:moveTo>
                        <a:pt x="0" y="0"/>
                      </a:moveTo>
                      <a:lnTo>
                        <a:pt x="123825" y="125412"/>
                      </a:lnTo>
                      <a:lnTo>
                        <a:pt x="0" y="273050"/>
                      </a:lnTo>
                    </a:path>
                  </a:pathLst>
                </a:custGeom>
                <a:noFill/>
                <a:ln w="381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50938"/>
                  <a:endParaRPr lang="en-US" sz="1836" kern="0">
                    <a:gradFill>
                      <a:gsLst>
                        <a:gs pos="0">
                          <a:schemeClr val="bg1"/>
                        </a:gs>
                        <a:gs pos="100000">
                          <a:schemeClr val="bg1"/>
                        </a:gs>
                      </a:gsLst>
                      <a:lin ang="5400000" scaled="0"/>
                    </a:gradFill>
                  </a:endParaRPr>
                </a:p>
              </p:txBody>
            </p:sp>
            <p:sp>
              <p:nvSpPr>
                <p:cNvPr id="74" name="Freeform 73"/>
                <p:cNvSpPr/>
                <p:nvPr/>
              </p:nvSpPr>
              <p:spPr bwMode="auto">
                <a:xfrm>
                  <a:off x="10067324" y="3493120"/>
                  <a:ext cx="371056" cy="155871"/>
                </a:xfrm>
                <a:custGeom>
                  <a:avLst/>
                  <a:gdLst>
                    <a:gd name="connsiteX0" fmla="*/ 0 w 427038"/>
                    <a:gd name="connsiteY0" fmla="*/ 0 h 179388"/>
                    <a:gd name="connsiteX1" fmla="*/ 427038 w 427038"/>
                    <a:gd name="connsiteY1" fmla="*/ 179388 h 179388"/>
                    <a:gd name="connsiteX0" fmla="*/ 0 w 427038"/>
                    <a:gd name="connsiteY0" fmla="*/ 0 h 179388"/>
                    <a:gd name="connsiteX1" fmla="*/ 427038 w 427038"/>
                    <a:gd name="connsiteY1" fmla="*/ 179388 h 179388"/>
                    <a:gd name="connsiteX0" fmla="*/ 0 w 427038"/>
                    <a:gd name="connsiteY0" fmla="*/ 0 h 179388"/>
                    <a:gd name="connsiteX1" fmla="*/ 427038 w 427038"/>
                    <a:gd name="connsiteY1" fmla="*/ 179388 h 179388"/>
                    <a:gd name="connsiteX0" fmla="*/ 0 w 427038"/>
                    <a:gd name="connsiteY0" fmla="*/ 0 h 179388"/>
                    <a:gd name="connsiteX1" fmla="*/ 427038 w 427038"/>
                    <a:gd name="connsiteY1" fmla="*/ 179388 h 179388"/>
                  </a:gdLst>
                  <a:ahLst/>
                  <a:cxnLst>
                    <a:cxn ang="0">
                      <a:pos x="connsiteX0" y="connsiteY0"/>
                    </a:cxn>
                    <a:cxn ang="0">
                      <a:pos x="connsiteX1" y="connsiteY1"/>
                    </a:cxn>
                  </a:cxnLst>
                  <a:rect l="l" t="t" r="r" b="b"/>
                  <a:pathLst>
                    <a:path w="427038" h="179388">
                      <a:moveTo>
                        <a:pt x="0" y="0"/>
                      </a:moveTo>
                      <a:cubicBezTo>
                        <a:pt x="177271" y="29633"/>
                        <a:pt x="303742" y="68792"/>
                        <a:pt x="427038" y="179388"/>
                      </a:cubicBezTo>
                    </a:path>
                  </a:pathLst>
                </a:custGeom>
                <a:noFill/>
                <a:ln w="381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50938"/>
                  <a:endParaRPr lang="en-US" sz="1836" kern="0">
                    <a:gradFill>
                      <a:gsLst>
                        <a:gs pos="0">
                          <a:schemeClr val="bg1"/>
                        </a:gs>
                        <a:gs pos="100000">
                          <a:schemeClr val="bg1"/>
                        </a:gs>
                      </a:gsLst>
                      <a:lin ang="5400000" scaled="0"/>
                    </a:gradFill>
                  </a:endParaRPr>
                </a:p>
              </p:txBody>
            </p:sp>
            <p:sp>
              <p:nvSpPr>
                <p:cNvPr id="75" name="Freeform 74"/>
                <p:cNvSpPr/>
                <p:nvPr/>
              </p:nvSpPr>
              <p:spPr bwMode="auto">
                <a:xfrm>
                  <a:off x="10577698" y="3799343"/>
                  <a:ext cx="437267" cy="134518"/>
                </a:xfrm>
                <a:custGeom>
                  <a:avLst/>
                  <a:gdLst>
                    <a:gd name="connsiteX0" fmla="*/ 0 w 503238"/>
                    <a:gd name="connsiteY0" fmla="*/ 0 h 153988"/>
                    <a:gd name="connsiteX1" fmla="*/ 503238 w 503238"/>
                    <a:gd name="connsiteY1" fmla="*/ 153988 h 153988"/>
                    <a:gd name="connsiteX0" fmla="*/ 0 w 503238"/>
                    <a:gd name="connsiteY0" fmla="*/ 0 h 154344"/>
                    <a:gd name="connsiteX1" fmla="*/ 503238 w 503238"/>
                    <a:gd name="connsiteY1" fmla="*/ 153988 h 154344"/>
                    <a:gd name="connsiteX0" fmla="*/ 0 w 503238"/>
                    <a:gd name="connsiteY0" fmla="*/ 0 h 154812"/>
                    <a:gd name="connsiteX1" fmla="*/ 503238 w 503238"/>
                    <a:gd name="connsiteY1" fmla="*/ 153988 h 154812"/>
                  </a:gdLst>
                  <a:ahLst/>
                  <a:cxnLst>
                    <a:cxn ang="0">
                      <a:pos x="connsiteX0" y="connsiteY0"/>
                    </a:cxn>
                    <a:cxn ang="0">
                      <a:pos x="connsiteX1" y="connsiteY1"/>
                    </a:cxn>
                  </a:cxnLst>
                  <a:rect l="l" t="t" r="r" b="b"/>
                  <a:pathLst>
                    <a:path w="503238" h="154812">
                      <a:moveTo>
                        <a:pt x="0" y="0"/>
                      </a:moveTo>
                      <a:cubicBezTo>
                        <a:pt x="126471" y="119591"/>
                        <a:pt x="310092" y="161396"/>
                        <a:pt x="503238" y="153988"/>
                      </a:cubicBezTo>
                    </a:path>
                  </a:pathLst>
                </a:custGeom>
                <a:noFill/>
                <a:ln w="381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50938"/>
                  <a:endParaRPr lang="en-US" sz="1836" kern="0">
                    <a:gradFill>
                      <a:gsLst>
                        <a:gs pos="0">
                          <a:schemeClr val="bg1"/>
                        </a:gs>
                        <a:gs pos="100000">
                          <a:schemeClr val="bg1"/>
                        </a:gs>
                      </a:gsLst>
                      <a:lin ang="5400000" scaled="0"/>
                    </a:gradFill>
                  </a:endParaRPr>
                </a:p>
              </p:txBody>
            </p:sp>
          </p:grpSp>
        </p:grpSp>
      </p:grpSp>
      <p:grpSp>
        <p:nvGrpSpPr>
          <p:cNvPr id="9" name="Group 8"/>
          <p:cNvGrpSpPr/>
          <p:nvPr/>
        </p:nvGrpSpPr>
        <p:grpSpPr>
          <a:xfrm>
            <a:off x="6803359" y="1943020"/>
            <a:ext cx="1947080" cy="2110231"/>
            <a:chOff x="6560666" y="1862348"/>
            <a:chExt cx="1909346" cy="2069336"/>
          </a:xfrm>
        </p:grpSpPr>
        <p:sp>
          <p:nvSpPr>
            <p:cNvPr id="63" name="TextBox 62"/>
            <p:cNvSpPr txBox="1"/>
            <p:nvPr/>
          </p:nvSpPr>
          <p:spPr>
            <a:xfrm>
              <a:off x="6560666" y="1862348"/>
              <a:ext cx="1909346" cy="904350"/>
            </a:xfrm>
            <a:prstGeom prst="rect">
              <a:avLst/>
            </a:prstGeom>
            <a:noFill/>
          </p:spPr>
          <p:txBody>
            <a:bodyPr wrap="square" lIns="0" tIns="0" rIns="0" bIns="0"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algn="ctr" defTabSz="932384"/>
              <a:r>
                <a:rPr lang="en-US" sz="3260" kern="0" dirty="0">
                  <a:solidFill>
                    <a:schemeClr val="accent2"/>
                  </a:solidFill>
                  <a:latin typeface="Segoe UI" panose="020B0502040204020203" pitchFamily="34" charset="0"/>
                  <a:cs typeface="Segoe UI" panose="020B0502040204020203" pitchFamily="34" charset="0"/>
                </a:rPr>
                <a:t>Intelligent</a:t>
              </a:r>
              <a:r>
                <a:rPr lang="en-US" sz="3264" kern="0" dirty="0">
                  <a:solidFill>
                    <a:schemeClr val="tx1"/>
                  </a:solidFill>
                  <a:latin typeface="+mj-lt"/>
                  <a:cs typeface="Segoe UI Semilight" panose="020B0402040204020203" pitchFamily="34" charset="0"/>
                </a:rPr>
                <a:t> </a:t>
              </a:r>
              <a:br>
                <a:rPr lang="en-US" sz="3264" kern="0" dirty="0">
                  <a:solidFill>
                    <a:schemeClr val="tx1"/>
                  </a:solidFill>
                  <a:latin typeface="+mj-lt"/>
                  <a:cs typeface="Segoe UI Semilight" panose="020B0402040204020203" pitchFamily="34" charset="0"/>
                </a:rPr>
              </a:br>
              <a:endParaRPr lang="en-US" sz="3264" kern="0" dirty="0">
                <a:solidFill>
                  <a:schemeClr val="tx1"/>
                </a:solidFill>
                <a:latin typeface="+mj-lt"/>
                <a:cs typeface="Segoe UI Semilight" panose="020B0402040204020203" pitchFamily="34" charset="0"/>
              </a:endParaRPr>
            </a:p>
          </p:txBody>
        </p:sp>
        <p:sp>
          <p:nvSpPr>
            <p:cNvPr id="65" name="Oval 64"/>
            <p:cNvSpPr/>
            <p:nvPr/>
          </p:nvSpPr>
          <p:spPr bwMode="auto">
            <a:xfrm>
              <a:off x="6829637" y="2560278"/>
              <a:ext cx="1371405" cy="1371406"/>
            </a:xfrm>
            <a:prstGeom prst="ellipse">
              <a:avLst/>
            </a:prstGeom>
            <a:solidFill>
              <a:schemeClr val="bg1"/>
            </a:solidFill>
            <a:ln w="28575">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6441" tIns="149153" rIns="186441" bIns="149153" numCol="1" spcCol="0" rtlCol="0" fromWordArt="0" anchor="ctr" anchorCtr="0" forceAA="0" compatLnSpc="1">
              <a:prstTxWarp prst="textNoShape">
                <a:avLst/>
              </a:prstTxWarp>
              <a:noAutofit/>
            </a:bodyPr>
            <a:lstStyle/>
            <a:p>
              <a:pPr algn="ctr" defTabSz="950481" fontAlgn="base">
                <a:lnSpc>
                  <a:spcPct val="90000"/>
                </a:lnSpc>
                <a:spcBef>
                  <a:spcPct val="0"/>
                </a:spcBef>
                <a:spcAft>
                  <a:spcPct val="0"/>
                </a:spcAft>
              </a:pPr>
              <a:endParaRPr lang="en-US" sz="1222" kern="0" dirty="0">
                <a:gradFill>
                  <a:gsLst>
                    <a:gs pos="0">
                      <a:schemeClr val="bg1"/>
                    </a:gs>
                    <a:gs pos="100000">
                      <a:schemeClr val="bg1"/>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3"/>
            <a:stretch>
              <a:fillRect/>
            </a:stretch>
          </p:blipFill>
          <p:spPr>
            <a:xfrm>
              <a:off x="7265107" y="2902805"/>
              <a:ext cx="500465" cy="686352"/>
            </a:xfrm>
            <a:prstGeom prst="rect">
              <a:avLst/>
            </a:prstGeom>
          </p:spPr>
        </p:pic>
      </p:grpSp>
      <p:grpSp>
        <p:nvGrpSpPr>
          <p:cNvPr id="7" name="Group 6"/>
          <p:cNvGrpSpPr/>
          <p:nvPr/>
        </p:nvGrpSpPr>
        <p:grpSpPr>
          <a:xfrm>
            <a:off x="808540" y="1985750"/>
            <a:ext cx="2520743" cy="2066463"/>
            <a:chOff x="791141" y="1946781"/>
            <a:chExt cx="2471892" cy="2026415"/>
          </a:xfrm>
        </p:grpSpPr>
        <p:grpSp>
          <p:nvGrpSpPr>
            <p:cNvPr id="4" name="Group 3"/>
            <p:cNvGrpSpPr/>
            <p:nvPr/>
          </p:nvGrpSpPr>
          <p:grpSpPr>
            <a:xfrm>
              <a:off x="791141" y="1946781"/>
              <a:ext cx="2471892" cy="2026415"/>
              <a:chOff x="791141" y="1904251"/>
              <a:chExt cx="2471892" cy="2026415"/>
            </a:xfrm>
          </p:grpSpPr>
          <p:sp>
            <p:nvSpPr>
              <p:cNvPr id="61" name="TextBox 60"/>
              <p:cNvSpPr txBox="1">
                <a:spLocks noChangeAspect="1"/>
              </p:cNvSpPr>
              <p:nvPr/>
            </p:nvSpPr>
            <p:spPr>
              <a:xfrm>
                <a:off x="791141" y="1904251"/>
                <a:ext cx="2471892" cy="442783"/>
              </a:xfrm>
              <a:prstGeom prst="rect">
                <a:avLst/>
              </a:prstGeom>
              <a:noFill/>
            </p:spPr>
            <p:txBody>
              <a:bodyPr wrap="square" lIns="0" tIns="0" rIns="0" bIns="0"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algn="ctr" defTabSz="931935" fontAlgn="base">
                  <a:spcBef>
                    <a:spcPct val="0"/>
                  </a:spcBef>
                  <a:spcAft>
                    <a:spcPct val="0"/>
                  </a:spcAft>
                  <a:defRPr/>
                </a:pPr>
                <a:r>
                  <a:rPr lang="en-US" sz="3260" kern="0" dirty="0">
                    <a:solidFill>
                      <a:schemeClr val="accent2"/>
                    </a:solidFill>
                    <a:latin typeface="Segoe UI" panose="020B0502040204020203" pitchFamily="34" charset="0"/>
                    <a:cs typeface="Segoe UI" panose="020B0502040204020203" pitchFamily="34" charset="0"/>
                  </a:rPr>
                  <a:t>Purpose-built</a:t>
                </a:r>
              </a:p>
            </p:txBody>
          </p:sp>
          <p:sp>
            <p:nvSpPr>
              <p:cNvPr id="36" name="Oval 35"/>
              <p:cNvSpPr/>
              <p:nvPr/>
            </p:nvSpPr>
            <p:spPr bwMode="auto">
              <a:xfrm>
                <a:off x="1341385" y="2559261"/>
                <a:ext cx="1371405" cy="1371405"/>
              </a:xfrm>
              <a:prstGeom prst="ellipse">
                <a:avLst/>
              </a:prstGeom>
              <a:solidFill>
                <a:schemeClr val="bg1"/>
              </a:solidFill>
              <a:ln w="28575">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6441" tIns="149153" rIns="186441" bIns="149153" numCol="1" spcCol="0" rtlCol="0" fromWordArt="0" anchor="ctr" anchorCtr="0" forceAA="0" compatLnSpc="1">
                <a:prstTxWarp prst="textNoShape">
                  <a:avLst/>
                </a:prstTxWarp>
                <a:noAutofit/>
              </a:bodyPr>
              <a:lstStyle/>
              <a:p>
                <a:pPr algn="ctr" defTabSz="950481" fontAlgn="base">
                  <a:lnSpc>
                    <a:spcPct val="90000"/>
                  </a:lnSpc>
                  <a:spcBef>
                    <a:spcPct val="0"/>
                  </a:spcBef>
                  <a:spcAft>
                    <a:spcPct val="0"/>
                  </a:spcAft>
                </a:pPr>
                <a:endParaRPr lang="en-US" sz="1222" kern="0" dirty="0">
                  <a:gradFill>
                    <a:gsLst>
                      <a:gs pos="0">
                        <a:schemeClr val="bg1"/>
                      </a:gs>
                      <a:gs pos="100000">
                        <a:schemeClr val="bg1"/>
                      </a:gs>
                    </a:gsLst>
                    <a:lin ang="5400000" scaled="0"/>
                  </a:gradFill>
                  <a:ea typeface="Segoe UI" pitchFamily="34" charset="0"/>
                  <a:cs typeface="Segoe UI" pitchFamily="34" charset="0"/>
                </a:endParaRPr>
              </a:p>
            </p:txBody>
          </p:sp>
        </p:grpSp>
        <p:sp>
          <p:nvSpPr>
            <p:cNvPr id="49" name="Freeform 12"/>
            <p:cNvSpPr>
              <a:spLocks noChangeAspect="1" noEditPoints="1"/>
            </p:cNvSpPr>
            <p:nvPr/>
          </p:nvSpPr>
          <p:spPr bwMode="auto">
            <a:xfrm>
              <a:off x="1657166" y="2944068"/>
              <a:ext cx="750105" cy="669757"/>
            </a:xfrm>
            <a:custGeom>
              <a:avLst/>
              <a:gdLst>
                <a:gd name="T0" fmla="*/ 347 w 1167"/>
                <a:gd name="T1" fmla="*/ 0 h 1042"/>
                <a:gd name="T2" fmla="*/ 0 w 1167"/>
                <a:gd name="T3" fmla="*/ 215 h 1042"/>
                <a:gd name="T4" fmla="*/ 222 w 1167"/>
                <a:gd name="T5" fmla="*/ 399 h 1042"/>
                <a:gd name="T6" fmla="*/ 574 w 1167"/>
                <a:gd name="T7" fmla="*/ 182 h 1042"/>
                <a:gd name="T8" fmla="*/ 347 w 1167"/>
                <a:gd name="T9" fmla="*/ 0 h 1042"/>
                <a:gd name="T10" fmla="*/ 347 w 1167"/>
                <a:gd name="T11" fmla="*/ 0 h 1042"/>
                <a:gd name="T12" fmla="*/ 819 w 1167"/>
                <a:gd name="T13" fmla="*/ 0 h 1042"/>
                <a:gd name="T14" fmla="*/ 1167 w 1167"/>
                <a:gd name="T15" fmla="*/ 217 h 1042"/>
                <a:gd name="T16" fmla="*/ 944 w 1167"/>
                <a:gd name="T17" fmla="*/ 399 h 1042"/>
                <a:gd name="T18" fmla="*/ 597 w 1167"/>
                <a:gd name="T19" fmla="*/ 182 h 1042"/>
                <a:gd name="T20" fmla="*/ 819 w 1167"/>
                <a:gd name="T21" fmla="*/ 0 h 1042"/>
                <a:gd name="T22" fmla="*/ 819 w 1167"/>
                <a:gd name="T23" fmla="*/ 0 h 1042"/>
                <a:gd name="T24" fmla="*/ 349 w 1167"/>
                <a:gd name="T25" fmla="*/ 798 h 1042"/>
                <a:gd name="T26" fmla="*/ 14 w 1167"/>
                <a:gd name="T27" fmla="*/ 602 h 1042"/>
                <a:gd name="T28" fmla="*/ 217 w 1167"/>
                <a:gd name="T29" fmla="*/ 427 h 1042"/>
                <a:gd name="T30" fmla="*/ 548 w 1167"/>
                <a:gd name="T31" fmla="*/ 631 h 1042"/>
                <a:gd name="T32" fmla="*/ 349 w 1167"/>
                <a:gd name="T33" fmla="*/ 798 h 1042"/>
                <a:gd name="T34" fmla="*/ 349 w 1167"/>
                <a:gd name="T35" fmla="*/ 798 h 1042"/>
                <a:gd name="T36" fmla="*/ 815 w 1167"/>
                <a:gd name="T37" fmla="*/ 796 h 1042"/>
                <a:gd name="T38" fmla="*/ 1152 w 1167"/>
                <a:gd name="T39" fmla="*/ 598 h 1042"/>
                <a:gd name="T40" fmla="*/ 949 w 1167"/>
                <a:gd name="T41" fmla="*/ 427 h 1042"/>
                <a:gd name="T42" fmla="*/ 618 w 1167"/>
                <a:gd name="T43" fmla="*/ 626 h 1042"/>
                <a:gd name="T44" fmla="*/ 815 w 1167"/>
                <a:gd name="T45" fmla="*/ 796 h 1042"/>
                <a:gd name="T46" fmla="*/ 815 w 1167"/>
                <a:gd name="T47" fmla="*/ 796 h 1042"/>
                <a:gd name="T48" fmla="*/ 592 w 1167"/>
                <a:gd name="T49" fmla="*/ 642 h 1042"/>
                <a:gd name="T50" fmla="*/ 592 w 1167"/>
                <a:gd name="T51" fmla="*/ 1042 h 1042"/>
                <a:gd name="T52" fmla="*/ 933 w 1167"/>
                <a:gd name="T53" fmla="*/ 831 h 1042"/>
                <a:gd name="T54" fmla="*/ 933 w 1167"/>
                <a:gd name="T55" fmla="*/ 768 h 1042"/>
                <a:gd name="T56" fmla="*/ 819 w 1167"/>
                <a:gd name="T57" fmla="*/ 827 h 1042"/>
                <a:gd name="T58" fmla="*/ 592 w 1167"/>
                <a:gd name="T59" fmla="*/ 642 h 1042"/>
                <a:gd name="T60" fmla="*/ 592 w 1167"/>
                <a:gd name="T61" fmla="*/ 642 h 1042"/>
                <a:gd name="T62" fmla="*/ 569 w 1167"/>
                <a:gd name="T63" fmla="*/ 642 h 1042"/>
                <a:gd name="T64" fmla="*/ 569 w 1167"/>
                <a:gd name="T65" fmla="*/ 1042 h 1042"/>
                <a:gd name="T66" fmla="*/ 233 w 1167"/>
                <a:gd name="T67" fmla="*/ 831 h 1042"/>
                <a:gd name="T68" fmla="*/ 233 w 1167"/>
                <a:gd name="T69" fmla="*/ 768 h 1042"/>
                <a:gd name="T70" fmla="*/ 347 w 1167"/>
                <a:gd name="T71" fmla="*/ 827 h 1042"/>
                <a:gd name="T72" fmla="*/ 569 w 1167"/>
                <a:gd name="T73" fmla="*/ 642 h 1042"/>
                <a:gd name="T74" fmla="*/ 569 w 1167"/>
                <a:gd name="T75" fmla="*/ 642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7" h="1042">
                  <a:moveTo>
                    <a:pt x="347" y="0"/>
                  </a:moveTo>
                  <a:lnTo>
                    <a:pt x="0" y="215"/>
                  </a:lnTo>
                  <a:lnTo>
                    <a:pt x="222" y="399"/>
                  </a:lnTo>
                  <a:lnTo>
                    <a:pt x="574" y="182"/>
                  </a:lnTo>
                  <a:lnTo>
                    <a:pt x="347" y="0"/>
                  </a:lnTo>
                  <a:lnTo>
                    <a:pt x="347" y="0"/>
                  </a:lnTo>
                  <a:close/>
                  <a:moveTo>
                    <a:pt x="819" y="0"/>
                  </a:moveTo>
                  <a:lnTo>
                    <a:pt x="1167" y="217"/>
                  </a:lnTo>
                  <a:lnTo>
                    <a:pt x="944" y="399"/>
                  </a:lnTo>
                  <a:lnTo>
                    <a:pt x="597" y="182"/>
                  </a:lnTo>
                  <a:lnTo>
                    <a:pt x="819" y="0"/>
                  </a:lnTo>
                  <a:lnTo>
                    <a:pt x="819" y="0"/>
                  </a:lnTo>
                  <a:close/>
                  <a:moveTo>
                    <a:pt x="349" y="798"/>
                  </a:moveTo>
                  <a:lnTo>
                    <a:pt x="14" y="602"/>
                  </a:lnTo>
                  <a:lnTo>
                    <a:pt x="217" y="427"/>
                  </a:lnTo>
                  <a:lnTo>
                    <a:pt x="548" y="631"/>
                  </a:lnTo>
                  <a:lnTo>
                    <a:pt x="349" y="798"/>
                  </a:lnTo>
                  <a:lnTo>
                    <a:pt x="349" y="798"/>
                  </a:lnTo>
                  <a:close/>
                  <a:moveTo>
                    <a:pt x="815" y="796"/>
                  </a:moveTo>
                  <a:lnTo>
                    <a:pt x="1152" y="598"/>
                  </a:lnTo>
                  <a:lnTo>
                    <a:pt x="949" y="427"/>
                  </a:lnTo>
                  <a:lnTo>
                    <a:pt x="618" y="626"/>
                  </a:lnTo>
                  <a:lnTo>
                    <a:pt x="815" y="796"/>
                  </a:lnTo>
                  <a:lnTo>
                    <a:pt x="815" y="796"/>
                  </a:lnTo>
                  <a:close/>
                  <a:moveTo>
                    <a:pt x="592" y="642"/>
                  </a:moveTo>
                  <a:lnTo>
                    <a:pt x="592" y="1042"/>
                  </a:lnTo>
                  <a:lnTo>
                    <a:pt x="933" y="831"/>
                  </a:lnTo>
                  <a:lnTo>
                    <a:pt x="933" y="768"/>
                  </a:lnTo>
                  <a:lnTo>
                    <a:pt x="819" y="827"/>
                  </a:lnTo>
                  <a:lnTo>
                    <a:pt x="592" y="642"/>
                  </a:lnTo>
                  <a:lnTo>
                    <a:pt x="592" y="642"/>
                  </a:lnTo>
                  <a:close/>
                  <a:moveTo>
                    <a:pt x="569" y="642"/>
                  </a:moveTo>
                  <a:lnTo>
                    <a:pt x="569" y="1042"/>
                  </a:lnTo>
                  <a:lnTo>
                    <a:pt x="233" y="831"/>
                  </a:lnTo>
                  <a:lnTo>
                    <a:pt x="233" y="768"/>
                  </a:lnTo>
                  <a:lnTo>
                    <a:pt x="347" y="827"/>
                  </a:lnTo>
                  <a:lnTo>
                    <a:pt x="569" y="642"/>
                  </a:lnTo>
                  <a:lnTo>
                    <a:pt x="569" y="642"/>
                  </a:lnTo>
                  <a:close/>
                </a:path>
              </a:pathLst>
            </a:custGeom>
            <a:noFill/>
            <a:ln w="38100">
              <a:solidFill>
                <a:schemeClr val="accent1"/>
              </a:solidFill>
            </a:ln>
          </p:spPr>
          <p:txBody>
            <a:bodyPr vert="horz" wrap="square" lIns="93247" tIns="46623" rIns="93247" bIns="46623" numCol="1" anchor="t" anchorCtr="0" compatLnSpc="1">
              <a:prstTxWarp prst="textNoShape">
                <a:avLst/>
              </a:prstTxWarp>
            </a:bodyPr>
            <a:lstStyle/>
            <a:p>
              <a:pPr defTabSz="932418"/>
              <a:endParaRPr lang="en-US" sz="1836" kern="0" dirty="0">
                <a:solidFill>
                  <a:sysClr val="windowText" lastClr="000000"/>
                </a:solidFill>
              </a:endParaRPr>
            </a:p>
          </p:txBody>
        </p:sp>
      </p:grpSp>
    </p:spTree>
    <p:extLst>
      <p:ext uri="{BB962C8B-B14F-4D97-AF65-F5344CB8AC3E}">
        <p14:creationId xmlns:p14="http://schemas.microsoft.com/office/powerpoint/2010/main" val="3776429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900" fill="hold"/>
                                        <p:tgtEl>
                                          <p:spTgt spid="5"/>
                                        </p:tgtEl>
                                        <p:attrNameLst>
                                          <p:attrName>ppt_x</p:attrName>
                                        </p:attrNameLst>
                                      </p:cBhvr>
                                      <p:tavLst>
                                        <p:tav tm="0">
                                          <p:val>
                                            <p:strVal val="1+#ppt_w/2"/>
                                          </p:val>
                                        </p:tav>
                                        <p:tav tm="100000">
                                          <p:val>
                                            <p:strVal val="#ppt_x"/>
                                          </p:val>
                                        </p:tav>
                                      </p:tavLst>
                                    </p:anim>
                                    <p:anim calcmode="lin" valueType="num">
                                      <p:cBhvr additive="base">
                                        <p:cTn id="8" dur="9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900" fill="hold"/>
                                        <p:tgtEl>
                                          <p:spTgt spid="7"/>
                                        </p:tgtEl>
                                        <p:attrNameLst>
                                          <p:attrName>ppt_x</p:attrName>
                                        </p:attrNameLst>
                                      </p:cBhvr>
                                      <p:tavLst>
                                        <p:tav tm="0">
                                          <p:val>
                                            <p:strVal val="1+#ppt_w/2"/>
                                          </p:val>
                                        </p:tav>
                                        <p:tav tm="100000">
                                          <p:val>
                                            <p:strVal val="#ppt_x"/>
                                          </p:val>
                                        </p:tav>
                                      </p:tavLst>
                                    </p:anim>
                                    <p:anim calcmode="lin" valueType="num">
                                      <p:cBhvr additive="base">
                                        <p:cTn id="12" dur="9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900"/>
                            </p:stCondLst>
                            <p:childTnLst>
                              <p:par>
                                <p:cTn id="14" presetID="10" presetClass="entr" presetSubtype="0"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700"/>
                                        <p:tgtEl>
                                          <p:spTgt spid="5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decel="5000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900" fill="hold"/>
                                        <p:tgtEl>
                                          <p:spTgt spid="8"/>
                                        </p:tgtEl>
                                        <p:attrNameLst>
                                          <p:attrName>ppt_x</p:attrName>
                                        </p:attrNameLst>
                                      </p:cBhvr>
                                      <p:tavLst>
                                        <p:tav tm="0">
                                          <p:val>
                                            <p:strVal val="1+#ppt_w/2"/>
                                          </p:val>
                                        </p:tav>
                                        <p:tav tm="100000">
                                          <p:val>
                                            <p:strVal val="#ppt_x"/>
                                          </p:val>
                                        </p:tav>
                                      </p:tavLst>
                                    </p:anim>
                                    <p:anim calcmode="lin" valueType="num">
                                      <p:cBhvr additive="base">
                                        <p:cTn id="22" dur="9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900"/>
                            </p:stCondLst>
                            <p:childTnLst>
                              <p:par>
                                <p:cTn id="24" presetID="10" presetClass="entr" presetSubtype="0"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decel="5000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800" fill="hold"/>
                                        <p:tgtEl>
                                          <p:spTgt spid="9"/>
                                        </p:tgtEl>
                                        <p:attrNameLst>
                                          <p:attrName>ppt_x</p:attrName>
                                        </p:attrNameLst>
                                      </p:cBhvr>
                                      <p:tavLst>
                                        <p:tav tm="0">
                                          <p:val>
                                            <p:strVal val="1+#ppt_w/2"/>
                                          </p:val>
                                        </p:tav>
                                        <p:tav tm="100000">
                                          <p:val>
                                            <p:strVal val="#ppt_x"/>
                                          </p:val>
                                        </p:tav>
                                      </p:tavLst>
                                    </p:anim>
                                    <p:anim calcmode="lin" valueType="num">
                                      <p:cBhvr additive="base">
                                        <p:cTn id="32" dur="8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800"/>
                            </p:stCondLst>
                            <p:childTnLst>
                              <p:par>
                                <p:cTn id="34" presetID="10"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decel="5000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700" fill="hold"/>
                                        <p:tgtEl>
                                          <p:spTgt spid="10"/>
                                        </p:tgtEl>
                                        <p:attrNameLst>
                                          <p:attrName>ppt_x</p:attrName>
                                        </p:attrNameLst>
                                      </p:cBhvr>
                                      <p:tavLst>
                                        <p:tav tm="0">
                                          <p:val>
                                            <p:strVal val="1+#ppt_w/2"/>
                                          </p:val>
                                        </p:tav>
                                        <p:tav tm="100000">
                                          <p:val>
                                            <p:strVal val="#ppt_x"/>
                                          </p:val>
                                        </p:tav>
                                      </p:tavLst>
                                    </p:anim>
                                    <p:anim calcmode="lin" valueType="num">
                                      <p:cBhvr additive="base">
                                        <p:cTn id="42" dur="700" fill="hold"/>
                                        <p:tgtEl>
                                          <p:spTgt spid="10"/>
                                        </p:tgtEl>
                                        <p:attrNameLst>
                                          <p:attrName>ppt_y</p:attrName>
                                        </p:attrNameLst>
                                      </p:cBhvr>
                                      <p:tavLst>
                                        <p:tav tm="0">
                                          <p:val>
                                            <p:strVal val="#ppt_y"/>
                                          </p:val>
                                        </p:tav>
                                        <p:tav tm="100000">
                                          <p:val>
                                            <p:strVal val="#ppt_y"/>
                                          </p:val>
                                        </p:tav>
                                      </p:tavLst>
                                    </p:anim>
                                  </p:childTnLst>
                                </p:cTn>
                              </p:par>
                            </p:childTnLst>
                          </p:cTn>
                        </p:par>
                        <p:par>
                          <p:cTn id="43" fill="hold">
                            <p:stCondLst>
                              <p:cond delay="700"/>
                            </p:stCondLst>
                            <p:childTnLst>
                              <p:par>
                                <p:cTn id="44" presetID="10" presetClass="entr" presetSubtype="0"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0" grpId="0"/>
      <p:bldP spid="51" grpId="0"/>
      <p:bldP spid="62"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Transformation</a:t>
            </a:r>
          </a:p>
        </p:txBody>
      </p:sp>
      <p:grpSp>
        <p:nvGrpSpPr>
          <p:cNvPr id="3" name="Group 2"/>
          <p:cNvGrpSpPr/>
          <p:nvPr/>
        </p:nvGrpSpPr>
        <p:grpSpPr>
          <a:xfrm>
            <a:off x="1764" y="1529749"/>
            <a:ext cx="12432948" cy="4600190"/>
            <a:chOff x="0" y="1499616"/>
            <a:chExt cx="12192000" cy="4511040"/>
          </a:xfrm>
        </p:grpSpPr>
        <p:sp>
          <p:nvSpPr>
            <p:cNvPr id="37" name="Rectangle 36"/>
            <p:cNvSpPr/>
            <p:nvPr/>
          </p:nvSpPr>
          <p:spPr bwMode="auto">
            <a:xfrm>
              <a:off x="0" y="1499616"/>
              <a:ext cx="12192000" cy="4511040"/>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sp>
          <p:nvSpPr>
            <p:cNvPr id="5" name="Oval 4"/>
            <p:cNvSpPr/>
            <p:nvPr/>
          </p:nvSpPr>
          <p:spPr bwMode="auto">
            <a:xfrm>
              <a:off x="4681448" y="2076720"/>
              <a:ext cx="3321896" cy="3321896"/>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54" name="engage"/>
            <p:cNvSpPr/>
            <p:nvPr/>
          </p:nvSpPr>
          <p:spPr bwMode="auto">
            <a:xfrm>
              <a:off x="2027744" y="2163117"/>
              <a:ext cx="2514955" cy="1005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algn="ctr" defTabSz="931935" fontAlgn="base">
                <a:lnSpc>
                  <a:spcPct val="95000"/>
                </a:lnSpc>
                <a:spcBef>
                  <a:spcPct val="0"/>
                </a:spcBef>
                <a:spcAft>
                  <a:spcPct val="0"/>
                </a:spcAft>
              </a:pPr>
              <a:r>
                <a:rPr lang="en-US" sz="2448" kern="0" spc="50" dirty="0">
                  <a:gradFill>
                    <a:gsLst>
                      <a:gs pos="1250">
                        <a:schemeClr val="tx1"/>
                      </a:gs>
                      <a:gs pos="100000">
                        <a:schemeClr val="tx1"/>
                      </a:gs>
                    </a:gsLst>
                    <a:lin ang="5400000" scaled="0"/>
                  </a:gradFill>
                  <a:cs typeface="Segoe UI" panose="020B0502040204020203" pitchFamily="34" charset="0"/>
                </a:rPr>
                <a:t>Engage your </a:t>
              </a:r>
              <a:r>
                <a:rPr lang="en-US" sz="2448" b="1" kern="0" spc="50" dirty="0">
                  <a:solidFill>
                    <a:schemeClr val="accent2"/>
                  </a:solidFill>
                  <a:cs typeface="Segoe UI" panose="020B0502040204020203" pitchFamily="34" charset="0"/>
                </a:rPr>
                <a:t>customers</a:t>
              </a:r>
            </a:p>
          </p:txBody>
        </p:sp>
        <p:sp>
          <p:nvSpPr>
            <p:cNvPr id="56" name="engage"/>
            <p:cNvSpPr/>
            <p:nvPr/>
          </p:nvSpPr>
          <p:spPr bwMode="auto">
            <a:xfrm>
              <a:off x="1826380" y="4393694"/>
              <a:ext cx="2917682" cy="1005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algn="ctr" defTabSz="931935" fontAlgn="base">
                <a:lnSpc>
                  <a:spcPct val="95000"/>
                </a:lnSpc>
                <a:spcBef>
                  <a:spcPct val="0"/>
                </a:spcBef>
                <a:spcAft>
                  <a:spcPct val="0"/>
                </a:spcAft>
              </a:pPr>
              <a:r>
                <a:rPr lang="en-US" sz="2448" kern="0" spc="50" dirty="0">
                  <a:gradFill>
                    <a:gsLst>
                      <a:gs pos="1250">
                        <a:schemeClr val="tx1"/>
                      </a:gs>
                      <a:gs pos="100000">
                        <a:schemeClr val="tx1"/>
                      </a:gs>
                    </a:gsLst>
                    <a:lin ang="5400000" scaled="0"/>
                  </a:gradFill>
                  <a:cs typeface="Segoe UI" panose="020B0502040204020203" pitchFamily="34" charset="0"/>
                </a:rPr>
                <a:t>Transform your </a:t>
              </a:r>
              <a:r>
                <a:rPr lang="en-US" sz="2448" b="1" kern="0" spc="50" dirty="0">
                  <a:solidFill>
                    <a:schemeClr val="accent2"/>
                  </a:solidFill>
                  <a:cs typeface="Segoe UI" panose="020B0502040204020203" pitchFamily="34" charset="0"/>
                </a:rPr>
                <a:t>products</a:t>
              </a:r>
            </a:p>
          </p:txBody>
        </p:sp>
        <p:sp>
          <p:nvSpPr>
            <p:cNvPr id="58" name="engage"/>
            <p:cNvSpPr/>
            <p:nvPr/>
          </p:nvSpPr>
          <p:spPr bwMode="auto">
            <a:xfrm>
              <a:off x="8299830" y="4393694"/>
              <a:ext cx="2585391" cy="1005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algn="ctr" defTabSz="931935" fontAlgn="base">
                <a:lnSpc>
                  <a:spcPct val="95000"/>
                </a:lnSpc>
                <a:spcBef>
                  <a:spcPct val="0"/>
                </a:spcBef>
                <a:spcAft>
                  <a:spcPct val="0"/>
                </a:spcAft>
              </a:pPr>
              <a:r>
                <a:rPr lang="en-US" sz="2448" kern="0" spc="50" dirty="0">
                  <a:gradFill>
                    <a:gsLst>
                      <a:gs pos="1250">
                        <a:schemeClr val="tx1"/>
                      </a:gs>
                      <a:gs pos="100000">
                        <a:schemeClr val="tx1"/>
                      </a:gs>
                    </a:gsLst>
                    <a:lin ang="5400000" scaled="0"/>
                  </a:gradFill>
                  <a:cs typeface="Segoe UI" panose="020B0502040204020203" pitchFamily="34" charset="0"/>
                </a:rPr>
                <a:t>Optimize your </a:t>
              </a:r>
              <a:r>
                <a:rPr lang="en-US" sz="2448" b="1" kern="0" spc="50" dirty="0">
                  <a:solidFill>
                    <a:schemeClr val="accent2"/>
                  </a:solidFill>
                  <a:cs typeface="Segoe UI" panose="020B0502040204020203" pitchFamily="34" charset="0"/>
                </a:rPr>
                <a:t>operations</a:t>
              </a:r>
            </a:p>
          </p:txBody>
        </p:sp>
        <p:sp>
          <p:nvSpPr>
            <p:cNvPr id="17" name="engage"/>
            <p:cNvSpPr/>
            <p:nvPr/>
          </p:nvSpPr>
          <p:spPr bwMode="auto">
            <a:xfrm>
              <a:off x="8260788" y="2163117"/>
              <a:ext cx="2663474" cy="10053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algn="ctr" defTabSz="931935" fontAlgn="base">
                <a:lnSpc>
                  <a:spcPct val="95000"/>
                </a:lnSpc>
                <a:spcBef>
                  <a:spcPct val="0"/>
                </a:spcBef>
                <a:spcAft>
                  <a:spcPct val="0"/>
                </a:spcAft>
              </a:pPr>
              <a:r>
                <a:rPr lang="en-US" sz="2448" kern="0" spc="50" dirty="0">
                  <a:gradFill>
                    <a:gsLst>
                      <a:gs pos="1250">
                        <a:schemeClr val="tx1"/>
                      </a:gs>
                      <a:gs pos="100000">
                        <a:schemeClr val="tx1"/>
                      </a:gs>
                    </a:gsLst>
                    <a:lin ang="5400000" scaled="0"/>
                  </a:gradFill>
                  <a:cs typeface="Segoe UI" panose="020B0502040204020203" pitchFamily="34" charset="0"/>
                </a:rPr>
                <a:t>Empower your </a:t>
              </a:r>
              <a:r>
                <a:rPr lang="en-US" sz="2448" b="1" kern="0" spc="50" dirty="0">
                  <a:solidFill>
                    <a:schemeClr val="accent2"/>
                  </a:solidFill>
                  <a:cs typeface="Segoe UI" panose="020B0502040204020203" pitchFamily="34" charset="0"/>
                </a:rPr>
                <a:t>employees</a:t>
              </a:r>
            </a:p>
          </p:txBody>
        </p:sp>
        <p:grpSp>
          <p:nvGrpSpPr>
            <p:cNvPr id="7" name="Group 6"/>
            <p:cNvGrpSpPr/>
            <p:nvPr/>
          </p:nvGrpSpPr>
          <p:grpSpPr>
            <a:xfrm>
              <a:off x="7031245" y="4307723"/>
              <a:ext cx="1177265" cy="1177265"/>
              <a:chOff x="7029614" y="4503752"/>
              <a:chExt cx="1177265" cy="1177265"/>
            </a:xfrm>
          </p:grpSpPr>
          <p:sp>
            <p:nvSpPr>
              <p:cNvPr id="16" name="Oval 15"/>
              <p:cNvSpPr/>
              <p:nvPr/>
            </p:nvSpPr>
            <p:spPr bwMode="auto">
              <a:xfrm>
                <a:off x="7029614" y="4503752"/>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3"/>
              <a:stretch>
                <a:fillRect/>
              </a:stretch>
            </p:blipFill>
            <p:spPr>
              <a:xfrm>
                <a:off x="7335701" y="4803518"/>
                <a:ext cx="566831" cy="577732"/>
              </a:xfrm>
              <a:prstGeom prst="rect">
                <a:avLst/>
              </a:prstGeom>
            </p:spPr>
          </p:pic>
        </p:grpSp>
        <p:grpSp>
          <p:nvGrpSpPr>
            <p:cNvPr id="14" name="Group 13"/>
            <p:cNvGrpSpPr/>
            <p:nvPr/>
          </p:nvGrpSpPr>
          <p:grpSpPr>
            <a:xfrm>
              <a:off x="4604716" y="2077146"/>
              <a:ext cx="1177265" cy="1177265"/>
              <a:chOff x="4528314" y="2276987"/>
              <a:chExt cx="1177265" cy="1177265"/>
            </a:xfrm>
          </p:grpSpPr>
          <p:sp>
            <p:nvSpPr>
              <p:cNvPr id="53" name="Oval 52"/>
              <p:cNvSpPr/>
              <p:nvPr/>
            </p:nvSpPr>
            <p:spPr bwMode="auto">
              <a:xfrm>
                <a:off x="4528314" y="2276987"/>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p:nvPicPr>
            <p:blipFill>
              <a:blip r:embed="rId4"/>
              <a:stretch>
                <a:fillRect/>
              </a:stretch>
            </p:blipFill>
            <p:spPr>
              <a:xfrm>
                <a:off x="4795477" y="2554607"/>
                <a:ext cx="566831" cy="545030"/>
              </a:xfrm>
              <a:prstGeom prst="rect">
                <a:avLst/>
              </a:prstGeom>
            </p:spPr>
          </p:pic>
        </p:grpSp>
        <p:grpSp>
          <p:nvGrpSpPr>
            <p:cNvPr id="4" name="Group 3"/>
            <p:cNvGrpSpPr/>
            <p:nvPr/>
          </p:nvGrpSpPr>
          <p:grpSpPr>
            <a:xfrm>
              <a:off x="4604716" y="4307723"/>
              <a:ext cx="1177265" cy="1177265"/>
              <a:chOff x="7029614" y="2276987"/>
              <a:chExt cx="1177265" cy="1177265"/>
            </a:xfrm>
          </p:grpSpPr>
          <p:sp>
            <p:nvSpPr>
              <p:cNvPr id="55" name="Oval 54"/>
              <p:cNvSpPr/>
              <p:nvPr/>
            </p:nvSpPr>
            <p:spPr bwMode="auto">
              <a:xfrm>
                <a:off x="7029614" y="2276987"/>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a:blip r:embed="rId5"/>
              <a:stretch>
                <a:fillRect/>
              </a:stretch>
            </p:blipFill>
            <p:spPr>
              <a:xfrm rot="3561730">
                <a:off x="7318419" y="2494613"/>
                <a:ext cx="479627" cy="512328"/>
              </a:xfrm>
              <a:prstGeom prst="rect">
                <a:avLst/>
              </a:prstGeom>
            </p:spPr>
          </p:pic>
          <p:sp>
            <p:nvSpPr>
              <p:cNvPr id="12" name="Rectangle 11"/>
              <p:cNvSpPr/>
              <p:nvPr/>
            </p:nvSpPr>
            <p:spPr bwMode="auto">
              <a:xfrm>
                <a:off x="7523480" y="2803965"/>
                <a:ext cx="232715" cy="2857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1" name="Group 30"/>
              <p:cNvGrpSpPr/>
              <p:nvPr/>
            </p:nvGrpSpPr>
            <p:grpSpPr>
              <a:xfrm>
                <a:off x="7519197" y="2791450"/>
                <a:ext cx="375085" cy="374548"/>
                <a:chOff x="-2627313" y="-174625"/>
                <a:chExt cx="2216150" cy="2212975"/>
              </a:xfrm>
            </p:grpSpPr>
            <p:sp>
              <p:nvSpPr>
                <p:cNvPr id="32" name="Freeform 5"/>
                <p:cNvSpPr>
                  <a:spLocks/>
                </p:cNvSpPr>
                <p:nvPr/>
              </p:nvSpPr>
              <p:spPr bwMode="auto">
                <a:xfrm>
                  <a:off x="-2627313" y="-174625"/>
                  <a:ext cx="2216150" cy="2212975"/>
                </a:xfrm>
                <a:custGeom>
                  <a:avLst/>
                  <a:gdLst>
                    <a:gd name="T0" fmla="*/ 1396 w 1396"/>
                    <a:gd name="T1" fmla="*/ 468 h 1394"/>
                    <a:gd name="T2" fmla="*/ 927 w 1396"/>
                    <a:gd name="T3" fmla="*/ 0 h 1394"/>
                    <a:gd name="T4" fmla="*/ 0 w 1396"/>
                    <a:gd name="T5" fmla="*/ 0 h 1394"/>
                    <a:gd name="T6" fmla="*/ 0 w 1396"/>
                    <a:gd name="T7" fmla="*/ 926 h 1394"/>
                    <a:gd name="T8" fmla="*/ 469 w 1396"/>
                    <a:gd name="T9" fmla="*/ 1394 h 1394"/>
                    <a:gd name="T10" fmla="*/ 1396 w 1396"/>
                    <a:gd name="T11" fmla="*/ 1394 h 1394"/>
                    <a:gd name="T12" fmla="*/ 1396 w 1396"/>
                    <a:gd name="T13" fmla="*/ 468 h 1394"/>
                  </a:gdLst>
                  <a:ahLst/>
                  <a:cxnLst>
                    <a:cxn ang="0">
                      <a:pos x="T0" y="T1"/>
                    </a:cxn>
                    <a:cxn ang="0">
                      <a:pos x="T2" y="T3"/>
                    </a:cxn>
                    <a:cxn ang="0">
                      <a:pos x="T4" y="T5"/>
                    </a:cxn>
                    <a:cxn ang="0">
                      <a:pos x="T6" y="T7"/>
                    </a:cxn>
                    <a:cxn ang="0">
                      <a:pos x="T8" y="T9"/>
                    </a:cxn>
                    <a:cxn ang="0">
                      <a:pos x="T10" y="T11"/>
                    </a:cxn>
                    <a:cxn ang="0">
                      <a:pos x="T12" y="T13"/>
                    </a:cxn>
                  </a:cxnLst>
                  <a:rect l="0" t="0" r="r" b="b"/>
                  <a:pathLst>
                    <a:path w="1396" h="1394">
                      <a:moveTo>
                        <a:pt x="1396" y="468"/>
                      </a:moveTo>
                      <a:lnTo>
                        <a:pt x="927" y="0"/>
                      </a:lnTo>
                      <a:lnTo>
                        <a:pt x="0" y="0"/>
                      </a:lnTo>
                      <a:lnTo>
                        <a:pt x="0" y="926"/>
                      </a:lnTo>
                      <a:lnTo>
                        <a:pt x="469" y="1394"/>
                      </a:lnTo>
                      <a:lnTo>
                        <a:pt x="1396" y="1394"/>
                      </a:lnTo>
                      <a:lnTo>
                        <a:pt x="1396" y="468"/>
                      </a:lnTo>
                      <a:close/>
                    </a:path>
                  </a:pathLst>
                </a:cu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33" name="Freeform 6"/>
                <p:cNvSpPr>
                  <a:spLocks/>
                </p:cNvSpPr>
                <p:nvPr/>
              </p:nvSpPr>
              <p:spPr bwMode="auto">
                <a:xfrm>
                  <a:off x="-2627313" y="-174625"/>
                  <a:ext cx="2216150" cy="742950"/>
                </a:xfrm>
                <a:custGeom>
                  <a:avLst/>
                  <a:gdLst>
                    <a:gd name="T0" fmla="*/ 1396 w 1396"/>
                    <a:gd name="T1" fmla="*/ 468 h 468"/>
                    <a:gd name="T2" fmla="*/ 469 w 1396"/>
                    <a:gd name="T3" fmla="*/ 468 h 468"/>
                    <a:gd name="T4" fmla="*/ 0 w 1396"/>
                    <a:gd name="T5" fmla="*/ 0 h 468"/>
                  </a:gdLst>
                  <a:ahLst/>
                  <a:cxnLst>
                    <a:cxn ang="0">
                      <a:pos x="T0" y="T1"/>
                    </a:cxn>
                    <a:cxn ang="0">
                      <a:pos x="T2" y="T3"/>
                    </a:cxn>
                    <a:cxn ang="0">
                      <a:pos x="T4" y="T5"/>
                    </a:cxn>
                  </a:cxnLst>
                  <a:rect l="0" t="0" r="r" b="b"/>
                  <a:pathLst>
                    <a:path w="1396" h="468">
                      <a:moveTo>
                        <a:pt x="1396" y="468"/>
                      </a:moveTo>
                      <a:lnTo>
                        <a:pt x="469" y="468"/>
                      </a:lnTo>
                      <a:lnTo>
                        <a:pt x="0" y="0"/>
                      </a:lnTo>
                    </a:path>
                  </a:pathLst>
                </a:cu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34" name="Line 7"/>
                <p:cNvSpPr>
                  <a:spLocks noChangeShapeType="1"/>
                </p:cNvSpPr>
                <p:nvPr/>
              </p:nvSpPr>
              <p:spPr bwMode="auto">
                <a:xfrm>
                  <a:off x="-1882775" y="568325"/>
                  <a:ext cx="0" cy="1470025"/>
                </a:xfrm>
                <a:prstGeom prst="line">
                  <a:avLst/>
                </a:pr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35" name="Line 8"/>
                <p:cNvSpPr>
                  <a:spLocks noChangeShapeType="1"/>
                </p:cNvSpPr>
                <p:nvPr/>
              </p:nvSpPr>
              <p:spPr bwMode="auto">
                <a:xfrm>
                  <a:off x="-1900238" y="-174625"/>
                  <a:ext cx="762000" cy="742950"/>
                </a:xfrm>
                <a:prstGeom prst="line">
                  <a:avLst/>
                </a:pr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sp>
              <p:nvSpPr>
                <p:cNvPr id="36" name="Line 9"/>
                <p:cNvSpPr>
                  <a:spLocks noChangeShapeType="1"/>
                </p:cNvSpPr>
                <p:nvPr/>
              </p:nvSpPr>
              <p:spPr bwMode="auto">
                <a:xfrm>
                  <a:off x="-1536700" y="188912"/>
                  <a:ext cx="744537" cy="0"/>
                </a:xfrm>
                <a:prstGeom prst="line">
                  <a:avLst/>
                </a:prstGeom>
                <a:noFill/>
                <a:ln w="381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13873"/>
                  <a:endParaRPr lang="en-US" kern="0" dirty="0">
                    <a:solidFill>
                      <a:srgbClr val="505050"/>
                    </a:solidFill>
                  </a:endParaRPr>
                </a:p>
              </p:txBody>
            </p:sp>
          </p:grpSp>
        </p:grpSp>
        <p:grpSp>
          <p:nvGrpSpPr>
            <p:cNvPr id="10" name="Group 9"/>
            <p:cNvGrpSpPr/>
            <p:nvPr/>
          </p:nvGrpSpPr>
          <p:grpSpPr>
            <a:xfrm>
              <a:off x="7031245" y="2077146"/>
              <a:ext cx="1177265" cy="1177265"/>
              <a:chOff x="4528314" y="4503752"/>
              <a:chExt cx="1177265" cy="1177265"/>
            </a:xfrm>
          </p:grpSpPr>
          <p:sp>
            <p:nvSpPr>
              <p:cNvPr id="15" name="Oval 14"/>
              <p:cNvSpPr/>
              <p:nvPr/>
            </p:nvSpPr>
            <p:spPr bwMode="auto">
              <a:xfrm>
                <a:off x="4528314" y="4503752"/>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p:nvPicPr>
            <p:blipFill>
              <a:blip r:embed="rId6"/>
              <a:stretch>
                <a:fillRect/>
              </a:stretch>
            </p:blipFill>
            <p:spPr>
              <a:xfrm>
                <a:off x="4847017" y="4773038"/>
                <a:ext cx="555931" cy="501428"/>
              </a:xfrm>
              <a:prstGeom prst="rect">
                <a:avLst/>
              </a:prstGeom>
            </p:spPr>
          </p:pic>
        </p:grpSp>
        <p:grpSp>
          <p:nvGrpSpPr>
            <p:cNvPr id="38" name="Group 37"/>
            <p:cNvGrpSpPr/>
            <p:nvPr/>
          </p:nvGrpSpPr>
          <p:grpSpPr>
            <a:xfrm>
              <a:off x="4685219" y="2139168"/>
              <a:ext cx="3326366" cy="3221106"/>
              <a:chOff x="4159627" y="1922777"/>
              <a:chExt cx="3875460" cy="3752826"/>
            </a:xfrm>
          </p:grpSpPr>
          <p:sp>
            <p:nvSpPr>
              <p:cNvPr id="39" name="Freeform 38"/>
              <p:cNvSpPr>
                <a:spLocks/>
              </p:cNvSpPr>
              <p:nvPr/>
            </p:nvSpPr>
            <p:spPr bwMode="auto">
              <a:xfrm rot="9521118" flipV="1">
                <a:off x="5279367" y="192277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40" name="Freeform 39"/>
              <p:cNvSpPr>
                <a:spLocks/>
              </p:cNvSpPr>
              <p:nvPr/>
            </p:nvSpPr>
            <p:spPr bwMode="auto">
              <a:xfrm rot="12078882" flipH="1" flipV="1">
                <a:off x="6908090" y="1958031"/>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41" name="Freeform 40"/>
              <p:cNvSpPr>
                <a:spLocks/>
              </p:cNvSpPr>
              <p:nvPr/>
            </p:nvSpPr>
            <p:spPr bwMode="auto">
              <a:xfrm rot="12978882">
                <a:off x="5340552" y="5485549"/>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41"/>
              <p:cNvSpPr>
                <a:spLocks/>
              </p:cNvSpPr>
              <p:nvPr/>
            </p:nvSpPr>
            <p:spPr bwMode="auto">
              <a:xfrm rot="8621118" flipH="1">
                <a:off x="6858350" y="5447181"/>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43" name="Freeform 42"/>
              <p:cNvSpPr>
                <a:spLocks/>
              </p:cNvSpPr>
              <p:nvPr/>
            </p:nvSpPr>
            <p:spPr bwMode="auto">
              <a:xfrm rot="4121118" flipH="1">
                <a:off x="7895245" y="313337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44" name="Freeform 43"/>
              <p:cNvSpPr>
                <a:spLocks/>
              </p:cNvSpPr>
              <p:nvPr/>
            </p:nvSpPr>
            <p:spPr bwMode="auto">
              <a:xfrm rot="17478882" flipH="1" flipV="1">
                <a:off x="7877714" y="4329803"/>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45" name="Freeform 44"/>
              <p:cNvSpPr>
                <a:spLocks/>
              </p:cNvSpPr>
              <p:nvPr/>
            </p:nvSpPr>
            <p:spPr bwMode="auto">
              <a:xfrm rot="17478882">
                <a:off x="4209839" y="306951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46" name="Freeform 45"/>
              <p:cNvSpPr>
                <a:spLocks/>
              </p:cNvSpPr>
              <p:nvPr/>
            </p:nvSpPr>
            <p:spPr bwMode="auto">
              <a:xfrm rot="4121118" flipV="1">
                <a:off x="4257416" y="4398997"/>
                <a:ext cx="89630" cy="190054"/>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28575">
                <a:solidFill>
                  <a:schemeClr val="tx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179365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1764" y="1529749"/>
            <a:ext cx="12432948" cy="4600190"/>
          </a:xfrm>
          <a:prstGeom prst="rect">
            <a:avLst/>
          </a:prstGeom>
          <a:solidFill>
            <a:schemeClr val="bg1">
              <a:lumMod val="9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040" kern="0" dirty="0">
              <a:gradFill>
                <a:gsLst>
                  <a:gs pos="0">
                    <a:srgbClr val="FFFFFF"/>
                  </a:gs>
                  <a:gs pos="100000">
                    <a:srgbClr val="FFFFFF"/>
                  </a:gs>
                </a:gsLst>
                <a:lin ang="5400000" scaled="0"/>
              </a:gradFill>
            </a:endParaRPr>
          </a:p>
        </p:txBody>
      </p:sp>
      <p:grpSp>
        <p:nvGrpSpPr>
          <p:cNvPr id="21" name="Group 20"/>
          <p:cNvGrpSpPr/>
          <p:nvPr/>
        </p:nvGrpSpPr>
        <p:grpSpPr>
          <a:xfrm>
            <a:off x="4697481" y="2118258"/>
            <a:ext cx="3675015" cy="3475625"/>
            <a:chOff x="4604716" y="2076720"/>
            <a:chExt cx="3603794" cy="3408268"/>
          </a:xfrm>
        </p:grpSpPr>
        <p:sp>
          <p:nvSpPr>
            <p:cNvPr id="5" name="Oval 4"/>
            <p:cNvSpPr/>
            <p:nvPr/>
          </p:nvSpPr>
          <p:spPr bwMode="auto">
            <a:xfrm>
              <a:off x="4681448" y="2076720"/>
              <a:ext cx="3321896" cy="3321896"/>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p:nvSpPr>
          <p:spPr bwMode="auto">
            <a:xfrm>
              <a:off x="7031245" y="4307723"/>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sp>
          <p:nvSpPr>
            <p:cNvPr id="53" name="Oval 52"/>
            <p:cNvSpPr/>
            <p:nvPr/>
          </p:nvSpPr>
          <p:spPr bwMode="auto">
            <a:xfrm>
              <a:off x="4604716" y="2077146"/>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sp>
          <p:nvSpPr>
            <p:cNvPr id="55" name="Oval 54"/>
            <p:cNvSpPr/>
            <p:nvPr/>
          </p:nvSpPr>
          <p:spPr bwMode="auto">
            <a:xfrm>
              <a:off x="4604716" y="4307723"/>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7031245" y="2077146"/>
              <a:ext cx="1177265" cy="1177265"/>
            </a:xfrm>
            <a:prstGeom prst="ellipse">
              <a:avLst/>
            </a:prstGeom>
            <a:solidFill>
              <a:schemeClr val="tx2"/>
            </a:solidFill>
            <a:ln w="127000" cap="flat" cmpd="sng" algn="ctr">
              <a:solidFill>
                <a:schemeClr val="bg1">
                  <a:lumMod val="95000"/>
                </a:schemeClr>
              </a:solidFill>
              <a:prstDash val="solid"/>
              <a:miter lim="800000"/>
            </a:ln>
            <a:effectLst/>
          </p:spPr>
          <p:txBody>
            <a:bodyPr rot="0" spcFirstLastPara="0" vertOverflow="overflow" horzOverflow="overflow" vert="horz" wrap="square" lIns="219323" tIns="175458" rIns="219323" bIns="175458" numCol="1" spcCol="0" rtlCol="0" fromWordArt="0" anchor="t" anchorCtr="0" forceAA="0" compatLnSpc="1">
              <a:prstTxWarp prst="textNoShape">
                <a:avLst/>
              </a:prstTxWarp>
              <a:noAutofit/>
            </a:bodyPr>
            <a:lstStyle/>
            <a:p>
              <a:pPr algn="ctr" defTabSz="1118108" fontAlgn="base">
                <a:lnSpc>
                  <a:spcPct val="90000"/>
                </a:lnSpc>
                <a:spcBef>
                  <a:spcPct val="0"/>
                </a:spcBef>
                <a:spcAft>
                  <a:spcPct val="0"/>
                </a:spcAft>
                <a:defRPr/>
              </a:pPr>
              <a:endParaRPr lang="en-US" sz="2877" kern="0" dirty="0">
                <a:gradFill>
                  <a:gsLst>
                    <a:gs pos="0">
                      <a:srgbClr val="FFFFFF"/>
                    </a:gs>
                    <a:gs pos="100000">
                      <a:srgbClr val="FFFFFF"/>
                    </a:gs>
                  </a:gsLst>
                  <a:lin ang="5400000" scaled="0"/>
                </a:gradFill>
                <a:ea typeface="Segoe UI" pitchFamily="34" charset="0"/>
                <a:cs typeface="Segoe UI" pitchFamily="34" charset="0"/>
              </a:endParaRPr>
            </a:p>
          </p:txBody>
        </p:sp>
      </p:grpSp>
      <p:sp>
        <p:nvSpPr>
          <p:cNvPr id="51" name="Blue big"/>
          <p:cNvSpPr/>
          <p:nvPr/>
        </p:nvSpPr>
        <p:spPr bwMode="auto">
          <a:xfrm>
            <a:off x="-10516340" y="-4734223"/>
            <a:ext cx="16773793" cy="16773793"/>
          </a:xfrm>
          <a:prstGeom prst="ellipse">
            <a:avLst/>
          </a:prstGeom>
          <a:solidFill>
            <a:schemeClr val="tx2"/>
          </a:solidFill>
          <a:ln w="19050"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3" name="Oval 62"/>
          <p:cNvSpPr/>
          <p:nvPr/>
        </p:nvSpPr>
        <p:spPr bwMode="auto">
          <a:xfrm rot="2700000">
            <a:off x="-2324737" y="1956823"/>
            <a:ext cx="3387546" cy="3387546"/>
          </a:xfrm>
          <a:prstGeom prst="ellipse">
            <a:avLst/>
          </a:prstGeom>
          <a:no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Blue small"/>
          <p:cNvSpPr/>
          <p:nvPr/>
        </p:nvSpPr>
        <p:spPr bwMode="auto">
          <a:xfrm>
            <a:off x="448047" y="3048666"/>
            <a:ext cx="1105663" cy="1105663"/>
          </a:xfrm>
          <a:prstGeom prst="ellipse">
            <a:avLst/>
          </a:prstGeom>
          <a:solidFill>
            <a:srgbClr val="002050"/>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54" name="engage"/>
          <p:cNvSpPr/>
          <p:nvPr/>
        </p:nvSpPr>
        <p:spPr bwMode="auto">
          <a:xfrm>
            <a:off x="2069582" y="2206362"/>
            <a:ext cx="2564657" cy="10251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ctr" anchorCtr="0" forceAA="0" compatLnSpc="1">
            <a:prstTxWarp prst="textNoShape">
              <a:avLst/>
            </a:prstTxWarp>
            <a:spAutoFit/>
          </a:bodyPr>
          <a:lstStyle/>
          <a:p>
            <a:pPr algn="ctr" defTabSz="931935" fontAlgn="base">
              <a:lnSpc>
                <a:spcPct val="95000"/>
              </a:lnSpc>
              <a:spcBef>
                <a:spcPct val="0"/>
              </a:spcBef>
              <a:spcAft>
                <a:spcPct val="0"/>
              </a:spcAft>
            </a:pPr>
            <a:r>
              <a:rPr lang="en-US" sz="2448" kern="0" spc="50" dirty="0">
                <a:gradFill>
                  <a:gsLst>
                    <a:gs pos="1250">
                      <a:schemeClr val="tx1"/>
                    </a:gs>
                    <a:gs pos="100000">
                      <a:schemeClr val="tx1"/>
                    </a:gs>
                  </a:gsLst>
                  <a:lin ang="5400000" scaled="0"/>
                </a:gradFill>
                <a:cs typeface="Segoe UI" panose="020B0502040204020203" pitchFamily="34" charset="0"/>
              </a:rPr>
              <a:t>Engage your </a:t>
            </a:r>
            <a:r>
              <a:rPr lang="en-US" sz="2448" b="1" kern="0" spc="50" dirty="0">
                <a:solidFill>
                  <a:schemeClr val="accent2"/>
                </a:solidFill>
                <a:cs typeface="Segoe UI" panose="020B0502040204020203" pitchFamily="34" charset="0"/>
              </a:rPr>
              <a:t>customers</a:t>
            </a:r>
          </a:p>
        </p:txBody>
      </p:sp>
      <p:pic>
        <p:nvPicPr>
          <p:cNvPr id="9" name="Picture 8"/>
          <p:cNvPicPr>
            <a:picLocks noChangeAspect="1"/>
          </p:cNvPicPr>
          <p:nvPr/>
        </p:nvPicPr>
        <p:blipFill>
          <a:blip r:embed="rId3"/>
          <a:stretch>
            <a:fillRect/>
          </a:stretch>
        </p:blipFill>
        <p:spPr>
          <a:xfrm>
            <a:off x="692722" y="3290878"/>
            <a:ext cx="578033" cy="555802"/>
          </a:xfrm>
          <a:prstGeom prst="rect">
            <a:avLst/>
          </a:prstGeom>
        </p:spPr>
      </p:pic>
      <p:sp>
        <p:nvSpPr>
          <p:cNvPr id="52" name="Reinvent txt"/>
          <p:cNvSpPr txBox="1"/>
          <p:nvPr/>
        </p:nvSpPr>
        <p:spPr>
          <a:xfrm>
            <a:off x="968788" y="3166037"/>
            <a:ext cx="4141629" cy="986874"/>
          </a:xfrm>
          <a:prstGeom prst="rect">
            <a:avLst/>
          </a:prstGeom>
          <a:noFill/>
          <a:ln>
            <a:noFill/>
          </a:ln>
        </p:spPr>
        <p:txBody>
          <a:bodyPr wrap="square" lIns="182802"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algn="ctr" defTabSz="932384">
              <a:defRPr/>
            </a:pPr>
            <a:r>
              <a:rPr lang="en-US" sz="2448" b="0" spc="10" dirty="0">
                <a:gradFill>
                  <a:gsLst>
                    <a:gs pos="0">
                      <a:srgbClr val="FFFFFF"/>
                    </a:gs>
                    <a:gs pos="100000">
                      <a:srgbClr val="FFFFFF"/>
                    </a:gs>
                  </a:gsLst>
                  <a:lin ang="5400000" scaled="1"/>
                </a:gradFill>
              </a:rPr>
              <a:t>Engage your </a:t>
            </a:r>
            <a:br>
              <a:rPr lang="en-US" sz="2448" b="0" spc="10" dirty="0">
                <a:gradFill>
                  <a:gsLst>
                    <a:gs pos="0">
                      <a:srgbClr val="FFFFFF"/>
                    </a:gs>
                    <a:gs pos="100000">
                      <a:srgbClr val="FFFFFF"/>
                    </a:gs>
                  </a:gsLst>
                  <a:lin ang="5400000" scaled="1"/>
                </a:gradFill>
              </a:rPr>
            </a:br>
            <a:r>
              <a:rPr lang="en-US" sz="2448" spc="10" dirty="0">
                <a:solidFill>
                  <a:schemeClr val="accent2"/>
                </a:solidFill>
              </a:rPr>
              <a:t>customers</a:t>
            </a:r>
            <a:endParaRPr lang="en-US" sz="2448" spc="10" dirty="0">
              <a:solidFill>
                <a:schemeClr val="accent2"/>
              </a:solidFill>
              <a:latin typeface="Segoe UI Light"/>
              <a:cs typeface="Segoe UI" panose="020B0502040204020203" pitchFamily="34" charset="0"/>
            </a:endParaRPr>
          </a:p>
        </p:txBody>
      </p:sp>
      <p:grpSp>
        <p:nvGrpSpPr>
          <p:cNvPr id="68" name="Arrow"/>
          <p:cNvGrpSpPr/>
          <p:nvPr/>
        </p:nvGrpSpPr>
        <p:grpSpPr>
          <a:xfrm>
            <a:off x="5782929" y="3040193"/>
            <a:ext cx="914140" cy="914140"/>
            <a:chOff x="6364514" y="3040062"/>
            <a:chExt cx="914400" cy="914400"/>
          </a:xfrm>
        </p:grpSpPr>
        <p:sp>
          <p:nvSpPr>
            <p:cNvPr id="69" name="Oval 68"/>
            <p:cNvSpPr/>
            <p:nvPr/>
          </p:nvSpPr>
          <p:spPr bwMode="auto">
            <a:xfrm>
              <a:off x="6364514" y="3040062"/>
              <a:ext cx="914400" cy="914400"/>
            </a:xfrm>
            <a:prstGeom prst="ellipse">
              <a:avLst/>
            </a:prstGeom>
            <a:solidFill>
              <a:schemeClr val="bg1">
                <a:lumMod val="95000"/>
              </a:schemeClr>
            </a:solidFill>
            <a:ln w="28575" cap="flat" cmpd="sng" algn="ctr">
              <a:solidFill>
                <a:schemeClr val="tx2"/>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70" name="Group 69"/>
            <p:cNvGrpSpPr/>
            <p:nvPr/>
          </p:nvGrpSpPr>
          <p:grpSpPr>
            <a:xfrm>
              <a:off x="6639883" y="3387725"/>
              <a:ext cx="363662" cy="219074"/>
              <a:chOff x="11210925" y="2531362"/>
              <a:chExt cx="385989" cy="232525"/>
            </a:xfrm>
          </p:grpSpPr>
          <p:cxnSp>
            <p:nvCxnSpPr>
              <p:cNvPr id="71" name="Straight Connector 70"/>
              <p:cNvCxnSpPr/>
              <p:nvPr/>
            </p:nvCxnSpPr>
            <p:spPr>
              <a:xfrm>
                <a:off x="11210925" y="2646832"/>
                <a:ext cx="385989" cy="0"/>
              </a:xfrm>
              <a:prstGeom prst="line">
                <a:avLst/>
              </a:prstGeom>
              <a:noFill/>
              <a:ln w="38100" cap="flat" cmpd="sng" algn="ctr">
                <a:solidFill>
                  <a:schemeClr val="tx2"/>
                </a:solidFill>
                <a:prstDash val="solid"/>
                <a:headEnd type="none" w="med" len="med"/>
                <a:tailEnd type="none" w="med" len="med"/>
              </a:ln>
              <a:effectLst/>
            </p:spPr>
          </p:cxnSp>
          <p:sp>
            <p:nvSpPr>
              <p:cNvPr id="72" name="Rectangle 2"/>
              <p:cNvSpPr/>
              <p:nvPr/>
            </p:nvSpPr>
            <p:spPr bwMode="auto">
              <a:xfrm rot="8100000">
                <a:off x="11316231" y="2531362"/>
                <a:ext cx="232525" cy="232525"/>
              </a:xfrm>
              <a:custGeom>
                <a:avLst/>
                <a:gdLst>
                  <a:gd name="connsiteX0" fmla="*/ 0 w 125059"/>
                  <a:gd name="connsiteY0" fmla="*/ 0 h 125059"/>
                  <a:gd name="connsiteX1" fmla="*/ 125059 w 125059"/>
                  <a:gd name="connsiteY1" fmla="*/ 0 h 125059"/>
                  <a:gd name="connsiteX2" fmla="*/ 125059 w 125059"/>
                  <a:gd name="connsiteY2" fmla="*/ 125059 h 125059"/>
                  <a:gd name="connsiteX3" fmla="*/ 0 w 125059"/>
                  <a:gd name="connsiteY3" fmla="*/ 125059 h 125059"/>
                  <a:gd name="connsiteX4" fmla="*/ 0 w 125059"/>
                  <a:gd name="connsiteY4" fmla="*/ 0 h 125059"/>
                  <a:gd name="connsiteX0" fmla="*/ 125059 w 216499"/>
                  <a:gd name="connsiteY0" fmla="*/ 125059 h 216499"/>
                  <a:gd name="connsiteX1" fmla="*/ 0 w 216499"/>
                  <a:gd name="connsiteY1" fmla="*/ 125059 h 216499"/>
                  <a:gd name="connsiteX2" fmla="*/ 0 w 216499"/>
                  <a:gd name="connsiteY2" fmla="*/ 0 h 216499"/>
                  <a:gd name="connsiteX3" fmla="*/ 125059 w 216499"/>
                  <a:gd name="connsiteY3" fmla="*/ 0 h 216499"/>
                  <a:gd name="connsiteX4" fmla="*/ 216499 w 216499"/>
                  <a:gd name="connsiteY4" fmla="*/ 216499 h 216499"/>
                  <a:gd name="connsiteX0" fmla="*/ 0 w 216499"/>
                  <a:gd name="connsiteY0" fmla="*/ 125059 h 216499"/>
                  <a:gd name="connsiteX1" fmla="*/ 0 w 216499"/>
                  <a:gd name="connsiteY1" fmla="*/ 0 h 216499"/>
                  <a:gd name="connsiteX2" fmla="*/ 125059 w 216499"/>
                  <a:gd name="connsiteY2" fmla="*/ 0 h 216499"/>
                  <a:gd name="connsiteX3" fmla="*/ 216499 w 216499"/>
                  <a:gd name="connsiteY3" fmla="*/ 216499 h 216499"/>
                  <a:gd name="connsiteX0" fmla="*/ 0 w 125059"/>
                  <a:gd name="connsiteY0" fmla="*/ 125059 h 125059"/>
                  <a:gd name="connsiteX1" fmla="*/ 0 w 125059"/>
                  <a:gd name="connsiteY1" fmla="*/ 0 h 125059"/>
                  <a:gd name="connsiteX2" fmla="*/ 125059 w 125059"/>
                  <a:gd name="connsiteY2" fmla="*/ 0 h 125059"/>
                </a:gdLst>
                <a:ahLst/>
                <a:cxnLst>
                  <a:cxn ang="0">
                    <a:pos x="connsiteX0" y="connsiteY0"/>
                  </a:cxn>
                  <a:cxn ang="0">
                    <a:pos x="connsiteX1" y="connsiteY1"/>
                  </a:cxn>
                  <a:cxn ang="0">
                    <a:pos x="connsiteX2" y="connsiteY2"/>
                  </a:cxn>
                </a:cxnLst>
                <a:rect l="l" t="t" r="r" b="b"/>
                <a:pathLst>
                  <a:path w="125059" h="125059">
                    <a:moveTo>
                      <a:pt x="0" y="125059"/>
                    </a:moveTo>
                    <a:lnTo>
                      <a:pt x="0" y="0"/>
                    </a:lnTo>
                    <a:lnTo>
                      <a:pt x="125059" y="0"/>
                    </a:lnTo>
                  </a:path>
                </a:pathLst>
              </a:custGeom>
              <a:noFill/>
              <a:ln w="38100" cap="flat" cmpd="sng" algn="ctr">
                <a:solidFill>
                  <a:schemeClr val="tx2"/>
                </a:solidFill>
                <a:prstDash val="solid"/>
                <a:miter lim="800000"/>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sp>
        <p:nvSpPr>
          <p:cNvPr id="73" name="Create txt"/>
          <p:cNvSpPr txBox="1"/>
          <p:nvPr/>
        </p:nvSpPr>
        <p:spPr>
          <a:xfrm>
            <a:off x="7289942" y="2693433"/>
            <a:ext cx="4477567" cy="1102087"/>
          </a:xfrm>
          <a:prstGeom prst="rect">
            <a:avLst/>
          </a:prstGeom>
          <a:noFill/>
          <a:ln>
            <a:noFill/>
          </a:ln>
        </p:spPr>
        <p:txBody>
          <a:bodyPr wrap="square" lIns="93247" tIns="146241" rIns="182802" bIns="146241" rtlCol="0">
            <a:spAutoFit/>
          </a:bodyPr>
          <a:lstStyle>
            <a:defPPr>
              <a:defRPr lang="en-US"/>
            </a:defPPr>
            <a:lvl1pPr marR="0" lvl="0" indent="0" defTabSz="914400" fontAlgn="auto">
              <a:lnSpc>
                <a:spcPct val="90000"/>
              </a:lnSpc>
              <a:spcBef>
                <a:spcPct val="0"/>
              </a:spcBef>
              <a:spcAft>
                <a:spcPts val="600"/>
              </a:spcAft>
              <a:buClrTx/>
              <a:buSzTx/>
              <a:buFontTx/>
              <a:buNone/>
              <a:tabLst/>
              <a:defRPr kumimoji="0" sz="1600" b="1" i="0" u="none" strike="noStrike" kern="0" cap="none" spc="50" normalizeH="0" baseline="0">
                <a:ln w="3175">
                  <a:noFill/>
                </a:ln>
                <a:gradFill>
                  <a:gsLst>
                    <a:gs pos="17424">
                      <a:schemeClr val="accent3"/>
                    </a:gs>
                    <a:gs pos="61000">
                      <a:schemeClr val="accent3"/>
                    </a:gs>
                  </a:gsLst>
                  <a:lin ang="5400000" scaled="1"/>
                </a:gradFill>
                <a:effectLst/>
                <a:uLnTx/>
                <a:uFillTx/>
                <a:latin typeface="Segoe UI"/>
                <a:cs typeface="Segoe UI Semibold" panose="020B0702040204020203" pitchFamily="34" charset="0"/>
              </a:defRPr>
            </a:lvl1pPr>
          </a:lstStyle>
          <a:p>
            <a:pPr defTabSz="932418">
              <a:defRPr/>
            </a:pPr>
            <a:r>
              <a:rPr lang="en-US" sz="2856" b="0" spc="10" dirty="0">
                <a:gradFill>
                  <a:gsLst>
                    <a:gs pos="7080">
                      <a:srgbClr val="002050"/>
                    </a:gs>
                    <a:gs pos="17424">
                      <a:srgbClr val="002050"/>
                    </a:gs>
                  </a:gsLst>
                  <a:lin ang="5400000" scaled="1"/>
                </a:gradFill>
                <a:latin typeface="Segoe UI Semilight" panose="020B0402040204020203" pitchFamily="34" charset="0"/>
                <a:cs typeface="Segoe UI Semilight" panose="020B0402040204020203" pitchFamily="34" charset="0"/>
              </a:rPr>
              <a:t>Personalized experiences, across </a:t>
            </a:r>
            <a:r>
              <a:rPr lang="en-US" sz="2856" b="0" spc="10">
                <a:gradFill>
                  <a:gsLst>
                    <a:gs pos="7080">
                      <a:srgbClr val="002050"/>
                    </a:gs>
                    <a:gs pos="17424">
                      <a:srgbClr val="002050"/>
                    </a:gs>
                  </a:gsLst>
                  <a:lin ang="5400000" scaled="1"/>
                </a:gradFill>
                <a:latin typeface="Segoe UI Semilight" panose="020B0402040204020203" pitchFamily="34" charset="0"/>
                <a:cs typeface="Segoe UI Semilight" panose="020B0402040204020203" pitchFamily="34" charset="0"/>
              </a:rPr>
              <a:t>all channels </a:t>
            </a:r>
            <a:endParaRPr lang="en-US" sz="2856" b="0" spc="10" dirty="0">
              <a:gradFill>
                <a:gsLst>
                  <a:gs pos="7080">
                    <a:srgbClr val="002050"/>
                  </a:gs>
                  <a:gs pos="17424">
                    <a:srgbClr val="002050"/>
                  </a:gs>
                </a:gsLst>
                <a:lin ang="5400000" scaled="1"/>
              </a:gradFill>
              <a:latin typeface="Segoe UI Semilight" panose="020B0402040204020203" pitchFamily="34" charset="0"/>
              <a:cs typeface="Segoe UI Semilight" panose="020B0402040204020203" pitchFamily="34" charset="0"/>
            </a:endParaRPr>
          </a:p>
        </p:txBody>
      </p:sp>
      <p:sp>
        <p:nvSpPr>
          <p:cNvPr id="74" name="TextBox 73"/>
          <p:cNvSpPr txBox="1"/>
          <p:nvPr/>
        </p:nvSpPr>
        <p:spPr>
          <a:xfrm>
            <a:off x="7289942" y="3802180"/>
            <a:ext cx="4395169" cy="612678"/>
          </a:xfrm>
          <a:prstGeom prst="rect">
            <a:avLst/>
          </a:prstGeom>
        </p:spPr>
        <p:txBody>
          <a:bodyPr wrap="square" rtlCol="0" anchor="ctr">
            <a:spAutoFit/>
          </a:bodyPr>
          <a:lstStyle/>
          <a:p>
            <a:pPr defTabSz="932418">
              <a:lnSpc>
                <a:spcPct val="90000"/>
              </a:lnSpc>
              <a:spcAft>
                <a:spcPts val="600"/>
              </a:spcAft>
              <a:defRPr/>
            </a:pPr>
            <a:r>
              <a:rPr lang="en-US" sz="1836" kern="0" spc="10" dirty="0">
                <a:ln w="3175">
                  <a:noFill/>
                </a:ln>
                <a:gradFill>
                  <a:gsLst>
                    <a:gs pos="18519">
                      <a:srgbClr val="505050">
                        <a:lumMod val="90000"/>
                        <a:lumOff val="10000"/>
                      </a:srgbClr>
                    </a:gs>
                    <a:gs pos="100000">
                      <a:srgbClr val="505050">
                        <a:lumMod val="90000"/>
                        <a:lumOff val="10000"/>
                      </a:srgbClr>
                    </a:gs>
                  </a:gsLst>
                  <a:lin ang="5400000" scaled="1"/>
                </a:gradFill>
                <a:cs typeface="Segoe UI Semilight" panose="020B0402040204020203" pitchFamily="34" charset="0"/>
              </a:rPr>
              <a:t>Smartly engage customers from </a:t>
            </a:r>
            <a:br>
              <a:rPr lang="en-US" sz="1836" kern="0" spc="10" dirty="0">
                <a:ln w="3175">
                  <a:noFill/>
                </a:ln>
                <a:gradFill>
                  <a:gsLst>
                    <a:gs pos="18519">
                      <a:srgbClr val="505050">
                        <a:lumMod val="90000"/>
                        <a:lumOff val="10000"/>
                      </a:srgbClr>
                    </a:gs>
                    <a:gs pos="100000">
                      <a:srgbClr val="505050">
                        <a:lumMod val="90000"/>
                        <a:lumOff val="10000"/>
                      </a:srgbClr>
                    </a:gs>
                  </a:gsLst>
                  <a:lin ang="5400000" scaled="1"/>
                </a:gradFill>
                <a:cs typeface="Segoe UI Semilight" panose="020B0402040204020203" pitchFamily="34" charset="0"/>
              </a:rPr>
            </a:br>
            <a:r>
              <a:rPr lang="en-US" sz="1836" kern="0" spc="10" dirty="0">
                <a:ln w="3175">
                  <a:noFill/>
                </a:ln>
                <a:gradFill>
                  <a:gsLst>
                    <a:gs pos="18519">
                      <a:srgbClr val="505050">
                        <a:lumMod val="90000"/>
                        <a:lumOff val="10000"/>
                      </a:srgbClr>
                    </a:gs>
                    <a:gs pos="100000">
                      <a:srgbClr val="505050">
                        <a:lumMod val="90000"/>
                        <a:lumOff val="10000"/>
                      </a:srgbClr>
                    </a:gs>
                  </a:gsLst>
                  <a:lin ang="5400000" scaled="1"/>
                </a:gradFill>
                <a:cs typeface="Segoe UI Semilight" panose="020B0402040204020203" pitchFamily="34" charset="0"/>
              </a:rPr>
              <a:t>consideration to purchase to support</a:t>
            </a:r>
          </a:p>
        </p:txBody>
      </p:sp>
    </p:spTree>
    <p:extLst>
      <p:ext uri="{BB962C8B-B14F-4D97-AF65-F5344CB8AC3E}">
        <p14:creationId xmlns:p14="http://schemas.microsoft.com/office/powerpoint/2010/main" val="363942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500" fill="hold"/>
                                        <p:tgtEl>
                                          <p:spTgt spid="37"/>
                                        </p:tgtEl>
                                      </p:cBhvr>
                                      <p:by x="100000" y="200000"/>
                                    </p:animScale>
                                  </p:childTnLst>
                                </p:cTn>
                              </p:par>
                              <p:par>
                                <p:cTn id="7" presetID="8" presetClass="emph" presetSubtype="0" decel="50000" fill="hold" nodeType="withEffect">
                                  <p:stCondLst>
                                    <p:cond delay="0"/>
                                  </p:stCondLst>
                                  <p:childTnLst>
                                    <p:animRot by="7920000">
                                      <p:cBhvr>
                                        <p:cTn id="8" dur="1000" fill="hold"/>
                                        <p:tgtEl>
                                          <p:spTgt spid="21"/>
                                        </p:tgtEl>
                                        <p:attrNameLst>
                                          <p:attrName>r</p:attrName>
                                        </p:attrNameLst>
                                      </p:cBhvr>
                                    </p:animRot>
                                  </p:childTnLst>
                                </p:cTn>
                              </p:par>
                              <p:par>
                                <p:cTn id="9" presetID="0" presetClass="path" presetSubtype="0" decel="50000" fill="hold" nodeType="withEffect">
                                  <p:stCondLst>
                                    <p:cond delay="0"/>
                                  </p:stCondLst>
                                  <p:childTnLst>
                                    <p:animMotion origin="layout" path="M -0.00156 -0.01204 L -0.5793 -0.01227 " pathEditMode="relative" rAng="0" ptsTypes="AA">
                                      <p:cBhvr>
                                        <p:cTn id="10" dur="1000" fill="hold"/>
                                        <p:tgtEl>
                                          <p:spTgt spid="21"/>
                                        </p:tgtEl>
                                        <p:attrNameLst>
                                          <p:attrName>ppt_x</p:attrName>
                                          <p:attrName>ppt_y</p:attrName>
                                        </p:attrNameLst>
                                      </p:cBhvr>
                                      <p:rCtr x="-28893" y="-23"/>
                                    </p:animMotion>
                                  </p:childTnLst>
                                </p:cTn>
                              </p:par>
                              <p:par>
                                <p:cTn id="11" presetID="0" presetClass="path" presetSubtype="0" decel="50000" fill="hold" grpId="0" nodeType="withEffect">
                                  <p:stCondLst>
                                    <p:cond delay="0"/>
                                  </p:stCondLst>
                                  <p:childTnLst>
                                    <p:animMotion origin="layout" path="M -1.04167E-6 2.59259E-6 L -0.02995 0.13287 " pathEditMode="relative" rAng="0" ptsTypes="AA">
                                      <p:cBhvr>
                                        <p:cTn id="12" dur="1000" fill="hold"/>
                                        <p:tgtEl>
                                          <p:spTgt spid="54"/>
                                        </p:tgtEl>
                                        <p:attrNameLst>
                                          <p:attrName>ppt_x</p:attrName>
                                          <p:attrName>ppt_y</p:attrName>
                                        </p:attrNameLst>
                                      </p:cBhvr>
                                      <p:rCtr x="-1497" y="6644"/>
                                    </p:animMotion>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50"/>
                                        <p:tgtEl>
                                          <p:spTgt spid="9"/>
                                        </p:tgtEl>
                                      </p:cBhvr>
                                    </p:animEffect>
                                  </p:childTnLst>
                                </p:cTn>
                              </p:par>
                              <p:par>
                                <p:cTn id="17" presetID="2" presetClass="entr" presetSubtype="8" decel="5000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25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250"/>
                                        <p:tgtEl>
                                          <p:spTgt spid="52"/>
                                        </p:tgtEl>
                                      </p:cBhvr>
                                    </p:animEffect>
                                  </p:childTnLst>
                                </p:cTn>
                              </p:par>
                              <p:par>
                                <p:cTn id="30" presetID="10" presetClass="exit" presetSubtype="0" fill="hold" grpId="1" nodeType="withEffect">
                                  <p:stCondLst>
                                    <p:cond delay="0"/>
                                  </p:stCondLst>
                                  <p:childTnLst>
                                    <p:animEffect transition="out" filter="fade">
                                      <p:cBhvr>
                                        <p:cTn id="31" dur="100"/>
                                        <p:tgtEl>
                                          <p:spTgt spid="54"/>
                                        </p:tgtEl>
                                      </p:cBhvr>
                                    </p:animEffect>
                                    <p:set>
                                      <p:cBhvr>
                                        <p:cTn id="32" dur="1" fill="hold">
                                          <p:stCondLst>
                                            <p:cond delay="99"/>
                                          </p:stCondLst>
                                        </p:cTn>
                                        <p:tgtEl>
                                          <p:spTgt spid="54"/>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100"/>
                                        <p:tgtEl>
                                          <p:spTgt spid="21"/>
                                        </p:tgtEl>
                                      </p:cBhvr>
                                    </p:animEffect>
                                    <p:set>
                                      <p:cBhvr>
                                        <p:cTn id="35" dur="1" fill="hold">
                                          <p:stCondLst>
                                            <p:cond delay="99"/>
                                          </p:stCondLst>
                                        </p:cTn>
                                        <p:tgtEl>
                                          <p:spTgt spid="21"/>
                                        </p:tgtEl>
                                        <p:attrNameLst>
                                          <p:attrName>style.visibility</p:attrName>
                                        </p:attrNameLst>
                                      </p:cBhvr>
                                      <p:to>
                                        <p:strVal val="hidden"/>
                                      </p:to>
                                    </p:se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250" fill="hold"/>
                                        <p:tgtEl>
                                          <p:spTgt spid="68"/>
                                        </p:tgtEl>
                                        <p:attrNameLst>
                                          <p:attrName>ppt_w</p:attrName>
                                        </p:attrNameLst>
                                      </p:cBhvr>
                                      <p:tavLst>
                                        <p:tav tm="0">
                                          <p:val>
                                            <p:fltVal val="0"/>
                                          </p:val>
                                        </p:tav>
                                        <p:tav tm="100000">
                                          <p:val>
                                            <p:strVal val="#ppt_w"/>
                                          </p:val>
                                        </p:tav>
                                      </p:tavLst>
                                    </p:anim>
                                    <p:anim calcmode="lin" valueType="num">
                                      <p:cBhvr>
                                        <p:cTn id="40" dur="250" fill="hold"/>
                                        <p:tgtEl>
                                          <p:spTgt spid="68"/>
                                        </p:tgtEl>
                                        <p:attrNameLst>
                                          <p:attrName>ppt_h</p:attrName>
                                        </p:attrNameLst>
                                      </p:cBhvr>
                                      <p:tavLst>
                                        <p:tav tm="0">
                                          <p:val>
                                            <p:fltVal val="0"/>
                                          </p:val>
                                        </p:tav>
                                        <p:tav tm="100000">
                                          <p:val>
                                            <p:strVal val="#ppt_h"/>
                                          </p:val>
                                        </p:tav>
                                      </p:tavLst>
                                    </p:anim>
                                    <p:animEffect transition="in" filter="fade">
                                      <p:cBhvr>
                                        <p:cTn id="41" dur="250"/>
                                        <p:tgtEl>
                                          <p:spTgt spid="6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childTnLst>
                                </p:cTn>
                              </p:par>
                              <p:par>
                                <p:cTn id="45" presetID="0" presetClass="path" presetSubtype="0" decel="50000" fill="hold" grpId="1" nodeType="withEffect">
                                  <p:stCondLst>
                                    <p:cond delay="0"/>
                                  </p:stCondLst>
                                  <p:childTnLst>
                                    <p:animMotion origin="layout" path="M 0.10612 -0.00347 L 3.95833E-6 -3.7037E-7 " pathEditMode="relative" rAng="0" ptsTypes="AA">
                                      <p:cBhvr>
                                        <p:cTn id="46" dur="500" fill="hold"/>
                                        <p:tgtEl>
                                          <p:spTgt spid="73"/>
                                        </p:tgtEl>
                                        <p:attrNameLst>
                                          <p:attrName>ppt_x</p:attrName>
                                          <p:attrName>ppt_y</p:attrName>
                                        </p:attrNameLst>
                                      </p:cBhvr>
                                      <p:rCtr x="-5313" y="162"/>
                                    </p:animMotion>
                                  </p:childTnLst>
                                </p:cTn>
                              </p:par>
                              <p:par>
                                <p:cTn id="47" presetID="10" presetClass="entr" presetSubtype="0"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childTnLst>
                                </p:cTn>
                              </p:par>
                              <p:par>
                                <p:cTn id="50" presetID="0" presetClass="path" presetSubtype="0" decel="50000" fill="hold" grpId="1" nodeType="withEffect">
                                  <p:stCondLst>
                                    <p:cond delay="0"/>
                                  </p:stCondLst>
                                  <p:childTnLst>
                                    <p:animMotion origin="layout" path="M 0.10612 -0.00347 L -6.25E-7 1.48148E-6 " pathEditMode="relative" rAng="0" ptsTypes="AA">
                                      <p:cBhvr>
                                        <p:cTn id="51" dur="500" fill="hold"/>
                                        <p:tgtEl>
                                          <p:spTgt spid="74"/>
                                        </p:tgtEl>
                                        <p:attrNameLst>
                                          <p:attrName>ppt_x</p:attrName>
                                          <p:attrName>ppt_y</p:attrName>
                                        </p:attrNameLst>
                                      </p:cBhvr>
                                      <p:rCtr x="-5313"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1" grpId="0" animBg="1"/>
      <p:bldP spid="63" grpId="0" animBg="1"/>
      <p:bldP spid="49" grpId="0" animBg="1"/>
      <p:bldP spid="54" grpId="0"/>
      <p:bldP spid="54" grpId="1"/>
      <p:bldP spid="52" grpId="0"/>
      <p:bldP spid="73" grpId="0"/>
      <p:bldP spid="73" grpId="1"/>
      <p:bldP spid="74" grpId="0"/>
      <p:bldP spid="74" grpId="1"/>
    </p:bldLst>
  </p:timing>
</p:sld>
</file>

<file path=ppt/theme/theme1.xml><?xml version="1.0" encoding="utf-8"?>
<a:theme xmlns:a="http://schemas.openxmlformats.org/drawingml/2006/main" name="USED_6-50001_WPC 2016 Breakout Template">
  <a:themeElements>
    <a:clrScheme name="WPC 2016 colors">
      <a:dk1>
        <a:srgbClr val="505050"/>
      </a:dk1>
      <a:lt1>
        <a:srgbClr val="FFFFFF"/>
      </a:lt1>
      <a:dk2>
        <a:srgbClr val="5C2D91"/>
      </a:dk2>
      <a:lt2>
        <a:srgbClr val="EAEAEA"/>
      </a:lt2>
      <a:accent1>
        <a:srgbClr val="5C2D91"/>
      </a:accent1>
      <a:accent2>
        <a:srgbClr val="0078D7"/>
      </a:accent2>
      <a:accent3>
        <a:srgbClr val="002050"/>
      </a:accent3>
      <a:accent4>
        <a:srgbClr val="32145A"/>
      </a:accent4>
      <a:accent5>
        <a:srgbClr val="B4009E"/>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PC_2016_Session_16x9_Template" id="{750A99CB-C201-4AC0-83E3-D27190A82074}" vid="{ACAB9C74-80B6-439E-ADE9-F57FD616B89F}"/>
    </a:ext>
  </a:extLst>
</a:theme>
</file>

<file path=ppt/theme/theme2.xml><?xml version="1.0" encoding="utf-8"?>
<a:theme xmlns:a="http://schemas.openxmlformats.org/drawingml/2006/main" name="1_WHITE TEMPLATE">
  <a:themeElements>
    <a:clrScheme name="Custom 18">
      <a:dk1>
        <a:srgbClr val="505050"/>
      </a:dk1>
      <a:lt1>
        <a:srgbClr val="FFFFFF"/>
      </a:lt1>
      <a:dk2>
        <a:srgbClr val="002050"/>
      </a:dk2>
      <a:lt2>
        <a:srgbClr val="9BD2FF"/>
      </a:lt2>
      <a:accent1>
        <a:srgbClr val="1C305E"/>
      </a:accent1>
      <a:accent2>
        <a:srgbClr val="0078D7"/>
      </a:accent2>
      <a:accent3>
        <a:srgbClr val="D83B01"/>
      </a:accent3>
      <a:accent4>
        <a:srgbClr val="107C10"/>
      </a:accent4>
      <a:accent5>
        <a:srgbClr val="B4009E"/>
      </a:accent5>
      <a:accent6>
        <a:srgbClr val="5C2D9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1C3262"/>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oduct_Brand_template_16-9_Business_DARK_BLUE_1" id="{8CB21BE8-F48F-4D88-8D8E-91D1D080601D}" vid="{EE3D9C20-80C7-4D70-8FF3-828A31A2FDF4}"/>
    </a:ext>
  </a:extLst>
</a:theme>
</file>

<file path=ppt/theme/theme3.xml><?xml version="1.0" encoding="utf-8"?>
<a:theme xmlns:a="http://schemas.openxmlformats.org/drawingml/2006/main" name="MGXFY17 GS Template Light">
  <a:themeElements>
    <a:clrScheme name="MGX">
      <a:dk1>
        <a:srgbClr val="505050"/>
      </a:dk1>
      <a:lt1>
        <a:srgbClr val="FFFFFF"/>
      </a:lt1>
      <a:dk2>
        <a:srgbClr val="00188F"/>
      </a:dk2>
      <a:lt2>
        <a:srgbClr val="EAEAEA"/>
      </a:lt2>
      <a:accent1>
        <a:srgbClr val="00188F"/>
      </a:accent1>
      <a:accent2>
        <a:srgbClr val="0078D7"/>
      </a:accent2>
      <a:accent3>
        <a:srgbClr val="002050"/>
      </a:accent3>
      <a:accent4>
        <a:srgbClr val="505050"/>
      </a:accent4>
      <a:accent5>
        <a:srgbClr val="FFB900"/>
      </a:accent5>
      <a:accent6>
        <a:srgbClr val="BAD80A"/>
      </a:accent6>
      <a:hlink>
        <a:srgbClr val="00188F"/>
      </a:hlink>
      <a:folHlink>
        <a:srgbClr val="00188F"/>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GXFY17_GS_Template_v2.potx" id="{84453F01-C766-443D-9D6A-8EEA516D9643}" vid="{52B71C5B-B6DE-4A15-9242-AEE7AED8B9A6}"/>
    </a:ext>
  </a:extLst>
</a:theme>
</file>

<file path=ppt/theme/theme4.xml><?xml version="1.0" encoding="utf-8"?>
<a:theme xmlns:a="http://schemas.openxmlformats.org/drawingml/2006/main" name="WHITE TEMPLATE">
  <a:themeElements>
    <a:clrScheme name="Dynamics365">
      <a:dk1>
        <a:srgbClr val="505050"/>
      </a:dk1>
      <a:lt1>
        <a:srgbClr val="FFFFFF"/>
      </a:lt1>
      <a:dk2>
        <a:srgbClr val="001E4E"/>
      </a:dk2>
      <a:lt2>
        <a:srgbClr val="3892D9"/>
      </a:lt2>
      <a:accent1>
        <a:srgbClr val="001C44"/>
      </a:accent1>
      <a:accent2>
        <a:srgbClr val="3892DA"/>
      </a:accent2>
      <a:accent3>
        <a:srgbClr val="00B6C2"/>
      </a:accent3>
      <a:accent4>
        <a:srgbClr val="4F5B6B"/>
      </a:accent4>
      <a:accent5>
        <a:srgbClr val="384351"/>
      </a:accent5>
      <a:accent6>
        <a:srgbClr val="1B212A"/>
      </a:accent6>
      <a:hlink>
        <a:srgbClr val="3893DB"/>
      </a:hlink>
      <a:folHlink>
        <a:srgbClr val="3893DB"/>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ynamics365_template_16-9_DARK_BLUE_2017" id="{8FB303E4-D316-EC41-9A70-82CB8DE19F07}" vid="{199F96B1-A9C6-C248-867E-D36ABDDB8BC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DocumentDescription xmlns="230e9df3-be65-4c73-a93b-d1236ebd677e">A high-level overview presentation of the newly announced Microsoft Dynamics 365. The field can use this presentations to pitch Microsoft Dynamics 365 to customers and partners.</DocumentDescription>
    <hd9637eefc984b85b6097c6374e15725 xmlns="230e9df3-be65-4c73-a93b-d1236ebd677e">
      <Terms xmlns="http://schemas.microsoft.com/office/infopath/2007/PartnerControls">
        <TermInfo xmlns="http://schemas.microsoft.com/office/infopath/2007/PartnerControls">
          <TermName xmlns="http://schemas.microsoft.com/office/infopath/2007/PartnerControls">presentations</TermName>
          <TermId xmlns="http://schemas.microsoft.com/office/infopath/2007/PartnerControls">317da5a4-398e-4c38-b265-afd519770055</TermId>
        </TermInfo>
        <TermInfo xmlns="http://schemas.microsoft.com/office/infopath/2007/PartnerControls">
          <TermName xmlns="http://schemas.microsoft.com/office/infopath/2007/PartnerControls">feedback requests</TermName>
          <TermId xmlns="http://schemas.microsoft.com/office/infopath/2007/PartnerControls">00ce1828-98a3-430e-af54-eda270e1be04</TermId>
        </TermInfo>
      </Terms>
    </hd9637eefc984b85b6097c6374e15725>
    <od9986d31974458fb3007746ec0bce5f xmlns="230e9df3-be65-4c73-a93b-d1236ebd677e">
      <Terms xmlns="http://schemas.microsoft.com/office/infopath/2007/PartnerControls"/>
    </od9986d31974458fb3007746ec0bce5f>
    <k20e0dfa74bf4e44818db03027b0ccd8 xmlns="230e9df3-be65-4c73-a93b-d1236ebd677e">
      <Terms xmlns="http://schemas.microsoft.com/office/infopath/2007/PartnerControls"/>
    </k20e0dfa74bf4e44818db03027b0ccd8>
    <Owner xmlns="230e9df3-be65-4c73-a93b-d1236ebd677e">
      <UserInfo>
        <DisplayName>Stephanie Dart</DisplayName>
        <AccountId>449</AccountId>
        <AccountType/>
      </UserInfo>
    </Owner>
    <PublishDate xmlns="230E9DF3-BE65-4C73-A93B-D1236EBD677E">2016-07-06T07:00:00+00:00</PublishDate>
    <_ip_UnifiedCompliancePolicyUIAction xmlns="http://schemas.microsoft.com/sharepoint/v3" xsi:nil="true"/>
    <k21a64daf20d4502b2796a1c6b8ce6c8 xmlns="230e9df3-be65-4c73-a93b-d1236ebd677e">
      <Terms xmlns="http://schemas.microsoft.com/office/infopath/2007/PartnerControls"/>
    </k21a64daf20d4502b2796a1c6b8ce6c8>
    <GenericHTML1 xmlns="230e9df3-be65-4c73-a93b-d1236ebd677e" xsi:nil="true"/>
    <ConfidentialityTaxHTField0 xmlns="230e9df3-be65-4c73-a93b-d1236ebd677e">
      <Terms xmlns="http://schemas.microsoft.com/office/infopath/2007/PartnerControls">
        <TermInfo xmlns="http://schemas.microsoft.com/office/infopath/2007/PartnerControls">
          <TermName xmlns="http://schemas.microsoft.com/office/infopath/2007/PartnerControls">customer ready</TermName>
          <TermId xmlns="http://schemas.microsoft.com/office/infopath/2007/PartnerControls">8986c41d-21c5-4f8f-8a12-ea4625b46858</TermId>
        </TermInfo>
      </Terms>
    </ConfidentialityTaxHTField0>
    <l3c3ea61849e4288a8acc49bb5388e8c xmlns="230e9df3-be65-4c73-a93b-d1236ebd677e">
      <Terms xmlns="http://schemas.microsoft.com/office/infopath/2007/PartnerControls">
        <TermInfo xmlns="http://schemas.microsoft.com/office/infopath/2007/PartnerControls">
          <TermName xmlns="http://schemas.microsoft.com/office/infopath/2007/PartnerControls">Field Ops</TermName>
          <TermId xmlns="http://schemas.microsoft.com/office/infopath/2007/PartnerControls">f1cd087f-0a86-42c4-ae90-3b88090b1cfd</TermId>
        </TermInfo>
      </Terms>
    </l3c3ea61849e4288a8acc49bb5388e8c>
    <Blog_x0020_Name xmlns="230e9df3-be65-4c73-a93b-d1236ebd677e" xsi:nil="true"/>
    <eb54ac91059940029a3cc8a4ff5af673 xmlns="230e9df3-be65-4c73-a93b-d1236ebd677e">
      <Terms xmlns="http://schemas.microsoft.com/office/infopath/2007/PartnerControls">
        <TermInfo xmlns="http://schemas.microsoft.com/office/infopath/2007/PartnerControls">
          <TermName xmlns="http://schemas.microsoft.com/office/infopath/2007/PartnerControls">Dynamics Domain</TermName>
          <TermId xmlns="http://schemas.microsoft.com/office/infopath/2007/PartnerControls">c9ee6292-a1e2-403c-bbb9-76077437e5b5</TermId>
        </TermInfo>
        <TermInfo xmlns="http://schemas.microsoft.com/office/infopath/2007/PartnerControls">
          <TermName xmlns="http://schemas.microsoft.com/office/infopath/2007/PartnerControls">Microsoft Business Solutions</TermName>
          <TermId xmlns="http://schemas.microsoft.com/office/infopath/2007/PartnerControls">659377a4-c7bd-435e-b683-bdae8524bc80</TermId>
        </TermInfo>
        <TermInfo xmlns="http://schemas.microsoft.com/office/infopath/2007/PartnerControls">
          <TermName xmlns="http://schemas.microsoft.com/office/infopath/2007/PartnerControls">Dynamics AX Non Retail Domain</TermName>
          <TermId xmlns="http://schemas.microsoft.com/office/infopath/2007/PartnerControls">e40fd5af-0725-4f57-9017-f0ee5efd8514</TermId>
        </TermInfo>
        <TermInfo xmlns="http://schemas.microsoft.com/office/infopath/2007/PartnerControls">
          <TermName xmlns="http://schemas.microsoft.com/office/infopath/2007/PartnerControls">Sales, Marketing, Services Group</TermName>
          <TermId xmlns="http://schemas.microsoft.com/office/infopath/2007/PartnerControls">ecda8836-afa0-40aa-878e-630e18c8fc5c</TermId>
        </TermInfo>
      </Terms>
    </eb54ac91059940029a3cc8a4ff5af673>
    <PublishingPageContent xmlns="http://schemas.microsoft.com/sharepoint/v3" xsi:nil="true"/>
    <ContentID xmlns="230e9df3-be65-4c73-a93b-d1236ebd677e" xsi:nil="true"/>
    <Coowner xmlns="230e9df3-be65-4c73-a93b-d1236ebd677e">
      <UserInfo>
        <DisplayName>i:0#.f|membership|v-lirowl@microsoft.com</DisplayName>
        <AccountId>296</AccountId>
        <AccountType/>
      </UserInfo>
    </Coowner>
    <ef109fd36bcf4bcd9dd945731030600b xmlns="230e9df3-be65-4c73-a93b-d1236ebd677e">
      <Terms xmlns="http://schemas.microsoft.com/office/infopath/2007/PartnerControls"/>
    </ef109fd36bcf4bcd9dd945731030600b>
    <ApplyWorkflowRules xmlns="230E9DF3-BE65-4C73-A93B-D1236EBD677E">Yes</ApplyWorkflowRules>
    <bf80e81150e248c48aa8cffdf0021a1f xmlns="230e9df3-be65-4c73-a93b-d1236ebd677e">
      <Terms xmlns="http://schemas.microsoft.com/office/infopath/2007/PartnerControls">
        <TermInfo xmlns="http://schemas.microsoft.com/office/infopath/2007/PartnerControls">
          <TermName xmlns="http://schemas.microsoft.com/office/infopath/2007/PartnerControls">Microsoft Dynamics</TermName>
          <TermId xmlns="http://schemas.microsoft.com/office/infopath/2007/PartnerControls">b8ad994f-bf2b-44e1-98a5-d4268f31aa0b</TermId>
        </TermInfo>
        <TermInfo xmlns="http://schemas.microsoft.com/office/infopath/2007/PartnerControls">
          <TermName xmlns="http://schemas.microsoft.com/office/infopath/2007/PartnerControls">Microsoft Dynamics CRM</TermName>
          <TermId xmlns="http://schemas.microsoft.com/office/infopath/2007/PartnerControls">835909d0-a755-41ff-93cd-f5207c609ef5</TermId>
        </TermInfo>
        <TermInfo xmlns="http://schemas.microsoft.com/office/infopath/2007/PartnerControls">
          <TermName xmlns="http://schemas.microsoft.com/office/infopath/2007/PartnerControls">Microsoft Dynamics AX</TermName>
          <TermId xmlns="http://schemas.microsoft.com/office/infopath/2007/PartnerControls">9b10a26e-9bfd-402e-8c4f-0ec48f137253</TermId>
        </TermInfo>
        <TermInfo xmlns="http://schemas.microsoft.com/office/infopath/2007/PartnerControls">
          <TermName xmlns="http://schemas.microsoft.com/office/infopath/2007/PartnerControls">Microsoft Dynamics 365</TermName>
          <TermId xmlns="http://schemas.microsoft.com/office/infopath/2007/PartnerControls">c2a9df9f-196f-4107-bcef-47e3624d0e98</TermId>
        </TermInfo>
      </Terms>
    </bf80e81150e248c48aa8cffdf0021a1f>
    <ec5b2ad5c27b45fb8a00a1f27c7ce1ae xmlns="230e9df3-be65-4c73-a93b-d1236ebd677e">
      <Terms xmlns="http://schemas.microsoft.com/office/infopath/2007/PartnerControls"/>
    </ec5b2ad5c27b45fb8a00a1f27c7ce1ae>
    <RatingCount xmlns="http://schemas.microsoft.com/sharepoint/v3" xsi:nil="true"/>
    <m6d26e40ac264097a006193f92232ece xmlns="230e9df3-be65-4c73-a93b-d1236ebd677e">
      <Terms xmlns="http://schemas.microsoft.com/office/infopath/2007/PartnerControls"/>
    </m6d26e40ac264097a006193f92232ece>
    <_ip_UnifiedCompliancePolicyProperties xmlns="http://schemas.microsoft.com/sharepoint/v3" xsi:nil="true"/>
    <b60f8d2dbb984f349d80d8196897f4d3 xmlns="230e9df3-be65-4c73-a93b-d1236ebd677e">
      <Terms xmlns="http://schemas.microsoft.com/office/infopath/2007/PartnerControls">
        <TermInfo xmlns="http://schemas.microsoft.com/office/infopath/2007/PartnerControls">
          <TermName xmlns="http://schemas.microsoft.com/office/infopath/2007/PartnerControls">Account Manager</TermName>
          <TermId xmlns="http://schemas.microsoft.com/office/infopath/2007/PartnerControls">a32867fe-4a32-e111-927a-acdc9d396bdb</TermId>
        </TermInfo>
        <TermInfo xmlns="http://schemas.microsoft.com/office/infopath/2007/PartnerControls">
          <TermName xmlns="http://schemas.microsoft.com/office/infopath/2007/PartnerControls">Inside Sales Manager</TermName>
          <TermId xmlns="http://schemas.microsoft.com/office/infopath/2007/PartnerControls">4c055ea3-82de-4501-a23e-01c1e9f9cc27</TermId>
        </TermInfo>
        <TermInfo xmlns="http://schemas.microsoft.com/office/infopath/2007/PartnerControls">
          <TermName xmlns="http://schemas.microsoft.com/office/infopath/2007/PartnerControls">Inside Opportunity Manager</TermName>
          <TermId xmlns="http://schemas.microsoft.com/office/infopath/2007/PartnerControls">5f7dc756-3ac1-4cb9-902c-73de22b4e731</TermId>
        </TermInfo>
        <TermInfo xmlns="http://schemas.microsoft.com/office/infopath/2007/PartnerControls">
          <TermName xmlns="http://schemas.microsoft.com/office/infopath/2007/PartnerControls">Customer Success Manager</TermName>
          <TermId xmlns="http://schemas.microsoft.com/office/infopath/2007/PartnerControls">96f78646-c9a8-4297-9efb-5ae03d50ec33</TermId>
        </TermInfo>
      </Terms>
    </b60f8d2dbb984f349d80d8196897f4d3>
    <Thumbnail1 xmlns="230e9df3-be65-4c73-a93b-d1236ebd677e">
      <Url>https://microsoft.sharepoint.com/sites/Infopedia_G01KC/Media/Thumbnails/G01KC-1-17177/D365%20pitch%20deck%2011%2017%202016.PNG</Url>
      <Description>/sites/Infopedia_G01KC/Media/Thumbnails/G01KC-1-17177/D365 pitch deck 11 17 2016.PNG</Description>
    </Thumbnail1>
    <i0d941ee1e744ffea7aeee9924c91cbb xmlns="230e9df3-be65-4c73-a93b-d1236ebd677e">
      <Terms xmlns="http://schemas.microsoft.com/office/infopath/2007/PartnerControls"/>
    </i0d941ee1e744ffea7aeee9924c91cbb>
    <RoutingRuleDescription xmlns="http://schemas.microsoft.com/sharepoint/v3" xsi:nil="true"/>
    <PublishingExpirationDate xmlns="http://schemas.microsoft.com/sharepoint/v3" xsi:nil="true"/>
    <Update_x0020_Parent_x0020_Child_x0020_Relation_x0028_1_x0029_0 xmlns="b3bc04a5-d503-43b1-b98c-a8cf663329d9">
      <Url xsi:nil="true"/>
      <Description xsi:nil="true"/>
    </Update_x0020_Parent_x0020_Child_x0020_Relation_x0028_1_x0029_0>
    <AverageRating xmlns="http://schemas.microsoft.com/sharepoint/v3" xsi:nil="true"/>
    <TaxKeywordTaxHTField xmlns="230e9df3-be65-4c73-a93b-d1236ebd677e">
      <Terms xmlns="http://schemas.microsoft.com/office/infopath/2007/PartnerControls">
        <TermInfo xmlns="http://schemas.microsoft.com/office/infopath/2007/PartnerControls">
          <TermName xmlns="http://schemas.microsoft.com/office/infopath/2007/PartnerControls">Dynamics 365</TermName>
          <TermId xmlns="http://schemas.microsoft.com/office/infopath/2007/PartnerControls">2d8314fd-4e8e-4529-9067-04df17a02d1c</TermId>
        </TermInfo>
      </Terms>
    </TaxKeywordTaxHTField>
    <ReportOwner xmlns="http://schemas.microsoft.com/sharepoint/v3">
      <UserInfo>
        <DisplayName/>
        <AccountId xsi:nil="true"/>
        <AccountType/>
      </UserInfo>
    </ReportOwner>
    <i1b478372f814787abd313030b81fcb2 xmlns="230e9df3-be65-4c73-a93b-d1236ebd677e">
      <Terms xmlns="http://schemas.microsoft.com/office/infopath/2007/PartnerControls"/>
    </i1b478372f814787abd313030b81fcb2>
    <b4224c12c78d42ea9b214de0badf8358 xmlns="230e9df3-be65-4c73-a93b-d1236ebd677e">
      <Terms xmlns="http://schemas.microsoft.com/office/infopath/2007/PartnerControls"/>
    </b4224c12c78d42ea9b214de0badf8358>
    <TaxCatchAll xmlns="230e9df3-be65-4c73-a93b-d1236ebd677e">
      <Value>169</Value>
      <Value>227</Value>
      <Value>222</Value>
      <Value>622</Value>
      <Value>1914</Value>
      <Value>14</Value>
      <Value>243</Value>
      <Value>1944</Value>
      <Value>1943</Value>
      <Value>351</Value>
      <Value>560</Value>
      <Value>199</Value>
      <Value>1899</Value>
      <Value>454</Value>
      <Value>453</Value>
      <Value>1118</Value>
      <Value>30</Value>
      <Value>561</Value>
      <Value>268</Value>
      <Value>1119</Value>
      <Value>131</Value>
      <Value>37</Value>
    </TaxCatchAll>
    <mb88723863e1404388ba3733387d48df xmlns="230e9df3-be65-4c73-a93b-d1236ebd677e">
      <Terms xmlns="http://schemas.microsoft.com/office/infopath/2007/PartnerControls"/>
    </mb88723863e1404388ba3733387d48df>
    <m6c7b4717b6346e6a075a59dd47eac69 xmlns="230e9df3-be65-4c73-a93b-d1236ebd677e">
      <Terms xmlns="http://schemas.microsoft.com/office/infopath/2007/PartnerControls">
        <TermInfo xmlns="http://schemas.microsoft.com/office/infopath/2007/PartnerControls">
          <TermName xmlns="http://schemas.microsoft.com/office/infopath/2007/PartnerControls">products</TermName>
          <TermId xmlns="http://schemas.microsoft.com/office/infopath/2007/PartnerControls">2b247c5b-99da-46bc-8667-e75c62241e78</TermId>
        </TermInfo>
        <TermInfo xmlns="http://schemas.microsoft.com/office/infopath/2007/PartnerControls">
          <TermName xmlns="http://schemas.microsoft.com/office/infopath/2007/PartnerControls">hub subset</TermName>
          <TermId xmlns="http://schemas.microsoft.com/office/infopath/2007/PartnerControls">c6bfd112-b986-4a0a-aa8d-90e767bfdfa6</TermId>
        </TermInfo>
        <TermInfo xmlns="http://schemas.microsoft.com/office/infopath/2007/PartnerControls">
          <TermName xmlns="http://schemas.microsoft.com/office/infopath/2007/PartnerControls">resources</TermName>
          <TermId xmlns="http://schemas.microsoft.com/office/infopath/2007/PartnerControls">232fdc5c-cdcc-466b-a715-e7eb05349a13</TermId>
        </TermInfo>
        <TermInfo xmlns="http://schemas.microsoft.com/office/infopath/2007/PartnerControls">
          <TermName xmlns="http://schemas.microsoft.com/office/infopath/2007/PartnerControls">customer relationship management</TermName>
          <TermId xmlns="http://schemas.microsoft.com/office/infopath/2007/PartnerControls">a5634140-c634-4557-94d0-1c62f697096b</TermId>
        </TermInfo>
        <TermInfo xmlns="http://schemas.microsoft.com/office/infopath/2007/PartnerControls">
          <TermName xmlns="http://schemas.microsoft.com/office/infopath/2007/PartnerControls">readiness</TermName>
          <TermId xmlns="http://schemas.microsoft.com/office/infopath/2007/PartnerControls">0bad9107-5243-4424-8599-de9537dda9af</TermId>
        </TermInfo>
      </Terms>
    </m6c7b4717b6346e6a075a59dd47eac69>
    <kf34bcdc8fc34e479d3f94c6210e8e27 xmlns="230e9df3-be65-4c73-a93b-d1236ebd677e">
      <Terms xmlns="http://schemas.microsoft.com/office/infopath/2007/PartnerControls"/>
    </kf34bcdc8fc34e479d3f94c6210e8e27>
    <GenericText2 xmlns="230e9df3-be65-4c73-a93b-d1236ebd677e" xsi:nil="true"/>
    <_dlc_DocId xmlns="230e9df3-be65-4c73-a93b-d1236ebd677e">G01KC-99682991-17227</_dlc_DocId>
    <_dlc_DocIdUrl xmlns="230e9df3-be65-4c73-a93b-d1236ebd677e">
      <Url>https://microsoft.sharepoint.com/sites/Infopedia_G01KC/_layouts/15/DocIdRedir.aspx?ID=G01KC-99682991-17227</Url>
      <Description>G01KC-99682991-17227</Description>
    </_dlc_DocIdUrl>
    <LastSharedByUser xmlns="2478d1b8-79bf-461f-b8e8-704d21601f1a">derod@microsoft.com</LastSharedByUser>
    <LastSharedByTime xmlns="2478d1b8-79bf-461f-b8e8-704d21601f1a">2016-08-31T00:52:52+00:00</LastSharedByTime>
  </documentManagement>
</p:properties>
</file>

<file path=customXml/item2.xml><?xml version="1.0" encoding="utf-8"?>
<ct:contentTypeSchema xmlns:ct="http://schemas.microsoft.com/office/2006/metadata/contentType" xmlns:ma="http://schemas.microsoft.com/office/2006/metadata/properties/metaAttributes" ct:_="" ma:_="" ma:contentTypeName="SMSG KM Document" ma:contentTypeID="0x0101000E4CB7077FEE4FF7AE86D4A500EEC7800300F96E2758736AEF45AFCE0C190C2A9DEC00CC074746C0EF6D439A06F1AAD31A3C2B" ma:contentTypeVersion="38" ma:contentTypeDescription="A document content type used by Infopedia." ma:contentTypeScope="" ma:versionID="c3140e8de396127a527fddea180df233">
  <xsd:schema xmlns:xsd="http://www.w3.org/2001/XMLSchema" xmlns:xs="http://www.w3.org/2001/XMLSchema" xmlns:p="http://schemas.microsoft.com/office/2006/metadata/properties" xmlns:ns1="http://schemas.microsoft.com/sharepoint/v3" xmlns:ns2="230e9df3-be65-4c73-a93b-d1236ebd677e" xmlns:ns3="230E9DF3-BE65-4C73-A93B-D1236EBD677E" xmlns:ns4="b3bc04a5-d503-43b1-b98c-a8cf663329d9" xmlns:ns5="2478d1b8-79bf-461f-b8e8-704d21601f1a" targetNamespace="http://schemas.microsoft.com/office/2006/metadata/properties" ma:root="true" ma:fieldsID="53a36cabd23756bf831f266553a9966c" ns1:_="" ns2:_="" ns3:_="" ns4:_="" ns5:_="">
    <xsd:import namespace="http://schemas.microsoft.com/sharepoint/v3"/>
    <xsd:import namespace="230e9df3-be65-4c73-a93b-d1236ebd677e"/>
    <xsd:import namespace="230E9DF3-BE65-4C73-A93B-D1236EBD677E"/>
    <xsd:import namespace="b3bc04a5-d503-43b1-b98c-a8cf663329d9"/>
    <xsd:import namespace="2478d1b8-79bf-461f-b8e8-704d21601f1a"/>
    <xsd:element name="properties">
      <xsd:complexType>
        <xsd:sequence>
          <xsd:element name="documentManagement">
            <xsd:complexType>
              <xsd:all>
                <xsd:element ref="ns1:RoutingRuleDescription" minOccurs="0"/>
                <xsd:element ref="ns2:DocumentDescription" minOccurs="0"/>
                <xsd:element ref="ns2:Owner"/>
                <xsd:element ref="ns3:PublishDate" minOccurs="0"/>
                <xsd:element ref="ns1:PublishingPageContent" minOccurs="0"/>
                <xsd:element ref="ns2:Thumbnail1" minOccurs="0"/>
                <xsd:element ref="ns1:AverageRating" minOccurs="0"/>
                <xsd:element ref="ns1:RatingCount" minOccurs="0"/>
                <xsd:element ref="ns1:PublishingExpirationDate" minOccurs="0"/>
                <xsd:element ref="ns3:ApplyWorkflowRules" minOccurs="0"/>
                <xsd:element ref="ns2:ContentID" minOccurs="0"/>
                <xsd:element ref="ns2:Blog_x0020_Name" minOccurs="0"/>
                <xsd:element ref="ns2:hd9637eefc984b85b6097c6374e15725" minOccurs="0"/>
                <xsd:element ref="ns2:TaxCatchAll" minOccurs="0"/>
                <xsd:element ref="ns2:TaxCatchAllLabel" minOccurs="0"/>
                <xsd:element ref="ns2:b4224c12c78d42ea9b214de0badf8358" minOccurs="0"/>
                <xsd:element ref="ns2:_dlc_DocId" minOccurs="0"/>
                <xsd:element ref="ns2:TaxKeywordTaxHTField" minOccurs="0"/>
                <xsd:element ref="ns2:_dlc_DocIdUrl" minOccurs="0"/>
                <xsd:element ref="ns2:_dlc_DocIdPersistId" minOccurs="0"/>
                <xsd:element ref="ns1:ReportOwner" minOccurs="0"/>
                <xsd:element ref="ns2:m6d26e40ac264097a006193f92232ece" minOccurs="0"/>
                <xsd:element ref="ns2:ConfidentialityTaxHTField0" minOccurs="0"/>
                <xsd:element ref="ns2:od9986d31974458fb3007746ec0bce5f" minOccurs="0"/>
                <xsd:element ref="ns2:bf80e81150e248c48aa8cffdf0021a1f" minOccurs="0"/>
                <xsd:element ref="ns2:mb88723863e1404388ba3733387d48df" minOccurs="0"/>
                <xsd:element ref="ns2:l3c3ea61849e4288a8acc49bb5388e8c" minOccurs="0"/>
                <xsd:element ref="ns2:i0d941ee1e744ffea7aeee9924c91cbb" minOccurs="0"/>
                <xsd:element ref="ns2:i1b478372f814787abd313030b81fcb2" minOccurs="0"/>
                <xsd:element ref="ns2:Coowner" minOccurs="0"/>
                <xsd:element ref="ns2:k21a64daf20d4502b2796a1c6b8ce6c8" minOccurs="0"/>
                <xsd:element ref="ns2:b60f8d2dbb984f349d80d8196897f4d3" minOccurs="0"/>
                <xsd:element ref="ns2:ec5b2ad5c27b45fb8a00a1f27c7ce1ae" minOccurs="0"/>
                <xsd:element ref="ns2:m6c7b4717b6346e6a075a59dd47eac69" minOccurs="0"/>
                <xsd:element ref="ns2:kf34bcdc8fc34e479d3f94c6210e8e27" minOccurs="0"/>
                <xsd:element ref="ns2:ef109fd36bcf4bcd9dd945731030600b" minOccurs="0"/>
                <xsd:element ref="ns2:eb54ac91059940029a3cc8a4ff5af673" minOccurs="0"/>
                <xsd:element ref="ns2:k20e0dfa74bf4e44818db03027b0ccd8" minOccurs="0"/>
                <xsd:element ref="ns2:GenericText2" minOccurs="0"/>
                <xsd:element ref="ns2:GenericHTML1" minOccurs="0"/>
                <xsd:element ref="ns4:Update_x0020_Parent_x0020_Child_x0020_Relation_x0028_1_x0029_0" minOccurs="0"/>
                <xsd:element ref="ns1:_ip_UnifiedCompliancePolicyProperties" minOccurs="0"/>
                <xsd:element ref="ns1:_ip_UnifiedCompliancePolicyUIAction" minOccurs="0"/>
                <xsd:element ref="ns5:LastSharedByUser" minOccurs="0"/>
                <xsd:element ref="ns5: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nillable="true" ma:displayName="Description" ma:description="" ma:hidden="true" ma:internalName="RoutingRuleDescription" ma:readOnly="false">
      <xsd:simpleType>
        <xsd:restriction base="dms:Text">
          <xsd:maxLength value="255"/>
        </xsd:restriction>
      </xsd:simpleType>
    </xsd:element>
    <xsd:element name="PublishingPageContent" ma:index="9" nillable="true" ma:displayName="Page Content" ma:description="Page Content is a site column created by the Publishing feature. It is used on the Article Page Content Type as the content of the page." ma:internalName="PublishingPageContent" ma:readOnly="false">
      <xsd:simpleType>
        <xsd:restriction base="dms:Unknown"/>
      </xsd:simpleType>
    </xsd:element>
    <xsd:element name="AverageRating" ma:index="13" nillable="true" ma:displayName="Rating (0-5)" ma:decimals="2" ma:description="Average value of all the ratings that have been submitted" ma:internalName="AverageRating" ma:readOnly="false">
      <xsd:simpleType>
        <xsd:restriction base="dms:Number"/>
      </xsd:simpleType>
    </xsd:element>
    <xsd:element name="RatingCount" ma:index="14" nillable="true" ma:displayName="Number of Ratings" ma:decimals="0" ma:description="Number of ratings submitted" ma:internalName="RatingCount" ma:readOnly="false">
      <xsd:simpleType>
        <xsd:restriction base="dms:Number"/>
      </xsd:simpleType>
    </xsd:element>
    <xsd:element name="PublishingExpirationDate" ma:index="17"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ReportOwner" ma:index="33" nillable="true" ma:displayName="Owner (People and Groups)" ma:description="Owner of this document" ma:hidden="true" ma:list="UserInfo" ma:SearchPeopleOnly="false" ma:SharePointGroup="0" ma:internalName="Report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ip_UnifiedCompliancePolicyProperties" ma:index="69" nillable="true" ma:displayName="Unified Compliance Policy Properties" ma:hidden="true" ma:internalName="_ip_UnifiedCompliancePolicyProperties">
      <xsd:simpleType>
        <xsd:restriction base="dms:Note"/>
      </xsd:simpleType>
    </xsd:element>
    <xsd:element name="_ip_UnifiedCompliancePolicyUIAction" ma:index="7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3" nillable="true" ma:displayName="Document Description" ma:description="Alternate description for documents that can be used for display." ma:internalName="DocumentDescription">
      <xsd:simpleType>
        <xsd:restriction base="dms:Note">
          <xsd:maxLength value="255"/>
        </xsd:restriction>
      </xsd:simpleType>
    </xsd:element>
    <xsd:element name="Owner" ma:index="4" ma:displayName="Owner" ma:list="UserInfo" ma:SharePointGroup="0" ma:internalName="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Thumbnail1" ma:index="10"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ContentID" ma:index="19" nillable="true" ma:displayName="ContentID" ma:indexed="true" ma:internalName="ContentID">
      <xsd:simpleType>
        <xsd:restriction base="dms:Text">
          <xsd:maxLength value="255"/>
        </xsd:restriction>
      </xsd:simpleType>
    </xsd:element>
    <xsd:element name="Blog_x0020_Name" ma:index="20" nillable="true" ma:displayName="Blog Name" ma:description="Title of an Infopedia Blog" ma:internalName="Blog_x0020_Name">
      <xsd:simpleType>
        <xsd:restriction base="dms:Text">
          <xsd:maxLength value="255"/>
        </xsd:restriction>
      </xsd:simpleType>
    </xsd:element>
    <xsd:element name="hd9637eefc984b85b6097c6374e15725" ma:index="22" nillable="true" ma:taxonomy="true" ma:internalName="hd9637eefc984b85b6097c6374e15725" ma:taxonomyFieldName="ItemType" ma:displayName="SMSG Item Typ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TaxCatchAll" ma:index="24" nillable="true" ma:displayName="Taxonomy Catch All Column" ma:description="" ma:hidden="true" ma:list="{8e3d5b1f-74bf-4cd5-90f8-860d03c4e4d4}" ma:internalName="TaxCatchAll" ma:showField="CatchAllData" ma:web="2478d1b8-79bf-461f-b8e8-704d21601f1a">
      <xsd:complexType>
        <xsd:complexContent>
          <xsd:extension base="dms:MultiChoiceLookup">
            <xsd:sequence>
              <xsd:element name="Value" type="dms:Lookup" maxOccurs="unbounded" minOccurs="0" nillable="true"/>
            </xsd:sequence>
          </xsd:extension>
        </xsd:complexContent>
      </xsd:complexType>
    </xsd:element>
    <xsd:element name="TaxCatchAllLabel" ma:index="25" nillable="true" ma:displayName="Taxonomy Catch All Column1" ma:description="" ma:hidden="true" ma:list="{8e3d5b1f-74bf-4cd5-90f8-860d03c4e4d4}" ma:internalName="TaxCatchAllLabel" ma:readOnly="true" ma:showField="CatchAllDataLabel" ma:web="2478d1b8-79bf-461f-b8e8-704d21601f1a">
      <xsd:complexType>
        <xsd:complexContent>
          <xsd:extension base="dms:MultiChoiceLookup">
            <xsd:sequence>
              <xsd:element name="Value" type="dms:Lookup" maxOccurs="unbounded" minOccurs="0" nillable="true"/>
            </xsd:sequence>
          </xsd:extension>
        </xsd:complexContent>
      </xsd:complexType>
    </xsd:element>
    <xsd:element name="b4224c12c78d42ea9b214de0badf8358" ma:index="27" nillable="true" ma:taxonomy="true" ma:internalName="b4224c12c78d42ea9b214de0badf8358" ma:taxonomyFieldName="EnterpriseDomainTags" ma:displayName="EnterpriseDomainTags" ma:default="" ma:fieldId="{b4224c12-c78d-42ea-9b21-4de0badf8358}"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element name="_dlc_DocId" ma:index="28" nillable="true" ma:displayName="Document ID Value" ma:description="The value of the document ID assigned to this item." ma:indexed="true" ma:internalName="_dlc_DocId" ma:readOnly="true">
      <xsd:simpleType>
        <xsd:restriction base="dms:Text"/>
      </xsd:simpleType>
    </xsd:element>
    <xsd:element name="TaxKeywordTaxHTField" ma:index="29"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_dlc_DocIdUrl" ma:index="3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2" nillable="true" ma:displayName="Persist ID" ma:description="Keep ID on add." ma:hidden="true" ma:internalName="_dlc_DocIdPersistId" ma:readOnly="true">
      <xsd:simpleType>
        <xsd:restriction base="dms:Boolean"/>
      </xsd:simpleType>
    </xsd:element>
    <xsd:element name="m6d26e40ac264097a006193f92232ece" ma:index="35" nillable="true" ma:taxonomy="true" ma:internalName="m6d26e40ac264097a006193f92232ece" ma:taxonomyFieldName="TechnicalLevel" ma:displayName="Technical Level" ma:default="" ma:fieldId="{66d26e40-ac26-4097-a006-193f92232ece}" ma:sspId="e385fb40-52d4-4fae-9c5b-3e8ff8a5878e" ma:termSetId="7123edbd-7265-47b9-9049-04e46d245d8e" ma:anchorId="3c636e1e-6390-429f-a144-68438d32bffe" ma:open="false" ma:isKeyword="false">
      <xsd:complexType>
        <xsd:sequence>
          <xsd:element ref="pc:Terms" minOccurs="0" maxOccurs="1"/>
        </xsd:sequence>
      </xsd:complexType>
    </xsd:element>
    <xsd:element name="ConfidentialityTaxHTField0" ma:index="36" ma:taxonomy="true" ma:internalName="ConfidentialityTaxHTField0" ma:taxonomyFieldName="Confidentiality" ma:displayName="Confidentiality" ma:default="5;#Microsoft confidential|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od9986d31974458fb3007746ec0bce5f" ma:index="37"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bf80e81150e248c48aa8cffdf0021a1f" ma:index="39" nillable="true" ma:taxonomy="true" ma:internalName="bf80e81150e248c48aa8cffdf0021a1f" ma:taxonomyFieldName="Products" ma:displayName="SMSG Products &amp; Technologies"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mb88723863e1404388ba3733387d48df" ma:index="41" nillable="true" ma:taxonomy="true" ma:internalName="mb88723863e1404388ba3733387d48df" ma:taxonomyFieldName="Audiences" ma:displayName="SMSG Customer Audiences"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l3c3ea61849e4288a8acc49bb5388e8c" ma:index="43" nillable="true" ma:taxonomy="true" ma:internalName="l3c3ea61849e4288a8acc49bb5388e8c" ma:taxonomyFieldName="Groups" ma:displayName="SMSG Groups"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i0d941ee1e744ffea7aeee9924c91cbb" ma:index="45" nillable="true" ma:taxonomy="true" ma:internalName="i0d941ee1e744ffea7aeee9924c91cbb" ma:taxonomyFieldName="BusinessArchitecture" ma:displayName="SMSG Business Architectur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i1b478372f814787abd313030b81fcb2" ma:index="47" nillable="true" ma:taxonomy="true" ma:internalName="i1b478372f814787abd313030b81fcb2" ma:taxonomyFieldName="ActivitiesAndPrograms" ma:displayName="SMSG Activities &amp; Programs"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Coowner" ma:index="49" nillable="true" ma:displayName="Co-owner" ma:list="UserInfo" ma:SearchPeopleOnly="false" ma:SharePointGroup="0" ma:internalName="Coowner"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21a64daf20d4502b2796a1c6b8ce6c8" ma:index="50" nillable="true" ma:taxonomy="true" ma:internalName="k21a64daf20d4502b2796a1c6b8ce6c8" ma:taxonomyFieldName="Industries" ma:displayName="SMSG Industries"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b60f8d2dbb984f349d80d8196897f4d3" ma:index="52" nillable="true" ma:taxonomy="true" ma:internalName="b60f8d2dbb984f349d80d8196897f4d3" ma:taxonomyFieldName="Roles" ma:displayName="SMSG Roles"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ec5b2ad5c27b45fb8a00a1f27c7ce1ae" ma:index="54" nillable="true" ma:taxonomy="true" ma:internalName="ec5b2ad5c27b45fb8a00a1f27c7ce1ae" ma:taxonomyFieldName="Partners" ma:displayName="SMSG Partners"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m6c7b4717b6346e6a075a59dd47eac69" ma:index="56" nillable="true" ma:taxonomy="true" ma:internalName="m6c7b4717b6346e6a075a59dd47eac69" ma:taxonomyFieldName="Topics" ma:displayName="SMSG Topics"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kf34bcdc8fc34e479d3f94c6210e8e27" ma:index="58" nillable="true" ma:taxonomy="true" ma:internalName="kf34bcdc8fc34e479d3f94c6210e8e27" ma:taxonomyFieldName="Competitors" ma:displayName="SMSG Competition"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ef109fd36bcf4bcd9dd945731030600b" ma:index="60" nillable="true" ma:taxonomy="true" ma:internalName="ef109fd36bcf4bcd9dd945731030600b" ma:taxonomyFieldName="Region" ma:displayName="SMSG Region"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eb54ac91059940029a3cc8a4ff5af673" ma:index="62" nillable="true" ma:taxonomy="true" ma:internalName="eb54ac91059940029a3cc8a4ff5af673" ma:taxonomyFieldName="SMSGDomain" ma:displayName="SMSG Domain"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k20e0dfa74bf4e44818db03027b0ccd8" ma:index="64" nillable="true" ma:taxonomy="true" ma:internalName="k20e0dfa74bf4e44818db03027b0ccd8" ma:taxonomyFieldName="Segments" ma:displayName="SMSG Customer Segments"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GenericText2" ma:index="66" nillable="true" ma:displayName="GenericText2" ma:description="Generic field for future features in implementation" ma:internalName="GenericText2">
      <xsd:simpleType>
        <xsd:restriction base="dms:Text">
          <xsd:maxLength value="255"/>
        </xsd:restriction>
      </xsd:simpleType>
    </xsd:element>
    <xsd:element name="GenericHTML1" ma:index="67" nillable="true" ma:displayName="GenericHTML1" ma:description="Generic field for future features in implementation" ma:internalName="GenericHTML1">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PublishDate" ma:index="5" nillable="true" ma:displayName="PublishDate" ma:description="Used in Blog Posts, this date is used to specify the Blog Article Date." ma:format="DateOnly" ma:internalName="PublishDate" ma:readOnly="false">
      <xsd:simpleType>
        <xsd:restriction base="dms:DateTime"/>
      </xsd:simpleType>
    </xsd:element>
    <xsd:element name="ApplyWorkflowRules" ma:index="18" nillable="true" ma:displayName="ApplyWorkflowRules" ma:default="Yes" ma:description="This columns is used to help to apply the workflow rules on Document Sets / Documents. by Default the Value is Yes" ma:format="Dropdown" ma:internalName="ApplyWorkflowRules" ma:readOnly="false">
      <xsd:simpleType>
        <xsd:restriction base="dms:Choice">
          <xsd:enumeration value="Yes"/>
          <xsd:enumeration value="No"/>
        </xsd:restriction>
      </xsd:simpleType>
    </xsd:element>
  </xsd:schema>
  <xsd:schema xmlns:xsd="http://www.w3.org/2001/XMLSchema" xmlns:xs="http://www.w3.org/2001/XMLSchema" xmlns:dms="http://schemas.microsoft.com/office/2006/documentManagement/types" xmlns:pc="http://schemas.microsoft.com/office/infopath/2007/PartnerControls" targetNamespace="b3bc04a5-d503-43b1-b98c-a8cf663329d9" elementFormDefault="qualified">
    <xsd:import namespace="http://schemas.microsoft.com/office/2006/documentManagement/types"/>
    <xsd:import namespace="http://schemas.microsoft.com/office/infopath/2007/PartnerControls"/>
    <xsd:element name="Update_x0020_Parent_x0020_Child_x0020_Relation_x0028_1_x0029_0" ma:index="68" nillable="true" ma:displayName="Update Parent Child Relation" ma:internalName="Update_x0020_Parent_x0020_Child_x0020_Relation_x0028_1_x0029_0">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478d1b8-79bf-461f-b8e8-704d21601f1a" elementFormDefault="qualified">
    <xsd:import namespace="http://schemas.microsoft.com/office/2006/documentManagement/types"/>
    <xsd:import namespace="http://schemas.microsoft.com/office/infopath/2007/PartnerControls"/>
    <xsd:element name="LastSharedByUser" ma:index="71" nillable="true" ma:displayName="Last Shared By User" ma:description="" ma:internalName="LastSharedByUser" ma:readOnly="true">
      <xsd:simpleType>
        <xsd:restriction base="dms:Note">
          <xsd:maxLength value="255"/>
        </xsd:restriction>
      </xsd:simpleType>
    </xsd:element>
    <xsd:element name="LastSharedByTime" ma:index="72"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6"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5.xml><?xml version="1.0" encoding="utf-8"?>
<?mso-contentType ?>
<SharedContentType xmlns="Microsoft.SharePoint.Taxonomy.ContentTypeSync" SourceId="e385fb40-52d4-4fae-9c5b-3e8ff8a5878e" ContentTypeId="0x0101000E4CB7077FEE4FF7AE86D4A500EEC7800300F96E2758736AEF45AFCE0C190C2A9DEC" PreviousValue="false"/>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b3bc04a5-d503-43b1-b98c-a8cf663329d9"/>
    <ds:schemaRef ds:uri="http://schemas.microsoft.com/office/2006/metadata/properties"/>
    <ds:schemaRef ds:uri="http://purl.org/dc/elements/1.1/"/>
    <ds:schemaRef ds:uri="230e9df3-be65-4c73-a93b-d1236ebd677e"/>
    <ds:schemaRef ds:uri="http://schemas.microsoft.com/office/infopath/2007/PartnerControls"/>
    <ds:schemaRef ds:uri="2478d1b8-79bf-461f-b8e8-704d21601f1a"/>
    <ds:schemaRef ds:uri="http://schemas.openxmlformats.org/package/2006/metadata/core-properties"/>
    <ds:schemaRef ds:uri="http://purl.org/dc/terms/"/>
    <ds:schemaRef ds:uri="230E9DF3-BE65-4C73-A93B-D1236EBD677E"/>
    <ds:schemaRef ds:uri="http://schemas.microsoft.com/sharepoint/v3"/>
    <ds:schemaRef ds:uri="http://www.w3.org/XML/1998/namespace"/>
    <ds:schemaRef ds:uri="http://purl.org/dc/dcmitype/"/>
  </ds:schemaRefs>
</ds:datastoreItem>
</file>

<file path=customXml/itemProps2.xml><?xml version="1.0" encoding="utf-8"?>
<ds:datastoreItem xmlns:ds="http://schemas.openxmlformats.org/officeDocument/2006/customXml" ds:itemID="{8D13F811-3C16-4C12-88B2-781E73F64129}"/>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4.xml><?xml version="1.0" encoding="utf-8"?>
<ds:datastoreItem xmlns:ds="http://schemas.openxmlformats.org/officeDocument/2006/customXml" ds:itemID="{2215C6F1-2FF0-4036-A985-39ECABE68C73}">
  <ds:schemaRefs>
    <ds:schemaRef ds:uri="http://schemas.microsoft.com/sharepoint/events"/>
  </ds:schemaRefs>
</ds:datastoreItem>
</file>

<file path=customXml/itemProps5.xml><?xml version="1.0" encoding="utf-8"?>
<ds:datastoreItem xmlns:ds="http://schemas.openxmlformats.org/officeDocument/2006/customXml" ds:itemID="{B18D5E80-2794-4D67-B3D9-2C571E94ED27}">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MSVID_TT_BRAND_16-9_WHITE_Oct_2014</Template>
  <TotalTime>10220</TotalTime>
  <Words>2854</Words>
  <Application>Microsoft Office PowerPoint</Application>
  <PresentationFormat>Custom</PresentationFormat>
  <Paragraphs>346</Paragraphs>
  <Slides>21</Slides>
  <Notes>19</Notes>
  <HiddenSlides>1</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21</vt:i4>
      </vt:variant>
    </vt:vector>
  </HeadingPairs>
  <TitlesOfParts>
    <vt:vector size="34" baseType="lpstr">
      <vt:lpstr>Arial</vt:lpstr>
      <vt:lpstr>Times New Roman</vt:lpstr>
      <vt:lpstr>Wingdings</vt:lpstr>
      <vt:lpstr>Calibri</vt:lpstr>
      <vt:lpstr>Segoe UI</vt:lpstr>
      <vt:lpstr>Consolas</vt:lpstr>
      <vt:lpstr>Segoe UI Semilight</vt:lpstr>
      <vt:lpstr>Segoe UI Light</vt:lpstr>
      <vt:lpstr>Segoe UI Semibold</vt:lpstr>
      <vt:lpstr>USED_6-50001_WPC 2016 Breakout Template</vt:lpstr>
      <vt:lpstr>1_WHITE TEMPLATE</vt:lpstr>
      <vt:lpstr>MGXFY17 GS Template Light</vt:lpstr>
      <vt:lpstr>WHITE TEMPLATE</vt:lpstr>
      <vt:lpstr>Instructions</vt:lpstr>
      <vt:lpstr>Microsoft Dynamics 365 Intelligent Business Applications for Enterprises </vt:lpstr>
      <vt:lpstr>State of the Market</vt:lpstr>
      <vt:lpstr>Digital Transformation</vt:lpstr>
      <vt:lpstr>Next Generation Intelligent Business Applications</vt:lpstr>
      <vt:lpstr>Next Generation Intelligent Business Applications</vt:lpstr>
      <vt:lpstr>Dynamics 365 Advantage</vt:lpstr>
      <vt:lpstr>Digital Transformation</vt:lpstr>
      <vt:lpstr>PowerPoint Presentation</vt:lpstr>
      <vt:lpstr>PowerPoint Presentation</vt:lpstr>
      <vt:lpstr>PowerPoint Presentation</vt:lpstr>
      <vt:lpstr>PowerPoint Presentation</vt:lpstr>
      <vt:lpstr>Dynamics 365</vt:lpstr>
      <vt:lpstr>AccuWeather weathers the data storm</vt:lpstr>
      <vt:lpstr>Dynamics 365</vt:lpstr>
      <vt:lpstr>Roadmap</vt:lpstr>
      <vt:lpstr>PowerPoint Presentation</vt:lpstr>
      <vt:lpstr>PowerPoint Presentation</vt:lpstr>
      <vt:lpstr>PowerPoint Presentation</vt:lpstr>
      <vt:lpstr>Solving global water challenges  with Microsoft cloud technologies  </vt:lpstr>
      <vt:lpstr>Sandvik Cormorant combines human and digital  intelligence into a predictive analytics solution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Dynamics 365 Pitch Deck</dc:title>
  <dc:subject>&lt;Speech title here&gt;</dc:subject>
  <dc:creator>Jenn Cooley</dc:creator>
  <cp:keywords>Dynamics 365</cp:keywords>
  <dc:description>Template: _x000d_
Formatting: _x000d_
Audience Type:</dc:description>
  <cp:lastModifiedBy>Umran Hasan</cp:lastModifiedBy>
  <cp:revision>499</cp:revision>
  <dcterms:created xsi:type="dcterms:W3CDTF">2016-05-13T15:58:31Z</dcterms:created>
  <dcterms:modified xsi:type="dcterms:W3CDTF">2016-11-16T21:44:00Z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0x0101000E4CB7077FEE4FF7AE86D4A500EEC7800300F96E2758736AEF45AFCE0C190C2A9DEC00CC074746C0EF6D439A06F1AAD31A3C2B</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of67e5d4b76f4a9db8769983fda9cec0">
    <vt:lpwstr/>
  </property>
  <property fmtid="{D5CDD505-2E9C-101B-9397-08002B2CF9AE}" pid="12" name="TaxKeyword">
    <vt:lpwstr>1899;#Dynamics 365|2d8314fd-4e8e-4529-9067-04df17a02d1c</vt:lpwstr>
  </property>
  <property fmtid="{D5CDD505-2E9C-101B-9397-08002B2CF9AE}" pid="13" name="NewsType">
    <vt:lpwstr/>
  </property>
  <property fmtid="{D5CDD505-2E9C-101B-9397-08002B2CF9AE}" pid="14" name="_dlc_policyId">
    <vt:lpwstr/>
  </property>
  <property fmtid="{D5CDD505-2E9C-101B-9397-08002B2CF9AE}" pid="15" name="Region">
    <vt:lpwstr/>
  </property>
  <property fmtid="{D5CDD505-2E9C-101B-9397-08002B2CF9AE}" pid="16" name="Confidentiality">
    <vt:lpwstr>14;#customer ready|8986c41d-21c5-4f8f-8a12-ea4625b46858</vt:lpwstr>
  </property>
  <property fmtid="{D5CDD505-2E9C-101B-9397-08002B2CF9AE}" pid="17" name="ItemType">
    <vt:lpwstr>169;#presentations|317da5a4-398e-4c38-b265-afd519770055;#351;#feedback requests|00ce1828-98a3-430e-af54-eda270e1be04</vt:lpwstr>
  </property>
  <property fmtid="{D5CDD505-2E9C-101B-9397-08002B2CF9AE}" pid="18" name="ga0c0bf70a6644469c61b3efa7025301">
    <vt:lpwstr/>
  </property>
  <property fmtid="{D5CDD505-2E9C-101B-9397-08002B2CF9AE}" pid="19" name="Industries">
    <vt:lpwstr/>
  </property>
  <property fmtid="{D5CDD505-2E9C-101B-9397-08002B2CF9AE}" pid="20" name="MSProducts">
    <vt:lpwstr/>
  </property>
  <property fmtid="{D5CDD505-2E9C-101B-9397-08002B2CF9AE}" pid="21" name="Competitors">
    <vt:lpwstr/>
  </property>
  <property fmtid="{D5CDD505-2E9C-101B-9397-08002B2CF9AE}" pid="22" name="SMSGDomain">
    <vt:lpwstr>454;#Dynamics Domain|c9ee6292-a1e2-403c-bbb9-76077437e5b5;#453;#Microsoft Business Solutions|659377a4-c7bd-435e-b683-bdae8524bc80;#622;#Dynamics AX Non Retail Domain|e40fd5af-0725-4f57-9017-f0ee5efd8514;#37;#Sales, Marketing, Services Group|ecda8836-afa0-40aa-878e-630e18c8fc5c</vt:lpwstr>
  </property>
  <property fmtid="{D5CDD505-2E9C-101B-9397-08002B2CF9AE}" pid="23" name="ExperienceContentType">
    <vt:lpwstr/>
  </property>
  <property fmtid="{D5CDD505-2E9C-101B-9397-08002B2CF9AE}" pid="24" name="BusinessArchitecture">
    <vt:lpwstr/>
  </property>
  <property fmtid="{D5CDD505-2E9C-101B-9397-08002B2CF9AE}" pid="25" name="Products">
    <vt:lpwstr>243;#Microsoft Dynamics|b8ad994f-bf2b-44e1-98a5-d4268f31aa0b;#199;#Microsoft Dynamics CRM|835909d0-a755-41ff-93cd-f5207c609ef5;#268;#Microsoft Dynamics AX|9b10a26e-9bfd-402e-8c4f-0ec48f137253;#1914;#Microsoft Dynamics 365|c2a9df9f-196f-4107-bcef-47e3624d0e98</vt:lpwstr>
  </property>
  <property fmtid="{D5CDD505-2E9C-101B-9397-08002B2CF9AE}" pid="26" name="j3562c58ee414e028925bc902cfc01a1">
    <vt:lpwstr/>
  </property>
  <property fmtid="{D5CDD505-2E9C-101B-9397-08002B2CF9AE}" pid="27" name="EnterpriseDomainTags">
    <vt:lpwstr/>
  </property>
  <property fmtid="{D5CDD505-2E9C-101B-9397-08002B2CF9AE}" pid="28" name="ActivitiesAndPrograms">
    <vt:lpwstr/>
  </property>
  <property fmtid="{D5CDD505-2E9C-101B-9397-08002B2CF9AE}" pid="29" name="Segments">
    <vt:lpwstr/>
  </property>
  <property fmtid="{D5CDD505-2E9C-101B-9397-08002B2CF9AE}" pid="30" name="Partners">
    <vt:lpwstr/>
  </property>
  <property fmtid="{D5CDD505-2E9C-101B-9397-08002B2CF9AE}" pid="31" name="la4444b61d19467597d63190b69ac227">
    <vt:lpwstr/>
  </property>
  <property fmtid="{D5CDD505-2E9C-101B-9397-08002B2CF9AE}" pid="32" name="l6f004f21209409da86a713c0f24627d">
    <vt:lpwstr/>
  </property>
  <property fmtid="{D5CDD505-2E9C-101B-9397-08002B2CF9AE}" pid="33" name="Topics">
    <vt:lpwstr>131;#products|2b247c5b-99da-46bc-8667-e75c62241e78;#30;#hub subset|c6bfd112-b986-4a0a-aa8d-90e767bfdfa6;#227;#resources|232fdc5c-cdcc-466b-a715-e7eb05349a13;#560;#customer relationship management|a5634140-c634-4557-94d0-1c62f697096b;#222;#readiness|0bad9107-5243-4424-8599-de9537dda9af</vt:lpwstr>
  </property>
  <property fmtid="{D5CDD505-2E9C-101B-9397-08002B2CF9AE}" pid="34" name="Groups">
    <vt:lpwstr>561;#Field Ops|f1cd087f-0a86-42c4-ae90-3b88090b1cfd</vt:lpwstr>
  </property>
  <property fmtid="{D5CDD505-2E9C-101B-9397-08002B2CF9AE}" pid="35" name="MSProductsTaxHTField0">
    <vt:lpwstr/>
  </property>
  <property fmtid="{D5CDD505-2E9C-101B-9397-08002B2CF9AE}" pid="36" name="Languages">
    <vt:lpwstr/>
  </property>
  <property fmtid="{D5CDD505-2E9C-101B-9397-08002B2CF9AE}" pid="37" name="e8080b0481964c759b2c36ae49591b31">
    <vt:lpwstr/>
  </property>
  <property fmtid="{D5CDD505-2E9C-101B-9397-08002B2CF9AE}" pid="38" name="_docset_NoMedatataSyncRequired">
    <vt:lpwstr>False</vt:lpwstr>
  </property>
  <property fmtid="{D5CDD505-2E9C-101B-9397-08002B2CF9AE}" pid="39" name="TechnicalLevel">
    <vt:lpwstr/>
  </property>
  <property fmtid="{D5CDD505-2E9C-101B-9397-08002B2CF9AE}" pid="40" name="Audiences">
    <vt:lpwstr/>
  </property>
  <property fmtid="{D5CDD505-2E9C-101B-9397-08002B2CF9AE}" pid="41" name="ldac8aee9d1f469e8cd8c3f8d6a615f2">
    <vt:lpwstr/>
  </property>
  <property fmtid="{D5CDD505-2E9C-101B-9397-08002B2CF9AE}" pid="42" name="EmployeeRole">
    <vt:lpwstr/>
  </property>
  <property fmtid="{D5CDD505-2E9C-101B-9397-08002B2CF9AE}" pid="43" name="NewsTopic">
    <vt:lpwstr/>
  </property>
  <property fmtid="{D5CDD505-2E9C-101B-9397-08002B2CF9AE}" pid="44" name="Roles">
    <vt:lpwstr>1119;#Account Manager|a32867fe-4a32-e111-927a-acdc9d396bdb;#1943;#Inside Sales Manager|4c055ea3-82de-4501-a23e-01c1e9f9cc27;#1944;#Inside Opportunity Manager|5f7dc756-3ac1-4cb9-902c-73de22b4e731;#1118;#Customer Success Manager|96f78646-c9a8-4297-9efb-5ae03d50ec33</vt:lpwstr>
  </property>
  <property fmtid="{D5CDD505-2E9C-101B-9397-08002B2CF9AE}" pid="45" name="ItemRetentionFormula">
    <vt:lpwstr/>
  </property>
  <property fmtid="{D5CDD505-2E9C-101B-9397-08002B2CF9AE}" pid="46" name="NewsSource">
    <vt:lpwstr/>
  </property>
  <property fmtid="{D5CDD505-2E9C-101B-9397-08002B2CF9AE}" pid="47" name="SMSGTags">
    <vt:lpwstr/>
  </property>
  <property fmtid="{D5CDD505-2E9C-101B-9397-08002B2CF9AE}" pid="48" name="_dlc_DocIdItemGuid">
    <vt:lpwstr>999b9f51-7ab2-43c3-8de7-5f68606a4263</vt:lpwstr>
  </property>
  <property fmtid="{D5CDD505-2E9C-101B-9397-08002B2CF9AE}" pid="49" name="MSPhysicalGeography">
    <vt:lpwstr/>
  </property>
  <property fmtid="{D5CDD505-2E9C-101B-9397-08002B2CF9AE}" pid="50" name="SharedWithUsers">
    <vt:lpwstr>33203;#Vani Duddilla;#43879;#Mark Dunkel;#17727;#Cheryl Balgley;#95843;#Chris Perkins</vt:lpwstr>
  </property>
</Properties>
</file>