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195" r:id="rId4"/>
  </p:sldMasterIdLst>
  <p:notesMasterIdLst>
    <p:notesMasterId r:id="rId55"/>
  </p:notesMasterIdLst>
  <p:handoutMasterIdLst>
    <p:handoutMasterId r:id="rId56"/>
  </p:handoutMasterIdLst>
  <p:sldIdLst>
    <p:sldId id="680" r:id="rId5"/>
    <p:sldId id="635" r:id="rId6"/>
    <p:sldId id="636" r:id="rId7"/>
    <p:sldId id="634" r:id="rId8"/>
    <p:sldId id="637" r:id="rId9"/>
    <p:sldId id="679" r:id="rId10"/>
    <p:sldId id="678" r:id="rId11"/>
    <p:sldId id="673" r:id="rId12"/>
    <p:sldId id="665" r:id="rId13"/>
    <p:sldId id="684" r:id="rId14"/>
    <p:sldId id="659" r:id="rId15"/>
    <p:sldId id="658" r:id="rId16"/>
    <p:sldId id="682" r:id="rId17"/>
    <p:sldId id="654" r:id="rId18"/>
    <p:sldId id="655" r:id="rId19"/>
    <p:sldId id="675" r:id="rId20"/>
    <p:sldId id="660" r:id="rId21"/>
    <p:sldId id="570" r:id="rId22"/>
    <p:sldId id="661" r:id="rId23"/>
    <p:sldId id="668" r:id="rId24"/>
    <p:sldId id="633" r:id="rId25"/>
    <p:sldId id="669" r:id="rId26"/>
    <p:sldId id="670" r:id="rId27"/>
    <p:sldId id="674" r:id="rId28"/>
    <p:sldId id="685" r:id="rId29"/>
    <p:sldId id="686" r:id="rId30"/>
    <p:sldId id="692" r:id="rId31"/>
    <p:sldId id="693" r:id="rId32"/>
    <p:sldId id="694" r:id="rId33"/>
    <p:sldId id="699" r:id="rId34"/>
    <p:sldId id="700" r:id="rId35"/>
    <p:sldId id="702" r:id="rId36"/>
    <p:sldId id="696" r:id="rId37"/>
    <p:sldId id="697" r:id="rId38"/>
    <p:sldId id="698" r:id="rId39"/>
    <p:sldId id="690" r:id="rId40"/>
    <p:sldId id="672" r:id="rId41"/>
    <p:sldId id="630" r:id="rId42"/>
    <p:sldId id="681" r:id="rId43"/>
    <p:sldId id="647" r:id="rId44"/>
    <p:sldId id="648" r:id="rId45"/>
    <p:sldId id="649" r:id="rId46"/>
    <p:sldId id="650" r:id="rId47"/>
    <p:sldId id="651" r:id="rId48"/>
    <p:sldId id="676" r:id="rId49"/>
    <p:sldId id="626" r:id="rId50"/>
    <p:sldId id="627" r:id="rId51"/>
    <p:sldId id="628" r:id="rId52"/>
    <p:sldId id="677" r:id="rId53"/>
    <p:sldId id="671" r:id="rId54"/>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3" userDrawn="1">
          <p15:clr>
            <a:srgbClr val="A4A3A4"/>
          </p15:clr>
        </p15:guide>
        <p15:guide id="2" pos="391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John Higuera (Simplicity Consulting Inc)" initials="JH(CI" lastIdx="5" clrIdx="2">
    <p:extLst>
      <p:ext uri="{19B8F6BF-5375-455C-9EA6-DF929625EA0E}">
        <p15:presenceInfo xmlns:p15="http://schemas.microsoft.com/office/powerpoint/2012/main" userId="S-1-5-21-2127521184-1604012920-1887927527-11457299" providerId="AD"/>
      </p:ext>
    </p:extLst>
  </p:cmAuthor>
  <p:cmAuthor id="3" name="Adam Edlich" initials="AE" lastIdx="19" clrIdx="3">
    <p:extLst>
      <p:ext uri="{19B8F6BF-5375-455C-9EA6-DF929625EA0E}">
        <p15:presenceInfo xmlns:p15="http://schemas.microsoft.com/office/powerpoint/2012/main" userId="S-1-5-21-1610812990-1533591103-3379555260-1516" providerId="AD"/>
      </p:ext>
    </p:extLst>
  </p:cmAuthor>
  <p:cmAuthor id="4" name="Earnie Glazener" initials="EG" lastIdx="10" clrIdx="4">
    <p:extLst>
      <p:ext uri="{19B8F6BF-5375-455C-9EA6-DF929625EA0E}">
        <p15:presenceInfo xmlns:p15="http://schemas.microsoft.com/office/powerpoint/2012/main" userId="S-1-5-21-1610812990-1533591103-3379555260-45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4B958A"/>
    <a:srgbClr val="008272"/>
    <a:srgbClr val="696969"/>
    <a:srgbClr val="D9D9D9"/>
    <a:srgbClr val="DC3C00"/>
    <a:srgbClr val="0072C6"/>
    <a:srgbClr val="68217A"/>
    <a:srgbClr val="4B4C9D"/>
    <a:srgbClr val="3676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06" autoAdjust="0"/>
    <p:restoredTop sz="94181" autoAdjust="0"/>
  </p:normalViewPr>
  <p:slideViewPr>
    <p:cSldViewPr snapToGrid="0">
      <p:cViewPr varScale="1">
        <p:scale>
          <a:sx n="86" d="100"/>
          <a:sy n="86" d="100"/>
        </p:scale>
        <p:origin x="508" y="96"/>
      </p:cViewPr>
      <p:guideLst>
        <p:guide orient="horz" pos="2203"/>
        <p:guide pos="3917"/>
      </p:guideLst>
    </p:cSldViewPr>
  </p:slideViewPr>
  <p:outlineViewPr>
    <p:cViewPr>
      <p:scale>
        <a:sx n="33" d="100"/>
        <a:sy n="33" d="100"/>
      </p:scale>
      <p:origin x="0" y="-7164"/>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p:scale>
          <a:sx n="80" d="100"/>
          <a:sy n="80" d="100"/>
        </p:scale>
        <p:origin x="3198" y="17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EMS Overview</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560E2B-A175-464C-8B21-7BC6B0B3AD4B}" type="datetime1">
              <a:rPr lang="en-US" smtClean="0">
                <a:latin typeface="Segoe UI" pitchFamily="34" charset="0"/>
              </a:rPr>
              <a:t>6/7/2016</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2014 Microsoft Corporation. All rights reserved. Microsoft, Windows, Surface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EMS Overview</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Surface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09881F0D-E00C-468A-A908-E7F980115128}" type="datetime1">
              <a:rPr lang="en-US" smtClean="0"/>
              <a:t>6/7/2016</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blogs.office.com/2015/03/30/announcing-general-availability-of-built-in-mobile-device-management-for-office-365/"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s://microsoft.sharepoint.com/sites/academy/media/AEVD-3-87446" TargetMode="External"/><Relationship Id="rId5" Type="http://schemas.openxmlformats.org/officeDocument/2006/relationships/hyperlink" Target="https://technet.microsoft.com/library/dn957912.aspx" TargetMode="External"/><Relationship Id="rId4" Type="http://schemas.openxmlformats.org/officeDocument/2006/relationships/hyperlink" Target="http://infopedia/docstore/Pages/KCDoc.aspx?k=KC02-23-55587"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71500"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E406097-0C26-43B7-B8F1-E5292E59F19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6/7/2016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898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900" kern="1200" dirty="0">
                <a:solidFill>
                  <a:schemeClr val="tx1"/>
                </a:solidFill>
                <a:effectLst/>
                <a:latin typeface="Segoe UI Light" pitchFamily="34" charset="0"/>
                <a:ea typeface="+mn-ea"/>
                <a:cs typeface="+mn-cs"/>
              </a:rPr>
              <a:t>Corporate email is one of the most important resources that employees need to access in order to be productive. But organizations want to keep corporate information secure by restricting access on device that are not enrolled or not compliant with corporate policies. In the scenario that you see here, the user has enrolled their device into the Intune service and is now trying to access their corporate email using Office 365 or Exchange on-premises. Based upon the settings defined by their IT administrator at their company, the user’s device is</a:t>
            </a:r>
            <a:r>
              <a:rPr lang="en-US" sz="900" kern="1200" baseline="0" dirty="0">
                <a:solidFill>
                  <a:schemeClr val="tx1"/>
                </a:solidFill>
                <a:effectLst/>
                <a:latin typeface="Segoe UI Light" pitchFamily="34" charset="0"/>
                <a:ea typeface="+mn-ea"/>
                <a:cs typeface="+mn-cs"/>
              </a:rPr>
              <a:t> still</a:t>
            </a:r>
            <a:r>
              <a:rPr lang="en-US" sz="900" kern="1200" dirty="0">
                <a:solidFill>
                  <a:schemeClr val="tx1"/>
                </a:solidFill>
                <a:effectLst/>
                <a:latin typeface="Segoe UI Light" pitchFamily="34" charset="0"/>
                <a:ea typeface="+mn-ea"/>
                <a:cs typeface="+mn-cs"/>
              </a:rPr>
              <a:t> not compliant. During the policy verification process performed by Intune, the user’s access has been blocked until the device is encrypted,</a:t>
            </a:r>
            <a:r>
              <a:rPr lang="en-US" sz="900" kern="1200" baseline="0" dirty="0">
                <a:solidFill>
                  <a:schemeClr val="tx1"/>
                </a:solidFill>
                <a:effectLst/>
                <a:latin typeface="Segoe UI Light" pitchFamily="34" charset="0"/>
                <a:ea typeface="+mn-ea"/>
                <a:cs typeface="+mn-cs"/>
              </a:rPr>
              <a:t> a </a:t>
            </a:r>
            <a:r>
              <a:rPr lang="en-US" sz="900" kern="1200" dirty="0">
                <a:solidFill>
                  <a:schemeClr val="tx1"/>
                </a:solidFill>
                <a:effectLst/>
                <a:latin typeface="Segoe UI Light" pitchFamily="34" charset="0"/>
                <a:ea typeface="+mn-ea"/>
                <a:cs typeface="+mn-cs"/>
              </a:rPr>
              <a:t>passcode is set, and the device is</a:t>
            </a:r>
            <a:r>
              <a:rPr lang="en-US" sz="900" kern="1200" baseline="0" dirty="0">
                <a:solidFill>
                  <a:schemeClr val="tx1"/>
                </a:solidFill>
                <a:effectLst/>
                <a:latin typeface="Segoe UI Light" pitchFamily="34" charset="0"/>
                <a:ea typeface="+mn-ea"/>
                <a:cs typeface="+mn-cs"/>
              </a:rPr>
              <a:t> no longer</a:t>
            </a:r>
            <a:r>
              <a:rPr lang="en-US" sz="900" kern="1200" dirty="0">
                <a:solidFill>
                  <a:schemeClr val="tx1"/>
                </a:solidFill>
                <a:effectLst/>
                <a:latin typeface="Segoe UI Light" pitchFamily="34" charset="0"/>
                <a:ea typeface="+mn-ea"/>
                <a:cs typeface="+mn-cs"/>
              </a:rPr>
              <a:t> jailbroken or rooted.</a:t>
            </a:r>
          </a:p>
          <a:p>
            <a:pPr lvl="0"/>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Now, if a user tries to access corporate email and their device is not enrolled or not compliant based upon settings defined by the IT admin, the user experience is pretty intuitive. The user will receive an email explaining why their access has been blocked with steps for how to resolve the issue. </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With Windows 10, Intune can</a:t>
            </a:r>
            <a:r>
              <a:rPr lang="en-US" sz="900" kern="1200" baseline="0" dirty="0">
                <a:solidFill>
                  <a:schemeClr val="tx1"/>
                </a:solidFill>
                <a:effectLst/>
                <a:latin typeface="Segoe UI Light" pitchFamily="34" charset="0"/>
                <a:ea typeface="+mn-ea"/>
                <a:cs typeface="+mn-cs"/>
              </a:rPr>
              <a:t> verify additional device compliance attributes such as antivirus status, firewall status, patch state and can verify measured boot integrity status using Windows Provable PC Health  (PPCH) service.</a:t>
            </a:r>
            <a:endParaRPr lang="en-US" sz="900" kern="1200" dirty="0">
              <a:solidFill>
                <a:schemeClr val="tx1"/>
              </a:solidFill>
              <a:effectLst/>
              <a:latin typeface="Segoe UI Light"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DE25042A-7F1D-F947-8AC5-1DC5194A3EA7}" type="slidenum">
              <a:rPr lang="en-US">
                <a:solidFill>
                  <a:prstClr val="black"/>
                </a:solidFill>
              </a:rPr>
              <a:pPr>
                <a:defRPr/>
              </a:pPr>
              <a:t>13</a:t>
            </a:fld>
            <a:endParaRPr lang="en-US" dirty="0">
              <a:solidFill>
                <a:prstClr val="black"/>
              </a:solidFill>
            </a:endParaRPr>
          </a:p>
        </p:txBody>
      </p:sp>
    </p:spTree>
    <p:extLst>
      <p:ext uri="{BB962C8B-B14F-4D97-AF65-F5344CB8AC3E}">
        <p14:creationId xmlns:p14="http://schemas.microsoft.com/office/powerpoint/2010/main" val="463755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Segoe UI Light" pitchFamily="34" charset="0"/>
                <a:ea typeface="ＭＳ Ｐゴシック" charset="0"/>
                <a:cs typeface="ＭＳ Ｐゴシック" charset="0"/>
              </a:rPr>
              <a:t>If we take a closer look at our user’s newly enrolled device which is now compliant and ready to go, we can see that she</a:t>
            </a:r>
            <a:r>
              <a:rPr lang="en-US" sz="1200" kern="1200" baseline="0" dirty="0">
                <a:solidFill>
                  <a:schemeClr val="tx1"/>
                </a:solidFill>
                <a:latin typeface="Segoe UI Light" pitchFamily="34" charset="0"/>
                <a:ea typeface="ＭＳ Ｐゴシック" charset="0"/>
                <a:cs typeface="ＭＳ Ｐゴシック" charset="0"/>
              </a:rPr>
              <a:t> is still</a:t>
            </a:r>
            <a:r>
              <a:rPr lang="en-US" sz="1200" kern="1200" dirty="0">
                <a:solidFill>
                  <a:schemeClr val="tx1"/>
                </a:solidFill>
                <a:latin typeface="Segoe UI Light" pitchFamily="34" charset="0"/>
                <a:ea typeface="ＭＳ Ｐゴシック" charset="0"/>
                <a:cs typeface="ＭＳ Ｐゴシック" charset="0"/>
              </a:rPr>
              <a:t> able to maintain a personal experience on her device.</a:t>
            </a:r>
            <a:r>
              <a:rPr lang="en-US" sz="1200" kern="1200" baseline="0" dirty="0">
                <a:solidFill>
                  <a:schemeClr val="tx1"/>
                </a:solidFill>
                <a:latin typeface="Segoe UI Light" pitchFamily="34" charset="0"/>
                <a:ea typeface="ＭＳ Ｐゴシック" charset="0"/>
                <a:cs typeface="ＭＳ Ｐゴシック" charset="0"/>
              </a:rPr>
              <a:t> She has </a:t>
            </a:r>
            <a:r>
              <a:rPr lang="en-US" sz="1200" kern="1200" dirty="0">
                <a:solidFill>
                  <a:schemeClr val="tx1"/>
                </a:solidFill>
                <a:latin typeface="Segoe UI Light" pitchFamily="34" charset="0"/>
                <a:ea typeface="ＭＳ Ｐゴシック" charset="0"/>
                <a:cs typeface="ＭＳ Ｐゴシック" charset="0"/>
              </a:rPr>
              <a:t>organized her applications the way she wants, with all of her apps available on one screen.</a:t>
            </a:r>
            <a:endParaRPr lang="en-US" sz="1200" i="1" kern="1200" dirty="0">
              <a:solidFill>
                <a:schemeClr val="tx1"/>
              </a:solidFill>
              <a:latin typeface="Segoe UI Light" pitchFamily="34" charset="0"/>
              <a:ea typeface="ＭＳ Ｐゴシック" charset="0"/>
              <a:cs typeface="ＭＳ Ｐゴシック" charset="0"/>
            </a:endParaRPr>
          </a:p>
          <a:p>
            <a:endParaRPr lang="en-US" sz="1200" i="1" kern="1200" dirty="0">
              <a:solidFill>
                <a:schemeClr val="tx1"/>
              </a:solidFill>
              <a:latin typeface="Segoe UI Light" pitchFamily="34" charset="0"/>
              <a:ea typeface="ＭＳ Ｐゴシック" charset="0"/>
              <a:cs typeface="ＭＳ Ｐゴシック" charset="0"/>
            </a:endParaRPr>
          </a:p>
          <a:p>
            <a:r>
              <a:rPr lang="en-US" sz="1200" kern="1200" dirty="0">
                <a:solidFill>
                  <a:schemeClr val="tx1"/>
                </a:solidFill>
                <a:latin typeface="Segoe UI Light" pitchFamily="34" charset="0"/>
                <a:ea typeface="ＭＳ Ｐゴシック" charset="0"/>
                <a:cs typeface="ＭＳ Ｐゴシック" charset="0"/>
              </a:rPr>
              <a:t>She has her managed corporate apps—the Office mobile apps she knows and loves</a:t>
            </a:r>
            <a:r>
              <a:rPr lang="en-US" sz="1200" kern="1200" baseline="0" dirty="0">
                <a:solidFill>
                  <a:schemeClr val="tx1"/>
                </a:solidFill>
                <a:latin typeface="Segoe UI Light" pitchFamily="34" charset="0"/>
                <a:ea typeface="ＭＳ Ｐゴシック" charset="0"/>
                <a:cs typeface="ＭＳ Ｐゴシック" charset="0"/>
              </a:rPr>
              <a:t> and </a:t>
            </a:r>
            <a:r>
              <a:rPr lang="en-US" sz="1200" kern="1200" dirty="0">
                <a:solidFill>
                  <a:schemeClr val="tx1"/>
                </a:solidFill>
                <a:latin typeface="Segoe UI Light" pitchFamily="34" charset="0"/>
                <a:ea typeface="ＭＳ Ｐゴシック" charset="0"/>
                <a:cs typeface="ＭＳ Ｐゴシック" charset="0"/>
              </a:rPr>
              <a:t>personal apps that she uses outside of work and may even consider</a:t>
            </a:r>
            <a:r>
              <a:rPr lang="en-US" sz="1200" kern="1200" baseline="0" dirty="0">
                <a:solidFill>
                  <a:schemeClr val="tx1"/>
                </a:solidFill>
                <a:latin typeface="Segoe UI Light" pitchFamily="34" charset="0"/>
                <a:ea typeface="ＭＳ Ｐゴシック" charset="0"/>
                <a:cs typeface="ＭＳ Ｐゴシック" charset="0"/>
              </a:rPr>
              <a:t> using these personal apps </a:t>
            </a:r>
            <a:r>
              <a:rPr lang="en-US" sz="1200" kern="1200" dirty="0">
                <a:solidFill>
                  <a:schemeClr val="tx1"/>
                </a:solidFill>
                <a:latin typeface="Segoe UI Light" pitchFamily="34" charset="0"/>
                <a:ea typeface="ＭＳ Ｐゴシック" charset="0"/>
                <a:cs typeface="ＭＳ Ｐゴシック" charset="0"/>
              </a:rPr>
              <a:t>to try to boost her</a:t>
            </a:r>
            <a:r>
              <a:rPr lang="en-US" sz="1200" kern="1200" baseline="0" dirty="0">
                <a:solidFill>
                  <a:schemeClr val="tx1"/>
                </a:solidFill>
                <a:latin typeface="Segoe UI Light" pitchFamily="34" charset="0"/>
                <a:ea typeface="ＭＳ Ｐゴシック" charset="0"/>
                <a:cs typeface="ＭＳ Ｐゴシック" charset="0"/>
              </a:rPr>
              <a:t> </a:t>
            </a:r>
            <a:r>
              <a:rPr lang="en-US" sz="1200" kern="1200" dirty="0">
                <a:solidFill>
                  <a:schemeClr val="tx1"/>
                </a:solidFill>
                <a:latin typeface="Segoe UI Light" pitchFamily="34" charset="0"/>
                <a:ea typeface="ＭＳ Ｐゴシック" charset="0"/>
                <a:cs typeface="ＭＳ Ｐゴシック" charset="0"/>
              </a:rPr>
              <a:t>productivity at work. Even though our user has all of her apps at hand on her personal device, IT is able to enjoy unparalleled management of the Office mobile apps, so that with Microsoft Intune, our IT pro has a different perspective on the organization of our user’s personal device. With</a:t>
            </a:r>
            <a:r>
              <a:rPr lang="en-US" sz="1200" kern="1200" baseline="0" dirty="0">
                <a:solidFill>
                  <a:schemeClr val="tx1"/>
                </a:solidFill>
                <a:latin typeface="Segoe UI Light" pitchFamily="34" charset="0"/>
                <a:ea typeface="ＭＳ Ｐゴシック" charset="0"/>
                <a:cs typeface="ＭＳ Ｐゴシック" charset="0"/>
              </a:rPr>
              <a:t> the new multi-identity management feature, you an enable users to access both their personal and work accounts using the same Office mobile apps while only applying the MAM policies to their work account – providing a seamless experience while employees are on-the-go.</a:t>
            </a:r>
            <a:endParaRPr lang="en-US" sz="1200" kern="1200" dirty="0">
              <a:solidFill>
                <a:schemeClr val="tx1"/>
              </a:solidFill>
              <a:latin typeface="Segoe UI Light" pitchFamily="34" charset="0"/>
              <a:ea typeface="ＭＳ Ｐゴシック" charset="0"/>
              <a:cs typeface="ＭＳ Ｐゴシック" charset="0"/>
            </a:endParaRPr>
          </a:p>
          <a:p>
            <a:endParaRPr lang="en-US" sz="1200" kern="1200" dirty="0">
              <a:solidFill>
                <a:schemeClr val="tx1"/>
              </a:solidFill>
              <a:latin typeface="Segoe UI Light" pitchFamily="34" charset="0"/>
              <a:ea typeface="ＭＳ Ｐゴシック" charset="0"/>
              <a:cs typeface="ＭＳ Ｐゴシック" charset="0"/>
            </a:endParaRPr>
          </a:p>
          <a:p>
            <a:r>
              <a:rPr lang="en-US" sz="1200" kern="1200" dirty="0">
                <a:solidFill>
                  <a:schemeClr val="tx1"/>
                </a:solidFill>
                <a:latin typeface="Segoe UI Light" pitchFamily="34" charset="0"/>
                <a:ea typeface="ＭＳ Ｐゴシック" charset="0"/>
                <a:cs typeface="ＭＳ Ｐゴシック" charset="0"/>
              </a:rPr>
              <a:t>For our IT pro, there is still a clear separation of the managed corporate apps and our user’s personal apps.</a:t>
            </a:r>
            <a:r>
              <a:rPr lang="en-US" sz="1200" kern="1200" baseline="0" dirty="0">
                <a:solidFill>
                  <a:schemeClr val="tx1"/>
                </a:solidFill>
                <a:latin typeface="Segoe UI Light" pitchFamily="34" charset="0"/>
                <a:ea typeface="ＭＳ Ｐゴシック" charset="0"/>
                <a:cs typeface="ＭＳ Ｐゴシック" charset="0"/>
              </a:rPr>
              <a:t> But, this doesn’t affect</a:t>
            </a:r>
            <a:r>
              <a:rPr lang="en-US" sz="1200" kern="1200" dirty="0">
                <a:solidFill>
                  <a:schemeClr val="tx1"/>
                </a:solidFill>
                <a:latin typeface="Segoe UI Light" pitchFamily="34" charset="0"/>
                <a:ea typeface="ＭＳ Ｐゴシック" charset="0"/>
                <a:cs typeface="ＭＳ Ｐゴシック" charset="0"/>
              </a:rPr>
              <a:t> the user’s access to apps. By applying policy at the app level, our IT pro can support mobile productivity</a:t>
            </a:r>
            <a:r>
              <a:rPr lang="en-US" sz="1200" kern="1200" baseline="0" dirty="0">
                <a:solidFill>
                  <a:schemeClr val="tx1"/>
                </a:solidFill>
                <a:latin typeface="Segoe UI Light" pitchFamily="34" charset="0"/>
                <a:ea typeface="ＭＳ Ｐゴシック" charset="0"/>
                <a:cs typeface="ＭＳ Ｐゴシック" charset="0"/>
              </a:rPr>
              <a:t> while maintaining user preferences</a:t>
            </a:r>
            <a:r>
              <a:rPr lang="en-US" sz="1200" kern="1200" dirty="0">
                <a:solidFill>
                  <a:schemeClr val="tx1"/>
                </a:solidFill>
                <a:latin typeface="Segoe UI Light" pitchFamily="34" charset="0"/>
                <a:ea typeface="ＭＳ Ｐゴシック" charset="0"/>
                <a:cs typeface="ＭＳ Ｐゴシック" charset="0"/>
              </a:rPr>
              <a:t>, and</a:t>
            </a:r>
            <a:r>
              <a:rPr lang="en-US" sz="1200" kern="1200" baseline="0" dirty="0">
                <a:solidFill>
                  <a:schemeClr val="tx1"/>
                </a:solidFill>
                <a:latin typeface="Segoe UI Light" pitchFamily="34" charset="0"/>
                <a:ea typeface="ＭＳ Ｐゴシック" charset="0"/>
                <a:cs typeface="ＭＳ Ｐゴシック" charset="0"/>
              </a:rPr>
              <a:t> </a:t>
            </a:r>
            <a:r>
              <a:rPr lang="en-US" sz="1200" kern="1200" dirty="0">
                <a:solidFill>
                  <a:schemeClr val="tx1"/>
                </a:solidFill>
                <a:latin typeface="Segoe UI Light" pitchFamily="34" charset="0"/>
                <a:ea typeface="ＭＳ Ｐゴシック" charset="0"/>
                <a:cs typeface="ＭＳ Ｐゴシック" charset="0"/>
              </a:rPr>
              <a:t>still have the ability to protect corporate data and resources with</a:t>
            </a:r>
            <a:r>
              <a:rPr lang="en-US" sz="1200" kern="1200" baseline="0" dirty="0">
                <a:solidFill>
                  <a:schemeClr val="tx1"/>
                </a:solidFill>
                <a:latin typeface="Segoe UI Light" pitchFamily="34" charset="0"/>
                <a:ea typeface="ＭＳ Ｐゴシック" charset="0"/>
                <a:cs typeface="ＭＳ Ｐゴシック" charset="0"/>
              </a:rPr>
              <a:t> the Intune-</a:t>
            </a:r>
            <a:r>
              <a:rPr lang="en-US" sz="1200" kern="1200" dirty="0">
                <a:solidFill>
                  <a:schemeClr val="tx1"/>
                </a:solidFill>
                <a:latin typeface="Segoe UI Light" pitchFamily="34" charset="0"/>
                <a:ea typeface="ＭＳ Ｐゴシック" charset="0"/>
                <a:cs typeface="ＭＳ Ｐゴシック" charset="0"/>
              </a:rPr>
              <a:t>managed Office mobile apps. </a:t>
            </a:r>
          </a:p>
          <a:p>
            <a:endParaRPr lang="en-US" sz="1200" kern="1200" dirty="0">
              <a:solidFill>
                <a:schemeClr val="tx1"/>
              </a:solidFill>
              <a:latin typeface="Segoe UI Light" pitchFamily="34" charset="0"/>
              <a:ea typeface="ＭＳ Ｐゴシック" charset="0"/>
              <a:cs typeface="ＭＳ Ｐゴシック" charset="0"/>
            </a:endParaRPr>
          </a:p>
          <a:p>
            <a:r>
              <a:rPr lang="en-US" sz="1200" kern="1200" dirty="0">
                <a:solidFill>
                  <a:schemeClr val="tx1"/>
                </a:solidFill>
                <a:latin typeface="Segoe UI Light" pitchFamily="34" charset="0"/>
                <a:ea typeface="ＭＳ Ｐゴシック" charset="0"/>
                <a:cs typeface="ＭＳ Ｐゴシック" charset="0"/>
              </a:rPr>
              <a:t>The Intune App</a:t>
            </a:r>
            <a:r>
              <a:rPr lang="en-US" sz="1200" kern="1200" baseline="0" dirty="0">
                <a:solidFill>
                  <a:schemeClr val="tx1"/>
                </a:solidFill>
                <a:latin typeface="Segoe UI Light" pitchFamily="34" charset="0"/>
                <a:ea typeface="ＭＳ Ｐゴシック" charset="0"/>
                <a:cs typeface="ＭＳ Ｐゴシック" charset="0"/>
              </a:rPr>
              <a:t> Wrapping T</a:t>
            </a:r>
            <a:r>
              <a:rPr lang="en-US" sz="1200" kern="1200" dirty="0">
                <a:solidFill>
                  <a:schemeClr val="tx1"/>
                </a:solidFill>
                <a:latin typeface="Segoe UI Light" pitchFamily="34" charset="0"/>
                <a:ea typeface="ＭＳ Ｐゴシック" charset="0"/>
                <a:cs typeface="ＭＳ Ｐゴシック" charset="0"/>
              </a:rPr>
              <a:t>ool also</a:t>
            </a:r>
            <a:r>
              <a:rPr lang="en-US" sz="1200" kern="1200" baseline="0" dirty="0">
                <a:solidFill>
                  <a:schemeClr val="tx1"/>
                </a:solidFill>
                <a:latin typeface="Segoe UI Light" pitchFamily="34" charset="0"/>
                <a:ea typeface="ＭＳ Ｐゴシック" charset="0"/>
                <a:cs typeface="ＭＳ Ｐゴシック" charset="0"/>
              </a:rPr>
              <a:t> </a:t>
            </a:r>
            <a:r>
              <a:rPr lang="en-US" sz="1200" kern="1200" dirty="0">
                <a:solidFill>
                  <a:schemeClr val="tx1"/>
                </a:solidFill>
                <a:latin typeface="Segoe UI Light" pitchFamily="34" charset="0"/>
                <a:ea typeface="ＭＳ Ｐゴシック" charset="0"/>
                <a:cs typeface="ＭＳ Ｐゴシック" charset="0"/>
              </a:rPr>
              <a:t>allows IT to apply similar policies to your existing line-of-business applications so that these</a:t>
            </a:r>
            <a:r>
              <a:rPr lang="en-US" sz="1200" kern="1200" baseline="0" dirty="0">
                <a:solidFill>
                  <a:schemeClr val="tx1"/>
                </a:solidFill>
                <a:latin typeface="Segoe UI Light" pitchFamily="34" charset="0"/>
                <a:ea typeface="ＭＳ Ｐゴシック" charset="0"/>
                <a:cs typeface="ＭＳ Ｐゴシック" charset="0"/>
              </a:rPr>
              <a:t> </a:t>
            </a:r>
            <a:r>
              <a:rPr lang="en-US" sz="1200" kern="1200" dirty="0">
                <a:solidFill>
                  <a:schemeClr val="tx1"/>
                </a:solidFill>
                <a:latin typeface="Segoe UI Light" pitchFamily="34" charset="0"/>
                <a:ea typeface="ＭＳ Ｐゴシック" charset="0"/>
                <a:cs typeface="ＭＳ Ｐゴシック" charset="0"/>
              </a:rPr>
              <a:t>resources are equally protected through the organization’s proprietary apps.</a:t>
            </a:r>
            <a:r>
              <a:rPr lang="en-US" sz="1200" kern="1200" baseline="0" dirty="0">
                <a:solidFill>
                  <a:schemeClr val="tx1"/>
                </a:solidFill>
                <a:latin typeface="Segoe UI Light" pitchFamily="34" charset="0"/>
                <a:ea typeface="ＭＳ Ｐゴシック" charset="0"/>
                <a:cs typeface="ＭＳ Ｐゴシック" charset="0"/>
              </a:rPr>
              <a:t> You can enable </a:t>
            </a:r>
            <a:r>
              <a:rPr lang="en-US" sz="900" kern="1200" dirty="0">
                <a:solidFill>
                  <a:schemeClr val="tx1"/>
                </a:solidFill>
                <a:effectLst/>
                <a:latin typeface="Segoe UI Light" pitchFamily="34" charset="0"/>
                <a:ea typeface="+mn-ea"/>
                <a:cs typeface="+mn-cs"/>
              </a:rPr>
              <a:t>users to securely view content on devices within your managed app ecosystem using the Managed Browser, PDF Viewer, AV Player, and Image Viewer apps for Intune as well. </a:t>
            </a:r>
            <a:endParaRPr lang="en-US" sz="1200" b="1" kern="1200" dirty="0">
              <a:solidFill>
                <a:schemeClr val="tx1"/>
              </a:solidFill>
              <a:latin typeface="Segoe UI Light" pitchFamily="34"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25042A-7F1D-F947-8AC5-1DC5194A3EA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2945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Segoe UI Light" pitchFamily="34" charset="0"/>
                <a:ea typeface="ＭＳ Ｐゴシック" charset="0"/>
                <a:cs typeface="ＭＳ Ｐゴシック" charset="0"/>
              </a:rPr>
              <a:t>Let’s now take a closer look at how app-level policies</a:t>
            </a:r>
            <a:r>
              <a:rPr lang="en-US" sz="1200" kern="1200" baseline="0" dirty="0">
                <a:solidFill>
                  <a:schemeClr val="tx1"/>
                </a:solidFill>
                <a:latin typeface="Segoe UI Light" pitchFamily="34" charset="0"/>
                <a:ea typeface="ＭＳ Ｐゴシック" charset="0"/>
                <a:cs typeface="ＭＳ Ｐゴシック" charset="0"/>
              </a:rPr>
              <a:t> </a:t>
            </a:r>
            <a:r>
              <a:rPr lang="en-US" sz="1200" kern="1200" dirty="0">
                <a:solidFill>
                  <a:schemeClr val="tx1"/>
                </a:solidFill>
                <a:latin typeface="Segoe UI Light" pitchFamily="34" charset="0"/>
                <a:ea typeface="ＭＳ Ｐゴシック" charset="0"/>
                <a:cs typeface="ＭＳ Ｐゴシック" charset="0"/>
              </a:rPr>
              <a:t>can help keep company data and information secure. Our user receives a work email through her managed Outlook</a:t>
            </a:r>
            <a:r>
              <a:rPr lang="en-US" sz="1200" kern="1200" baseline="0" dirty="0">
                <a:solidFill>
                  <a:schemeClr val="tx1"/>
                </a:solidFill>
                <a:latin typeface="Segoe UI Light" pitchFamily="34" charset="0"/>
                <a:ea typeface="ＭＳ Ｐゴシック" charset="0"/>
                <a:cs typeface="ＭＳ Ｐゴシック" charset="0"/>
              </a:rPr>
              <a:t> </a:t>
            </a:r>
            <a:r>
              <a:rPr lang="en-US" sz="1200" kern="1200" dirty="0">
                <a:solidFill>
                  <a:schemeClr val="tx1"/>
                </a:solidFill>
                <a:latin typeface="Segoe UI Light" pitchFamily="34" charset="0"/>
                <a:ea typeface="ＭＳ Ｐゴシック" charset="0"/>
                <a:cs typeface="ＭＳ Ｐゴシック" charset="0"/>
              </a:rPr>
              <a:t>account with an attached Excel spreadsheet containing information she needs for a report. Our user opens the attachment in her Excel mobile application to find the information she needs. She then wants to copy the info to add to her report. </a:t>
            </a:r>
            <a:endParaRPr lang="en-US" sz="1200" i="1" kern="1200" dirty="0">
              <a:solidFill>
                <a:schemeClr val="tx1"/>
              </a:solidFill>
              <a:latin typeface="Segoe UI Light" pitchFamily="34" charset="0"/>
              <a:ea typeface="ＭＳ Ｐゴシック" charset="0"/>
              <a:cs typeface="ＭＳ Ｐゴシック" charset="0"/>
            </a:endParaRPr>
          </a:p>
          <a:p>
            <a:endParaRPr lang="en-US" sz="1200" i="1" kern="1200" dirty="0">
              <a:solidFill>
                <a:schemeClr val="tx1"/>
              </a:solidFill>
              <a:latin typeface="Segoe UI Light" pitchFamily="34" charset="0"/>
              <a:ea typeface="ＭＳ Ｐゴシック" charset="0"/>
              <a:cs typeface="ＭＳ Ｐゴシック" charset="0"/>
            </a:endParaRPr>
          </a:p>
          <a:p>
            <a:r>
              <a:rPr lang="en-US" sz="1200" kern="1200" dirty="0">
                <a:solidFill>
                  <a:schemeClr val="tx1"/>
                </a:solidFill>
                <a:latin typeface="Segoe UI Light" pitchFamily="34" charset="0"/>
                <a:ea typeface="ＭＳ Ｐゴシック" charset="0"/>
                <a:cs typeface="ＭＳ Ｐゴシック" charset="0"/>
              </a:rPr>
              <a:t>But when she tries to paste it into her personal notepad, it</a:t>
            </a:r>
            <a:r>
              <a:rPr lang="en-US" sz="1200" kern="1200" baseline="0" dirty="0">
                <a:solidFill>
                  <a:schemeClr val="tx1"/>
                </a:solidFill>
                <a:latin typeface="Segoe UI Light" pitchFamily="34" charset="0"/>
                <a:ea typeface="ＭＳ Ｐゴシック" charset="0"/>
                <a:cs typeface="ＭＳ Ｐゴシック" charset="0"/>
              </a:rPr>
              <a:t> doesn’t work</a:t>
            </a:r>
            <a:r>
              <a:rPr lang="en-US" sz="1200" kern="1200" dirty="0">
                <a:solidFill>
                  <a:schemeClr val="tx1"/>
                </a:solidFill>
                <a:latin typeface="Segoe UI Light" pitchFamily="34" charset="0"/>
                <a:ea typeface="ＭＳ Ｐゴシック" charset="0"/>
                <a:cs typeface="ＭＳ Ｐゴシック" charset="0"/>
              </a:rPr>
              <a:t>—the personal notepad is not a managed app and our IT pro has applied policies that restrict copy, paste, and cut functions to only apps that are part</a:t>
            </a:r>
            <a:r>
              <a:rPr lang="en-US" sz="1200" kern="1200" baseline="0" dirty="0">
                <a:solidFill>
                  <a:schemeClr val="tx1"/>
                </a:solidFill>
                <a:latin typeface="Segoe UI Light" pitchFamily="34" charset="0"/>
                <a:ea typeface="ＭＳ Ｐゴシック" charset="0"/>
                <a:cs typeface="ＭＳ Ｐゴシック" charset="0"/>
              </a:rPr>
              <a:t> of </a:t>
            </a:r>
            <a:r>
              <a:rPr lang="en-US" sz="1200" kern="1200" dirty="0">
                <a:solidFill>
                  <a:schemeClr val="tx1"/>
                </a:solidFill>
                <a:latin typeface="Segoe UI Light" pitchFamily="34" charset="0"/>
                <a:ea typeface="ＭＳ Ｐゴシック" charset="0"/>
                <a:cs typeface="ＭＳ Ｐゴシック" charset="0"/>
              </a:rPr>
              <a:t>the managed app ecosystem</a:t>
            </a:r>
            <a:r>
              <a:rPr lang="en-US" sz="1200" kern="1200" baseline="0" dirty="0">
                <a:solidFill>
                  <a:schemeClr val="tx1"/>
                </a:solidFill>
                <a:latin typeface="Segoe UI Light" pitchFamily="34" charset="0"/>
                <a:ea typeface="ＭＳ Ｐゴシック" charset="0"/>
                <a:cs typeface="ＭＳ Ｐゴシック" charset="0"/>
              </a:rPr>
              <a:t> (for</a:t>
            </a:r>
            <a:r>
              <a:rPr lang="en-US" sz="1200" kern="1200" dirty="0">
                <a:solidFill>
                  <a:schemeClr val="tx1"/>
                </a:solidFill>
                <a:latin typeface="Segoe UI Light" pitchFamily="34" charset="0"/>
                <a:ea typeface="ＭＳ Ｐゴシック" charset="0"/>
                <a:cs typeface="ＭＳ Ｐゴシック" charset="0"/>
              </a:rPr>
              <a:t> Intune enrolled devices). So our user opens her Microsoft Word mobile app which is managed</a:t>
            </a:r>
            <a:r>
              <a:rPr lang="en-US" sz="1200" kern="1200" baseline="0" dirty="0">
                <a:solidFill>
                  <a:schemeClr val="tx1"/>
                </a:solidFill>
                <a:latin typeface="Segoe UI Light" pitchFamily="34" charset="0"/>
                <a:ea typeface="ＭＳ Ｐゴシック" charset="0"/>
                <a:cs typeface="ＭＳ Ｐゴシック" charset="0"/>
              </a:rPr>
              <a:t> by Intune and she </a:t>
            </a:r>
            <a:r>
              <a:rPr lang="en-US" sz="1200" kern="1200" dirty="0">
                <a:solidFill>
                  <a:schemeClr val="tx1"/>
                </a:solidFill>
                <a:latin typeface="Segoe UI Light" pitchFamily="34" charset="0"/>
                <a:ea typeface="ＭＳ Ｐゴシック" charset="0"/>
                <a:cs typeface="ＭＳ Ｐゴシック" charset="0"/>
              </a:rPr>
              <a:t>is successfully able to paste her information. Now our user wants to save the working copy of her report to her personal OneDrive account so that she can access it from her home computer. </a:t>
            </a:r>
          </a:p>
          <a:p>
            <a:endParaRPr lang="en-US" sz="1200" kern="1200" dirty="0">
              <a:solidFill>
                <a:schemeClr val="tx1"/>
              </a:solidFill>
              <a:latin typeface="Segoe UI Light" pitchFamily="34" charset="0"/>
              <a:ea typeface="ＭＳ Ｐゴシック" charset="0"/>
              <a:cs typeface="ＭＳ Ｐゴシック" charset="0"/>
            </a:endParaRPr>
          </a:p>
          <a:p>
            <a:r>
              <a:rPr lang="en-US" sz="1200" kern="1200" dirty="0">
                <a:solidFill>
                  <a:schemeClr val="tx1"/>
                </a:solidFill>
                <a:latin typeface="Segoe UI Light" pitchFamily="34" charset="0"/>
                <a:ea typeface="ＭＳ Ｐゴシック" charset="0"/>
                <a:cs typeface="ＭＳ Ｐゴシック" charset="0"/>
              </a:rPr>
              <a:t>Because her personal OneDrive account is not one of the managed applications, she’s unable to save it here.</a:t>
            </a:r>
            <a:r>
              <a:rPr lang="en-US" sz="1200" kern="1200" baseline="0" dirty="0">
                <a:solidFill>
                  <a:schemeClr val="tx1"/>
                </a:solidFill>
                <a:latin typeface="Segoe UI Light" pitchFamily="34" charset="0"/>
                <a:ea typeface="ＭＳ Ｐゴシック" charset="0"/>
                <a:cs typeface="ＭＳ Ｐゴシック" charset="0"/>
              </a:rPr>
              <a:t> </a:t>
            </a:r>
            <a:r>
              <a:rPr lang="en-US" sz="1200" kern="1200" dirty="0">
                <a:solidFill>
                  <a:schemeClr val="tx1"/>
                </a:solidFill>
                <a:latin typeface="Segoe UI Light" pitchFamily="34" charset="0"/>
                <a:ea typeface="ＭＳ Ｐゴシック" charset="0"/>
                <a:cs typeface="ＭＳ Ｐゴシック" charset="0"/>
              </a:rPr>
              <a:t>IT has applied policies restricting the ability to save to only apps that</a:t>
            </a:r>
            <a:r>
              <a:rPr lang="en-US" sz="1200" kern="1200" baseline="0" dirty="0">
                <a:solidFill>
                  <a:schemeClr val="tx1"/>
                </a:solidFill>
                <a:latin typeface="Segoe UI Light" pitchFamily="34" charset="0"/>
                <a:ea typeface="ＭＳ Ｐゴシック" charset="0"/>
                <a:cs typeface="ＭＳ Ｐゴシック" charset="0"/>
              </a:rPr>
              <a:t> are part of the managed app ecosystem.</a:t>
            </a:r>
            <a:r>
              <a:rPr lang="en-US" sz="1200" kern="1200" dirty="0">
                <a:solidFill>
                  <a:schemeClr val="tx1"/>
                </a:solidFill>
                <a:latin typeface="Segoe UI Light" pitchFamily="34" charset="0"/>
                <a:ea typeface="ＭＳ Ｐゴシック" charset="0"/>
                <a:cs typeface="ＭＳ Ｐゴシック" charset="0"/>
              </a:rPr>
              <a:t> </a:t>
            </a:r>
            <a:endParaRPr lang="en-US" sz="1200" i="1" kern="1200" dirty="0">
              <a:solidFill>
                <a:schemeClr val="tx1"/>
              </a:solidFill>
              <a:latin typeface="Segoe UI Light" pitchFamily="34" charset="0"/>
              <a:ea typeface="ＭＳ Ｐゴシック" charset="0"/>
              <a:cs typeface="ＭＳ Ｐゴシック" charset="0"/>
            </a:endParaRPr>
          </a:p>
          <a:p>
            <a:endParaRPr lang="en-US" sz="1200" i="1" kern="1200" dirty="0">
              <a:solidFill>
                <a:schemeClr val="tx1"/>
              </a:solidFill>
              <a:latin typeface="Segoe UI Light" pitchFamily="34" charset="0"/>
              <a:ea typeface="ＭＳ Ｐゴシック" charset="0"/>
              <a:cs typeface="ＭＳ Ｐゴシック" charset="0"/>
            </a:endParaRPr>
          </a:p>
          <a:p>
            <a:r>
              <a:rPr lang="en-US" sz="1200" kern="1200" dirty="0">
                <a:solidFill>
                  <a:schemeClr val="tx1"/>
                </a:solidFill>
                <a:latin typeface="Segoe UI Light" pitchFamily="34" charset="0"/>
                <a:ea typeface="ＭＳ Ｐゴシック" charset="0"/>
                <a:cs typeface="ＭＳ Ｐゴシック" charset="0"/>
              </a:rPr>
              <a:t>So our user must save her working copy to her managed OneDrive for Business account, which means when she does want to work on this report from another device, this</a:t>
            </a:r>
            <a:r>
              <a:rPr lang="en-US" sz="1200" kern="1200" baseline="0" dirty="0">
                <a:solidFill>
                  <a:schemeClr val="tx1"/>
                </a:solidFill>
                <a:latin typeface="Segoe UI Light" pitchFamily="34" charset="0"/>
                <a:ea typeface="ＭＳ Ｐゴシック" charset="0"/>
                <a:cs typeface="ＭＳ Ｐゴシック" charset="0"/>
              </a:rPr>
              <a:t> device</a:t>
            </a:r>
            <a:r>
              <a:rPr lang="en-US" sz="1200" kern="1200" dirty="0">
                <a:solidFill>
                  <a:schemeClr val="tx1"/>
                </a:solidFill>
                <a:latin typeface="Segoe UI Light" pitchFamily="34" charset="0"/>
                <a:ea typeface="ＭＳ Ｐゴシック" charset="0"/>
                <a:cs typeface="ＭＳ Ｐゴシック" charset="0"/>
              </a:rPr>
              <a:t> will have to be an enrolled for management</a:t>
            </a:r>
            <a:r>
              <a:rPr lang="en-US" sz="1200" kern="1200" baseline="0" dirty="0">
                <a:solidFill>
                  <a:schemeClr val="tx1"/>
                </a:solidFill>
                <a:latin typeface="Segoe UI Light" pitchFamily="34" charset="0"/>
                <a:ea typeface="ＭＳ Ｐゴシック" charset="0"/>
                <a:cs typeface="ＭＳ Ｐゴシック" charset="0"/>
              </a:rPr>
              <a:t> </a:t>
            </a:r>
            <a:r>
              <a:rPr lang="en-US" sz="1200" kern="1200" dirty="0">
                <a:solidFill>
                  <a:schemeClr val="tx1"/>
                </a:solidFill>
                <a:latin typeface="Segoe UI Light" pitchFamily="34" charset="0"/>
                <a:ea typeface="ＭＳ Ｐゴシック" charset="0"/>
                <a:cs typeface="ＭＳ Ｐゴシック" charset="0"/>
              </a:rPr>
              <a:t>.</a:t>
            </a:r>
            <a:r>
              <a:rPr lang="en-US" sz="1200" kern="1200" baseline="0" dirty="0">
                <a:solidFill>
                  <a:schemeClr val="tx1"/>
                </a:solidFill>
                <a:latin typeface="Segoe UI Light" pitchFamily="34" charset="0"/>
                <a:ea typeface="ＭＳ Ｐゴシック" charset="0"/>
                <a:cs typeface="ＭＳ Ｐゴシック" charset="0"/>
              </a:rPr>
              <a:t> By using the mobile application management capabilities of Intune, the IT pro can help </a:t>
            </a:r>
            <a:r>
              <a:rPr lang="en-US" sz="900" kern="1200" dirty="0">
                <a:solidFill>
                  <a:schemeClr val="tx1"/>
                </a:solidFill>
                <a:effectLst/>
                <a:latin typeface="Segoe UI Light" pitchFamily="34" charset="0"/>
                <a:ea typeface="+mn-ea"/>
                <a:cs typeface="+mn-cs"/>
              </a:rPr>
              <a:t>prevent leakage of important company data</a:t>
            </a:r>
            <a:r>
              <a:rPr lang="en-US" sz="900" kern="1200" baseline="0" dirty="0">
                <a:solidFill>
                  <a:schemeClr val="tx1"/>
                </a:solidFill>
                <a:effectLst/>
                <a:latin typeface="Segoe UI Light" pitchFamily="34" charset="0"/>
                <a:ea typeface="+mn-ea"/>
                <a:cs typeface="+mn-cs"/>
              </a:rPr>
              <a:t> and make sure that this information doesn’t get into the wrong hands.</a:t>
            </a:r>
            <a:r>
              <a:rPr lang="en-US" sz="1200" b="1" kern="1200" dirty="0">
                <a:solidFill>
                  <a:schemeClr val="tx1"/>
                </a:solidFill>
                <a:latin typeface="Segoe UI Light" pitchFamily="34" charset="0"/>
                <a:ea typeface="ＭＳ Ｐゴシック" charset="0"/>
                <a:cs typeface="ＭＳ Ｐゴシック" charset="0"/>
              </a:rPr>
              <a:t> </a:t>
            </a:r>
            <a:endParaRPr lang="en-US" sz="1200" kern="1200" dirty="0">
              <a:solidFill>
                <a:schemeClr val="tx1"/>
              </a:solidFill>
              <a:latin typeface="Segoe UI Light" pitchFamily="34"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25042A-7F1D-F947-8AC5-1DC5194A3EA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3217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egoe UI" panose="020B0502040204020203" pitchFamily="34" charset="0"/>
                <a:cs typeface="Segoe UI" panose="020B0502040204020203" pitchFamily="34" charset="0"/>
              </a:rPr>
              <a:t>To get all of the </a:t>
            </a:r>
            <a:r>
              <a:rPr lang="en-US" baseline="0" dirty="0">
                <a:latin typeface="Segoe UI" panose="020B0502040204020203" pitchFamily="34" charset="0"/>
                <a:cs typeface="Segoe UI" panose="020B0502040204020203" pitchFamily="34" charset="0"/>
              </a:rPr>
              <a:t>features provided by the Microsoft Enterprise Mobility Suite, you would need to buy three products or services. One for cloud identity management, </a:t>
            </a:r>
            <a:r>
              <a:rPr lang="en-US" b="1" i="1" baseline="0" dirty="0">
                <a:latin typeface="Segoe UI" panose="020B0502040204020203" pitchFamily="34" charset="0"/>
                <a:cs typeface="Segoe UI" panose="020B0502040204020203" pitchFamily="34" charset="0"/>
              </a:rPr>
              <a:t>(CLICK)</a:t>
            </a:r>
            <a:r>
              <a:rPr lang="en-US" baseline="0" dirty="0">
                <a:latin typeface="Segoe UI" panose="020B0502040204020203" pitchFamily="34" charset="0"/>
                <a:cs typeface="Segoe UI" panose="020B0502040204020203" pitchFamily="34" charset="0"/>
              </a:rPr>
              <a:t> one for mobile device management, </a:t>
            </a:r>
            <a:r>
              <a:rPr lang="en-US" b="1" i="1" baseline="0" dirty="0">
                <a:latin typeface="Segoe UI" panose="020B0502040204020203" pitchFamily="34" charset="0"/>
                <a:cs typeface="Segoe UI" panose="020B0502040204020203" pitchFamily="34" charset="0"/>
              </a:rPr>
              <a:t>(CLICK)</a:t>
            </a:r>
            <a:r>
              <a:rPr lang="en-US" b="0" i="0" baseline="0" dirty="0">
                <a:latin typeface="Segoe UI" panose="020B0502040204020203" pitchFamily="34" charset="0"/>
                <a:cs typeface="Segoe UI" panose="020B0502040204020203" pitchFamily="34" charset="0"/>
              </a:rPr>
              <a:t> and one for file encryption </a:t>
            </a:r>
            <a:r>
              <a:rPr lang="en-US" b="1" i="1" baseline="0" dirty="0">
                <a:latin typeface="Segoe UI" panose="020B0502040204020203" pitchFamily="34" charset="0"/>
                <a:cs typeface="Segoe UI" panose="020B0502040204020203" pitchFamily="34" charset="0"/>
              </a:rPr>
              <a:t>(CLICK)</a:t>
            </a:r>
            <a:r>
              <a:rPr lang="en-US" b="0" i="0" baseline="0" dirty="0">
                <a:latin typeface="Segoe UI" panose="020B0502040204020203" pitchFamily="34" charset="0"/>
                <a:cs typeface="Segoe UI" panose="020B0502040204020203" pitchFamily="34" charset="0"/>
              </a:rPr>
              <a:t> at a total cost of $11 per seat.</a:t>
            </a:r>
          </a:p>
          <a:p>
            <a:endParaRPr lang="en-US" b="1" i="1" baseline="0" dirty="0">
              <a:latin typeface="Segoe UI" panose="020B0502040204020203" pitchFamily="34" charset="0"/>
              <a:cs typeface="Segoe UI" panose="020B0502040204020203" pitchFamily="34" charset="0"/>
            </a:endParaRPr>
          </a:p>
          <a:p>
            <a:r>
              <a:rPr lang="en-US" b="1" i="1" baseline="0" dirty="0">
                <a:latin typeface="Segoe UI" panose="020B0502040204020203" pitchFamily="34" charset="0"/>
                <a:cs typeface="Segoe UI" panose="020B0502040204020203" pitchFamily="34" charset="0"/>
              </a:rPr>
              <a:t>(CLICK)</a:t>
            </a:r>
            <a:r>
              <a:rPr lang="en-US" b="0" i="0" baseline="0" dirty="0">
                <a:latin typeface="Segoe UI" panose="020B0502040204020203" pitchFamily="34" charset="0"/>
                <a:cs typeface="Segoe UI" panose="020B0502040204020203" pitchFamily="34" charset="0"/>
              </a:rPr>
              <a:t> The Microsoft Enterprise Mobility Suite provides all three of these </a:t>
            </a:r>
            <a:r>
              <a:rPr lang="en-US" b="1" i="1" baseline="0" dirty="0">
                <a:latin typeface="Segoe UI" panose="020B0502040204020203" pitchFamily="34" charset="0"/>
                <a:cs typeface="Segoe UI" panose="020B0502040204020203" pitchFamily="34" charset="0"/>
              </a:rPr>
              <a:t>(CLICK) </a:t>
            </a:r>
            <a:r>
              <a:rPr lang="en-US" b="0" i="0" baseline="0" dirty="0">
                <a:latin typeface="Segoe UI" panose="020B0502040204020203" pitchFamily="34" charset="0"/>
                <a:cs typeface="Segoe UI" panose="020B0502040204020203" pitchFamily="34" charset="0"/>
              </a:rPr>
              <a:t>in one SKU </a:t>
            </a:r>
            <a:r>
              <a:rPr lang="en-US" b="1" i="1" baseline="0" dirty="0">
                <a:latin typeface="Segoe UI" panose="020B0502040204020203" pitchFamily="34" charset="0"/>
                <a:cs typeface="Segoe UI" panose="020B0502040204020203" pitchFamily="34" charset="0"/>
              </a:rPr>
              <a:t>(CLICK)</a:t>
            </a:r>
            <a:r>
              <a:rPr lang="en-US" b="0" i="0" baseline="0" dirty="0">
                <a:latin typeface="Segoe UI" panose="020B0502040204020203" pitchFamily="34" charset="0"/>
                <a:cs typeface="Segoe UI" panose="020B0502040204020203" pitchFamily="34" charset="0"/>
              </a:rPr>
              <a:t> at a lower price point—right now for only $4.50 per seat. It’s a special introductory promotional offer that’s going for 60 percent off the list price.</a:t>
            </a:r>
          </a:p>
          <a:p>
            <a:endParaRPr lang="en-US" b="0" i="0" dirty="0">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r>
              <a:rPr lang="en-US" dirty="0">
                <a:solidFill>
                  <a:prstClr val="black"/>
                </a:solidFill>
              </a:rPr>
              <a:t>EMS Overview</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Surface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F7C4EE4-5BE8-4908-9A50-05D07AB22488}" type="datetime1">
              <a:rPr lang="en-US" smtClean="0">
                <a:solidFill>
                  <a:prstClr val="black"/>
                </a:solidFill>
              </a:rPr>
              <a:t>6/7/2016</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424595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2C3206-CBB9-459E-960D-5FC1D9B696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649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Segoe UI" panose="020B0502040204020203" pitchFamily="34" charset="0"/>
              <a:cs typeface="Segoe UI" panose="020B0502040204020203" pitchFamily="34" charset="0"/>
            </a:endParaRPr>
          </a:p>
        </p:txBody>
      </p:sp>
      <p:sp>
        <p:nvSpPr>
          <p:cNvPr id="4" name="Footer Placeholder 3"/>
          <p:cNvSpPr>
            <a:spLocks noGrp="1"/>
          </p:cNvSpPr>
          <p:nvPr>
            <p:ph type="ftr" sz="quarter" idx="10"/>
          </p:nvPr>
        </p:nvSpPr>
        <p:spPr/>
        <p:txBody>
          <a:bodyPr/>
          <a:lstStyle/>
          <a:p>
            <a:pPr defTabSz="922692"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Surface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Slide Number Placeholder 4"/>
          <p:cNvSpPr>
            <a:spLocks noGrp="1"/>
          </p:cNvSpPr>
          <p:nvPr>
            <p:ph type="sldNum" sz="quarter" idx="11"/>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
        <p:nvSpPr>
          <p:cNvPr id="6" name="Date Placeholder 5"/>
          <p:cNvSpPr>
            <a:spLocks noGrp="1"/>
          </p:cNvSpPr>
          <p:nvPr>
            <p:ph type="dt" idx="1"/>
          </p:nvPr>
        </p:nvSpPr>
        <p:spPr>
          <a:xfrm>
            <a:off x="3927301" y="0"/>
            <a:ext cx="3004457" cy="460979"/>
          </a:xfrm>
        </p:spPr>
        <p:txBody>
          <a:bodyPr/>
          <a:lstStyle/>
          <a:p>
            <a:fld id="{ACD780CB-F88C-4961-B5ED-02B40548C9A9}" type="datetime1">
              <a:rPr lang="en-US" smtClean="0">
                <a:solidFill>
                  <a:prstClr val="black"/>
                </a:solidFill>
              </a:rPr>
              <a:pPr/>
              <a:t>6/7/2016</a:t>
            </a:fld>
            <a:endParaRPr lang="en-US" dirty="0">
              <a:solidFill>
                <a:prstClr val="black"/>
              </a:solidFill>
            </a:endParaRPr>
          </a:p>
        </p:txBody>
      </p:sp>
      <p:sp>
        <p:nvSpPr>
          <p:cNvPr id="7" name="Header Placeholder 3"/>
          <p:cNvSpPr>
            <a:spLocks noGrp="1"/>
          </p:cNvSpPr>
          <p:nvPr>
            <p:ph type="hdr" sz="quarter"/>
          </p:nvPr>
        </p:nvSpPr>
        <p:spPr>
          <a:xfrm>
            <a:off x="0" y="0"/>
            <a:ext cx="3004457" cy="460979"/>
          </a:xfrm>
        </p:spPr>
        <p:txBody>
          <a:bodyPr/>
          <a:lstStyle/>
          <a:p>
            <a:r>
              <a:rPr lang="en-US" dirty="0">
                <a:solidFill>
                  <a:prstClr val="black"/>
                </a:solidFill>
              </a:rPr>
              <a:t>EMS Overview</a:t>
            </a:r>
          </a:p>
        </p:txBody>
      </p:sp>
    </p:spTree>
    <p:extLst>
      <p:ext uri="{BB962C8B-B14F-4D97-AF65-F5344CB8AC3E}">
        <p14:creationId xmlns:p14="http://schemas.microsoft.com/office/powerpoint/2010/main" val="2741358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2C3206-CBB9-459E-960D-5FC1D9B6968C}"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379688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Segoe UI" panose="020B0502040204020203" pitchFamily="34" charset="0"/>
              <a:cs typeface="Segoe UI" panose="020B0502040204020203" pitchFamily="34" charset="0"/>
            </a:endParaRPr>
          </a:p>
        </p:txBody>
      </p:sp>
      <p:sp>
        <p:nvSpPr>
          <p:cNvPr id="4" name="Footer Placeholder 3"/>
          <p:cNvSpPr>
            <a:spLocks noGrp="1"/>
          </p:cNvSpPr>
          <p:nvPr>
            <p:ph type="ftr" sz="quarter" idx="10"/>
          </p:nvPr>
        </p:nvSpPr>
        <p:spPr/>
        <p:txBody>
          <a:bodyPr/>
          <a:lstStyle/>
          <a:p>
            <a:pPr marL="577708" marR="0" lvl="0" indent="0" algn="l" defTabSz="922692"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Surface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Slide Number Placeholder 4"/>
          <p:cNvSpPr>
            <a:spLocks noGrp="1"/>
          </p:cNvSpPr>
          <p:nvPr>
            <p:ph type="sldNum" sz="quarter"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Date Placeholder 5"/>
          <p:cNvSpPr>
            <a:spLocks noGrp="1"/>
          </p:cNvSpPr>
          <p:nvPr>
            <p:ph type="dt" idx="1"/>
          </p:nvPr>
        </p:nvSpPr>
        <p:spPr>
          <a:xfrm>
            <a:off x="3927301" y="0"/>
            <a:ext cx="3004457" cy="460979"/>
          </a:xfr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ACD780CB-F88C-4961-B5ED-02B40548C9A9}"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6/7/2016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Header Placeholder 3"/>
          <p:cNvSpPr>
            <a:spLocks noGrp="1"/>
          </p:cNvSpPr>
          <p:nvPr>
            <p:ph type="hdr" sz="quarter"/>
          </p:nvPr>
        </p:nvSpPr>
        <p:spPr>
          <a:xfrm>
            <a:off x="0" y="0"/>
            <a:ext cx="3004457" cy="460979"/>
          </a:xfrm>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EMS Overview</a:t>
            </a:r>
          </a:p>
        </p:txBody>
      </p:sp>
    </p:spTree>
    <p:extLst>
      <p:ext uri="{BB962C8B-B14F-4D97-AF65-F5344CB8AC3E}">
        <p14:creationId xmlns:p14="http://schemas.microsoft.com/office/powerpoint/2010/main" val="2148718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3FD98-CD5B-4ADD-8DA6-FE36A8C66EA7}" type="slidenum">
              <a:rPr lang="en-US" smtClean="0"/>
              <a:pPr/>
              <a:t>24</a:t>
            </a:fld>
            <a:endParaRPr lang="en-US" dirty="0"/>
          </a:p>
        </p:txBody>
      </p:sp>
    </p:spTree>
    <p:extLst>
      <p:ext uri="{BB962C8B-B14F-4D97-AF65-F5344CB8AC3E}">
        <p14:creationId xmlns:p14="http://schemas.microsoft.com/office/powerpoint/2010/main" val="2855734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i="1" kern="1200" dirty="0">
                <a:solidFill>
                  <a:schemeClr val="tx1"/>
                </a:solidFill>
                <a:effectLst/>
                <a:latin typeface="Segoe UI Light" pitchFamily="34" charset="0"/>
                <a:ea typeface="+mn-ea"/>
                <a:cs typeface="+mn-cs"/>
              </a:rPr>
              <a:t>“Gartner recognized Microsoft as a Visionary in the 2015 Magic Quadrant for Enterprise Mobility Management Suites, based on its ability to execute and completeness of vision. This Magic Quadrant rates vendors on their ability to help organizations integrate mobile devices into their security frameworks and systems and information technology life cycles. According to Gartner, Visionaries have unique capabilities in certain aspects of EMM. They meet the requirements of customers that place a high priority in certain critical EMM areas. </a:t>
            </a:r>
            <a:endParaRPr lang="en-US" sz="900" kern="1200" dirty="0">
              <a:solidFill>
                <a:schemeClr val="tx1"/>
              </a:solidFill>
              <a:effectLst/>
              <a:latin typeface="Segoe UI Light" pitchFamily="34" charset="0"/>
              <a:ea typeface="+mn-ea"/>
              <a:cs typeface="+mn-cs"/>
            </a:endParaRPr>
          </a:p>
          <a:p>
            <a:r>
              <a:rPr lang="en-US" sz="900" i="1" kern="1200" dirty="0">
                <a:solidFill>
                  <a:schemeClr val="tx1"/>
                </a:solidFill>
                <a:effectLst/>
                <a:latin typeface="Segoe UI Light" pitchFamily="34" charset="0"/>
                <a:ea typeface="+mn-ea"/>
                <a:cs typeface="+mn-cs"/>
              </a:rPr>
              <a:t> </a:t>
            </a:r>
            <a:endParaRPr lang="en-US" sz="900" kern="1200" dirty="0">
              <a:solidFill>
                <a:schemeClr val="tx1"/>
              </a:solidFill>
              <a:effectLst/>
              <a:latin typeface="Segoe UI Light" pitchFamily="34" charset="0"/>
              <a:ea typeface="+mn-ea"/>
              <a:cs typeface="+mn-cs"/>
            </a:endParaRPr>
          </a:p>
          <a:p>
            <a:r>
              <a:rPr lang="en-US" sz="900" i="1" kern="1200" dirty="0">
                <a:solidFill>
                  <a:schemeClr val="tx1"/>
                </a:solidFill>
                <a:effectLst/>
                <a:latin typeface="Segoe UI Light" pitchFamily="34" charset="0"/>
                <a:ea typeface="+mn-ea"/>
                <a:cs typeface="+mn-cs"/>
              </a:rPr>
              <a:t>Microsoft is currently the only vendor to be featured in all three Gartner’s Magic Quadrants for Enterprise Mobility Management Suites, Identity and Access Management as a Service and Client Management Tools. We believe this validates Microsoft’s strategy to provide a combined suite that enables companies to manage computers, devices and applications with identity at the center”** </a:t>
            </a:r>
          </a:p>
          <a:p>
            <a:endParaRPr lang="en-US" sz="900" i="1" kern="1200" dirty="0">
              <a:solidFill>
                <a:schemeClr val="tx1"/>
              </a:solidFill>
              <a:effectLst/>
              <a:latin typeface="Segoe UI Light" pitchFamily="34" charset="0"/>
              <a:ea typeface="+mn-ea"/>
              <a:cs typeface="+mn-cs"/>
            </a:endParaRPr>
          </a:p>
          <a:p>
            <a:pPr marL="0" marR="0" indent="0" algn="l" defTabSz="932742" rtl="0" eaLnBrk="1" fontAlgn="auto" latinLnBrk="0" hangingPunct="1">
              <a:lnSpc>
                <a:spcPct val="90000"/>
              </a:lnSpc>
              <a:spcBef>
                <a:spcPts val="0"/>
              </a:spcBef>
              <a:spcAft>
                <a:spcPts val="340"/>
              </a:spcAft>
              <a:buClrTx/>
              <a:buSzTx/>
              <a:buFontTx/>
              <a:buNone/>
              <a:tabLst/>
              <a:defRPr/>
            </a:pPr>
            <a:r>
              <a:rPr lang="en-US" sz="900" b="1" kern="1200" dirty="0">
                <a:solidFill>
                  <a:schemeClr val="tx1"/>
                </a:solidFill>
                <a:effectLst/>
                <a:latin typeface="Segoe UI Light" pitchFamily="34" charset="0"/>
                <a:ea typeface="+mn-ea"/>
                <a:cs typeface="+mn-cs"/>
              </a:rPr>
              <a:t>**</a:t>
            </a:r>
            <a:r>
              <a:rPr lang="en-US" sz="900" kern="1200" dirty="0">
                <a:solidFill>
                  <a:schemeClr val="tx1"/>
                </a:solidFill>
                <a:effectLst/>
                <a:latin typeface="Segoe UI Light" pitchFamily="34" charset="0"/>
                <a:ea typeface="+mn-ea"/>
                <a:cs typeface="+mn-cs"/>
              </a:rPr>
              <a:t> </a:t>
            </a:r>
            <a:r>
              <a:rPr lang="en-US" sz="900" b="1" kern="1200" dirty="0">
                <a:solidFill>
                  <a:schemeClr val="tx1"/>
                </a:solidFill>
                <a:effectLst/>
                <a:latin typeface="Segoe UI Light" pitchFamily="34" charset="0"/>
                <a:ea typeface="+mn-ea"/>
                <a:cs typeface="+mn-cs"/>
              </a:rPr>
              <a:t>This graphic was published by Gartner, Inc. as part of a larger research document and should be evaluated in the context of the entire document. The Gartner document is available upon request from Microsoft. Gartner does not endorse any vendor, product or service depicted in its research publications, and does not advise technology users to select only those vendors with the highest ratings. Gartner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a:t>
            </a:r>
            <a:endParaRPr lang="en-US" dirty="0"/>
          </a:p>
          <a:p>
            <a:endParaRPr lang="en-US" dirty="0"/>
          </a:p>
          <a:p>
            <a:r>
              <a:rPr lang="en-US" dirty="0"/>
              <a:t>Market Leader</a:t>
            </a: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a:latin typeface="Segoe UI Semibold" panose="020B0702040204020203" pitchFamily="34" charset="0"/>
                <a:cs typeface="Segoe UI Semibold" panose="020B0702040204020203" pitchFamily="34" charset="0"/>
              </a:rPr>
              <a:t>Azure Active Directory </a:t>
            </a:r>
            <a:r>
              <a:rPr lang="en-US" sz="900" dirty="0"/>
              <a:t>manages identity for </a:t>
            </a:r>
            <a:r>
              <a:rPr lang="en-US" sz="900" dirty="0">
                <a:latin typeface="Segoe UI Semibold" panose="020B0702040204020203" pitchFamily="34" charset="0"/>
                <a:cs typeface="Segoe UI Semibold" panose="020B0702040204020203" pitchFamily="34" charset="0"/>
              </a:rPr>
              <a:t>&gt;4.9 million </a:t>
            </a:r>
            <a:r>
              <a:rPr lang="en-US" sz="900" dirty="0"/>
              <a:t>organizations today</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4CFA94A-519F-445C-B30C-9E76FA6A2031}" type="datetime8">
              <a:rPr lang="en-US" smtClean="0"/>
              <a:t>6/7/2016 6:03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25</a:t>
            </a:fld>
            <a:endParaRPr lang="en-US" dirty="0"/>
          </a:p>
        </p:txBody>
      </p:sp>
    </p:spTree>
    <p:extLst>
      <p:ext uri="{BB962C8B-B14F-4D97-AF65-F5344CB8AC3E}">
        <p14:creationId xmlns:p14="http://schemas.microsoft.com/office/powerpoint/2010/main" val="3346637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927100">
              <a:spcBef>
                <a:spcPct val="0"/>
              </a:spcBef>
            </a:pPr>
            <a:endParaRPr lang="en-US" dirty="0">
              <a:latin typeface="Calibri" charset="0"/>
            </a:endParaRPr>
          </a:p>
        </p:txBody>
      </p:sp>
      <p:sp>
        <p:nvSpPr>
          <p:cNvPr id="737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egoe UI" charset="0"/>
                <a:ea typeface="ＭＳ Ｐゴシック" charset="0"/>
                <a:cs typeface="ＭＳ Ｐゴシック" charset="0"/>
              </a:defRPr>
            </a:lvl1pPr>
            <a:lvl2pPr marL="742950" indent="-285750">
              <a:defRPr>
                <a:solidFill>
                  <a:schemeClr val="tx1"/>
                </a:solidFill>
                <a:latin typeface="Segoe UI" charset="0"/>
                <a:ea typeface="ＭＳ Ｐゴシック" charset="0"/>
              </a:defRPr>
            </a:lvl2pPr>
            <a:lvl3pPr marL="1143000" indent="-228600">
              <a:defRPr>
                <a:solidFill>
                  <a:schemeClr val="tx1"/>
                </a:solidFill>
                <a:latin typeface="Segoe UI" charset="0"/>
                <a:ea typeface="ＭＳ Ｐゴシック" charset="0"/>
              </a:defRPr>
            </a:lvl3pPr>
            <a:lvl4pPr marL="1600200" indent="-228600">
              <a:defRPr>
                <a:solidFill>
                  <a:schemeClr val="tx1"/>
                </a:solidFill>
                <a:latin typeface="Segoe UI" charset="0"/>
                <a:ea typeface="ＭＳ Ｐゴシック" charset="0"/>
              </a:defRPr>
            </a:lvl4pPr>
            <a:lvl5pPr marL="2057400" indent="-228600">
              <a:defRPr>
                <a:solidFill>
                  <a:schemeClr val="tx1"/>
                </a:solidFill>
                <a:latin typeface="Segoe UI" charset="0"/>
                <a:ea typeface="ＭＳ Ｐゴシック" charset="0"/>
              </a:defRPr>
            </a:lvl5pPr>
            <a:lvl6pPr marL="2514600" indent="-228600" defTabSz="931863" fontAlgn="base">
              <a:spcBef>
                <a:spcPct val="0"/>
              </a:spcBef>
              <a:spcAft>
                <a:spcPct val="0"/>
              </a:spcAft>
              <a:defRPr>
                <a:solidFill>
                  <a:schemeClr val="tx1"/>
                </a:solidFill>
                <a:latin typeface="Segoe UI" charset="0"/>
                <a:ea typeface="ＭＳ Ｐゴシック" charset="0"/>
              </a:defRPr>
            </a:lvl6pPr>
            <a:lvl7pPr marL="2971800" indent="-228600" defTabSz="931863" fontAlgn="base">
              <a:spcBef>
                <a:spcPct val="0"/>
              </a:spcBef>
              <a:spcAft>
                <a:spcPct val="0"/>
              </a:spcAft>
              <a:defRPr>
                <a:solidFill>
                  <a:schemeClr val="tx1"/>
                </a:solidFill>
                <a:latin typeface="Segoe UI" charset="0"/>
                <a:ea typeface="ＭＳ Ｐゴシック" charset="0"/>
              </a:defRPr>
            </a:lvl7pPr>
            <a:lvl8pPr marL="3429000" indent="-228600" defTabSz="931863" fontAlgn="base">
              <a:spcBef>
                <a:spcPct val="0"/>
              </a:spcBef>
              <a:spcAft>
                <a:spcPct val="0"/>
              </a:spcAft>
              <a:defRPr>
                <a:solidFill>
                  <a:schemeClr val="tx1"/>
                </a:solidFill>
                <a:latin typeface="Segoe UI" charset="0"/>
                <a:ea typeface="ＭＳ Ｐゴシック" charset="0"/>
              </a:defRPr>
            </a:lvl8pPr>
            <a:lvl9pPr marL="3886200" indent="-228600" defTabSz="931863" fontAlgn="base">
              <a:spcBef>
                <a:spcPct val="0"/>
              </a:spcBef>
              <a:spcAft>
                <a:spcPct val="0"/>
              </a:spcAft>
              <a:defRPr>
                <a:solidFill>
                  <a:schemeClr val="tx1"/>
                </a:solidFill>
                <a:latin typeface="Segoe UI" charset="0"/>
                <a:ea typeface="ＭＳ Ｐゴシック"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D04E3136-C5C6-334E-86B6-6CE63AB96C23}" type="slidenum">
              <a:rPr kumimoji="0" lang="en-US" sz="1200" b="0" i="0" u="none" strike="noStrike" kern="1200" cap="none" spc="0" normalizeH="0" baseline="0" noProof="0">
                <a:ln>
                  <a:noFill/>
                </a:ln>
                <a:solidFill>
                  <a:prstClr val="black"/>
                </a:solidFill>
                <a:effectLst/>
                <a:uLnTx/>
                <a:uFillTx/>
                <a:latin typeface="Calibri" charset="0"/>
              </a:rPr>
              <a:pPr marL="0" marR="0" lvl="0" indent="0" algn="r" defTabSz="931863"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102653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4CFA94A-519F-445C-B30C-9E76FA6A2031}" type="datetime8">
              <a:rPr lang="en-US" smtClean="0">
                <a:solidFill>
                  <a:prstClr val="black"/>
                </a:solidFill>
              </a:rPr>
              <a:pPr/>
              <a:t>6/7/2016 6:03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631258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Speaker Notes:</a:t>
            </a:r>
          </a:p>
          <a:p>
            <a:endParaRPr lang="en-US" dirty="0"/>
          </a:p>
          <a:p>
            <a:r>
              <a:rPr lang="en-US" dirty="0"/>
              <a:t>Microsoft has</a:t>
            </a:r>
            <a:r>
              <a:rPr lang="en-US" baseline="0" dirty="0"/>
              <a:t> great marketing assets that can support you in market. Make sure you take advantage of it!</a:t>
            </a:r>
            <a:endParaRPr lang="en-US" dirty="0"/>
          </a:p>
        </p:txBody>
      </p:sp>
      <p:sp>
        <p:nvSpPr>
          <p:cNvPr id="4" name="Slide Number Placeholder 3"/>
          <p:cNvSpPr>
            <a:spLocks noGrp="1"/>
          </p:cNvSpPr>
          <p:nvPr>
            <p:ph type="sldNum" sz="quarter" idx="10"/>
          </p:nvPr>
        </p:nvSpPr>
        <p:spPr/>
        <p:txBody>
          <a:bodyPr/>
          <a:lstStyle/>
          <a:p>
            <a:fld id="{8CD5C8C3-2D9A-42A5-8103-5C94BAEB147C}" type="slidenum">
              <a:rPr lang="en-US" smtClean="0"/>
              <a:t>28</a:t>
            </a:fld>
            <a:endParaRPr lang="en-US"/>
          </a:p>
        </p:txBody>
      </p:sp>
    </p:spTree>
    <p:extLst>
      <p:ext uri="{BB962C8B-B14F-4D97-AF65-F5344CB8AC3E}">
        <p14:creationId xmlns:p14="http://schemas.microsoft.com/office/powerpoint/2010/main" val="4073149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6ED312-D82A-4941-9AD8-FD3249B4ED51}"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1094270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6/7/2016</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002652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F2F9659C-594E-49B1-8E3A-9050BC3CFEC5}" type="datetime1">
              <a:rPr lang="en-US" smtClean="0"/>
              <a:t>6/7/2016</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t>32</a:t>
            </a:fld>
            <a:endParaRPr lang="en-US" dirty="0"/>
          </a:p>
        </p:txBody>
      </p:sp>
      <p:sp>
        <p:nvSpPr>
          <p:cNvPr id="6" name="Header Placeholder 5"/>
          <p:cNvSpPr>
            <a:spLocks noGrp="1"/>
          </p:cNvSpPr>
          <p:nvPr>
            <p:ph type="hdr" sz="quarter" idx="12"/>
          </p:nvPr>
        </p:nvSpPr>
        <p:spPr/>
        <p:txBody>
          <a:bodyPr/>
          <a:lstStyle/>
          <a:p>
            <a:r>
              <a:rPr lang="en-US" dirty="0"/>
              <a:t>Microsoft Office</a:t>
            </a:r>
          </a:p>
        </p:txBody>
      </p:sp>
      <p:sp>
        <p:nvSpPr>
          <p:cNvPr id="7" name="Footer Placeholder 6"/>
          <p:cNvSpPr>
            <a:spLocks noGrp="1"/>
          </p:cNvSpPr>
          <p:nvPr>
            <p:ph type="ftr" sz="quarter" idx="13"/>
          </p:nvPr>
        </p:nvSpPr>
        <p:spPr/>
        <p:txBody>
          <a:bodyPr/>
          <a:lstStyle/>
          <a:p>
            <a:pPr marL="236179" defTabSz="931467"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844048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 </a:t>
            </a:r>
          </a:p>
          <a:p>
            <a:r>
              <a:rPr lang="en-US" sz="900" kern="1200" dirty="0">
                <a:solidFill>
                  <a:schemeClr val="tx1"/>
                </a:solidFill>
                <a:effectLst/>
                <a:latin typeface="Segoe UI Light" pitchFamily="34" charset="0"/>
                <a:ea typeface="+mn-ea"/>
                <a:cs typeface="+mn-cs"/>
              </a:rPr>
              <a:t>Now that you have heard about new opportunities enabled by Microsoft technology, it’s time to grow your business. Microsoft offers many resources to partners who want to get involved. We provide detailed guidance on developing practices and defining roadmaps, and we apply our own learnings and those of our partners to create communities of like-minded people who are looking to solve customers’ needs with technology. </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There are also excellent resources available within the Azure Partner Group, as well as from the Microsoft Partner Network (MPN). Many partners have found the marketing materials from Microsoft to be helpful within their practice as well, with 67% of partners polled mentioning that they had previously used marketing materials provided by Microsoft. </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Once your application project services practice has matured, it may be beneficial to consider expanding your business into the managed services space and create unique, packaged IP to drive additional, ongoing revenue. 71% of the partners we surveyed offered managed services as part, or as an extension of, their Enterprise Mobility practice. Of those partners who do not currently offer managed services, 75% plan to offer it within the next year. 36% of partners polled also have created some sort of unique IP within their practice to serve as their differentiator or competitive advantage. </a:t>
            </a:r>
          </a:p>
          <a:p>
            <a:endParaRPr lang="en-US" baseline="0" dirty="0"/>
          </a:p>
          <a:p>
            <a:r>
              <a:rPr lang="en-US" dirty="0"/>
              <a:t>As part of our research, we also asked partners to</a:t>
            </a:r>
            <a:r>
              <a:rPr lang="en-US" baseline="0" dirty="0"/>
              <a:t> provide some tips and tricks to others who are building out Enterprise Mobility practices. </a:t>
            </a:r>
          </a:p>
          <a:p>
            <a:endParaRPr lang="en-US" baseline="0" dirty="0"/>
          </a:p>
          <a:p>
            <a:r>
              <a:rPr lang="en-US" baseline="0" dirty="0"/>
              <a:t>Some best practice comments include:</a:t>
            </a:r>
          </a:p>
          <a:p>
            <a:pPr marL="285750" indent="-285750">
              <a:lnSpc>
                <a:spcPct val="90000"/>
              </a:lnSpc>
              <a:spcAft>
                <a:spcPts val="600"/>
              </a:spcAft>
              <a:buFont typeface="Arial" panose="020B0604020202020204" pitchFamily="34" charset="0"/>
              <a:buChar char="•"/>
            </a:pPr>
            <a:r>
              <a:rPr lang="en-US" sz="900" dirty="0">
                <a:solidFill>
                  <a:srgbClr val="FFFFFF"/>
                </a:solidFill>
              </a:rPr>
              <a:t>Focus on the business problem the customer is solving</a:t>
            </a:r>
          </a:p>
          <a:p>
            <a:pPr marL="285750" indent="-285750">
              <a:lnSpc>
                <a:spcPct val="90000"/>
              </a:lnSpc>
              <a:spcAft>
                <a:spcPts val="600"/>
              </a:spcAft>
              <a:buFont typeface="Arial" panose="020B0604020202020204" pitchFamily="34" charset="0"/>
              <a:buChar char="•"/>
            </a:pPr>
            <a:r>
              <a:rPr lang="en-US" sz="900" dirty="0">
                <a:solidFill>
                  <a:srgbClr val="FFFFFF"/>
                </a:solidFill>
              </a:rPr>
              <a:t>Consolidate identities first – Active Directory is often the entry point</a:t>
            </a:r>
          </a:p>
          <a:p>
            <a:pPr marL="285750" indent="-285750">
              <a:lnSpc>
                <a:spcPct val="90000"/>
              </a:lnSpc>
              <a:spcAft>
                <a:spcPts val="600"/>
              </a:spcAft>
              <a:buFont typeface="Arial" panose="020B0604020202020204" pitchFamily="34" charset="0"/>
              <a:buChar char="•"/>
            </a:pPr>
            <a:r>
              <a:rPr lang="en-US" sz="900" dirty="0">
                <a:solidFill>
                  <a:srgbClr val="FFFFFF"/>
                </a:solidFill>
              </a:rPr>
              <a:t>Prove it with a Proof-of-Concept (POC)</a:t>
            </a:r>
          </a:p>
          <a:p>
            <a:endParaRPr lang="en-US" baseline="0" dirty="0"/>
          </a:p>
          <a:p>
            <a:r>
              <a:rPr lang="en-US" baseline="0" dirty="0"/>
              <a:t>Some methods for overcoming challenges include:</a:t>
            </a:r>
          </a:p>
          <a:p>
            <a:pPr marL="285750" indent="-285750">
              <a:lnSpc>
                <a:spcPct val="90000"/>
              </a:lnSpc>
              <a:spcAft>
                <a:spcPts val="600"/>
              </a:spcAft>
              <a:buFont typeface="Arial" panose="020B0604020202020204" pitchFamily="34" charset="0"/>
              <a:buChar char="•"/>
            </a:pPr>
            <a:r>
              <a:rPr lang="en-US" sz="900" dirty="0">
                <a:solidFill>
                  <a:srgbClr val="FFFFFF"/>
                </a:solidFill>
              </a:rPr>
              <a:t>Enterprise mobility is new and evolving – invest in education upfront, both internally and customer-facing</a:t>
            </a:r>
          </a:p>
          <a:p>
            <a:pPr marL="285750" indent="-285750">
              <a:lnSpc>
                <a:spcPct val="90000"/>
              </a:lnSpc>
              <a:spcAft>
                <a:spcPts val="600"/>
              </a:spcAft>
              <a:buFont typeface="Arial" panose="020B0604020202020204" pitchFamily="34" charset="0"/>
              <a:buChar char="•"/>
            </a:pPr>
            <a:r>
              <a:rPr lang="en-US" sz="900" dirty="0">
                <a:solidFill>
                  <a:srgbClr val="FFFFFF"/>
                </a:solidFill>
              </a:rPr>
              <a:t>Clients think the ongoing management is easy. Its not. Build a Managed Service.</a:t>
            </a:r>
          </a:p>
          <a:p>
            <a:pPr marL="285750" indent="-285750">
              <a:lnSpc>
                <a:spcPct val="90000"/>
              </a:lnSpc>
              <a:spcAft>
                <a:spcPts val="600"/>
              </a:spcAft>
              <a:buFont typeface="Arial" panose="020B0604020202020204" pitchFamily="34" charset="0"/>
              <a:buChar char="•"/>
            </a:pPr>
            <a:r>
              <a:rPr lang="en-US" sz="900" dirty="0">
                <a:solidFill>
                  <a:srgbClr val="FFFFFF"/>
                </a:solidFill>
              </a:rPr>
              <a:t>Positioning cloud solutions against on-premises entities – be sure to emphasize the benefits of cloud</a:t>
            </a:r>
          </a:p>
          <a:p>
            <a:endParaRPr lang="en-US" dirty="0"/>
          </a:p>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4CFA94A-519F-445C-B30C-9E76FA6A2031}" type="datetime8">
              <a:rPr lang="en-US" smtClean="0">
                <a:solidFill>
                  <a:prstClr val="black"/>
                </a:solidFill>
              </a:rPr>
              <a:pPr/>
              <a:t>6/7/2016 6:03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2096673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p>
          <a:p>
            <a:r>
              <a:rPr lang="en-US" sz="900" kern="1200" dirty="0">
                <a:solidFill>
                  <a:schemeClr val="tx1"/>
                </a:solidFill>
                <a:effectLst/>
                <a:latin typeface="Segoe UI Light" pitchFamily="34" charset="0"/>
                <a:ea typeface="+mn-ea"/>
                <a:cs typeface="+mn-cs"/>
              </a:rPr>
              <a:t>Many partners have found great success building their businesses with Microsoft’s Enterprise Mobility stack and the Cloud Platform. Here are some highlights of their accomplishments:</a:t>
            </a:r>
          </a:p>
          <a:p>
            <a:endParaRPr lang="en-US" sz="900"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The Walsh Group</a:t>
            </a:r>
          </a:p>
          <a:p>
            <a:r>
              <a:rPr lang="en-US" dirty="0"/>
              <a:t>The Walsh Group builds skyscrapers, subways, and bridges, and other big things all over the world. It’s also a leader in using technology to do construction better. Walsh is busy moving significant chunks of its datacenter environment to Microsoft Azure to reduce IT costs and accelerate IT service delivery. Building on the identity and access management foundation of Microsoft Azure Active Directory Premium, Walsh can deliver servers to the business in hours rather than weeks, gain unprecedented scalability, and reduce costs. Employees and contractors have a much simpler application sign-in experience using Microsoft Azure Active Directory Premium, and Walsh enhances data safety. Walsh has big plans for Microsoft Azure and plans to migrate 10 to 15 percent of its on-premises infrastructure into Microsoft Azure each year to sharpen its competitiveness.</a:t>
            </a:r>
          </a:p>
          <a:p>
            <a:endParaRPr lang="en-US" sz="900" kern="1200" dirty="0">
              <a:solidFill>
                <a:schemeClr val="tx1"/>
              </a:solidFill>
              <a:effectLst/>
              <a:latin typeface="Segoe UI Light" pitchFamily="34" charset="0"/>
              <a:ea typeface="+mn-ea"/>
              <a:cs typeface="+mn-cs"/>
            </a:endParaRPr>
          </a:p>
          <a:p>
            <a:r>
              <a:rPr lang="en-US" baseline="0" dirty="0"/>
              <a:t>Patrick </a:t>
            </a:r>
            <a:r>
              <a:rPr lang="en-US" baseline="0" dirty="0" err="1"/>
              <a:t>Wirtz</a:t>
            </a:r>
            <a:r>
              <a:rPr lang="en-US" baseline="0" dirty="0"/>
              <a:t>, an Innovation Manager remarked, “</a:t>
            </a:r>
            <a:r>
              <a:rPr lang="en-US" sz="900" dirty="0">
                <a:solidFill>
                  <a:srgbClr val="505050"/>
                </a:solidFill>
              </a:rPr>
              <a:t>The single sign-on capability in Microsoft Azure Active Directory Premium really simplifies life for employees, who are in and out of multiple Walsh applications throughout the day”. </a:t>
            </a:r>
          </a:p>
          <a:p>
            <a:endParaRPr lang="en-US" sz="900" dirty="0">
              <a:solidFill>
                <a:srgbClr val="505050"/>
              </a:solidFill>
            </a:endParaRPr>
          </a:p>
          <a:p>
            <a:r>
              <a:rPr lang="en-US" sz="900" dirty="0">
                <a:solidFill>
                  <a:srgbClr val="505050"/>
                </a:solidFill>
              </a:rPr>
              <a:t>For full case</a:t>
            </a:r>
            <a:r>
              <a:rPr lang="en-US" sz="900" baseline="0" dirty="0">
                <a:solidFill>
                  <a:srgbClr val="505050"/>
                </a:solidFill>
              </a:rPr>
              <a:t> study details, visit: http://www.whymicrosoft.com/see-why/walsh-group/</a:t>
            </a:r>
          </a:p>
          <a:p>
            <a:endParaRPr lang="en-US" sz="900" baseline="0" dirty="0">
              <a:solidFill>
                <a:srgbClr val="505050"/>
              </a:solidFill>
            </a:endParaRPr>
          </a:p>
          <a:p>
            <a:r>
              <a:rPr lang="en-US" sz="900" b="1" kern="1200" dirty="0">
                <a:solidFill>
                  <a:schemeClr val="tx1"/>
                </a:solidFill>
                <a:effectLst/>
                <a:latin typeface="Segoe UI Light" pitchFamily="34" charset="0"/>
                <a:ea typeface="+mn-ea"/>
                <a:cs typeface="+mn-cs"/>
              </a:rPr>
              <a:t>Empire Today</a:t>
            </a:r>
            <a:r>
              <a:rPr lang="en-US" sz="900" b="1" kern="1200" baseline="0" dirty="0">
                <a:solidFill>
                  <a:schemeClr val="tx1"/>
                </a:solidFill>
                <a:effectLst/>
                <a:latin typeface="Segoe UI Light" pitchFamily="34" charset="0"/>
                <a:ea typeface="+mn-ea"/>
                <a:cs typeface="+mn-cs"/>
              </a:rPr>
              <a:t> </a:t>
            </a:r>
            <a:endParaRPr lang="en-US" sz="900" b="1" kern="1200" dirty="0">
              <a:solidFill>
                <a:schemeClr val="tx1"/>
              </a:solidFill>
              <a:effectLst/>
              <a:latin typeface="Segoe UI Light" pitchFamily="34" charset="0"/>
              <a:ea typeface="+mn-ea"/>
              <a:cs typeface="+mn-cs"/>
            </a:endParaRPr>
          </a:p>
          <a:p>
            <a:r>
              <a:rPr lang="en-US" dirty="0"/>
              <a:t>Empire Today installs flooring and window treatments. It is using Windows Intune to manage more than 1,200 tablets running Windows 8.1 RT and a proprietary app that helps its sales force streamline in-home service. The solution replaces a paper-based process, enabling a standard, efficient method of generating quotes, and capturing orders. Empire expects to win more sales, save money on increased material accuracy, and boost its competitive advantage. </a:t>
            </a:r>
          </a:p>
          <a:p>
            <a:endParaRPr lang="en-US" sz="900" kern="1200" dirty="0">
              <a:solidFill>
                <a:schemeClr val="tx1"/>
              </a:solidFill>
              <a:effectLst/>
              <a:latin typeface="Segoe UI Light" pitchFamily="34" charset="0"/>
              <a:ea typeface="+mn-ea"/>
              <a:cs typeface="+mn-cs"/>
            </a:endParaRPr>
          </a:p>
          <a:p>
            <a:r>
              <a:rPr lang="en-US" sz="900" dirty="0">
                <a:solidFill>
                  <a:srgbClr val="505050"/>
                </a:solidFill>
              </a:rPr>
              <a:t>Steven </a:t>
            </a:r>
            <a:r>
              <a:rPr lang="en-US" sz="900" dirty="0" err="1">
                <a:solidFill>
                  <a:srgbClr val="505050"/>
                </a:solidFill>
              </a:rPr>
              <a:t>Creaney</a:t>
            </a:r>
            <a:r>
              <a:rPr lang="en-US" baseline="0" dirty="0"/>
              <a:t>, a Senior .NET Developer commented, “</a:t>
            </a:r>
            <a:r>
              <a:rPr lang="en-US" sz="900" dirty="0">
                <a:solidFill>
                  <a:srgbClr val="505050"/>
                </a:solidFill>
              </a:rPr>
              <a:t>Empire Today worked with Peters &amp; Associates, to provision the Azure environment with Configuration Manager and Microsoft Intune. “The team from Peters &amp; Associates was invaluable in helping us set up a complete, unified device management system in the cloud.”</a:t>
            </a:r>
          </a:p>
          <a:p>
            <a:endParaRPr lang="en-US" sz="900" dirty="0">
              <a:solidFill>
                <a:srgbClr val="505050"/>
              </a:solidFill>
            </a:endParaRPr>
          </a:p>
          <a:p>
            <a:r>
              <a:rPr lang="en-US" sz="900" dirty="0">
                <a:solidFill>
                  <a:srgbClr val="505050"/>
                </a:solidFill>
              </a:rPr>
              <a:t>For full case</a:t>
            </a:r>
            <a:r>
              <a:rPr lang="en-US" sz="900" baseline="0" dirty="0">
                <a:solidFill>
                  <a:srgbClr val="505050"/>
                </a:solidFill>
              </a:rPr>
              <a:t> study details, visit: https://customers.microsoft.com/Pages/CustomerStory.aspx?recid=12505</a:t>
            </a:r>
          </a:p>
          <a:p>
            <a:endParaRPr lang="en-US" sz="900" kern="1200" dirty="0">
              <a:solidFill>
                <a:schemeClr val="tx1"/>
              </a:solidFill>
              <a:effectLst/>
              <a:latin typeface="Segoe UI Light" pitchFamily="34" charset="0"/>
              <a:ea typeface="+mn-ea"/>
              <a:cs typeface="+mn-cs"/>
            </a:endParaRPr>
          </a:p>
          <a:p>
            <a:endParaRPr lang="en-US" sz="900"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Gulf Energy</a:t>
            </a:r>
          </a:p>
          <a:p>
            <a:r>
              <a:rPr lang="en-US" dirty="0"/>
              <a:t>Half of Gulf Energy SAOC workers are located outside the company’s Muscat, Oman, headquarters, making it difficult for the IT staff to manage and protect their PCs. Gulf Energy is using the Windows Intune cloud-based PC management service to remotely and proactively manage PCs, reduce support costs, improve productivity, and enhance PC security. With Windows Intune and Microsoft Office 365, Gulf Energy can easily meet the needs of its many field employees. </a:t>
            </a:r>
          </a:p>
          <a:p>
            <a:endParaRPr lang="en-US" sz="900" kern="1200" dirty="0">
              <a:solidFill>
                <a:schemeClr val="tx1"/>
              </a:solidFill>
              <a:effectLst/>
              <a:latin typeface="Segoe UI Light" pitchFamily="34" charset="0"/>
              <a:ea typeface="+mn-ea"/>
              <a:cs typeface="+mn-cs"/>
            </a:endParaRPr>
          </a:p>
          <a:p>
            <a:r>
              <a:rPr lang="en-US" sz="900" dirty="0" err="1">
                <a:solidFill>
                  <a:srgbClr val="505050"/>
                </a:solidFill>
              </a:rPr>
              <a:t>Saif</a:t>
            </a:r>
            <a:r>
              <a:rPr lang="en-US" sz="900" dirty="0">
                <a:solidFill>
                  <a:srgbClr val="505050"/>
                </a:solidFill>
              </a:rPr>
              <a:t> Al Kindy</a:t>
            </a:r>
            <a:r>
              <a:rPr lang="en-US" baseline="0" dirty="0"/>
              <a:t>, an IT Manager commented, “</a:t>
            </a:r>
            <a:r>
              <a:rPr lang="en-US" sz="900" dirty="0">
                <a:solidFill>
                  <a:srgbClr val="505050"/>
                </a:solidFill>
              </a:rPr>
              <a:t>Other vendors were pushing us to expand our on-premises infrastructure, but we were trying to get out of the hardware management business. IOTAP had our best interests at heart and helped us move all our PCs under the care of Microsoft Intune in just a couple of weeks with no downtime.”</a:t>
            </a:r>
          </a:p>
          <a:p>
            <a:endParaRPr lang="en-US" sz="900" dirty="0">
              <a:solidFill>
                <a:srgbClr val="505050"/>
              </a:solidFill>
            </a:endParaRPr>
          </a:p>
          <a:p>
            <a:r>
              <a:rPr lang="en-US" sz="900" dirty="0">
                <a:solidFill>
                  <a:srgbClr val="505050"/>
                </a:solidFill>
              </a:rPr>
              <a:t>For full case</a:t>
            </a:r>
            <a:r>
              <a:rPr lang="en-US" sz="900" baseline="0" dirty="0">
                <a:solidFill>
                  <a:srgbClr val="505050"/>
                </a:solidFill>
              </a:rPr>
              <a:t> study details, visit: http://www.microsoft.com/sv-se/kundreferenser/Windows-Intune/Gulf-Energy-SAOC/Omani-Oil-Services-Firm-Proactively-Manages-Field-PCs-Reduces-Costs-Using-Cloud-Service/710000004043</a:t>
            </a:r>
          </a:p>
          <a:p>
            <a:endParaRPr lang="en-US" sz="900" baseline="0" dirty="0">
              <a:solidFill>
                <a:srgbClr val="505050"/>
              </a:solidFill>
            </a:endParaRPr>
          </a:p>
          <a:p>
            <a:r>
              <a:rPr lang="en-US" b="1" dirty="0"/>
              <a:t>Catholic District School Board of Eastern Ontario </a:t>
            </a:r>
          </a:p>
          <a:p>
            <a:r>
              <a:rPr lang="en-US" dirty="0"/>
              <a:t>The Catholic District School Board of Eastern Ontario (CDSBEO) chose the Windows Intune mobile device management solution as the foundation of a new student BYOD (bring your own device) policy. Compared to its previous on-premises solution, Windows Intune offers the multiplatform management capabilities and simplified administration that CDSBEO required to provide a secure computing environment that improves student learning. </a:t>
            </a:r>
          </a:p>
          <a:p>
            <a:endParaRPr lang="en-US" sz="900" kern="1200" dirty="0">
              <a:solidFill>
                <a:schemeClr val="tx1"/>
              </a:solidFill>
              <a:effectLst/>
              <a:latin typeface="Segoe UI Light" pitchFamily="34" charset="0"/>
              <a:ea typeface="+mn-ea"/>
              <a:cs typeface="+mn-cs"/>
            </a:endParaRPr>
          </a:p>
          <a:p>
            <a:r>
              <a:rPr lang="en-US" sz="900" dirty="0">
                <a:solidFill>
                  <a:srgbClr val="505050"/>
                </a:solidFill>
              </a:rPr>
              <a:t>Julien Leger</a:t>
            </a:r>
            <a:r>
              <a:rPr lang="en-US" baseline="0" dirty="0"/>
              <a:t>, a Systems Analyst commented, “</a:t>
            </a:r>
            <a:r>
              <a:rPr lang="en-US" sz="900" dirty="0">
                <a:solidFill>
                  <a:srgbClr val="505050"/>
                </a:solidFill>
              </a:rPr>
              <a:t>We have better visibility across managed devices, we can automatically deploy apps using the Company Portal, and we can quickly provide remote assistance, instead of driving to schools.”</a:t>
            </a:r>
          </a:p>
          <a:p>
            <a:endParaRPr lang="en-US" sz="900" dirty="0">
              <a:solidFill>
                <a:srgbClr val="505050"/>
              </a:solidFill>
            </a:endParaRPr>
          </a:p>
          <a:p>
            <a:r>
              <a:rPr lang="en-US" sz="900" dirty="0">
                <a:solidFill>
                  <a:srgbClr val="505050"/>
                </a:solidFill>
              </a:rPr>
              <a:t>For full case</a:t>
            </a:r>
            <a:r>
              <a:rPr lang="en-US" sz="900" baseline="0" dirty="0">
                <a:solidFill>
                  <a:srgbClr val="505050"/>
                </a:solidFill>
              </a:rPr>
              <a:t> study details, visit: https://customers.microsoft.com/Pages/CustomerStory.aspx?recid=10511</a:t>
            </a:r>
          </a:p>
          <a:p>
            <a:endParaRPr lang="en-US" sz="900" kern="1200" baseline="0" dirty="0">
              <a:solidFill>
                <a:srgbClr val="505050"/>
              </a:solidFill>
              <a:effectLst/>
              <a:latin typeface="Segoe UI Light" pitchFamily="34" charset="0"/>
              <a:ea typeface="+mn-ea"/>
              <a:cs typeface="+mn-cs"/>
            </a:endParaRPr>
          </a:p>
          <a:p>
            <a:r>
              <a:rPr lang="en-US" b="1" dirty="0"/>
              <a:t>Xerox</a:t>
            </a:r>
          </a:p>
          <a:p>
            <a:r>
              <a:rPr lang="en-US" dirty="0"/>
              <a:t>Xerox, a global leader in business processes and document management, wanted to shift its employee learning focus from a traditional approach focused on classroom-based learning to a more needs-driven approach. Recognizing both the power of video in learning and the fact that its workforce is increasingly mobile, Xerox worked with Microsoft Azure Circle partner </a:t>
            </a:r>
            <a:r>
              <a:rPr lang="en-US" dirty="0" err="1"/>
              <a:t>Ravnur</a:t>
            </a:r>
            <a:r>
              <a:rPr lang="en-US" dirty="0"/>
              <a:t> to implement a Microsoft Azure cloud-based video content management solution that delivers learning content to mobile devices anywhere and anytime.</a:t>
            </a:r>
          </a:p>
          <a:p>
            <a:endParaRPr lang="en-US" sz="900" kern="1200" dirty="0">
              <a:solidFill>
                <a:schemeClr val="tx1"/>
              </a:solidFill>
              <a:effectLst/>
              <a:latin typeface="Segoe UI Light" pitchFamily="34" charset="0"/>
              <a:ea typeface="+mn-ea"/>
              <a:cs typeface="+mn-cs"/>
            </a:endParaRPr>
          </a:p>
          <a:p>
            <a:r>
              <a:rPr lang="en-US" sz="900" dirty="0">
                <a:solidFill>
                  <a:srgbClr val="505050"/>
                </a:solidFill>
              </a:rPr>
              <a:t>Steven </a:t>
            </a:r>
            <a:r>
              <a:rPr lang="en-US" sz="900" dirty="0" err="1">
                <a:solidFill>
                  <a:srgbClr val="505050"/>
                </a:solidFill>
              </a:rPr>
              <a:t>Rath</a:t>
            </a:r>
            <a:r>
              <a:rPr lang="en-US" sz="900" dirty="0">
                <a:solidFill>
                  <a:srgbClr val="505050"/>
                </a:solidFill>
              </a:rPr>
              <a:t> Morgan</a:t>
            </a:r>
            <a:r>
              <a:rPr lang="en-US" sz="900" baseline="0" dirty="0">
                <a:solidFill>
                  <a:srgbClr val="505050"/>
                </a:solidFill>
              </a:rPr>
              <a:t> </a:t>
            </a:r>
            <a:r>
              <a:rPr lang="en-US" baseline="0" dirty="0"/>
              <a:t>commented, “</a:t>
            </a:r>
            <a:r>
              <a:rPr lang="en-US" sz="900" dirty="0">
                <a:solidFill>
                  <a:srgbClr val="505050"/>
                </a:solidFill>
              </a:rPr>
              <a:t>Whether getting ready to launch a product or provide ongoing performance support, we can take advantage of our Azure cloud-based </a:t>
            </a:r>
            <a:r>
              <a:rPr lang="en-US" sz="900" dirty="0" err="1">
                <a:solidFill>
                  <a:srgbClr val="505050"/>
                </a:solidFill>
              </a:rPr>
              <a:t>XstreamVideo</a:t>
            </a:r>
            <a:r>
              <a:rPr lang="en-US" sz="900" dirty="0">
                <a:solidFill>
                  <a:srgbClr val="505050"/>
                </a:solidFill>
              </a:rPr>
              <a:t> solution to provide information quickly across the world.”</a:t>
            </a:r>
          </a:p>
          <a:p>
            <a:endParaRPr lang="en-US" sz="900" dirty="0">
              <a:solidFill>
                <a:srgbClr val="505050"/>
              </a:solidFill>
            </a:endParaRPr>
          </a:p>
          <a:p>
            <a:r>
              <a:rPr lang="en-US" sz="900" dirty="0">
                <a:solidFill>
                  <a:srgbClr val="505050"/>
                </a:solidFill>
              </a:rPr>
              <a:t>For full case</a:t>
            </a:r>
            <a:r>
              <a:rPr lang="en-US" sz="900" baseline="0" dirty="0">
                <a:solidFill>
                  <a:srgbClr val="505050"/>
                </a:solidFill>
              </a:rPr>
              <a:t> study details, visit: https://customers.microsoft.com/Pages/CustomerStory.aspx?recid=2797</a:t>
            </a:r>
          </a:p>
          <a:p>
            <a:endParaRPr lang="en-US" sz="900" kern="1200" dirty="0">
              <a:solidFill>
                <a:schemeClr val="tx1"/>
              </a:solidFill>
              <a:effectLst/>
              <a:latin typeface="Segoe UI Light" pitchFamily="34" charset="0"/>
              <a:ea typeface="+mn-ea"/>
              <a:cs typeface="+mn-cs"/>
            </a:endParaRPr>
          </a:p>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4CFA94A-519F-445C-B30C-9E76FA6A2031}" type="datetime8">
              <a:rPr lang="en-US" smtClean="0">
                <a:solidFill>
                  <a:prstClr val="black"/>
                </a:solidFill>
              </a:rPr>
              <a:pPr/>
              <a:t>6/7/2016 6:03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1784410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249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lnSpc>
                <a:spcPct val="107000"/>
              </a:lnSpc>
              <a:spcBef>
                <a:spcPct val="0"/>
              </a:spcBef>
              <a:buFont typeface="Symbol" charset="0"/>
              <a:buNone/>
            </a:pPr>
            <a:endParaRPr lang="en-US">
              <a:latin typeface="Calibri" charset="0"/>
            </a:endParaRPr>
          </a:p>
        </p:txBody>
      </p:sp>
      <p:sp>
        <p:nvSpPr>
          <p:cNvPr id="4249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defTabSz="1035012">
              <a:defRPr>
                <a:solidFill>
                  <a:schemeClr val="tx1"/>
                </a:solidFill>
                <a:latin typeface="Segoe UI" charset="0"/>
                <a:ea typeface="ＭＳ Ｐゴシック" charset="0"/>
                <a:cs typeface="ＭＳ Ｐゴシック" charset="0"/>
              </a:defRPr>
            </a:lvl1pPr>
            <a:lvl2pPr marL="792774" indent="-304913" defTabSz="1035012">
              <a:defRPr>
                <a:solidFill>
                  <a:schemeClr val="tx1"/>
                </a:solidFill>
                <a:latin typeface="Segoe UI" charset="0"/>
                <a:ea typeface="ＭＳ Ｐゴシック" charset="0"/>
              </a:defRPr>
            </a:lvl2pPr>
            <a:lvl3pPr marL="1219652" indent="-243930" defTabSz="1035012">
              <a:defRPr>
                <a:solidFill>
                  <a:schemeClr val="tx1"/>
                </a:solidFill>
                <a:latin typeface="Segoe UI" charset="0"/>
                <a:ea typeface="ＭＳ Ｐゴシック" charset="0"/>
              </a:defRPr>
            </a:lvl3pPr>
            <a:lvl4pPr marL="1707514" indent="-243930" defTabSz="1035012">
              <a:defRPr>
                <a:solidFill>
                  <a:schemeClr val="tx1"/>
                </a:solidFill>
                <a:latin typeface="Segoe UI" charset="0"/>
                <a:ea typeface="ＭＳ Ｐゴシック" charset="0"/>
              </a:defRPr>
            </a:lvl4pPr>
            <a:lvl5pPr marL="2195376" indent="-243930" defTabSz="1035012">
              <a:defRPr>
                <a:solidFill>
                  <a:schemeClr val="tx1"/>
                </a:solidFill>
                <a:latin typeface="Segoe UI" charset="0"/>
                <a:ea typeface="ＭＳ Ｐゴシック" charset="0"/>
              </a:defRPr>
            </a:lvl5pPr>
            <a:lvl6pPr marL="2683237" indent="-243930" defTabSz="1035012" fontAlgn="base">
              <a:spcBef>
                <a:spcPct val="0"/>
              </a:spcBef>
              <a:spcAft>
                <a:spcPct val="0"/>
              </a:spcAft>
              <a:defRPr>
                <a:solidFill>
                  <a:schemeClr val="tx1"/>
                </a:solidFill>
                <a:latin typeface="Segoe UI" charset="0"/>
                <a:ea typeface="ＭＳ Ｐゴシック" charset="0"/>
              </a:defRPr>
            </a:lvl6pPr>
            <a:lvl7pPr marL="3171098" indent="-243930" defTabSz="1035012" fontAlgn="base">
              <a:spcBef>
                <a:spcPct val="0"/>
              </a:spcBef>
              <a:spcAft>
                <a:spcPct val="0"/>
              </a:spcAft>
              <a:defRPr>
                <a:solidFill>
                  <a:schemeClr val="tx1"/>
                </a:solidFill>
                <a:latin typeface="Segoe UI" charset="0"/>
                <a:ea typeface="ＭＳ Ｐゴシック" charset="0"/>
              </a:defRPr>
            </a:lvl7pPr>
            <a:lvl8pPr marL="3658959" indent="-243930" defTabSz="1035012" fontAlgn="base">
              <a:spcBef>
                <a:spcPct val="0"/>
              </a:spcBef>
              <a:spcAft>
                <a:spcPct val="0"/>
              </a:spcAft>
              <a:defRPr>
                <a:solidFill>
                  <a:schemeClr val="tx1"/>
                </a:solidFill>
                <a:latin typeface="Segoe UI" charset="0"/>
                <a:ea typeface="ＭＳ Ｐゴシック" charset="0"/>
              </a:defRPr>
            </a:lvl8pPr>
            <a:lvl9pPr marL="4146820" indent="-243930" defTabSz="1035012" fontAlgn="base">
              <a:spcBef>
                <a:spcPct val="0"/>
              </a:spcBef>
              <a:spcAft>
                <a:spcPct val="0"/>
              </a:spcAft>
              <a:defRPr>
                <a:solidFill>
                  <a:schemeClr val="tx1"/>
                </a:solidFill>
                <a:latin typeface="Segoe UI" charset="0"/>
                <a:ea typeface="ＭＳ Ｐゴシック" charset="0"/>
              </a:defRPr>
            </a:lvl9pPr>
          </a:lstStyle>
          <a:p>
            <a:pPr fontAlgn="base">
              <a:spcBef>
                <a:spcPct val="0"/>
              </a:spcBef>
              <a:spcAft>
                <a:spcPct val="0"/>
              </a:spcAft>
            </a:pPr>
            <a:fld id="{994BB1AE-201E-8D47-82FB-715F979A845D}" type="slidenum">
              <a:rPr lang="en-US">
                <a:latin typeface="Calibri" charset="0"/>
              </a:rPr>
              <a:pPr fontAlgn="base">
                <a:spcBef>
                  <a:spcPct val="0"/>
                </a:spcBef>
                <a:spcAft>
                  <a:spcPct val="0"/>
                </a:spcAft>
              </a:pPr>
              <a:t>37</a:t>
            </a:fld>
            <a:endParaRPr lang="en-US">
              <a:latin typeface="Calibri" charset="0"/>
            </a:endParaRPr>
          </a:p>
        </p:txBody>
      </p:sp>
    </p:spTree>
    <p:extLst>
      <p:ext uri="{BB962C8B-B14F-4D97-AF65-F5344CB8AC3E}">
        <p14:creationId xmlns:p14="http://schemas.microsoft.com/office/powerpoint/2010/main" val="4282410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pPr/>
              <a:t>6/7/2016</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38</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1166304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past, almost</a:t>
            </a:r>
            <a:r>
              <a:rPr lang="en-US" baseline="0" dirty="0"/>
              <a:t> all the corporate data was stored on-premises which means that organizations could use the perimeter to manage access to the corporate data. Typically, this was a challenging project, that often required email gateways, servers in the perimeter network, lots of configuration, and custom scripts. However, a lot of corporate data today is stored in the cloud either because of the organization’s decision or because employees themselves intentionally or unintentionally stored in the cloud by using apps like Dropbox or SalesForce. This creates a security risk where the corporate data might end up in the wrong hands, and most of the EMM vendors in the market today don’t really have a good solution for this.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3C8D3-800F-4847-9924-C64A451C70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9880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E25042A-7F1D-F947-8AC5-1DC5194A3EA7}"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889811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 takes a different approach where we</a:t>
            </a:r>
            <a:r>
              <a:rPr lang="en-US" baseline="0" dirty="0"/>
              <a:t> believe that access control and data protection should be integrated natively in the apps, devices, and the cloud. With EMS, organizations can manage the access to the corporate data on-premises and in the cloud with conditional access capabilities but also protect the data once it is on the device with 4 layers of protection: identity, device, application, and data. And due to our cloud architecture, we significantly reduced the complexity, and made it very easy to configure. </a:t>
            </a:r>
          </a:p>
          <a:p>
            <a:endParaRPr lang="en-US" baseline="0" dirty="0"/>
          </a:p>
          <a:p>
            <a:r>
              <a:rPr lang="en-US" baseline="0" dirty="0"/>
              <a:t>We will discuss this in more detail shortly.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3C8D3-800F-4847-9924-C64A451C70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22025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a:t>
            </a:r>
            <a:r>
              <a:rPr lang="en-US" baseline="0" dirty="0"/>
              <a:t> at how most of EMM vendor try to protect corporate data today.</a:t>
            </a:r>
          </a:p>
          <a:p>
            <a:endParaRPr lang="en-US" baseline="0" dirty="0"/>
          </a:p>
          <a:p>
            <a:r>
              <a:rPr lang="en-US" baseline="0" dirty="0"/>
              <a:t>First, they use MDM to protect the device. This is pretty much a commodity nowadays as almost all the vendors provide similar capabilities in this area.</a:t>
            </a:r>
          </a:p>
          <a:p>
            <a:endParaRPr lang="en-US" baseline="0" dirty="0"/>
          </a:p>
          <a:p>
            <a:r>
              <a:rPr lang="en-US" baseline="0" dirty="0"/>
              <a:t>Second, there is usually a container where EMM vendor provide their own email and productivity apps that also protected with mobile application management (MAM) capabilities. These custom apps usually have limited functionality and confusing user interface. Employees want Office. </a:t>
            </a:r>
          </a:p>
          <a:p>
            <a:endParaRPr lang="en-US" baseline="0" dirty="0"/>
          </a:p>
          <a:p>
            <a:r>
              <a:rPr lang="en-US" baseline="0" dirty="0"/>
              <a:t>Third, EMM vendor also provide their our SDK or app wrapper so organizations can wrap their internal apps, so they can be managed by the EMM tool. </a:t>
            </a:r>
            <a:br>
              <a:rPr lang="en-US" baseline="0" dirty="0"/>
            </a:br>
            <a:br>
              <a:rPr lang="en-US" baseline="0" dirty="0"/>
            </a:br>
            <a:r>
              <a:rPr lang="en-US" baseline="0" dirty="0"/>
              <a:t>Finally, they often also have a email gateway or appliance in the DMZ that they use to control access to the internal corporate network. As mentioned earlier, this does require custom appliance, </a:t>
            </a:r>
            <a:r>
              <a:rPr lang="en-US" sz="1200" kern="1200" dirty="0">
                <a:solidFill>
                  <a:schemeClr val="tx1"/>
                </a:solidFill>
                <a:effectLst/>
                <a:latin typeface="+mn-lt"/>
                <a:ea typeface="+mn-ea"/>
                <a:cs typeface="+mn-cs"/>
              </a:rPr>
              <a:t>lots of configuration, and custom scripts. And the bigger problem is that this does</a:t>
            </a:r>
            <a:r>
              <a:rPr lang="en-US" sz="1200" kern="1200" baseline="0" dirty="0">
                <a:solidFill>
                  <a:schemeClr val="tx1"/>
                </a:solidFill>
                <a:effectLst/>
                <a:latin typeface="+mn-lt"/>
                <a:ea typeface="+mn-ea"/>
                <a:cs typeface="+mn-cs"/>
              </a:rPr>
              <a:t> not solve the problem where corporate data is stored in the cloud. </a:t>
            </a:r>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Microsoft Ignite 2015</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6/7/2016 6:03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180779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Now let’s take a look at how Microsoft tries</a:t>
            </a:r>
            <a:r>
              <a:rPr lang="en-US" sz="1200" baseline="0" dirty="0"/>
              <a:t> to solve the enterprise mobility challenges.</a:t>
            </a:r>
          </a:p>
          <a:p>
            <a:endParaRPr lang="en-US" sz="1200" baseline="0" dirty="0"/>
          </a:p>
          <a:p>
            <a:r>
              <a:rPr lang="en-US" sz="1200" baseline="0" dirty="0"/>
              <a:t>First, Intune provides a cross-platform MDM.</a:t>
            </a:r>
          </a:p>
          <a:p>
            <a:endParaRPr lang="en-US" sz="1200" baseline="0" dirty="0"/>
          </a:p>
          <a:p>
            <a:r>
              <a:rPr lang="en-US" sz="1200" baseline="0" dirty="0"/>
              <a:t>At the next layer, </a:t>
            </a:r>
            <a:r>
              <a:rPr lang="en-US" sz="1200" kern="1200" dirty="0">
                <a:solidFill>
                  <a:schemeClr val="tx1"/>
                </a:solidFill>
                <a:effectLst/>
                <a:latin typeface="+mn-lt"/>
                <a:ea typeface="+mn-ea"/>
                <a:cs typeface="+mn-cs"/>
              </a:rPr>
              <a:t>Intune is uniquely able to manage and enforce app restrictions for Outlook and Office mobile apps on iOS and Android. This provides best in class and consistent user experience for email, productivity and collaboration while protecting corporate data. Employees are productive with real Office, not Office like proprietary apps with limited functionality.</a:t>
            </a:r>
            <a:r>
              <a:rPr lang="en-US" sz="1200" kern="1200" baseline="0" dirty="0">
                <a:solidFill>
                  <a:schemeClr val="tx1"/>
                </a:solidFill>
                <a:effectLst/>
                <a:latin typeface="+mn-lt"/>
                <a:ea typeface="+mn-ea"/>
                <a:cs typeface="+mn-cs"/>
              </a:rPr>
              <a:t> Not only this provides a great user experience, but with EMS, corporate data is also uniquely protected at 4 layers that we will discuss later. Other vendors can’t say this.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Intune also provide Intune App SDK and App Wrapping tool so organizations and developers can bring their application under the management with Intune. However, there are some differences that are worth to mention: with extensibility based on Azure AD and Intune, organizations and developers can interoperate with Office mobile apps and Office 365.</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When it comes to data access control, Intune is also able to manage access to the internal corporate network such as Exchange on-premises but there is not requirement for email gateways or other servers. Where the difference really stands is the ability of EMS and Intune to secure the access to corporate data stored in the cloud (such as O365) without any infrastructure requirements. </a:t>
            </a:r>
            <a:endParaRPr lang="en-US" sz="1200" dirty="0"/>
          </a:p>
          <a:p>
            <a:endParaRPr lang="en-US" sz="1200" dirty="0"/>
          </a:p>
          <a:p>
            <a:r>
              <a:rPr lang="en-US" sz="1200" dirty="0"/>
              <a:t>Complete identity management based on AAD</a:t>
            </a:r>
          </a:p>
          <a:p>
            <a:r>
              <a:rPr lang="en-US" sz="1200" dirty="0"/>
              <a:t>Native multi-factor authentication support</a:t>
            </a:r>
          </a:p>
          <a:p>
            <a:r>
              <a:rPr lang="en-US" sz="1200" dirty="0"/>
              <a:t>Access control both on premise and in the cloud </a:t>
            </a:r>
          </a:p>
          <a:p>
            <a:r>
              <a:rPr lang="en-US" sz="1200" dirty="0"/>
              <a:t>User experience based on Office</a:t>
            </a:r>
          </a:p>
          <a:p>
            <a:r>
              <a:rPr lang="en-US" sz="1200" dirty="0"/>
              <a:t>Separate work apps supported but not required</a:t>
            </a:r>
          </a:p>
          <a:p>
            <a:r>
              <a:rPr lang="en-US" sz="1200" dirty="0"/>
              <a:t>Isolate corporate data from personal data in the same app</a:t>
            </a:r>
            <a:endParaRPr lang="en-US" sz="800" dirty="0"/>
          </a:p>
          <a:p>
            <a:r>
              <a:rPr lang="en-US" sz="1200" dirty="0"/>
              <a:t>File layer protection</a:t>
            </a:r>
          </a:p>
          <a:p>
            <a:r>
              <a:rPr lang="en-US" sz="1200" dirty="0"/>
              <a:t>Integrated cloud services infrastructure</a:t>
            </a:r>
          </a:p>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Microsoft Ignite 2015</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6/7/2016 6:03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050930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367" rtl="0" eaLnBrk="1" fontAlgn="auto" latinLnBrk="0" hangingPunct="1">
              <a:lnSpc>
                <a:spcPct val="90000"/>
              </a:lnSpc>
              <a:spcBef>
                <a:spcPts val="0"/>
              </a:spcBef>
              <a:spcAft>
                <a:spcPts val="588"/>
              </a:spcAft>
              <a:buClrTx/>
              <a:buSzTx/>
              <a:buFontTx/>
              <a:buNone/>
              <a:tabLst/>
              <a:defRPr/>
            </a:pPr>
            <a:r>
              <a:rPr lang="en-US" sz="1200" dirty="0">
                <a:gradFill>
                  <a:gsLst>
                    <a:gs pos="2917">
                      <a:srgbClr val="FFFFFF"/>
                    </a:gs>
                    <a:gs pos="30000">
                      <a:srgbClr val="FFFFFF"/>
                    </a:gs>
                  </a:gsLst>
                  <a:lin ang="5400000" scaled="0"/>
                </a:gradFill>
                <a:latin typeface="Segoe UI"/>
              </a:rPr>
              <a:t>So in summary,</a:t>
            </a:r>
            <a:r>
              <a:rPr lang="en-US" sz="1200" baseline="0" dirty="0">
                <a:gradFill>
                  <a:gsLst>
                    <a:gs pos="2917">
                      <a:srgbClr val="FFFFFF"/>
                    </a:gs>
                    <a:gs pos="30000">
                      <a:srgbClr val="FFFFFF"/>
                    </a:gs>
                  </a:gsLst>
                  <a:lin ang="5400000" scaled="0"/>
                </a:gradFill>
                <a:latin typeface="Segoe UI"/>
              </a:rPr>
              <a:t> Intune and EMS have a twofold philosophy for mobile data protection. First, Intune p</a:t>
            </a:r>
            <a:r>
              <a:rPr lang="en-US" sz="1200" dirty="0">
                <a:gradFill>
                  <a:gsLst>
                    <a:gs pos="2917">
                      <a:srgbClr val="FFFFFF"/>
                    </a:gs>
                    <a:gs pos="30000">
                      <a:srgbClr val="FFFFFF"/>
                    </a:gs>
                  </a:gsLst>
                  <a:lin ang="5400000" scaled="0"/>
                </a:gradFill>
                <a:latin typeface="Segoe UI"/>
              </a:rPr>
              <a:t>rotects corporate data accessed ‘from the device’. For</a:t>
            </a:r>
            <a:r>
              <a:rPr lang="en-US" sz="1200" baseline="0" dirty="0">
                <a:gradFill>
                  <a:gsLst>
                    <a:gs pos="2917">
                      <a:srgbClr val="FFFFFF"/>
                    </a:gs>
                    <a:gs pos="30000">
                      <a:srgbClr val="FFFFFF"/>
                    </a:gs>
                  </a:gsLst>
                  <a:lin ang="5400000" scaled="0"/>
                </a:gradFill>
                <a:latin typeface="Segoe UI"/>
              </a:rPr>
              <a:t> example, with Conditional Access - </a:t>
            </a:r>
            <a:r>
              <a:rPr lang="en-US" sz="1200" baseline="0" dirty="0">
                <a:solidFill>
                  <a:schemeClr val="tx1"/>
                </a:solidFill>
                <a:latin typeface="+mn-lt"/>
              </a:rPr>
              <a:t>b</a:t>
            </a:r>
            <a:r>
              <a:rPr lang="en-US" dirty="0"/>
              <a:t>efore the devices can access data, they must be managed and healthy. Once device is enrolled and healthy, Intune enables end users to access</a:t>
            </a:r>
            <a:r>
              <a:rPr lang="en-US" baseline="0" dirty="0"/>
              <a:t> corporate resources such as email and internal web sites. </a:t>
            </a:r>
          </a:p>
          <a:p>
            <a:pPr marL="0" marR="0" lvl="1" indent="0" algn="l" defTabSz="914367" rtl="0" eaLnBrk="1" fontAlgn="auto" latinLnBrk="0" hangingPunct="1">
              <a:lnSpc>
                <a:spcPct val="90000"/>
              </a:lnSpc>
              <a:spcBef>
                <a:spcPts val="0"/>
              </a:spcBef>
              <a:spcAft>
                <a:spcPts val="588"/>
              </a:spcAft>
              <a:buClrTx/>
              <a:buSzTx/>
              <a:buFontTx/>
              <a:buNone/>
              <a:tabLst/>
              <a:defRPr/>
            </a:pPr>
            <a:endParaRPr lang="en-US" baseline="0" dirty="0"/>
          </a:p>
          <a:p>
            <a:pPr marL="0" marR="0" lvl="1" indent="0" algn="l" defTabSz="914367" rtl="0" eaLnBrk="1" fontAlgn="auto" latinLnBrk="0" hangingPunct="1">
              <a:lnSpc>
                <a:spcPct val="90000"/>
              </a:lnSpc>
              <a:spcBef>
                <a:spcPts val="0"/>
              </a:spcBef>
              <a:spcAft>
                <a:spcPts val="588"/>
              </a:spcAft>
              <a:buClrTx/>
              <a:buSzTx/>
              <a:buFontTx/>
              <a:buNone/>
              <a:tabLst/>
              <a:defRPr/>
            </a:pPr>
            <a:r>
              <a:rPr lang="en-US" baseline="0" dirty="0"/>
              <a:t>Second, Intune p</a:t>
            </a:r>
            <a:r>
              <a:rPr lang="en-US" sz="1200" dirty="0">
                <a:gradFill>
                  <a:gsLst>
                    <a:gs pos="2917">
                      <a:srgbClr val="FFFFFF"/>
                    </a:gs>
                    <a:gs pos="30000">
                      <a:srgbClr val="FFFFFF"/>
                    </a:gs>
                  </a:gsLst>
                  <a:lin ang="5400000" scaled="0"/>
                </a:gradFill>
                <a:latin typeface="Segoe UI"/>
              </a:rPr>
              <a:t>rotects corporate data cached ‘on the device’.</a:t>
            </a:r>
            <a:r>
              <a:rPr lang="en-US" sz="1200" baseline="0" dirty="0">
                <a:gradFill>
                  <a:gsLst>
                    <a:gs pos="2917">
                      <a:srgbClr val="FFFFFF"/>
                    </a:gs>
                    <a:gs pos="30000">
                      <a:srgbClr val="FFFFFF"/>
                    </a:gs>
                  </a:gsLst>
                  <a:lin ang="5400000" scaled="0"/>
                </a:gradFill>
                <a:latin typeface="Segoe UI"/>
              </a:rPr>
              <a:t> For example, with mobile application management – </a:t>
            </a:r>
            <a:r>
              <a:rPr lang="en-US" sz="1200" baseline="0" dirty="0">
                <a:solidFill>
                  <a:schemeClr val="tx1"/>
                </a:solidFill>
                <a:latin typeface="+mn-lt"/>
              </a:rPr>
              <a:t>Intune p</a:t>
            </a:r>
            <a:r>
              <a:rPr lang="en-US" dirty="0"/>
              <a:t>rotects and manages the data both in the apps and on the devices that users actually want to use. </a:t>
            </a:r>
            <a:r>
              <a:rPr lang="en-US" sz="1200" dirty="0">
                <a:gradFill>
                  <a:gsLst>
                    <a:gs pos="2917">
                      <a:srgbClr val="FFFFFF"/>
                    </a:gs>
                    <a:gs pos="30000">
                      <a:srgbClr val="FFFFFF"/>
                    </a:gs>
                  </a:gsLst>
                  <a:lin ang="5400000" scaled="0"/>
                </a:gradFill>
                <a:latin typeface="Segoe UI"/>
              </a:rPr>
              <a:t>With</a:t>
            </a:r>
            <a:r>
              <a:rPr lang="en-US" sz="1200" baseline="0" dirty="0">
                <a:gradFill>
                  <a:gsLst>
                    <a:gs pos="2917">
                      <a:srgbClr val="FFFFFF"/>
                    </a:gs>
                    <a:gs pos="30000">
                      <a:srgbClr val="FFFFFF"/>
                    </a:gs>
                  </a:gsLst>
                  <a:lin ang="5400000" scaled="0"/>
                </a:gradFill>
                <a:latin typeface="Segoe UI"/>
              </a:rPr>
              <a:t> remote tasks such as selected wipe – IT Pro can </a:t>
            </a:r>
            <a:r>
              <a:rPr lang="en-US" sz="1200" baseline="0" dirty="0">
                <a:solidFill>
                  <a:schemeClr val="tx1"/>
                </a:solidFill>
                <a:latin typeface="+mn-lt"/>
              </a:rPr>
              <a:t>t</a:t>
            </a:r>
            <a:r>
              <a:rPr lang="en-US" dirty="0"/>
              <a:t>ake action on devices that have been compromised to keep data protected.</a:t>
            </a:r>
          </a:p>
          <a:p>
            <a:pPr lvl="1"/>
            <a:endParaRPr lang="en-US" dirty="0"/>
          </a:p>
          <a:p>
            <a:pPr defTabSz="914367">
              <a:lnSpc>
                <a:spcPct val="90000"/>
              </a:lnSpc>
              <a:spcAft>
                <a:spcPts val="588"/>
              </a:spcAft>
            </a:pPr>
            <a:r>
              <a:rPr lang="en-US" sz="1200" dirty="0">
                <a:gradFill>
                  <a:gsLst>
                    <a:gs pos="2917">
                      <a:srgbClr val="FFFFFF"/>
                    </a:gs>
                    <a:gs pos="30000">
                      <a:srgbClr val="FFFFFF"/>
                    </a:gs>
                  </a:gsLst>
                  <a:lin ang="5400000" scaled="0"/>
                </a:gradFill>
                <a:latin typeface="Segoe UI"/>
              </a:rPr>
              <a:t>Now,</a:t>
            </a:r>
            <a:r>
              <a:rPr lang="en-US" sz="1200" baseline="0" dirty="0">
                <a:gradFill>
                  <a:gsLst>
                    <a:gs pos="2917">
                      <a:srgbClr val="FFFFFF"/>
                    </a:gs>
                    <a:gs pos="30000">
                      <a:srgbClr val="FFFFFF"/>
                    </a:gs>
                  </a:gsLst>
                  <a:lin ang="5400000" scaled="0"/>
                </a:gradFill>
                <a:latin typeface="Segoe UI"/>
              </a:rPr>
              <a:t> lets discuss in more detail how Intune protects the data on the device.</a:t>
            </a:r>
            <a:endParaRPr lang="en-US" sz="1400" dirty="0">
              <a:gradFill>
                <a:gsLst>
                  <a:gs pos="2917">
                    <a:srgbClr val="FFFFFF"/>
                  </a:gs>
                  <a:gs pos="30000">
                    <a:srgbClr val="FFFFFF"/>
                  </a:gs>
                </a:gsLst>
                <a:lin ang="5400000" scaled="0"/>
              </a:gradFill>
              <a:latin typeface="Segoe UI"/>
            </a:endParaRPr>
          </a:p>
          <a:p>
            <a:pPr defTabSz="914367">
              <a:lnSpc>
                <a:spcPct val="90000"/>
              </a:lnSpc>
              <a:spcAft>
                <a:spcPts val="588"/>
              </a:spcAft>
            </a:pPr>
            <a:endParaRPr lang="en-US" sz="1200" dirty="0">
              <a:gradFill>
                <a:gsLst>
                  <a:gs pos="2917">
                    <a:srgbClr val="FFFFFF"/>
                  </a:gs>
                  <a:gs pos="30000">
                    <a:srgbClr val="FFFFFF"/>
                  </a:gs>
                </a:gsLst>
                <a:lin ang="5400000" scaled="0"/>
              </a:gradFill>
              <a:latin typeface="Segoe UI"/>
            </a:endParaRPr>
          </a:p>
          <a:p>
            <a:pPr defTabSz="914367">
              <a:lnSpc>
                <a:spcPct val="90000"/>
              </a:lnSpc>
              <a:spcAft>
                <a:spcPts val="588"/>
              </a:spcAft>
            </a:pPr>
            <a:endParaRPr lang="en-US" sz="1200" dirty="0">
              <a:gradFill>
                <a:gsLst>
                  <a:gs pos="2917">
                    <a:srgbClr val="FFFFFF"/>
                  </a:gs>
                  <a:gs pos="30000">
                    <a:srgbClr val="FFFFFF"/>
                  </a:gs>
                </a:gsLst>
                <a:lin ang="5400000" scaled="0"/>
              </a:gradFill>
              <a:latin typeface="Segoe UI"/>
            </a:endParaRPr>
          </a:p>
          <a:p>
            <a:pPr defTabSz="914367">
              <a:lnSpc>
                <a:spcPct val="90000"/>
              </a:lnSpc>
              <a:spcAft>
                <a:spcPts val="588"/>
              </a:spcAft>
            </a:pPr>
            <a:r>
              <a:rPr lang="en-US" sz="1200" dirty="0">
                <a:gradFill>
                  <a:gsLst>
                    <a:gs pos="2917">
                      <a:srgbClr val="FFFFFF"/>
                    </a:gs>
                    <a:gs pos="30000">
                      <a:srgbClr val="FFFFFF"/>
                    </a:gs>
                  </a:gsLst>
                  <a:lin ang="5400000" scaled="0"/>
                </a:gradFill>
                <a:latin typeface="Segoe UI"/>
              </a:rPr>
              <a:t>Protect corporate data accessed ‘from the device’</a:t>
            </a:r>
          </a:p>
          <a:p>
            <a:pPr marL="280121" indent="-280121" defTabSz="914367">
              <a:lnSpc>
                <a:spcPct val="90000"/>
              </a:lnSpc>
              <a:spcAft>
                <a:spcPts val="588"/>
              </a:spcAft>
              <a:buFont typeface="Arial" panose="020B0604020202020204" pitchFamily="34" charset="0"/>
              <a:buChar char="•"/>
            </a:pPr>
            <a:r>
              <a:rPr lang="en-US" sz="1200" dirty="0">
                <a:gradFill>
                  <a:gsLst>
                    <a:gs pos="2917">
                      <a:srgbClr val="FFFFFF"/>
                    </a:gs>
                    <a:gs pos="30000">
                      <a:srgbClr val="FFFFFF"/>
                    </a:gs>
                  </a:gsLst>
                  <a:lin ang="5400000" scaled="0"/>
                </a:gradFill>
                <a:latin typeface="Segoe UI"/>
              </a:rPr>
              <a:t>Conditional access</a:t>
            </a:r>
          </a:p>
          <a:p>
            <a:pPr marL="280121" indent="-280121" defTabSz="914367">
              <a:lnSpc>
                <a:spcPct val="90000"/>
              </a:lnSpc>
              <a:spcAft>
                <a:spcPts val="588"/>
              </a:spcAft>
              <a:buFont typeface="Arial" panose="020B0604020202020204" pitchFamily="34" charset="0"/>
              <a:buChar char="•"/>
            </a:pPr>
            <a:r>
              <a:rPr lang="en-US" sz="1200" dirty="0">
                <a:gradFill>
                  <a:gsLst>
                    <a:gs pos="2917">
                      <a:srgbClr val="FFFFFF"/>
                    </a:gs>
                    <a:gs pos="30000">
                      <a:srgbClr val="FFFFFF"/>
                    </a:gs>
                  </a:gsLst>
                  <a:lin ang="5400000" scaled="0"/>
                </a:gradFill>
                <a:latin typeface="Segoe UI"/>
              </a:rPr>
              <a:t>Certificates, VPN, WiFi and email profiles</a:t>
            </a:r>
          </a:p>
          <a:p>
            <a:pPr marL="280121" indent="-280121" defTabSz="914367">
              <a:lnSpc>
                <a:spcPct val="90000"/>
              </a:lnSpc>
              <a:spcAft>
                <a:spcPts val="588"/>
              </a:spcAft>
              <a:buFont typeface="Arial" panose="020B0604020202020204" pitchFamily="34" charset="0"/>
              <a:buChar char="•"/>
            </a:pPr>
            <a:r>
              <a:rPr lang="en-US" sz="1200" dirty="0">
                <a:gradFill>
                  <a:gsLst>
                    <a:gs pos="2917">
                      <a:srgbClr val="FFFFFF"/>
                    </a:gs>
                    <a:gs pos="30000">
                      <a:srgbClr val="FFFFFF"/>
                    </a:gs>
                  </a:gsLst>
                  <a:lin ang="5400000" scaled="0"/>
                </a:gradFill>
                <a:latin typeface="Segoe UI"/>
              </a:rPr>
              <a:t>Email and collaboration services</a:t>
            </a:r>
          </a:p>
          <a:p>
            <a:pPr marL="280121" indent="-280121" defTabSz="914367">
              <a:lnSpc>
                <a:spcPct val="90000"/>
              </a:lnSpc>
              <a:spcAft>
                <a:spcPts val="588"/>
              </a:spcAft>
              <a:buFont typeface="Arial" panose="020B0604020202020204" pitchFamily="34" charset="0"/>
              <a:buChar char="•"/>
            </a:pPr>
            <a:r>
              <a:rPr lang="en-US" sz="1200" dirty="0">
                <a:gradFill>
                  <a:gsLst>
                    <a:gs pos="2917">
                      <a:srgbClr val="FFFFFF"/>
                    </a:gs>
                    <a:gs pos="30000">
                      <a:srgbClr val="FFFFFF"/>
                    </a:gs>
                  </a:gsLst>
                  <a:lin ang="5400000" scaled="0"/>
                </a:gradFill>
                <a:latin typeface="Segoe UI"/>
              </a:rPr>
              <a:t>Network services – VPN, WiFi</a:t>
            </a:r>
          </a:p>
          <a:p>
            <a:pPr marL="280121" indent="-280121" defTabSz="914367">
              <a:lnSpc>
                <a:spcPct val="90000"/>
              </a:lnSpc>
              <a:spcAft>
                <a:spcPts val="588"/>
              </a:spcAft>
              <a:buFont typeface="Arial" panose="020B0604020202020204" pitchFamily="34" charset="0"/>
              <a:buChar char="•"/>
            </a:pPr>
            <a:r>
              <a:rPr lang="en-US" sz="1200" dirty="0">
                <a:gradFill>
                  <a:gsLst>
                    <a:gs pos="2917">
                      <a:srgbClr val="FFFFFF"/>
                    </a:gs>
                    <a:gs pos="30000">
                      <a:srgbClr val="FFFFFF"/>
                    </a:gs>
                  </a:gsLst>
                  <a:lin ang="5400000" scaled="0"/>
                </a:gradFill>
                <a:latin typeface="Segoe UI"/>
              </a:rPr>
              <a:t>Intranet sites</a:t>
            </a:r>
          </a:p>
          <a:p>
            <a:pPr marL="280121" indent="-280121" defTabSz="914367">
              <a:lnSpc>
                <a:spcPct val="90000"/>
              </a:lnSpc>
              <a:spcAft>
                <a:spcPts val="588"/>
              </a:spcAft>
              <a:buFont typeface="Arial" panose="020B0604020202020204" pitchFamily="34" charset="0"/>
              <a:buChar char="•"/>
            </a:pPr>
            <a:r>
              <a:rPr lang="en-US" sz="1200" dirty="0">
                <a:gradFill>
                  <a:gsLst>
                    <a:gs pos="2917">
                      <a:srgbClr val="FFFFFF"/>
                    </a:gs>
                    <a:gs pos="30000">
                      <a:srgbClr val="FFFFFF"/>
                    </a:gs>
                  </a:gsLst>
                  <a:lin ang="5400000" scaled="0"/>
                </a:gradFill>
                <a:latin typeface="Segoe UI"/>
              </a:rPr>
              <a:t>On-premises file shares</a:t>
            </a:r>
          </a:p>
          <a:p>
            <a:pPr defTabSz="914367">
              <a:lnSpc>
                <a:spcPct val="90000"/>
              </a:lnSpc>
              <a:spcAft>
                <a:spcPts val="588"/>
              </a:spcAft>
            </a:pPr>
            <a:endParaRPr lang="en-US" sz="1400" dirty="0">
              <a:gradFill>
                <a:gsLst>
                  <a:gs pos="2917">
                    <a:srgbClr val="FFFFFF"/>
                  </a:gs>
                  <a:gs pos="30000">
                    <a:srgbClr val="FFFFFF"/>
                  </a:gs>
                </a:gsLst>
                <a:lin ang="5400000" scaled="0"/>
              </a:gradFill>
              <a:latin typeface="Segoe UI"/>
            </a:endParaRPr>
          </a:p>
          <a:p>
            <a:endParaRPr lang="en-US" dirty="0"/>
          </a:p>
          <a:p>
            <a:pPr defTabSz="914367">
              <a:lnSpc>
                <a:spcPct val="90000"/>
              </a:lnSpc>
              <a:spcAft>
                <a:spcPts val="588"/>
              </a:spcAft>
            </a:pPr>
            <a:r>
              <a:rPr lang="en-US" sz="1200" dirty="0">
                <a:gradFill>
                  <a:gsLst>
                    <a:gs pos="2917">
                      <a:srgbClr val="FFFFFF"/>
                    </a:gs>
                    <a:gs pos="30000">
                      <a:srgbClr val="FFFFFF"/>
                    </a:gs>
                  </a:gsLst>
                  <a:lin ang="5400000" scaled="0"/>
                </a:gradFill>
                <a:latin typeface="Segoe UI"/>
              </a:rPr>
              <a:t>Protect corporate data cached ‘on the device’</a:t>
            </a:r>
          </a:p>
          <a:p>
            <a:pPr marL="280121" indent="-280121" defTabSz="914367">
              <a:lnSpc>
                <a:spcPct val="90000"/>
              </a:lnSpc>
              <a:spcAft>
                <a:spcPts val="588"/>
              </a:spcAft>
              <a:buFont typeface="Arial" panose="020B0604020202020204" pitchFamily="34" charset="0"/>
              <a:buChar char="•"/>
            </a:pPr>
            <a:r>
              <a:rPr lang="en-US" sz="1200" dirty="0">
                <a:gradFill>
                  <a:gsLst>
                    <a:gs pos="2917">
                      <a:srgbClr val="FFFFFF"/>
                    </a:gs>
                    <a:gs pos="30000">
                      <a:srgbClr val="FFFFFF"/>
                    </a:gs>
                  </a:gsLst>
                  <a:lin ang="5400000" scaled="0"/>
                </a:gradFill>
                <a:latin typeface="Segoe UI"/>
              </a:rPr>
              <a:t>Mobile device and application management</a:t>
            </a:r>
          </a:p>
          <a:p>
            <a:pPr marL="280121" indent="-280121" defTabSz="914367">
              <a:lnSpc>
                <a:spcPct val="90000"/>
              </a:lnSpc>
              <a:spcAft>
                <a:spcPts val="588"/>
              </a:spcAft>
              <a:buFont typeface="Arial" panose="020B0604020202020204" pitchFamily="34" charset="0"/>
              <a:buChar char="•"/>
            </a:pPr>
            <a:r>
              <a:rPr lang="en-US" sz="1200" dirty="0">
                <a:gradFill>
                  <a:gsLst>
                    <a:gs pos="2917">
                      <a:srgbClr val="FFFFFF"/>
                    </a:gs>
                    <a:gs pos="30000">
                      <a:srgbClr val="FFFFFF"/>
                    </a:gs>
                  </a:gsLst>
                  <a:lin ang="5400000" scaled="0"/>
                </a:gradFill>
                <a:latin typeface="Segoe UI"/>
              </a:rPr>
              <a:t>Remote tasks such as selective wipe</a:t>
            </a:r>
          </a:p>
          <a:p>
            <a:pPr marL="280121" indent="-280121" defTabSz="914367">
              <a:lnSpc>
                <a:spcPct val="90000"/>
              </a:lnSpc>
              <a:spcAft>
                <a:spcPts val="588"/>
              </a:spcAft>
              <a:buFont typeface="Arial" panose="020B0604020202020204" pitchFamily="34" charset="0"/>
              <a:buChar char="•"/>
            </a:pPr>
            <a:r>
              <a:rPr lang="en-US" sz="1200" dirty="0">
                <a:gradFill>
                  <a:gsLst>
                    <a:gs pos="2917">
                      <a:srgbClr val="FFFFFF"/>
                    </a:gs>
                    <a:gs pos="30000">
                      <a:srgbClr val="FFFFFF"/>
                    </a:gs>
                  </a:gsLst>
                  <a:lin ang="5400000" scaled="0"/>
                </a:gradFill>
                <a:latin typeface="Segoe UI"/>
              </a:rPr>
              <a:t>Emails, Attachments</a:t>
            </a:r>
          </a:p>
          <a:p>
            <a:pPr marL="280121" indent="-280121" defTabSz="914367">
              <a:lnSpc>
                <a:spcPct val="90000"/>
              </a:lnSpc>
              <a:spcAft>
                <a:spcPts val="588"/>
              </a:spcAft>
              <a:buFont typeface="Arial" panose="020B0604020202020204" pitchFamily="34" charset="0"/>
              <a:buChar char="•"/>
            </a:pPr>
            <a:r>
              <a:rPr lang="en-US" sz="1200" dirty="0">
                <a:gradFill>
                  <a:gsLst>
                    <a:gs pos="2917">
                      <a:srgbClr val="FFFFFF"/>
                    </a:gs>
                    <a:gs pos="30000">
                      <a:srgbClr val="FFFFFF"/>
                    </a:gs>
                  </a:gsLst>
                  <a:lin ang="5400000" scaled="0"/>
                </a:gradFill>
                <a:latin typeface="Segoe UI"/>
              </a:rPr>
              <a:t>Cached documents</a:t>
            </a:r>
          </a:p>
          <a:p>
            <a:pPr marL="280121" indent="-280121" defTabSz="914367">
              <a:lnSpc>
                <a:spcPct val="90000"/>
              </a:lnSpc>
              <a:spcAft>
                <a:spcPts val="588"/>
              </a:spcAft>
              <a:buFont typeface="Arial" panose="020B0604020202020204" pitchFamily="34" charset="0"/>
              <a:buChar char="•"/>
            </a:pPr>
            <a:r>
              <a:rPr lang="en-US" sz="1200" dirty="0">
                <a:gradFill>
                  <a:gsLst>
                    <a:gs pos="2917">
                      <a:srgbClr val="FFFFFF"/>
                    </a:gs>
                    <a:gs pos="30000">
                      <a:srgbClr val="FFFFFF"/>
                    </a:gs>
                  </a:gsLst>
                  <a:lin ang="5400000" scaled="0"/>
                </a:gradFill>
                <a:latin typeface="Segoe UI"/>
              </a:rPr>
              <a:t>Apps syncing corporate data</a:t>
            </a:r>
          </a:p>
          <a:p>
            <a:pPr marL="280121" indent="-280121" defTabSz="914367">
              <a:lnSpc>
                <a:spcPct val="90000"/>
              </a:lnSpc>
              <a:spcAft>
                <a:spcPts val="588"/>
              </a:spcAft>
              <a:buFont typeface="Arial" panose="020B0604020202020204" pitchFamily="34" charset="0"/>
              <a:buChar char="•"/>
            </a:pPr>
            <a:r>
              <a:rPr lang="en-US" sz="1200" dirty="0">
                <a:gradFill>
                  <a:gsLst>
                    <a:gs pos="2917">
                      <a:srgbClr val="FFFFFF"/>
                    </a:gs>
                    <a:gs pos="30000">
                      <a:srgbClr val="FFFFFF"/>
                    </a:gs>
                  </a:gsLst>
                  <a:lin ang="5400000" scaled="0"/>
                </a:gradFill>
                <a:latin typeface="Segoe UI"/>
              </a:rPr>
              <a:t>Apps sharing corporate data</a:t>
            </a:r>
          </a:p>
          <a:p>
            <a:pPr marL="280121" indent="-280121" defTabSz="914367">
              <a:lnSpc>
                <a:spcPct val="90000"/>
              </a:lnSpc>
              <a:spcAft>
                <a:spcPts val="588"/>
              </a:spcAft>
              <a:buFont typeface="Arial" panose="020B0604020202020204" pitchFamily="34" charset="0"/>
              <a:buChar char="•"/>
            </a:pPr>
            <a:endParaRPr lang="en-US" sz="1200" dirty="0">
              <a:gradFill>
                <a:gsLst>
                  <a:gs pos="2917">
                    <a:srgbClr val="FFFFFF"/>
                  </a:gs>
                  <a:gs pos="30000">
                    <a:srgbClr val="FFFFFF"/>
                  </a:gs>
                </a:gsLst>
                <a:lin ang="5400000" scaled="0"/>
              </a:gradFill>
              <a:latin typeface="Segoe UI"/>
            </a:endParaRPr>
          </a:p>
          <a:p>
            <a:pPr marL="280121" indent="-280121" defTabSz="914367">
              <a:lnSpc>
                <a:spcPct val="90000"/>
              </a:lnSpc>
              <a:spcAft>
                <a:spcPts val="588"/>
              </a:spcAft>
              <a:buFont typeface="Arial" panose="020B0604020202020204" pitchFamily="34" charset="0"/>
              <a:buChar char="•"/>
            </a:pPr>
            <a:endParaRPr lang="en-US" sz="1200" dirty="0">
              <a:gradFill>
                <a:gsLst>
                  <a:gs pos="2917">
                    <a:srgbClr val="FFFFFF"/>
                  </a:gs>
                  <a:gs pos="30000">
                    <a:srgbClr val="FFFFFF"/>
                  </a:gs>
                </a:gsLst>
                <a:lin ang="5400000" scaled="0"/>
              </a:gradFill>
              <a:latin typeface="Segoe UI"/>
            </a:endParaRPr>
          </a:p>
          <a:p>
            <a:r>
              <a:rPr lang="en-US" dirty="0"/>
              <a:t>Conditional Access</a:t>
            </a:r>
          </a:p>
          <a:p>
            <a:pPr lvl="1"/>
            <a:r>
              <a:rPr lang="en-US" dirty="0"/>
              <a:t>Before devices can access data, they must be managed and healthy.</a:t>
            </a:r>
          </a:p>
          <a:p>
            <a:r>
              <a:rPr lang="en-US" dirty="0"/>
              <a:t>VPN, WiFi, Email Profiles</a:t>
            </a:r>
          </a:p>
          <a:p>
            <a:pPr lvl="1"/>
            <a:r>
              <a:rPr lang="en-US" dirty="0"/>
              <a:t>Once device is enrolled, enable end users to securely get the data they need</a:t>
            </a:r>
          </a:p>
          <a:p>
            <a:r>
              <a:rPr lang="en-US" dirty="0"/>
              <a:t> Mobile App and Device Management</a:t>
            </a:r>
          </a:p>
          <a:p>
            <a:pPr lvl="1"/>
            <a:r>
              <a:rPr lang="en-US" dirty="0"/>
              <a:t>Protect and manage the data both in the apps and on the devices that users actually want to use. </a:t>
            </a:r>
          </a:p>
          <a:p>
            <a:r>
              <a:rPr lang="en-US" dirty="0"/>
              <a:t>Remote Tasks</a:t>
            </a:r>
          </a:p>
          <a:p>
            <a:pPr lvl="1"/>
            <a:r>
              <a:rPr lang="en-US" dirty="0"/>
              <a:t>Take action on devices that have been compromised to keep data protected.</a:t>
            </a:r>
          </a:p>
          <a:p>
            <a:pPr lvl="1"/>
            <a:endParaRPr lang="en-US" dirty="0"/>
          </a:p>
          <a:p>
            <a:pPr marL="280121" indent="-280121" defTabSz="914367">
              <a:lnSpc>
                <a:spcPct val="90000"/>
              </a:lnSpc>
              <a:spcAft>
                <a:spcPts val="588"/>
              </a:spcAft>
              <a:buFont typeface="Arial" panose="020B0604020202020204" pitchFamily="34" charset="0"/>
              <a:buChar char="•"/>
            </a:pPr>
            <a:endParaRPr lang="en-US" sz="1200" dirty="0">
              <a:gradFill>
                <a:gsLst>
                  <a:gs pos="2917">
                    <a:srgbClr val="FFFFFF"/>
                  </a:gs>
                  <a:gs pos="30000">
                    <a:srgbClr val="FFFFFF"/>
                  </a:gs>
                </a:gsLst>
                <a:lin ang="5400000" scaled="0"/>
              </a:gradFill>
              <a:latin typeface="Segoe UI"/>
            </a:endParaRPr>
          </a:p>
          <a:p>
            <a:pPr defTabSz="914367">
              <a:lnSpc>
                <a:spcPct val="90000"/>
              </a:lnSpc>
              <a:spcAft>
                <a:spcPts val="588"/>
              </a:spcAft>
            </a:pPr>
            <a:endParaRPr lang="en-US" sz="1400" dirty="0">
              <a:gradFill>
                <a:gsLst>
                  <a:gs pos="2917">
                    <a:srgbClr val="FFFFFF"/>
                  </a:gs>
                  <a:gs pos="30000">
                    <a:srgbClr val="FFFFFF"/>
                  </a:gs>
                </a:gsLst>
                <a:lin ang="5400000" scaled="0"/>
              </a:gradFill>
              <a:latin typeface="Segoe U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E25042A-7F1D-F947-8AC5-1DC5194A3EA7}"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285081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a:t>
            </a:r>
            <a:r>
              <a:rPr lang="en-US" baseline="0" dirty="0"/>
              <a:t> conditional access capabilities in EMS, organizations are able to restrict access to cloud and on-premises resources based upon user health and device health. User health can be defined based upon IP range, user group membership, and additional options will be added over the coming months. Device health can be defined based upon if the device is managed by Intune and is compliant based upon the policies set by the IT administrator. Additionally, for Windows 10, using Azure AD Join, organizations can restrict access to corporate resources.</a:t>
            </a:r>
            <a:endParaRPr lang="en-US" dirty="0"/>
          </a:p>
        </p:txBody>
      </p:sp>
      <p:sp>
        <p:nvSpPr>
          <p:cNvPr id="6" name="Date Placeholder 5"/>
          <p:cNvSpPr>
            <a:spLocks noGrp="1"/>
          </p:cNvSpPr>
          <p:nvPr>
            <p:ph type="dt" idx="12"/>
          </p:nvPr>
        </p:nvSpPr>
        <p:spPr/>
        <p:txBody>
          <a:bodyPr/>
          <a:lstStyle/>
          <a:p>
            <a:fld id="{211D4B0C-B40C-4B38-86E4-2AFA7E194751}" type="datetime1">
              <a:rPr lang="en-US" smtClean="0">
                <a:solidFill>
                  <a:prstClr val="black"/>
                </a:solidFill>
              </a:rPr>
              <a:pPr/>
              <a:t>6/7/2016</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45</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41073304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Segoe UI" panose="020B0502040204020203" pitchFamily="34" charset="0"/>
                <a:cs typeface="Segoe UI" panose="020B0502040204020203" pitchFamily="34" charset="0"/>
              </a:rPr>
              <a:t>Here you can see all the available features in the free</a:t>
            </a:r>
            <a:r>
              <a:rPr lang="en-US" kern="1200" baseline="0" dirty="0">
                <a:effectLst/>
                <a:latin typeface="Segoe UI" panose="020B0502040204020203" pitchFamily="34" charset="0"/>
                <a:cs typeface="Segoe UI" panose="020B0502040204020203" pitchFamily="34" charset="0"/>
              </a:rPr>
              <a:t> and premium Azure Active Directory offerings.</a:t>
            </a:r>
          </a:p>
          <a:p>
            <a:endParaRPr lang="en-US" kern="1200" baseline="0" dirty="0">
              <a:effectLst/>
              <a:latin typeface="Segoe UI" panose="020B0502040204020203" pitchFamily="34" charset="0"/>
              <a:cs typeface="Segoe UI" panose="020B0502040204020203" pitchFamily="34" charset="0"/>
            </a:endParaRPr>
          </a:p>
          <a:p>
            <a:r>
              <a:rPr lang="en-US" kern="1200" baseline="0" dirty="0">
                <a:effectLst/>
                <a:latin typeface="Segoe UI" panose="020B0502040204020203" pitchFamily="34" charset="0"/>
                <a:cs typeface="Segoe UI" panose="020B0502040204020203" pitchFamily="34" charset="0"/>
              </a:rPr>
              <a:t>In the free offering each user can have up to 10 software-as-a-service applications in his or her access panel. </a:t>
            </a:r>
          </a:p>
          <a:p>
            <a:endParaRPr lang="en-US" kern="1200" baseline="0" dirty="0">
              <a:effectLst/>
              <a:latin typeface="Segoe UI" panose="020B0502040204020203" pitchFamily="34" charset="0"/>
              <a:cs typeface="Segoe UI" panose="020B0502040204020203" pitchFamily="34" charset="0"/>
            </a:endParaRPr>
          </a:p>
          <a:p>
            <a:r>
              <a:rPr lang="en-US" kern="1200" baseline="0" dirty="0">
                <a:effectLst/>
                <a:latin typeface="Segoe UI" panose="020B0502040204020203" pitchFamily="34" charset="0"/>
                <a:cs typeface="Segoe UI" panose="020B0502040204020203" pitchFamily="34" charset="0"/>
              </a:rPr>
              <a:t>The Free Azure Active Directory tenant can go up to 500,000 user accounts.</a:t>
            </a:r>
          </a:p>
          <a:p>
            <a:endParaRPr lang="en-US" kern="1200" dirty="0">
              <a:effectLst/>
              <a:latin typeface="Segoe UI" panose="020B0502040204020203" pitchFamily="34" charset="0"/>
              <a:cs typeface="Segoe UI" panose="020B0502040204020203" pitchFamily="34" charset="0"/>
            </a:endParaRPr>
          </a:p>
          <a:p>
            <a:r>
              <a:rPr lang="en-US" b="0" dirty="0">
                <a:latin typeface="Segoe UI" panose="020B0502040204020203" pitchFamily="34" charset="0"/>
                <a:cs typeface="Segoe UI" panose="020B0502040204020203" pitchFamily="34" charset="0"/>
              </a:rPr>
              <a:t>Forefront Identity Manager</a:t>
            </a:r>
            <a:r>
              <a:rPr lang="en-US" kern="1200" baseline="0" dirty="0">
                <a:effectLst/>
                <a:latin typeface="Segoe UI" panose="020B0502040204020203" pitchFamily="34" charset="0"/>
                <a:cs typeface="Segoe UI" panose="020B0502040204020203" pitchFamily="34" charset="0"/>
              </a:rPr>
              <a:t> server user rights include an unlimited number of </a:t>
            </a:r>
            <a:r>
              <a:rPr lang="en-US" b="0" dirty="0">
                <a:latin typeface="Segoe UI" panose="020B0502040204020203" pitchFamily="34" charset="0"/>
                <a:cs typeface="Segoe UI" panose="020B0502040204020203" pitchFamily="34" charset="0"/>
              </a:rPr>
              <a:t>Forefront Identity Manager </a:t>
            </a:r>
            <a:r>
              <a:rPr lang="en-US" kern="1200" baseline="0" dirty="0">
                <a:effectLst/>
                <a:latin typeface="Segoe UI" panose="020B0502040204020203" pitchFamily="34" charset="0"/>
                <a:cs typeface="Segoe UI" panose="020B0502040204020203" pitchFamily="34" charset="0"/>
              </a:rPr>
              <a:t>servers and a </a:t>
            </a:r>
            <a:r>
              <a:rPr lang="en-US" b="0" dirty="0">
                <a:latin typeface="Segoe UI" panose="020B0502040204020203" pitchFamily="34" charset="0"/>
                <a:cs typeface="Segoe UI" panose="020B0502040204020203" pitchFamily="34" charset="0"/>
              </a:rPr>
              <a:t>Forefront Identity Manager</a:t>
            </a:r>
            <a:r>
              <a:rPr lang="en-US" kern="1200" baseline="0" dirty="0">
                <a:effectLst/>
                <a:latin typeface="Segoe UI" panose="020B0502040204020203" pitchFamily="34" charset="0"/>
                <a:cs typeface="Segoe UI" panose="020B0502040204020203" pitchFamily="34" charset="0"/>
              </a:rPr>
              <a:t> CAL for every Azure Active Directory Premium subscriber/user.</a:t>
            </a:r>
          </a:p>
        </p:txBody>
      </p:sp>
      <p:sp>
        <p:nvSpPr>
          <p:cNvPr id="4" name="Header Placeholder 3"/>
          <p:cNvSpPr>
            <a:spLocks noGrp="1"/>
          </p:cNvSpPr>
          <p:nvPr>
            <p:ph type="hdr" sz="quarter" idx="10"/>
          </p:nvPr>
        </p:nvSpPr>
        <p:spPr/>
        <p:txBody>
          <a:bodyPr/>
          <a:lstStyle/>
          <a:p>
            <a:r>
              <a:rPr lang="en-US" dirty="0">
                <a:solidFill>
                  <a:prstClr val="black"/>
                </a:solidFill>
              </a:rPr>
              <a:t>EMS Overview</a:t>
            </a:r>
          </a:p>
        </p:txBody>
      </p:sp>
      <p:sp>
        <p:nvSpPr>
          <p:cNvPr id="5" name="Footer Placeholder 4"/>
          <p:cNvSpPr>
            <a:spLocks noGrp="1"/>
          </p:cNvSpPr>
          <p:nvPr>
            <p:ph type="ftr" sz="quarter" idx="11"/>
          </p:nvPr>
        </p:nvSpPr>
        <p:spPr/>
        <p:txBody>
          <a:bodyPr/>
          <a:lstStyle/>
          <a:p>
            <a:pPr defTabSz="932933"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Surface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0AA7C1AD-D238-42C8-B364-0B0D99BF71C1}" type="datetime1">
              <a:rPr lang="en-US" smtClean="0">
                <a:solidFill>
                  <a:prstClr val="black"/>
                </a:solidFill>
              </a:rPr>
              <a:t>6/7/2016</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6962492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r>
              <a:rPr lang="en-US">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BCD7D7CF-1DAD-47F1-BB48-5088D3BD3085}" type="datetime1">
              <a:rPr lang="en-US" smtClean="0">
                <a:solidFill>
                  <a:prstClr val="black"/>
                </a:solidFill>
              </a:rPr>
              <a:pPr/>
              <a:t>6/7/2016</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37760363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r>
              <a:rPr lang="en-US">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BCD7D7CF-1DAD-47F1-BB48-5088D3BD3085}" type="datetime1">
              <a:rPr lang="en-US" smtClean="0">
                <a:solidFill>
                  <a:prstClr val="black"/>
                </a:solidFill>
              </a:rPr>
              <a:pPr/>
              <a:t>6/7/2016</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35719995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a:latin typeface="Segoe UI" panose="020B0502040204020203" pitchFamily="34" charset="0"/>
                <a:cs typeface="Segoe UI" panose="020B0502040204020203" pitchFamily="34" charset="0"/>
              </a:rPr>
              <a:t>More content</a:t>
            </a:r>
            <a:r>
              <a:rPr lang="en-US" b="0" baseline="0" dirty="0">
                <a:latin typeface="Segoe UI" panose="020B0502040204020203" pitchFamily="34" charset="0"/>
                <a:cs typeface="Segoe UI" panose="020B0502040204020203" pitchFamily="34" charset="0"/>
              </a:rPr>
              <a:t> on MDM for Office 365 can be found here: </a:t>
            </a:r>
          </a:p>
          <a:p>
            <a:pPr marL="170661" indent="-170661">
              <a:buFont typeface="Arial" panose="020B0604020202020204" pitchFamily="34" charset="0"/>
              <a:buChar char="•"/>
            </a:pPr>
            <a:r>
              <a:rPr lang="en-US" b="0" baseline="0" dirty="0">
                <a:latin typeface="Segoe UI" panose="020B0502040204020203" pitchFamily="34" charset="0"/>
                <a:cs typeface="Segoe UI" panose="020B0502040204020203" pitchFamily="34" charset="0"/>
              </a:rPr>
              <a:t>Office Blog Post from 10/28: http://blogs.office.com/2014/10/28/introducing-built-mobile-device-management-office-365/</a:t>
            </a:r>
          </a:p>
          <a:p>
            <a:pPr marL="170661" marR="0" indent="-170661"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baseline="0" dirty="0">
                <a:latin typeface="Segoe UI" panose="020B0502040204020203" pitchFamily="34" charset="0"/>
                <a:cs typeface="Segoe UI" panose="020B0502040204020203" pitchFamily="34" charset="0"/>
              </a:rPr>
              <a:t>Office Blog Post from 3/30: </a:t>
            </a:r>
            <a:r>
              <a:rPr lang="en-US" sz="1200" u="sng" kern="1200" dirty="0">
                <a:solidFill>
                  <a:schemeClr val="tx1"/>
                </a:solidFill>
                <a:effectLst/>
                <a:latin typeface="+mn-lt"/>
                <a:ea typeface="ＭＳ Ｐゴシック" charset="0"/>
                <a:cs typeface="ＭＳ Ｐゴシック" charset="0"/>
                <a:hlinkClick r:id="rId3"/>
              </a:rPr>
              <a:t>http://blogs.office.com/2015/03/30/announcing-general-availability-of-built-in-mobile-device-management-for-office-365/</a:t>
            </a:r>
            <a:endParaRPr lang="en-US" sz="1200" kern="1200" dirty="0">
              <a:solidFill>
                <a:schemeClr val="tx1"/>
              </a:solidFill>
              <a:effectLst/>
              <a:latin typeface="+mn-lt"/>
              <a:ea typeface="ＭＳ Ｐゴシック" charset="0"/>
              <a:cs typeface="ＭＳ Ｐゴシック" charset="0"/>
            </a:endParaRPr>
          </a:p>
          <a:p>
            <a:pPr marL="170661" marR="0" indent="-170661"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baseline="0" dirty="0">
                <a:latin typeface="Segoe UI" panose="020B0502040204020203" pitchFamily="34" charset="0"/>
                <a:cs typeface="Segoe UI" panose="020B0502040204020203" pitchFamily="34" charset="0"/>
              </a:rPr>
              <a:t>Office FAQ Document: http://infopedia/docstore/Pages/KCDoc.aspx?k=KC00-15-211846</a:t>
            </a:r>
          </a:p>
          <a:p>
            <a:pPr marL="170661" indent="-170661">
              <a:buFont typeface="Arial" panose="020B0604020202020204" pitchFamily="34" charset="0"/>
              <a:buChar char="•"/>
            </a:pPr>
            <a:r>
              <a:rPr lang="en-US" b="0" baseline="0" dirty="0">
                <a:latin typeface="Segoe UI" panose="020B0502040204020203" pitchFamily="34" charset="0"/>
                <a:cs typeface="Segoe UI" panose="020B0502040204020203" pitchFamily="34" charset="0"/>
              </a:rPr>
              <a:t>MDM for Office 365 Slide Deck: http://infopedia/docstore/Pages/KCDoc.aspx?k=KC00-15-211848</a:t>
            </a:r>
          </a:p>
          <a:p>
            <a:pPr marL="170661" indent="-170661">
              <a:buFont typeface="Arial" panose="020B0604020202020204" pitchFamily="34" charset="0"/>
              <a:buChar char="•"/>
            </a:pPr>
            <a:r>
              <a:rPr lang="en-US" b="0" baseline="0" dirty="0">
                <a:latin typeface="Segoe UI" panose="020B0502040204020203" pitchFamily="34" charset="0"/>
                <a:cs typeface="Segoe UI" panose="020B0502040204020203" pitchFamily="34" charset="0"/>
              </a:rPr>
              <a:t>EMS and Office 365 Comparison Deck: </a:t>
            </a:r>
            <a:r>
              <a:rPr lang="en-US" sz="1200" u="sng" kern="1200" dirty="0">
                <a:solidFill>
                  <a:schemeClr val="tx1"/>
                </a:solidFill>
                <a:effectLst/>
                <a:latin typeface="+mn-lt"/>
                <a:ea typeface="ＭＳ Ｐゴシック" charset="0"/>
                <a:cs typeface="ＭＳ Ｐゴシック" charset="0"/>
                <a:hlinkClick r:id="rId4"/>
              </a:rPr>
              <a:t>http://infopedia/docstore/Pages/KCDoc.aspx?k=KC02-23-55587</a:t>
            </a:r>
            <a:endParaRPr lang="en-US" sz="1200" kern="1200" dirty="0">
              <a:solidFill>
                <a:schemeClr val="tx1"/>
              </a:solidFill>
              <a:effectLst/>
              <a:latin typeface="+mn-lt"/>
              <a:ea typeface="ＭＳ Ｐゴシック" charset="0"/>
              <a:cs typeface="ＭＳ Ｐゴシック" charset="0"/>
            </a:endParaRPr>
          </a:p>
          <a:p>
            <a:pPr marL="170661" indent="-170661">
              <a:buFont typeface="Arial" panose="020B0604020202020204" pitchFamily="34" charset="0"/>
              <a:buChar char="•"/>
            </a:pPr>
            <a:r>
              <a:rPr lang="en-US" b="0" baseline="0" dirty="0">
                <a:latin typeface="Segoe UI" panose="020B0502040204020203" pitchFamily="34" charset="0"/>
                <a:cs typeface="Segoe UI" panose="020B0502040204020203" pitchFamily="34" charset="0"/>
              </a:rPr>
              <a:t>Choose between Microsoft Intune and Built-in MDM for Office 365: </a:t>
            </a:r>
            <a:r>
              <a:rPr lang="en-US" sz="1200" u="sng" kern="1200" dirty="0">
                <a:solidFill>
                  <a:schemeClr val="tx1"/>
                </a:solidFill>
                <a:effectLst/>
                <a:latin typeface="+mn-lt"/>
                <a:ea typeface="ＭＳ Ｐゴシック" charset="0"/>
                <a:cs typeface="ＭＳ Ｐゴシック" charset="0"/>
                <a:hlinkClick r:id="rId5"/>
              </a:rPr>
              <a:t>https://technet.microsoft.com/library/dn957912.aspx</a:t>
            </a:r>
            <a:endParaRPr lang="en-US" b="0" baseline="0" dirty="0">
              <a:latin typeface="Segoe UI" panose="020B0502040204020203" pitchFamily="34" charset="0"/>
              <a:cs typeface="Segoe UI" panose="020B0502040204020203" pitchFamily="34" charset="0"/>
            </a:endParaRPr>
          </a:p>
          <a:p>
            <a:pPr marL="170661" marR="0" indent="-170661"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mn-lt"/>
                <a:ea typeface="ＭＳ Ｐゴシック" charset="0"/>
                <a:cs typeface="ＭＳ Ｐゴシック" charset="0"/>
              </a:rPr>
              <a:t>Recording of</a:t>
            </a:r>
            <a:r>
              <a:rPr lang="en-US" sz="1200" kern="1200" baseline="0" dirty="0">
                <a:solidFill>
                  <a:schemeClr val="tx1"/>
                </a:solidFill>
                <a:effectLst/>
                <a:latin typeface="+mn-lt"/>
                <a:ea typeface="ＭＳ Ｐゴシック" charset="0"/>
                <a:cs typeface="ＭＳ Ｐゴシック" charset="0"/>
              </a:rPr>
              <a:t> </a:t>
            </a:r>
            <a:r>
              <a:rPr lang="en-US" sz="1200" kern="1200" dirty="0">
                <a:solidFill>
                  <a:schemeClr val="tx1"/>
                </a:solidFill>
                <a:effectLst/>
                <a:latin typeface="+mn-lt"/>
                <a:ea typeface="ＭＳ Ｐゴシック" charset="0"/>
                <a:cs typeface="ＭＳ Ｐゴシック" charset="0"/>
              </a:rPr>
              <a:t>MDM for Office 365 Academy Live session: </a:t>
            </a:r>
            <a:r>
              <a:rPr lang="en-US" sz="1200" u="sng" kern="1200" dirty="0">
                <a:solidFill>
                  <a:schemeClr val="tx1"/>
                </a:solidFill>
                <a:effectLst/>
                <a:latin typeface="+mn-lt"/>
                <a:ea typeface="ＭＳ Ｐゴシック" charset="0"/>
                <a:cs typeface="ＭＳ Ｐゴシック" charset="0"/>
                <a:hlinkClick r:id="rId6"/>
              </a:rPr>
              <a:t>https://microsoft.sharepoint.com/sites/academy/media/AEVD-3-87446</a:t>
            </a:r>
            <a:endParaRPr lang="en-US" sz="1200" kern="1200" dirty="0">
              <a:solidFill>
                <a:schemeClr val="tx1"/>
              </a:solidFill>
              <a:effectLst/>
              <a:latin typeface="+mn-lt"/>
              <a:ea typeface="ＭＳ Ｐゴシック" charset="0"/>
              <a:cs typeface="ＭＳ Ｐゴシック" charset="0"/>
            </a:endParaRPr>
          </a:p>
        </p:txBody>
      </p:sp>
      <p:sp>
        <p:nvSpPr>
          <p:cNvPr id="4" name="Header Placeholder 3"/>
          <p:cNvSpPr>
            <a:spLocks noGrp="1"/>
          </p:cNvSpPr>
          <p:nvPr>
            <p:ph type="hdr" sz="quarter" idx="10"/>
          </p:nvPr>
        </p:nvSpPr>
        <p:spPr>
          <a:xfrm>
            <a:off x="0" y="0"/>
            <a:ext cx="3077158" cy="470964"/>
          </a:xfrm>
          <a:prstGeom prst="rect">
            <a:avLst/>
          </a:prstGeom>
        </p:spPr>
        <p:txBody>
          <a:bodyPr/>
          <a:lstStyle/>
          <a:p>
            <a:pPr>
              <a:defRPr/>
            </a:pPr>
            <a:r>
              <a:rPr lang="en-US" dirty="0">
                <a:solidFill>
                  <a:prstClr val="black"/>
                </a:solidFill>
                <a:cs typeface="Segoe UI" pitchFamily="34" charset="0"/>
              </a:rPr>
              <a:t>EMS Overview</a:t>
            </a:r>
          </a:p>
        </p:txBody>
      </p:sp>
      <p:sp>
        <p:nvSpPr>
          <p:cNvPr id="6" name="Date Placeholder 5"/>
          <p:cNvSpPr>
            <a:spLocks noGrp="1"/>
          </p:cNvSpPr>
          <p:nvPr>
            <p:ph type="dt" idx="12"/>
          </p:nvPr>
        </p:nvSpPr>
        <p:spPr>
          <a:xfrm>
            <a:off x="3857043" y="12132"/>
            <a:ext cx="3077158" cy="470964"/>
          </a:xfrm>
          <a:prstGeom prst="rect">
            <a:avLst/>
          </a:prstGeom>
        </p:spPr>
        <p:txBody>
          <a:bodyPr/>
          <a:lstStyle/>
          <a:p>
            <a:pPr>
              <a:defRPr/>
            </a:pPr>
            <a:fld id="{0E5343D2-266A-4750-8C42-C633CE02CDBD}" type="datetime1">
              <a:rPr lang="en-US">
                <a:solidFill>
                  <a:prstClr val="black"/>
                </a:solidFill>
                <a:cs typeface="Segoe UI" pitchFamily="34" charset="0"/>
              </a:rPr>
              <a:pPr>
                <a:defRPr/>
              </a:pPr>
              <a:t>6/7/2016</a:t>
            </a:fld>
            <a:endParaRPr lang="en-US" dirty="0">
              <a:solidFill>
                <a:prstClr val="black"/>
              </a:solidFill>
              <a:cs typeface="Segoe UI" pitchFamily="34" charset="0"/>
            </a:endParaRPr>
          </a:p>
        </p:txBody>
      </p:sp>
      <p:sp>
        <p:nvSpPr>
          <p:cNvPr id="7" name="Slide Number Placeholder 6"/>
          <p:cNvSpPr>
            <a:spLocks noGrp="1"/>
          </p:cNvSpPr>
          <p:nvPr>
            <p:ph type="sldNum" sz="quarter" idx="13"/>
          </p:nvPr>
        </p:nvSpPr>
        <p:spPr>
          <a:xfrm>
            <a:off x="5986526" y="8759190"/>
            <a:ext cx="947674" cy="470321"/>
          </a:xfrm>
          <a:prstGeom prst="rect">
            <a:avLst/>
          </a:prstGeom>
        </p:spPr>
        <p:txBody>
          <a:bodyPr/>
          <a:lstStyle/>
          <a:p>
            <a:pPr>
              <a:defRPr/>
            </a:pPr>
            <a:fld id="{B4008EB6-D09E-4580-8CD6-DDB14511944F}" type="slidenum">
              <a:rPr lang="en-US">
                <a:solidFill>
                  <a:prstClr val="black"/>
                </a:solidFill>
                <a:cs typeface="Segoe UI" pitchFamily="34" charset="0"/>
              </a:rPr>
              <a:pPr>
                <a:defRPr/>
              </a:pPr>
              <a:t>49</a:t>
            </a:fld>
            <a:endParaRPr lang="en-US" dirty="0">
              <a:solidFill>
                <a:prstClr val="black"/>
              </a:solidFill>
              <a:cs typeface="Segoe UI" pitchFamily="34" charset="0"/>
            </a:endParaRPr>
          </a:p>
        </p:txBody>
      </p:sp>
      <p:sp>
        <p:nvSpPr>
          <p:cNvPr id="8" name="Footer Placeholder 4"/>
          <p:cNvSpPr>
            <a:spLocks noGrp="1"/>
          </p:cNvSpPr>
          <p:nvPr>
            <p:ph type="ftr" sz="quarter" idx="4"/>
          </p:nvPr>
        </p:nvSpPr>
        <p:spPr>
          <a:xfrm>
            <a:off x="0" y="8759190"/>
            <a:ext cx="5986526" cy="358930"/>
          </a:xfrm>
        </p:spPr>
        <p:txBody>
          <a:bodyPr/>
          <a:lstStyle/>
          <a:p>
            <a:pPr defTabSz="922783" eaLnBrk="0" hangingPunct="0">
              <a:defRPr/>
            </a:pPr>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Surface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3286249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Desktop features placemat</a:t>
            </a:r>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A8C5E4EE-5172-4595-B561-07B6D57361A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87805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CD705-7599-4CE7-83B1-09DD1CF54F4D}" type="slidenum">
              <a:rPr lang="en-US"/>
              <a:t>4</a:t>
            </a:fld>
            <a:endParaRPr lang="en-US"/>
          </a:p>
        </p:txBody>
      </p:sp>
    </p:spTree>
    <p:extLst>
      <p:ext uri="{BB962C8B-B14F-4D97-AF65-F5344CB8AC3E}">
        <p14:creationId xmlns:p14="http://schemas.microsoft.com/office/powerpoint/2010/main" val="1071839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71500"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5D2FDF35-156F-4A92-A436-F714992B2E23}"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6/7/2016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44855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41800"/>
            <a:ext cx="5486400" cy="4114800"/>
          </a:xfrm>
        </p:spPr>
        <p:txBody>
          <a:bodyPr/>
          <a:lstStyle/>
          <a:p>
            <a:r>
              <a:rPr lang="en-US" dirty="0"/>
              <a:t>Integrated identity is the control plane of modern enterprise mobility - </a:t>
            </a:r>
            <a:endParaRPr lang="en-US" baseline="0" dirty="0"/>
          </a:p>
          <a:p>
            <a:endParaRPr lang="en-US" baseline="0" dirty="0"/>
          </a:p>
          <a:p>
            <a:r>
              <a:rPr lang="en-US" baseline="0" dirty="0"/>
              <a:t>[</a:t>
            </a:r>
            <a:r>
              <a:rPr lang="en-US" b="1" baseline="0" dirty="0"/>
              <a:t>Click] </a:t>
            </a:r>
            <a:r>
              <a:rPr lang="en-US" b="0" baseline="0" dirty="0"/>
              <a:t>Traditional</a:t>
            </a:r>
            <a:r>
              <a:rPr lang="en-US" baseline="0" dirty="0"/>
              <a:t> identity and access management solutions providing sing-sign on to on-premises applications and directory services such as Active Directory and others are used from the vast majority of organizations and huge investments were made to deploy and maintain them.  These solutions are perfect for the on-premises world. </a:t>
            </a:r>
          </a:p>
          <a:p>
            <a:r>
              <a:rPr lang="en-US" baseline="0" dirty="0"/>
              <a:t>[</a:t>
            </a:r>
            <a:r>
              <a:rPr lang="en-US" b="1" baseline="0" dirty="0"/>
              <a:t>Click] </a:t>
            </a:r>
            <a:r>
              <a:rPr lang="en-US" b="0" baseline="0" dirty="0"/>
              <a:t>Now,</a:t>
            </a:r>
            <a:r>
              <a:rPr lang="en-US" baseline="0" dirty="0"/>
              <a:t> as we have discussed, there are new pressing requirements to provide the same experience to cloud applications hosted in any public cloud. </a:t>
            </a:r>
          </a:p>
          <a:p>
            <a:r>
              <a:rPr lang="en-US" baseline="0" dirty="0"/>
              <a:t>[</a:t>
            </a:r>
            <a:r>
              <a:rPr lang="en-US" b="1" baseline="0" dirty="0"/>
              <a:t>Click</a:t>
            </a:r>
            <a:r>
              <a:rPr lang="en-US" baseline="0" dirty="0"/>
              <a:t>] Azure Active Directory can be the solution to this new challenge by extending the reach of on-premises identities to the cloud in a secure and efficient way. </a:t>
            </a:r>
          </a:p>
          <a:p>
            <a:r>
              <a:rPr lang="en-US" baseline="0" dirty="0"/>
              <a:t>[</a:t>
            </a:r>
            <a:r>
              <a:rPr lang="en-US" b="1" baseline="0" dirty="0"/>
              <a:t>Click</a:t>
            </a:r>
            <a:r>
              <a:rPr lang="en-US" baseline="0" dirty="0"/>
              <a:t>] In order to do that, one simple connection is needed from on-premises directories to Azure AD. </a:t>
            </a:r>
          </a:p>
          <a:p>
            <a:r>
              <a:rPr lang="en-US" baseline="0" dirty="0"/>
              <a:t>[</a:t>
            </a:r>
            <a:r>
              <a:rPr lang="en-US" b="1" baseline="0" dirty="0"/>
              <a:t>Click</a:t>
            </a:r>
            <a:r>
              <a:rPr lang="en-US" baseline="0" dirty="0"/>
              <a:t>] and everything else will be handled by Azure AD. Secure single sign-on to thousands of SaaS applications hosted in any cloud by using the same credentials that exist on-premises</a:t>
            </a:r>
          </a:p>
          <a:p>
            <a:r>
              <a:rPr lang="en-US" baseline="0" dirty="0"/>
              <a:t>[</a:t>
            </a:r>
            <a:r>
              <a:rPr lang="en-US" b="1" baseline="0" dirty="0"/>
              <a:t>Click</a:t>
            </a:r>
            <a:r>
              <a:rPr lang="en-US" baseline="0" dirty="0"/>
              <a:t>] And we don’t forget the users. Azure AD provides Self-service capabilities and easy access to all the application, consumer or business,  they need.</a:t>
            </a:r>
          </a:p>
          <a:p>
            <a:r>
              <a:rPr lang="en-US" baseline="0" dirty="0"/>
              <a:t>in the cloud but on-premises too (Application Proxy)</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Build 2012</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FA577F15-4695-43CD-83B0-974BBDDCBE58}" type="datetime1">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6/7/2016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47806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552C33-FDCB-4073-B3BD-92CA98AC69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292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582C3206-CBB9-459E-960D-5FC1D9B6968C}"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25567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quickly see how these 4 layers of protection can help deliver a great and secure email experience</a:t>
            </a:r>
            <a:r>
              <a:rPr lang="en-US" baseline="0" dirty="0"/>
              <a:t> with EMS and Outlook.</a:t>
            </a:r>
          </a:p>
          <a:p>
            <a:endParaRPr lang="en-US" baseline="0" dirty="0"/>
          </a:p>
          <a:p>
            <a:pPr lvl="0"/>
            <a:r>
              <a:rPr lang="en-US" sz="1200" kern="1200" dirty="0">
                <a:solidFill>
                  <a:schemeClr val="tx1"/>
                </a:solidFill>
                <a:effectLst/>
                <a:latin typeface="+mn-lt"/>
                <a:ea typeface="+mn-ea"/>
                <a:cs typeface="+mn-cs"/>
              </a:rPr>
              <a:t>First, EMS ensures that only authorized users are permitted to access corporate email and documents by using security features at the identity layer such as cloud-based authentication and authorization, multi-factor authentication, and advanced security reports that leverage Microsoft Azure machine learning capabilities.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At the next layer, EMS is able to manage and enforce device-level settings such encryption and password requirements via mobile device management (MDM).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EMS also provides the protection at the application layer with mobile application management (MAM) capabilities that help prevent the leakage of corporate data by restricting actions in Office mobile apps such as cut, copy, paste, and save as. And with the unique multi-identity capabilities, employees can use a single app (such as Outlook) for both personal and corporate use while EMS helps to ensure the corporate data is separated and protected.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Finally, EMS goes beyond app-layer protection to help secure highly confidential documents at the file-layer. Using EMS, employees can encrypt virtually any type of a file, set granular permissions, and track usage to ensure that only the right people inside and outside of the organization can access email attachments and documents, wherever the files are located.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2D2A7-FEDB-4FEC-BF57-39E9383DCE5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34547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Walkin">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bwMode="auto">
          <a:xfrm>
            <a:off x="274638" y="2137126"/>
            <a:ext cx="6402388" cy="1807811"/>
          </a:xfrm>
          <a:noFill/>
        </p:spPr>
        <p:txBody>
          <a:bodyPr lIns="146304" tIns="91440" rIns="146304" bIns="91440" anchor="t" anchorCtr="0"/>
          <a:lstStyle>
            <a:lvl1pPr>
              <a:defRPr sz="5400" spc="-100" baseline="0">
                <a:gradFill>
                  <a:gsLst>
                    <a:gs pos="84066">
                      <a:srgbClr val="FFFFFF"/>
                    </a:gs>
                    <a:gs pos="57576">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74638" y="3954463"/>
            <a:ext cx="6402388" cy="1710429"/>
          </a:xfrm>
        </p:spPr>
        <p:txBody>
          <a:bodyPr tIns="109728" bIns="109728">
            <a:noAutofit/>
          </a:bodyPr>
          <a:lstStyle>
            <a:lvl1pPr marL="0" indent="0">
              <a:spcBef>
                <a:spcPts val="0"/>
              </a:spcBef>
              <a:buNone/>
              <a:defRPr sz="2400" baseline="0">
                <a:gradFill>
                  <a:gsLst>
                    <a:gs pos="84066">
                      <a:srgbClr val="FFFFFF"/>
                    </a:gs>
                    <a:gs pos="57576">
                      <a:srgbClr val="FFFFFF"/>
                    </a:gs>
                  </a:gsLst>
                  <a:lin ang="5400000" scaled="0"/>
                </a:gradFill>
                <a:latin typeface="+mn-lt"/>
              </a:defRPr>
            </a:lvl1pPr>
          </a:lstStyle>
          <a:p>
            <a:pPr lvl="0"/>
            <a:r>
              <a:rPr lang="en-US" dirty="0"/>
              <a:t>Presenter | Date</a:t>
            </a:r>
          </a:p>
        </p:txBody>
      </p:sp>
      <p:pic>
        <p:nvPicPr>
          <p:cNvPr id="8" name="Picture 7"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White">
          <a:xfrm>
            <a:off x="457580" y="6243964"/>
            <a:ext cx="1280160" cy="27303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580" y="6194255"/>
            <a:ext cx="1463409" cy="320845"/>
          </a:xfrm>
          <a:prstGeom prst="rect">
            <a:avLst/>
          </a:prstGeom>
        </p:spPr>
      </p:pic>
    </p:spTree>
    <p:extLst>
      <p:ext uri="{BB962C8B-B14F-4D97-AF65-F5344CB8AC3E}">
        <p14:creationId xmlns:p14="http://schemas.microsoft.com/office/powerpoint/2010/main" val="88556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00670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0280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5818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968616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gradFill>
                  <a:gsLst>
                    <a:gs pos="0">
                      <a:srgbClr val="505050"/>
                    </a:gs>
                    <a:gs pos="100000">
                      <a:srgbClr val="505050"/>
                    </a:gs>
                  </a:gsLst>
                  <a:lin ang="5400000" scaled="0"/>
                </a:gradFill>
                <a:effectLst/>
                <a:uLnTx/>
                <a:uFillTx/>
                <a:latin typeface="Segoe UI"/>
                <a:ea typeface="+mn-ea"/>
                <a:cs typeface="Segoe UI" pitchFamily="34" charset="0"/>
              </a:rPr>
              <a:t>© 2015 Microsoft Corporation. All rights reserved. </a:t>
            </a:r>
          </a:p>
        </p:txBody>
      </p:sp>
      <p:pic>
        <p:nvPicPr>
          <p:cNvPr id="4" name="Picture 3"/>
          <p:cNvPicPr>
            <a:picLocks noChangeAspect="1"/>
          </p:cNvPicPr>
          <p:nvPr userDrawn="1"/>
        </p:nvPicPr>
        <p:blipFill>
          <a:blip r:embed="rId2"/>
          <a:stretch>
            <a:fillRect/>
          </a:stretch>
        </p:blipFill>
        <p:spPr bwMode="black">
          <a:xfrm>
            <a:off x="459230" y="3145040"/>
            <a:ext cx="3291840" cy="705834"/>
          </a:xfrm>
          <a:prstGeom prst="rect">
            <a:avLst/>
          </a:prstGeom>
        </p:spPr>
      </p:pic>
    </p:spTree>
    <p:extLst>
      <p:ext uri="{BB962C8B-B14F-4D97-AF65-F5344CB8AC3E}">
        <p14:creationId xmlns:p14="http://schemas.microsoft.com/office/powerpoint/2010/main" val="19323541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 2015 Microsoft Corporation. All rights reserved. </a:t>
            </a:r>
          </a:p>
        </p:txBody>
      </p:sp>
      <p:pic>
        <p:nvPicPr>
          <p:cNvPr id="4" name="Picture 3"/>
          <p:cNvPicPr>
            <a:picLocks noChangeAspect="1"/>
          </p:cNvPicPr>
          <p:nvPr userDrawn="1"/>
        </p:nvPicPr>
        <p:blipFill>
          <a:blip r:embed="rId2"/>
          <a:stretch>
            <a:fillRect/>
          </a:stretch>
        </p:blipFill>
        <p:spPr bwMode="black">
          <a:xfrm>
            <a:off x="459232" y="3145040"/>
            <a:ext cx="3291840" cy="705836"/>
          </a:xfrm>
          <a:prstGeom prst="rect">
            <a:avLst/>
          </a:prstGeom>
        </p:spPr>
      </p:pic>
    </p:spTree>
    <p:extLst>
      <p:ext uri="{BB962C8B-B14F-4D97-AF65-F5344CB8AC3E}">
        <p14:creationId xmlns:p14="http://schemas.microsoft.com/office/powerpoint/2010/main" val="12255833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Title Slide Solid">
    <p:spTree>
      <p:nvGrpSpPr>
        <p:cNvPr id="1" name=""/>
        <p:cNvGrpSpPr/>
        <p:nvPr/>
      </p:nvGrpSpPr>
      <p:grpSpPr>
        <a:xfrm>
          <a:off x="0" y="0"/>
          <a:ext cx="0" cy="0"/>
          <a:chOff x="0" y="0"/>
          <a:chExt cx="0" cy="0"/>
        </a:xfrm>
      </p:grpSpPr>
      <p:pic>
        <p:nvPicPr>
          <p:cNvPr id="9"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6" y="2074"/>
            <a:ext cx="12435384" cy="700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ectangle 15"/>
          <p:cNvSpPr/>
          <p:nvPr userDrawn="1"/>
        </p:nvSpPr>
        <p:spPr bwMode="auto">
          <a:xfrm>
            <a:off x="274638" y="296863"/>
            <a:ext cx="6403974" cy="6403975"/>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1" tIns="146297" rIns="182871" bIns="146297" numCol="1" spcCol="0" rtlCol="0" fromWordArt="0" anchor="t" anchorCtr="0" forceAA="0" compatLnSpc="1">
            <a:prstTxWarp prst="textNoShape">
              <a:avLst/>
            </a:prstTxWarp>
            <a:noAutofit/>
          </a:bodyPr>
          <a:lstStyle/>
          <a:p>
            <a:pPr marL="0" marR="0" lvl="0" indent="0" algn="ctr" defTabSz="93238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Title 1"/>
          <p:cNvSpPr>
            <a:spLocks noGrp="1"/>
          </p:cNvSpPr>
          <p:nvPr userDrawn="1">
            <p:ph type="ctrTitle"/>
          </p:nvPr>
        </p:nvSpPr>
        <p:spPr>
          <a:xfrm>
            <a:off x="383492" y="1441151"/>
            <a:ext cx="6295120" cy="2538441"/>
          </a:xfrm>
        </p:spPr>
        <p:txBody>
          <a:bodyPr/>
          <a:lstStyle>
            <a:lvl1pPr>
              <a:defRPr sz="6000" baseline="0">
                <a:solidFill>
                  <a:schemeClr val="bg1"/>
                </a:solidFill>
              </a:defRPr>
            </a:lvl1pPr>
          </a:lstStyle>
          <a:p>
            <a:r>
              <a:rPr lang="en-US"/>
              <a:t>Click to edit Master title style</a:t>
            </a:r>
            <a:endParaRPr lang="en-US" dirty="0"/>
          </a:p>
        </p:txBody>
      </p:sp>
      <p:sp>
        <p:nvSpPr>
          <p:cNvPr id="19" name="Subtitle 2"/>
          <p:cNvSpPr>
            <a:spLocks noGrp="1"/>
          </p:cNvSpPr>
          <p:nvPr userDrawn="1">
            <p:ph type="subTitle" idx="1"/>
          </p:nvPr>
        </p:nvSpPr>
        <p:spPr>
          <a:xfrm>
            <a:off x="383493" y="5494631"/>
            <a:ext cx="5834745" cy="434413"/>
          </a:xfrm>
        </p:spPr>
        <p:txBody>
          <a:bodyPr anchor="ctr"/>
          <a:lstStyle>
            <a:lvl1pPr marL="0" indent="0" algn="l">
              <a:lnSpc>
                <a:spcPct val="100000"/>
              </a:lnSpc>
              <a:spcBef>
                <a:spcPts val="0"/>
              </a:spcBef>
              <a:buNone/>
              <a:defRPr sz="1600">
                <a:solidFill>
                  <a:schemeClr val="bg1"/>
                </a:solidFill>
                <a:latin typeface="+mj-lt"/>
              </a:defRPr>
            </a:lvl1pPr>
            <a:lvl2pPr marL="457157" indent="0" algn="ctr">
              <a:buNone/>
              <a:defRPr>
                <a:solidFill>
                  <a:schemeClr val="tx1">
                    <a:tint val="75000"/>
                  </a:schemeClr>
                </a:solidFill>
              </a:defRPr>
            </a:lvl2pPr>
            <a:lvl3pPr marL="914314" indent="0" algn="ctr">
              <a:buNone/>
              <a:defRPr>
                <a:solidFill>
                  <a:schemeClr val="tx1">
                    <a:tint val="75000"/>
                  </a:schemeClr>
                </a:solidFill>
              </a:defRPr>
            </a:lvl3pPr>
            <a:lvl4pPr marL="1371471" indent="0" algn="ctr">
              <a:buNone/>
              <a:defRPr>
                <a:solidFill>
                  <a:schemeClr val="tx1">
                    <a:tint val="75000"/>
                  </a:schemeClr>
                </a:solidFill>
              </a:defRPr>
            </a:lvl4pPr>
            <a:lvl5pPr marL="1828628" indent="0" algn="ctr">
              <a:buNone/>
              <a:defRPr>
                <a:solidFill>
                  <a:schemeClr val="tx1">
                    <a:tint val="75000"/>
                  </a:schemeClr>
                </a:solidFill>
              </a:defRPr>
            </a:lvl5pPr>
            <a:lvl6pPr marL="2285785" indent="0" algn="ctr">
              <a:buNone/>
              <a:defRPr>
                <a:solidFill>
                  <a:schemeClr val="tx1">
                    <a:tint val="75000"/>
                  </a:schemeClr>
                </a:solidFill>
              </a:defRPr>
            </a:lvl6pPr>
            <a:lvl7pPr marL="2742942" indent="0" algn="ctr">
              <a:buNone/>
              <a:defRPr>
                <a:solidFill>
                  <a:schemeClr val="tx1">
                    <a:tint val="75000"/>
                  </a:schemeClr>
                </a:solidFill>
              </a:defRPr>
            </a:lvl7pPr>
            <a:lvl8pPr marL="3200099" indent="0" algn="ctr">
              <a:buNone/>
              <a:defRPr>
                <a:solidFill>
                  <a:schemeClr val="tx1">
                    <a:tint val="75000"/>
                  </a:schemeClr>
                </a:solidFill>
              </a:defRPr>
            </a:lvl8pPr>
            <a:lvl9pPr marL="3657256" indent="0" algn="ctr">
              <a:buNone/>
              <a:defRPr>
                <a:solidFill>
                  <a:schemeClr val="tx1">
                    <a:tint val="75000"/>
                  </a:schemeClr>
                </a:solidFill>
              </a:defRPr>
            </a:lvl9pPr>
          </a:lstStyle>
          <a:p>
            <a:r>
              <a:rPr lang="en-US"/>
              <a:t>Click to edit Master subtitle style</a:t>
            </a:r>
            <a:endParaRPr lang="en-US" dirty="0"/>
          </a:p>
        </p:txBody>
      </p:sp>
      <p:pic>
        <p:nvPicPr>
          <p:cNvPr id="6"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5464" y="534988"/>
            <a:ext cx="1254125"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userDrawn="1"/>
        </p:nvSpPr>
        <p:spPr>
          <a:xfrm>
            <a:off x="10117093" y="-1044328"/>
            <a:ext cx="914400" cy="914400"/>
          </a:xfrm>
          <a:prstGeom prst="rect">
            <a:avLst/>
          </a:prstGeom>
          <a:noFill/>
        </p:spPr>
        <p:txBody>
          <a:bodyPr wrap="none" lIns="182871" tIns="146297" rIns="182871" bIns="146297" rtlCol="0">
            <a:noAutofit/>
          </a:bodyPr>
          <a:lstStyle/>
          <a:p>
            <a:pPr marL="0" marR="0" lvl="0" indent="0" algn="l" defTabSz="931687" rtl="0" eaLnBrk="1" fontAlgn="base" latinLnBrk="0" hangingPunct="1">
              <a:lnSpc>
                <a:spcPct val="90000"/>
              </a:lnSpc>
              <a:spcBef>
                <a:spcPct val="0"/>
              </a:spcBef>
              <a:spcAft>
                <a:spcPts val="600"/>
              </a:spcAft>
              <a:buClrTx/>
              <a:buSzTx/>
              <a:buFontTx/>
              <a:buNone/>
              <a:tabLst/>
              <a:defRPr/>
            </a:pPr>
            <a:endParaRPr kumimoji="0" lang="en-US" sz="2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ＭＳ Ｐゴシック" charset="0"/>
              <a:cs typeface="+mn-cs"/>
            </a:endParaRPr>
          </a:p>
        </p:txBody>
      </p:sp>
      <p:sp>
        <p:nvSpPr>
          <p:cNvPr id="13" name="TextBox 12"/>
          <p:cNvSpPr txBox="1"/>
          <p:nvPr userDrawn="1"/>
        </p:nvSpPr>
        <p:spPr>
          <a:xfrm>
            <a:off x="11274138" y="-1707617"/>
            <a:ext cx="914400" cy="914400"/>
          </a:xfrm>
          <a:prstGeom prst="rect">
            <a:avLst/>
          </a:prstGeom>
          <a:noFill/>
        </p:spPr>
        <p:txBody>
          <a:bodyPr wrap="none" lIns="182871" tIns="146297" rIns="182871" bIns="146297" rtlCol="0">
            <a:noAutofit/>
          </a:bodyPr>
          <a:lstStyle/>
          <a:p>
            <a:pPr marL="0" marR="0" lvl="0" indent="0" algn="l" defTabSz="931687" rtl="0" eaLnBrk="1" fontAlgn="base" latinLnBrk="0" hangingPunct="1">
              <a:lnSpc>
                <a:spcPct val="90000"/>
              </a:lnSpc>
              <a:spcBef>
                <a:spcPct val="0"/>
              </a:spcBef>
              <a:spcAft>
                <a:spcPts val="600"/>
              </a:spcAft>
              <a:buClrTx/>
              <a:buSzTx/>
              <a:buFontTx/>
              <a:buNone/>
              <a:tabLst/>
              <a:defRPr/>
            </a:pPr>
            <a:endParaRPr kumimoji="0" lang="en-US" sz="2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ＭＳ Ｐゴシック" charset="0"/>
              <a:cs typeface="+mn-cs"/>
            </a:endParaRPr>
          </a:p>
        </p:txBody>
      </p:sp>
    </p:spTree>
    <p:extLst>
      <p:ext uri="{BB962C8B-B14F-4D97-AF65-F5344CB8AC3E}">
        <p14:creationId xmlns:p14="http://schemas.microsoft.com/office/powerpoint/2010/main" val="81325803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92381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ction Title Accent Color 3">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3269" bIns="93269" anchor="t" anchorCtr="0"/>
          <a:lstStyle>
            <a:lvl1pPr algn="l" defTabSz="932654" rtl="0" eaLnBrk="1" latinLnBrk="0" hangingPunct="1">
              <a:lnSpc>
                <a:spcPct val="90000"/>
              </a:lnSpc>
              <a:spcBef>
                <a:spcPct val="0"/>
              </a:spcBef>
              <a:buNone/>
              <a:defRPr lang="en-US" sz="8800" b="0" kern="1200" cap="none" spc="-100"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88747292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Section Title Accent Color 1">
    <p:bg>
      <p:bgPr>
        <a:solidFill>
          <a:srgbClr val="442359"/>
        </a:solidFill>
        <a:effectLst/>
      </p:bgPr>
    </p:bg>
    <p:spTree>
      <p:nvGrpSpPr>
        <p:cNvPr id="1" name=""/>
        <p:cNvGrpSpPr/>
        <p:nvPr/>
      </p:nvGrpSpPr>
      <p:grpSpPr>
        <a:xfrm>
          <a:off x="0" y="0"/>
          <a:ext cx="0" cy="0"/>
          <a:chOff x="0" y="0"/>
          <a:chExt cx="0" cy="0"/>
        </a:xfrm>
      </p:grpSpPr>
      <p:sp>
        <p:nvSpPr>
          <p:cNvPr id="4" name="Title 2"/>
          <p:cNvSpPr txBox="1">
            <a:spLocks/>
          </p:cNvSpPr>
          <p:nvPr userDrawn="1"/>
        </p:nvSpPr>
        <p:spPr>
          <a:xfrm>
            <a:off x="274320" y="2934858"/>
            <a:ext cx="11887200" cy="946413"/>
          </a:xfrm>
          <a:prstGeom prst="rect">
            <a:avLst/>
          </a:prstGeom>
        </p:spPr>
        <p:txBody>
          <a:bodyPr vert="horz" lIns="326441" tIns="155404" rIns="54392" bIns="54392" rtlCol="0" anchor="ctr">
            <a:normAutofit/>
          </a:bodyPr>
          <a:lstStyle>
            <a:lvl1pPr marL="0" algn="l" defTabSz="1087687" rtl="0" eaLnBrk="1" latinLnBrk="0" hangingPunct="1">
              <a:lnSpc>
                <a:spcPct val="90000"/>
              </a:lnSpc>
              <a:spcBef>
                <a:spcPct val="0"/>
              </a:spcBef>
              <a:buNone/>
              <a:defRPr lang="en-US" sz="4000" kern="1200" spc="-58" baseline="0">
                <a:gradFill>
                  <a:gsLst>
                    <a:gs pos="2917">
                      <a:schemeClr val="bg1"/>
                    </a:gs>
                    <a:gs pos="100000">
                      <a:schemeClr val="bg1"/>
                    </a:gs>
                  </a:gsLst>
                  <a:lin ang="5400000" scaled="0"/>
                </a:gradFill>
                <a:latin typeface="Segoe UI Light" pitchFamily="34" charset="0"/>
                <a:ea typeface="Segoe UI" pitchFamily="34" charset="0"/>
                <a:cs typeface="Segoe UI" pitchFamily="34" charset="0"/>
              </a:defRPr>
            </a:lvl1pPr>
          </a:lstStyle>
          <a:p>
            <a:pPr marL="0" marR="0" lvl="0" indent="0" algn="l" defTabSz="1087687"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58" normalizeH="0" baseline="0" noProof="0" dirty="0">
                <a:ln>
                  <a:noFill/>
                </a:ln>
                <a:solidFill>
                  <a:srgbClr val="FFFFFF"/>
                </a:solidFill>
                <a:effectLst/>
                <a:uLnTx/>
                <a:uFillTx/>
                <a:latin typeface="Segoe UI Light" pitchFamily="34" charset="0"/>
                <a:cs typeface="Segoe UI" pitchFamily="34" charset="0"/>
              </a:rPr>
              <a:t>Appendix</a:t>
            </a:r>
          </a:p>
        </p:txBody>
      </p:sp>
    </p:spTree>
    <p:extLst>
      <p:ext uri="{BB962C8B-B14F-4D97-AF65-F5344CB8AC3E}">
        <p14:creationId xmlns:p14="http://schemas.microsoft.com/office/powerpoint/2010/main" val="22297700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Walkin">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702" y="2134430"/>
            <a:ext cx="6402388" cy="896112"/>
          </a:xfrm>
          <a:noFill/>
        </p:spPr>
        <p:txBody>
          <a:bodyPr lIns="146304" tIns="91440" rIns="146304" bIns="91440" anchor="t" anchorCtr="0"/>
          <a:lstStyle>
            <a:lvl1pPr>
              <a:defRPr sz="5400" spc="-100" baseline="0">
                <a:gradFill>
                  <a:gsLst>
                    <a:gs pos="57576">
                      <a:srgbClr val="FFFFFF"/>
                    </a:gs>
                    <a:gs pos="35000">
                      <a:srgbClr val="FFFFFF"/>
                    </a:gs>
                  </a:gsLst>
                  <a:lin ang="5400000" scaled="0"/>
                </a:gradFill>
              </a:defRPr>
            </a:lvl1pPr>
          </a:lstStyle>
          <a:p>
            <a:r>
              <a:rPr lang="en-US" dirty="0"/>
              <a:t>Event name here</a:t>
            </a:r>
          </a:p>
        </p:txBody>
      </p:sp>
      <p:sp>
        <p:nvSpPr>
          <p:cNvPr id="3" name="Text Placeholder 2"/>
          <p:cNvSpPr>
            <a:spLocks noGrp="1"/>
          </p:cNvSpPr>
          <p:nvPr>
            <p:ph type="body" sz="quarter" idx="14" hasCustomPrompt="1"/>
          </p:nvPr>
        </p:nvSpPr>
        <p:spPr bwMode="auto">
          <a:xfrm>
            <a:off x="273050" y="3063240"/>
            <a:ext cx="6402388" cy="731528"/>
          </a:xfrm>
        </p:spPr>
        <p:txBody>
          <a:bodyPr tIns="109728" bIns="109728">
            <a:noAutofit/>
          </a:bodyPr>
          <a:lstStyle>
            <a:lvl1pPr marL="0" indent="0">
              <a:spcBef>
                <a:spcPts val="0"/>
              </a:spcBef>
              <a:buNone/>
              <a:defRPr sz="2400">
                <a:gradFill>
                  <a:gsLst>
                    <a:gs pos="57576">
                      <a:srgbClr val="FFFFFF"/>
                    </a:gs>
                    <a:gs pos="35000">
                      <a:srgbClr val="FFFFFF"/>
                    </a:gs>
                  </a:gsLst>
                  <a:lin ang="5400000" scaled="0"/>
                </a:gradFill>
                <a:latin typeface="+mn-lt"/>
              </a:defRPr>
            </a:lvl1pPr>
          </a:lstStyle>
          <a:p>
            <a:pPr lvl="0"/>
            <a:r>
              <a:rPr lang="en-US" dirty="0"/>
              <a:t>City | Date</a:t>
            </a:r>
          </a:p>
        </p:txBody>
      </p:sp>
      <p:pic>
        <p:nvPicPr>
          <p:cNvPr id="8" name="Picture 7"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White">
          <a:xfrm>
            <a:off x="457580" y="6243964"/>
            <a:ext cx="1280160" cy="273038"/>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580" y="6194255"/>
            <a:ext cx="1463409" cy="320845"/>
          </a:xfrm>
          <a:prstGeom prst="rect">
            <a:avLst/>
          </a:prstGeom>
        </p:spPr>
      </p:pic>
    </p:spTree>
    <p:extLst>
      <p:ext uri="{BB962C8B-B14F-4D97-AF65-F5344CB8AC3E}">
        <p14:creationId xmlns:p14="http://schemas.microsoft.com/office/powerpoint/2010/main" val="237137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k Teal">
    <p:bg bwMode="ltGray">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82448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2655">
                      <a:schemeClr val="tx1"/>
                    </a:gs>
                    <a:gs pos="3100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156321976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l="2" t="-11" r="-38"/>
          <a:stretch>
            <a:fillRect/>
          </a:stretch>
        </p:blipFill>
        <p:spPr bwMode="auto">
          <a:xfrm>
            <a:off x="0" y="0"/>
            <a:ext cx="12436475" cy="699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847272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6_Title Slide Soli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79"/>
            <a:ext cx="12436475" cy="6989566"/>
          </a:xfrm>
          <a:prstGeom prst="rect">
            <a:avLst/>
          </a:prstGeom>
        </p:spPr>
      </p:pic>
      <p:sp>
        <p:nvSpPr>
          <p:cNvPr id="5" name="Rectangle 4"/>
          <p:cNvSpPr/>
          <p:nvPr userDrawn="1"/>
        </p:nvSpPr>
        <p:spPr bwMode="auto">
          <a:xfrm>
            <a:off x="273844" y="295275"/>
            <a:ext cx="6402387" cy="6402388"/>
          </a:xfrm>
          <a:prstGeom prst="rect">
            <a:avLst/>
          </a:prstGeom>
          <a:solidFill>
            <a:schemeClr val="accent1">
              <a:lumMod val="50000"/>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4829" y="534926"/>
            <a:ext cx="1255374" cy="275082"/>
          </a:xfrm>
          <a:prstGeom prst="rect">
            <a:avLst/>
          </a:prstGeom>
        </p:spPr>
      </p:pic>
      <p:sp>
        <p:nvSpPr>
          <p:cNvPr id="4" name="TextBox 3"/>
          <p:cNvSpPr txBox="1"/>
          <p:nvPr userDrawn="1"/>
        </p:nvSpPr>
        <p:spPr>
          <a:xfrm>
            <a:off x="-1490007" y="-1659216"/>
            <a:ext cx="914400" cy="914400"/>
          </a:xfrm>
          <a:prstGeom prst="rect">
            <a:avLst/>
          </a:prstGeom>
          <a:noFill/>
        </p:spPr>
        <p:txBody>
          <a:bodyPr wrap="none" lIns="182880" tIns="146304" rIns="182880" bIns="146304" rtlCol="0">
            <a:no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endParaRPr>
          </a:p>
        </p:txBody>
      </p:sp>
      <p:sp>
        <p:nvSpPr>
          <p:cNvPr id="17" name="Title 1"/>
          <p:cNvSpPr>
            <a:spLocks noGrp="1"/>
          </p:cNvSpPr>
          <p:nvPr>
            <p:ph type="ctrTitle" hasCustomPrompt="1"/>
          </p:nvPr>
        </p:nvSpPr>
        <p:spPr>
          <a:xfrm>
            <a:off x="383492" y="1441150"/>
            <a:ext cx="5143830" cy="2538441"/>
          </a:xfrm>
        </p:spPr>
        <p:txBody>
          <a:bodyPr/>
          <a:lstStyle>
            <a:lvl1pPr>
              <a:defRPr sz="5200" baseline="0">
                <a:solidFill>
                  <a:schemeClr val="tx1"/>
                </a:solidFill>
              </a:defRPr>
            </a:lvl1pPr>
          </a:lstStyle>
          <a:p>
            <a:r>
              <a:rPr lang="en-US" dirty="0" err="1"/>
              <a:t>Lorem</a:t>
            </a:r>
            <a:r>
              <a:rPr lang="en-US" dirty="0"/>
              <a:t> </a:t>
            </a:r>
            <a:r>
              <a:rPr lang="en-US" dirty="0" err="1"/>
              <a:t>ipsum</a:t>
            </a:r>
            <a:r>
              <a:rPr lang="en-US" dirty="0"/>
              <a:t> dolor</a:t>
            </a:r>
          </a:p>
        </p:txBody>
      </p:sp>
      <p:sp>
        <p:nvSpPr>
          <p:cNvPr id="19" name="Subtitle 2"/>
          <p:cNvSpPr>
            <a:spLocks noGrp="1"/>
          </p:cNvSpPr>
          <p:nvPr>
            <p:ph type="subTitle" idx="1" hasCustomPrompt="1"/>
          </p:nvPr>
        </p:nvSpPr>
        <p:spPr>
          <a:xfrm>
            <a:off x="383554" y="4197653"/>
            <a:ext cx="7834977" cy="851515"/>
          </a:xfrm>
        </p:spPr>
        <p:txBody>
          <a:bodyPr anchor="ctr"/>
          <a:lstStyle>
            <a:lvl1pPr marL="0" indent="0" algn="l">
              <a:lnSpc>
                <a:spcPts val="2600"/>
              </a:lnSpc>
              <a:buNone/>
              <a:defRPr sz="160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Speaker Name</a:t>
            </a:r>
            <a:br>
              <a:rPr lang="en-US" dirty="0"/>
            </a:br>
            <a:r>
              <a:rPr lang="en-US" dirty="0"/>
              <a:t>Date</a:t>
            </a:r>
          </a:p>
        </p:txBody>
      </p:sp>
    </p:spTree>
    <p:extLst>
      <p:ext uri="{BB962C8B-B14F-4D97-AF65-F5344CB8AC3E}">
        <p14:creationId xmlns:p14="http://schemas.microsoft.com/office/powerpoint/2010/main" val="361467602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362434514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9470238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146304" tIns="91440" rIns="146304" bIns="91440" rtlCol="0" anchor="t">
            <a:noAutofit/>
          </a:bodyPr>
          <a:lstStyle>
            <a:lvl1pPr>
              <a:defRPr lang="en-US" sz="4400" dirty="0"/>
            </a:lvl1pPr>
          </a:lstStyle>
          <a:p>
            <a:pPr lvl="0"/>
            <a:r>
              <a:rPr lang="en-US" dirty="0"/>
              <a:t>Click to edit Master title style</a:t>
            </a:r>
          </a:p>
        </p:txBody>
      </p:sp>
    </p:spTree>
    <p:extLst>
      <p:ext uri="{BB962C8B-B14F-4D97-AF65-F5344CB8AC3E}">
        <p14:creationId xmlns:p14="http://schemas.microsoft.com/office/powerpoint/2010/main" val="235451074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1319845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11128707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accent1"/>
                    </a:gs>
                    <a:gs pos="0">
                      <a:schemeClr val="accent1"/>
                    </a:gs>
                  </a:gsLst>
                  <a:lin ang="5400000" scaled="0"/>
                </a:gradFill>
              </a:defRPr>
            </a:lvl1pPr>
          </a:lstStyle>
          <a:p>
            <a:r>
              <a:rPr lang="en-US" dirty="0"/>
              <a:t>Section title</a:t>
            </a:r>
          </a:p>
        </p:txBody>
      </p:sp>
    </p:spTree>
    <p:extLst>
      <p:ext uri="{BB962C8B-B14F-4D97-AF65-F5344CB8AC3E}">
        <p14:creationId xmlns:p14="http://schemas.microsoft.com/office/powerpoint/2010/main" val="313597904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7309663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429038500"/>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1868204"/>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6"/>
          <a:stretch>
            <a:fillRect/>
          </a:stretch>
        </p:blipFill>
        <p:spPr>
          <a:xfrm rot="5400000">
            <a:off x="9584879" y="2902196"/>
            <a:ext cx="6627287" cy="727646"/>
          </a:xfrm>
          <a:prstGeom prst="rect">
            <a:avLst/>
          </a:prstGeom>
        </p:spPr>
      </p:pic>
      <p:pic>
        <p:nvPicPr>
          <p:cNvPr id="6" name="Picture 5"/>
          <p:cNvPicPr>
            <a:picLocks noChangeAspect="1"/>
          </p:cNvPicPr>
          <p:nvPr userDrawn="1"/>
        </p:nvPicPr>
        <p:blipFill rotWithShape="1">
          <a:blip r:embed="rId27"/>
          <a:srcRect r="24632" b="82643"/>
          <a:stretch/>
        </p:blipFill>
        <p:spPr>
          <a:xfrm rot="5400000">
            <a:off x="11190934" y="2023787"/>
            <a:ext cx="4422858" cy="280033"/>
          </a:xfrm>
          <a:prstGeom prst="rect">
            <a:avLst/>
          </a:prstGeom>
        </p:spPr>
      </p:pic>
    </p:spTree>
    <p:extLst>
      <p:ext uri="{BB962C8B-B14F-4D97-AF65-F5344CB8AC3E}">
        <p14:creationId xmlns:p14="http://schemas.microsoft.com/office/powerpoint/2010/main" val="4234644885"/>
      </p:ext>
    </p:extLst>
  </p:cSld>
  <p:clrMap bg1="lt1" tx1="dk1" bg2="lt2" tx2="dk2" accent1="accent1" accent2="accent2" accent3="accent3" accent4="accent4" accent5="accent5" accent6="accent6" hlink="hlink" folHlink="folHlink"/>
  <p:sldLayoutIdLst>
    <p:sldLayoutId id="2147485196" r:id="rId1"/>
    <p:sldLayoutId id="2147485197" r:id="rId2"/>
    <p:sldLayoutId id="2147485198" r:id="rId3"/>
    <p:sldLayoutId id="2147485199" r:id="rId4"/>
    <p:sldLayoutId id="2147485200" r:id="rId5"/>
    <p:sldLayoutId id="2147485201" r:id="rId6"/>
    <p:sldLayoutId id="2147485202" r:id="rId7"/>
    <p:sldLayoutId id="2147485203" r:id="rId8"/>
    <p:sldLayoutId id="2147485204" r:id="rId9"/>
    <p:sldLayoutId id="2147485205" r:id="rId10"/>
    <p:sldLayoutId id="2147485206" r:id="rId11"/>
    <p:sldLayoutId id="2147485207" r:id="rId12"/>
    <p:sldLayoutId id="2147485208" r:id="rId13"/>
    <p:sldLayoutId id="2147485209" r:id="rId14"/>
    <p:sldLayoutId id="2147485210" r:id="rId15"/>
    <p:sldLayoutId id="2147485211" r:id="rId16"/>
    <p:sldLayoutId id="2147485212" r:id="rId17"/>
    <p:sldLayoutId id="2147485213" r:id="rId18"/>
    <p:sldLayoutId id="2147485214" r:id="rId19"/>
    <p:sldLayoutId id="2147485215" r:id="rId20"/>
    <p:sldLayoutId id="2147485216" r:id="rId21"/>
    <p:sldLayoutId id="2147485217" r:id="rId22"/>
    <p:sldLayoutId id="2147485278" r:id="rId23"/>
    <p:sldLayoutId id="2147485279" r:id="rId24"/>
  </p:sldLayoutIdLst>
  <p:transition>
    <p:fade/>
  </p:transition>
  <p:txStyles>
    <p:titleStyle>
      <a:lvl1pPr algn="l" defTabSz="932742" rtl="0" eaLnBrk="1" latinLnBrk="0" hangingPunct="1">
        <a:lnSpc>
          <a:spcPct val="90000"/>
        </a:lnSpc>
        <a:spcBef>
          <a:spcPct val="0"/>
        </a:spcBef>
        <a:buNone/>
        <a:defRPr lang="en-US" sz="4400" b="0" kern="1200" cap="none" spc="-102" baseline="0" dirty="0" smtClean="0">
          <a:ln w="3175">
            <a:noFill/>
          </a:ln>
          <a:gradFill>
            <a:gsLst>
              <a:gs pos="1250">
                <a:schemeClr val="accent1"/>
              </a:gs>
              <a:gs pos="100000">
                <a:schemeClr val="accent1"/>
              </a:gs>
            </a:gsLst>
            <a:lin ang="5400000" scaled="0"/>
          </a:gradFill>
          <a:effectLst/>
          <a:latin typeface="Segoe UI Light" panose="020B0502040204020203" pitchFamily="34" charset="0"/>
          <a:ea typeface="+mn-ea"/>
          <a:cs typeface="Segoe UI Light" panose="020B0502040204020203"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2.png"/><Relationship Id="rId7"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66.png"/><Relationship Id="rId11"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65.png"/><Relationship Id="rId9" Type="http://schemas.openxmlformats.org/officeDocument/2006/relationships/image" Target="../media/image69.png"/></Relationships>
</file>

<file path=ppt/slides/_rels/slide1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emf"/><Relationship Id="rId7"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73.png"/><Relationship Id="rId11" Type="http://schemas.openxmlformats.org/officeDocument/2006/relationships/image" Target="../media/image78.emf"/><Relationship Id="rId5" Type="http://schemas.openxmlformats.org/officeDocument/2006/relationships/image" Target="../media/image14.png"/><Relationship Id="rId10" Type="http://schemas.openxmlformats.org/officeDocument/2006/relationships/image" Target="../media/image77.emf"/><Relationship Id="rId4" Type="http://schemas.openxmlformats.org/officeDocument/2006/relationships/image" Target="../media/image72.emf"/><Relationship Id="rId9" Type="http://schemas.openxmlformats.org/officeDocument/2006/relationships/image" Target="../media/image76.emf"/></Relationships>
</file>

<file path=ppt/slides/_rels/slide14.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89.png"/><Relationship Id="rId18" Type="http://schemas.openxmlformats.org/officeDocument/2006/relationships/image" Target="../media/image93.png"/><Relationship Id="rId3" Type="http://schemas.openxmlformats.org/officeDocument/2006/relationships/image" Target="../media/image79.png"/><Relationship Id="rId21" Type="http://schemas.openxmlformats.org/officeDocument/2006/relationships/image" Target="../media/image15.png"/><Relationship Id="rId7" Type="http://schemas.openxmlformats.org/officeDocument/2006/relationships/image" Target="../media/image83.png"/><Relationship Id="rId12" Type="http://schemas.openxmlformats.org/officeDocument/2006/relationships/image" Target="../media/image88.png"/><Relationship Id="rId17" Type="http://schemas.openxmlformats.org/officeDocument/2006/relationships/image" Target="../media/image14.png"/><Relationship Id="rId2" Type="http://schemas.openxmlformats.org/officeDocument/2006/relationships/notesSlide" Target="../notesSlides/notesSlide11.xml"/><Relationship Id="rId16" Type="http://schemas.openxmlformats.org/officeDocument/2006/relationships/image" Target="../media/image92.png"/><Relationship Id="rId20" Type="http://schemas.openxmlformats.org/officeDocument/2006/relationships/image" Target="../media/image94.emf"/><Relationship Id="rId1" Type="http://schemas.openxmlformats.org/officeDocument/2006/relationships/slideLayout" Target="../slideLayouts/slideLayout10.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5" Type="http://schemas.openxmlformats.org/officeDocument/2006/relationships/image" Target="../media/image91.png"/><Relationship Id="rId10" Type="http://schemas.openxmlformats.org/officeDocument/2006/relationships/image" Target="../media/image86.png"/><Relationship Id="rId19" Type="http://schemas.microsoft.com/office/2007/relationships/hdphoto" Target="../media/hdphoto8.wdp"/><Relationship Id="rId4" Type="http://schemas.openxmlformats.org/officeDocument/2006/relationships/image" Target="../media/image80.png"/><Relationship Id="rId9" Type="http://schemas.openxmlformats.org/officeDocument/2006/relationships/image" Target="../media/image85.jpeg"/><Relationship Id="rId14" Type="http://schemas.openxmlformats.org/officeDocument/2006/relationships/image" Target="../media/image90.jpeg"/><Relationship Id="rId22"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4.png"/><Relationship Id="rId18" Type="http://schemas.microsoft.com/office/2007/relationships/hdphoto" Target="../media/hdphoto1.wdp"/><Relationship Id="rId3" Type="http://schemas.openxmlformats.org/officeDocument/2006/relationships/image" Target="../media/image83.png"/><Relationship Id="rId7" Type="http://schemas.openxmlformats.org/officeDocument/2006/relationships/image" Target="../media/image82.png"/><Relationship Id="rId12" Type="http://schemas.openxmlformats.org/officeDocument/2006/relationships/image" Target="../media/image89.png"/><Relationship Id="rId17" Type="http://schemas.openxmlformats.org/officeDocument/2006/relationships/image" Target="../media/image15.png"/><Relationship Id="rId2" Type="http://schemas.openxmlformats.org/officeDocument/2006/relationships/notesSlide" Target="../notesSlides/notesSlide12.xml"/><Relationship Id="rId16" Type="http://schemas.openxmlformats.org/officeDocument/2006/relationships/image" Target="../media/image96.png"/><Relationship Id="rId1" Type="http://schemas.openxmlformats.org/officeDocument/2006/relationships/slideLayout" Target="../slideLayouts/slideLayout10.xml"/><Relationship Id="rId6" Type="http://schemas.openxmlformats.org/officeDocument/2006/relationships/image" Target="../media/image86.png"/><Relationship Id="rId11" Type="http://schemas.openxmlformats.org/officeDocument/2006/relationships/image" Target="../media/image81.png"/><Relationship Id="rId5" Type="http://schemas.openxmlformats.org/officeDocument/2006/relationships/image" Target="../media/image90.jpeg"/><Relationship Id="rId15" Type="http://schemas.openxmlformats.org/officeDocument/2006/relationships/image" Target="../media/image91.png"/><Relationship Id="rId10" Type="http://schemas.openxmlformats.org/officeDocument/2006/relationships/image" Target="../media/image80.png"/><Relationship Id="rId4" Type="http://schemas.openxmlformats.org/officeDocument/2006/relationships/image" Target="../media/image84.jpeg"/><Relationship Id="rId9" Type="http://schemas.openxmlformats.org/officeDocument/2006/relationships/image" Target="../media/image79.png"/><Relationship Id="rId14" Type="http://schemas.openxmlformats.org/officeDocument/2006/relationships/image" Target="../media/image95.png"/></Relationships>
</file>

<file path=ppt/slides/_rels/slide1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9.png"/><Relationship Id="rId2" Type="http://schemas.openxmlformats.org/officeDocument/2006/relationships/image" Target="../media/image99.png"/><Relationship Id="rId16" Type="http://schemas.microsoft.com/office/2007/relationships/hdphoto" Target="../media/hdphoto3.wdp"/><Relationship Id="rId1" Type="http://schemas.openxmlformats.org/officeDocument/2006/relationships/slideLayout" Target="../slideLayouts/slideLayout10.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5" Type="http://schemas.openxmlformats.org/officeDocument/2006/relationships/image" Target="../media/image17.png"/><Relationship Id="rId10" Type="http://schemas.openxmlformats.org/officeDocument/2006/relationships/image" Target="../media/image107.emf"/><Relationship Id="rId4" Type="http://schemas.openxmlformats.org/officeDocument/2006/relationships/image" Target="../media/image101.png"/><Relationship Id="rId9" Type="http://schemas.openxmlformats.org/officeDocument/2006/relationships/image" Target="../media/image106.emf"/><Relationship Id="rId14" Type="http://schemas.openxmlformats.org/officeDocument/2006/relationships/image" Target="../media/image111.png"/></Relationships>
</file>

<file path=ppt/slides/_rels/slide18.xml.rels><?xml version="1.0" encoding="UTF-8" standalone="yes"?>
<Relationships xmlns="http://schemas.openxmlformats.org/package/2006/relationships"><Relationship Id="rId3" Type="http://schemas.openxmlformats.org/officeDocument/2006/relationships/hyperlink" Target="https://www.okta.com/editions/" TargetMode="External"/><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microsoft.com/office/2007/relationships/hdphoto" Target="../media/hdphoto3.wdp"/><Relationship Id="rId5" Type="http://schemas.openxmlformats.org/officeDocument/2006/relationships/image" Target="../media/image17.png"/><Relationship Id="rId4" Type="http://schemas.openxmlformats.org/officeDocument/2006/relationships/hyperlink" Target="http://www.air-watch.com/pricing" TargetMode="Externa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113.jpg"/><Relationship Id="rId4" Type="http://schemas.openxmlformats.org/officeDocument/2006/relationships/image" Target="../media/image94.emf"/></Relationships>
</file>

<file path=ppt/slides/_rels/slide21.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117.jpeg"/><Relationship Id="rId4" Type="http://schemas.openxmlformats.org/officeDocument/2006/relationships/image" Target="../media/image116.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120.emf"/></Relationships>
</file>

<file path=ppt/slides/_rels/slide26.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25.emf"/><Relationship Id="rId5" Type="http://schemas.openxmlformats.org/officeDocument/2006/relationships/image" Target="../media/image124.emf"/><Relationship Id="rId4" Type="http://schemas.openxmlformats.org/officeDocument/2006/relationships/image" Target="../media/image123.emf"/></Relationships>
</file>

<file path=ppt/slides/_rels/slide28.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hyperlink" Target="https://microsoft.sharepoint.com/teams/CloudOSNetwork/Pages/ServiceCatalog.aspx" TargetMode="External"/><Relationship Id="rId7" Type="http://schemas.openxmlformats.org/officeDocument/2006/relationships/image" Target="../media/image128.jp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27.jpg"/><Relationship Id="rId11" Type="http://schemas.openxmlformats.org/officeDocument/2006/relationships/image" Target="../media/image132.png"/><Relationship Id="rId5" Type="http://schemas.openxmlformats.org/officeDocument/2006/relationships/image" Target="../media/image126.png"/><Relationship Id="rId10" Type="http://schemas.openxmlformats.org/officeDocument/2006/relationships/image" Target="../media/image131.png"/><Relationship Id="rId4" Type="http://schemas.openxmlformats.org/officeDocument/2006/relationships/hyperlink" Target="https://microsoft.sharepoint.com/teams/cloudosnetwork" TargetMode="External"/><Relationship Id="rId9" Type="http://schemas.openxmlformats.org/officeDocument/2006/relationships/image" Target="../media/image130.png"/></Relationships>
</file>

<file path=ppt/slides/_rels/slide29.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hyperlink" Target="https://marvelapp.com/98digb"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137.emf"/><Relationship Id="rId4" Type="http://schemas.openxmlformats.org/officeDocument/2006/relationships/image" Target="../media/image136.emf"/></Relationships>
</file>

<file path=ppt/slides/_rels/slide33.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38.emf"/><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hyperlink" Target="http://aka.ms/azurescenarios/roadmap"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139.emf"/><Relationship Id="rId4" Type="http://schemas.openxmlformats.org/officeDocument/2006/relationships/hyperlink" Target="https://www.yammer.com/msuspartner/"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www.microsoft.com/en-us/server-cloud/enterprise-mobility/overview.aspx" TargetMode="External"/><Relationship Id="rId13" Type="http://schemas.openxmlformats.org/officeDocument/2006/relationships/image" Target="../media/image148.png"/><Relationship Id="rId3" Type="http://schemas.openxmlformats.org/officeDocument/2006/relationships/image" Target="../media/image140.jpg"/><Relationship Id="rId7" Type="http://schemas.openxmlformats.org/officeDocument/2006/relationships/image" Target="../media/image120.emf"/><Relationship Id="rId12" Type="http://schemas.openxmlformats.org/officeDocument/2006/relationships/image" Target="../media/image147.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143.jpg"/><Relationship Id="rId11" Type="http://schemas.openxmlformats.org/officeDocument/2006/relationships/image" Target="../media/image146.png"/><Relationship Id="rId5" Type="http://schemas.openxmlformats.org/officeDocument/2006/relationships/image" Target="../media/image142.png"/><Relationship Id="rId10" Type="http://schemas.openxmlformats.org/officeDocument/2006/relationships/image" Target="../media/image145.jpg"/><Relationship Id="rId4" Type="http://schemas.openxmlformats.org/officeDocument/2006/relationships/image" Target="../media/image141.png"/><Relationship Id="rId9" Type="http://schemas.openxmlformats.org/officeDocument/2006/relationships/image" Target="../media/image144.png"/><Relationship Id="rId14" Type="http://schemas.openxmlformats.org/officeDocument/2006/relationships/image" Target="../media/image149.png"/></Relationships>
</file>

<file path=ppt/slides/_rels/slide36.xml.rels><?xml version="1.0" encoding="UTF-8" standalone="yes"?>
<Relationships xmlns="http://schemas.openxmlformats.org/package/2006/relationships"><Relationship Id="rId8" Type="http://schemas.openxmlformats.org/officeDocument/2006/relationships/hyperlink" Target="http://www.microsoftpartnerserverandcloud.com/_layouts/download.aspx?SourceUrl=Empower%20Peoplecentric%20Resources/EEM%20Partner%20Opportunities_v3.pptx" TargetMode="External"/><Relationship Id="rId3" Type="http://schemas.openxmlformats.org/officeDocument/2006/relationships/image" Target="../media/image151.emf"/><Relationship Id="rId7" Type="http://schemas.openxmlformats.org/officeDocument/2006/relationships/hyperlink" Target="http://www.microsoft.com/en-us/server-cloud/enterprise-mobility/overview.aspx" TargetMode="External"/><Relationship Id="rId2" Type="http://schemas.openxmlformats.org/officeDocument/2006/relationships/image" Target="../media/image150.emf"/><Relationship Id="rId1" Type="http://schemas.openxmlformats.org/officeDocument/2006/relationships/slideLayout" Target="../slideLayouts/slideLayout10.xml"/><Relationship Id="rId6" Type="http://schemas.openxmlformats.org/officeDocument/2006/relationships/hyperlink" Target="http://www.microsoftpartnerserverandcloud.com/SitePages/Mobility_PoC_CloudOnly.aspx" TargetMode="External"/><Relationship Id="rId11" Type="http://schemas.openxmlformats.org/officeDocument/2006/relationships/hyperlink" Target="https://mspartner.microsoft.com/en/us/Pages/Solutions/fasttrack.aspx#overview" TargetMode="External"/><Relationship Id="rId5" Type="http://schemas.openxmlformats.org/officeDocument/2006/relationships/hyperlink" Target="http://aka.ms/activateIUR" TargetMode="External"/><Relationship Id="rId10" Type="http://schemas.openxmlformats.org/officeDocument/2006/relationships/hyperlink" Target="https://pinpoint.microsoft.com/" TargetMode="External"/><Relationship Id="rId4" Type="http://schemas.openxmlformats.org/officeDocument/2006/relationships/image" Target="../media/image152.png"/><Relationship Id="rId9" Type="http://schemas.openxmlformats.org/officeDocument/2006/relationships/hyperlink" Target="https://readytogo.microsoft.com/global/_layouts/RTG/CampaignViewer.aspx?CampaignUrl=https://readytogo.microsoft.com/global/Campaign/Pages/(global)%20fy14%20-%20cloud%20os%20-%20empower%20people-centric%20it.aspx"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50.emf"/><Relationship Id="rId7" Type="http://schemas.openxmlformats.org/officeDocument/2006/relationships/image" Target="../media/image158.emf"/><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157.emf"/><Relationship Id="rId5" Type="http://schemas.openxmlformats.org/officeDocument/2006/relationships/image" Target="../media/image156.png"/><Relationship Id="rId4" Type="http://schemas.openxmlformats.org/officeDocument/2006/relationships/image" Target="../media/image155.png"/></Relationships>
</file>

<file path=ppt/slides/_rels/slide41.xml.rels><?xml version="1.0" encoding="UTF-8" standalone="yes"?>
<Relationships xmlns="http://schemas.openxmlformats.org/package/2006/relationships"><Relationship Id="rId8" Type="http://schemas.openxmlformats.org/officeDocument/2006/relationships/image" Target="../media/image157.emf"/><Relationship Id="rId3" Type="http://schemas.openxmlformats.org/officeDocument/2006/relationships/image" Target="../media/image53.emf"/><Relationship Id="rId7" Type="http://schemas.openxmlformats.org/officeDocument/2006/relationships/image" Target="../media/image72.emf"/><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94.emf"/><Relationship Id="rId5" Type="http://schemas.openxmlformats.org/officeDocument/2006/relationships/image" Target="../media/image50.emf"/><Relationship Id="rId4" Type="http://schemas.openxmlformats.org/officeDocument/2006/relationships/image" Target="../media/image159.png"/></Relationships>
</file>

<file path=ppt/slides/_rels/slide4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71.emf"/><Relationship Id="rId7" Type="http://schemas.microsoft.com/office/2007/relationships/hdphoto" Target="../media/hdphoto9.wdp"/><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image" Target="../media/image160.png"/><Relationship Id="rId5" Type="http://schemas.openxmlformats.org/officeDocument/2006/relationships/image" Target="../media/image54.emf"/><Relationship Id="rId4" Type="http://schemas.openxmlformats.org/officeDocument/2006/relationships/image" Target="../media/image72.emf"/></Relationships>
</file>

<file path=ppt/slides/_rels/slide44.xml.rels><?xml version="1.0" encoding="UTF-8" standalone="yes"?>
<Relationships xmlns="http://schemas.openxmlformats.org/package/2006/relationships"><Relationship Id="rId8" Type="http://schemas.openxmlformats.org/officeDocument/2006/relationships/image" Target="../media/image162.emf"/><Relationship Id="rId3" Type="http://schemas.openxmlformats.org/officeDocument/2006/relationships/image" Target="../media/image92.png"/><Relationship Id="rId7" Type="http://schemas.openxmlformats.org/officeDocument/2006/relationships/image" Target="../media/image161.emf"/><Relationship Id="rId12" Type="http://schemas.openxmlformats.org/officeDocument/2006/relationships/image" Target="../media/image166.emf"/><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image" Target="../media/image72.emf"/><Relationship Id="rId11" Type="http://schemas.openxmlformats.org/officeDocument/2006/relationships/image" Target="../media/image165.png"/><Relationship Id="rId5" Type="http://schemas.openxmlformats.org/officeDocument/2006/relationships/image" Target="../media/image71.emf"/><Relationship Id="rId10" Type="http://schemas.openxmlformats.org/officeDocument/2006/relationships/image" Target="../media/image164.emf"/><Relationship Id="rId4" Type="http://schemas.openxmlformats.org/officeDocument/2006/relationships/image" Target="../media/image14.png"/><Relationship Id="rId9" Type="http://schemas.openxmlformats.org/officeDocument/2006/relationships/image" Target="../media/image163.emf"/></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0.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1.emf"/><Relationship Id="rId3" Type="http://schemas.openxmlformats.org/officeDocument/2006/relationships/image" Target="../media/image18.emf"/><Relationship Id="rId21" Type="http://schemas.openxmlformats.org/officeDocument/2006/relationships/image" Target="../media/image36.jpe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emf"/><Relationship Id="rId25" Type="http://schemas.openxmlformats.org/officeDocument/2006/relationships/image" Target="../media/image40.png"/><Relationship Id="rId2" Type="http://schemas.openxmlformats.org/officeDocument/2006/relationships/notesSlide" Target="../notesSlides/notesSlide5.xml"/><Relationship Id="rId16" Type="http://schemas.openxmlformats.org/officeDocument/2006/relationships/image" Target="../media/image31.emf"/><Relationship Id="rId20" Type="http://schemas.openxmlformats.org/officeDocument/2006/relationships/image" Target="../media/image35.png"/><Relationship Id="rId1" Type="http://schemas.openxmlformats.org/officeDocument/2006/relationships/slideLayout" Target="../slideLayouts/slideLayout10.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9.png"/><Relationship Id="rId5" Type="http://schemas.openxmlformats.org/officeDocument/2006/relationships/image" Target="../media/image20.png"/><Relationship Id="rId15" Type="http://schemas.openxmlformats.org/officeDocument/2006/relationships/image" Target="../media/image30.emf"/><Relationship Id="rId23" Type="http://schemas.openxmlformats.org/officeDocument/2006/relationships/image" Target="../media/image38.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emf"/><Relationship Id="rId22" Type="http://schemas.openxmlformats.org/officeDocument/2006/relationships/image" Target="../media/image37.emf"/><Relationship Id="rId27" Type="http://schemas.openxmlformats.org/officeDocument/2006/relationships/image" Target="../media/image42.emf"/></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emf"/><Relationship Id="rId3" Type="http://schemas.openxmlformats.org/officeDocument/2006/relationships/image" Target="../media/image43.emf"/><Relationship Id="rId7" Type="http://schemas.openxmlformats.org/officeDocument/2006/relationships/image" Target="../media/image46.emf"/><Relationship Id="rId12" Type="http://schemas.openxmlformats.org/officeDocument/2006/relationships/image" Target="../media/image51.emf"/><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45.emf"/><Relationship Id="rId11" Type="http://schemas.openxmlformats.org/officeDocument/2006/relationships/image" Target="../media/image50.emf"/><Relationship Id="rId5" Type="http://schemas.microsoft.com/office/2007/relationships/hdphoto" Target="../media/hdphoto4.wdp"/><Relationship Id="rId15" Type="http://schemas.openxmlformats.org/officeDocument/2006/relationships/image" Target="../media/image54.emf"/><Relationship Id="rId10" Type="http://schemas.openxmlformats.org/officeDocument/2006/relationships/image" Target="../media/image49.emf"/><Relationship Id="rId4" Type="http://schemas.openxmlformats.org/officeDocument/2006/relationships/image" Target="../media/image44.png"/><Relationship Id="rId9" Type="http://schemas.openxmlformats.org/officeDocument/2006/relationships/image" Target="../media/image48.emf"/><Relationship Id="rId14" Type="http://schemas.openxmlformats.org/officeDocument/2006/relationships/image" Target="../media/image53.emf"/></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3.png"/><Relationship Id="rId7"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56.emf"/><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8" Type="http://schemas.openxmlformats.org/officeDocument/2006/relationships/image" Target="../media/image54.emf"/><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59.png"/><Relationship Id="rId1" Type="http://schemas.openxmlformats.org/officeDocument/2006/relationships/slideLayout" Target="../slideLayouts/slideLayout10.xml"/><Relationship Id="rId6" Type="http://schemas.openxmlformats.org/officeDocument/2006/relationships/image" Target="../media/image61.png"/><Relationship Id="rId5" Type="http://schemas.microsoft.com/office/2007/relationships/hdphoto" Target="../media/hdphoto6.wdp"/><Relationship Id="rId4" Type="http://schemas.openxmlformats.org/officeDocument/2006/relationships/image" Target="../media/image60.png"/><Relationship Id="rId9"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a:spLocks noGrp="1"/>
          </p:cNvSpPr>
          <p:nvPr>
            <p:ph type="ctrTitle"/>
          </p:nvPr>
        </p:nvSpPr>
        <p:spPr>
          <a:xfrm>
            <a:off x="383492" y="1209597"/>
            <a:ext cx="5143830" cy="2538441"/>
          </a:xfrm>
        </p:spPr>
        <p:txBody>
          <a:bodyPr/>
          <a:lstStyle/>
          <a:p>
            <a:r>
              <a:rPr lang="en-US" sz="5400" dirty="0">
                <a:gradFill>
                  <a:gsLst>
                    <a:gs pos="5833">
                      <a:srgbClr val="FFFFFF"/>
                    </a:gs>
                    <a:gs pos="18000">
                      <a:srgbClr val="FFFFFF"/>
                    </a:gs>
                  </a:gsLst>
                  <a:lin ang="5400000" scaled="0"/>
                </a:gradFill>
              </a:rPr>
              <a:t>Enterprise Mobility Suite Overview</a:t>
            </a:r>
            <a:endParaRPr lang="en-US" sz="5400" dirty="0"/>
          </a:p>
        </p:txBody>
      </p:sp>
    </p:spTree>
    <p:extLst>
      <p:ext uri="{BB962C8B-B14F-4D97-AF65-F5344CB8AC3E}">
        <p14:creationId xmlns:p14="http://schemas.microsoft.com/office/powerpoint/2010/main" val="921879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96863"/>
            <a:ext cx="11887200" cy="914400"/>
          </a:xfrm>
        </p:spPr>
        <p:txBody>
          <a:bodyPr/>
          <a:lstStyle/>
          <a:p>
            <a:r>
              <a:rPr lang="en-US" dirty="0">
                <a:solidFill>
                  <a:schemeClr val="bg1"/>
                </a:solidFill>
              </a:rPr>
              <a:t>Manage your external identities</a:t>
            </a:r>
          </a:p>
        </p:txBody>
      </p:sp>
      <p:pic>
        <p:nvPicPr>
          <p:cNvPr id="6" name="Picture 5"/>
          <p:cNvPicPr>
            <a:picLocks noChangeAspect="1"/>
          </p:cNvPicPr>
          <p:nvPr/>
        </p:nvPicPr>
        <p:blipFill>
          <a:blip r:embed="rId2"/>
          <a:stretch>
            <a:fillRect/>
          </a:stretch>
        </p:blipFill>
        <p:spPr>
          <a:xfrm>
            <a:off x="6463332" y="2969776"/>
            <a:ext cx="5627096" cy="2182557"/>
          </a:xfrm>
          <a:prstGeom prst="rect">
            <a:avLst/>
          </a:prstGeom>
        </p:spPr>
      </p:pic>
      <p:pic>
        <p:nvPicPr>
          <p:cNvPr id="7" name="Picture 6"/>
          <p:cNvPicPr>
            <a:picLocks noChangeAspect="1"/>
          </p:cNvPicPr>
          <p:nvPr/>
        </p:nvPicPr>
        <p:blipFill>
          <a:blip r:embed="rId3"/>
          <a:stretch>
            <a:fillRect/>
          </a:stretch>
        </p:blipFill>
        <p:spPr>
          <a:xfrm>
            <a:off x="708039" y="3100852"/>
            <a:ext cx="4877965" cy="2051481"/>
          </a:xfrm>
          <a:prstGeom prst="rect">
            <a:avLst/>
          </a:prstGeom>
        </p:spPr>
      </p:pic>
      <p:sp>
        <p:nvSpPr>
          <p:cNvPr id="9" name="TextBox 8"/>
          <p:cNvSpPr txBox="1"/>
          <p:nvPr/>
        </p:nvSpPr>
        <p:spPr>
          <a:xfrm>
            <a:off x="1695777" y="2289160"/>
            <a:ext cx="3195105" cy="572464"/>
          </a:xfrm>
          <a:prstGeom prst="rect">
            <a:avLst/>
          </a:prstGeom>
          <a:noFill/>
        </p:spPr>
        <p:txBody>
          <a:bodyPr wrap="none" lIns="182880" tIns="146304" rIns="182880" bIns="146304" rtlCol="0">
            <a:spAutoFit/>
          </a:bodyPr>
          <a:lstStyle/>
          <a:p>
            <a:pPr>
              <a:lnSpc>
                <a:spcPct val="90000"/>
              </a:lnSpc>
              <a:spcAft>
                <a:spcPts val="600"/>
              </a:spcAft>
            </a:pPr>
            <a:r>
              <a:rPr lang="en-US" sz="2000" dirty="0">
                <a:solidFill>
                  <a:schemeClr val="bg1"/>
                </a:solidFill>
              </a:rPr>
              <a:t>B2B Collaboration	</a:t>
            </a:r>
          </a:p>
        </p:txBody>
      </p:sp>
      <p:sp>
        <p:nvSpPr>
          <p:cNvPr id="10" name="TextBox 9"/>
          <p:cNvSpPr txBox="1"/>
          <p:nvPr/>
        </p:nvSpPr>
        <p:spPr>
          <a:xfrm>
            <a:off x="6729872" y="2289160"/>
            <a:ext cx="4137030" cy="572464"/>
          </a:xfrm>
          <a:prstGeom prst="rect">
            <a:avLst/>
          </a:prstGeom>
          <a:noFill/>
        </p:spPr>
        <p:txBody>
          <a:bodyPr wrap="none" lIns="182880" tIns="146304" rIns="182880" bIns="146304" rtlCol="0">
            <a:spAutoFit/>
          </a:bodyPr>
          <a:lstStyle/>
          <a:p>
            <a:pPr>
              <a:lnSpc>
                <a:spcPct val="90000"/>
              </a:lnSpc>
              <a:spcAft>
                <a:spcPts val="600"/>
              </a:spcAft>
            </a:pPr>
            <a:r>
              <a:rPr lang="en-US" sz="2000" dirty="0">
                <a:solidFill>
                  <a:schemeClr val="bg1"/>
                </a:solidFill>
              </a:rPr>
              <a:t>Azure Active Directory B2C	</a:t>
            </a:r>
          </a:p>
        </p:txBody>
      </p:sp>
      <p:sp>
        <p:nvSpPr>
          <p:cNvPr id="8" name="Freeform 7"/>
          <p:cNvSpPr>
            <a:spLocks noEditPoints="1"/>
          </p:cNvSpPr>
          <p:nvPr/>
        </p:nvSpPr>
        <p:spPr bwMode="black">
          <a:xfrm>
            <a:off x="180245" y="6244556"/>
            <a:ext cx="407744" cy="565581"/>
          </a:xfrm>
          <a:custGeom>
            <a:avLst/>
            <a:gdLst>
              <a:gd name="T0" fmla="*/ 221 w 288"/>
              <a:gd name="T1" fmla="*/ 373 h 399"/>
              <a:gd name="T2" fmla="*/ 194 w 288"/>
              <a:gd name="T3" fmla="*/ 350 h 399"/>
              <a:gd name="T4" fmla="*/ 137 w 288"/>
              <a:gd name="T5" fmla="*/ 150 h 399"/>
              <a:gd name="T6" fmla="*/ 165 w 288"/>
              <a:gd name="T7" fmla="*/ 398 h 399"/>
              <a:gd name="T8" fmla="*/ 94 w 288"/>
              <a:gd name="T9" fmla="*/ 325 h 399"/>
              <a:gd name="T10" fmla="*/ 192 w 288"/>
              <a:gd name="T11" fmla="*/ 269 h 399"/>
              <a:gd name="T12" fmla="*/ 223 w 288"/>
              <a:gd name="T13" fmla="*/ 371 h 399"/>
              <a:gd name="T14" fmla="*/ 135 w 288"/>
              <a:gd name="T15" fmla="*/ 170 h 399"/>
              <a:gd name="T16" fmla="*/ 179 w 288"/>
              <a:gd name="T17" fmla="*/ 395 h 399"/>
              <a:gd name="T18" fmla="*/ 135 w 288"/>
              <a:gd name="T19" fmla="*/ 324 h 399"/>
              <a:gd name="T20" fmla="*/ 154 w 288"/>
              <a:gd name="T21" fmla="*/ 308 h 399"/>
              <a:gd name="T22" fmla="*/ 208 w 288"/>
              <a:gd name="T23" fmla="*/ 382 h 399"/>
              <a:gd name="T24" fmla="*/ 85 w 288"/>
              <a:gd name="T25" fmla="*/ 380 h 399"/>
              <a:gd name="T26" fmla="*/ 143 w 288"/>
              <a:gd name="T27" fmla="*/ 82 h 399"/>
              <a:gd name="T28" fmla="*/ 228 w 288"/>
              <a:gd name="T29" fmla="*/ 288 h 399"/>
              <a:gd name="T30" fmla="*/ 253 w 288"/>
              <a:gd name="T31" fmla="*/ 340 h 399"/>
              <a:gd name="T32" fmla="*/ 247 w 288"/>
              <a:gd name="T33" fmla="*/ 233 h 399"/>
              <a:gd name="T34" fmla="*/ 20 w 288"/>
              <a:gd name="T35" fmla="*/ 263 h 399"/>
              <a:gd name="T36" fmla="*/ 85 w 288"/>
              <a:gd name="T37" fmla="*/ 380 h 399"/>
              <a:gd name="T38" fmla="*/ 219 w 288"/>
              <a:gd name="T39" fmla="*/ 242 h 399"/>
              <a:gd name="T40" fmla="*/ 56 w 288"/>
              <a:gd name="T41" fmla="*/ 305 h 399"/>
              <a:gd name="T42" fmla="*/ 129 w 288"/>
              <a:gd name="T43" fmla="*/ 397 h 399"/>
              <a:gd name="T44" fmla="*/ 137 w 288"/>
              <a:gd name="T45" fmla="*/ 115 h 399"/>
              <a:gd name="T46" fmla="*/ 210 w 288"/>
              <a:gd name="T47" fmla="*/ 334 h 399"/>
              <a:gd name="T48" fmla="*/ 239 w 288"/>
              <a:gd name="T49" fmla="*/ 357 h 399"/>
              <a:gd name="T50" fmla="*/ 0 w 288"/>
              <a:gd name="T51" fmla="*/ 202 h 399"/>
              <a:gd name="T52" fmla="*/ 144 w 288"/>
              <a:gd name="T53" fmla="*/ 51 h 399"/>
              <a:gd name="T54" fmla="*/ 252 w 288"/>
              <a:gd name="T55" fmla="*/ 298 h 399"/>
              <a:gd name="T56" fmla="*/ 266 w 288"/>
              <a:gd name="T57" fmla="*/ 320 h 399"/>
              <a:gd name="T58" fmla="*/ 277 w 288"/>
              <a:gd name="T59" fmla="*/ 221 h 399"/>
              <a:gd name="T60" fmla="*/ 3 w 288"/>
              <a:gd name="T61" fmla="*/ 162 h 399"/>
              <a:gd name="T62" fmla="*/ 0 w 288"/>
              <a:gd name="T63" fmla="*/ 202 h 399"/>
              <a:gd name="T64" fmla="*/ 145 w 288"/>
              <a:gd name="T65" fmla="*/ 0 h 399"/>
              <a:gd name="T66" fmla="*/ 144 w 288"/>
              <a:gd name="T67" fmla="*/ 18 h 399"/>
              <a:gd name="T68" fmla="*/ 142 w 288"/>
              <a:gd name="T69" fmla="*/ 308 h 399"/>
              <a:gd name="T70" fmla="*/ 137 w 288"/>
              <a:gd name="T71" fmla="*/ 201 h 399"/>
              <a:gd name="T72" fmla="*/ 130 w 288"/>
              <a:gd name="T73" fmla="*/ 208 h 399"/>
              <a:gd name="T74" fmla="*/ 142 w 288"/>
              <a:gd name="T75" fmla="*/ 30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 h="399">
                <a:moveTo>
                  <a:pt x="223" y="371"/>
                </a:moveTo>
                <a:cubicBezTo>
                  <a:pt x="221" y="373"/>
                  <a:pt x="221" y="373"/>
                  <a:pt x="221" y="373"/>
                </a:cubicBezTo>
                <a:cubicBezTo>
                  <a:pt x="220" y="374"/>
                  <a:pt x="218" y="375"/>
                  <a:pt x="217" y="376"/>
                </a:cubicBezTo>
                <a:cubicBezTo>
                  <a:pt x="215" y="374"/>
                  <a:pt x="205" y="366"/>
                  <a:pt x="194" y="350"/>
                </a:cubicBezTo>
                <a:cubicBezTo>
                  <a:pt x="181" y="332"/>
                  <a:pt x="177" y="299"/>
                  <a:pt x="180" y="268"/>
                </a:cubicBezTo>
                <a:cubicBezTo>
                  <a:pt x="186" y="212"/>
                  <a:pt x="180" y="148"/>
                  <a:pt x="137" y="150"/>
                </a:cubicBezTo>
                <a:cubicBezTo>
                  <a:pt x="90" y="152"/>
                  <a:pt x="69" y="245"/>
                  <a:pt x="106" y="319"/>
                </a:cubicBezTo>
                <a:cubicBezTo>
                  <a:pt x="125" y="357"/>
                  <a:pt x="150" y="384"/>
                  <a:pt x="165" y="398"/>
                </a:cubicBezTo>
                <a:cubicBezTo>
                  <a:pt x="161" y="398"/>
                  <a:pt x="157" y="399"/>
                  <a:pt x="153" y="399"/>
                </a:cubicBezTo>
                <a:cubicBezTo>
                  <a:pt x="137" y="384"/>
                  <a:pt x="115" y="364"/>
                  <a:pt x="94" y="325"/>
                </a:cubicBezTo>
                <a:cubicBezTo>
                  <a:pt x="46" y="236"/>
                  <a:pt x="82" y="134"/>
                  <a:pt x="137" y="134"/>
                </a:cubicBezTo>
                <a:cubicBezTo>
                  <a:pt x="195" y="134"/>
                  <a:pt x="201" y="201"/>
                  <a:pt x="192" y="269"/>
                </a:cubicBezTo>
                <a:cubicBezTo>
                  <a:pt x="188" y="301"/>
                  <a:pt x="191" y="329"/>
                  <a:pt x="202" y="346"/>
                </a:cubicBezTo>
                <a:cubicBezTo>
                  <a:pt x="213" y="363"/>
                  <a:pt x="224" y="370"/>
                  <a:pt x="223" y="371"/>
                </a:cubicBezTo>
                <a:close/>
                <a:moveTo>
                  <a:pt x="166" y="306"/>
                </a:moveTo>
                <a:cubicBezTo>
                  <a:pt x="163" y="275"/>
                  <a:pt x="185" y="172"/>
                  <a:pt x="135" y="170"/>
                </a:cubicBezTo>
                <a:cubicBezTo>
                  <a:pt x="104" y="169"/>
                  <a:pt x="77" y="248"/>
                  <a:pt x="125" y="329"/>
                </a:cubicBezTo>
                <a:cubicBezTo>
                  <a:pt x="143" y="361"/>
                  <a:pt x="166" y="383"/>
                  <a:pt x="179" y="395"/>
                </a:cubicBezTo>
                <a:cubicBezTo>
                  <a:pt x="182" y="394"/>
                  <a:pt x="185" y="393"/>
                  <a:pt x="188" y="392"/>
                </a:cubicBezTo>
                <a:cubicBezTo>
                  <a:pt x="177" y="381"/>
                  <a:pt x="153" y="358"/>
                  <a:pt x="135" y="324"/>
                </a:cubicBezTo>
                <a:cubicBezTo>
                  <a:pt x="101" y="266"/>
                  <a:pt x="110" y="186"/>
                  <a:pt x="135" y="186"/>
                </a:cubicBezTo>
                <a:cubicBezTo>
                  <a:pt x="168" y="186"/>
                  <a:pt x="149" y="268"/>
                  <a:pt x="154" y="308"/>
                </a:cubicBezTo>
                <a:cubicBezTo>
                  <a:pt x="160" y="352"/>
                  <a:pt x="187" y="377"/>
                  <a:pt x="200" y="386"/>
                </a:cubicBezTo>
                <a:cubicBezTo>
                  <a:pt x="203" y="385"/>
                  <a:pt x="205" y="384"/>
                  <a:pt x="208" y="382"/>
                </a:cubicBezTo>
                <a:cubicBezTo>
                  <a:pt x="199" y="375"/>
                  <a:pt x="170" y="350"/>
                  <a:pt x="166" y="306"/>
                </a:cubicBezTo>
                <a:close/>
                <a:moveTo>
                  <a:pt x="85" y="380"/>
                </a:moveTo>
                <a:cubicBezTo>
                  <a:pt x="65" y="357"/>
                  <a:pt x="36" y="313"/>
                  <a:pt x="31" y="261"/>
                </a:cubicBezTo>
                <a:cubicBezTo>
                  <a:pt x="25" y="164"/>
                  <a:pt x="66" y="82"/>
                  <a:pt x="143" y="82"/>
                </a:cubicBezTo>
                <a:cubicBezTo>
                  <a:pt x="213" y="82"/>
                  <a:pt x="241" y="157"/>
                  <a:pt x="235" y="231"/>
                </a:cubicBezTo>
                <a:cubicBezTo>
                  <a:pt x="234" y="251"/>
                  <a:pt x="228" y="269"/>
                  <a:pt x="228" y="288"/>
                </a:cubicBezTo>
                <a:cubicBezTo>
                  <a:pt x="227" y="320"/>
                  <a:pt x="236" y="334"/>
                  <a:pt x="248" y="347"/>
                </a:cubicBezTo>
                <a:cubicBezTo>
                  <a:pt x="250" y="345"/>
                  <a:pt x="251" y="343"/>
                  <a:pt x="253" y="340"/>
                </a:cubicBezTo>
                <a:cubicBezTo>
                  <a:pt x="246" y="330"/>
                  <a:pt x="237" y="313"/>
                  <a:pt x="238" y="289"/>
                </a:cubicBezTo>
                <a:cubicBezTo>
                  <a:pt x="239" y="273"/>
                  <a:pt x="243" y="254"/>
                  <a:pt x="247" y="233"/>
                </a:cubicBezTo>
                <a:cubicBezTo>
                  <a:pt x="257" y="169"/>
                  <a:pt x="233" y="66"/>
                  <a:pt x="143" y="65"/>
                </a:cubicBezTo>
                <a:cubicBezTo>
                  <a:pt x="77" y="64"/>
                  <a:pt x="7" y="129"/>
                  <a:pt x="20" y="263"/>
                </a:cubicBezTo>
                <a:cubicBezTo>
                  <a:pt x="24" y="299"/>
                  <a:pt x="39" y="330"/>
                  <a:pt x="54" y="354"/>
                </a:cubicBezTo>
                <a:cubicBezTo>
                  <a:pt x="64" y="365"/>
                  <a:pt x="74" y="373"/>
                  <a:pt x="85" y="380"/>
                </a:cubicBezTo>
                <a:close/>
                <a:moveTo>
                  <a:pt x="219" y="331"/>
                </a:moveTo>
                <a:cubicBezTo>
                  <a:pt x="211" y="309"/>
                  <a:pt x="212" y="277"/>
                  <a:pt x="219" y="242"/>
                </a:cubicBezTo>
                <a:cubicBezTo>
                  <a:pt x="228" y="183"/>
                  <a:pt x="216" y="99"/>
                  <a:pt x="137" y="99"/>
                </a:cubicBezTo>
                <a:cubicBezTo>
                  <a:pt x="73" y="99"/>
                  <a:pt x="16" y="198"/>
                  <a:pt x="56" y="305"/>
                </a:cubicBezTo>
                <a:cubicBezTo>
                  <a:pt x="72" y="346"/>
                  <a:pt x="96" y="376"/>
                  <a:pt x="113" y="393"/>
                </a:cubicBezTo>
                <a:cubicBezTo>
                  <a:pt x="118" y="395"/>
                  <a:pt x="123" y="396"/>
                  <a:pt x="129" y="397"/>
                </a:cubicBezTo>
                <a:cubicBezTo>
                  <a:pt x="113" y="382"/>
                  <a:pt x="84" y="348"/>
                  <a:pt x="67" y="300"/>
                </a:cubicBezTo>
                <a:cubicBezTo>
                  <a:pt x="37" y="213"/>
                  <a:pt x="79" y="116"/>
                  <a:pt x="137" y="115"/>
                </a:cubicBezTo>
                <a:cubicBezTo>
                  <a:pt x="189" y="114"/>
                  <a:pt x="216" y="168"/>
                  <a:pt x="208" y="239"/>
                </a:cubicBezTo>
                <a:cubicBezTo>
                  <a:pt x="201" y="274"/>
                  <a:pt x="200" y="310"/>
                  <a:pt x="210" y="334"/>
                </a:cubicBezTo>
                <a:cubicBezTo>
                  <a:pt x="217" y="351"/>
                  <a:pt x="228" y="359"/>
                  <a:pt x="233" y="363"/>
                </a:cubicBezTo>
                <a:cubicBezTo>
                  <a:pt x="235" y="361"/>
                  <a:pt x="237" y="359"/>
                  <a:pt x="239" y="357"/>
                </a:cubicBezTo>
                <a:cubicBezTo>
                  <a:pt x="235" y="354"/>
                  <a:pt x="225" y="347"/>
                  <a:pt x="219" y="331"/>
                </a:cubicBezTo>
                <a:close/>
                <a:moveTo>
                  <a:pt x="0" y="202"/>
                </a:moveTo>
                <a:cubicBezTo>
                  <a:pt x="0" y="217"/>
                  <a:pt x="1" y="231"/>
                  <a:pt x="4" y="245"/>
                </a:cubicBezTo>
                <a:cubicBezTo>
                  <a:pt x="6" y="146"/>
                  <a:pt x="40" y="49"/>
                  <a:pt x="144" y="51"/>
                </a:cubicBezTo>
                <a:cubicBezTo>
                  <a:pt x="230" y="51"/>
                  <a:pt x="271" y="143"/>
                  <a:pt x="262" y="219"/>
                </a:cubicBezTo>
                <a:cubicBezTo>
                  <a:pt x="259" y="248"/>
                  <a:pt x="252" y="276"/>
                  <a:pt x="252" y="298"/>
                </a:cubicBezTo>
                <a:cubicBezTo>
                  <a:pt x="252" y="315"/>
                  <a:pt x="258" y="326"/>
                  <a:pt x="260" y="330"/>
                </a:cubicBezTo>
                <a:cubicBezTo>
                  <a:pt x="262" y="327"/>
                  <a:pt x="264" y="323"/>
                  <a:pt x="266" y="320"/>
                </a:cubicBezTo>
                <a:cubicBezTo>
                  <a:pt x="263" y="314"/>
                  <a:pt x="261" y="308"/>
                  <a:pt x="262" y="298"/>
                </a:cubicBezTo>
                <a:cubicBezTo>
                  <a:pt x="262" y="279"/>
                  <a:pt x="272" y="252"/>
                  <a:pt x="277" y="221"/>
                </a:cubicBezTo>
                <a:cubicBezTo>
                  <a:pt x="288" y="144"/>
                  <a:pt x="247" y="31"/>
                  <a:pt x="144" y="31"/>
                </a:cubicBezTo>
                <a:cubicBezTo>
                  <a:pt x="62" y="32"/>
                  <a:pt x="18" y="92"/>
                  <a:pt x="3" y="162"/>
                </a:cubicBezTo>
                <a:cubicBezTo>
                  <a:pt x="1" y="175"/>
                  <a:pt x="0" y="188"/>
                  <a:pt x="0" y="201"/>
                </a:cubicBezTo>
                <a:cubicBezTo>
                  <a:pt x="0" y="201"/>
                  <a:pt x="0" y="202"/>
                  <a:pt x="0" y="202"/>
                </a:cubicBezTo>
                <a:close/>
                <a:moveTo>
                  <a:pt x="262" y="75"/>
                </a:moveTo>
                <a:cubicBezTo>
                  <a:pt x="244" y="44"/>
                  <a:pt x="206" y="0"/>
                  <a:pt x="145" y="0"/>
                </a:cubicBezTo>
                <a:cubicBezTo>
                  <a:pt x="108" y="0"/>
                  <a:pt x="80" y="18"/>
                  <a:pt x="58" y="40"/>
                </a:cubicBezTo>
                <a:cubicBezTo>
                  <a:pt x="60" y="39"/>
                  <a:pt x="91" y="18"/>
                  <a:pt x="144" y="18"/>
                </a:cubicBezTo>
                <a:cubicBezTo>
                  <a:pt x="220" y="18"/>
                  <a:pt x="262" y="75"/>
                  <a:pt x="262" y="75"/>
                </a:cubicBezTo>
                <a:close/>
                <a:moveTo>
                  <a:pt x="142" y="308"/>
                </a:moveTo>
                <a:cubicBezTo>
                  <a:pt x="140" y="294"/>
                  <a:pt x="141" y="277"/>
                  <a:pt x="142" y="260"/>
                </a:cubicBezTo>
                <a:cubicBezTo>
                  <a:pt x="143" y="238"/>
                  <a:pt x="144" y="209"/>
                  <a:pt x="137" y="201"/>
                </a:cubicBezTo>
                <a:cubicBezTo>
                  <a:pt x="137" y="201"/>
                  <a:pt x="137" y="201"/>
                  <a:pt x="135" y="201"/>
                </a:cubicBezTo>
                <a:cubicBezTo>
                  <a:pt x="135" y="201"/>
                  <a:pt x="132" y="202"/>
                  <a:pt x="130" y="208"/>
                </a:cubicBezTo>
                <a:cubicBezTo>
                  <a:pt x="122" y="227"/>
                  <a:pt x="122" y="271"/>
                  <a:pt x="141" y="308"/>
                </a:cubicBezTo>
                <a:cubicBezTo>
                  <a:pt x="141" y="309"/>
                  <a:pt x="142" y="309"/>
                  <a:pt x="142" y="308"/>
                </a:cubicBezTo>
                <a:close/>
              </a:path>
            </a:pathLst>
          </a:custGeom>
          <a:solidFill>
            <a:srgbClr val="000000"/>
          </a:solidFill>
          <a:ln>
            <a:noFill/>
          </a:ln>
          <a:extLst/>
        </p:spPr>
        <p:txBody>
          <a:bodyPr/>
          <a:lstStyle/>
          <a:p>
            <a:pPr marL="0" marR="0" lvl="0" indent="0" defTabSz="932509"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505050"/>
              </a:solidFill>
              <a:effectLst/>
              <a:uLnTx/>
              <a:uFillTx/>
              <a:ea typeface="ＭＳ Ｐゴシック" charset="0"/>
            </a:endParaRPr>
          </a:p>
        </p:txBody>
      </p:sp>
    </p:spTree>
    <p:extLst>
      <p:ext uri="{BB962C8B-B14F-4D97-AF65-F5344CB8AC3E}">
        <p14:creationId xmlns:p14="http://schemas.microsoft.com/office/powerpoint/2010/main" val="789891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8270435" y="4980277"/>
            <a:ext cx="1098394" cy="746237"/>
            <a:chOff x="8132746" y="1400516"/>
            <a:chExt cx="1524695" cy="1035861"/>
          </a:xfrm>
        </p:grpSpPr>
        <p:sp>
          <p:nvSpPr>
            <p:cNvPr id="57" name="Freeform 8"/>
            <p:cNvSpPr>
              <a:spLocks/>
            </p:cNvSpPr>
            <p:nvPr/>
          </p:nvSpPr>
          <p:spPr bwMode="auto">
            <a:xfrm>
              <a:off x="8132746" y="1437464"/>
              <a:ext cx="1403512" cy="998913"/>
            </a:xfrm>
            <a:custGeom>
              <a:avLst/>
              <a:gdLst>
                <a:gd name="T0" fmla="*/ 216 w 616"/>
                <a:gd name="T1" fmla="*/ 0 h 429"/>
                <a:gd name="T2" fmla="*/ 109 w 616"/>
                <a:gd name="T3" fmla="*/ 170 h 429"/>
                <a:gd name="T4" fmla="*/ 109 w 616"/>
                <a:gd name="T5" fmla="*/ 178 h 429"/>
                <a:gd name="T6" fmla="*/ 0 w 616"/>
                <a:gd name="T7" fmla="*/ 303 h 429"/>
                <a:gd name="T8" fmla="*/ 126 w 616"/>
                <a:gd name="T9" fmla="*/ 429 h 429"/>
                <a:gd name="T10" fmla="*/ 174 w 616"/>
                <a:gd name="T11" fmla="*/ 429 h 429"/>
                <a:gd name="T12" fmla="*/ 196 w 616"/>
                <a:gd name="T13" fmla="*/ 429 h 429"/>
                <a:gd name="T14" fmla="*/ 204 w 616"/>
                <a:gd name="T15" fmla="*/ 429 h 429"/>
                <a:gd name="T16" fmla="*/ 210 w 616"/>
                <a:gd name="T17" fmla="*/ 429 h 429"/>
                <a:gd name="T18" fmla="*/ 515 w 616"/>
                <a:gd name="T19" fmla="*/ 429 h 429"/>
                <a:gd name="T20" fmla="*/ 530 w 616"/>
                <a:gd name="T21" fmla="*/ 429 h 429"/>
                <a:gd name="T22" fmla="*/ 546 w 616"/>
                <a:gd name="T23" fmla="*/ 429 h 429"/>
                <a:gd name="T24" fmla="*/ 616 w 616"/>
                <a:gd name="T25" fmla="*/ 401 h 429"/>
                <a:gd name="T26" fmla="*/ 216 w 616"/>
                <a:gd name="T27" fmla="*/ 0 h 429"/>
                <a:gd name="T28" fmla="*/ 216 w 616"/>
                <a:gd name="T29"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6" h="429">
                  <a:moveTo>
                    <a:pt x="216" y="0"/>
                  </a:moveTo>
                  <a:cubicBezTo>
                    <a:pt x="153" y="30"/>
                    <a:pt x="109" y="95"/>
                    <a:pt x="109" y="170"/>
                  </a:cubicBezTo>
                  <a:cubicBezTo>
                    <a:pt x="109" y="172"/>
                    <a:pt x="109" y="176"/>
                    <a:pt x="109" y="178"/>
                  </a:cubicBezTo>
                  <a:cubicBezTo>
                    <a:pt x="48" y="187"/>
                    <a:pt x="0" y="239"/>
                    <a:pt x="0" y="303"/>
                  </a:cubicBezTo>
                  <a:cubicBezTo>
                    <a:pt x="0" y="371"/>
                    <a:pt x="55" y="427"/>
                    <a:pt x="126" y="429"/>
                  </a:cubicBezTo>
                  <a:cubicBezTo>
                    <a:pt x="126" y="429"/>
                    <a:pt x="126" y="429"/>
                    <a:pt x="174" y="429"/>
                  </a:cubicBezTo>
                  <a:cubicBezTo>
                    <a:pt x="181" y="429"/>
                    <a:pt x="193" y="429"/>
                    <a:pt x="196" y="429"/>
                  </a:cubicBezTo>
                  <a:cubicBezTo>
                    <a:pt x="196" y="429"/>
                    <a:pt x="196" y="429"/>
                    <a:pt x="204" y="429"/>
                  </a:cubicBezTo>
                  <a:cubicBezTo>
                    <a:pt x="206" y="429"/>
                    <a:pt x="208" y="429"/>
                    <a:pt x="210" y="429"/>
                  </a:cubicBezTo>
                  <a:cubicBezTo>
                    <a:pt x="286" y="429"/>
                    <a:pt x="447" y="429"/>
                    <a:pt x="515" y="429"/>
                  </a:cubicBezTo>
                  <a:cubicBezTo>
                    <a:pt x="520" y="429"/>
                    <a:pt x="525" y="429"/>
                    <a:pt x="530" y="429"/>
                  </a:cubicBezTo>
                  <a:cubicBezTo>
                    <a:pt x="535" y="429"/>
                    <a:pt x="541" y="429"/>
                    <a:pt x="546" y="429"/>
                  </a:cubicBezTo>
                  <a:cubicBezTo>
                    <a:pt x="573" y="426"/>
                    <a:pt x="595" y="415"/>
                    <a:pt x="616" y="401"/>
                  </a:cubicBezTo>
                  <a:cubicBezTo>
                    <a:pt x="216" y="0"/>
                    <a:pt x="216" y="0"/>
                    <a:pt x="216" y="0"/>
                  </a:cubicBezTo>
                  <a:cubicBezTo>
                    <a:pt x="216" y="0"/>
                    <a:pt x="216" y="0"/>
                    <a:pt x="21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Segoe UI Light"/>
                <a:ea typeface="+mn-ea"/>
                <a:cs typeface="+mn-cs"/>
              </a:endParaRPr>
            </a:p>
          </p:txBody>
        </p:sp>
        <p:sp>
          <p:nvSpPr>
            <p:cNvPr id="58" name="Freeform 7"/>
            <p:cNvSpPr>
              <a:spLocks/>
            </p:cNvSpPr>
            <p:nvPr/>
          </p:nvSpPr>
          <p:spPr bwMode="auto">
            <a:xfrm>
              <a:off x="8607590" y="1400516"/>
              <a:ext cx="1049851" cy="972521"/>
            </a:xfrm>
            <a:custGeom>
              <a:avLst/>
              <a:gdLst>
                <a:gd name="T0" fmla="*/ 461 w 461"/>
                <a:gd name="T1" fmla="*/ 299 h 418"/>
                <a:gd name="T2" fmla="*/ 394 w 461"/>
                <a:gd name="T3" fmla="*/ 175 h 418"/>
                <a:gd name="T4" fmla="*/ 345 w 461"/>
                <a:gd name="T5" fmla="*/ 88 h 418"/>
                <a:gd name="T6" fmla="*/ 286 w 461"/>
                <a:gd name="T7" fmla="*/ 70 h 418"/>
                <a:gd name="T8" fmla="*/ 234 w 461"/>
                <a:gd name="T9" fmla="*/ 83 h 418"/>
                <a:gd name="T10" fmla="*/ 79 w 461"/>
                <a:gd name="T11" fmla="*/ 0 h 418"/>
                <a:gd name="T12" fmla="*/ 0 w 461"/>
                <a:gd name="T13" fmla="*/ 18 h 418"/>
                <a:gd name="T14" fmla="*/ 400 w 461"/>
                <a:gd name="T15" fmla="*/ 418 h 418"/>
                <a:gd name="T16" fmla="*/ 461 w 461"/>
                <a:gd name="T17" fmla="*/ 299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418">
                  <a:moveTo>
                    <a:pt x="461" y="299"/>
                  </a:moveTo>
                  <a:cubicBezTo>
                    <a:pt x="461" y="249"/>
                    <a:pt x="434" y="202"/>
                    <a:pt x="394" y="175"/>
                  </a:cubicBezTo>
                  <a:cubicBezTo>
                    <a:pt x="393" y="139"/>
                    <a:pt x="374" y="107"/>
                    <a:pt x="345" y="88"/>
                  </a:cubicBezTo>
                  <a:cubicBezTo>
                    <a:pt x="329" y="77"/>
                    <a:pt x="308" y="70"/>
                    <a:pt x="286" y="70"/>
                  </a:cubicBezTo>
                  <a:cubicBezTo>
                    <a:pt x="267" y="70"/>
                    <a:pt x="249" y="75"/>
                    <a:pt x="234" y="83"/>
                  </a:cubicBezTo>
                  <a:cubicBezTo>
                    <a:pt x="201" y="34"/>
                    <a:pt x="144" y="0"/>
                    <a:pt x="79" y="0"/>
                  </a:cubicBezTo>
                  <a:cubicBezTo>
                    <a:pt x="50" y="0"/>
                    <a:pt x="24" y="7"/>
                    <a:pt x="0" y="18"/>
                  </a:cubicBezTo>
                  <a:cubicBezTo>
                    <a:pt x="400" y="418"/>
                    <a:pt x="400" y="418"/>
                    <a:pt x="400" y="418"/>
                  </a:cubicBezTo>
                  <a:cubicBezTo>
                    <a:pt x="438" y="391"/>
                    <a:pt x="461" y="349"/>
                    <a:pt x="461" y="29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Segoe UI"/>
                <a:ea typeface="+mn-ea"/>
                <a:cs typeface="+mn-cs"/>
              </a:endParaRPr>
            </a:p>
          </p:txBody>
        </p:sp>
      </p:grpSp>
      <p:grpSp>
        <p:nvGrpSpPr>
          <p:cNvPr id="13" name="Group 12"/>
          <p:cNvGrpSpPr/>
          <p:nvPr/>
        </p:nvGrpSpPr>
        <p:grpSpPr>
          <a:xfrm>
            <a:off x="7764644" y="2021448"/>
            <a:ext cx="1463926" cy="2079916"/>
            <a:chOff x="4410437" y="5171160"/>
            <a:chExt cx="871461" cy="1238332"/>
          </a:xfrm>
        </p:grpSpPr>
        <p:sp>
          <p:nvSpPr>
            <p:cNvPr id="14" name="Freeform 12"/>
            <p:cNvSpPr>
              <a:spLocks noEditPoints="1"/>
            </p:cNvSpPr>
            <p:nvPr/>
          </p:nvSpPr>
          <p:spPr bwMode="auto">
            <a:xfrm>
              <a:off x="4942457" y="5171160"/>
              <a:ext cx="26858" cy="68574"/>
            </a:xfrm>
            <a:custGeom>
              <a:avLst/>
              <a:gdLst>
                <a:gd name="T0" fmla="*/ 20 w 20"/>
                <a:gd name="T1" fmla="*/ 0 h 51"/>
                <a:gd name="T2" fmla="*/ 0 w 20"/>
                <a:gd name="T3" fmla="*/ 51 h 51"/>
                <a:gd name="T4" fmla="*/ 0 w 20"/>
                <a:gd name="T5" fmla="*/ 51 h 51"/>
                <a:gd name="T6" fmla="*/ 1 w 20"/>
                <a:gd name="T7" fmla="*/ 46 h 51"/>
                <a:gd name="T8" fmla="*/ 2 w 20"/>
                <a:gd name="T9" fmla="*/ 43 h 51"/>
                <a:gd name="T10" fmla="*/ 4 w 20"/>
                <a:gd name="T11" fmla="*/ 36 h 51"/>
                <a:gd name="T12" fmla="*/ 4 w 20"/>
                <a:gd name="T13" fmla="*/ 34 h 51"/>
                <a:gd name="T14" fmla="*/ 7 w 20"/>
                <a:gd name="T15" fmla="*/ 27 h 51"/>
                <a:gd name="T16" fmla="*/ 7 w 20"/>
                <a:gd name="T17" fmla="*/ 25 h 51"/>
                <a:gd name="T18" fmla="*/ 11 w 20"/>
                <a:gd name="T19" fmla="*/ 18 h 51"/>
                <a:gd name="T20" fmla="*/ 11 w 20"/>
                <a:gd name="T21" fmla="*/ 17 h 51"/>
                <a:gd name="T22" fmla="*/ 15 w 20"/>
                <a:gd name="T23" fmla="*/ 8 h 51"/>
                <a:gd name="T24" fmla="*/ 15 w 20"/>
                <a:gd name="T25" fmla="*/ 8 h 51"/>
                <a:gd name="T26" fmla="*/ 20 w 20"/>
                <a:gd name="T27" fmla="*/ 0 h 51"/>
                <a:gd name="T28" fmla="*/ 20 w 20"/>
                <a:gd name="T29" fmla="*/ 0 h 51"/>
                <a:gd name="T30" fmla="*/ 20 w 20"/>
                <a:gd name="T31" fmla="*/ 0 h 51"/>
                <a:gd name="T32" fmla="*/ 20 w 20"/>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51">
                  <a:moveTo>
                    <a:pt x="20" y="0"/>
                  </a:moveTo>
                  <a:cubicBezTo>
                    <a:pt x="10" y="16"/>
                    <a:pt x="4" y="33"/>
                    <a:pt x="0" y="51"/>
                  </a:cubicBezTo>
                  <a:cubicBezTo>
                    <a:pt x="0" y="51"/>
                    <a:pt x="0" y="51"/>
                    <a:pt x="0" y="51"/>
                  </a:cubicBezTo>
                  <a:cubicBezTo>
                    <a:pt x="1" y="49"/>
                    <a:pt x="1" y="48"/>
                    <a:pt x="1" y="46"/>
                  </a:cubicBezTo>
                  <a:cubicBezTo>
                    <a:pt x="2" y="45"/>
                    <a:pt x="2" y="44"/>
                    <a:pt x="2" y="43"/>
                  </a:cubicBezTo>
                  <a:cubicBezTo>
                    <a:pt x="3" y="41"/>
                    <a:pt x="3" y="39"/>
                    <a:pt x="4" y="36"/>
                  </a:cubicBezTo>
                  <a:cubicBezTo>
                    <a:pt x="4" y="36"/>
                    <a:pt x="4" y="35"/>
                    <a:pt x="4" y="34"/>
                  </a:cubicBezTo>
                  <a:cubicBezTo>
                    <a:pt x="5" y="32"/>
                    <a:pt x="6" y="29"/>
                    <a:pt x="7" y="27"/>
                  </a:cubicBezTo>
                  <a:cubicBezTo>
                    <a:pt x="7" y="26"/>
                    <a:pt x="7" y="26"/>
                    <a:pt x="7" y="25"/>
                  </a:cubicBezTo>
                  <a:cubicBezTo>
                    <a:pt x="8" y="23"/>
                    <a:pt x="9" y="20"/>
                    <a:pt x="11" y="18"/>
                  </a:cubicBezTo>
                  <a:cubicBezTo>
                    <a:pt x="11" y="17"/>
                    <a:pt x="11" y="17"/>
                    <a:pt x="11" y="17"/>
                  </a:cubicBezTo>
                  <a:cubicBezTo>
                    <a:pt x="12" y="14"/>
                    <a:pt x="14" y="11"/>
                    <a:pt x="15" y="8"/>
                  </a:cubicBezTo>
                  <a:cubicBezTo>
                    <a:pt x="15" y="8"/>
                    <a:pt x="15" y="8"/>
                    <a:pt x="15" y="8"/>
                  </a:cubicBezTo>
                  <a:cubicBezTo>
                    <a:pt x="17" y="5"/>
                    <a:pt x="18" y="3"/>
                    <a:pt x="20" y="0"/>
                  </a:cubicBezTo>
                  <a:moveTo>
                    <a:pt x="20" y="0"/>
                  </a:moveTo>
                  <a:cubicBezTo>
                    <a:pt x="20" y="0"/>
                    <a:pt x="20" y="0"/>
                    <a:pt x="20" y="0"/>
                  </a:cubicBezTo>
                  <a:cubicBezTo>
                    <a:pt x="20" y="0"/>
                    <a:pt x="20" y="0"/>
                    <a:pt x="20" y="0"/>
                  </a:cubicBezTo>
                </a:path>
              </a:pathLst>
            </a:custGeom>
            <a:solidFill>
              <a:srgbClr val="7F8FA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Segoe UI"/>
                <a:ea typeface="ＭＳ Ｐゴシック" charset="0"/>
                <a:cs typeface="+mn-cs"/>
              </a:endParaRPr>
            </a:p>
          </p:txBody>
        </p:sp>
        <p:sp>
          <p:nvSpPr>
            <p:cNvPr id="15" name="Rectangle 14"/>
            <p:cNvSpPr>
              <a:spLocks noChangeArrowheads="1"/>
            </p:cNvSpPr>
            <p:nvPr/>
          </p:nvSpPr>
          <p:spPr bwMode="auto">
            <a:xfrm>
              <a:off x="4741878" y="5239734"/>
              <a:ext cx="540020" cy="1169758"/>
            </a:xfrm>
            <a:prstGeom prst="rect">
              <a:avLst/>
            </a:prstGeom>
            <a:solidFill>
              <a:srgbClr val="0072C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Segoe UI"/>
                <a:ea typeface="ＭＳ Ｐゴシック" charset="0"/>
                <a:cs typeface="+mn-cs"/>
              </a:endParaRPr>
            </a:p>
          </p:txBody>
        </p:sp>
        <p:sp>
          <p:nvSpPr>
            <p:cNvPr id="16" name="Rectangle 15"/>
            <p:cNvSpPr>
              <a:spLocks noChangeArrowheads="1"/>
            </p:cNvSpPr>
            <p:nvPr/>
          </p:nvSpPr>
          <p:spPr bwMode="auto">
            <a:xfrm>
              <a:off x="4741878" y="5239734"/>
              <a:ext cx="540020" cy="11697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Segoe UI"/>
                <a:ea typeface="ＭＳ Ｐゴシック" charset="0"/>
                <a:cs typeface="+mn-cs"/>
              </a:endParaRPr>
            </a:p>
          </p:txBody>
        </p:sp>
        <p:sp>
          <p:nvSpPr>
            <p:cNvPr id="17" name="Rectangle 16"/>
            <p:cNvSpPr>
              <a:spLocks noChangeArrowheads="1"/>
            </p:cNvSpPr>
            <p:nvPr/>
          </p:nvSpPr>
          <p:spPr bwMode="auto">
            <a:xfrm>
              <a:off x="4796166" y="5796326"/>
              <a:ext cx="434302" cy="70289"/>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Segoe UI"/>
                <a:ea typeface="ＭＳ Ｐゴシック" charset="0"/>
                <a:cs typeface="+mn-cs"/>
              </a:endParaRPr>
            </a:p>
          </p:txBody>
        </p:sp>
        <p:sp>
          <p:nvSpPr>
            <p:cNvPr id="18" name="Rectangle 17"/>
            <p:cNvSpPr>
              <a:spLocks noChangeArrowheads="1"/>
            </p:cNvSpPr>
            <p:nvPr/>
          </p:nvSpPr>
          <p:spPr bwMode="auto">
            <a:xfrm>
              <a:off x="4796166" y="5796326"/>
              <a:ext cx="434302"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Segoe UI"/>
                <a:ea typeface="ＭＳ Ｐゴシック" charset="0"/>
                <a:cs typeface="+mn-cs"/>
              </a:endParaRPr>
            </a:p>
          </p:txBody>
        </p:sp>
        <p:sp>
          <p:nvSpPr>
            <p:cNvPr id="19" name="Rectangle 18"/>
            <p:cNvSpPr>
              <a:spLocks noChangeArrowheads="1"/>
            </p:cNvSpPr>
            <p:nvPr/>
          </p:nvSpPr>
          <p:spPr bwMode="auto">
            <a:xfrm>
              <a:off x="4796166" y="5918045"/>
              <a:ext cx="434302" cy="69146"/>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Segoe UI"/>
                <a:ea typeface="ＭＳ Ｐゴシック" charset="0"/>
                <a:cs typeface="+mn-cs"/>
              </a:endParaRPr>
            </a:p>
          </p:txBody>
        </p:sp>
        <p:sp>
          <p:nvSpPr>
            <p:cNvPr id="20" name="Rectangle 19"/>
            <p:cNvSpPr>
              <a:spLocks noChangeArrowheads="1"/>
            </p:cNvSpPr>
            <p:nvPr/>
          </p:nvSpPr>
          <p:spPr bwMode="auto">
            <a:xfrm>
              <a:off x="4796166" y="5918045"/>
              <a:ext cx="434302"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Segoe UI"/>
                <a:ea typeface="ＭＳ Ｐゴシック" charset="0"/>
                <a:cs typeface="+mn-cs"/>
              </a:endParaRPr>
            </a:p>
          </p:txBody>
        </p:sp>
        <p:sp>
          <p:nvSpPr>
            <p:cNvPr id="21" name="Rectangle 20"/>
            <p:cNvSpPr>
              <a:spLocks noChangeArrowheads="1"/>
            </p:cNvSpPr>
            <p:nvPr/>
          </p:nvSpPr>
          <p:spPr bwMode="auto">
            <a:xfrm>
              <a:off x="4796166" y="6038621"/>
              <a:ext cx="434302" cy="70289"/>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Segoe UI"/>
                <a:ea typeface="ＭＳ Ｐゴシック" charset="0"/>
                <a:cs typeface="+mn-cs"/>
              </a:endParaRPr>
            </a:p>
          </p:txBody>
        </p:sp>
        <p:sp>
          <p:nvSpPr>
            <p:cNvPr id="22" name="Rectangle 21"/>
            <p:cNvSpPr>
              <a:spLocks noChangeArrowheads="1"/>
            </p:cNvSpPr>
            <p:nvPr/>
          </p:nvSpPr>
          <p:spPr bwMode="auto">
            <a:xfrm>
              <a:off x="4796166" y="6038621"/>
              <a:ext cx="434302"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Segoe UI"/>
                <a:ea typeface="ＭＳ Ｐゴシック" charset="0"/>
                <a:cs typeface="+mn-cs"/>
              </a:endParaRPr>
            </a:p>
          </p:txBody>
        </p:sp>
        <p:sp>
          <p:nvSpPr>
            <p:cNvPr id="23" name="Rectangle 22"/>
            <p:cNvSpPr>
              <a:spLocks noChangeArrowheads="1"/>
            </p:cNvSpPr>
            <p:nvPr/>
          </p:nvSpPr>
          <p:spPr bwMode="auto">
            <a:xfrm>
              <a:off x="4796166" y="6158625"/>
              <a:ext cx="434302" cy="70860"/>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Segoe UI"/>
                <a:ea typeface="ＭＳ Ｐゴシック" charset="0"/>
                <a:cs typeface="+mn-cs"/>
              </a:endParaRPr>
            </a:p>
          </p:txBody>
        </p:sp>
        <p:sp>
          <p:nvSpPr>
            <p:cNvPr id="24" name="Rectangle 23"/>
            <p:cNvSpPr>
              <a:spLocks noChangeArrowheads="1"/>
            </p:cNvSpPr>
            <p:nvPr/>
          </p:nvSpPr>
          <p:spPr bwMode="auto">
            <a:xfrm>
              <a:off x="4796166" y="6158625"/>
              <a:ext cx="434302" cy="70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Segoe UI"/>
                <a:ea typeface="ＭＳ Ｐゴシック" charset="0"/>
                <a:cs typeface="+mn-cs"/>
              </a:endParaRPr>
            </a:p>
          </p:txBody>
        </p:sp>
        <p:sp>
          <p:nvSpPr>
            <p:cNvPr id="25" name="Rectangle 24"/>
            <p:cNvSpPr>
              <a:spLocks noChangeArrowheads="1"/>
            </p:cNvSpPr>
            <p:nvPr/>
          </p:nvSpPr>
          <p:spPr bwMode="auto">
            <a:xfrm>
              <a:off x="4796166" y="5433455"/>
              <a:ext cx="434302" cy="70289"/>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Segoe UI"/>
                <a:ea typeface="ＭＳ Ｐゴシック" charset="0"/>
                <a:cs typeface="+mn-cs"/>
              </a:endParaRPr>
            </a:p>
          </p:txBody>
        </p:sp>
        <p:sp>
          <p:nvSpPr>
            <p:cNvPr id="26" name="Rectangle 25"/>
            <p:cNvSpPr>
              <a:spLocks noChangeArrowheads="1"/>
            </p:cNvSpPr>
            <p:nvPr/>
          </p:nvSpPr>
          <p:spPr bwMode="auto">
            <a:xfrm>
              <a:off x="4796166" y="5554031"/>
              <a:ext cx="434302" cy="70289"/>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Segoe UI"/>
                <a:ea typeface="ＭＳ Ｐゴシック" charset="0"/>
                <a:cs typeface="+mn-cs"/>
              </a:endParaRPr>
            </a:p>
          </p:txBody>
        </p:sp>
        <p:sp>
          <p:nvSpPr>
            <p:cNvPr id="27" name="Rectangle 26"/>
            <p:cNvSpPr>
              <a:spLocks noChangeArrowheads="1"/>
            </p:cNvSpPr>
            <p:nvPr/>
          </p:nvSpPr>
          <p:spPr bwMode="auto">
            <a:xfrm>
              <a:off x="4796166" y="5675750"/>
              <a:ext cx="434302" cy="69146"/>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Segoe UI"/>
                <a:ea typeface="ＭＳ Ｐゴシック" charset="0"/>
                <a:cs typeface="+mn-cs"/>
              </a:endParaRPr>
            </a:p>
          </p:txBody>
        </p:sp>
        <p:sp>
          <p:nvSpPr>
            <p:cNvPr id="28" name="Rectangle 27"/>
            <p:cNvSpPr>
              <a:spLocks noChangeArrowheads="1"/>
            </p:cNvSpPr>
            <p:nvPr/>
          </p:nvSpPr>
          <p:spPr bwMode="auto">
            <a:xfrm>
              <a:off x="4796166" y="5675750"/>
              <a:ext cx="434302"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Segoe UI"/>
                <a:ea typeface="ＭＳ Ｐゴシック" charset="0"/>
                <a:cs typeface="+mn-cs"/>
              </a:endParaRPr>
            </a:p>
          </p:txBody>
        </p:sp>
        <p:sp>
          <p:nvSpPr>
            <p:cNvPr id="29" name="Rectangle 28"/>
            <p:cNvSpPr>
              <a:spLocks noChangeArrowheads="1"/>
            </p:cNvSpPr>
            <p:nvPr/>
          </p:nvSpPr>
          <p:spPr bwMode="auto">
            <a:xfrm>
              <a:off x="4796166" y="5312880"/>
              <a:ext cx="434302" cy="69146"/>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Segoe UI"/>
                <a:ea typeface="ＭＳ Ｐゴシック" charset="0"/>
                <a:cs typeface="+mn-cs"/>
              </a:endParaRPr>
            </a:p>
          </p:txBody>
        </p:sp>
        <p:sp>
          <p:nvSpPr>
            <p:cNvPr id="30" name="Freeform 29"/>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close/>
                </a:path>
              </a:pathLst>
            </a:custGeom>
            <a:solidFill>
              <a:srgbClr val="00498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Segoe UI"/>
                <a:ea typeface="ＭＳ Ｐゴシック" charset="0"/>
                <a:cs typeface="+mn-cs"/>
              </a:endParaRPr>
            </a:p>
          </p:txBody>
        </p:sp>
        <p:sp>
          <p:nvSpPr>
            <p:cNvPr id="31" name="Freeform 30"/>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Segoe UI"/>
                <a:ea typeface="ＭＳ Ｐゴシック" charset="0"/>
                <a:cs typeface="+mn-cs"/>
              </a:endParaRPr>
            </a:p>
          </p:txBody>
        </p:sp>
        <p:sp>
          <p:nvSpPr>
            <p:cNvPr id="32" name="Rectangle 31"/>
            <p:cNvSpPr>
              <a:spLocks noChangeArrowheads="1"/>
            </p:cNvSpPr>
            <p:nvPr/>
          </p:nvSpPr>
          <p:spPr bwMode="auto">
            <a:xfrm>
              <a:off x="4796166" y="5796326"/>
              <a:ext cx="242295" cy="70289"/>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Segoe UI"/>
                <a:ea typeface="ＭＳ Ｐゴシック" charset="0"/>
                <a:cs typeface="+mn-cs"/>
              </a:endParaRPr>
            </a:p>
          </p:txBody>
        </p:sp>
        <p:sp>
          <p:nvSpPr>
            <p:cNvPr id="33" name="Rectangle 32"/>
            <p:cNvSpPr>
              <a:spLocks noChangeArrowheads="1"/>
            </p:cNvSpPr>
            <p:nvPr/>
          </p:nvSpPr>
          <p:spPr bwMode="auto">
            <a:xfrm>
              <a:off x="4796166" y="5796326"/>
              <a:ext cx="242295"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Segoe UI"/>
                <a:ea typeface="ＭＳ Ｐゴシック" charset="0"/>
                <a:cs typeface="+mn-cs"/>
              </a:endParaRPr>
            </a:p>
          </p:txBody>
        </p:sp>
        <p:sp>
          <p:nvSpPr>
            <p:cNvPr id="34" name="Rectangle 33"/>
            <p:cNvSpPr>
              <a:spLocks noChangeArrowheads="1"/>
            </p:cNvSpPr>
            <p:nvPr/>
          </p:nvSpPr>
          <p:spPr bwMode="auto">
            <a:xfrm>
              <a:off x="4796166" y="5918045"/>
              <a:ext cx="242295" cy="69146"/>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Segoe UI"/>
                <a:ea typeface="ＭＳ Ｐゴシック" charset="0"/>
                <a:cs typeface="+mn-cs"/>
              </a:endParaRPr>
            </a:p>
          </p:txBody>
        </p:sp>
        <p:sp>
          <p:nvSpPr>
            <p:cNvPr id="35" name="Rectangle 34"/>
            <p:cNvSpPr>
              <a:spLocks noChangeArrowheads="1"/>
            </p:cNvSpPr>
            <p:nvPr/>
          </p:nvSpPr>
          <p:spPr bwMode="auto">
            <a:xfrm>
              <a:off x="4796166" y="5918045"/>
              <a:ext cx="242295"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Segoe UI"/>
                <a:ea typeface="ＭＳ Ｐゴシック" charset="0"/>
                <a:cs typeface="+mn-cs"/>
              </a:endParaRPr>
            </a:p>
          </p:txBody>
        </p:sp>
        <p:sp>
          <p:nvSpPr>
            <p:cNvPr id="36" name="Rectangle 35"/>
            <p:cNvSpPr>
              <a:spLocks noChangeArrowheads="1"/>
            </p:cNvSpPr>
            <p:nvPr/>
          </p:nvSpPr>
          <p:spPr bwMode="auto">
            <a:xfrm>
              <a:off x="4796166" y="6038621"/>
              <a:ext cx="242295" cy="70289"/>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Segoe UI"/>
                <a:ea typeface="ＭＳ Ｐゴシック" charset="0"/>
                <a:cs typeface="+mn-cs"/>
              </a:endParaRPr>
            </a:p>
          </p:txBody>
        </p:sp>
        <p:sp>
          <p:nvSpPr>
            <p:cNvPr id="37" name="Rectangle 36"/>
            <p:cNvSpPr>
              <a:spLocks noChangeArrowheads="1"/>
            </p:cNvSpPr>
            <p:nvPr/>
          </p:nvSpPr>
          <p:spPr bwMode="auto">
            <a:xfrm>
              <a:off x="4796166" y="6038621"/>
              <a:ext cx="242295"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Segoe UI"/>
                <a:ea typeface="ＭＳ Ｐゴシック" charset="0"/>
                <a:cs typeface="+mn-cs"/>
              </a:endParaRPr>
            </a:p>
          </p:txBody>
        </p:sp>
        <p:sp>
          <p:nvSpPr>
            <p:cNvPr id="38" name="Rectangle 37"/>
            <p:cNvSpPr>
              <a:spLocks noChangeArrowheads="1"/>
            </p:cNvSpPr>
            <p:nvPr/>
          </p:nvSpPr>
          <p:spPr bwMode="auto">
            <a:xfrm>
              <a:off x="4796166" y="6158625"/>
              <a:ext cx="242295" cy="70860"/>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Segoe UI"/>
                <a:ea typeface="ＭＳ Ｐゴシック" charset="0"/>
                <a:cs typeface="+mn-cs"/>
              </a:endParaRPr>
            </a:p>
          </p:txBody>
        </p:sp>
        <p:sp>
          <p:nvSpPr>
            <p:cNvPr id="39" name="Rectangle 38"/>
            <p:cNvSpPr>
              <a:spLocks noChangeArrowheads="1"/>
            </p:cNvSpPr>
            <p:nvPr/>
          </p:nvSpPr>
          <p:spPr bwMode="auto">
            <a:xfrm>
              <a:off x="4796166" y="6158625"/>
              <a:ext cx="242295" cy="70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Segoe UI"/>
                <a:ea typeface="ＭＳ Ｐゴシック" charset="0"/>
                <a:cs typeface="+mn-cs"/>
              </a:endParaRPr>
            </a:p>
          </p:txBody>
        </p:sp>
        <p:sp>
          <p:nvSpPr>
            <p:cNvPr id="40" name="Rectangle 39"/>
            <p:cNvSpPr>
              <a:spLocks noChangeArrowheads="1"/>
            </p:cNvSpPr>
            <p:nvPr/>
          </p:nvSpPr>
          <p:spPr bwMode="auto">
            <a:xfrm>
              <a:off x="4796166" y="5675750"/>
              <a:ext cx="242295" cy="69146"/>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Segoe UI"/>
                <a:ea typeface="ＭＳ Ｐゴシック" charset="0"/>
                <a:cs typeface="+mn-cs"/>
              </a:endParaRPr>
            </a:p>
          </p:txBody>
        </p:sp>
        <p:sp>
          <p:nvSpPr>
            <p:cNvPr id="41" name="Rectangle 40"/>
            <p:cNvSpPr>
              <a:spLocks noChangeArrowheads="1"/>
            </p:cNvSpPr>
            <p:nvPr/>
          </p:nvSpPr>
          <p:spPr bwMode="auto">
            <a:xfrm>
              <a:off x="4796166" y="5675750"/>
              <a:ext cx="242295"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Segoe UI"/>
                <a:ea typeface="ＭＳ Ｐゴシック" charset="0"/>
                <a:cs typeface="+mn-cs"/>
              </a:endParaRPr>
            </a:p>
          </p:txBody>
        </p:sp>
        <p:sp>
          <p:nvSpPr>
            <p:cNvPr id="42" name="Rectangle 41"/>
            <p:cNvSpPr>
              <a:spLocks noChangeArrowheads="1"/>
            </p:cNvSpPr>
            <p:nvPr/>
          </p:nvSpPr>
          <p:spPr bwMode="auto">
            <a:xfrm>
              <a:off x="4410437" y="5735181"/>
              <a:ext cx="540020" cy="674311"/>
            </a:xfrm>
            <a:prstGeom prst="rect">
              <a:avLst/>
            </a:prstGeom>
            <a:solidFill>
              <a:srgbClr val="0072C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Segoe UI"/>
                <a:ea typeface="ＭＳ Ｐゴシック" charset="0"/>
                <a:cs typeface="+mn-cs"/>
              </a:endParaRPr>
            </a:p>
          </p:txBody>
        </p:sp>
        <p:sp>
          <p:nvSpPr>
            <p:cNvPr id="43" name="Rectangle 42"/>
            <p:cNvSpPr>
              <a:spLocks noChangeArrowheads="1"/>
            </p:cNvSpPr>
            <p:nvPr/>
          </p:nvSpPr>
          <p:spPr bwMode="auto">
            <a:xfrm>
              <a:off x="4707020" y="6272344"/>
              <a:ext cx="70289" cy="137148"/>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Segoe UI"/>
                <a:ea typeface="ＭＳ Ｐゴシック" charset="0"/>
                <a:cs typeface="+mn-cs"/>
              </a:endParaRPr>
            </a:p>
          </p:txBody>
        </p:sp>
        <p:sp>
          <p:nvSpPr>
            <p:cNvPr id="44" name="Rectangle 43"/>
            <p:cNvSpPr>
              <a:spLocks noChangeArrowheads="1"/>
            </p:cNvSpPr>
            <p:nvPr/>
          </p:nvSpPr>
          <p:spPr bwMode="auto">
            <a:xfrm>
              <a:off x="4586444" y="6272344"/>
              <a:ext cx="68574" cy="137148"/>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Segoe UI"/>
                <a:ea typeface="ＭＳ Ｐゴシック" charset="0"/>
                <a:cs typeface="+mn-cs"/>
              </a:endParaRPr>
            </a:p>
          </p:txBody>
        </p:sp>
        <p:sp>
          <p:nvSpPr>
            <p:cNvPr id="45" name="Rectangle 44"/>
            <p:cNvSpPr>
              <a:spLocks noChangeArrowheads="1"/>
            </p:cNvSpPr>
            <p:nvPr/>
          </p:nvSpPr>
          <p:spPr bwMode="auto">
            <a:xfrm>
              <a:off x="4464153" y="5796326"/>
              <a:ext cx="434873" cy="70289"/>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Segoe UI"/>
                <a:ea typeface="ＭＳ Ｐゴシック" charset="0"/>
                <a:cs typeface="+mn-cs"/>
              </a:endParaRPr>
            </a:p>
          </p:txBody>
        </p:sp>
        <p:sp>
          <p:nvSpPr>
            <p:cNvPr id="46" name="Rectangle 45"/>
            <p:cNvSpPr>
              <a:spLocks noChangeArrowheads="1"/>
            </p:cNvSpPr>
            <p:nvPr/>
          </p:nvSpPr>
          <p:spPr bwMode="auto">
            <a:xfrm>
              <a:off x="4464153" y="5918045"/>
              <a:ext cx="434873" cy="69146"/>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Segoe UI"/>
                <a:ea typeface="ＭＳ Ｐゴシック" charset="0"/>
                <a:cs typeface="+mn-cs"/>
              </a:endParaRPr>
            </a:p>
          </p:txBody>
        </p:sp>
        <p:sp>
          <p:nvSpPr>
            <p:cNvPr id="47" name="Rectangle 46"/>
            <p:cNvSpPr>
              <a:spLocks noChangeArrowheads="1"/>
            </p:cNvSpPr>
            <p:nvPr/>
          </p:nvSpPr>
          <p:spPr bwMode="auto">
            <a:xfrm>
              <a:off x="4464153" y="6038621"/>
              <a:ext cx="434873" cy="70289"/>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Segoe UI"/>
                <a:ea typeface="ＭＳ Ｐゴシック" charset="0"/>
                <a:cs typeface="+mn-cs"/>
              </a:endParaRPr>
            </a:p>
          </p:txBody>
        </p:sp>
        <p:sp>
          <p:nvSpPr>
            <p:cNvPr id="48" name="Rectangle 47"/>
            <p:cNvSpPr>
              <a:spLocks noChangeArrowheads="1"/>
            </p:cNvSpPr>
            <p:nvPr/>
          </p:nvSpPr>
          <p:spPr bwMode="auto">
            <a:xfrm>
              <a:off x="4464153" y="6158625"/>
              <a:ext cx="434873" cy="70860"/>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Segoe UI"/>
                <a:ea typeface="ＭＳ Ｐゴシック" charset="0"/>
                <a:cs typeface="+mn-cs"/>
              </a:endParaRPr>
            </a:p>
          </p:txBody>
        </p:sp>
      </p:grpSp>
      <p:sp>
        <p:nvSpPr>
          <p:cNvPr id="4" name="TextBox 3"/>
          <p:cNvSpPr txBox="1"/>
          <p:nvPr/>
        </p:nvSpPr>
        <p:spPr>
          <a:xfrm>
            <a:off x="274639" y="2487990"/>
            <a:ext cx="6359706" cy="2675590"/>
          </a:xfrm>
          <a:prstGeom prst="rect">
            <a:avLst/>
          </a:prstGeom>
          <a:noFill/>
        </p:spPr>
        <p:txBody>
          <a:bodyPr wrap="square" lIns="182871" tIns="146297" rIns="182871" bIns="146297" rtlCol="0">
            <a:spAutoFit/>
          </a:bodyPr>
          <a:lstStyle/>
          <a:p>
            <a:pPr marL="457200" marR="0" lvl="0" indent="-457200" algn="l" defTabSz="932742"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pt-BR" sz="3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Manage and secure productivity</a:t>
            </a:r>
          </a:p>
          <a:p>
            <a:pPr marL="457200" lvl="0" indent="-457200">
              <a:spcAft>
                <a:spcPts val="1600"/>
              </a:spcAft>
              <a:buFont typeface="Arial" panose="020B0604020202020204" pitchFamily="34" charset="0"/>
              <a:buChar char="•"/>
              <a:defRPr/>
            </a:pPr>
            <a:r>
              <a:rPr lang="en-US" sz="3200" dirty="0">
                <a:latin typeface="Segoe UI Light" panose="020B0502040204020203" pitchFamily="34" charset="0"/>
                <a:cs typeface="Segoe UI Light" panose="020B0502040204020203" pitchFamily="34" charset="0"/>
              </a:rPr>
              <a:t>Multi-identity management for Office mobile apps</a:t>
            </a:r>
            <a:endParaRPr lang="pt-BR" sz="3200" dirty="0">
              <a:latin typeface="Segoe UI Light" panose="020B0502040204020203" pitchFamily="34" charset="0"/>
              <a:cs typeface="Segoe UI Light" panose="020B0502040204020203" pitchFamily="34" charset="0"/>
            </a:endParaRPr>
          </a:p>
          <a:p>
            <a:pPr marL="457200" marR="0" lvl="0" indent="-457200" algn="l" defTabSz="932742"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pt-BR" sz="3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File / Data level protection</a:t>
            </a:r>
            <a:endParaRPr kumimoji="0" lang="en-US" sz="3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endParaRPr>
          </a:p>
        </p:txBody>
      </p:sp>
      <p:sp>
        <p:nvSpPr>
          <p:cNvPr id="5" name="Title 4"/>
          <p:cNvSpPr>
            <a:spLocks noGrp="1"/>
          </p:cNvSpPr>
          <p:nvPr>
            <p:ph type="title" idx="4294967295"/>
          </p:nvPr>
        </p:nvSpPr>
        <p:spPr>
          <a:xfrm>
            <a:off x="547688" y="295275"/>
            <a:ext cx="11888787" cy="917575"/>
          </a:xfrm>
        </p:spPr>
        <p:txBody>
          <a:bodyPr/>
          <a:lstStyle/>
          <a:p>
            <a:r>
              <a:rPr lang="en-US" dirty="0">
                <a:solidFill>
                  <a:schemeClr val="tx1"/>
                </a:solidFill>
              </a:rPr>
              <a:t>It Protects Office Better – </a:t>
            </a:r>
            <a:r>
              <a:rPr lang="en-US" sz="3600" dirty="0">
                <a:solidFill>
                  <a:schemeClr val="tx1"/>
                </a:solidFill>
              </a:rPr>
              <a:t>Managed Mobile Productivity </a:t>
            </a:r>
          </a:p>
        </p:txBody>
      </p:sp>
      <p:pic>
        <p:nvPicPr>
          <p:cNvPr id="49" name="Picture 48"/>
          <p:cNvPicPr>
            <a:picLocks noChangeAspect="1"/>
          </p:cNvPicPr>
          <p:nvPr/>
        </p:nvPicPr>
        <p:blipFill>
          <a:blip r:embed="rId3"/>
          <a:stretch>
            <a:fillRect/>
          </a:stretch>
        </p:blipFill>
        <p:spPr>
          <a:xfrm>
            <a:off x="7429536" y="3930084"/>
            <a:ext cx="1266767" cy="1266767"/>
          </a:xfrm>
          <a:prstGeom prst="rect">
            <a:avLst/>
          </a:prstGeom>
        </p:spPr>
      </p:pic>
      <p:grpSp>
        <p:nvGrpSpPr>
          <p:cNvPr id="2" name="Group 1"/>
          <p:cNvGrpSpPr/>
          <p:nvPr/>
        </p:nvGrpSpPr>
        <p:grpSpPr>
          <a:xfrm>
            <a:off x="9746890" y="3905617"/>
            <a:ext cx="1837416" cy="1248320"/>
            <a:chOff x="8132746" y="1400516"/>
            <a:chExt cx="1524695" cy="1035861"/>
          </a:xfrm>
        </p:grpSpPr>
        <p:sp>
          <p:nvSpPr>
            <p:cNvPr id="54" name="Freeform 8"/>
            <p:cNvSpPr>
              <a:spLocks/>
            </p:cNvSpPr>
            <p:nvPr/>
          </p:nvSpPr>
          <p:spPr bwMode="auto">
            <a:xfrm>
              <a:off x="8132746" y="1437464"/>
              <a:ext cx="1403512" cy="998913"/>
            </a:xfrm>
            <a:custGeom>
              <a:avLst/>
              <a:gdLst>
                <a:gd name="T0" fmla="*/ 216 w 616"/>
                <a:gd name="T1" fmla="*/ 0 h 429"/>
                <a:gd name="T2" fmla="*/ 109 w 616"/>
                <a:gd name="T3" fmla="*/ 170 h 429"/>
                <a:gd name="T4" fmla="*/ 109 w 616"/>
                <a:gd name="T5" fmla="*/ 178 h 429"/>
                <a:gd name="T6" fmla="*/ 0 w 616"/>
                <a:gd name="T7" fmla="*/ 303 h 429"/>
                <a:gd name="T8" fmla="*/ 126 w 616"/>
                <a:gd name="T9" fmla="*/ 429 h 429"/>
                <a:gd name="T10" fmla="*/ 174 w 616"/>
                <a:gd name="T11" fmla="*/ 429 h 429"/>
                <a:gd name="T12" fmla="*/ 196 w 616"/>
                <a:gd name="T13" fmla="*/ 429 h 429"/>
                <a:gd name="T14" fmla="*/ 204 w 616"/>
                <a:gd name="T15" fmla="*/ 429 h 429"/>
                <a:gd name="T16" fmla="*/ 210 w 616"/>
                <a:gd name="T17" fmla="*/ 429 h 429"/>
                <a:gd name="T18" fmla="*/ 515 w 616"/>
                <a:gd name="T19" fmla="*/ 429 h 429"/>
                <a:gd name="T20" fmla="*/ 530 w 616"/>
                <a:gd name="T21" fmla="*/ 429 h 429"/>
                <a:gd name="T22" fmla="*/ 546 w 616"/>
                <a:gd name="T23" fmla="*/ 429 h 429"/>
                <a:gd name="T24" fmla="*/ 616 w 616"/>
                <a:gd name="T25" fmla="*/ 401 h 429"/>
                <a:gd name="T26" fmla="*/ 216 w 616"/>
                <a:gd name="T27" fmla="*/ 0 h 429"/>
                <a:gd name="T28" fmla="*/ 216 w 616"/>
                <a:gd name="T29"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6" h="429">
                  <a:moveTo>
                    <a:pt x="216" y="0"/>
                  </a:moveTo>
                  <a:cubicBezTo>
                    <a:pt x="153" y="30"/>
                    <a:pt x="109" y="95"/>
                    <a:pt x="109" y="170"/>
                  </a:cubicBezTo>
                  <a:cubicBezTo>
                    <a:pt x="109" y="172"/>
                    <a:pt x="109" y="176"/>
                    <a:pt x="109" y="178"/>
                  </a:cubicBezTo>
                  <a:cubicBezTo>
                    <a:pt x="48" y="187"/>
                    <a:pt x="0" y="239"/>
                    <a:pt x="0" y="303"/>
                  </a:cubicBezTo>
                  <a:cubicBezTo>
                    <a:pt x="0" y="371"/>
                    <a:pt x="55" y="427"/>
                    <a:pt x="126" y="429"/>
                  </a:cubicBezTo>
                  <a:cubicBezTo>
                    <a:pt x="126" y="429"/>
                    <a:pt x="126" y="429"/>
                    <a:pt x="174" y="429"/>
                  </a:cubicBezTo>
                  <a:cubicBezTo>
                    <a:pt x="181" y="429"/>
                    <a:pt x="193" y="429"/>
                    <a:pt x="196" y="429"/>
                  </a:cubicBezTo>
                  <a:cubicBezTo>
                    <a:pt x="196" y="429"/>
                    <a:pt x="196" y="429"/>
                    <a:pt x="204" y="429"/>
                  </a:cubicBezTo>
                  <a:cubicBezTo>
                    <a:pt x="206" y="429"/>
                    <a:pt x="208" y="429"/>
                    <a:pt x="210" y="429"/>
                  </a:cubicBezTo>
                  <a:cubicBezTo>
                    <a:pt x="286" y="429"/>
                    <a:pt x="447" y="429"/>
                    <a:pt x="515" y="429"/>
                  </a:cubicBezTo>
                  <a:cubicBezTo>
                    <a:pt x="520" y="429"/>
                    <a:pt x="525" y="429"/>
                    <a:pt x="530" y="429"/>
                  </a:cubicBezTo>
                  <a:cubicBezTo>
                    <a:pt x="535" y="429"/>
                    <a:pt x="541" y="429"/>
                    <a:pt x="546" y="429"/>
                  </a:cubicBezTo>
                  <a:cubicBezTo>
                    <a:pt x="573" y="426"/>
                    <a:pt x="595" y="415"/>
                    <a:pt x="616" y="401"/>
                  </a:cubicBezTo>
                  <a:cubicBezTo>
                    <a:pt x="216" y="0"/>
                    <a:pt x="216" y="0"/>
                    <a:pt x="216" y="0"/>
                  </a:cubicBezTo>
                  <a:cubicBezTo>
                    <a:pt x="216" y="0"/>
                    <a:pt x="216" y="0"/>
                    <a:pt x="21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Segoe UI Light"/>
                <a:ea typeface="+mn-ea"/>
                <a:cs typeface="+mn-cs"/>
              </a:endParaRPr>
            </a:p>
          </p:txBody>
        </p:sp>
        <p:sp>
          <p:nvSpPr>
            <p:cNvPr id="55" name="Freeform 7"/>
            <p:cNvSpPr>
              <a:spLocks/>
            </p:cNvSpPr>
            <p:nvPr/>
          </p:nvSpPr>
          <p:spPr bwMode="auto">
            <a:xfrm>
              <a:off x="8607590" y="1400516"/>
              <a:ext cx="1049851" cy="972521"/>
            </a:xfrm>
            <a:custGeom>
              <a:avLst/>
              <a:gdLst>
                <a:gd name="T0" fmla="*/ 461 w 461"/>
                <a:gd name="T1" fmla="*/ 299 h 418"/>
                <a:gd name="T2" fmla="*/ 394 w 461"/>
                <a:gd name="T3" fmla="*/ 175 h 418"/>
                <a:gd name="T4" fmla="*/ 345 w 461"/>
                <a:gd name="T5" fmla="*/ 88 h 418"/>
                <a:gd name="T6" fmla="*/ 286 w 461"/>
                <a:gd name="T7" fmla="*/ 70 h 418"/>
                <a:gd name="T8" fmla="*/ 234 w 461"/>
                <a:gd name="T9" fmla="*/ 83 h 418"/>
                <a:gd name="T10" fmla="*/ 79 w 461"/>
                <a:gd name="T11" fmla="*/ 0 h 418"/>
                <a:gd name="T12" fmla="*/ 0 w 461"/>
                <a:gd name="T13" fmla="*/ 18 h 418"/>
                <a:gd name="T14" fmla="*/ 400 w 461"/>
                <a:gd name="T15" fmla="*/ 418 h 418"/>
                <a:gd name="T16" fmla="*/ 461 w 461"/>
                <a:gd name="T17" fmla="*/ 299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418">
                  <a:moveTo>
                    <a:pt x="461" y="299"/>
                  </a:moveTo>
                  <a:cubicBezTo>
                    <a:pt x="461" y="249"/>
                    <a:pt x="434" y="202"/>
                    <a:pt x="394" y="175"/>
                  </a:cubicBezTo>
                  <a:cubicBezTo>
                    <a:pt x="393" y="139"/>
                    <a:pt x="374" y="107"/>
                    <a:pt x="345" y="88"/>
                  </a:cubicBezTo>
                  <a:cubicBezTo>
                    <a:pt x="329" y="77"/>
                    <a:pt x="308" y="70"/>
                    <a:pt x="286" y="70"/>
                  </a:cubicBezTo>
                  <a:cubicBezTo>
                    <a:pt x="267" y="70"/>
                    <a:pt x="249" y="75"/>
                    <a:pt x="234" y="83"/>
                  </a:cubicBezTo>
                  <a:cubicBezTo>
                    <a:pt x="201" y="34"/>
                    <a:pt x="144" y="0"/>
                    <a:pt x="79" y="0"/>
                  </a:cubicBezTo>
                  <a:cubicBezTo>
                    <a:pt x="50" y="0"/>
                    <a:pt x="24" y="7"/>
                    <a:pt x="0" y="18"/>
                  </a:cubicBezTo>
                  <a:cubicBezTo>
                    <a:pt x="400" y="418"/>
                    <a:pt x="400" y="418"/>
                    <a:pt x="400" y="418"/>
                  </a:cubicBezTo>
                  <a:cubicBezTo>
                    <a:pt x="438" y="391"/>
                    <a:pt x="461" y="349"/>
                    <a:pt x="461" y="29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Segoe UI"/>
                <a:ea typeface="+mn-ea"/>
                <a:cs typeface="+mn-cs"/>
              </a:endParaRPr>
            </a:p>
          </p:txBody>
        </p:sp>
      </p:grpSp>
      <p:pic>
        <p:nvPicPr>
          <p:cNvPr id="51" name="Picture 50"/>
          <p:cNvPicPr>
            <a:picLocks noChangeAspect="1"/>
          </p:cNvPicPr>
          <p:nvPr/>
        </p:nvPicPr>
        <p:blipFill>
          <a:blip r:embed="rId4"/>
          <a:stretch>
            <a:fillRect/>
          </a:stretch>
        </p:blipFill>
        <p:spPr>
          <a:xfrm>
            <a:off x="9240635" y="2838245"/>
            <a:ext cx="1242688" cy="1242688"/>
          </a:xfrm>
          <a:prstGeom prst="rect">
            <a:avLst/>
          </a:prstGeom>
        </p:spPr>
      </p:pic>
      <p:pic>
        <p:nvPicPr>
          <p:cNvPr id="50" name="Picture 49"/>
          <p:cNvPicPr>
            <a:picLocks noChangeAspect="1"/>
          </p:cNvPicPr>
          <p:nvPr/>
        </p:nvPicPr>
        <p:blipFill>
          <a:blip r:embed="rId5"/>
          <a:stretch>
            <a:fillRect/>
          </a:stretch>
        </p:blipFill>
        <p:spPr>
          <a:xfrm>
            <a:off x="9342953" y="4744666"/>
            <a:ext cx="1223610" cy="1222320"/>
          </a:xfrm>
          <a:prstGeom prst="rect">
            <a:avLst/>
          </a:prstGeom>
        </p:spPr>
      </p:pic>
      <p:grpSp>
        <p:nvGrpSpPr>
          <p:cNvPr id="63" name="Group 8"/>
          <p:cNvGrpSpPr/>
          <p:nvPr/>
        </p:nvGrpSpPr>
        <p:grpSpPr>
          <a:xfrm>
            <a:off x="8474867" y="3750460"/>
            <a:ext cx="1365542" cy="1365542"/>
            <a:chOff x="8428771" y="3739513"/>
            <a:chExt cx="1365542" cy="1365542"/>
          </a:xfrm>
        </p:grpSpPr>
        <p:sp>
          <p:nvSpPr>
            <p:cNvPr id="3" name="Oval 9"/>
            <p:cNvSpPr/>
            <p:nvPr/>
          </p:nvSpPr>
          <p:spPr bwMode="auto">
            <a:xfrm>
              <a:off x="8428771" y="3739513"/>
              <a:ext cx="1365542" cy="1365542"/>
            </a:xfrm>
            <a:prstGeom prst="ellipse">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398"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chemeClr val="tx1"/>
                </a:solidFill>
                <a:effectLst/>
                <a:uLnTx/>
                <a:uFillTx/>
                <a:latin typeface="Segoe UI"/>
                <a:ea typeface="+mn-ea"/>
                <a:cs typeface="+mn-cs"/>
              </a:endParaRPr>
            </a:p>
          </p:txBody>
        </p:sp>
        <p:pic>
          <p:nvPicPr>
            <p:cNvPr id="59" name="Picture 10"/>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9093402" y="4396207"/>
              <a:ext cx="543415" cy="518891"/>
            </a:xfrm>
            <a:prstGeom prst="rect">
              <a:avLst/>
            </a:prstGeom>
          </p:spPr>
        </p:pic>
        <p:pic>
          <p:nvPicPr>
            <p:cNvPr id="60" name="Picture 11"/>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603639" y="3918348"/>
              <a:ext cx="548194" cy="559778"/>
            </a:xfrm>
            <a:prstGeom prst="rect">
              <a:avLst/>
            </a:prstGeom>
          </p:spPr>
        </p:pic>
        <p:pic>
          <p:nvPicPr>
            <p:cNvPr id="62" name="Picture 51"/>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8607254" y="4362364"/>
              <a:ext cx="587387" cy="569280"/>
            </a:xfrm>
            <a:prstGeom prst="rect">
              <a:avLst/>
            </a:prstGeom>
          </p:spPr>
        </p:pic>
      </p:grpSp>
      <p:pic>
        <p:nvPicPr>
          <p:cNvPr id="6" name="Picture 5"/>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9138335" y="3933894"/>
            <a:ext cx="565849" cy="562443"/>
          </a:xfrm>
          <a:prstGeom prst="rect">
            <a:avLst/>
          </a:prstGeom>
        </p:spPr>
      </p:pic>
      <p:pic>
        <p:nvPicPr>
          <p:cNvPr id="8" name="Picture 5"/>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9138335" y="3933894"/>
            <a:ext cx="565849" cy="562443"/>
          </a:xfrm>
          <a:prstGeom prst="rect">
            <a:avLst/>
          </a:prstGeom>
        </p:spPr>
      </p:pic>
      <p:pic>
        <p:nvPicPr>
          <p:cNvPr id="61" name="Picture 60"/>
          <p:cNvPicPr>
            <a:picLocks noChangeAspect="1"/>
          </p:cNvPicPr>
          <p:nvPr/>
        </p:nvPicPr>
        <p:blipFill>
          <a:blip r:embed="rId10">
            <a:biLevel thresh="75000"/>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84190" y="6214395"/>
            <a:ext cx="674929" cy="539943"/>
          </a:xfrm>
          <a:prstGeom prst="rect">
            <a:avLst/>
          </a:prstGeom>
        </p:spPr>
      </p:pic>
    </p:spTree>
    <p:extLst>
      <p:ext uri="{BB962C8B-B14F-4D97-AF65-F5344CB8AC3E}">
        <p14:creationId xmlns:p14="http://schemas.microsoft.com/office/powerpoint/2010/main" val="3679148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882" y="1554338"/>
            <a:ext cx="12434711" cy="559562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latin typeface="Segoe UI"/>
            </a:endParaRPr>
          </a:p>
        </p:txBody>
      </p:sp>
      <p:sp>
        <p:nvSpPr>
          <p:cNvPr id="21" name="Rectangle 20"/>
          <p:cNvSpPr/>
          <p:nvPr/>
        </p:nvSpPr>
        <p:spPr bwMode="auto">
          <a:xfrm>
            <a:off x="7498061" y="1876001"/>
            <a:ext cx="3796433" cy="4835168"/>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latin typeface="Segoe UI"/>
            </a:endParaRPr>
          </a:p>
        </p:txBody>
      </p:sp>
      <p:sp>
        <p:nvSpPr>
          <p:cNvPr id="3" name="Rounded Rectangle 2"/>
          <p:cNvSpPr/>
          <p:nvPr/>
        </p:nvSpPr>
        <p:spPr bwMode="auto">
          <a:xfrm>
            <a:off x="1099957" y="1880448"/>
            <a:ext cx="6699586" cy="4826275"/>
          </a:xfrm>
          <a:prstGeom prst="roundRect">
            <a:avLst>
              <a:gd name="adj" fmla="val 8399"/>
            </a:avLst>
          </a:prstGeom>
          <a:solidFill>
            <a:schemeClr val="bg1">
              <a:lumMod val="95000"/>
            </a:schemeClr>
          </a:solidFill>
          <a:ln w="28575" cap="rnd" cmpd="sng">
            <a:noFill/>
            <a:prstDash val="sysDot"/>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latin typeface="Segoe UI"/>
            </a:endParaRPr>
          </a:p>
        </p:txBody>
      </p:sp>
      <p:grpSp>
        <p:nvGrpSpPr>
          <p:cNvPr id="18" name="Group 108"/>
          <p:cNvGrpSpPr>
            <a:grpSpLocks/>
          </p:cNvGrpSpPr>
          <p:nvPr/>
        </p:nvGrpSpPr>
        <p:grpSpPr bwMode="auto">
          <a:xfrm rot="16200000">
            <a:off x="2086856" y="998294"/>
            <a:ext cx="4723634" cy="6579688"/>
            <a:chOff x="5389563" y="5467350"/>
            <a:chExt cx="3462337" cy="4818063"/>
          </a:xfrm>
        </p:grpSpPr>
        <p:sp>
          <p:nvSpPr>
            <p:cNvPr id="19" name="Freeform 5"/>
            <p:cNvSpPr>
              <a:spLocks/>
            </p:cNvSpPr>
            <p:nvPr/>
          </p:nvSpPr>
          <p:spPr bwMode="auto">
            <a:xfrm>
              <a:off x="5389563" y="5467350"/>
              <a:ext cx="3462337" cy="4818063"/>
            </a:xfrm>
            <a:custGeom>
              <a:avLst/>
              <a:gdLst>
                <a:gd name="T0" fmla="*/ 848 w 920"/>
                <a:gd name="T1" fmla="*/ 1282 h 1282"/>
                <a:gd name="T2" fmla="*/ 72 w 920"/>
                <a:gd name="T3" fmla="*/ 1282 h 1282"/>
                <a:gd name="T4" fmla="*/ 0 w 920"/>
                <a:gd name="T5" fmla="*/ 1210 h 1282"/>
                <a:gd name="T6" fmla="*/ 0 w 920"/>
                <a:gd name="T7" fmla="*/ 72 h 1282"/>
                <a:gd name="T8" fmla="*/ 72 w 920"/>
                <a:gd name="T9" fmla="*/ 0 h 1282"/>
                <a:gd name="T10" fmla="*/ 848 w 920"/>
                <a:gd name="T11" fmla="*/ 0 h 1282"/>
                <a:gd name="T12" fmla="*/ 920 w 920"/>
                <a:gd name="T13" fmla="*/ 72 h 1282"/>
                <a:gd name="T14" fmla="*/ 920 w 920"/>
                <a:gd name="T15" fmla="*/ 1210 h 1282"/>
                <a:gd name="T16" fmla="*/ 848 w 920"/>
                <a:gd name="T17" fmla="*/ 1282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0" h="1282">
                  <a:moveTo>
                    <a:pt x="848" y="1282"/>
                  </a:moveTo>
                  <a:cubicBezTo>
                    <a:pt x="72" y="1282"/>
                    <a:pt x="72" y="1282"/>
                    <a:pt x="72" y="1282"/>
                  </a:cubicBezTo>
                  <a:cubicBezTo>
                    <a:pt x="32" y="1282"/>
                    <a:pt x="0" y="1250"/>
                    <a:pt x="0" y="1210"/>
                  </a:cubicBezTo>
                  <a:cubicBezTo>
                    <a:pt x="0" y="72"/>
                    <a:pt x="0" y="72"/>
                    <a:pt x="0" y="72"/>
                  </a:cubicBezTo>
                  <a:cubicBezTo>
                    <a:pt x="0" y="32"/>
                    <a:pt x="32" y="0"/>
                    <a:pt x="72" y="0"/>
                  </a:cubicBezTo>
                  <a:cubicBezTo>
                    <a:pt x="848" y="0"/>
                    <a:pt x="848" y="0"/>
                    <a:pt x="848" y="0"/>
                  </a:cubicBezTo>
                  <a:cubicBezTo>
                    <a:pt x="888" y="0"/>
                    <a:pt x="920" y="32"/>
                    <a:pt x="920" y="72"/>
                  </a:cubicBezTo>
                  <a:cubicBezTo>
                    <a:pt x="920" y="1210"/>
                    <a:pt x="920" y="1210"/>
                    <a:pt x="920" y="1210"/>
                  </a:cubicBezTo>
                  <a:cubicBezTo>
                    <a:pt x="920" y="1250"/>
                    <a:pt x="888" y="1282"/>
                    <a:pt x="848" y="1282"/>
                  </a:cubicBezTo>
                  <a:close/>
                </a:path>
              </a:pathLst>
            </a:custGeom>
            <a:solidFill>
              <a:srgbClr val="505050"/>
            </a:solidFill>
            <a:ln>
              <a:noFill/>
            </a:ln>
          </p:spPr>
          <p:txBody>
            <a:bodyPr/>
            <a:lstStyle/>
            <a:p>
              <a:pPr defTabSz="932509">
                <a:defRPr/>
              </a:pPr>
              <a:endParaRPr lang="en-US" sz="1836" dirty="0">
                <a:solidFill>
                  <a:srgbClr val="505050"/>
                </a:solidFill>
                <a:latin typeface="Segoe UI"/>
              </a:endParaRPr>
            </a:p>
          </p:txBody>
        </p:sp>
        <p:sp>
          <p:nvSpPr>
            <p:cNvPr id="20" name="Rectangle 6"/>
            <p:cNvSpPr>
              <a:spLocks noChangeArrowheads="1"/>
            </p:cNvSpPr>
            <p:nvPr/>
          </p:nvSpPr>
          <p:spPr bwMode="auto">
            <a:xfrm>
              <a:off x="5598313" y="5819718"/>
              <a:ext cx="3044837" cy="4113331"/>
            </a:xfrm>
            <a:prstGeom prst="rect">
              <a:avLst/>
            </a:prstGeom>
            <a:solidFill>
              <a:srgbClr val="FFFFFF"/>
            </a:solidFill>
            <a:ln>
              <a:noFill/>
            </a:ln>
          </p:spPr>
          <p:txBody>
            <a:bodyPr/>
            <a:lstStyle/>
            <a:p>
              <a:pPr defTabSz="932509">
                <a:defRPr/>
              </a:pPr>
              <a:endParaRPr lang="en-US" sz="1836" dirty="0">
                <a:solidFill>
                  <a:srgbClr val="505050"/>
                </a:solidFill>
                <a:latin typeface="Segoe UI"/>
              </a:endParaRPr>
            </a:p>
          </p:txBody>
        </p:sp>
      </p:gr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1557"/>
          <a:stretch/>
        </p:blipFill>
        <p:spPr>
          <a:xfrm>
            <a:off x="1649432" y="2225472"/>
            <a:ext cx="5598452" cy="4133431"/>
          </a:xfrm>
          <a:prstGeom prst="rect">
            <a:avLst/>
          </a:prstGeom>
        </p:spPr>
      </p:pic>
      <p:sp>
        <p:nvSpPr>
          <p:cNvPr id="8" name="Rectangle 7"/>
          <p:cNvSpPr/>
          <p:nvPr/>
        </p:nvSpPr>
        <p:spPr bwMode="auto">
          <a:xfrm>
            <a:off x="3429812" y="2846344"/>
            <a:ext cx="885947" cy="548325"/>
          </a:xfrm>
          <a:prstGeom prst="rect">
            <a:avLst/>
          </a:prstGeom>
          <a:noFill/>
          <a:ln w="19050" cap="rnd" cmpd="sng">
            <a:solidFill>
              <a:srgbClr val="00D4FF"/>
            </a:solidFill>
            <a:prstDash val="sysDot"/>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latin typeface="Segoe UI"/>
            </a:endParaRPr>
          </a:p>
        </p:txBody>
      </p:sp>
      <p:sp>
        <p:nvSpPr>
          <p:cNvPr id="10" name="Rectangle 9"/>
          <p:cNvSpPr/>
          <p:nvPr/>
        </p:nvSpPr>
        <p:spPr bwMode="auto">
          <a:xfrm>
            <a:off x="1640032" y="2219494"/>
            <a:ext cx="5617287" cy="4145666"/>
          </a:xfrm>
          <a:prstGeom prst="rect">
            <a:avLst/>
          </a:prstGeom>
          <a:noFill/>
          <a:ln w="19050" cap="rnd" cmpd="sng">
            <a:solidFill>
              <a:srgbClr val="00D4FF"/>
            </a:solidFill>
            <a:prstDash val="sysDot"/>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latin typeface="Segoe UI"/>
            </a:endParaRPr>
          </a:p>
        </p:txBody>
      </p:sp>
      <p:sp>
        <p:nvSpPr>
          <p:cNvPr id="12" name="Rectangle 11"/>
          <p:cNvSpPr/>
          <p:nvPr/>
        </p:nvSpPr>
        <p:spPr bwMode="auto">
          <a:xfrm>
            <a:off x="3418646" y="3447456"/>
            <a:ext cx="1622901" cy="226380"/>
          </a:xfrm>
          <a:prstGeom prst="rect">
            <a:avLst/>
          </a:prstGeom>
          <a:noFill/>
          <a:ln w="19050" cap="rnd" cmpd="sng">
            <a:solidFill>
              <a:srgbClr val="00D4FF"/>
            </a:solidFill>
            <a:prstDash val="sysDot"/>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latin typeface="Segoe UI"/>
            </a:endParaRPr>
          </a:p>
        </p:txBody>
      </p:sp>
      <p:sp>
        <p:nvSpPr>
          <p:cNvPr id="2" name="Title 1"/>
          <p:cNvSpPr>
            <a:spLocks noGrp="1"/>
          </p:cNvSpPr>
          <p:nvPr>
            <p:ph type="title" idx="4294967295"/>
          </p:nvPr>
        </p:nvSpPr>
        <p:spPr>
          <a:xfrm>
            <a:off x="547688" y="295275"/>
            <a:ext cx="11888787" cy="917575"/>
          </a:xfrm>
        </p:spPr>
        <p:txBody>
          <a:bodyPr/>
          <a:lstStyle/>
          <a:p>
            <a:r>
              <a:rPr lang="en-US" sz="5303" dirty="0"/>
              <a:t>Managed email and productivity</a:t>
            </a:r>
          </a:p>
        </p:txBody>
      </p:sp>
      <p:sp>
        <p:nvSpPr>
          <p:cNvPr id="14" name="Rectangle 13"/>
          <p:cNvSpPr/>
          <p:nvPr/>
        </p:nvSpPr>
        <p:spPr bwMode="auto">
          <a:xfrm>
            <a:off x="9131627" y="2647926"/>
            <a:ext cx="1447436" cy="723718"/>
          </a:xfrm>
          <a:prstGeom prst="rect">
            <a:avLst/>
          </a:prstGeom>
          <a:no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47565" rIns="0" bIns="47565" numCol="1" rtlCol="0" anchor="ctr" anchorCtr="0" compatLnSpc="1">
            <a:prstTxWarp prst="textNoShape">
              <a:avLst/>
            </a:prstTxWarp>
          </a:bodyPr>
          <a:lstStyle/>
          <a:p>
            <a:pPr defTabSz="951028" fontAlgn="base">
              <a:spcBef>
                <a:spcPct val="0"/>
              </a:spcBef>
              <a:spcAft>
                <a:spcPct val="0"/>
              </a:spcAft>
            </a:pPr>
            <a:r>
              <a:rPr lang="en-US" sz="2040" dirty="0">
                <a:solidFill>
                  <a:srgbClr val="FFFFFF"/>
                </a:solidFill>
                <a:latin typeface="Segoe UI Light"/>
                <a:cs typeface="Segoe UI Light"/>
              </a:rPr>
              <a:t>Identity</a:t>
            </a:r>
          </a:p>
        </p:txBody>
      </p:sp>
      <p:cxnSp>
        <p:nvCxnSpPr>
          <p:cNvPr id="5" name="Straight Connector 4"/>
          <p:cNvCxnSpPr/>
          <p:nvPr/>
        </p:nvCxnSpPr>
        <p:spPr>
          <a:xfrm>
            <a:off x="4405087" y="3053583"/>
            <a:ext cx="4584359" cy="0"/>
          </a:xfrm>
          <a:prstGeom prst="line">
            <a:avLst/>
          </a:prstGeom>
          <a:ln w="19050" cmpd="sng">
            <a:solidFill>
              <a:srgbClr val="00D4FF"/>
            </a:solidFill>
            <a:headEnd type="oval" w="sm" len="sm"/>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847340" y="3581497"/>
            <a:ext cx="1127277" cy="0"/>
          </a:xfrm>
          <a:prstGeom prst="line">
            <a:avLst/>
          </a:prstGeom>
          <a:ln w="19050" cmpd="sng">
            <a:solidFill>
              <a:srgbClr val="00D4FF"/>
            </a:solidFill>
            <a:headEnd type="oval" w="sm" len="sm"/>
            <a:tailEnd type="ova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320336" y="4191165"/>
            <a:ext cx="1673967" cy="0"/>
          </a:xfrm>
          <a:prstGeom prst="line">
            <a:avLst/>
          </a:prstGeom>
          <a:ln w="19050" cmpd="sng">
            <a:solidFill>
              <a:srgbClr val="00D4FF"/>
            </a:solidFill>
            <a:headEnd type="oval" w="sm" len="sm"/>
            <a:tail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494089" y="5291720"/>
            <a:ext cx="1447526" cy="0"/>
          </a:xfrm>
          <a:prstGeom prst="line">
            <a:avLst/>
          </a:prstGeom>
          <a:ln w="19050" cmpd="sng">
            <a:solidFill>
              <a:srgbClr val="00D4FF"/>
            </a:solidFill>
            <a:prstDash val="solid"/>
            <a:headEnd type="none" w="sm" len="sm"/>
            <a:tailEnd type="ova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9131627" y="3925720"/>
            <a:ext cx="1447436" cy="493876"/>
          </a:xfrm>
          <a:prstGeom prst="rect">
            <a:avLst/>
          </a:prstGeom>
          <a:no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47565" rIns="0" bIns="47565" numCol="1" rtlCol="0" anchor="ctr" anchorCtr="0" compatLnSpc="1">
            <a:prstTxWarp prst="textNoShape">
              <a:avLst/>
            </a:prstTxWarp>
          </a:bodyPr>
          <a:lstStyle/>
          <a:p>
            <a:pPr defTabSz="951028" fontAlgn="base">
              <a:spcBef>
                <a:spcPct val="0"/>
              </a:spcBef>
              <a:spcAft>
                <a:spcPct val="0"/>
              </a:spcAft>
            </a:pPr>
            <a:r>
              <a:rPr lang="en-US" sz="2040" dirty="0">
                <a:solidFill>
                  <a:srgbClr val="FFFFFF"/>
                </a:solidFill>
                <a:latin typeface="Segoe UI Light"/>
                <a:cs typeface="Segoe UI Light"/>
              </a:rPr>
              <a:t>Application</a:t>
            </a:r>
          </a:p>
        </p:txBody>
      </p:sp>
      <p:sp>
        <p:nvSpPr>
          <p:cNvPr id="40" name="Rectangle 39"/>
          <p:cNvSpPr/>
          <p:nvPr/>
        </p:nvSpPr>
        <p:spPr bwMode="auto">
          <a:xfrm>
            <a:off x="9131627" y="3193149"/>
            <a:ext cx="1447436" cy="723718"/>
          </a:xfrm>
          <a:prstGeom prst="rect">
            <a:avLst/>
          </a:prstGeom>
          <a:no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47565" rIns="0" bIns="47565" numCol="1" rtlCol="0" anchor="ctr" anchorCtr="0" compatLnSpc="1">
            <a:prstTxWarp prst="textNoShape">
              <a:avLst/>
            </a:prstTxWarp>
          </a:bodyPr>
          <a:lstStyle/>
          <a:p>
            <a:pPr defTabSz="951028" fontAlgn="base">
              <a:spcBef>
                <a:spcPct val="0"/>
              </a:spcBef>
              <a:spcAft>
                <a:spcPct val="0"/>
              </a:spcAft>
            </a:pPr>
            <a:r>
              <a:rPr lang="en-US" sz="2040" dirty="0">
                <a:solidFill>
                  <a:srgbClr val="FFFFFF"/>
                </a:solidFill>
                <a:latin typeface="Segoe UI Light"/>
                <a:cs typeface="Segoe UI Light"/>
              </a:rPr>
              <a:t>Device</a:t>
            </a:r>
          </a:p>
        </p:txBody>
      </p:sp>
      <p:sp>
        <p:nvSpPr>
          <p:cNvPr id="41" name="Rectangle 40"/>
          <p:cNvSpPr/>
          <p:nvPr/>
        </p:nvSpPr>
        <p:spPr bwMode="auto">
          <a:xfrm>
            <a:off x="9131627" y="4921891"/>
            <a:ext cx="1447436" cy="723718"/>
          </a:xfrm>
          <a:prstGeom prst="rect">
            <a:avLst/>
          </a:prstGeom>
          <a:no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47565" rIns="0" bIns="47565" numCol="1" rtlCol="0" anchor="ctr" anchorCtr="0" compatLnSpc="1">
            <a:prstTxWarp prst="textNoShape">
              <a:avLst/>
            </a:prstTxWarp>
          </a:bodyPr>
          <a:lstStyle/>
          <a:p>
            <a:pPr defTabSz="951028" fontAlgn="base">
              <a:spcBef>
                <a:spcPct val="0"/>
              </a:spcBef>
              <a:spcAft>
                <a:spcPct val="0"/>
              </a:spcAft>
            </a:pPr>
            <a:r>
              <a:rPr lang="en-US" sz="2040" dirty="0">
                <a:solidFill>
                  <a:srgbClr val="FFFFFF"/>
                </a:solidFill>
                <a:latin typeface="Segoe UI Light"/>
                <a:cs typeface="Segoe UI Light"/>
              </a:rPr>
              <a:t>Data</a:t>
            </a:r>
          </a:p>
        </p:txBody>
      </p:sp>
      <p:sp>
        <p:nvSpPr>
          <p:cNvPr id="29" name="Rounded Rectangle 28"/>
          <p:cNvSpPr/>
          <p:nvPr/>
        </p:nvSpPr>
        <p:spPr bwMode="auto">
          <a:xfrm>
            <a:off x="1095970" y="1886425"/>
            <a:ext cx="6699586" cy="4826275"/>
          </a:xfrm>
          <a:prstGeom prst="roundRect">
            <a:avLst>
              <a:gd name="adj" fmla="val 8399"/>
            </a:avLst>
          </a:prstGeom>
          <a:noFill/>
          <a:ln w="19050" cap="rnd" cmpd="sng">
            <a:solidFill>
              <a:srgbClr val="00D4FF"/>
            </a:solidFill>
            <a:prstDash val="sysDot"/>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latin typeface="Segoe UI"/>
            </a:endParaRPr>
          </a:p>
        </p:txBody>
      </p:sp>
      <p:cxnSp>
        <p:nvCxnSpPr>
          <p:cNvPr id="27" name="Straight Connector 26"/>
          <p:cNvCxnSpPr/>
          <p:nvPr/>
        </p:nvCxnSpPr>
        <p:spPr>
          <a:xfrm>
            <a:off x="5154808" y="3574979"/>
            <a:ext cx="2344303" cy="0"/>
          </a:xfrm>
          <a:prstGeom prst="line">
            <a:avLst/>
          </a:prstGeom>
          <a:ln w="19050" cmpd="sng">
            <a:solidFill>
              <a:srgbClr val="00D4FF"/>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504745" y="3565496"/>
            <a:ext cx="0" cy="1727904"/>
          </a:xfrm>
          <a:prstGeom prst="line">
            <a:avLst/>
          </a:prstGeom>
          <a:ln w="19050" cmpd="sng">
            <a:solidFill>
              <a:srgbClr val="00D4FF"/>
            </a:solidFill>
            <a:headEnd type="none" w="sm" len="sm"/>
            <a:tailEnd type="non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4">
            <a:biLevel thresh="7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84190" y="6214395"/>
            <a:ext cx="674929" cy="539943"/>
          </a:xfrm>
          <a:prstGeom prst="rect">
            <a:avLst/>
          </a:prstGeom>
        </p:spPr>
      </p:pic>
    </p:spTree>
    <p:extLst>
      <p:ext uri="{BB962C8B-B14F-4D97-AF65-F5344CB8AC3E}">
        <p14:creationId xmlns:p14="http://schemas.microsoft.com/office/powerpoint/2010/main" val="3809578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22" presetClass="entr" presetSubtype="2"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right)">
                                      <p:cBhvr>
                                        <p:cTn id="14" dur="500"/>
                                        <p:tgtEl>
                                          <p:spTgt spid="5"/>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22" presetClass="entr" presetSubtype="2"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right)">
                                      <p:cBhvr>
                                        <p:cTn id="25" dur="500"/>
                                        <p:tgtEl>
                                          <p:spTgt spid="25"/>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par>
                                <p:cTn id="34" presetID="22" presetClass="entr" presetSubtype="2"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right)">
                                      <p:cBhvr>
                                        <p:cTn id="36" dur="500"/>
                                        <p:tgtEl>
                                          <p:spTgt spid="26"/>
                                        </p:tgtEl>
                                      </p:cBhvr>
                                    </p:animEffect>
                                  </p:childTnLst>
                                </p:cTn>
                              </p:par>
                            </p:childTnLst>
                          </p:cTn>
                        </p:par>
                        <p:par>
                          <p:cTn id="37" fill="hold">
                            <p:stCondLst>
                              <p:cond delay="4000"/>
                            </p:stCondLst>
                            <p:childTnLst>
                              <p:par>
                                <p:cTn id="38" presetID="10"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par>
                          <p:cTn id="41" fill="hold">
                            <p:stCondLst>
                              <p:cond delay="4500"/>
                            </p:stCondLst>
                            <p:childTnLst>
                              <p:par>
                                <p:cTn id="42" presetID="10" presetClass="entr" presetSubtype="0" fill="hold" grpId="0" nodeType="after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500"/>
                                        <p:tgtEl>
                                          <p:spTgt spid="41"/>
                                        </p:tgtEl>
                                      </p:cBhvr>
                                    </p:animEffect>
                                  </p:childTnLst>
                                </p:cTn>
                              </p:par>
                              <p:par>
                                <p:cTn id="45" presetID="22" presetClass="entr" presetSubtype="2"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right)">
                                      <p:cBhvr>
                                        <p:cTn id="47" dur="500"/>
                                        <p:tgtEl>
                                          <p:spTgt spid="28"/>
                                        </p:tgtEl>
                                      </p:cBhvr>
                                    </p:animEffect>
                                  </p:childTnLst>
                                </p:cTn>
                              </p:par>
                            </p:childTnLst>
                          </p:cTn>
                        </p:par>
                        <p:par>
                          <p:cTn id="48" fill="hold">
                            <p:stCondLst>
                              <p:cond delay="5000"/>
                            </p:stCondLst>
                            <p:childTnLst>
                              <p:par>
                                <p:cTn id="49" presetID="22" presetClass="entr" presetSubtype="4" fill="hold"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childTnLst>
                          </p:cTn>
                        </p:par>
                        <p:par>
                          <p:cTn id="52" fill="hold">
                            <p:stCondLst>
                              <p:cond delay="5500"/>
                            </p:stCondLst>
                            <p:childTnLst>
                              <p:par>
                                <p:cTn id="53" presetID="22" presetClass="entr" presetSubtype="2" fill="hold" nodeType="after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right)">
                                      <p:cBhvr>
                                        <p:cTn id="55" dur="500"/>
                                        <p:tgtEl>
                                          <p:spTgt spid="27"/>
                                        </p:tgtEl>
                                      </p:cBhvr>
                                    </p:animEffect>
                                  </p:childTnLst>
                                </p:cTn>
                              </p:par>
                            </p:childTnLst>
                          </p:cTn>
                        </p:par>
                        <p:par>
                          <p:cTn id="56" fill="hold">
                            <p:stCondLst>
                              <p:cond delay="6000"/>
                            </p:stCondLst>
                            <p:childTnLst>
                              <p:par>
                                <p:cTn id="57" presetID="10" presetClass="entr" presetSubtype="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8" grpId="0" animBg="1"/>
      <p:bldP spid="10" grpId="0" animBg="1"/>
      <p:bldP spid="12" grpId="0" animBg="1"/>
      <p:bldP spid="14" grpId="0"/>
      <p:bldP spid="39" grpId="0"/>
      <p:bldP spid="40" grpId="0"/>
      <p:bldP spid="41" grpId="0"/>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extBox 94"/>
          <p:cNvSpPr txBox="1"/>
          <p:nvPr/>
        </p:nvSpPr>
        <p:spPr>
          <a:xfrm>
            <a:off x="1989874" y="5022481"/>
            <a:ext cx="1981888" cy="541512"/>
          </a:xfrm>
          <a:prstGeom prst="rect">
            <a:avLst/>
          </a:prstGeom>
          <a:noFill/>
        </p:spPr>
        <p:txBody>
          <a:bodyPr wrap="square" lIns="182854" tIns="146283" rIns="182854" bIns="146283">
            <a:spAutoFit/>
          </a:bodyPr>
          <a:lstStyle/>
          <a:p>
            <a:pPr defTabSz="932509">
              <a:spcAft>
                <a:spcPts val="1199"/>
              </a:spcAft>
              <a:defRPr/>
            </a:pPr>
            <a:r>
              <a:rPr lang="en-US" sz="1599" dirty="0">
                <a:gradFill>
                  <a:gsLst>
                    <a:gs pos="2917">
                      <a:srgbClr val="505050"/>
                    </a:gs>
                    <a:gs pos="30000">
                      <a:srgbClr val="505050"/>
                    </a:gs>
                  </a:gsLst>
                  <a:lin ang="5400000" scaled="0"/>
                </a:gradFill>
                <a:ea typeface="ＭＳ Ｐゴシック" charset="0"/>
              </a:rPr>
              <a:t>Windows 10</a:t>
            </a:r>
          </a:p>
        </p:txBody>
      </p:sp>
      <p:sp>
        <p:nvSpPr>
          <p:cNvPr id="156" name="Rectangle 155"/>
          <p:cNvSpPr/>
          <p:nvPr/>
        </p:nvSpPr>
        <p:spPr bwMode="auto">
          <a:xfrm>
            <a:off x="8394313" y="1693415"/>
            <a:ext cx="3374396" cy="2749594"/>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179" name="Rectangle 178"/>
          <p:cNvSpPr/>
          <p:nvPr/>
        </p:nvSpPr>
        <p:spPr bwMode="auto">
          <a:xfrm flipV="1">
            <a:off x="8394313" y="1351251"/>
            <a:ext cx="3374396" cy="542871"/>
          </a:xfrm>
          <a:prstGeom prst="rect">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cxnSp>
        <p:nvCxnSpPr>
          <p:cNvPr id="167" name="Straight Arrow Connector 166"/>
          <p:cNvCxnSpPr/>
          <p:nvPr/>
        </p:nvCxnSpPr>
        <p:spPr>
          <a:xfrm rot="16200000">
            <a:off x="7872305" y="5118335"/>
            <a:ext cx="0" cy="833106"/>
          </a:xfrm>
          <a:prstGeom prst="straightConnector1">
            <a:avLst/>
          </a:prstGeom>
          <a:ln w="31750" cap="rnd">
            <a:solidFill>
              <a:schemeClr val="tx1"/>
            </a:solidFill>
            <a:prstDash val="sysDot"/>
            <a:headEnd type="none"/>
            <a:tailEnd type="none" w="sm" len="sm"/>
          </a:ln>
        </p:spPr>
        <p:style>
          <a:lnRef idx="1">
            <a:schemeClr val="accent1"/>
          </a:lnRef>
          <a:fillRef idx="0">
            <a:schemeClr val="accent1"/>
          </a:fillRef>
          <a:effectRef idx="0">
            <a:schemeClr val="accent1"/>
          </a:effectRef>
          <a:fontRef idx="minor">
            <a:schemeClr val="tx1"/>
          </a:fontRef>
        </p:style>
      </p:cxnSp>
      <p:grpSp>
        <p:nvGrpSpPr>
          <p:cNvPr id="168" name="Group 167"/>
          <p:cNvGrpSpPr/>
          <p:nvPr/>
        </p:nvGrpSpPr>
        <p:grpSpPr>
          <a:xfrm>
            <a:off x="8112576" y="4726965"/>
            <a:ext cx="1984751" cy="1257916"/>
            <a:chOff x="3418915" y="4816426"/>
            <a:chExt cx="1869397" cy="1227050"/>
          </a:xfrm>
        </p:grpSpPr>
        <p:pic>
          <p:nvPicPr>
            <p:cNvPr id="169" name="Picture 168"/>
            <p:cNvPicPr>
              <a:picLocks noChangeAspect="1"/>
            </p:cNvPicPr>
            <p:nvPr/>
          </p:nvPicPr>
          <p:blipFill>
            <a:blip r:embed="rId3"/>
            <a:stretch>
              <a:fillRect/>
            </a:stretch>
          </p:blipFill>
          <p:spPr>
            <a:xfrm>
              <a:off x="3418915" y="4816426"/>
              <a:ext cx="1869397" cy="1227050"/>
            </a:xfrm>
            <a:prstGeom prst="rect">
              <a:avLst/>
            </a:prstGeom>
          </p:spPr>
        </p:pic>
        <p:sp>
          <p:nvSpPr>
            <p:cNvPr id="170" name="TextBox 169"/>
            <p:cNvSpPr txBox="1"/>
            <p:nvPr/>
          </p:nvSpPr>
          <p:spPr>
            <a:xfrm>
              <a:off x="3755071" y="5193055"/>
              <a:ext cx="1255729" cy="674600"/>
            </a:xfrm>
            <a:prstGeom prst="rect">
              <a:avLst/>
            </a:prstGeom>
          </p:spPr>
          <p:txBody>
            <a:bodyPr wrap="square" lIns="0" tIns="0" rIns="0" bIns="0" rtlCol="0">
              <a:spAutoFit/>
            </a:bodyPr>
            <a:lstStyle/>
            <a:p>
              <a:pPr algn="ctr" defTabSz="913923">
                <a:lnSpc>
                  <a:spcPct val="90000"/>
                </a:lnSpc>
                <a:buSzPct val="80000"/>
              </a:pPr>
              <a:r>
                <a:rPr lang="en-US" sz="1632" dirty="0">
                  <a:solidFill>
                    <a:srgbClr val="FFFFFF"/>
                  </a:solidFill>
                  <a:latin typeface="Segoe UI" charset="0"/>
                  <a:ea typeface="Segoe UI" charset="0"/>
                  <a:cs typeface="Segoe UI" charset="0"/>
                </a:rPr>
                <a:t>Windows Provable PC Health (PPCH)</a:t>
              </a:r>
            </a:p>
          </p:txBody>
        </p:sp>
      </p:grpSp>
      <p:grpSp>
        <p:nvGrpSpPr>
          <p:cNvPr id="89" name="Group 88"/>
          <p:cNvGrpSpPr/>
          <p:nvPr/>
        </p:nvGrpSpPr>
        <p:grpSpPr>
          <a:xfrm>
            <a:off x="5108611" y="1290537"/>
            <a:ext cx="2150157" cy="1411332"/>
            <a:chOff x="4343757" y="-762000"/>
            <a:chExt cx="3414842" cy="2241455"/>
          </a:xfrm>
        </p:grpSpPr>
        <p:pic>
          <p:nvPicPr>
            <p:cNvPr id="90" name="Picture 89"/>
            <p:cNvPicPr>
              <a:picLocks noChangeAspect="1"/>
            </p:cNvPicPr>
            <p:nvPr/>
          </p:nvPicPr>
          <p:blipFill>
            <a:blip r:embed="rId3"/>
            <a:stretch>
              <a:fillRect/>
            </a:stretch>
          </p:blipFill>
          <p:spPr>
            <a:xfrm>
              <a:off x="4343757" y="-762000"/>
              <a:ext cx="3414842" cy="2241455"/>
            </a:xfrm>
            <a:prstGeom prst="rect">
              <a:avLst/>
            </a:prstGeom>
          </p:spPr>
        </p:pic>
        <p:pic>
          <p:nvPicPr>
            <p:cNvPr id="91" name="Picture 90"/>
            <p:cNvPicPr>
              <a:picLocks noChangeAspect="1"/>
            </p:cNvPicPr>
            <p:nvPr/>
          </p:nvPicPr>
          <p:blipFill>
            <a:blip r:embed="rId4"/>
            <a:stretch>
              <a:fillRect/>
            </a:stretch>
          </p:blipFill>
          <p:spPr>
            <a:xfrm>
              <a:off x="5239175" y="-63458"/>
              <a:ext cx="1728145" cy="382882"/>
            </a:xfrm>
            <a:prstGeom prst="rect">
              <a:avLst/>
            </a:prstGeom>
          </p:spPr>
        </p:pic>
        <p:sp>
          <p:nvSpPr>
            <p:cNvPr id="92" name="TextBox 91"/>
            <p:cNvSpPr txBox="1"/>
            <p:nvPr/>
          </p:nvSpPr>
          <p:spPr>
            <a:xfrm>
              <a:off x="4401127" y="745904"/>
              <a:ext cx="2034029" cy="594921"/>
            </a:xfrm>
            <a:prstGeom prst="rect">
              <a:avLst/>
            </a:prstGeom>
          </p:spPr>
          <p:txBody>
            <a:bodyPr wrap="square" lIns="0" tIns="0" rIns="0" bIns="0" rtlCol="0">
              <a:spAutoFit/>
            </a:bodyPr>
            <a:lstStyle/>
            <a:p>
              <a:pPr algn="ctr" defTabSz="913923">
                <a:lnSpc>
                  <a:spcPct val="90000"/>
                </a:lnSpc>
                <a:buSzPct val="80000"/>
              </a:pPr>
              <a:r>
                <a:rPr lang="en-US" sz="1326" dirty="0">
                  <a:solidFill>
                    <a:srgbClr val="FFFFFF"/>
                  </a:solidFill>
                  <a:latin typeface="Segoe UI Light"/>
                </a:rPr>
                <a:t>SharePoint</a:t>
              </a:r>
            </a:p>
            <a:p>
              <a:pPr algn="ctr" defTabSz="913923">
                <a:lnSpc>
                  <a:spcPct val="90000"/>
                </a:lnSpc>
                <a:buSzPct val="80000"/>
              </a:pPr>
              <a:r>
                <a:rPr lang="en-US" sz="1326" dirty="0">
                  <a:solidFill>
                    <a:srgbClr val="FFFFFF"/>
                  </a:solidFill>
                  <a:latin typeface="Segoe UI Light"/>
                </a:rPr>
                <a:t>Online</a:t>
              </a:r>
            </a:p>
          </p:txBody>
        </p:sp>
        <p:sp>
          <p:nvSpPr>
            <p:cNvPr id="93" name="TextBox 92"/>
            <p:cNvSpPr txBox="1"/>
            <p:nvPr/>
          </p:nvSpPr>
          <p:spPr>
            <a:xfrm>
              <a:off x="5722764" y="745133"/>
              <a:ext cx="2034029" cy="594921"/>
            </a:xfrm>
            <a:prstGeom prst="rect">
              <a:avLst/>
            </a:prstGeom>
          </p:spPr>
          <p:txBody>
            <a:bodyPr wrap="square" lIns="0" tIns="0" rIns="0" bIns="0" rtlCol="0">
              <a:spAutoFit/>
            </a:bodyPr>
            <a:lstStyle/>
            <a:p>
              <a:pPr algn="ctr" defTabSz="913923">
                <a:lnSpc>
                  <a:spcPct val="90000"/>
                </a:lnSpc>
                <a:buSzPct val="80000"/>
              </a:pPr>
              <a:r>
                <a:rPr lang="en-US" sz="1326" dirty="0">
                  <a:solidFill>
                    <a:srgbClr val="FFFFFF"/>
                  </a:solidFill>
                  <a:latin typeface="Segoe UI Light"/>
                </a:rPr>
                <a:t>Exchange</a:t>
              </a:r>
            </a:p>
            <a:p>
              <a:pPr algn="ctr" defTabSz="913923">
                <a:lnSpc>
                  <a:spcPct val="90000"/>
                </a:lnSpc>
                <a:buSzPct val="80000"/>
              </a:pPr>
              <a:r>
                <a:rPr lang="en-US" sz="1326" dirty="0">
                  <a:solidFill>
                    <a:srgbClr val="FFFFFF"/>
                  </a:solidFill>
                  <a:latin typeface="Segoe UI Light"/>
                </a:rPr>
                <a:t>Online</a:t>
              </a:r>
            </a:p>
          </p:txBody>
        </p:sp>
      </p:grpSp>
      <p:grpSp>
        <p:nvGrpSpPr>
          <p:cNvPr id="148" name="Group 147"/>
          <p:cNvGrpSpPr/>
          <p:nvPr/>
        </p:nvGrpSpPr>
        <p:grpSpPr>
          <a:xfrm>
            <a:off x="580237" y="1821099"/>
            <a:ext cx="1219027" cy="1980919"/>
            <a:chOff x="494150" y="1643062"/>
            <a:chExt cx="1236224" cy="1964539"/>
          </a:xfrm>
        </p:grpSpPr>
        <p:pic>
          <p:nvPicPr>
            <p:cNvPr id="149" name="Picture 148"/>
            <p:cNvPicPr>
              <a:picLocks noChangeAspect="1"/>
            </p:cNvPicPr>
            <p:nvPr/>
          </p:nvPicPr>
          <p:blipFill rotWithShape="1">
            <a:blip r:embed="rId5"/>
            <a:srcRect b="37412"/>
            <a:stretch/>
          </p:blipFill>
          <p:spPr>
            <a:xfrm>
              <a:off x="578064" y="1643062"/>
              <a:ext cx="1152310" cy="1964539"/>
            </a:xfrm>
            <a:prstGeom prst="rect">
              <a:avLst/>
            </a:prstGeom>
          </p:spPr>
        </p:pic>
        <p:sp>
          <p:nvSpPr>
            <p:cNvPr id="150" name="TextBox 149"/>
            <p:cNvSpPr txBox="1"/>
            <p:nvPr/>
          </p:nvSpPr>
          <p:spPr bwMode="auto">
            <a:xfrm>
              <a:off x="494150" y="2786063"/>
              <a:ext cx="822143" cy="545140"/>
            </a:xfrm>
            <a:prstGeom prst="rect">
              <a:avLst/>
            </a:prstGeom>
            <a:noFill/>
          </p:spPr>
          <p:txBody>
            <a:bodyPr wrap="none" lIns="182854" tIns="146283" rIns="182854" bIns="146283">
              <a:spAutoFit/>
            </a:bodyPr>
            <a:lstStyle/>
            <a:p>
              <a:pPr defTabSz="932509">
                <a:lnSpc>
                  <a:spcPct val="90000"/>
                </a:lnSpc>
                <a:defRPr/>
              </a:pPr>
              <a:r>
                <a:rPr lang="en-US" dirty="0">
                  <a:solidFill>
                    <a:srgbClr val="505050"/>
                  </a:solidFill>
                  <a:latin typeface="Segoe UI Light"/>
                </a:rPr>
                <a:t>User</a:t>
              </a:r>
            </a:p>
          </p:txBody>
        </p:sp>
      </p:grpSp>
      <p:pic>
        <p:nvPicPr>
          <p:cNvPr id="112" name="Picture 111" descr="spinner.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28321" y="3718223"/>
            <a:ext cx="295710" cy="295708"/>
          </a:xfrm>
          <a:prstGeom prst="rect">
            <a:avLst/>
          </a:prstGeom>
        </p:spPr>
      </p:pic>
      <p:sp>
        <p:nvSpPr>
          <p:cNvPr id="2" name="Title 1"/>
          <p:cNvSpPr>
            <a:spLocks noGrp="1"/>
          </p:cNvSpPr>
          <p:nvPr>
            <p:ph type="title" idx="4294967295"/>
          </p:nvPr>
        </p:nvSpPr>
        <p:spPr>
          <a:xfrm>
            <a:off x="547688" y="295275"/>
            <a:ext cx="11888787" cy="917575"/>
          </a:xfrm>
        </p:spPr>
        <p:txBody>
          <a:bodyPr/>
          <a:lstStyle/>
          <a:p>
            <a:r>
              <a:rPr lang="en-US" sz="5303" dirty="0"/>
              <a:t>Conditional access</a:t>
            </a:r>
          </a:p>
        </p:txBody>
      </p:sp>
      <p:cxnSp>
        <p:nvCxnSpPr>
          <p:cNvPr id="84" name="Straight Arrow Connector 83"/>
          <p:cNvCxnSpPr/>
          <p:nvPr/>
        </p:nvCxnSpPr>
        <p:spPr>
          <a:xfrm flipV="1">
            <a:off x="6172525" y="2859585"/>
            <a:ext cx="0" cy="1509368"/>
          </a:xfrm>
          <a:prstGeom prst="straightConnector1">
            <a:avLst/>
          </a:prstGeom>
          <a:ln w="31750" cap="rnd">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a:off x="4390853" y="3579611"/>
            <a:ext cx="1464195" cy="797407"/>
          </a:xfrm>
          <a:prstGeom prst="rect">
            <a:avLst/>
          </a:prstGeom>
          <a:noFill/>
        </p:spPr>
        <p:txBody>
          <a:bodyPr wrap="square" lIns="182854" tIns="146283" rIns="182854" bIns="146283">
            <a:spAutoFit/>
          </a:bodyPr>
          <a:lstStyle/>
          <a:p>
            <a:pPr defTabSz="932509">
              <a:spcAft>
                <a:spcPts val="1199"/>
              </a:spcAft>
              <a:defRPr/>
            </a:pPr>
            <a:r>
              <a:rPr lang="en-US" sz="1599" dirty="0">
                <a:gradFill>
                  <a:gsLst>
                    <a:gs pos="2917">
                      <a:srgbClr val="505050"/>
                    </a:gs>
                    <a:gs pos="30000">
                      <a:srgbClr val="505050"/>
                    </a:gs>
                  </a:gsLst>
                  <a:lin ang="5400000" scaled="0"/>
                </a:gradFill>
                <a:ea typeface="ＭＳ Ｐゴシック" charset="0"/>
              </a:rPr>
              <a:t>Policy verification</a:t>
            </a:r>
          </a:p>
        </p:txBody>
      </p:sp>
      <p:sp>
        <p:nvSpPr>
          <p:cNvPr id="97" name="TextBox 96"/>
          <p:cNvSpPr txBox="1"/>
          <p:nvPr/>
        </p:nvSpPr>
        <p:spPr>
          <a:xfrm>
            <a:off x="5650301" y="5410302"/>
            <a:ext cx="1975425" cy="282513"/>
          </a:xfrm>
          <a:prstGeom prst="rect">
            <a:avLst/>
          </a:prstGeom>
        </p:spPr>
        <p:txBody>
          <a:bodyPr wrap="square" lIns="0" tIns="0" rIns="0" bIns="0" rtlCol="0">
            <a:spAutoFit/>
          </a:bodyPr>
          <a:lstStyle/>
          <a:p>
            <a:pPr defTabSz="913923" fontAlgn="base">
              <a:lnSpc>
                <a:spcPct val="90000"/>
              </a:lnSpc>
              <a:spcBef>
                <a:spcPct val="0"/>
              </a:spcBef>
              <a:spcAft>
                <a:spcPct val="0"/>
              </a:spcAft>
              <a:buSzPct val="80000"/>
            </a:pPr>
            <a:r>
              <a:rPr lang="en-US" sz="2000" dirty="0">
                <a:solidFill>
                  <a:srgbClr val="FFFFFF"/>
                </a:solidFill>
                <a:latin typeface="Segoe UI Light"/>
                <a:ea typeface="ＭＳ Ｐゴシック" charset="0"/>
              </a:rPr>
              <a:t>Microsoft Intune</a:t>
            </a:r>
          </a:p>
        </p:txBody>
      </p:sp>
      <p:cxnSp>
        <p:nvCxnSpPr>
          <p:cNvPr id="128" name="Straight Arrow Connector 127"/>
          <p:cNvCxnSpPr/>
          <p:nvPr/>
        </p:nvCxnSpPr>
        <p:spPr>
          <a:xfrm>
            <a:off x="4020633" y="4321502"/>
            <a:ext cx="1485075" cy="558334"/>
          </a:xfrm>
          <a:prstGeom prst="straightConnector1">
            <a:avLst/>
          </a:prstGeom>
          <a:ln w="31750" cap="rnd">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165" name="Multiply 164"/>
          <p:cNvSpPr/>
          <p:nvPr/>
        </p:nvSpPr>
        <p:spPr bwMode="auto">
          <a:xfrm>
            <a:off x="7250993" y="3457287"/>
            <a:ext cx="204759" cy="206346"/>
          </a:xfrm>
          <a:prstGeom prst="mathMultiply">
            <a:avLst>
              <a:gd name="adj1" fmla="val 12051"/>
            </a:avLst>
          </a:prstGeom>
          <a:solidFill>
            <a:srgbClr val="FFFFFF"/>
          </a:solidFill>
          <a:ln w="10795" cap="flat" cmpd="sng" algn="ctr">
            <a:noFill/>
            <a:prstDash val="solid"/>
            <a:headEnd type="none" w="med" len="med"/>
            <a:tailEnd type="none" w="med" len="med"/>
          </a:ln>
          <a:effectLst/>
        </p:spPr>
        <p:txBody>
          <a:bodyPr lIns="0" tIns="46630" rIns="0" bIns="46630" anchor="ctr"/>
          <a:lstStyle/>
          <a:p>
            <a:pPr algn="ctr" defTabSz="932293" fontAlgn="base">
              <a:spcBef>
                <a:spcPct val="0"/>
              </a:spcBef>
              <a:spcAft>
                <a:spcPct val="0"/>
              </a:spcAft>
              <a:defRPr/>
            </a:pPr>
            <a:endParaRPr lang="en-US" sz="2000" kern="0" dirty="0">
              <a:gradFill>
                <a:gsLst>
                  <a:gs pos="0">
                    <a:srgbClr val="FFFFFF"/>
                  </a:gs>
                  <a:gs pos="100000">
                    <a:srgbClr val="FFFFFF"/>
                  </a:gs>
                </a:gsLst>
                <a:lin ang="5400000" scaled="0"/>
              </a:gradFill>
            </a:endParaRPr>
          </a:p>
        </p:txBody>
      </p:sp>
      <p:grpSp>
        <p:nvGrpSpPr>
          <p:cNvPr id="101" name="Group 100"/>
          <p:cNvGrpSpPr/>
          <p:nvPr/>
        </p:nvGrpSpPr>
        <p:grpSpPr>
          <a:xfrm>
            <a:off x="5179891" y="4573125"/>
            <a:ext cx="2423354" cy="1590661"/>
            <a:chOff x="1372275" y="3241611"/>
            <a:chExt cx="2013324" cy="1321521"/>
          </a:xfrm>
        </p:grpSpPr>
        <p:pic>
          <p:nvPicPr>
            <p:cNvPr id="102" name="Picture 101"/>
            <p:cNvPicPr>
              <a:picLocks noChangeAspect="1"/>
            </p:cNvPicPr>
            <p:nvPr/>
          </p:nvPicPr>
          <p:blipFill>
            <a:blip r:embed="rId3"/>
            <a:stretch>
              <a:fillRect/>
            </a:stretch>
          </p:blipFill>
          <p:spPr>
            <a:xfrm>
              <a:off x="1372275" y="3241611"/>
              <a:ext cx="2013324" cy="1321521"/>
            </a:xfrm>
            <a:prstGeom prst="rect">
              <a:avLst/>
            </a:prstGeom>
          </p:spPr>
        </p:pic>
        <p:pic>
          <p:nvPicPr>
            <p:cNvPr id="103" name="Picture 1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9225" y="3907951"/>
              <a:ext cx="1675229" cy="373412"/>
            </a:xfrm>
            <a:prstGeom prst="rect">
              <a:avLst/>
            </a:prstGeom>
          </p:spPr>
        </p:pic>
      </p:grpSp>
      <p:grpSp>
        <p:nvGrpSpPr>
          <p:cNvPr id="260" name="Group 259"/>
          <p:cNvGrpSpPr/>
          <p:nvPr/>
        </p:nvGrpSpPr>
        <p:grpSpPr>
          <a:xfrm>
            <a:off x="5108611" y="1290537"/>
            <a:ext cx="2150157" cy="1411332"/>
            <a:chOff x="4343757" y="-762000"/>
            <a:chExt cx="3414842" cy="2241455"/>
          </a:xfrm>
        </p:grpSpPr>
        <p:pic>
          <p:nvPicPr>
            <p:cNvPr id="261" name="Picture 260"/>
            <p:cNvPicPr>
              <a:picLocks noChangeAspect="1"/>
            </p:cNvPicPr>
            <p:nvPr/>
          </p:nvPicPr>
          <p:blipFill>
            <a:blip r:embed="rId3"/>
            <a:stretch>
              <a:fillRect/>
            </a:stretch>
          </p:blipFill>
          <p:spPr>
            <a:xfrm>
              <a:off x="4343757" y="-762000"/>
              <a:ext cx="3414842" cy="2241455"/>
            </a:xfrm>
            <a:prstGeom prst="rect">
              <a:avLst/>
            </a:prstGeom>
          </p:spPr>
        </p:pic>
        <p:pic>
          <p:nvPicPr>
            <p:cNvPr id="262" name="Picture 261"/>
            <p:cNvPicPr>
              <a:picLocks noChangeAspect="1"/>
            </p:cNvPicPr>
            <p:nvPr/>
          </p:nvPicPr>
          <p:blipFill>
            <a:blip r:embed="rId4"/>
            <a:stretch>
              <a:fillRect/>
            </a:stretch>
          </p:blipFill>
          <p:spPr>
            <a:xfrm>
              <a:off x="5239175" y="-63458"/>
              <a:ext cx="1728145" cy="382882"/>
            </a:xfrm>
            <a:prstGeom prst="rect">
              <a:avLst/>
            </a:prstGeom>
          </p:spPr>
        </p:pic>
        <p:sp>
          <p:nvSpPr>
            <p:cNvPr id="263" name="TextBox 262"/>
            <p:cNvSpPr txBox="1"/>
            <p:nvPr/>
          </p:nvSpPr>
          <p:spPr>
            <a:xfrm>
              <a:off x="4401127" y="745904"/>
              <a:ext cx="2034029" cy="594921"/>
            </a:xfrm>
            <a:prstGeom prst="rect">
              <a:avLst/>
            </a:prstGeom>
          </p:spPr>
          <p:txBody>
            <a:bodyPr wrap="square" lIns="0" tIns="0" rIns="0" bIns="0" rtlCol="0">
              <a:spAutoFit/>
            </a:bodyPr>
            <a:lstStyle/>
            <a:p>
              <a:pPr algn="ctr" defTabSz="913923">
                <a:lnSpc>
                  <a:spcPct val="90000"/>
                </a:lnSpc>
                <a:buSzPct val="80000"/>
              </a:pPr>
              <a:r>
                <a:rPr lang="en-US" sz="1326" dirty="0">
                  <a:solidFill>
                    <a:srgbClr val="FFFFFF"/>
                  </a:solidFill>
                  <a:latin typeface="Segoe UI Light"/>
                </a:rPr>
                <a:t>SharePoint</a:t>
              </a:r>
            </a:p>
            <a:p>
              <a:pPr algn="ctr" defTabSz="913923">
                <a:lnSpc>
                  <a:spcPct val="90000"/>
                </a:lnSpc>
                <a:buSzPct val="80000"/>
              </a:pPr>
              <a:r>
                <a:rPr lang="en-US" sz="1326" dirty="0">
                  <a:solidFill>
                    <a:srgbClr val="FFFFFF"/>
                  </a:solidFill>
                  <a:latin typeface="Segoe UI Light"/>
                </a:rPr>
                <a:t>Online</a:t>
              </a:r>
            </a:p>
          </p:txBody>
        </p:sp>
        <p:sp>
          <p:nvSpPr>
            <p:cNvPr id="264" name="TextBox 263"/>
            <p:cNvSpPr txBox="1"/>
            <p:nvPr/>
          </p:nvSpPr>
          <p:spPr>
            <a:xfrm>
              <a:off x="5722764" y="745133"/>
              <a:ext cx="2034029" cy="594921"/>
            </a:xfrm>
            <a:prstGeom prst="rect">
              <a:avLst/>
            </a:prstGeom>
          </p:spPr>
          <p:txBody>
            <a:bodyPr wrap="square" lIns="0" tIns="0" rIns="0" bIns="0" rtlCol="0">
              <a:spAutoFit/>
            </a:bodyPr>
            <a:lstStyle/>
            <a:p>
              <a:pPr algn="ctr" defTabSz="913923">
                <a:lnSpc>
                  <a:spcPct val="90000"/>
                </a:lnSpc>
                <a:buSzPct val="80000"/>
              </a:pPr>
              <a:r>
                <a:rPr lang="en-US" sz="1326" dirty="0">
                  <a:solidFill>
                    <a:srgbClr val="FFFFFF"/>
                  </a:solidFill>
                  <a:latin typeface="Segoe UI Light"/>
                </a:rPr>
                <a:t>Exchange</a:t>
              </a:r>
            </a:p>
            <a:p>
              <a:pPr algn="ctr" defTabSz="913923">
                <a:lnSpc>
                  <a:spcPct val="90000"/>
                </a:lnSpc>
                <a:buSzPct val="80000"/>
              </a:pPr>
              <a:r>
                <a:rPr lang="en-US" sz="1326" dirty="0">
                  <a:solidFill>
                    <a:srgbClr val="FFFFFF"/>
                  </a:solidFill>
                  <a:latin typeface="Segoe UI Light"/>
                </a:rPr>
                <a:t>Online</a:t>
              </a:r>
            </a:p>
          </p:txBody>
        </p:sp>
      </p:grpSp>
      <p:grpSp>
        <p:nvGrpSpPr>
          <p:cNvPr id="265" name="Group 264"/>
          <p:cNvGrpSpPr/>
          <p:nvPr/>
        </p:nvGrpSpPr>
        <p:grpSpPr>
          <a:xfrm>
            <a:off x="580237" y="1821099"/>
            <a:ext cx="1219027" cy="1980919"/>
            <a:chOff x="494150" y="1643062"/>
            <a:chExt cx="1236224" cy="1964539"/>
          </a:xfrm>
        </p:grpSpPr>
        <p:pic>
          <p:nvPicPr>
            <p:cNvPr id="266" name="Picture 265"/>
            <p:cNvPicPr>
              <a:picLocks noChangeAspect="1"/>
            </p:cNvPicPr>
            <p:nvPr/>
          </p:nvPicPr>
          <p:blipFill rotWithShape="1">
            <a:blip r:embed="rId5"/>
            <a:srcRect b="37412"/>
            <a:stretch/>
          </p:blipFill>
          <p:spPr>
            <a:xfrm>
              <a:off x="578064" y="1643062"/>
              <a:ext cx="1152310" cy="1964539"/>
            </a:xfrm>
            <a:prstGeom prst="rect">
              <a:avLst/>
            </a:prstGeom>
          </p:spPr>
        </p:pic>
        <p:sp>
          <p:nvSpPr>
            <p:cNvPr id="267" name="TextBox 266"/>
            <p:cNvSpPr txBox="1"/>
            <p:nvPr/>
          </p:nvSpPr>
          <p:spPr bwMode="auto">
            <a:xfrm>
              <a:off x="494150" y="2786063"/>
              <a:ext cx="822143" cy="545140"/>
            </a:xfrm>
            <a:prstGeom prst="rect">
              <a:avLst/>
            </a:prstGeom>
            <a:noFill/>
          </p:spPr>
          <p:txBody>
            <a:bodyPr wrap="none" lIns="182854" tIns="146283" rIns="182854" bIns="146283">
              <a:spAutoFit/>
            </a:bodyPr>
            <a:lstStyle/>
            <a:p>
              <a:pPr defTabSz="932509">
                <a:lnSpc>
                  <a:spcPct val="90000"/>
                </a:lnSpc>
                <a:defRPr/>
              </a:pPr>
              <a:r>
                <a:rPr lang="en-US" dirty="0">
                  <a:solidFill>
                    <a:srgbClr val="505050"/>
                  </a:solidFill>
                  <a:latin typeface="Segoe UI Light"/>
                </a:rPr>
                <a:t>User</a:t>
              </a:r>
            </a:p>
          </p:txBody>
        </p:sp>
      </p:grpSp>
      <p:pic>
        <p:nvPicPr>
          <p:cNvPr id="273" name="Picture 272" descr="spinner.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9642" y="3718223"/>
            <a:ext cx="295710" cy="295708"/>
          </a:xfrm>
          <a:prstGeom prst="rect">
            <a:avLst/>
          </a:prstGeom>
        </p:spPr>
      </p:pic>
      <p:cxnSp>
        <p:nvCxnSpPr>
          <p:cNvPr id="277" name="Straight Arrow Connector 276"/>
          <p:cNvCxnSpPr/>
          <p:nvPr/>
        </p:nvCxnSpPr>
        <p:spPr>
          <a:xfrm flipV="1">
            <a:off x="6172525" y="2859585"/>
            <a:ext cx="0" cy="1509368"/>
          </a:xfrm>
          <a:prstGeom prst="straightConnector1">
            <a:avLst/>
          </a:prstGeom>
          <a:ln w="31750" cap="rnd">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280" name="TextBox 279"/>
          <p:cNvSpPr txBox="1"/>
          <p:nvPr/>
        </p:nvSpPr>
        <p:spPr>
          <a:xfrm>
            <a:off x="5650301" y="5410302"/>
            <a:ext cx="1975425" cy="282513"/>
          </a:xfrm>
          <a:prstGeom prst="rect">
            <a:avLst/>
          </a:prstGeom>
        </p:spPr>
        <p:txBody>
          <a:bodyPr wrap="square" lIns="0" tIns="0" rIns="0" bIns="0" rtlCol="0">
            <a:spAutoFit/>
          </a:bodyPr>
          <a:lstStyle/>
          <a:p>
            <a:pPr defTabSz="913923" fontAlgn="base">
              <a:lnSpc>
                <a:spcPct val="90000"/>
              </a:lnSpc>
              <a:spcBef>
                <a:spcPct val="0"/>
              </a:spcBef>
              <a:spcAft>
                <a:spcPct val="0"/>
              </a:spcAft>
              <a:buSzPct val="80000"/>
            </a:pPr>
            <a:r>
              <a:rPr lang="en-US" sz="2000" dirty="0">
                <a:solidFill>
                  <a:srgbClr val="FFFFFF"/>
                </a:solidFill>
                <a:latin typeface="Segoe UI Light"/>
                <a:ea typeface="ＭＳ Ｐゴシック" charset="0"/>
              </a:rPr>
              <a:t>Microsoft Intune</a:t>
            </a:r>
          </a:p>
        </p:txBody>
      </p:sp>
      <p:cxnSp>
        <p:nvCxnSpPr>
          <p:cNvPr id="281" name="Straight Arrow Connector 280"/>
          <p:cNvCxnSpPr/>
          <p:nvPr/>
        </p:nvCxnSpPr>
        <p:spPr>
          <a:xfrm>
            <a:off x="4020633" y="4321502"/>
            <a:ext cx="1485075" cy="558334"/>
          </a:xfrm>
          <a:prstGeom prst="straightConnector1">
            <a:avLst/>
          </a:prstGeom>
          <a:ln w="31750" cap="rnd">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nvGrpSpPr>
          <p:cNvPr id="302" name="Group 301"/>
          <p:cNvGrpSpPr/>
          <p:nvPr/>
        </p:nvGrpSpPr>
        <p:grpSpPr>
          <a:xfrm>
            <a:off x="5179891" y="4573125"/>
            <a:ext cx="2423354" cy="1590661"/>
            <a:chOff x="1372275" y="3241611"/>
            <a:chExt cx="2013324" cy="1321521"/>
          </a:xfrm>
        </p:grpSpPr>
        <p:pic>
          <p:nvPicPr>
            <p:cNvPr id="303" name="Picture 302"/>
            <p:cNvPicPr>
              <a:picLocks noChangeAspect="1"/>
            </p:cNvPicPr>
            <p:nvPr/>
          </p:nvPicPr>
          <p:blipFill>
            <a:blip r:embed="rId3"/>
            <a:stretch>
              <a:fillRect/>
            </a:stretch>
          </p:blipFill>
          <p:spPr>
            <a:xfrm>
              <a:off x="1372275" y="3241611"/>
              <a:ext cx="2013324" cy="1321521"/>
            </a:xfrm>
            <a:prstGeom prst="rect">
              <a:avLst/>
            </a:prstGeom>
          </p:spPr>
        </p:pic>
        <p:pic>
          <p:nvPicPr>
            <p:cNvPr id="304" name="Picture 30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9225" y="3862129"/>
              <a:ext cx="1675229" cy="373412"/>
            </a:xfrm>
            <a:prstGeom prst="rect">
              <a:avLst/>
            </a:prstGeom>
          </p:spPr>
        </p:pic>
      </p:grpSp>
      <p:grpSp>
        <p:nvGrpSpPr>
          <p:cNvPr id="343" name="Group 342"/>
          <p:cNvGrpSpPr>
            <a:grpSpLocks noChangeAspect="1"/>
          </p:cNvGrpSpPr>
          <p:nvPr/>
        </p:nvGrpSpPr>
        <p:grpSpPr>
          <a:xfrm>
            <a:off x="4098800" y="3698967"/>
            <a:ext cx="331813" cy="331813"/>
            <a:chOff x="4720968" y="2192271"/>
            <a:chExt cx="311150" cy="311150"/>
          </a:xfrm>
        </p:grpSpPr>
        <p:sp>
          <p:nvSpPr>
            <p:cNvPr id="344" name="Oval 343"/>
            <p:cNvSpPr/>
            <p:nvPr/>
          </p:nvSpPr>
          <p:spPr bwMode="auto">
            <a:xfrm>
              <a:off x="4720968" y="2192271"/>
              <a:ext cx="311150" cy="311150"/>
            </a:xfrm>
            <a:prstGeom prst="ellipse">
              <a:avLst/>
            </a:prstGeom>
            <a:solidFill>
              <a:srgbClr val="2EB82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345" name="Freeform 11"/>
            <p:cNvSpPr>
              <a:spLocks/>
            </p:cNvSpPr>
            <p:nvPr/>
          </p:nvSpPr>
          <p:spPr bwMode="auto">
            <a:xfrm>
              <a:off x="4795580" y="2298633"/>
              <a:ext cx="157163" cy="122238"/>
            </a:xfrm>
            <a:custGeom>
              <a:avLst/>
              <a:gdLst>
                <a:gd name="T0" fmla="*/ 995 w 995"/>
                <a:gd name="T1" fmla="*/ 124 h 778"/>
                <a:gd name="T2" fmla="*/ 869 w 995"/>
                <a:gd name="T3" fmla="*/ 0 h 778"/>
                <a:gd name="T4" fmla="*/ 343 w 995"/>
                <a:gd name="T5" fmla="*/ 530 h 778"/>
                <a:gd name="T6" fmla="*/ 124 w 995"/>
                <a:gd name="T7" fmla="*/ 310 h 778"/>
                <a:gd name="T8" fmla="*/ 0 w 995"/>
                <a:gd name="T9" fmla="*/ 434 h 778"/>
                <a:gd name="T10" fmla="*/ 219 w 995"/>
                <a:gd name="T11" fmla="*/ 654 h 778"/>
                <a:gd name="T12" fmla="*/ 343 w 995"/>
                <a:gd name="T13" fmla="*/ 778 h 778"/>
                <a:gd name="T14" fmla="*/ 467 w 995"/>
                <a:gd name="T15" fmla="*/ 654 h 778"/>
                <a:gd name="T16" fmla="*/ 467 w 995"/>
                <a:gd name="T17" fmla="*/ 654 h 778"/>
                <a:gd name="T18" fmla="*/ 995 w 995"/>
                <a:gd name="T19" fmla="*/ 124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5" h="778">
                  <a:moveTo>
                    <a:pt x="995" y="124"/>
                  </a:moveTo>
                  <a:lnTo>
                    <a:pt x="869" y="0"/>
                  </a:lnTo>
                  <a:lnTo>
                    <a:pt x="343" y="530"/>
                  </a:lnTo>
                  <a:lnTo>
                    <a:pt x="124" y="310"/>
                  </a:lnTo>
                  <a:lnTo>
                    <a:pt x="0" y="434"/>
                  </a:lnTo>
                  <a:lnTo>
                    <a:pt x="219" y="654"/>
                  </a:lnTo>
                  <a:lnTo>
                    <a:pt x="343" y="778"/>
                  </a:lnTo>
                  <a:lnTo>
                    <a:pt x="467" y="654"/>
                  </a:lnTo>
                  <a:lnTo>
                    <a:pt x="467" y="654"/>
                  </a:lnTo>
                  <a:lnTo>
                    <a:pt x="995" y="124"/>
                  </a:lnTo>
                  <a:close/>
                </a:path>
              </a:pathLst>
            </a:custGeom>
            <a:solidFill>
              <a:schemeClr val="bg1"/>
            </a:solidFill>
            <a:ln>
              <a:noFill/>
            </a:ln>
          </p:spPr>
          <p:txBody>
            <a:bodyPr/>
            <a:lstStyle/>
            <a:p>
              <a:pPr defTabSz="932509">
                <a:defRPr/>
              </a:pPr>
              <a:endParaRPr lang="en-US" sz="1836" dirty="0">
                <a:solidFill>
                  <a:srgbClr val="505050"/>
                </a:solidFill>
                <a:ea typeface="ＭＳ Ｐゴシック" charset="0"/>
              </a:endParaRPr>
            </a:p>
          </p:txBody>
        </p:sp>
      </p:grpSp>
      <p:cxnSp>
        <p:nvCxnSpPr>
          <p:cNvPr id="349" name="Straight Arrow Connector 348"/>
          <p:cNvCxnSpPr/>
          <p:nvPr/>
        </p:nvCxnSpPr>
        <p:spPr>
          <a:xfrm flipV="1">
            <a:off x="3775361" y="2581160"/>
            <a:ext cx="1229691" cy="796220"/>
          </a:xfrm>
          <a:prstGeom prst="straightConnector1">
            <a:avLst/>
          </a:prstGeom>
          <a:ln w="31750" cap="rnd">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nvGrpSpPr>
          <p:cNvPr id="350" name="Group 349"/>
          <p:cNvGrpSpPr>
            <a:grpSpLocks noChangeAspect="1"/>
          </p:cNvGrpSpPr>
          <p:nvPr/>
        </p:nvGrpSpPr>
        <p:grpSpPr>
          <a:xfrm>
            <a:off x="4251707" y="2798138"/>
            <a:ext cx="331813" cy="331813"/>
            <a:chOff x="4720968" y="2192271"/>
            <a:chExt cx="311150" cy="311150"/>
          </a:xfrm>
        </p:grpSpPr>
        <p:sp>
          <p:nvSpPr>
            <p:cNvPr id="351" name="Oval 350"/>
            <p:cNvSpPr/>
            <p:nvPr/>
          </p:nvSpPr>
          <p:spPr bwMode="auto">
            <a:xfrm>
              <a:off x="4720968" y="2192271"/>
              <a:ext cx="311150" cy="311150"/>
            </a:xfrm>
            <a:prstGeom prst="ellipse">
              <a:avLst/>
            </a:prstGeom>
            <a:solidFill>
              <a:srgbClr val="2EB82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352" name="Freeform 11"/>
            <p:cNvSpPr>
              <a:spLocks/>
            </p:cNvSpPr>
            <p:nvPr/>
          </p:nvSpPr>
          <p:spPr bwMode="auto">
            <a:xfrm>
              <a:off x="4795580" y="2298633"/>
              <a:ext cx="157163" cy="122238"/>
            </a:xfrm>
            <a:custGeom>
              <a:avLst/>
              <a:gdLst>
                <a:gd name="T0" fmla="*/ 995 w 995"/>
                <a:gd name="T1" fmla="*/ 124 h 778"/>
                <a:gd name="T2" fmla="*/ 869 w 995"/>
                <a:gd name="T3" fmla="*/ 0 h 778"/>
                <a:gd name="T4" fmla="*/ 343 w 995"/>
                <a:gd name="T5" fmla="*/ 530 h 778"/>
                <a:gd name="T6" fmla="*/ 124 w 995"/>
                <a:gd name="T7" fmla="*/ 310 h 778"/>
                <a:gd name="T8" fmla="*/ 0 w 995"/>
                <a:gd name="T9" fmla="*/ 434 h 778"/>
                <a:gd name="T10" fmla="*/ 219 w 995"/>
                <a:gd name="T11" fmla="*/ 654 h 778"/>
                <a:gd name="T12" fmla="*/ 343 w 995"/>
                <a:gd name="T13" fmla="*/ 778 h 778"/>
                <a:gd name="T14" fmla="*/ 467 w 995"/>
                <a:gd name="T15" fmla="*/ 654 h 778"/>
                <a:gd name="T16" fmla="*/ 467 w 995"/>
                <a:gd name="T17" fmla="*/ 654 h 778"/>
                <a:gd name="T18" fmla="*/ 995 w 995"/>
                <a:gd name="T19" fmla="*/ 124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5" h="778">
                  <a:moveTo>
                    <a:pt x="995" y="124"/>
                  </a:moveTo>
                  <a:lnTo>
                    <a:pt x="869" y="0"/>
                  </a:lnTo>
                  <a:lnTo>
                    <a:pt x="343" y="530"/>
                  </a:lnTo>
                  <a:lnTo>
                    <a:pt x="124" y="310"/>
                  </a:lnTo>
                  <a:lnTo>
                    <a:pt x="0" y="434"/>
                  </a:lnTo>
                  <a:lnTo>
                    <a:pt x="219" y="654"/>
                  </a:lnTo>
                  <a:lnTo>
                    <a:pt x="343" y="778"/>
                  </a:lnTo>
                  <a:lnTo>
                    <a:pt x="467" y="654"/>
                  </a:lnTo>
                  <a:lnTo>
                    <a:pt x="467" y="654"/>
                  </a:lnTo>
                  <a:lnTo>
                    <a:pt x="995" y="124"/>
                  </a:lnTo>
                  <a:close/>
                </a:path>
              </a:pathLst>
            </a:custGeom>
            <a:solidFill>
              <a:schemeClr val="bg1"/>
            </a:solidFill>
            <a:ln>
              <a:noFill/>
            </a:ln>
          </p:spPr>
          <p:txBody>
            <a:bodyPr/>
            <a:lstStyle/>
            <a:p>
              <a:pPr defTabSz="932509">
                <a:defRPr/>
              </a:pPr>
              <a:endParaRPr lang="en-US" sz="1836" dirty="0">
                <a:solidFill>
                  <a:srgbClr val="505050"/>
                </a:solidFill>
                <a:ea typeface="ＭＳ Ｐゴシック" charset="0"/>
              </a:endParaRPr>
            </a:p>
          </p:txBody>
        </p:sp>
      </p:grpSp>
      <p:grpSp>
        <p:nvGrpSpPr>
          <p:cNvPr id="82" name="Group 81"/>
          <p:cNvGrpSpPr/>
          <p:nvPr/>
        </p:nvGrpSpPr>
        <p:grpSpPr>
          <a:xfrm rot="5400000">
            <a:off x="1846901" y="3193625"/>
            <a:ext cx="1652822" cy="2302265"/>
            <a:chOff x="3886200" y="4571999"/>
            <a:chExt cx="1447800" cy="2016683"/>
          </a:xfrm>
        </p:grpSpPr>
        <p:grpSp>
          <p:nvGrpSpPr>
            <p:cNvPr id="83" name="Group 82"/>
            <p:cNvGrpSpPr/>
            <p:nvPr/>
          </p:nvGrpSpPr>
          <p:grpSpPr>
            <a:xfrm>
              <a:off x="3886200" y="4571999"/>
              <a:ext cx="1447800" cy="2016683"/>
              <a:chOff x="2489200" y="5600700"/>
              <a:chExt cx="763588" cy="1063625"/>
            </a:xfrm>
          </p:grpSpPr>
          <p:sp>
            <p:nvSpPr>
              <p:cNvPr id="87" name="Freeform 5"/>
              <p:cNvSpPr>
                <a:spLocks/>
              </p:cNvSpPr>
              <p:nvPr/>
            </p:nvSpPr>
            <p:spPr bwMode="auto">
              <a:xfrm>
                <a:off x="2489200" y="5600700"/>
                <a:ext cx="763588" cy="1063625"/>
              </a:xfrm>
              <a:custGeom>
                <a:avLst/>
                <a:gdLst>
                  <a:gd name="T0" fmla="*/ 848 w 920"/>
                  <a:gd name="T1" fmla="*/ 1282 h 1282"/>
                  <a:gd name="T2" fmla="*/ 72 w 920"/>
                  <a:gd name="T3" fmla="*/ 1282 h 1282"/>
                  <a:gd name="T4" fmla="*/ 0 w 920"/>
                  <a:gd name="T5" fmla="*/ 1210 h 1282"/>
                  <a:gd name="T6" fmla="*/ 0 w 920"/>
                  <a:gd name="T7" fmla="*/ 72 h 1282"/>
                  <a:gd name="T8" fmla="*/ 72 w 920"/>
                  <a:gd name="T9" fmla="*/ 0 h 1282"/>
                  <a:gd name="T10" fmla="*/ 848 w 920"/>
                  <a:gd name="T11" fmla="*/ 0 h 1282"/>
                  <a:gd name="T12" fmla="*/ 920 w 920"/>
                  <a:gd name="T13" fmla="*/ 72 h 1282"/>
                  <a:gd name="T14" fmla="*/ 920 w 920"/>
                  <a:gd name="T15" fmla="*/ 1210 h 1282"/>
                  <a:gd name="T16" fmla="*/ 848 w 920"/>
                  <a:gd name="T17" fmla="*/ 1282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0" h="1282">
                    <a:moveTo>
                      <a:pt x="848" y="1282"/>
                    </a:moveTo>
                    <a:cubicBezTo>
                      <a:pt x="72" y="1282"/>
                      <a:pt x="72" y="1282"/>
                      <a:pt x="72" y="1282"/>
                    </a:cubicBezTo>
                    <a:cubicBezTo>
                      <a:pt x="32" y="1282"/>
                      <a:pt x="0" y="1250"/>
                      <a:pt x="0" y="1210"/>
                    </a:cubicBezTo>
                    <a:cubicBezTo>
                      <a:pt x="0" y="72"/>
                      <a:pt x="0" y="72"/>
                      <a:pt x="0" y="72"/>
                    </a:cubicBezTo>
                    <a:cubicBezTo>
                      <a:pt x="0" y="32"/>
                      <a:pt x="32" y="0"/>
                      <a:pt x="72" y="0"/>
                    </a:cubicBezTo>
                    <a:cubicBezTo>
                      <a:pt x="848" y="0"/>
                      <a:pt x="848" y="0"/>
                      <a:pt x="848" y="0"/>
                    </a:cubicBezTo>
                    <a:cubicBezTo>
                      <a:pt x="888" y="0"/>
                      <a:pt x="920" y="32"/>
                      <a:pt x="920" y="72"/>
                    </a:cubicBezTo>
                    <a:cubicBezTo>
                      <a:pt x="920" y="1210"/>
                      <a:pt x="920" y="1210"/>
                      <a:pt x="920" y="1210"/>
                    </a:cubicBezTo>
                    <a:cubicBezTo>
                      <a:pt x="920" y="1250"/>
                      <a:pt x="888" y="1282"/>
                      <a:pt x="848" y="1282"/>
                    </a:cubicBezTo>
                    <a:close/>
                  </a:path>
                </a:pathLst>
              </a:custGeom>
              <a:solidFill>
                <a:srgbClr val="505050"/>
              </a:solidFill>
              <a:ln>
                <a:noFill/>
              </a:ln>
            </p:spPr>
            <p:txBody>
              <a:bodyPr/>
              <a:lstStyle/>
              <a:p>
                <a:pPr defTabSz="932330">
                  <a:defRPr/>
                </a:pPr>
                <a:endParaRPr lang="en-US" sz="1020" dirty="0">
                  <a:solidFill>
                    <a:srgbClr val="505050"/>
                  </a:solidFill>
                </a:endParaRPr>
              </a:p>
            </p:txBody>
          </p:sp>
          <p:sp>
            <p:nvSpPr>
              <p:cNvPr id="88" name="Rectangle 6"/>
              <p:cNvSpPr>
                <a:spLocks noChangeArrowheads="1"/>
              </p:cNvSpPr>
              <p:nvPr/>
            </p:nvSpPr>
            <p:spPr bwMode="auto">
              <a:xfrm>
                <a:off x="2536825" y="5678488"/>
                <a:ext cx="669925" cy="908050"/>
              </a:xfrm>
              <a:prstGeom prst="rect">
                <a:avLst/>
              </a:prstGeom>
              <a:solidFill>
                <a:schemeClr val="bg1"/>
              </a:solidFill>
              <a:ln>
                <a:noFill/>
              </a:ln>
            </p:spPr>
            <p:txBody>
              <a:bodyPr/>
              <a:lstStyle/>
              <a:p>
                <a:pPr defTabSz="932330">
                  <a:defRPr/>
                </a:pPr>
                <a:endParaRPr lang="en-US" sz="1020" dirty="0">
                  <a:solidFill>
                    <a:srgbClr val="505050"/>
                  </a:solidFill>
                </a:endParaRPr>
              </a:p>
            </p:txBody>
          </p:sp>
        </p:grpSp>
        <p:sp>
          <p:nvSpPr>
            <p:cNvPr id="85" name="Oval 84"/>
            <p:cNvSpPr/>
            <p:nvPr/>
          </p:nvSpPr>
          <p:spPr bwMode="auto">
            <a:xfrm flipV="1">
              <a:off x="4577504" y="6475096"/>
              <a:ext cx="70696" cy="70696"/>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grpSp>
      <p:pic>
        <p:nvPicPr>
          <p:cNvPr id="205" name="Picture 20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3324" y="3748038"/>
            <a:ext cx="1758272" cy="665072"/>
          </a:xfrm>
          <a:prstGeom prst="rect">
            <a:avLst/>
          </a:prstGeom>
        </p:spPr>
      </p:pic>
      <p:pic>
        <p:nvPicPr>
          <p:cNvPr id="206" name="Picture 20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23324" y="4373034"/>
            <a:ext cx="1758272" cy="554077"/>
          </a:xfrm>
          <a:prstGeom prst="rect">
            <a:avLst/>
          </a:prstGeom>
        </p:spPr>
      </p:pic>
      <p:sp>
        <p:nvSpPr>
          <p:cNvPr id="143" name="TextBox 142"/>
          <p:cNvSpPr txBox="1"/>
          <p:nvPr/>
        </p:nvSpPr>
        <p:spPr>
          <a:xfrm>
            <a:off x="8425431" y="1341928"/>
            <a:ext cx="3050526" cy="541512"/>
          </a:xfrm>
          <a:prstGeom prst="rect">
            <a:avLst/>
          </a:prstGeom>
          <a:noFill/>
        </p:spPr>
        <p:txBody>
          <a:bodyPr wrap="square" lIns="182854" tIns="146283" rIns="182854" bIns="146283">
            <a:spAutoFit/>
          </a:bodyPr>
          <a:lstStyle/>
          <a:p>
            <a:pPr defTabSz="932509">
              <a:spcAft>
                <a:spcPts val="1199"/>
              </a:spcAft>
              <a:defRPr/>
            </a:pPr>
            <a:r>
              <a:rPr lang="en-US" sz="1599" dirty="0">
                <a:gradFill>
                  <a:gsLst>
                    <a:gs pos="2917">
                      <a:srgbClr val="505050"/>
                    </a:gs>
                    <a:gs pos="30000">
                      <a:srgbClr val="505050"/>
                    </a:gs>
                  </a:gsLst>
                  <a:lin ang="5400000" scaled="0"/>
                </a:gradFill>
                <a:ea typeface="ＭＳ Ｐゴシック" charset="0"/>
              </a:rPr>
              <a:t>Policy compliance verification</a:t>
            </a:r>
          </a:p>
        </p:txBody>
      </p:sp>
      <p:sp>
        <p:nvSpPr>
          <p:cNvPr id="144" name="TextBox 143"/>
          <p:cNvSpPr txBox="1"/>
          <p:nvPr/>
        </p:nvSpPr>
        <p:spPr>
          <a:xfrm>
            <a:off x="8862301" y="1993904"/>
            <a:ext cx="2913282" cy="499461"/>
          </a:xfrm>
          <a:prstGeom prst="rect">
            <a:avLst/>
          </a:prstGeom>
          <a:noFill/>
        </p:spPr>
        <p:txBody>
          <a:bodyPr lIns="182854" tIns="146283" rIns="182854" bIns="146283">
            <a:spAutoFit/>
          </a:bodyPr>
          <a:lstStyle/>
          <a:p>
            <a:pPr defTabSz="932509">
              <a:spcAft>
                <a:spcPts val="1199"/>
              </a:spcAft>
              <a:defRPr/>
            </a:pPr>
            <a:r>
              <a:rPr lang="en-US" sz="1326" dirty="0">
                <a:gradFill>
                  <a:gsLst>
                    <a:gs pos="2917">
                      <a:srgbClr val="505050"/>
                    </a:gs>
                    <a:gs pos="30000">
                      <a:srgbClr val="505050"/>
                    </a:gs>
                  </a:gsLst>
                  <a:lin ang="5400000" scaled="0"/>
                </a:gradFill>
                <a:ea typeface="ＭＳ Ｐゴシック" charset="0"/>
              </a:rPr>
              <a:t>Device management</a:t>
            </a:r>
          </a:p>
        </p:txBody>
      </p:sp>
      <p:sp>
        <p:nvSpPr>
          <p:cNvPr id="145" name="TextBox 144"/>
          <p:cNvSpPr txBox="1"/>
          <p:nvPr/>
        </p:nvSpPr>
        <p:spPr>
          <a:xfrm>
            <a:off x="8872135" y="2547785"/>
            <a:ext cx="2913282" cy="499461"/>
          </a:xfrm>
          <a:prstGeom prst="rect">
            <a:avLst/>
          </a:prstGeom>
          <a:noFill/>
        </p:spPr>
        <p:txBody>
          <a:bodyPr lIns="182854" tIns="146283" rIns="182854" bIns="146283">
            <a:spAutoFit/>
          </a:bodyPr>
          <a:lstStyle/>
          <a:p>
            <a:pPr defTabSz="932509">
              <a:spcAft>
                <a:spcPts val="1199"/>
              </a:spcAft>
              <a:defRPr/>
            </a:pPr>
            <a:r>
              <a:rPr lang="en-US" sz="1326" dirty="0">
                <a:gradFill>
                  <a:gsLst>
                    <a:gs pos="2917">
                      <a:srgbClr val="505050"/>
                    </a:gs>
                    <a:gs pos="30000">
                      <a:srgbClr val="505050"/>
                    </a:gs>
                  </a:gsLst>
                  <a:lin ang="5400000" scaled="0"/>
                </a:gradFill>
                <a:ea typeface="ＭＳ Ｐゴシック" charset="0"/>
              </a:rPr>
              <a:t>Device compliance</a:t>
            </a:r>
          </a:p>
        </p:txBody>
      </p:sp>
      <p:grpSp>
        <p:nvGrpSpPr>
          <p:cNvPr id="140" name="Group 139"/>
          <p:cNvGrpSpPr/>
          <p:nvPr/>
        </p:nvGrpSpPr>
        <p:grpSpPr>
          <a:xfrm>
            <a:off x="6005231" y="3456119"/>
            <a:ext cx="320290" cy="321922"/>
            <a:chOff x="7194955" y="3888261"/>
            <a:chExt cx="327514" cy="329184"/>
          </a:xfrm>
        </p:grpSpPr>
        <p:sp>
          <p:nvSpPr>
            <p:cNvPr id="141" name="Oval 140"/>
            <p:cNvSpPr/>
            <p:nvPr/>
          </p:nvSpPr>
          <p:spPr bwMode="auto">
            <a:xfrm>
              <a:off x="7194955" y="3888261"/>
              <a:ext cx="327514" cy="329184"/>
            </a:xfrm>
            <a:prstGeom prst="ellipse">
              <a:avLst/>
            </a:prstGeom>
            <a:solidFill>
              <a:srgbClr val="DC3C00"/>
            </a:solidFill>
            <a:ln w="10795" cap="flat" cmpd="sng" algn="ctr">
              <a:noFill/>
              <a:prstDash val="solid"/>
              <a:headEnd type="none" w="med" len="med"/>
              <a:tailEnd type="none" w="med" len="med"/>
            </a:ln>
            <a:effectLst/>
          </p:spPr>
          <p:txBody>
            <a:bodyPr lIns="0" tIns="46630" rIns="0" bIns="46630" anchor="ctr"/>
            <a:lstStyle/>
            <a:p>
              <a:pPr algn="ctr" defTabSz="932293" fontAlgn="base">
                <a:spcBef>
                  <a:spcPct val="0"/>
                </a:spcBef>
                <a:spcAft>
                  <a:spcPct val="0"/>
                </a:spcAft>
                <a:defRPr/>
              </a:pPr>
              <a:endParaRPr lang="en-US" sz="2000" kern="0" dirty="0">
                <a:gradFill>
                  <a:gsLst>
                    <a:gs pos="0">
                      <a:srgbClr val="FFFFFF"/>
                    </a:gs>
                    <a:gs pos="100000">
                      <a:srgbClr val="FFFFFF"/>
                    </a:gs>
                  </a:gsLst>
                  <a:lin ang="5400000" scaled="0"/>
                </a:gradFill>
              </a:endParaRPr>
            </a:p>
          </p:txBody>
        </p:sp>
        <p:sp>
          <p:nvSpPr>
            <p:cNvPr id="142" name="Multiply 141"/>
            <p:cNvSpPr/>
            <p:nvPr/>
          </p:nvSpPr>
          <p:spPr bwMode="auto">
            <a:xfrm>
              <a:off x="7250933" y="3944239"/>
              <a:ext cx="215559" cy="217229"/>
            </a:xfrm>
            <a:prstGeom prst="mathMultiply">
              <a:avLst>
                <a:gd name="adj1" fmla="val 12051"/>
              </a:avLst>
            </a:prstGeom>
            <a:solidFill>
              <a:srgbClr val="FFFFFF"/>
            </a:solidFill>
            <a:ln w="10795" cap="flat" cmpd="sng" algn="ctr">
              <a:noFill/>
              <a:prstDash val="solid"/>
              <a:headEnd type="none" w="med" len="med"/>
              <a:tailEnd type="none" w="med" len="med"/>
            </a:ln>
            <a:effectLst/>
          </p:spPr>
          <p:txBody>
            <a:bodyPr lIns="0" tIns="46630" rIns="0" bIns="46630" anchor="ctr"/>
            <a:lstStyle/>
            <a:p>
              <a:pPr algn="ctr" defTabSz="932293" fontAlgn="base">
                <a:spcBef>
                  <a:spcPct val="0"/>
                </a:spcBef>
                <a:spcAft>
                  <a:spcPct val="0"/>
                </a:spcAft>
                <a:defRPr/>
              </a:pPr>
              <a:endParaRPr lang="en-US" sz="2000" kern="0" dirty="0">
                <a:gradFill>
                  <a:gsLst>
                    <a:gs pos="0">
                      <a:srgbClr val="FFFFFF"/>
                    </a:gs>
                    <a:gs pos="100000">
                      <a:srgbClr val="FFFFFF"/>
                    </a:gs>
                  </a:gsLst>
                  <a:lin ang="5400000" scaled="0"/>
                </a:gradFill>
              </a:endParaRPr>
            </a:p>
          </p:txBody>
        </p:sp>
      </p:grpSp>
      <p:grpSp>
        <p:nvGrpSpPr>
          <p:cNvPr id="346" name="Group 345"/>
          <p:cNvGrpSpPr>
            <a:grpSpLocks noChangeAspect="1"/>
          </p:cNvGrpSpPr>
          <p:nvPr/>
        </p:nvGrpSpPr>
        <p:grpSpPr>
          <a:xfrm>
            <a:off x="5999470" y="3451909"/>
            <a:ext cx="331813" cy="331813"/>
            <a:chOff x="4720968" y="2192271"/>
            <a:chExt cx="311150" cy="311150"/>
          </a:xfrm>
        </p:grpSpPr>
        <p:sp>
          <p:nvSpPr>
            <p:cNvPr id="347" name="Oval 346"/>
            <p:cNvSpPr/>
            <p:nvPr/>
          </p:nvSpPr>
          <p:spPr bwMode="auto">
            <a:xfrm>
              <a:off x="4720968" y="2192271"/>
              <a:ext cx="311150" cy="311150"/>
            </a:xfrm>
            <a:prstGeom prst="ellipse">
              <a:avLst/>
            </a:prstGeom>
            <a:solidFill>
              <a:srgbClr val="2EB82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348" name="Freeform 11"/>
            <p:cNvSpPr>
              <a:spLocks/>
            </p:cNvSpPr>
            <p:nvPr/>
          </p:nvSpPr>
          <p:spPr bwMode="auto">
            <a:xfrm>
              <a:off x="4795580" y="2298633"/>
              <a:ext cx="157163" cy="122238"/>
            </a:xfrm>
            <a:custGeom>
              <a:avLst/>
              <a:gdLst>
                <a:gd name="T0" fmla="*/ 995 w 995"/>
                <a:gd name="T1" fmla="*/ 124 h 778"/>
                <a:gd name="T2" fmla="*/ 869 w 995"/>
                <a:gd name="T3" fmla="*/ 0 h 778"/>
                <a:gd name="T4" fmla="*/ 343 w 995"/>
                <a:gd name="T5" fmla="*/ 530 h 778"/>
                <a:gd name="T6" fmla="*/ 124 w 995"/>
                <a:gd name="T7" fmla="*/ 310 h 778"/>
                <a:gd name="T8" fmla="*/ 0 w 995"/>
                <a:gd name="T9" fmla="*/ 434 h 778"/>
                <a:gd name="T10" fmla="*/ 219 w 995"/>
                <a:gd name="T11" fmla="*/ 654 h 778"/>
                <a:gd name="T12" fmla="*/ 343 w 995"/>
                <a:gd name="T13" fmla="*/ 778 h 778"/>
                <a:gd name="T14" fmla="*/ 467 w 995"/>
                <a:gd name="T15" fmla="*/ 654 h 778"/>
                <a:gd name="T16" fmla="*/ 467 w 995"/>
                <a:gd name="T17" fmla="*/ 654 h 778"/>
                <a:gd name="T18" fmla="*/ 995 w 995"/>
                <a:gd name="T19" fmla="*/ 124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5" h="778">
                  <a:moveTo>
                    <a:pt x="995" y="124"/>
                  </a:moveTo>
                  <a:lnTo>
                    <a:pt x="869" y="0"/>
                  </a:lnTo>
                  <a:lnTo>
                    <a:pt x="343" y="530"/>
                  </a:lnTo>
                  <a:lnTo>
                    <a:pt x="124" y="310"/>
                  </a:lnTo>
                  <a:lnTo>
                    <a:pt x="0" y="434"/>
                  </a:lnTo>
                  <a:lnTo>
                    <a:pt x="219" y="654"/>
                  </a:lnTo>
                  <a:lnTo>
                    <a:pt x="343" y="778"/>
                  </a:lnTo>
                  <a:lnTo>
                    <a:pt x="467" y="654"/>
                  </a:lnTo>
                  <a:lnTo>
                    <a:pt x="467" y="654"/>
                  </a:lnTo>
                  <a:lnTo>
                    <a:pt x="995" y="124"/>
                  </a:lnTo>
                  <a:close/>
                </a:path>
              </a:pathLst>
            </a:custGeom>
            <a:solidFill>
              <a:schemeClr val="bg1"/>
            </a:solidFill>
            <a:ln>
              <a:noFill/>
            </a:ln>
          </p:spPr>
          <p:txBody>
            <a:bodyPr/>
            <a:lstStyle/>
            <a:p>
              <a:pPr defTabSz="932509">
                <a:defRPr/>
              </a:pPr>
              <a:endParaRPr lang="en-US" sz="1836" dirty="0">
                <a:solidFill>
                  <a:srgbClr val="505050"/>
                </a:solidFill>
                <a:ea typeface="ＭＳ Ｐゴシック" charset="0"/>
              </a:endParaRPr>
            </a:p>
          </p:txBody>
        </p:sp>
      </p:grpSp>
      <p:grpSp>
        <p:nvGrpSpPr>
          <p:cNvPr id="146" name="Group 145"/>
          <p:cNvGrpSpPr/>
          <p:nvPr/>
        </p:nvGrpSpPr>
        <p:grpSpPr>
          <a:xfrm>
            <a:off x="8587329" y="2122073"/>
            <a:ext cx="310619" cy="312202"/>
            <a:chOff x="7194955" y="3888261"/>
            <a:chExt cx="327514" cy="329184"/>
          </a:xfrm>
        </p:grpSpPr>
        <p:sp>
          <p:nvSpPr>
            <p:cNvPr id="147" name="Oval 146"/>
            <p:cNvSpPr/>
            <p:nvPr/>
          </p:nvSpPr>
          <p:spPr bwMode="auto">
            <a:xfrm>
              <a:off x="7194955" y="3888261"/>
              <a:ext cx="327514" cy="329184"/>
            </a:xfrm>
            <a:prstGeom prst="ellipse">
              <a:avLst/>
            </a:prstGeom>
            <a:solidFill>
              <a:srgbClr val="DC3C00"/>
            </a:solidFill>
            <a:ln w="10795" cap="flat" cmpd="sng" algn="ctr">
              <a:noFill/>
              <a:prstDash val="solid"/>
              <a:headEnd type="none" w="med" len="med"/>
              <a:tailEnd type="none" w="med" len="med"/>
            </a:ln>
            <a:effectLst/>
          </p:spPr>
          <p:txBody>
            <a:bodyPr lIns="0" tIns="46630" rIns="0" bIns="46630" anchor="ctr"/>
            <a:lstStyle/>
            <a:p>
              <a:pPr algn="ctr" defTabSz="932293" fontAlgn="base">
                <a:spcBef>
                  <a:spcPct val="0"/>
                </a:spcBef>
                <a:spcAft>
                  <a:spcPct val="0"/>
                </a:spcAft>
                <a:defRPr/>
              </a:pPr>
              <a:endParaRPr lang="en-US" sz="2000" kern="0" dirty="0">
                <a:gradFill>
                  <a:gsLst>
                    <a:gs pos="0">
                      <a:srgbClr val="FFFFFF"/>
                    </a:gs>
                    <a:gs pos="100000">
                      <a:srgbClr val="FFFFFF"/>
                    </a:gs>
                  </a:gsLst>
                  <a:lin ang="5400000" scaled="0"/>
                </a:gradFill>
              </a:endParaRPr>
            </a:p>
          </p:txBody>
        </p:sp>
        <p:sp>
          <p:nvSpPr>
            <p:cNvPr id="151" name="Multiply 150"/>
            <p:cNvSpPr/>
            <p:nvPr/>
          </p:nvSpPr>
          <p:spPr bwMode="auto">
            <a:xfrm>
              <a:off x="7250933" y="3944239"/>
              <a:ext cx="215559" cy="217229"/>
            </a:xfrm>
            <a:prstGeom prst="mathMultiply">
              <a:avLst>
                <a:gd name="adj1" fmla="val 12051"/>
              </a:avLst>
            </a:prstGeom>
            <a:solidFill>
              <a:srgbClr val="FFFFFF"/>
            </a:solidFill>
            <a:ln w="10795" cap="flat" cmpd="sng" algn="ctr">
              <a:noFill/>
              <a:prstDash val="solid"/>
              <a:headEnd type="none" w="med" len="med"/>
              <a:tailEnd type="none" w="med" len="med"/>
            </a:ln>
            <a:effectLst/>
          </p:spPr>
          <p:txBody>
            <a:bodyPr lIns="0" tIns="46630" rIns="0" bIns="46630" anchor="ctr"/>
            <a:lstStyle/>
            <a:p>
              <a:pPr algn="ctr" defTabSz="932293" fontAlgn="base">
                <a:spcBef>
                  <a:spcPct val="0"/>
                </a:spcBef>
                <a:spcAft>
                  <a:spcPct val="0"/>
                </a:spcAft>
                <a:defRPr/>
              </a:pPr>
              <a:endParaRPr lang="en-US" sz="2000" kern="0" dirty="0">
                <a:gradFill>
                  <a:gsLst>
                    <a:gs pos="0">
                      <a:srgbClr val="FFFFFF"/>
                    </a:gs>
                    <a:gs pos="100000">
                      <a:srgbClr val="FFFFFF"/>
                    </a:gs>
                  </a:gsLst>
                  <a:lin ang="5400000" scaled="0"/>
                </a:gradFill>
              </a:endParaRPr>
            </a:p>
          </p:txBody>
        </p:sp>
      </p:grpSp>
      <p:grpSp>
        <p:nvGrpSpPr>
          <p:cNvPr id="152" name="Group 151"/>
          <p:cNvGrpSpPr/>
          <p:nvPr/>
        </p:nvGrpSpPr>
        <p:grpSpPr>
          <a:xfrm>
            <a:off x="8587329" y="2674067"/>
            <a:ext cx="310619" cy="312202"/>
            <a:chOff x="7194955" y="3888261"/>
            <a:chExt cx="327514" cy="329184"/>
          </a:xfrm>
        </p:grpSpPr>
        <p:sp>
          <p:nvSpPr>
            <p:cNvPr id="153" name="Oval 152"/>
            <p:cNvSpPr/>
            <p:nvPr/>
          </p:nvSpPr>
          <p:spPr bwMode="auto">
            <a:xfrm>
              <a:off x="7194955" y="3888261"/>
              <a:ext cx="327514" cy="329184"/>
            </a:xfrm>
            <a:prstGeom prst="ellipse">
              <a:avLst/>
            </a:prstGeom>
            <a:solidFill>
              <a:srgbClr val="DC3C00"/>
            </a:solidFill>
            <a:ln w="10795" cap="flat" cmpd="sng" algn="ctr">
              <a:noFill/>
              <a:prstDash val="solid"/>
              <a:headEnd type="none" w="med" len="med"/>
              <a:tailEnd type="none" w="med" len="med"/>
            </a:ln>
            <a:effectLst/>
          </p:spPr>
          <p:txBody>
            <a:bodyPr lIns="0" tIns="46630" rIns="0" bIns="46630" anchor="ctr"/>
            <a:lstStyle/>
            <a:p>
              <a:pPr algn="ctr" defTabSz="932293" fontAlgn="base">
                <a:spcBef>
                  <a:spcPct val="0"/>
                </a:spcBef>
                <a:spcAft>
                  <a:spcPct val="0"/>
                </a:spcAft>
                <a:defRPr/>
              </a:pPr>
              <a:endParaRPr lang="en-US" sz="2000" kern="0" dirty="0">
                <a:gradFill>
                  <a:gsLst>
                    <a:gs pos="0">
                      <a:srgbClr val="FFFFFF"/>
                    </a:gs>
                    <a:gs pos="100000">
                      <a:srgbClr val="FFFFFF"/>
                    </a:gs>
                  </a:gsLst>
                  <a:lin ang="5400000" scaled="0"/>
                </a:gradFill>
              </a:endParaRPr>
            </a:p>
          </p:txBody>
        </p:sp>
        <p:sp>
          <p:nvSpPr>
            <p:cNvPr id="154" name="Multiply 153"/>
            <p:cNvSpPr/>
            <p:nvPr/>
          </p:nvSpPr>
          <p:spPr bwMode="auto">
            <a:xfrm>
              <a:off x="7250933" y="3944239"/>
              <a:ext cx="215559" cy="217229"/>
            </a:xfrm>
            <a:prstGeom prst="mathMultiply">
              <a:avLst>
                <a:gd name="adj1" fmla="val 12051"/>
              </a:avLst>
            </a:prstGeom>
            <a:solidFill>
              <a:srgbClr val="FFFFFF"/>
            </a:solidFill>
            <a:ln w="10795" cap="flat" cmpd="sng" algn="ctr">
              <a:noFill/>
              <a:prstDash val="solid"/>
              <a:headEnd type="none" w="med" len="med"/>
              <a:tailEnd type="none" w="med" len="med"/>
            </a:ln>
            <a:effectLst/>
          </p:spPr>
          <p:txBody>
            <a:bodyPr lIns="0" tIns="46630" rIns="0" bIns="46630" anchor="ctr"/>
            <a:lstStyle/>
            <a:p>
              <a:pPr algn="ctr" defTabSz="932293" fontAlgn="base">
                <a:spcBef>
                  <a:spcPct val="0"/>
                </a:spcBef>
                <a:spcAft>
                  <a:spcPct val="0"/>
                </a:spcAft>
                <a:defRPr/>
              </a:pPr>
              <a:endParaRPr lang="en-US" sz="2000" kern="0" dirty="0">
                <a:gradFill>
                  <a:gsLst>
                    <a:gs pos="0">
                      <a:srgbClr val="FFFFFF"/>
                    </a:gs>
                    <a:gs pos="100000">
                      <a:srgbClr val="FFFFFF"/>
                    </a:gs>
                  </a:gsLst>
                  <a:lin ang="5400000" scaled="0"/>
                </a:gradFill>
              </a:endParaRPr>
            </a:p>
          </p:txBody>
        </p:sp>
      </p:grpSp>
      <p:grpSp>
        <p:nvGrpSpPr>
          <p:cNvPr id="157" name="Group 156"/>
          <p:cNvGrpSpPr>
            <a:grpSpLocks noChangeAspect="1"/>
          </p:cNvGrpSpPr>
          <p:nvPr/>
        </p:nvGrpSpPr>
        <p:grpSpPr>
          <a:xfrm>
            <a:off x="8578074" y="2113246"/>
            <a:ext cx="331813" cy="331813"/>
            <a:chOff x="4720968" y="2192271"/>
            <a:chExt cx="311150" cy="311150"/>
          </a:xfrm>
        </p:grpSpPr>
        <p:sp>
          <p:nvSpPr>
            <p:cNvPr id="158" name="Oval 157"/>
            <p:cNvSpPr/>
            <p:nvPr/>
          </p:nvSpPr>
          <p:spPr bwMode="auto">
            <a:xfrm>
              <a:off x="4720968" y="2192271"/>
              <a:ext cx="311150" cy="311150"/>
            </a:xfrm>
            <a:prstGeom prst="ellipse">
              <a:avLst/>
            </a:prstGeom>
            <a:solidFill>
              <a:srgbClr val="2EB82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159" name="Freeform 11"/>
            <p:cNvSpPr>
              <a:spLocks/>
            </p:cNvSpPr>
            <p:nvPr/>
          </p:nvSpPr>
          <p:spPr bwMode="auto">
            <a:xfrm>
              <a:off x="4795580" y="2298633"/>
              <a:ext cx="157163" cy="122238"/>
            </a:xfrm>
            <a:custGeom>
              <a:avLst/>
              <a:gdLst>
                <a:gd name="T0" fmla="*/ 995 w 995"/>
                <a:gd name="T1" fmla="*/ 124 h 778"/>
                <a:gd name="T2" fmla="*/ 869 w 995"/>
                <a:gd name="T3" fmla="*/ 0 h 778"/>
                <a:gd name="T4" fmla="*/ 343 w 995"/>
                <a:gd name="T5" fmla="*/ 530 h 778"/>
                <a:gd name="T6" fmla="*/ 124 w 995"/>
                <a:gd name="T7" fmla="*/ 310 h 778"/>
                <a:gd name="T8" fmla="*/ 0 w 995"/>
                <a:gd name="T9" fmla="*/ 434 h 778"/>
                <a:gd name="T10" fmla="*/ 219 w 995"/>
                <a:gd name="T11" fmla="*/ 654 h 778"/>
                <a:gd name="T12" fmla="*/ 343 w 995"/>
                <a:gd name="T13" fmla="*/ 778 h 778"/>
                <a:gd name="T14" fmla="*/ 467 w 995"/>
                <a:gd name="T15" fmla="*/ 654 h 778"/>
                <a:gd name="T16" fmla="*/ 467 w 995"/>
                <a:gd name="T17" fmla="*/ 654 h 778"/>
                <a:gd name="T18" fmla="*/ 995 w 995"/>
                <a:gd name="T19" fmla="*/ 124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5" h="778">
                  <a:moveTo>
                    <a:pt x="995" y="124"/>
                  </a:moveTo>
                  <a:lnTo>
                    <a:pt x="869" y="0"/>
                  </a:lnTo>
                  <a:lnTo>
                    <a:pt x="343" y="530"/>
                  </a:lnTo>
                  <a:lnTo>
                    <a:pt x="124" y="310"/>
                  </a:lnTo>
                  <a:lnTo>
                    <a:pt x="0" y="434"/>
                  </a:lnTo>
                  <a:lnTo>
                    <a:pt x="219" y="654"/>
                  </a:lnTo>
                  <a:lnTo>
                    <a:pt x="343" y="778"/>
                  </a:lnTo>
                  <a:lnTo>
                    <a:pt x="467" y="654"/>
                  </a:lnTo>
                  <a:lnTo>
                    <a:pt x="467" y="654"/>
                  </a:lnTo>
                  <a:lnTo>
                    <a:pt x="995" y="124"/>
                  </a:lnTo>
                  <a:close/>
                </a:path>
              </a:pathLst>
            </a:custGeom>
            <a:solidFill>
              <a:schemeClr val="bg1"/>
            </a:solidFill>
            <a:ln>
              <a:noFill/>
            </a:ln>
          </p:spPr>
          <p:txBody>
            <a:bodyPr/>
            <a:lstStyle/>
            <a:p>
              <a:pPr defTabSz="932509">
                <a:defRPr/>
              </a:pPr>
              <a:endParaRPr lang="en-US" sz="1836" dirty="0">
                <a:solidFill>
                  <a:srgbClr val="505050"/>
                </a:solidFill>
                <a:ea typeface="ＭＳ Ｐゴシック" charset="0"/>
              </a:endParaRPr>
            </a:p>
          </p:txBody>
        </p:sp>
      </p:grpSp>
      <p:grpSp>
        <p:nvGrpSpPr>
          <p:cNvPr id="160" name="Group 159"/>
          <p:cNvGrpSpPr>
            <a:grpSpLocks noChangeAspect="1"/>
          </p:cNvGrpSpPr>
          <p:nvPr/>
        </p:nvGrpSpPr>
        <p:grpSpPr>
          <a:xfrm>
            <a:off x="8578074" y="2666153"/>
            <a:ext cx="331813" cy="331813"/>
            <a:chOff x="4720968" y="2192271"/>
            <a:chExt cx="311150" cy="311150"/>
          </a:xfrm>
        </p:grpSpPr>
        <p:sp>
          <p:nvSpPr>
            <p:cNvPr id="161" name="Oval 160"/>
            <p:cNvSpPr/>
            <p:nvPr/>
          </p:nvSpPr>
          <p:spPr bwMode="auto">
            <a:xfrm>
              <a:off x="4720968" y="2192271"/>
              <a:ext cx="311150" cy="311150"/>
            </a:xfrm>
            <a:prstGeom prst="ellipse">
              <a:avLst/>
            </a:prstGeom>
            <a:solidFill>
              <a:srgbClr val="2EB82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162" name="Freeform 11"/>
            <p:cNvSpPr>
              <a:spLocks/>
            </p:cNvSpPr>
            <p:nvPr/>
          </p:nvSpPr>
          <p:spPr bwMode="auto">
            <a:xfrm>
              <a:off x="4795580" y="2298633"/>
              <a:ext cx="157163" cy="122238"/>
            </a:xfrm>
            <a:custGeom>
              <a:avLst/>
              <a:gdLst>
                <a:gd name="T0" fmla="*/ 995 w 995"/>
                <a:gd name="T1" fmla="*/ 124 h 778"/>
                <a:gd name="T2" fmla="*/ 869 w 995"/>
                <a:gd name="T3" fmla="*/ 0 h 778"/>
                <a:gd name="T4" fmla="*/ 343 w 995"/>
                <a:gd name="T5" fmla="*/ 530 h 778"/>
                <a:gd name="T6" fmla="*/ 124 w 995"/>
                <a:gd name="T7" fmla="*/ 310 h 778"/>
                <a:gd name="T8" fmla="*/ 0 w 995"/>
                <a:gd name="T9" fmla="*/ 434 h 778"/>
                <a:gd name="T10" fmla="*/ 219 w 995"/>
                <a:gd name="T11" fmla="*/ 654 h 778"/>
                <a:gd name="T12" fmla="*/ 343 w 995"/>
                <a:gd name="T13" fmla="*/ 778 h 778"/>
                <a:gd name="T14" fmla="*/ 467 w 995"/>
                <a:gd name="T15" fmla="*/ 654 h 778"/>
                <a:gd name="T16" fmla="*/ 467 w 995"/>
                <a:gd name="T17" fmla="*/ 654 h 778"/>
                <a:gd name="T18" fmla="*/ 995 w 995"/>
                <a:gd name="T19" fmla="*/ 124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5" h="778">
                  <a:moveTo>
                    <a:pt x="995" y="124"/>
                  </a:moveTo>
                  <a:lnTo>
                    <a:pt x="869" y="0"/>
                  </a:lnTo>
                  <a:lnTo>
                    <a:pt x="343" y="530"/>
                  </a:lnTo>
                  <a:lnTo>
                    <a:pt x="124" y="310"/>
                  </a:lnTo>
                  <a:lnTo>
                    <a:pt x="0" y="434"/>
                  </a:lnTo>
                  <a:lnTo>
                    <a:pt x="219" y="654"/>
                  </a:lnTo>
                  <a:lnTo>
                    <a:pt x="343" y="778"/>
                  </a:lnTo>
                  <a:lnTo>
                    <a:pt x="467" y="654"/>
                  </a:lnTo>
                  <a:lnTo>
                    <a:pt x="467" y="654"/>
                  </a:lnTo>
                  <a:lnTo>
                    <a:pt x="995" y="124"/>
                  </a:lnTo>
                  <a:close/>
                </a:path>
              </a:pathLst>
            </a:custGeom>
            <a:solidFill>
              <a:schemeClr val="bg1"/>
            </a:solidFill>
            <a:ln>
              <a:noFill/>
            </a:ln>
          </p:spPr>
          <p:txBody>
            <a:bodyPr/>
            <a:lstStyle/>
            <a:p>
              <a:pPr defTabSz="932509">
                <a:defRPr/>
              </a:pPr>
              <a:endParaRPr lang="en-US" sz="1836" dirty="0">
                <a:solidFill>
                  <a:srgbClr val="505050"/>
                </a:solidFill>
                <a:ea typeface="ＭＳ Ｐゴシック" charset="0"/>
              </a:endParaRPr>
            </a:p>
          </p:txBody>
        </p:sp>
      </p:grpSp>
      <p:grpSp>
        <p:nvGrpSpPr>
          <p:cNvPr id="7" name="Group 6"/>
          <p:cNvGrpSpPr/>
          <p:nvPr/>
        </p:nvGrpSpPr>
        <p:grpSpPr>
          <a:xfrm>
            <a:off x="8587329" y="3087866"/>
            <a:ext cx="3181380" cy="711608"/>
            <a:chOff x="8418850" y="3096628"/>
            <a:chExt cx="3119283" cy="697718"/>
          </a:xfrm>
        </p:grpSpPr>
        <p:sp>
          <p:nvSpPr>
            <p:cNvPr id="171" name="TextBox 170"/>
            <p:cNvSpPr txBox="1"/>
            <p:nvPr/>
          </p:nvSpPr>
          <p:spPr>
            <a:xfrm>
              <a:off x="8681715" y="3096628"/>
              <a:ext cx="2856418" cy="697718"/>
            </a:xfrm>
            <a:prstGeom prst="rect">
              <a:avLst/>
            </a:prstGeom>
            <a:noFill/>
          </p:spPr>
          <p:txBody>
            <a:bodyPr lIns="182854" tIns="146283" rIns="182854" bIns="146283">
              <a:spAutoFit/>
            </a:bodyPr>
            <a:lstStyle/>
            <a:p>
              <a:pPr defTabSz="932509">
                <a:spcAft>
                  <a:spcPts val="1199"/>
                </a:spcAft>
                <a:defRPr/>
              </a:pPr>
              <a:r>
                <a:rPr lang="en-US" sz="1326" dirty="0">
                  <a:gradFill>
                    <a:gsLst>
                      <a:gs pos="2917">
                        <a:srgbClr val="505050"/>
                      </a:gs>
                      <a:gs pos="30000">
                        <a:srgbClr val="505050"/>
                      </a:gs>
                    </a:gsLst>
                    <a:lin ang="5400000" scaled="0"/>
                  </a:gradFill>
                  <a:ea typeface="ＭＳ Ｐゴシック" charset="0"/>
                </a:rPr>
                <a:t>Measured boot integrity status (Windows PPCH)</a:t>
              </a:r>
            </a:p>
          </p:txBody>
        </p:sp>
        <p:grpSp>
          <p:nvGrpSpPr>
            <p:cNvPr id="173" name="Group 172"/>
            <p:cNvGrpSpPr>
              <a:grpSpLocks noChangeAspect="1"/>
            </p:cNvGrpSpPr>
            <p:nvPr/>
          </p:nvGrpSpPr>
          <p:grpSpPr>
            <a:xfrm>
              <a:off x="8418850" y="3223105"/>
              <a:ext cx="325336" cy="325336"/>
              <a:chOff x="4720968" y="2192271"/>
              <a:chExt cx="311150" cy="311150"/>
            </a:xfrm>
          </p:grpSpPr>
          <p:sp>
            <p:nvSpPr>
              <p:cNvPr id="174" name="Oval 173"/>
              <p:cNvSpPr/>
              <p:nvPr/>
            </p:nvSpPr>
            <p:spPr bwMode="auto">
              <a:xfrm>
                <a:off x="4720968" y="2192271"/>
                <a:ext cx="311150" cy="311150"/>
              </a:xfrm>
              <a:prstGeom prst="ellipse">
                <a:avLst/>
              </a:prstGeom>
              <a:solidFill>
                <a:srgbClr val="2EB82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175" name="Freeform 11"/>
              <p:cNvSpPr>
                <a:spLocks/>
              </p:cNvSpPr>
              <p:nvPr/>
            </p:nvSpPr>
            <p:spPr bwMode="auto">
              <a:xfrm>
                <a:off x="4795580" y="2298633"/>
                <a:ext cx="157163" cy="122238"/>
              </a:xfrm>
              <a:custGeom>
                <a:avLst/>
                <a:gdLst>
                  <a:gd name="T0" fmla="*/ 995 w 995"/>
                  <a:gd name="T1" fmla="*/ 124 h 778"/>
                  <a:gd name="T2" fmla="*/ 869 w 995"/>
                  <a:gd name="T3" fmla="*/ 0 h 778"/>
                  <a:gd name="T4" fmla="*/ 343 w 995"/>
                  <a:gd name="T5" fmla="*/ 530 h 778"/>
                  <a:gd name="T6" fmla="*/ 124 w 995"/>
                  <a:gd name="T7" fmla="*/ 310 h 778"/>
                  <a:gd name="T8" fmla="*/ 0 w 995"/>
                  <a:gd name="T9" fmla="*/ 434 h 778"/>
                  <a:gd name="T10" fmla="*/ 219 w 995"/>
                  <a:gd name="T11" fmla="*/ 654 h 778"/>
                  <a:gd name="T12" fmla="*/ 343 w 995"/>
                  <a:gd name="T13" fmla="*/ 778 h 778"/>
                  <a:gd name="T14" fmla="*/ 467 w 995"/>
                  <a:gd name="T15" fmla="*/ 654 h 778"/>
                  <a:gd name="T16" fmla="*/ 467 w 995"/>
                  <a:gd name="T17" fmla="*/ 654 h 778"/>
                  <a:gd name="T18" fmla="*/ 995 w 995"/>
                  <a:gd name="T19" fmla="*/ 124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5" h="778">
                    <a:moveTo>
                      <a:pt x="995" y="124"/>
                    </a:moveTo>
                    <a:lnTo>
                      <a:pt x="869" y="0"/>
                    </a:lnTo>
                    <a:lnTo>
                      <a:pt x="343" y="530"/>
                    </a:lnTo>
                    <a:lnTo>
                      <a:pt x="124" y="310"/>
                    </a:lnTo>
                    <a:lnTo>
                      <a:pt x="0" y="434"/>
                    </a:lnTo>
                    <a:lnTo>
                      <a:pt x="219" y="654"/>
                    </a:lnTo>
                    <a:lnTo>
                      <a:pt x="343" y="778"/>
                    </a:lnTo>
                    <a:lnTo>
                      <a:pt x="467" y="654"/>
                    </a:lnTo>
                    <a:lnTo>
                      <a:pt x="467" y="654"/>
                    </a:lnTo>
                    <a:lnTo>
                      <a:pt x="995" y="124"/>
                    </a:lnTo>
                    <a:close/>
                  </a:path>
                </a:pathLst>
              </a:custGeom>
              <a:solidFill>
                <a:schemeClr val="bg1"/>
              </a:solidFill>
              <a:ln>
                <a:noFill/>
              </a:ln>
            </p:spPr>
            <p:txBody>
              <a:bodyPr/>
              <a:lstStyle/>
              <a:p>
                <a:pPr defTabSz="932509">
                  <a:defRPr/>
                </a:pPr>
                <a:endParaRPr lang="en-US" sz="1836" dirty="0">
                  <a:solidFill>
                    <a:srgbClr val="505050"/>
                  </a:solidFill>
                  <a:ea typeface="ＭＳ Ｐゴシック" charset="0"/>
                </a:endParaRPr>
              </a:p>
            </p:txBody>
          </p:sp>
        </p:grpSp>
      </p:grpSp>
      <p:grpSp>
        <p:nvGrpSpPr>
          <p:cNvPr id="8" name="Group 7"/>
          <p:cNvGrpSpPr/>
          <p:nvPr/>
        </p:nvGrpSpPr>
        <p:grpSpPr>
          <a:xfrm>
            <a:off x="8587330" y="3662181"/>
            <a:ext cx="3287042" cy="711608"/>
            <a:chOff x="8418850" y="3659733"/>
            <a:chExt cx="3222883" cy="697718"/>
          </a:xfrm>
        </p:grpSpPr>
        <p:sp>
          <p:nvSpPr>
            <p:cNvPr id="172" name="TextBox 171"/>
            <p:cNvSpPr txBox="1"/>
            <p:nvPr/>
          </p:nvSpPr>
          <p:spPr>
            <a:xfrm>
              <a:off x="8698096" y="3659733"/>
              <a:ext cx="2943637" cy="697718"/>
            </a:xfrm>
            <a:prstGeom prst="rect">
              <a:avLst/>
            </a:prstGeom>
            <a:noFill/>
          </p:spPr>
          <p:txBody>
            <a:bodyPr wrap="square" lIns="182854" tIns="146283" rIns="182854" bIns="146283">
              <a:spAutoFit/>
            </a:bodyPr>
            <a:lstStyle/>
            <a:p>
              <a:pPr defTabSz="932509">
                <a:spcAft>
                  <a:spcPts val="1199"/>
                </a:spcAft>
                <a:defRPr/>
              </a:pPr>
              <a:r>
                <a:rPr lang="en-US" sz="1326" dirty="0">
                  <a:gradFill>
                    <a:gsLst>
                      <a:gs pos="2917">
                        <a:srgbClr val="505050"/>
                      </a:gs>
                      <a:gs pos="30000">
                        <a:srgbClr val="505050"/>
                      </a:gs>
                    </a:gsLst>
                    <a:lin ang="5400000" scaled="0"/>
                  </a:gradFill>
                  <a:ea typeface="ＭＳ Ｐゴシック" charset="0"/>
                </a:rPr>
                <a:t>Advanced device compliance (antivirus, firewall, patch state, etc.)</a:t>
              </a:r>
            </a:p>
          </p:txBody>
        </p:sp>
        <p:grpSp>
          <p:nvGrpSpPr>
            <p:cNvPr id="176" name="Group 175"/>
            <p:cNvGrpSpPr>
              <a:grpSpLocks noChangeAspect="1"/>
            </p:cNvGrpSpPr>
            <p:nvPr/>
          </p:nvGrpSpPr>
          <p:grpSpPr>
            <a:xfrm>
              <a:off x="8418850" y="3764899"/>
              <a:ext cx="325336" cy="325336"/>
              <a:chOff x="4720968" y="2192271"/>
              <a:chExt cx="311150" cy="311150"/>
            </a:xfrm>
          </p:grpSpPr>
          <p:sp>
            <p:nvSpPr>
              <p:cNvPr id="177" name="Oval 176"/>
              <p:cNvSpPr/>
              <p:nvPr/>
            </p:nvSpPr>
            <p:spPr bwMode="auto">
              <a:xfrm>
                <a:off x="4720968" y="2192271"/>
                <a:ext cx="311150" cy="311150"/>
              </a:xfrm>
              <a:prstGeom prst="ellipse">
                <a:avLst/>
              </a:prstGeom>
              <a:solidFill>
                <a:srgbClr val="2EB82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178" name="Freeform 11"/>
              <p:cNvSpPr>
                <a:spLocks/>
              </p:cNvSpPr>
              <p:nvPr/>
            </p:nvSpPr>
            <p:spPr bwMode="auto">
              <a:xfrm>
                <a:off x="4795580" y="2298633"/>
                <a:ext cx="157163" cy="122238"/>
              </a:xfrm>
              <a:custGeom>
                <a:avLst/>
                <a:gdLst>
                  <a:gd name="T0" fmla="*/ 995 w 995"/>
                  <a:gd name="T1" fmla="*/ 124 h 778"/>
                  <a:gd name="T2" fmla="*/ 869 w 995"/>
                  <a:gd name="T3" fmla="*/ 0 h 778"/>
                  <a:gd name="T4" fmla="*/ 343 w 995"/>
                  <a:gd name="T5" fmla="*/ 530 h 778"/>
                  <a:gd name="T6" fmla="*/ 124 w 995"/>
                  <a:gd name="T7" fmla="*/ 310 h 778"/>
                  <a:gd name="T8" fmla="*/ 0 w 995"/>
                  <a:gd name="T9" fmla="*/ 434 h 778"/>
                  <a:gd name="T10" fmla="*/ 219 w 995"/>
                  <a:gd name="T11" fmla="*/ 654 h 778"/>
                  <a:gd name="T12" fmla="*/ 343 w 995"/>
                  <a:gd name="T13" fmla="*/ 778 h 778"/>
                  <a:gd name="T14" fmla="*/ 467 w 995"/>
                  <a:gd name="T15" fmla="*/ 654 h 778"/>
                  <a:gd name="T16" fmla="*/ 467 w 995"/>
                  <a:gd name="T17" fmla="*/ 654 h 778"/>
                  <a:gd name="T18" fmla="*/ 995 w 995"/>
                  <a:gd name="T19" fmla="*/ 124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5" h="778">
                    <a:moveTo>
                      <a:pt x="995" y="124"/>
                    </a:moveTo>
                    <a:lnTo>
                      <a:pt x="869" y="0"/>
                    </a:lnTo>
                    <a:lnTo>
                      <a:pt x="343" y="530"/>
                    </a:lnTo>
                    <a:lnTo>
                      <a:pt x="124" y="310"/>
                    </a:lnTo>
                    <a:lnTo>
                      <a:pt x="0" y="434"/>
                    </a:lnTo>
                    <a:lnTo>
                      <a:pt x="219" y="654"/>
                    </a:lnTo>
                    <a:lnTo>
                      <a:pt x="343" y="778"/>
                    </a:lnTo>
                    <a:lnTo>
                      <a:pt x="467" y="654"/>
                    </a:lnTo>
                    <a:lnTo>
                      <a:pt x="467" y="654"/>
                    </a:lnTo>
                    <a:lnTo>
                      <a:pt x="995" y="124"/>
                    </a:lnTo>
                    <a:close/>
                  </a:path>
                </a:pathLst>
              </a:custGeom>
              <a:solidFill>
                <a:schemeClr val="bg1"/>
              </a:solidFill>
              <a:ln>
                <a:noFill/>
              </a:ln>
            </p:spPr>
            <p:txBody>
              <a:bodyPr/>
              <a:lstStyle/>
              <a:p>
                <a:pPr defTabSz="932509">
                  <a:defRPr/>
                </a:pPr>
                <a:endParaRPr lang="en-US" sz="1836" dirty="0">
                  <a:solidFill>
                    <a:srgbClr val="505050"/>
                  </a:solidFill>
                  <a:ea typeface="ＭＳ Ｐゴシック" charset="0"/>
                </a:endParaRPr>
              </a:p>
            </p:txBody>
          </p:sp>
        </p:grpSp>
      </p:grpSp>
      <p:grpSp>
        <p:nvGrpSpPr>
          <p:cNvPr id="3" name="Group 2"/>
          <p:cNvGrpSpPr/>
          <p:nvPr/>
        </p:nvGrpSpPr>
        <p:grpSpPr>
          <a:xfrm>
            <a:off x="1496045" y="3504626"/>
            <a:ext cx="2406347" cy="1490520"/>
            <a:chOff x="1465980" y="3436220"/>
            <a:chExt cx="2359378" cy="1461427"/>
          </a:xfrm>
        </p:grpSpPr>
        <p:pic>
          <p:nvPicPr>
            <p:cNvPr id="164" name="Picture 163"/>
            <p:cNvPicPr>
              <a:picLocks noChangeAspect="1"/>
            </p:cNvPicPr>
            <p:nvPr/>
          </p:nvPicPr>
          <p:blipFill>
            <a:blip r:embed="rId10"/>
            <a:stretch>
              <a:fillRect/>
            </a:stretch>
          </p:blipFill>
          <p:spPr>
            <a:xfrm>
              <a:off x="1465980" y="3436220"/>
              <a:ext cx="2359378" cy="1461427"/>
            </a:xfrm>
            <a:prstGeom prst="rect">
              <a:avLst/>
            </a:prstGeom>
          </p:spPr>
        </p:pic>
        <p:pic>
          <p:nvPicPr>
            <p:cNvPr id="166" name="Picture 165"/>
            <p:cNvPicPr>
              <a:picLocks noChangeAspect="1"/>
            </p:cNvPicPr>
            <p:nvPr/>
          </p:nvPicPr>
          <p:blipFill>
            <a:blip r:embed="rId11"/>
            <a:stretch>
              <a:fillRect/>
            </a:stretch>
          </p:blipFill>
          <p:spPr>
            <a:xfrm>
              <a:off x="1545089" y="3496169"/>
              <a:ext cx="2205409" cy="1265587"/>
            </a:xfrm>
            <a:prstGeom prst="rect">
              <a:avLst/>
            </a:prstGeom>
          </p:spPr>
        </p:pic>
      </p:grpSp>
      <p:grpSp>
        <p:nvGrpSpPr>
          <p:cNvPr id="94" name="Group 93"/>
          <p:cNvGrpSpPr/>
          <p:nvPr/>
        </p:nvGrpSpPr>
        <p:grpSpPr>
          <a:xfrm>
            <a:off x="2246704" y="3158497"/>
            <a:ext cx="769194" cy="663099"/>
            <a:chOff x="3565769" y="1963615"/>
            <a:chExt cx="468923" cy="404244"/>
          </a:xfrm>
        </p:grpSpPr>
        <p:sp>
          <p:nvSpPr>
            <p:cNvPr id="96" name="Isosceles Triangle 95"/>
            <p:cNvSpPr/>
            <p:nvPr/>
          </p:nvSpPr>
          <p:spPr bwMode="auto">
            <a:xfrm>
              <a:off x="3565769" y="1963615"/>
              <a:ext cx="468923" cy="404244"/>
            </a:xfrm>
            <a:prstGeom prst="triangle">
              <a:avLst/>
            </a:prstGeom>
            <a:solidFill>
              <a:srgbClr val="FF0000"/>
            </a:solid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grpSp>
          <p:nvGrpSpPr>
            <p:cNvPr id="106" name="Group 105"/>
            <p:cNvGrpSpPr/>
            <p:nvPr/>
          </p:nvGrpSpPr>
          <p:grpSpPr>
            <a:xfrm>
              <a:off x="3770012" y="2076996"/>
              <a:ext cx="64895" cy="243803"/>
              <a:chOff x="10598124" y="3656455"/>
              <a:chExt cx="66623" cy="250294"/>
            </a:xfrm>
            <a:solidFill>
              <a:srgbClr val="FF0000"/>
            </a:solidFill>
          </p:grpSpPr>
          <p:sp>
            <p:nvSpPr>
              <p:cNvPr id="107" name="Freeform 102"/>
              <p:cNvSpPr>
                <a:spLocks/>
              </p:cNvSpPr>
              <p:nvPr/>
            </p:nvSpPr>
            <p:spPr bwMode="black">
              <a:xfrm>
                <a:off x="10601630" y="3656455"/>
                <a:ext cx="59610" cy="167564"/>
              </a:xfrm>
              <a:custGeom>
                <a:avLst/>
                <a:gdLst>
                  <a:gd name="T0" fmla="*/ 64 w 85"/>
                  <a:gd name="T1" fmla="*/ 239 h 239"/>
                  <a:gd name="T2" fmla="*/ 85 w 85"/>
                  <a:gd name="T3" fmla="*/ 90 h 239"/>
                  <a:gd name="T4" fmla="*/ 85 w 85"/>
                  <a:gd name="T5" fmla="*/ 0 h 239"/>
                  <a:gd name="T6" fmla="*/ 0 w 85"/>
                  <a:gd name="T7" fmla="*/ 0 h 239"/>
                  <a:gd name="T8" fmla="*/ 0 w 85"/>
                  <a:gd name="T9" fmla="*/ 90 h 239"/>
                  <a:gd name="T10" fmla="*/ 21 w 85"/>
                  <a:gd name="T11" fmla="*/ 239 h 239"/>
                  <a:gd name="T12" fmla="*/ 64 w 85"/>
                  <a:gd name="T13" fmla="*/ 239 h 239"/>
                </a:gdLst>
                <a:ahLst/>
                <a:cxnLst>
                  <a:cxn ang="0">
                    <a:pos x="T0" y="T1"/>
                  </a:cxn>
                  <a:cxn ang="0">
                    <a:pos x="T2" y="T3"/>
                  </a:cxn>
                  <a:cxn ang="0">
                    <a:pos x="T4" y="T5"/>
                  </a:cxn>
                  <a:cxn ang="0">
                    <a:pos x="T6" y="T7"/>
                  </a:cxn>
                  <a:cxn ang="0">
                    <a:pos x="T8" y="T9"/>
                  </a:cxn>
                  <a:cxn ang="0">
                    <a:pos x="T10" y="T11"/>
                  </a:cxn>
                  <a:cxn ang="0">
                    <a:pos x="T12" y="T13"/>
                  </a:cxn>
                </a:cxnLst>
                <a:rect l="0" t="0" r="r" b="b"/>
                <a:pathLst>
                  <a:path w="85" h="239">
                    <a:moveTo>
                      <a:pt x="64" y="239"/>
                    </a:moveTo>
                    <a:lnTo>
                      <a:pt x="85" y="90"/>
                    </a:lnTo>
                    <a:lnTo>
                      <a:pt x="85" y="0"/>
                    </a:lnTo>
                    <a:lnTo>
                      <a:pt x="0" y="0"/>
                    </a:lnTo>
                    <a:lnTo>
                      <a:pt x="0" y="90"/>
                    </a:lnTo>
                    <a:lnTo>
                      <a:pt x="21" y="239"/>
                    </a:lnTo>
                    <a:lnTo>
                      <a:pt x="64" y="239"/>
                    </a:lnTo>
                    <a:close/>
                  </a:path>
                </a:pathLst>
              </a:custGeom>
              <a:solidFill>
                <a:schemeClr val="bg1"/>
              </a:solidFill>
              <a:ln>
                <a:noFill/>
              </a:ln>
            </p:spPr>
            <p:txBody>
              <a:bodyPr vert="horz" wrap="square" lIns="83943" tIns="41972" rIns="83943" bIns="41972" numCol="1" anchor="t" anchorCtr="0" compatLnSpc="1">
                <a:prstTxWarp prst="textNoShape">
                  <a:avLst/>
                </a:prstTxWarp>
              </a:bodyPr>
              <a:lstStyle/>
              <a:p>
                <a:endParaRPr lang="en-US" sz="1632" dirty="0"/>
              </a:p>
            </p:txBody>
          </p:sp>
          <p:sp>
            <p:nvSpPr>
              <p:cNvPr id="108" name="Rectangle 103"/>
              <p:cNvSpPr>
                <a:spLocks noChangeArrowheads="1"/>
              </p:cNvSpPr>
              <p:nvPr/>
            </p:nvSpPr>
            <p:spPr bwMode="black">
              <a:xfrm>
                <a:off x="10598124" y="3842248"/>
                <a:ext cx="66623" cy="64501"/>
              </a:xfrm>
              <a:prstGeom prst="rect">
                <a:avLst/>
              </a:prstGeom>
              <a:solidFill>
                <a:schemeClr val="bg1"/>
              </a:solidFill>
              <a:ln>
                <a:noFill/>
              </a:ln>
            </p:spPr>
            <p:txBody>
              <a:bodyPr vert="horz" wrap="square" lIns="83943" tIns="41972" rIns="83943" bIns="41972" numCol="1" anchor="t" anchorCtr="0" compatLnSpc="1">
                <a:prstTxWarp prst="textNoShape">
                  <a:avLst/>
                </a:prstTxWarp>
              </a:bodyPr>
              <a:lstStyle/>
              <a:p>
                <a:endParaRPr lang="en-US" sz="1632" dirty="0"/>
              </a:p>
            </p:txBody>
          </p:sp>
        </p:grpSp>
      </p:grpSp>
    </p:spTree>
    <p:extLst>
      <p:ext uri="{BB962C8B-B14F-4D97-AF65-F5344CB8AC3E}">
        <p14:creationId xmlns:p14="http://schemas.microsoft.com/office/powerpoint/2010/main" val="2975946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wipe(left)">
                                      <p:cBhvr>
                                        <p:cTn id="7" dur="500"/>
                                        <p:tgtEl>
                                          <p:spTgt spid="1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2"/>
                                        </p:tgtEl>
                                        <p:attrNameLst>
                                          <p:attrName>style.visibility</p:attrName>
                                        </p:attrNameLst>
                                      </p:cBhvr>
                                      <p:to>
                                        <p:strVal val="visible"/>
                                      </p:to>
                                    </p:set>
                                    <p:animEffect transition="in" filter="fade">
                                      <p:cBhvr>
                                        <p:cTn id="11" dur="500"/>
                                        <p:tgtEl>
                                          <p:spTgt spid="1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9"/>
                                        </p:tgtEl>
                                        <p:attrNameLst>
                                          <p:attrName>style.visibility</p:attrName>
                                        </p:attrNameLst>
                                      </p:cBhvr>
                                      <p:to>
                                        <p:strVal val="visible"/>
                                      </p:to>
                                    </p:set>
                                    <p:animEffect transition="in" filter="fade">
                                      <p:cBhvr>
                                        <p:cTn id="14" dur="500"/>
                                        <p:tgtEl>
                                          <p:spTgt spid="129"/>
                                        </p:tgtEl>
                                      </p:cBhvr>
                                    </p:animEffect>
                                  </p:childTnLst>
                                </p:cTn>
                              </p:par>
                              <p:par>
                                <p:cTn id="15" presetID="8" presetClass="emph" presetSubtype="0" fill="hold" nodeType="withEffect">
                                  <p:stCondLst>
                                    <p:cond delay="0"/>
                                  </p:stCondLst>
                                  <p:childTnLst>
                                    <p:animRot by="10800000">
                                      <p:cBhvr>
                                        <p:cTn id="16" dur="3000" fill="hold"/>
                                        <p:tgtEl>
                                          <p:spTgt spid="112"/>
                                        </p:tgtEl>
                                        <p:attrNameLst>
                                          <p:attrName>r</p:attrName>
                                        </p:attrNameLst>
                                      </p:cBhvr>
                                    </p:animRot>
                                  </p:childTnLst>
                                </p:cTn>
                              </p:par>
                            </p:childTnLst>
                          </p:cTn>
                        </p:par>
                        <p:par>
                          <p:cTn id="17" fill="hold">
                            <p:stCondLst>
                              <p:cond delay="3500"/>
                            </p:stCondLst>
                            <p:childTnLst>
                              <p:par>
                                <p:cTn id="18" presetID="10" presetClass="exit" presetSubtype="0" fill="hold" nodeType="afterEffect">
                                  <p:stCondLst>
                                    <p:cond delay="0"/>
                                  </p:stCondLst>
                                  <p:childTnLst>
                                    <p:animEffect transition="out" filter="fade">
                                      <p:cBhvr>
                                        <p:cTn id="19" dur="500"/>
                                        <p:tgtEl>
                                          <p:spTgt spid="112"/>
                                        </p:tgtEl>
                                      </p:cBhvr>
                                    </p:animEffect>
                                    <p:set>
                                      <p:cBhvr>
                                        <p:cTn id="20" dur="1" fill="hold">
                                          <p:stCondLst>
                                            <p:cond delay="499"/>
                                          </p:stCondLst>
                                        </p:cTn>
                                        <p:tgtEl>
                                          <p:spTgt spid="112"/>
                                        </p:tgtEl>
                                        <p:attrNameLst>
                                          <p:attrName>style.visibility</p:attrName>
                                        </p:attrNameLst>
                                      </p:cBhvr>
                                      <p:to>
                                        <p:strVal val="hidden"/>
                                      </p:to>
                                    </p:set>
                                  </p:childTnLst>
                                </p:cTn>
                              </p:par>
                            </p:childTnLst>
                          </p:cTn>
                        </p:par>
                        <p:par>
                          <p:cTn id="21" fill="hold">
                            <p:stCondLst>
                              <p:cond delay="4000"/>
                            </p:stCondLst>
                            <p:childTnLst>
                              <p:par>
                                <p:cTn id="22" presetID="22" presetClass="entr" presetSubtype="4" fill="hold" nodeType="after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wipe(down)">
                                      <p:cBhvr>
                                        <p:cTn id="24" dur="500"/>
                                        <p:tgtEl>
                                          <p:spTgt spid="84"/>
                                        </p:tgtEl>
                                      </p:cBhvr>
                                    </p:animEffect>
                                  </p:childTnLst>
                                </p:cTn>
                              </p:par>
                            </p:childTnLst>
                          </p:cTn>
                        </p:par>
                        <p:par>
                          <p:cTn id="25" fill="hold">
                            <p:stCondLst>
                              <p:cond delay="4500"/>
                            </p:stCondLst>
                            <p:childTnLst>
                              <p:par>
                                <p:cTn id="26" presetID="10" presetClass="entr" presetSubtype="0" fill="hold" nodeType="afterEffect">
                                  <p:stCondLst>
                                    <p:cond delay="0"/>
                                  </p:stCondLst>
                                  <p:childTnLst>
                                    <p:set>
                                      <p:cBhvr>
                                        <p:cTn id="27" dur="1" fill="hold">
                                          <p:stCondLst>
                                            <p:cond delay="0"/>
                                          </p:stCondLst>
                                        </p:cTn>
                                        <p:tgtEl>
                                          <p:spTgt spid="140"/>
                                        </p:tgtEl>
                                        <p:attrNameLst>
                                          <p:attrName>style.visibility</p:attrName>
                                        </p:attrNameLst>
                                      </p:cBhvr>
                                      <p:to>
                                        <p:strVal val="visible"/>
                                      </p:to>
                                    </p:set>
                                    <p:animEffect transition="in" filter="fade">
                                      <p:cBhvr>
                                        <p:cTn id="28" dur="500"/>
                                        <p:tgtEl>
                                          <p:spTgt spid="140"/>
                                        </p:tgtEl>
                                      </p:cBhvr>
                                    </p:animEffect>
                                  </p:childTnLst>
                                </p:cTn>
                              </p:par>
                              <p:par>
                                <p:cTn id="29" presetID="10" presetClass="entr" presetSubtype="0" fill="hold" nodeType="withEffect">
                                  <p:stCondLst>
                                    <p:cond delay="0"/>
                                  </p:stCondLst>
                                  <p:childTnLst>
                                    <p:set>
                                      <p:cBhvr>
                                        <p:cTn id="30" dur="1" fill="hold">
                                          <p:stCondLst>
                                            <p:cond delay="0"/>
                                          </p:stCondLst>
                                        </p:cTn>
                                        <p:tgtEl>
                                          <p:spTgt spid="146"/>
                                        </p:tgtEl>
                                        <p:attrNameLst>
                                          <p:attrName>style.visibility</p:attrName>
                                        </p:attrNameLst>
                                      </p:cBhvr>
                                      <p:to>
                                        <p:strVal val="visible"/>
                                      </p:to>
                                    </p:set>
                                    <p:animEffect transition="in" filter="fade">
                                      <p:cBhvr>
                                        <p:cTn id="31" dur="500"/>
                                        <p:tgtEl>
                                          <p:spTgt spid="146"/>
                                        </p:tgtEl>
                                      </p:cBhvr>
                                    </p:animEffect>
                                  </p:childTnLst>
                                </p:cTn>
                              </p:par>
                              <p:par>
                                <p:cTn id="32" presetID="10" presetClass="entr" presetSubtype="0" fill="hold" nodeType="withEffect">
                                  <p:stCondLst>
                                    <p:cond delay="0"/>
                                  </p:stCondLst>
                                  <p:childTnLst>
                                    <p:set>
                                      <p:cBhvr>
                                        <p:cTn id="33" dur="1" fill="hold">
                                          <p:stCondLst>
                                            <p:cond delay="0"/>
                                          </p:stCondLst>
                                        </p:cTn>
                                        <p:tgtEl>
                                          <p:spTgt spid="152"/>
                                        </p:tgtEl>
                                        <p:attrNameLst>
                                          <p:attrName>style.visibility</p:attrName>
                                        </p:attrNameLst>
                                      </p:cBhvr>
                                      <p:to>
                                        <p:strVal val="visible"/>
                                      </p:to>
                                    </p:set>
                                    <p:animEffect transition="in" filter="fade">
                                      <p:cBhvr>
                                        <p:cTn id="34" dur="500"/>
                                        <p:tgtEl>
                                          <p:spTgt spid="15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4"/>
                                        </p:tgtEl>
                                        <p:attrNameLst>
                                          <p:attrName>style.visibility</p:attrName>
                                        </p:attrNameLst>
                                      </p:cBhvr>
                                      <p:to>
                                        <p:strVal val="visible"/>
                                      </p:to>
                                    </p:set>
                                    <p:animEffect transition="in" filter="fade">
                                      <p:cBhvr>
                                        <p:cTn id="37" dur="500"/>
                                        <p:tgtEl>
                                          <p:spTgt spid="14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5"/>
                                        </p:tgtEl>
                                        <p:attrNameLst>
                                          <p:attrName>style.visibility</p:attrName>
                                        </p:attrNameLst>
                                      </p:cBhvr>
                                      <p:to>
                                        <p:strVal val="visible"/>
                                      </p:to>
                                    </p:set>
                                    <p:animEffect transition="in" filter="fade">
                                      <p:cBhvr>
                                        <p:cTn id="40" dur="500"/>
                                        <p:tgtEl>
                                          <p:spTgt spid="145"/>
                                        </p:tgtEl>
                                      </p:cBhvr>
                                    </p:animEffect>
                                  </p:childTnLst>
                                </p:cTn>
                              </p:par>
                            </p:childTnLst>
                          </p:cTn>
                        </p:par>
                        <p:par>
                          <p:cTn id="41" fill="hold">
                            <p:stCondLst>
                              <p:cond delay="5000"/>
                            </p:stCondLst>
                            <p:childTnLst>
                              <p:par>
                                <p:cTn id="42" presetID="10" presetClass="entr" presetSubtype="0" fill="hold" nodeType="afterEffect">
                                  <p:stCondLst>
                                    <p:cond delay="0"/>
                                  </p:stCondLst>
                                  <p:childTnLst>
                                    <p:set>
                                      <p:cBhvr>
                                        <p:cTn id="43" dur="1" fill="hold">
                                          <p:stCondLst>
                                            <p:cond delay="0"/>
                                          </p:stCondLst>
                                        </p:cTn>
                                        <p:tgtEl>
                                          <p:spTgt spid="94"/>
                                        </p:tgtEl>
                                        <p:attrNameLst>
                                          <p:attrName>style.visibility</p:attrName>
                                        </p:attrNameLst>
                                      </p:cBhvr>
                                      <p:to>
                                        <p:strVal val="visible"/>
                                      </p:to>
                                    </p:set>
                                    <p:animEffect transition="in" filter="fade">
                                      <p:cBhvr>
                                        <p:cTn id="44" dur="500"/>
                                        <p:tgtEl>
                                          <p:spTgt spid="94"/>
                                        </p:tgtEl>
                                      </p:cBhvr>
                                    </p:animEffect>
                                  </p:childTnLst>
                                </p:cTn>
                              </p:par>
                            </p:childTnLst>
                          </p:cTn>
                        </p:par>
                        <p:par>
                          <p:cTn id="45" fill="hold">
                            <p:stCondLst>
                              <p:cond delay="5500"/>
                            </p:stCondLst>
                            <p:childTnLst>
                              <p:par>
                                <p:cTn id="46" presetID="22" presetClass="entr" presetSubtype="8" fill="hold" nodeType="afterEffect">
                                  <p:stCondLst>
                                    <p:cond delay="0"/>
                                  </p:stCondLst>
                                  <p:childTnLst>
                                    <p:set>
                                      <p:cBhvr>
                                        <p:cTn id="47" dur="1" fill="hold">
                                          <p:stCondLst>
                                            <p:cond delay="0"/>
                                          </p:stCondLst>
                                        </p:cTn>
                                        <p:tgtEl>
                                          <p:spTgt spid="281"/>
                                        </p:tgtEl>
                                        <p:attrNameLst>
                                          <p:attrName>style.visibility</p:attrName>
                                        </p:attrNameLst>
                                      </p:cBhvr>
                                      <p:to>
                                        <p:strVal val="visible"/>
                                      </p:to>
                                    </p:set>
                                    <p:animEffect transition="in" filter="wipe(left)">
                                      <p:cBhvr>
                                        <p:cTn id="48" dur="500"/>
                                        <p:tgtEl>
                                          <p:spTgt spid="281"/>
                                        </p:tgtEl>
                                      </p:cBhvr>
                                    </p:animEffect>
                                  </p:childTnLst>
                                </p:cTn>
                              </p:par>
                            </p:childTnLst>
                          </p:cTn>
                        </p:par>
                        <p:par>
                          <p:cTn id="49" fill="hold">
                            <p:stCondLst>
                              <p:cond delay="6000"/>
                            </p:stCondLst>
                            <p:childTnLst>
                              <p:par>
                                <p:cTn id="50" presetID="10" presetClass="entr" presetSubtype="0" fill="hold" nodeType="afterEffect">
                                  <p:stCondLst>
                                    <p:cond delay="0"/>
                                  </p:stCondLst>
                                  <p:childTnLst>
                                    <p:set>
                                      <p:cBhvr>
                                        <p:cTn id="51" dur="1" fill="hold">
                                          <p:stCondLst>
                                            <p:cond delay="0"/>
                                          </p:stCondLst>
                                        </p:cTn>
                                        <p:tgtEl>
                                          <p:spTgt spid="273"/>
                                        </p:tgtEl>
                                        <p:attrNameLst>
                                          <p:attrName>style.visibility</p:attrName>
                                        </p:attrNameLst>
                                      </p:cBhvr>
                                      <p:to>
                                        <p:strVal val="visible"/>
                                      </p:to>
                                    </p:set>
                                    <p:animEffect transition="in" filter="fade">
                                      <p:cBhvr>
                                        <p:cTn id="52" dur="500"/>
                                        <p:tgtEl>
                                          <p:spTgt spid="273"/>
                                        </p:tgtEl>
                                      </p:cBhvr>
                                    </p:animEffect>
                                  </p:childTnLst>
                                </p:cTn>
                              </p:par>
                              <p:par>
                                <p:cTn id="53" presetID="8" presetClass="emph" presetSubtype="0" fill="hold" nodeType="withEffect">
                                  <p:stCondLst>
                                    <p:cond delay="0"/>
                                  </p:stCondLst>
                                  <p:childTnLst>
                                    <p:animRot by="10800000">
                                      <p:cBhvr>
                                        <p:cTn id="54" dur="3000" fill="hold"/>
                                        <p:tgtEl>
                                          <p:spTgt spid="273"/>
                                        </p:tgtEl>
                                        <p:attrNameLst>
                                          <p:attrName>r</p:attrName>
                                        </p:attrNameLst>
                                      </p:cBhvr>
                                    </p:animRot>
                                  </p:childTnLst>
                                </p:cTn>
                              </p:par>
                            </p:childTnLst>
                          </p:cTn>
                        </p:par>
                        <p:par>
                          <p:cTn id="55" fill="hold">
                            <p:stCondLst>
                              <p:cond delay="9500"/>
                            </p:stCondLst>
                            <p:childTnLst>
                              <p:par>
                                <p:cTn id="56" presetID="10" presetClass="entr" presetSubtype="0" fill="hold" nodeType="afterEffect">
                                  <p:stCondLst>
                                    <p:cond delay="0"/>
                                  </p:stCondLst>
                                  <p:childTnLst>
                                    <p:set>
                                      <p:cBhvr>
                                        <p:cTn id="57" dur="1" fill="hold">
                                          <p:stCondLst>
                                            <p:cond delay="0"/>
                                          </p:stCondLst>
                                        </p:cTn>
                                        <p:tgtEl>
                                          <p:spTgt spid="157"/>
                                        </p:tgtEl>
                                        <p:attrNameLst>
                                          <p:attrName>style.visibility</p:attrName>
                                        </p:attrNameLst>
                                      </p:cBhvr>
                                      <p:to>
                                        <p:strVal val="visible"/>
                                      </p:to>
                                    </p:set>
                                    <p:animEffect transition="in" filter="fade">
                                      <p:cBhvr>
                                        <p:cTn id="58" dur="500"/>
                                        <p:tgtEl>
                                          <p:spTgt spid="157"/>
                                        </p:tgtEl>
                                      </p:cBhvr>
                                    </p:animEffect>
                                  </p:childTnLst>
                                </p:cTn>
                              </p:par>
                              <p:par>
                                <p:cTn id="59" presetID="10" presetClass="entr" presetSubtype="0" fill="hold" nodeType="withEffect">
                                  <p:stCondLst>
                                    <p:cond delay="0"/>
                                  </p:stCondLst>
                                  <p:childTnLst>
                                    <p:set>
                                      <p:cBhvr>
                                        <p:cTn id="60" dur="1" fill="hold">
                                          <p:stCondLst>
                                            <p:cond delay="0"/>
                                          </p:stCondLst>
                                        </p:cTn>
                                        <p:tgtEl>
                                          <p:spTgt spid="160"/>
                                        </p:tgtEl>
                                        <p:attrNameLst>
                                          <p:attrName>style.visibility</p:attrName>
                                        </p:attrNameLst>
                                      </p:cBhvr>
                                      <p:to>
                                        <p:strVal val="visible"/>
                                      </p:to>
                                    </p:set>
                                    <p:animEffect transition="in" filter="fade">
                                      <p:cBhvr>
                                        <p:cTn id="61" dur="500"/>
                                        <p:tgtEl>
                                          <p:spTgt spid="160"/>
                                        </p:tgtEl>
                                      </p:cBhvr>
                                    </p:animEffect>
                                  </p:childTnLst>
                                </p:cTn>
                              </p:par>
                            </p:childTnLst>
                          </p:cTn>
                        </p:par>
                        <p:par>
                          <p:cTn id="62" fill="hold">
                            <p:stCondLst>
                              <p:cond delay="10000"/>
                            </p:stCondLst>
                            <p:childTnLst>
                              <p:par>
                                <p:cTn id="63" presetID="10" presetClass="entr" presetSubtype="0" fill="hold" nodeType="afterEffect">
                                  <p:stCondLst>
                                    <p:cond delay="0"/>
                                  </p:stCondLst>
                                  <p:childTnLst>
                                    <p:set>
                                      <p:cBhvr>
                                        <p:cTn id="64" dur="1" fill="hold">
                                          <p:stCondLst>
                                            <p:cond delay="0"/>
                                          </p:stCondLst>
                                        </p:cTn>
                                        <p:tgtEl>
                                          <p:spTgt spid="343"/>
                                        </p:tgtEl>
                                        <p:attrNameLst>
                                          <p:attrName>style.visibility</p:attrName>
                                        </p:attrNameLst>
                                      </p:cBhvr>
                                      <p:to>
                                        <p:strVal val="visible"/>
                                      </p:to>
                                    </p:set>
                                    <p:animEffect transition="in" filter="fade">
                                      <p:cBhvr>
                                        <p:cTn id="65" dur="500"/>
                                        <p:tgtEl>
                                          <p:spTgt spid="343"/>
                                        </p:tgtEl>
                                      </p:cBhvr>
                                    </p:animEffect>
                                  </p:childTnLst>
                                </p:cTn>
                              </p:par>
                              <p:par>
                                <p:cTn id="66" presetID="10" presetClass="exit" presetSubtype="0" fill="hold" nodeType="withEffect">
                                  <p:stCondLst>
                                    <p:cond delay="0"/>
                                  </p:stCondLst>
                                  <p:childTnLst>
                                    <p:animEffect transition="out" filter="fade">
                                      <p:cBhvr>
                                        <p:cTn id="67" dur="500"/>
                                        <p:tgtEl>
                                          <p:spTgt spid="273"/>
                                        </p:tgtEl>
                                      </p:cBhvr>
                                    </p:animEffect>
                                    <p:set>
                                      <p:cBhvr>
                                        <p:cTn id="68" dur="1" fill="hold">
                                          <p:stCondLst>
                                            <p:cond delay="499"/>
                                          </p:stCondLst>
                                        </p:cTn>
                                        <p:tgtEl>
                                          <p:spTgt spid="273"/>
                                        </p:tgtEl>
                                        <p:attrNameLst>
                                          <p:attrName>style.visibility</p:attrName>
                                        </p:attrNameLst>
                                      </p:cBhvr>
                                      <p:to>
                                        <p:strVal val="hidden"/>
                                      </p:to>
                                    </p:set>
                                  </p:childTnLst>
                                </p:cTn>
                              </p:par>
                            </p:childTnLst>
                          </p:cTn>
                        </p:par>
                        <p:par>
                          <p:cTn id="69" fill="hold">
                            <p:stCondLst>
                              <p:cond delay="10500"/>
                            </p:stCondLst>
                            <p:childTnLst>
                              <p:par>
                                <p:cTn id="70" presetID="22" presetClass="entr" presetSubtype="4" fill="hold" nodeType="afterEffect">
                                  <p:stCondLst>
                                    <p:cond delay="0"/>
                                  </p:stCondLst>
                                  <p:childTnLst>
                                    <p:set>
                                      <p:cBhvr>
                                        <p:cTn id="71" dur="1" fill="hold">
                                          <p:stCondLst>
                                            <p:cond delay="0"/>
                                          </p:stCondLst>
                                        </p:cTn>
                                        <p:tgtEl>
                                          <p:spTgt spid="277"/>
                                        </p:tgtEl>
                                        <p:attrNameLst>
                                          <p:attrName>style.visibility</p:attrName>
                                        </p:attrNameLst>
                                      </p:cBhvr>
                                      <p:to>
                                        <p:strVal val="visible"/>
                                      </p:to>
                                    </p:set>
                                    <p:animEffect transition="in" filter="wipe(down)">
                                      <p:cBhvr>
                                        <p:cTn id="72" dur="500"/>
                                        <p:tgtEl>
                                          <p:spTgt spid="277"/>
                                        </p:tgtEl>
                                      </p:cBhvr>
                                    </p:animEffect>
                                  </p:childTnLst>
                                </p:cTn>
                              </p:par>
                              <p:par>
                                <p:cTn id="73" presetID="10" presetClass="entr" presetSubtype="0" fill="hold" nodeType="withEffect">
                                  <p:stCondLst>
                                    <p:cond delay="0"/>
                                  </p:stCondLst>
                                  <p:childTnLst>
                                    <p:set>
                                      <p:cBhvr>
                                        <p:cTn id="74" dur="1" fill="hold">
                                          <p:stCondLst>
                                            <p:cond delay="0"/>
                                          </p:stCondLst>
                                        </p:cTn>
                                        <p:tgtEl>
                                          <p:spTgt spid="346"/>
                                        </p:tgtEl>
                                        <p:attrNameLst>
                                          <p:attrName>style.visibility</p:attrName>
                                        </p:attrNameLst>
                                      </p:cBhvr>
                                      <p:to>
                                        <p:strVal val="visible"/>
                                      </p:to>
                                    </p:set>
                                    <p:animEffect transition="in" filter="fade">
                                      <p:cBhvr>
                                        <p:cTn id="75" dur="500"/>
                                        <p:tgtEl>
                                          <p:spTgt spid="346"/>
                                        </p:tgtEl>
                                      </p:cBhvr>
                                    </p:animEffect>
                                  </p:childTnLst>
                                </p:cTn>
                              </p:par>
                            </p:childTnLst>
                          </p:cTn>
                        </p:par>
                        <p:par>
                          <p:cTn id="76" fill="hold">
                            <p:stCondLst>
                              <p:cond delay="11000"/>
                            </p:stCondLst>
                            <p:childTnLst>
                              <p:par>
                                <p:cTn id="77" presetID="22" presetClass="entr" presetSubtype="8" fill="hold" nodeType="afterEffect">
                                  <p:stCondLst>
                                    <p:cond delay="0"/>
                                  </p:stCondLst>
                                  <p:childTnLst>
                                    <p:set>
                                      <p:cBhvr>
                                        <p:cTn id="78" dur="1" fill="hold">
                                          <p:stCondLst>
                                            <p:cond delay="0"/>
                                          </p:stCondLst>
                                        </p:cTn>
                                        <p:tgtEl>
                                          <p:spTgt spid="349"/>
                                        </p:tgtEl>
                                        <p:attrNameLst>
                                          <p:attrName>style.visibility</p:attrName>
                                        </p:attrNameLst>
                                      </p:cBhvr>
                                      <p:to>
                                        <p:strVal val="visible"/>
                                      </p:to>
                                    </p:set>
                                    <p:animEffect transition="in" filter="wipe(left)">
                                      <p:cBhvr>
                                        <p:cTn id="79" dur="500"/>
                                        <p:tgtEl>
                                          <p:spTgt spid="349"/>
                                        </p:tgtEl>
                                      </p:cBhvr>
                                    </p:animEffect>
                                  </p:childTnLst>
                                </p:cTn>
                              </p:par>
                              <p:par>
                                <p:cTn id="80" presetID="10" presetClass="entr" presetSubtype="0" fill="hold" nodeType="withEffect">
                                  <p:stCondLst>
                                    <p:cond delay="1000"/>
                                  </p:stCondLst>
                                  <p:childTnLst>
                                    <p:set>
                                      <p:cBhvr>
                                        <p:cTn id="81" dur="1" fill="hold">
                                          <p:stCondLst>
                                            <p:cond delay="0"/>
                                          </p:stCondLst>
                                        </p:cTn>
                                        <p:tgtEl>
                                          <p:spTgt spid="350"/>
                                        </p:tgtEl>
                                        <p:attrNameLst>
                                          <p:attrName>style.visibility</p:attrName>
                                        </p:attrNameLst>
                                      </p:cBhvr>
                                      <p:to>
                                        <p:strVal val="visible"/>
                                      </p:to>
                                    </p:set>
                                    <p:animEffect transition="in" filter="fade">
                                      <p:cBhvr>
                                        <p:cTn id="82" dur="500"/>
                                        <p:tgtEl>
                                          <p:spTgt spid="350"/>
                                        </p:tgtEl>
                                      </p:cBhvr>
                                    </p:animEffect>
                                  </p:childTnLst>
                                </p:cTn>
                              </p:par>
                            </p:childTnLst>
                          </p:cTn>
                        </p:par>
                        <p:par>
                          <p:cTn id="83" fill="hold">
                            <p:stCondLst>
                              <p:cond delay="12500"/>
                            </p:stCondLst>
                            <p:childTnLst>
                              <p:par>
                                <p:cTn id="84" presetID="10" presetClass="exit" presetSubtype="0" fill="hold" nodeType="afterEffect">
                                  <p:stCondLst>
                                    <p:cond delay="0"/>
                                  </p:stCondLst>
                                  <p:childTnLst>
                                    <p:animEffect transition="out" filter="fade">
                                      <p:cBhvr>
                                        <p:cTn id="85" dur="500"/>
                                        <p:tgtEl>
                                          <p:spTgt spid="94"/>
                                        </p:tgtEl>
                                      </p:cBhvr>
                                    </p:animEffect>
                                    <p:set>
                                      <p:cBhvr>
                                        <p:cTn id="86" dur="1" fill="hold">
                                          <p:stCondLst>
                                            <p:cond delay="499"/>
                                          </p:stCondLst>
                                        </p:cTn>
                                        <p:tgtEl>
                                          <p:spTgt spid="9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fade">
                                      <p:cBhvr>
                                        <p:cTn id="91" dur="500"/>
                                        <p:tgtEl>
                                          <p:spTgt spid="3"/>
                                        </p:tgtEl>
                                      </p:cBhvr>
                                    </p:animEffect>
                                  </p:childTnLst>
                                </p:cTn>
                              </p:par>
                              <p:par>
                                <p:cTn id="92" presetID="10" presetClass="exit" presetSubtype="0" fill="hold" nodeType="withEffect">
                                  <p:stCondLst>
                                    <p:cond delay="0"/>
                                  </p:stCondLst>
                                  <p:childTnLst>
                                    <p:animEffect transition="out" filter="fade">
                                      <p:cBhvr>
                                        <p:cTn id="93" dur="500"/>
                                        <p:tgtEl>
                                          <p:spTgt spid="82"/>
                                        </p:tgtEl>
                                      </p:cBhvr>
                                    </p:animEffect>
                                    <p:set>
                                      <p:cBhvr>
                                        <p:cTn id="94" dur="1" fill="hold">
                                          <p:stCondLst>
                                            <p:cond delay="499"/>
                                          </p:stCondLst>
                                        </p:cTn>
                                        <p:tgtEl>
                                          <p:spTgt spid="82"/>
                                        </p:tgtEl>
                                        <p:attrNameLst>
                                          <p:attrName>style.visibility</p:attrName>
                                        </p:attrNameLst>
                                      </p:cBhvr>
                                      <p:to>
                                        <p:strVal val="hidden"/>
                                      </p:to>
                                    </p:set>
                                  </p:childTnLst>
                                </p:cTn>
                              </p:par>
                              <p:par>
                                <p:cTn id="95" presetID="47" presetClass="entr" presetSubtype="0" fill="hold" grpId="0" nodeType="withEffect">
                                  <p:stCondLst>
                                    <p:cond delay="0"/>
                                  </p:stCondLst>
                                  <p:childTnLst>
                                    <p:set>
                                      <p:cBhvr>
                                        <p:cTn id="96" dur="1" fill="hold">
                                          <p:stCondLst>
                                            <p:cond delay="0"/>
                                          </p:stCondLst>
                                        </p:cTn>
                                        <p:tgtEl>
                                          <p:spTgt spid="95"/>
                                        </p:tgtEl>
                                        <p:attrNameLst>
                                          <p:attrName>style.visibility</p:attrName>
                                        </p:attrNameLst>
                                      </p:cBhvr>
                                      <p:to>
                                        <p:strVal val="visible"/>
                                      </p:to>
                                    </p:set>
                                    <p:animEffect transition="in" filter="fade">
                                      <p:cBhvr>
                                        <p:cTn id="97" dur="1000"/>
                                        <p:tgtEl>
                                          <p:spTgt spid="95"/>
                                        </p:tgtEl>
                                      </p:cBhvr>
                                    </p:animEffect>
                                    <p:anim calcmode="lin" valueType="num">
                                      <p:cBhvr>
                                        <p:cTn id="98" dur="1000" fill="hold"/>
                                        <p:tgtEl>
                                          <p:spTgt spid="95"/>
                                        </p:tgtEl>
                                        <p:attrNameLst>
                                          <p:attrName>ppt_x</p:attrName>
                                        </p:attrNameLst>
                                      </p:cBhvr>
                                      <p:tavLst>
                                        <p:tav tm="0">
                                          <p:val>
                                            <p:strVal val="#ppt_x"/>
                                          </p:val>
                                        </p:tav>
                                        <p:tav tm="100000">
                                          <p:val>
                                            <p:strVal val="#ppt_x"/>
                                          </p:val>
                                        </p:tav>
                                      </p:tavLst>
                                    </p:anim>
                                    <p:anim calcmode="lin" valueType="num">
                                      <p:cBhvr>
                                        <p:cTn id="99" dur="1000" fill="hold"/>
                                        <p:tgtEl>
                                          <p:spTgt spid="95"/>
                                        </p:tgtEl>
                                        <p:attrNameLst>
                                          <p:attrName>ppt_y</p:attrName>
                                        </p:attrNameLst>
                                      </p:cBhvr>
                                      <p:tavLst>
                                        <p:tav tm="0">
                                          <p:val>
                                            <p:strVal val="#ppt_y-.1"/>
                                          </p:val>
                                        </p:tav>
                                        <p:tav tm="100000">
                                          <p:val>
                                            <p:strVal val="#ppt_y"/>
                                          </p:val>
                                        </p:tav>
                                      </p:tavLst>
                                    </p:anim>
                                  </p:childTnLst>
                                </p:cTn>
                              </p:par>
                            </p:childTnLst>
                          </p:cTn>
                        </p:par>
                        <p:par>
                          <p:cTn id="100" fill="hold">
                            <p:stCondLst>
                              <p:cond delay="1000"/>
                            </p:stCondLst>
                            <p:childTnLst>
                              <p:par>
                                <p:cTn id="101" presetID="10" presetClass="entr" presetSubtype="0" fill="hold" nodeType="afterEffect">
                                  <p:stCondLst>
                                    <p:cond delay="0"/>
                                  </p:stCondLst>
                                  <p:childTnLst>
                                    <p:set>
                                      <p:cBhvr>
                                        <p:cTn id="102" dur="1" fill="hold">
                                          <p:stCondLst>
                                            <p:cond delay="0"/>
                                          </p:stCondLst>
                                        </p:cTn>
                                        <p:tgtEl>
                                          <p:spTgt spid="168"/>
                                        </p:tgtEl>
                                        <p:attrNameLst>
                                          <p:attrName>style.visibility</p:attrName>
                                        </p:attrNameLst>
                                      </p:cBhvr>
                                      <p:to>
                                        <p:strVal val="visible"/>
                                      </p:to>
                                    </p:set>
                                    <p:animEffect transition="in" filter="fade">
                                      <p:cBhvr>
                                        <p:cTn id="103" dur="500"/>
                                        <p:tgtEl>
                                          <p:spTgt spid="168"/>
                                        </p:tgtEl>
                                      </p:cBhvr>
                                    </p:animEffect>
                                  </p:childTnLst>
                                </p:cTn>
                              </p:par>
                              <p:par>
                                <p:cTn id="104" presetID="10" presetClass="entr" presetSubtype="0" fill="hold" nodeType="withEffect">
                                  <p:stCondLst>
                                    <p:cond delay="0"/>
                                  </p:stCondLst>
                                  <p:childTnLst>
                                    <p:set>
                                      <p:cBhvr>
                                        <p:cTn id="105" dur="1" fill="hold">
                                          <p:stCondLst>
                                            <p:cond delay="0"/>
                                          </p:stCondLst>
                                        </p:cTn>
                                        <p:tgtEl>
                                          <p:spTgt spid="167"/>
                                        </p:tgtEl>
                                        <p:attrNameLst>
                                          <p:attrName>style.visibility</p:attrName>
                                        </p:attrNameLst>
                                      </p:cBhvr>
                                      <p:to>
                                        <p:strVal val="visible"/>
                                      </p:to>
                                    </p:set>
                                    <p:animEffect transition="in" filter="fade">
                                      <p:cBhvr>
                                        <p:cTn id="106" dur="500"/>
                                        <p:tgtEl>
                                          <p:spTgt spid="167"/>
                                        </p:tgtEl>
                                      </p:cBhvr>
                                    </p:animEffect>
                                  </p:childTnLst>
                                </p:cTn>
                              </p:par>
                            </p:childTnLst>
                          </p:cTn>
                        </p:par>
                        <p:par>
                          <p:cTn id="107" fill="hold">
                            <p:stCondLst>
                              <p:cond delay="1500"/>
                            </p:stCondLst>
                            <p:childTnLst>
                              <p:par>
                                <p:cTn id="108" presetID="10" presetClass="entr" presetSubtype="0" fill="hold" nodeType="afterEffect">
                                  <p:stCondLst>
                                    <p:cond delay="0"/>
                                  </p:stCondLst>
                                  <p:childTnLst>
                                    <p:set>
                                      <p:cBhvr>
                                        <p:cTn id="109" dur="1" fill="hold">
                                          <p:stCondLst>
                                            <p:cond delay="0"/>
                                          </p:stCondLst>
                                        </p:cTn>
                                        <p:tgtEl>
                                          <p:spTgt spid="7"/>
                                        </p:tgtEl>
                                        <p:attrNameLst>
                                          <p:attrName>style.visibility</p:attrName>
                                        </p:attrNameLst>
                                      </p:cBhvr>
                                      <p:to>
                                        <p:strVal val="visible"/>
                                      </p:to>
                                    </p:set>
                                    <p:animEffect transition="in" filter="fade">
                                      <p:cBhvr>
                                        <p:cTn id="110" dur="500"/>
                                        <p:tgtEl>
                                          <p:spTgt spid="7"/>
                                        </p:tgtEl>
                                      </p:cBhvr>
                                    </p:animEffect>
                                  </p:childTnLst>
                                </p:cTn>
                              </p:par>
                            </p:childTnLst>
                          </p:cTn>
                        </p:par>
                        <p:par>
                          <p:cTn id="111" fill="hold">
                            <p:stCondLst>
                              <p:cond delay="2000"/>
                            </p:stCondLst>
                            <p:childTnLst>
                              <p:par>
                                <p:cTn id="112" presetID="10" presetClass="entr" presetSubtype="0" fill="hold" nodeType="afterEffect">
                                  <p:stCondLst>
                                    <p:cond delay="0"/>
                                  </p:stCondLst>
                                  <p:childTnLst>
                                    <p:set>
                                      <p:cBhvr>
                                        <p:cTn id="113" dur="1" fill="hold">
                                          <p:stCondLst>
                                            <p:cond delay="0"/>
                                          </p:stCondLst>
                                        </p:cTn>
                                        <p:tgtEl>
                                          <p:spTgt spid="8"/>
                                        </p:tgtEl>
                                        <p:attrNameLst>
                                          <p:attrName>style.visibility</p:attrName>
                                        </p:attrNameLst>
                                      </p:cBhvr>
                                      <p:to>
                                        <p:strVal val="visible"/>
                                      </p:to>
                                    </p:set>
                                    <p:animEffect transition="in" filter="fade">
                                      <p:cBhvr>
                                        <p:cTn id="1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129" grpId="0"/>
      <p:bldP spid="144" grpId="0"/>
      <p:bldP spid="1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Title 1"/>
          <p:cNvSpPr>
            <a:spLocks noGrp="1"/>
          </p:cNvSpPr>
          <p:nvPr>
            <p:ph type="title" idx="4294967295"/>
          </p:nvPr>
        </p:nvSpPr>
        <p:spPr>
          <a:xfrm>
            <a:off x="550863" y="295275"/>
            <a:ext cx="11885612" cy="917575"/>
          </a:xfrm>
        </p:spPr>
        <p:txBody>
          <a:bodyPr/>
          <a:lstStyle/>
          <a:p>
            <a:r>
              <a:rPr lang="en-US" sz="5303" dirty="0"/>
              <a:t>Mobile application management</a:t>
            </a:r>
          </a:p>
        </p:txBody>
      </p:sp>
      <p:cxnSp>
        <p:nvCxnSpPr>
          <p:cNvPr id="73" name="Straight Arrow Connector 72"/>
          <p:cNvCxnSpPr/>
          <p:nvPr/>
        </p:nvCxnSpPr>
        <p:spPr>
          <a:xfrm>
            <a:off x="1910561" y="3652696"/>
            <a:ext cx="7622111" cy="0"/>
          </a:xfrm>
          <a:prstGeom prst="straightConnector1">
            <a:avLst/>
          </a:prstGeom>
          <a:ln w="57150" cap="rnd" cmpd="sng">
            <a:solidFill>
              <a:srgbClr val="50505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74" name="Group 73"/>
          <p:cNvGrpSpPr/>
          <p:nvPr/>
        </p:nvGrpSpPr>
        <p:grpSpPr>
          <a:xfrm>
            <a:off x="2194436" y="1446296"/>
            <a:ext cx="3757663" cy="5234156"/>
            <a:chOff x="-3655574" y="1497318"/>
            <a:chExt cx="3758196" cy="5234898"/>
          </a:xfrm>
        </p:grpSpPr>
        <p:grpSp>
          <p:nvGrpSpPr>
            <p:cNvPr id="75" name="Group 74"/>
            <p:cNvGrpSpPr/>
            <p:nvPr/>
          </p:nvGrpSpPr>
          <p:grpSpPr>
            <a:xfrm>
              <a:off x="-3655574" y="1497318"/>
              <a:ext cx="3758196" cy="5234898"/>
              <a:chOff x="2489200" y="5600700"/>
              <a:chExt cx="763588" cy="1063625"/>
            </a:xfrm>
          </p:grpSpPr>
          <p:sp>
            <p:nvSpPr>
              <p:cNvPr id="88" name="Freeform 5"/>
              <p:cNvSpPr>
                <a:spLocks/>
              </p:cNvSpPr>
              <p:nvPr/>
            </p:nvSpPr>
            <p:spPr bwMode="auto">
              <a:xfrm>
                <a:off x="2489200" y="5600700"/>
                <a:ext cx="763588" cy="1063625"/>
              </a:xfrm>
              <a:custGeom>
                <a:avLst/>
                <a:gdLst>
                  <a:gd name="T0" fmla="*/ 848 w 920"/>
                  <a:gd name="T1" fmla="*/ 1282 h 1282"/>
                  <a:gd name="T2" fmla="*/ 72 w 920"/>
                  <a:gd name="T3" fmla="*/ 1282 h 1282"/>
                  <a:gd name="T4" fmla="*/ 0 w 920"/>
                  <a:gd name="T5" fmla="*/ 1210 h 1282"/>
                  <a:gd name="T6" fmla="*/ 0 w 920"/>
                  <a:gd name="T7" fmla="*/ 72 h 1282"/>
                  <a:gd name="T8" fmla="*/ 72 w 920"/>
                  <a:gd name="T9" fmla="*/ 0 h 1282"/>
                  <a:gd name="T10" fmla="*/ 848 w 920"/>
                  <a:gd name="T11" fmla="*/ 0 h 1282"/>
                  <a:gd name="T12" fmla="*/ 920 w 920"/>
                  <a:gd name="T13" fmla="*/ 72 h 1282"/>
                  <a:gd name="T14" fmla="*/ 920 w 920"/>
                  <a:gd name="T15" fmla="*/ 1210 h 1282"/>
                  <a:gd name="T16" fmla="*/ 848 w 920"/>
                  <a:gd name="T17" fmla="*/ 1282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0" h="1282">
                    <a:moveTo>
                      <a:pt x="848" y="1282"/>
                    </a:moveTo>
                    <a:cubicBezTo>
                      <a:pt x="72" y="1282"/>
                      <a:pt x="72" y="1282"/>
                      <a:pt x="72" y="1282"/>
                    </a:cubicBezTo>
                    <a:cubicBezTo>
                      <a:pt x="32" y="1282"/>
                      <a:pt x="0" y="1250"/>
                      <a:pt x="0" y="1210"/>
                    </a:cubicBezTo>
                    <a:cubicBezTo>
                      <a:pt x="0" y="72"/>
                      <a:pt x="0" y="72"/>
                      <a:pt x="0" y="72"/>
                    </a:cubicBezTo>
                    <a:cubicBezTo>
                      <a:pt x="0" y="32"/>
                      <a:pt x="32" y="0"/>
                      <a:pt x="72" y="0"/>
                    </a:cubicBezTo>
                    <a:cubicBezTo>
                      <a:pt x="848" y="0"/>
                      <a:pt x="848" y="0"/>
                      <a:pt x="848" y="0"/>
                    </a:cubicBezTo>
                    <a:cubicBezTo>
                      <a:pt x="888" y="0"/>
                      <a:pt x="920" y="32"/>
                      <a:pt x="920" y="72"/>
                    </a:cubicBezTo>
                    <a:cubicBezTo>
                      <a:pt x="920" y="1210"/>
                      <a:pt x="920" y="1210"/>
                      <a:pt x="920" y="1210"/>
                    </a:cubicBezTo>
                    <a:cubicBezTo>
                      <a:pt x="920" y="1250"/>
                      <a:pt x="888" y="1282"/>
                      <a:pt x="848" y="1282"/>
                    </a:cubicBezTo>
                    <a:close/>
                  </a:path>
                </a:pathLst>
              </a:custGeom>
              <a:solidFill>
                <a:srgbClr val="505050"/>
              </a:solidFill>
              <a:ln>
                <a:noFill/>
              </a:ln>
            </p:spPr>
            <p:txBody>
              <a:bodyPr/>
              <a:lstStyle/>
              <a:p>
                <a:pPr defTabSz="932509">
                  <a:defRPr/>
                </a:pPr>
                <a:endParaRPr lang="en-US" sz="1000" dirty="0">
                  <a:solidFill>
                    <a:srgbClr val="505050"/>
                  </a:solidFill>
                  <a:latin typeface="Segoe UI"/>
                </a:endParaRPr>
              </a:p>
            </p:txBody>
          </p:sp>
          <p:sp>
            <p:nvSpPr>
              <p:cNvPr id="89" name="Rectangle 6"/>
              <p:cNvSpPr>
                <a:spLocks noChangeArrowheads="1"/>
              </p:cNvSpPr>
              <p:nvPr/>
            </p:nvSpPr>
            <p:spPr bwMode="auto">
              <a:xfrm>
                <a:off x="2536825" y="5678488"/>
                <a:ext cx="669925" cy="908050"/>
              </a:xfrm>
              <a:prstGeom prst="rect">
                <a:avLst/>
              </a:prstGeom>
              <a:solidFill>
                <a:schemeClr val="bg1"/>
              </a:solidFill>
              <a:ln>
                <a:noFill/>
              </a:ln>
            </p:spPr>
            <p:txBody>
              <a:bodyPr/>
              <a:lstStyle/>
              <a:p>
                <a:pPr defTabSz="932509">
                  <a:defRPr/>
                </a:pPr>
                <a:endParaRPr lang="en-US" sz="1000" dirty="0">
                  <a:solidFill>
                    <a:srgbClr val="505050"/>
                  </a:solidFill>
                  <a:latin typeface="Segoe UI"/>
                </a:endParaRPr>
              </a:p>
            </p:txBody>
          </p:sp>
        </p:grpSp>
        <p:pic>
          <p:nvPicPr>
            <p:cNvPr id="76" name="Picture 75"/>
            <p:cNvPicPr>
              <a:picLocks noChangeAspect="1"/>
            </p:cNvPicPr>
            <p:nvPr/>
          </p:nvPicPr>
          <p:blipFill>
            <a:blip r:embed="rId3"/>
            <a:stretch>
              <a:fillRect/>
            </a:stretch>
          </p:blipFill>
          <p:spPr>
            <a:xfrm>
              <a:off x="-2899977" y="4245115"/>
              <a:ext cx="498019" cy="484982"/>
            </a:xfrm>
            <a:prstGeom prst="rect">
              <a:avLst/>
            </a:prstGeom>
          </p:spPr>
        </p:pic>
        <p:pic>
          <p:nvPicPr>
            <p:cNvPr id="77" name="Picture 76"/>
            <p:cNvPicPr>
              <a:picLocks noChangeAspect="1"/>
            </p:cNvPicPr>
            <p:nvPr/>
          </p:nvPicPr>
          <p:blipFill>
            <a:blip r:embed="rId4"/>
            <a:stretch>
              <a:fillRect/>
            </a:stretch>
          </p:blipFill>
          <p:spPr>
            <a:xfrm>
              <a:off x="-2914405" y="3383400"/>
              <a:ext cx="515620" cy="489446"/>
            </a:xfrm>
            <a:prstGeom prst="rect">
              <a:avLst/>
            </a:prstGeom>
          </p:spPr>
        </p:pic>
        <p:pic>
          <p:nvPicPr>
            <p:cNvPr id="78" name="Picture 77"/>
            <p:cNvPicPr>
              <a:picLocks noChangeAspect="1"/>
            </p:cNvPicPr>
            <p:nvPr/>
          </p:nvPicPr>
          <p:blipFill>
            <a:blip r:embed="rId5"/>
            <a:stretch>
              <a:fillRect/>
            </a:stretch>
          </p:blipFill>
          <p:spPr>
            <a:xfrm>
              <a:off x="-2917635" y="2568881"/>
              <a:ext cx="531251" cy="502142"/>
            </a:xfrm>
            <a:prstGeom prst="rect">
              <a:avLst/>
            </a:prstGeom>
          </p:spPr>
        </p:pic>
        <p:pic>
          <p:nvPicPr>
            <p:cNvPr id="79" name="Picture 78"/>
            <p:cNvPicPr>
              <a:picLocks noChangeAspect="1"/>
            </p:cNvPicPr>
            <p:nvPr/>
          </p:nvPicPr>
          <p:blipFill>
            <a:blip r:embed="rId6"/>
            <a:stretch>
              <a:fillRect/>
            </a:stretch>
          </p:blipFill>
          <p:spPr>
            <a:xfrm>
              <a:off x="-1167322" y="3383938"/>
              <a:ext cx="508051" cy="508051"/>
            </a:xfrm>
            <a:prstGeom prst="rect">
              <a:avLst/>
            </a:prstGeom>
          </p:spPr>
        </p:pic>
        <p:pic>
          <p:nvPicPr>
            <p:cNvPr id="80" name="Picture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18830" y="5063166"/>
              <a:ext cx="480297" cy="480297"/>
            </a:xfrm>
            <a:prstGeom prst="roundRect">
              <a:avLst/>
            </a:prstGeom>
          </p:spPr>
        </p:pic>
        <p:pic>
          <p:nvPicPr>
            <p:cNvPr id="81" name="Picture 4" descr="http://ts2.mm.bing.net/th?&amp;id=HN.608001291450647668&amp;w=366&amp;h=366&amp;c=0&amp;pid=1.9&amp;rs=0&amp;p=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0345" y="4258071"/>
              <a:ext cx="479153" cy="479153"/>
            </a:xfrm>
            <a:prstGeom prst="roundRect">
              <a:avLst/>
            </a:prstGeom>
            <a:noFill/>
            <a:extLst>
              <a:ext uri="{909E8E84-426E-40dd-AFC4-6F175D3DCCD1}">
                <a14:hiddenFill xmlns:a14="http://schemas.microsoft.com/office/drawing/2010/main" xmlns="">
                  <a:solidFill>
                    <a:srgbClr val="FFFFFF"/>
                  </a:solidFill>
                </a14:hiddenFill>
              </a:ext>
            </a:extLst>
          </p:spPr>
        </p:pic>
        <p:pic>
          <p:nvPicPr>
            <p:cNvPr id="82" name="Picture 6" descr="http://ts2.mm.bing.net/th?&amp;id=HN.608012587202643007&amp;w=366&amp;h=366&amp;c=0&amp;pid=1.9&amp;rs=0&amp;p=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77981" y="3406010"/>
              <a:ext cx="464310" cy="464310"/>
            </a:xfrm>
            <a:prstGeom prst="roundRect">
              <a:avLst/>
            </a:prstGeom>
            <a:noFill/>
            <a:extLst>
              <a:ext uri="{909E8E84-426E-40dd-AFC4-6F175D3DCCD1}">
                <a14:hiddenFill xmlns:a14="http://schemas.microsoft.com/office/drawing/2010/main" xmlns="">
                  <a:solidFill>
                    <a:srgbClr val="FFFFFF"/>
                  </a:solidFill>
                </a14:hiddenFill>
              </a:ext>
            </a:extLst>
          </p:spPr>
        </p:pic>
        <p:pic>
          <p:nvPicPr>
            <p:cNvPr id="83" name="Picture 82"/>
            <p:cNvPicPr>
              <a:picLocks noChangeAspect="1"/>
            </p:cNvPicPr>
            <p:nvPr/>
          </p:nvPicPr>
          <p:blipFill>
            <a:blip r:embed="rId10"/>
            <a:stretch>
              <a:fillRect/>
            </a:stretch>
          </p:blipFill>
          <p:spPr>
            <a:xfrm>
              <a:off x="-2003479" y="2594437"/>
              <a:ext cx="489651" cy="481752"/>
            </a:xfrm>
            <a:prstGeom prst="rect">
              <a:avLst/>
            </a:prstGeom>
          </p:spPr>
        </p:pic>
        <p:pic>
          <p:nvPicPr>
            <p:cNvPr id="84" name="Picture 83"/>
            <p:cNvPicPr>
              <a:picLocks noChangeAspect="1"/>
            </p:cNvPicPr>
            <p:nvPr/>
          </p:nvPicPr>
          <p:blipFill>
            <a:blip r:embed="rId6"/>
            <a:stretch>
              <a:fillRect/>
            </a:stretch>
          </p:blipFill>
          <p:spPr>
            <a:xfrm>
              <a:off x="-2914965" y="5042863"/>
              <a:ext cx="525912" cy="525912"/>
            </a:xfrm>
            <a:prstGeom prst="rect">
              <a:avLst/>
            </a:prstGeom>
          </p:spPr>
        </p:pic>
        <p:pic>
          <p:nvPicPr>
            <p:cNvPr id="85" name="Picture 84"/>
            <p:cNvPicPr>
              <a:picLocks noChangeAspect="1"/>
            </p:cNvPicPr>
            <p:nvPr/>
          </p:nvPicPr>
          <p:blipFill>
            <a:blip r:embed="rId11"/>
            <a:stretch>
              <a:fillRect/>
            </a:stretch>
          </p:blipFill>
          <p:spPr>
            <a:xfrm>
              <a:off x="-1177572" y="5050115"/>
              <a:ext cx="514611" cy="506399"/>
            </a:xfrm>
            <a:prstGeom prst="rect">
              <a:avLst/>
            </a:prstGeom>
          </p:spPr>
        </p:pic>
        <p:pic>
          <p:nvPicPr>
            <p:cNvPr id="86" name="Picture 8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44967" y="2597248"/>
              <a:ext cx="465886" cy="465088"/>
            </a:xfrm>
            <a:prstGeom prst="rect">
              <a:avLst/>
            </a:prstGeom>
          </p:spPr>
        </p:pic>
        <p:pic>
          <p:nvPicPr>
            <p:cNvPr id="87" name="Picture 8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84306" y="4241553"/>
              <a:ext cx="486133" cy="486133"/>
            </a:xfrm>
            <a:prstGeom prst="rect">
              <a:avLst/>
            </a:prstGeom>
          </p:spPr>
        </p:pic>
      </p:grpSp>
      <p:grpSp>
        <p:nvGrpSpPr>
          <p:cNvPr id="98" name="Group 97"/>
          <p:cNvGrpSpPr/>
          <p:nvPr/>
        </p:nvGrpSpPr>
        <p:grpSpPr>
          <a:xfrm>
            <a:off x="6774959" y="4705550"/>
            <a:ext cx="5276140" cy="755423"/>
            <a:chOff x="6775037" y="4705722"/>
            <a:chExt cx="4854665" cy="755530"/>
          </a:xfrm>
        </p:grpSpPr>
        <p:grpSp>
          <p:nvGrpSpPr>
            <p:cNvPr id="99" name="Group 98"/>
            <p:cNvGrpSpPr/>
            <p:nvPr/>
          </p:nvGrpSpPr>
          <p:grpSpPr>
            <a:xfrm>
              <a:off x="6775037" y="4926552"/>
              <a:ext cx="315851" cy="315851"/>
              <a:chOff x="5345175" y="5208028"/>
              <a:chExt cx="648216" cy="648216"/>
            </a:xfrm>
          </p:grpSpPr>
          <p:sp>
            <p:nvSpPr>
              <p:cNvPr id="101" name="Oval 100"/>
              <p:cNvSpPr/>
              <p:nvPr/>
            </p:nvSpPr>
            <p:spPr bwMode="auto">
              <a:xfrm>
                <a:off x="5345175" y="5208028"/>
                <a:ext cx="648216" cy="648216"/>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solidFill>
                    <a:srgbClr val="505050"/>
                  </a:solidFill>
                  <a:latin typeface="Segoe UI"/>
                </a:endParaRPr>
              </a:p>
            </p:txBody>
          </p:sp>
          <p:sp>
            <p:nvSpPr>
              <p:cNvPr id="102" name="Isosceles Triangle 101"/>
              <p:cNvSpPr/>
              <p:nvPr/>
            </p:nvSpPr>
            <p:spPr bwMode="auto">
              <a:xfrm rot="5400000">
                <a:off x="5588343" y="5447994"/>
                <a:ext cx="236699" cy="169604"/>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000" b="1" dirty="0">
                  <a:solidFill>
                    <a:srgbClr val="505050"/>
                  </a:solidFill>
                  <a:latin typeface="Segoe UI Light"/>
                  <a:ea typeface="Segoe UI" pitchFamily="34" charset="0"/>
                  <a:cs typeface="Segoe UI" pitchFamily="34" charset="0"/>
                </a:endParaRPr>
              </a:p>
            </p:txBody>
          </p:sp>
        </p:grpSp>
        <p:sp>
          <p:nvSpPr>
            <p:cNvPr id="100" name="TextBox 99"/>
            <p:cNvSpPr txBox="1"/>
            <p:nvPr/>
          </p:nvSpPr>
          <p:spPr>
            <a:xfrm>
              <a:off x="7211639" y="4705722"/>
              <a:ext cx="4418063" cy="755530"/>
            </a:xfrm>
            <a:prstGeom prst="rect">
              <a:avLst/>
            </a:prstGeom>
            <a:noFill/>
          </p:spPr>
          <p:txBody>
            <a:bodyPr wrap="square" lIns="0" tIns="146283" rIns="182854" bIns="146283" rtlCol="0" anchor="ctr">
              <a:noAutofit/>
            </a:bodyPr>
            <a:lstStyle/>
            <a:p>
              <a:pPr defTabSz="932597">
                <a:spcAft>
                  <a:spcPts val="600"/>
                </a:spcAft>
              </a:pPr>
              <a:r>
                <a:rPr lang="en-US" sz="1399" dirty="0">
                  <a:solidFill>
                    <a:srgbClr val="505050"/>
                  </a:solidFill>
                  <a:latin typeface="Segoe UI Light"/>
                </a:rPr>
                <a:t>Maximize mobile productivity and protect corporate resources with Office mobile apps – including multi-identity support</a:t>
              </a:r>
            </a:p>
          </p:txBody>
        </p:sp>
      </p:grpSp>
      <p:grpSp>
        <p:nvGrpSpPr>
          <p:cNvPr id="103" name="Group 102"/>
          <p:cNvGrpSpPr/>
          <p:nvPr/>
        </p:nvGrpSpPr>
        <p:grpSpPr>
          <a:xfrm>
            <a:off x="6774959" y="5359985"/>
            <a:ext cx="5276140" cy="755423"/>
            <a:chOff x="6775037" y="5360250"/>
            <a:chExt cx="4854665" cy="755530"/>
          </a:xfrm>
        </p:grpSpPr>
        <p:grpSp>
          <p:nvGrpSpPr>
            <p:cNvPr id="104" name="Group 103"/>
            <p:cNvGrpSpPr/>
            <p:nvPr/>
          </p:nvGrpSpPr>
          <p:grpSpPr>
            <a:xfrm>
              <a:off x="6775037" y="5581080"/>
              <a:ext cx="315851" cy="315851"/>
              <a:chOff x="5345175" y="5208028"/>
              <a:chExt cx="648216" cy="648216"/>
            </a:xfrm>
          </p:grpSpPr>
          <p:sp>
            <p:nvSpPr>
              <p:cNvPr id="106" name="Oval 105"/>
              <p:cNvSpPr/>
              <p:nvPr/>
            </p:nvSpPr>
            <p:spPr bwMode="auto">
              <a:xfrm>
                <a:off x="5345175" y="5208028"/>
                <a:ext cx="648216" cy="648216"/>
              </a:xfrm>
              <a:prstGeom prst="ellipse">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solidFill>
                    <a:srgbClr val="505050"/>
                  </a:solidFill>
                  <a:latin typeface="Segoe UI"/>
                </a:endParaRPr>
              </a:p>
            </p:txBody>
          </p:sp>
          <p:sp>
            <p:nvSpPr>
              <p:cNvPr id="107" name="Isosceles Triangle 106"/>
              <p:cNvSpPr/>
              <p:nvPr/>
            </p:nvSpPr>
            <p:spPr bwMode="auto">
              <a:xfrm rot="5400000">
                <a:off x="5588343" y="5447994"/>
                <a:ext cx="236699" cy="169604"/>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000" b="1" dirty="0">
                  <a:solidFill>
                    <a:srgbClr val="505050"/>
                  </a:solidFill>
                  <a:latin typeface="Segoe UI Light"/>
                  <a:ea typeface="Segoe UI" pitchFamily="34" charset="0"/>
                  <a:cs typeface="Segoe UI" pitchFamily="34" charset="0"/>
                </a:endParaRPr>
              </a:p>
            </p:txBody>
          </p:sp>
        </p:grpSp>
        <p:sp>
          <p:nvSpPr>
            <p:cNvPr id="105" name="TextBox 104"/>
            <p:cNvSpPr txBox="1"/>
            <p:nvPr/>
          </p:nvSpPr>
          <p:spPr>
            <a:xfrm>
              <a:off x="7211639" y="5360250"/>
              <a:ext cx="4418063" cy="755530"/>
            </a:xfrm>
            <a:prstGeom prst="rect">
              <a:avLst/>
            </a:prstGeom>
            <a:noFill/>
          </p:spPr>
          <p:txBody>
            <a:bodyPr wrap="square" lIns="0" tIns="146283" rIns="182854" bIns="146283" rtlCol="0" anchor="ctr">
              <a:noAutofit/>
            </a:bodyPr>
            <a:lstStyle/>
            <a:p>
              <a:pPr defTabSz="932597">
                <a:spcAft>
                  <a:spcPts val="600"/>
                </a:spcAft>
              </a:pPr>
              <a:r>
                <a:rPr lang="en-US" sz="1399" dirty="0">
                  <a:solidFill>
                    <a:srgbClr val="505050"/>
                  </a:solidFill>
                  <a:latin typeface="Segoe UI Light"/>
                </a:rPr>
                <a:t>Extend these capabilities to your existing line-of-business apps using the Intune App Wrapping Tool</a:t>
              </a:r>
            </a:p>
          </p:txBody>
        </p:sp>
      </p:grpSp>
      <p:grpSp>
        <p:nvGrpSpPr>
          <p:cNvPr id="108" name="Group 107"/>
          <p:cNvGrpSpPr/>
          <p:nvPr/>
        </p:nvGrpSpPr>
        <p:grpSpPr>
          <a:xfrm>
            <a:off x="6774959" y="5901360"/>
            <a:ext cx="5276140" cy="755423"/>
            <a:chOff x="6775037" y="5901701"/>
            <a:chExt cx="4854665" cy="755530"/>
          </a:xfrm>
        </p:grpSpPr>
        <p:grpSp>
          <p:nvGrpSpPr>
            <p:cNvPr id="109" name="Group 108"/>
            <p:cNvGrpSpPr/>
            <p:nvPr/>
          </p:nvGrpSpPr>
          <p:grpSpPr>
            <a:xfrm>
              <a:off x="6775037" y="6244307"/>
              <a:ext cx="315851" cy="315851"/>
              <a:chOff x="5345175" y="5208028"/>
              <a:chExt cx="648216" cy="648216"/>
            </a:xfrm>
          </p:grpSpPr>
          <p:sp>
            <p:nvSpPr>
              <p:cNvPr id="111" name="Oval 110"/>
              <p:cNvSpPr/>
              <p:nvPr/>
            </p:nvSpPr>
            <p:spPr bwMode="auto">
              <a:xfrm>
                <a:off x="5345175" y="5208028"/>
                <a:ext cx="648216" cy="648216"/>
              </a:xfrm>
              <a:prstGeom prst="ellipse">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solidFill>
                    <a:srgbClr val="505050"/>
                  </a:solidFill>
                  <a:latin typeface="Segoe UI"/>
                </a:endParaRPr>
              </a:p>
            </p:txBody>
          </p:sp>
          <p:sp>
            <p:nvSpPr>
              <p:cNvPr id="112" name="Isosceles Triangle 111"/>
              <p:cNvSpPr/>
              <p:nvPr/>
            </p:nvSpPr>
            <p:spPr bwMode="auto">
              <a:xfrm rot="5400000">
                <a:off x="5588343" y="5447994"/>
                <a:ext cx="236699" cy="169604"/>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000" b="1" dirty="0">
                  <a:solidFill>
                    <a:srgbClr val="505050"/>
                  </a:solidFill>
                  <a:latin typeface="Segoe UI Light"/>
                  <a:ea typeface="Segoe UI" pitchFamily="34" charset="0"/>
                  <a:cs typeface="Segoe UI" pitchFamily="34" charset="0"/>
                </a:endParaRPr>
              </a:p>
            </p:txBody>
          </p:sp>
        </p:grpSp>
        <p:sp>
          <p:nvSpPr>
            <p:cNvPr id="110" name="TextBox 109"/>
            <p:cNvSpPr txBox="1"/>
            <p:nvPr/>
          </p:nvSpPr>
          <p:spPr>
            <a:xfrm>
              <a:off x="7211639" y="5901701"/>
              <a:ext cx="4418063" cy="755530"/>
            </a:xfrm>
            <a:prstGeom prst="rect">
              <a:avLst/>
            </a:prstGeom>
            <a:noFill/>
          </p:spPr>
          <p:txBody>
            <a:bodyPr wrap="square" lIns="0" tIns="146283" rIns="182854" bIns="146283" rtlCol="0" anchor="ctr">
              <a:noAutofit/>
            </a:bodyPr>
            <a:lstStyle/>
            <a:p>
              <a:pPr defTabSz="932597">
                <a:spcAft>
                  <a:spcPts val="600"/>
                </a:spcAft>
              </a:pPr>
              <a:endParaRPr lang="en-US" sz="1399" dirty="0">
                <a:solidFill>
                  <a:srgbClr val="505050"/>
                </a:solidFill>
                <a:latin typeface="Segoe UI Light"/>
              </a:endParaRPr>
            </a:p>
            <a:p>
              <a:pPr defTabSz="932597">
                <a:spcAft>
                  <a:spcPts val="600"/>
                </a:spcAft>
              </a:pPr>
              <a:r>
                <a:rPr lang="en-US" sz="1399" dirty="0">
                  <a:solidFill>
                    <a:srgbClr val="505050"/>
                  </a:solidFill>
                  <a:latin typeface="Segoe UI Light"/>
                </a:rPr>
                <a:t>Enable secure viewing of content using the Managed Browser, PDF Viewer, AV Player, and Image Viewer apps</a:t>
              </a:r>
            </a:p>
          </p:txBody>
        </p:sp>
      </p:grpSp>
      <p:grpSp>
        <p:nvGrpSpPr>
          <p:cNvPr id="121" name="Group 120"/>
          <p:cNvGrpSpPr/>
          <p:nvPr/>
        </p:nvGrpSpPr>
        <p:grpSpPr>
          <a:xfrm>
            <a:off x="2189532" y="1446296"/>
            <a:ext cx="3757663" cy="5234156"/>
            <a:chOff x="-4297363" y="1497318"/>
            <a:chExt cx="3758196" cy="5234898"/>
          </a:xfrm>
        </p:grpSpPr>
        <p:grpSp>
          <p:nvGrpSpPr>
            <p:cNvPr id="122" name="Group 121"/>
            <p:cNvGrpSpPr/>
            <p:nvPr/>
          </p:nvGrpSpPr>
          <p:grpSpPr>
            <a:xfrm>
              <a:off x="-4297363" y="1497318"/>
              <a:ext cx="3758196" cy="5234898"/>
              <a:chOff x="2489200" y="5600700"/>
              <a:chExt cx="763588" cy="1063625"/>
            </a:xfrm>
          </p:grpSpPr>
          <p:sp>
            <p:nvSpPr>
              <p:cNvPr id="177" name="Freeform 5"/>
              <p:cNvSpPr>
                <a:spLocks/>
              </p:cNvSpPr>
              <p:nvPr/>
            </p:nvSpPr>
            <p:spPr bwMode="auto">
              <a:xfrm>
                <a:off x="2489200" y="5600700"/>
                <a:ext cx="763588" cy="1063625"/>
              </a:xfrm>
              <a:custGeom>
                <a:avLst/>
                <a:gdLst>
                  <a:gd name="T0" fmla="*/ 848 w 920"/>
                  <a:gd name="T1" fmla="*/ 1282 h 1282"/>
                  <a:gd name="T2" fmla="*/ 72 w 920"/>
                  <a:gd name="T3" fmla="*/ 1282 h 1282"/>
                  <a:gd name="T4" fmla="*/ 0 w 920"/>
                  <a:gd name="T5" fmla="*/ 1210 h 1282"/>
                  <a:gd name="T6" fmla="*/ 0 w 920"/>
                  <a:gd name="T7" fmla="*/ 72 h 1282"/>
                  <a:gd name="T8" fmla="*/ 72 w 920"/>
                  <a:gd name="T9" fmla="*/ 0 h 1282"/>
                  <a:gd name="T10" fmla="*/ 848 w 920"/>
                  <a:gd name="T11" fmla="*/ 0 h 1282"/>
                  <a:gd name="T12" fmla="*/ 920 w 920"/>
                  <a:gd name="T13" fmla="*/ 72 h 1282"/>
                  <a:gd name="T14" fmla="*/ 920 w 920"/>
                  <a:gd name="T15" fmla="*/ 1210 h 1282"/>
                  <a:gd name="T16" fmla="*/ 848 w 920"/>
                  <a:gd name="T17" fmla="*/ 1282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0" h="1282">
                    <a:moveTo>
                      <a:pt x="848" y="1282"/>
                    </a:moveTo>
                    <a:cubicBezTo>
                      <a:pt x="72" y="1282"/>
                      <a:pt x="72" y="1282"/>
                      <a:pt x="72" y="1282"/>
                    </a:cubicBezTo>
                    <a:cubicBezTo>
                      <a:pt x="32" y="1282"/>
                      <a:pt x="0" y="1250"/>
                      <a:pt x="0" y="1210"/>
                    </a:cubicBezTo>
                    <a:cubicBezTo>
                      <a:pt x="0" y="72"/>
                      <a:pt x="0" y="72"/>
                      <a:pt x="0" y="72"/>
                    </a:cubicBezTo>
                    <a:cubicBezTo>
                      <a:pt x="0" y="32"/>
                      <a:pt x="32" y="0"/>
                      <a:pt x="72" y="0"/>
                    </a:cubicBezTo>
                    <a:cubicBezTo>
                      <a:pt x="848" y="0"/>
                      <a:pt x="848" y="0"/>
                      <a:pt x="848" y="0"/>
                    </a:cubicBezTo>
                    <a:cubicBezTo>
                      <a:pt x="888" y="0"/>
                      <a:pt x="920" y="32"/>
                      <a:pt x="920" y="72"/>
                    </a:cubicBezTo>
                    <a:cubicBezTo>
                      <a:pt x="920" y="1210"/>
                      <a:pt x="920" y="1210"/>
                      <a:pt x="920" y="1210"/>
                    </a:cubicBezTo>
                    <a:cubicBezTo>
                      <a:pt x="920" y="1250"/>
                      <a:pt x="888" y="1282"/>
                      <a:pt x="848" y="1282"/>
                    </a:cubicBezTo>
                    <a:close/>
                  </a:path>
                </a:pathLst>
              </a:custGeom>
              <a:solidFill>
                <a:srgbClr val="505050"/>
              </a:solidFill>
              <a:ln>
                <a:noFill/>
              </a:ln>
            </p:spPr>
            <p:txBody>
              <a:bodyPr/>
              <a:lstStyle/>
              <a:p>
                <a:pPr defTabSz="932509">
                  <a:defRPr/>
                </a:pPr>
                <a:endParaRPr lang="en-US" sz="1000" dirty="0">
                  <a:solidFill>
                    <a:srgbClr val="505050"/>
                  </a:solidFill>
                  <a:latin typeface="Segoe UI"/>
                </a:endParaRPr>
              </a:p>
            </p:txBody>
          </p:sp>
          <p:sp>
            <p:nvSpPr>
              <p:cNvPr id="178" name="Rectangle 6"/>
              <p:cNvSpPr>
                <a:spLocks noChangeArrowheads="1"/>
              </p:cNvSpPr>
              <p:nvPr/>
            </p:nvSpPr>
            <p:spPr bwMode="auto">
              <a:xfrm>
                <a:off x="2536825" y="5678488"/>
                <a:ext cx="669925" cy="908050"/>
              </a:xfrm>
              <a:prstGeom prst="rect">
                <a:avLst/>
              </a:prstGeom>
              <a:solidFill>
                <a:schemeClr val="bg1"/>
              </a:solidFill>
              <a:ln>
                <a:noFill/>
              </a:ln>
            </p:spPr>
            <p:txBody>
              <a:bodyPr/>
              <a:lstStyle/>
              <a:p>
                <a:pPr defTabSz="932509">
                  <a:defRPr/>
                </a:pPr>
                <a:endParaRPr lang="en-US" sz="1000" dirty="0">
                  <a:solidFill>
                    <a:srgbClr val="505050"/>
                  </a:solidFill>
                  <a:latin typeface="Segoe UI"/>
                </a:endParaRPr>
              </a:p>
            </p:txBody>
          </p:sp>
        </p:grpSp>
        <p:sp>
          <p:nvSpPr>
            <p:cNvPr id="123" name="Rectangle 122"/>
            <p:cNvSpPr/>
            <p:nvPr/>
          </p:nvSpPr>
          <p:spPr bwMode="auto">
            <a:xfrm>
              <a:off x="-3422780" y="1924035"/>
              <a:ext cx="1766210" cy="36570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5" tIns="182845" rIns="0" bIns="46627"/>
            <a:lstStyle/>
            <a:p>
              <a:pPr algn="ctr" defTabSz="932205">
                <a:lnSpc>
                  <a:spcPct val="90000"/>
                </a:lnSpc>
                <a:defRPr/>
              </a:pPr>
              <a:r>
                <a:rPr lang="en-US" sz="1499" dirty="0">
                  <a:solidFill>
                    <a:srgbClr val="505050"/>
                  </a:solidFill>
                  <a:latin typeface="Segoe UI Light"/>
                </a:rPr>
                <a:t>Managed apps</a:t>
              </a:r>
            </a:p>
          </p:txBody>
        </p:sp>
        <p:pic>
          <p:nvPicPr>
            <p:cNvPr id="124" name="Picture 123"/>
            <p:cNvPicPr>
              <a:picLocks noChangeAspect="1"/>
            </p:cNvPicPr>
            <p:nvPr/>
          </p:nvPicPr>
          <p:blipFill>
            <a:blip r:embed="rId3"/>
            <a:stretch>
              <a:fillRect/>
            </a:stretch>
          </p:blipFill>
          <p:spPr>
            <a:xfrm>
              <a:off x="-3541766" y="4245115"/>
              <a:ext cx="498019" cy="484982"/>
            </a:xfrm>
            <a:prstGeom prst="rect">
              <a:avLst/>
            </a:prstGeom>
          </p:spPr>
        </p:pic>
        <p:pic>
          <p:nvPicPr>
            <p:cNvPr id="125" name="Picture 124"/>
            <p:cNvPicPr>
              <a:picLocks noChangeAspect="1"/>
            </p:cNvPicPr>
            <p:nvPr/>
          </p:nvPicPr>
          <p:blipFill>
            <a:blip r:embed="rId4"/>
            <a:stretch>
              <a:fillRect/>
            </a:stretch>
          </p:blipFill>
          <p:spPr>
            <a:xfrm>
              <a:off x="-3556194" y="3383400"/>
              <a:ext cx="515620" cy="489446"/>
            </a:xfrm>
            <a:prstGeom prst="rect">
              <a:avLst/>
            </a:prstGeom>
          </p:spPr>
        </p:pic>
        <p:pic>
          <p:nvPicPr>
            <p:cNvPr id="126" name="Picture 125"/>
            <p:cNvPicPr>
              <a:picLocks noChangeAspect="1"/>
            </p:cNvPicPr>
            <p:nvPr/>
          </p:nvPicPr>
          <p:blipFill>
            <a:blip r:embed="rId5"/>
            <a:stretch>
              <a:fillRect/>
            </a:stretch>
          </p:blipFill>
          <p:spPr>
            <a:xfrm>
              <a:off x="-3559424" y="2568881"/>
              <a:ext cx="531251" cy="502142"/>
            </a:xfrm>
            <a:prstGeom prst="rect">
              <a:avLst/>
            </a:prstGeom>
          </p:spPr>
        </p:pic>
        <p:pic>
          <p:nvPicPr>
            <p:cNvPr id="128" name="Picture 127"/>
            <p:cNvPicPr>
              <a:picLocks noChangeAspect="1"/>
            </p:cNvPicPr>
            <p:nvPr/>
          </p:nvPicPr>
          <p:blipFill>
            <a:blip r:embed="rId6"/>
            <a:stretch>
              <a:fillRect/>
            </a:stretch>
          </p:blipFill>
          <p:spPr>
            <a:xfrm>
              <a:off x="-1809111" y="3383938"/>
              <a:ext cx="508051" cy="508051"/>
            </a:xfrm>
            <a:prstGeom prst="rect">
              <a:avLst/>
            </a:prstGeom>
          </p:spPr>
        </p:pic>
        <p:pic>
          <p:nvPicPr>
            <p:cNvPr id="169" name="Picture 168"/>
            <p:cNvPicPr>
              <a:picLocks noChangeAspect="1"/>
            </p:cNvPicPr>
            <p:nvPr/>
          </p:nvPicPr>
          <p:blipFill>
            <a:blip r:embed="rId7" cstate="print">
              <a:alphaModFix amt="10000"/>
              <a:extLst>
                <a:ext uri="{28A0092B-C50C-407E-A947-70E740481C1C}">
                  <a14:useLocalDpi xmlns:a14="http://schemas.microsoft.com/office/drawing/2010/main" val="0"/>
                </a:ext>
              </a:extLst>
            </a:blip>
            <a:stretch>
              <a:fillRect/>
            </a:stretch>
          </p:blipFill>
          <p:spPr>
            <a:xfrm>
              <a:off x="-2660619" y="5063166"/>
              <a:ext cx="480297" cy="480297"/>
            </a:xfrm>
            <a:prstGeom prst="roundRect">
              <a:avLst/>
            </a:prstGeom>
          </p:spPr>
        </p:pic>
        <p:pic>
          <p:nvPicPr>
            <p:cNvPr id="170" name="Picture 4" descr="http://ts2.mm.bing.net/th?&amp;id=HN.608001291450647668&amp;w=366&amp;h=366&amp;c=0&amp;pid=1.9&amp;rs=0&amp;p=0"/>
            <p:cNvPicPr>
              <a:picLocks noChangeAspect="1" noChangeArrowheads="1"/>
            </p:cNvPicPr>
            <p:nvPr/>
          </p:nvPicPr>
          <p:blipFill>
            <a:blip r:embed="rId8" cstate="print">
              <a:alphaModFix amt="10000"/>
              <a:extLst>
                <a:ext uri="{28A0092B-C50C-407E-A947-70E740481C1C}">
                  <a14:useLocalDpi xmlns:a14="http://schemas.microsoft.com/office/drawing/2010/main" val="0"/>
                </a:ext>
              </a:extLst>
            </a:blip>
            <a:srcRect/>
            <a:stretch>
              <a:fillRect/>
            </a:stretch>
          </p:blipFill>
          <p:spPr bwMode="auto">
            <a:xfrm>
              <a:off x="-1792134" y="4258071"/>
              <a:ext cx="479153" cy="479153"/>
            </a:xfrm>
            <a:prstGeom prst="roundRect">
              <a:avLst/>
            </a:prstGeom>
            <a:noFill/>
            <a:extLst>
              <a:ext uri="{909E8E84-426E-40dd-AFC4-6F175D3DCCD1}">
                <a14:hiddenFill xmlns:a14="http://schemas.microsoft.com/office/drawing/2010/main" xmlns="">
                  <a:solidFill>
                    <a:srgbClr val="FFFFFF"/>
                  </a:solidFill>
                </a14:hiddenFill>
              </a:ext>
            </a:extLst>
          </p:spPr>
        </p:pic>
        <p:pic>
          <p:nvPicPr>
            <p:cNvPr id="171" name="Picture 6" descr="http://ts2.mm.bing.net/th?&amp;id=HN.608012587202643007&amp;w=366&amp;h=366&amp;c=0&amp;pid=1.9&amp;rs=0&amp;p=0"/>
            <p:cNvPicPr>
              <a:picLocks noChangeAspect="1" noChangeArrowheads="1"/>
            </p:cNvPicPr>
            <p:nvPr/>
          </p:nvPicPr>
          <p:blipFill>
            <a:blip r:embed="rId9" cstate="print">
              <a:alphaModFix amt="10000"/>
              <a:extLst>
                <a:ext uri="{28A0092B-C50C-407E-A947-70E740481C1C}">
                  <a14:useLocalDpi xmlns:a14="http://schemas.microsoft.com/office/drawing/2010/main" val="0"/>
                </a:ext>
              </a:extLst>
            </a:blip>
            <a:srcRect/>
            <a:stretch>
              <a:fillRect/>
            </a:stretch>
          </p:blipFill>
          <p:spPr bwMode="auto">
            <a:xfrm>
              <a:off x="-2619770" y="3406010"/>
              <a:ext cx="464310" cy="464310"/>
            </a:xfrm>
            <a:prstGeom prst="roundRect">
              <a:avLst/>
            </a:prstGeom>
            <a:noFill/>
            <a:extLst>
              <a:ext uri="{909E8E84-426E-40dd-AFC4-6F175D3DCCD1}">
                <a14:hiddenFill xmlns:a14="http://schemas.microsoft.com/office/drawing/2010/main" xmlns="">
                  <a:solidFill>
                    <a:srgbClr val="FFFFFF"/>
                  </a:solidFill>
                </a14:hiddenFill>
              </a:ext>
            </a:extLst>
          </p:spPr>
        </p:pic>
        <p:pic>
          <p:nvPicPr>
            <p:cNvPr id="172" name="Picture 171"/>
            <p:cNvPicPr>
              <a:picLocks noChangeAspect="1"/>
            </p:cNvPicPr>
            <p:nvPr/>
          </p:nvPicPr>
          <p:blipFill>
            <a:blip r:embed="rId10">
              <a:alphaModFix amt="10000"/>
            </a:blip>
            <a:stretch>
              <a:fillRect/>
            </a:stretch>
          </p:blipFill>
          <p:spPr>
            <a:xfrm>
              <a:off x="-2645268" y="2594437"/>
              <a:ext cx="489651" cy="481752"/>
            </a:xfrm>
            <a:prstGeom prst="rect">
              <a:avLst/>
            </a:prstGeom>
          </p:spPr>
        </p:pic>
        <p:pic>
          <p:nvPicPr>
            <p:cNvPr id="173" name="Picture 172"/>
            <p:cNvPicPr>
              <a:picLocks noChangeAspect="1"/>
            </p:cNvPicPr>
            <p:nvPr/>
          </p:nvPicPr>
          <p:blipFill>
            <a:blip r:embed="rId6">
              <a:alphaModFix amt="10000"/>
            </a:blip>
            <a:stretch>
              <a:fillRect/>
            </a:stretch>
          </p:blipFill>
          <p:spPr>
            <a:xfrm>
              <a:off x="-3556754" y="5042863"/>
              <a:ext cx="525912" cy="525912"/>
            </a:xfrm>
            <a:prstGeom prst="rect">
              <a:avLst/>
            </a:prstGeom>
          </p:spPr>
        </p:pic>
        <p:pic>
          <p:nvPicPr>
            <p:cNvPr id="174" name="Picture 173"/>
            <p:cNvPicPr>
              <a:picLocks noChangeAspect="1"/>
            </p:cNvPicPr>
            <p:nvPr/>
          </p:nvPicPr>
          <p:blipFill>
            <a:blip r:embed="rId11">
              <a:alphaModFix amt="10000"/>
            </a:blip>
            <a:stretch>
              <a:fillRect/>
            </a:stretch>
          </p:blipFill>
          <p:spPr>
            <a:xfrm>
              <a:off x="-1819361" y="5050115"/>
              <a:ext cx="514611" cy="506399"/>
            </a:xfrm>
            <a:prstGeom prst="rect">
              <a:avLst/>
            </a:prstGeom>
          </p:spPr>
        </p:pic>
        <p:pic>
          <p:nvPicPr>
            <p:cNvPr id="175" name="Picture 17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86756" y="2597248"/>
              <a:ext cx="465886" cy="465088"/>
            </a:xfrm>
            <a:prstGeom prst="rect">
              <a:avLst/>
            </a:prstGeom>
          </p:spPr>
        </p:pic>
        <p:pic>
          <p:nvPicPr>
            <p:cNvPr id="176" name="Picture 175"/>
            <p:cNvPicPr>
              <a:picLocks noChangeAspect="1"/>
            </p:cNvPicPr>
            <p:nvPr/>
          </p:nvPicPr>
          <p:blipFill>
            <a:blip r:embed="rId13" cstate="print">
              <a:alphaModFix/>
              <a:extLst>
                <a:ext uri="{28A0092B-C50C-407E-A947-70E740481C1C}">
                  <a14:useLocalDpi xmlns:a14="http://schemas.microsoft.com/office/drawing/2010/main" val="0"/>
                </a:ext>
              </a:extLst>
            </a:blip>
            <a:stretch>
              <a:fillRect/>
            </a:stretch>
          </p:blipFill>
          <p:spPr>
            <a:xfrm>
              <a:off x="-2626095" y="4241553"/>
              <a:ext cx="486133" cy="486133"/>
            </a:xfrm>
            <a:prstGeom prst="rect">
              <a:avLst/>
            </a:prstGeom>
          </p:spPr>
        </p:pic>
      </p:grpSp>
      <p:grpSp>
        <p:nvGrpSpPr>
          <p:cNvPr id="179" name="Group 178"/>
          <p:cNvGrpSpPr/>
          <p:nvPr/>
        </p:nvGrpSpPr>
        <p:grpSpPr>
          <a:xfrm>
            <a:off x="2189533" y="1440646"/>
            <a:ext cx="3757664" cy="5234156"/>
            <a:chOff x="12619037" y="1497318"/>
            <a:chExt cx="3758196" cy="5234898"/>
          </a:xfrm>
        </p:grpSpPr>
        <p:grpSp>
          <p:nvGrpSpPr>
            <p:cNvPr id="180" name="Group 179"/>
            <p:cNvGrpSpPr/>
            <p:nvPr/>
          </p:nvGrpSpPr>
          <p:grpSpPr>
            <a:xfrm>
              <a:off x="12619037" y="1497318"/>
              <a:ext cx="3758196" cy="5234898"/>
              <a:chOff x="2489200" y="5600700"/>
              <a:chExt cx="763588" cy="1063625"/>
            </a:xfrm>
          </p:grpSpPr>
          <p:sp>
            <p:nvSpPr>
              <p:cNvPr id="194" name="Freeform 5"/>
              <p:cNvSpPr>
                <a:spLocks/>
              </p:cNvSpPr>
              <p:nvPr/>
            </p:nvSpPr>
            <p:spPr bwMode="auto">
              <a:xfrm>
                <a:off x="2489200" y="5600700"/>
                <a:ext cx="763588" cy="1063625"/>
              </a:xfrm>
              <a:custGeom>
                <a:avLst/>
                <a:gdLst>
                  <a:gd name="T0" fmla="*/ 848 w 920"/>
                  <a:gd name="T1" fmla="*/ 1282 h 1282"/>
                  <a:gd name="T2" fmla="*/ 72 w 920"/>
                  <a:gd name="T3" fmla="*/ 1282 h 1282"/>
                  <a:gd name="T4" fmla="*/ 0 w 920"/>
                  <a:gd name="T5" fmla="*/ 1210 h 1282"/>
                  <a:gd name="T6" fmla="*/ 0 w 920"/>
                  <a:gd name="T7" fmla="*/ 72 h 1282"/>
                  <a:gd name="T8" fmla="*/ 72 w 920"/>
                  <a:gd name="T9" fmla="*/ 0 h 1282"/>
                  <a:gd name="T10" fmla="*/ 848 w 920"/>
                  <a:gd name="T11" fmla="*/ 0 h 1282"/>
                  <a:gd name="T12" fmla="*/ 920 w 920"/>
                  <a:gd name="T13" fmla="*/ 72 h 1282"/>
                  <a:gd name="T14" fmla="*/ 920 w 920"/>
                  <a:gd name="T15" fmla="*/ 1210 h 1282"/>
                  <a:gd name="T16" fmla="*/ 848 w 920"/>
                  <a:gd name="T17" fmla="*/ 1282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0" h="1282">
                    <a:moveTo>
                      <a:pt x="848" y="1282"/>
                    </a:moveTo>
                    <a:cubicBezTo>
                      <a:pt x="72" y="1282"/>
                      <a:pt x="72" y="1282"/>
                      <a:pt x="72" y="1282"/>
                    </a:cubicBezTo>
                    <a:cubicBezTo>
                      <a:pt x="32" y="1282"/>
                      <a:pt x="0" y="1250"/>
                      <a:pt x="0" y="1210"/>
                    </a:cubicBezTo>
                    <a:cubicBezTo>
                      <a:pt x="0" y="72"/>
                      <a:pt x="0" y="72"/>
                      <a:pt x="0" y="72"/>
                    </a:cubicBezTo>
                    <a:cubicBezTo>
                      <a:pt x="0" y="32"/>
                      <a:pt x="32" y="0"/>
                      <a:pt x="72" y="0"/>
                    </a:cubicBezTo>
                    <a:cubicBezTo>
                      <a:pt x="848" y="0"/>
                      <a:pt x="848" y="0"/>
                      <a:pt x="848" y="0"/>
                    </a:cubicBezTo>
                    <a:cubicBezTo>
                      <a:pt x="888" y="0"/>
                      <a:pt x="920" y="32"/>
                      <a:pt x="920" y="72"/>
                    </a:cubicBezTo>
                    <a:cubicBezTo>
                      <a:pt x="920" y="1210"/>
                      <a:pt x="920" y="1210"/>
                      <a:pt x="920" y="1210"/>
                    </a:cubicBezTo>
                    <a:cubicBezTo>
                      <a:pt x="920" y="1250"/>
                      <a:pt x="888" y="1282"/>
                      <a:pt x="848" y="1282"/>
                    </a:cubicBezTo>
                    <a:close/>
                  </a:path>
                </a:pathLst>
              </a:custGeom>
              <a:solidFill>
                <a:srgbClr val="505050"/>
              </a:solidFill>
              <a:ln>
                <a:noFill/>
              </a:ln>
            </p:spPr>
            <p:txBody>
              <a:bodyPr/>
              <a:lstStyle/>
              <a:p>
                <a:pPr defTabSz="932509">
                  <a:defRPr/>
                </a:pPr>
                <a:endParaRPr lang="en-US" sz="1000" dirty="0">
                  <a:solidFill>
                    <a:srgbClr val="505050"/>
                  </a:solidFill>
                  <a:latin typeface="Segoe UI"/>
                </a:endParaRPr>
              </a:p>
            </p:txBody>
          </p:sp>
          <p:sp>
            <p:nvSpPr>
              <p:cNvPr id="195" name="Rectangle 6"/>
              <p:cNvSpPr>
                <a:spLocks noChangeArrowheads="1"/>
              </p:cNvSpPr>
              <p:nvPr/>
            </p:nvSpPr>
            <p:spPr bwMode="auto">
              <a:xfrm>
                <a:off x="2536825" y="5678488"/>
                <a:ext cx="669925" cy="908050"/>
              </a:xfrm>
              <a:prstGeom prst="rect">
                <a:avLst/>
              </a:prstGeom>
              <a:solidFill>
                <a:schemeClr val="bg1"/>
              </a:solidFill>
              <a:ln>
                <a:noFill/>
              </a:ln>
            </p:spPr>
            <p:txBody>
              <a:bodyPr/>
              <a:lstStyle/>
              <a:p>
                <a:pPr defTabSz="932509">
                  <a:defRPr/>
                </a:pPr>
                <a:endParaRPr lang="en-US" sz="1000" dirty="0">
                  <a:solidFill>
                    <a:srgbClr val="505050"/>
                  </a:solidFill>
                  <a:latin typeface="Segoe UI"/>
                </a:endParaRPr>
              </a:p>
            </p:txBody>
          </p:sp>
        </p:grpSp>
        <p:sp>
          <p:nvSpPr>
            <p:cNvPr id="181" name="Rectangle 180"/>
            <p:cNvSpPr/>
            <p:nvPr/>
          </p:nvSpPr>
          <p:spPr bwMode="auto">
            <a:xfrm>
              <a:off x="13580897" y="5687969"/>
              <a:ext cx="1639502" cy="29872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5" tIns="182845" rIns="0" bIns="46627"/>
            <a:lstStyle/>
            <a:p>
              <a:pPr algn="ctr" defTabSz="932205">
                <a:lnSpc>
                  <a:spcPct val="90000"/>
                </a:lnSpc>
                <a:defRPr/>
              </a:pPr>
              <a:r>
                <a:rPr lang="en-US" sz="1499" dirty="0">
                  <a:solidFill>
                    <a:srgbClr val="505050"/>
                  </a:solidFill>
                  <a:latin typeface="Segoe UI Light"/>
                </a:rPr>
                <a:t>Personal apps</a:t>
              </a:r>
            </a:p>
          </p:txBody>
        </p:sp>
        <p:pic>
          <p:nvPicPr>
            <p:cNvPr id="182" name="Picture 181"/>
            <p:cNvPicPr>
              <a:picLocks noChangeAspect="1"/>
            </p:cNvPicPr>
            <p:nvPr/>
          </p:nvPicPr>
          <p:blipFill>
            <a:blip r:embed="rId3">
              <a:alphaModFix amt="11000"/>
            </a:blip>
            <a:stretch>
              <a:fillRect/>
            </a:stretch>
          </p:blipFill>
          <p:spPr>
            <a:xfrm>
              <a:off x="13374634" y="4245115"/>
              <a:ext cx="498019" cy="484982"/>
            </a:xfrm>
            <a:prstGeom prst="rect">
              <a:avLst/>
            </a:prstGeom>
          </p:spPr>
        </p:pic>
        <p:pic>
          <p:nvPicPr>
            <p:cNvPr id="183" name="Picture 182"/>
            <p:cNvPicPr>
              <a:picLocks noChangeAspect="1"/>
            </p:cNvPicPr>
            <p:nvPr/>
          </p:nvPicPr>
          <p:blipFill>
            <a:blip r:embed="rId4">
              <a:alphaModFix amt="11000"/>
            </a:blip>
            <a:stretch>
              <a:fillRect/>
            </a:stretch>
          </p:blipFill>
          <p:spPr>
            <a:xfrm>
              <a:off x="13360206" y="3383400"/>
              <a:ext cx="515620" cy="489446"/>
            </a:xfrm>
            <a:prstGeom prst="rect">
              <a:avLst/>
            </a:prstGeom>
          </p:spPr>
        </p:pic>
        <p:pic>
          <p:nvPicPr>
            <p:cNvPr id="184" name="Picture 183"/>
            <p:cNvPicPr>
              <a:picLocks noChangeAspect="1"/>
            </p:cNvPicPr>
            <p:nvPr/>
          </p:nvPicPr>
          <p:blipFill>
            <a:blip r:embed="rId5">
              <a:alphaModFix amt="11000"/>
            </a:blip>
            <a:stretch>
              <a:fillRect/>
            </a:stretch>
          </p:blipFill>
          <p:spPr>
            <a:xfrm>
              <a:off x="13356976" y="2568881"/>
              <a:ext cx="531251" cy="502142"/>
            </a:xfrm>
            <a:prstGeom prst="rect">
              <a:avLst/>
            </a:prstGeom>
          </p:spPr>
        </p:pic>
        <p:pic>
          <p:nvPicPr>
            <p:cNvPr id="185" name="Picture 184"/>
            <p:cNvPicPr>
              <a:picLocks noChangeAspect="1"/>
            </p:cNvPicPr>
            <p:nvPr/>
          </p:nvPicPr>
          <p:blipFill>
            <a:blip r:embed="rId6">
              <a:alphaModFix amt="11000"/>
            </a:blip>
            <a:stretch>
              <a:fillRect/>
            </a:stretch>
          </p:blipFill>
          <p:spPr>
            <a:xfrm>
              <a:off x="15107289" y="3383938"/>
              <a:ext cx="508051" cy="508051"/>
            </a:xfrm>
            <a:prstGeom prst="rect">
              <a:avLst/>
            </a:prstGeom>
          </p:spPr>
        </p:pic>
        <p:pic>
          <p:nvPicPr>
            <p:cNvPr id="186" name="Picture 1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55782" y="5063166"/>
              <a:ext cx="480297" cy="480297"/>
            </a:xfrm>
            <a:prstGeom prst="roundRect">
              <a:avLst/>
            </a:prstGeom>
          </p:spPr>
        </p:pic>
        <p:pic>
          <p:nvPicPr>
            <p:cNvPr id="187" name="Picture 4" descr="http://ts2.mm.bing.net/th?&amp;id=HN.608001291450647668&amp;w=366&amp;h=366&amp;c=0&amp;pid=1.9&amp;rs=0&amp;p=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124266" y="4258071"/>
              <a:ext cx="479153" cy="479153"/>
            </a:xfrm>
            <a:prstGeom prst="roundRect">
              <a:avLst/>
            </a:prstGeom>
            <a:noFill/>
            <a:extLst>
              <a:ext uri="{909E8E84-426E-40dd-AFC4-6F175D3DCCD1}">
                <a14:hiddenFill xmlns:a14="http://schemas.microsoft.com/office/drawing/2010/main" xmlns="">
                  <a:solidFill>
                    <a:srgbClr val="FFFFFF"/>
                  </a:solidFill>
                </a14:hiddenFill>
              </a:ext>
            </a:extLst>
          </p:spPr>
        </p:pic>
        <p:pic>
          <p:nvPicPr>
            <p:cNvPr id="188" name="Picture 6" descr="http://ts2.mm.bing.net/th?&amp;id=HN.608012587202643007&amp;w=366&amp;h=366&amp;c=0&amp;pid=1.9&amp;rs=0&amp;p=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296630" y="3406010"/>
              <a:ext cx="464310" cy="464310"/>
            </a:xfrm>
            <a:prstGeom prst="roundRect">
              <a:avLst/>
            </a:prstGeom>
            <a:noFill/>
            <a:extLst>
              <a:ext uri="{909E8E84-426E-40dd-AFC4-6F175D3DCCD1}">
                <a14:hiddenFill xmlns:a14="http://schemas.microsoft.com/office/drawing/2010/main" xmlns="">
                  <a:solidFill>
                    <a:srgbClr val="FFFFFF"/>
                  </a:solidFill>
                </a14:hiddenFill>
              </a:ext>
            </a:extLst>
          </p:spPr>
        </p:pic>
        <p:pic>
          <p:nvPicPr>
            <p:cNvPr id="189" name="Picture 188"/>
            <p:cNvPicPr>
              <a:picLocks noChangeAspect="1"/>
            </p:cNvPicPr>
            <p:nvPr/>
          </p:nvPicPr>
          <p:blipFill>
            <a:blip r:embed="rId10"/>
            <a:stretch>
              <a:fillRect/>
            </a:stretch>
          </p:blipFill>
          <p:spPr>
            <a:xfrm>
              <a:off x="14271132" y="2594437"/>
              <a:ext cx="489651" cy="481752"/>
            </a:xfrm>
            <a:prstGeom prst="rect">
              <a:avLst/>
            </a:prstGeom>
          </p:spPr>
        </p:pic>
        <p:pic>
          <p:nvPicPr>
            <p:cNvPr id="190" name="Picture 189"/>
            <p:cNvPicPr>
              <a:picLocks noChangeAspect="1"/>
            </p:cNvPicPr>
            <p:nvPr/>
          </p:nvPicPr>
          <p:blipFill>
            <a:blip r:embed="rId6"/>
            <a:stretch>
              <a:fillRect/>
            </a:stretch>
          </p:blipFill>
          <p:spPr>
            <a:xfrm>
              <a:off x="13359643" y="5042863"/>
              <a:ext cx="525912" cy="525912"/>
            </a:xfrm>
            <a:prstGeom prst="rect">
              <a:avLst/>
            </a:prstGeom>
          </p:spPr>
        </p:pic>
        <p:pic>
          <p:nvPicPr>
            <p:cNvPr id="191" name="Picture 190"/>
            <p:cNvPicPr>
              <a:picLocks noChangeAspect="1"/>
            </p:cNvPicPr>
            <p:nvPr/>
          </p:nvPicPr>
          <p:blipFill>
            <a:blip r:embed="rId11"/>
            <a:stretch>
              <a:fillRect/>
            </a:stretch>
          </p:blipFill>
          <p:spPr>
            <a:xfrm>
              <a:off x="15097039" y="5050115"/>
              <a:ext cx="514611" cy="506399"/>
            </a:xfrm>
            <a:prstGeom prst="rect">
              <a:avLst/>
            </a:prstGeom>
          </p:spPr>
        </p:pic>
        <p:pic>
          <p:nvPicPr>
            <p:cNvPr id="192" name="Picture 191"/>
            <p:cNvPicPr>
              <a:picLocks noChangeAspect="1"/>
            </p:cNvPicPr>
            <p:nvPr/>
          </p:nvPicPr>
          <p:blipFill>
            <a:blip r:embed="rId12" cstate="print">
              <a:alphaModFix amt="11000"/>
              <a:extLst>
                <a:ext uri="{28A0092B-C50C-407E-A947-70E740481C1C}">
                  <a14:useLocalDpi xmlns:a14="http://schemas.microsoft.com/office/drawing/2010/main" val="0"/>
                </a:ext>
              </a:extLst>
            </a:blip>
            <a:stretch>
              <a:fillRect/>
            </a:stretch>
          </p:blipFill>
          <p:spPr>
            <a:xfrm>
              <a:off x="15129644" y="2597248"/>
              <a:ext cx="465886" cy="465088"/>
            </a:xfrm>
            <a:prstGeom prst="rect">
              <a:avLst/>
            </a:prstGeom>
          </p:spPr>
        </p:pic>
        <p:pic>
          <p:nvPicPr>
            <p:cNvPr id="193" name="Picture 192"/>
            <p:cNvPicPr>
              <a:picLocks noChangeAspect="1"/>
            </p:cNvPicPr>
            <p:nvPr/>
          </p:nvPicPr>
          <p:blipFill>
            <a:blip r:embed="rId13" cstate="print">
              <a:alphaModFix amt="11000"/>
              <a:extLst>
                <a:ext uri="{28A0092B-C50C-407E-A947-70E740481C1C}">
                  <a14:useLocalDpi xmlns:a14="http://schemas.microsoft.com/office/drawing/2010/main" val="0"/>
                </a:ext>
              </a:extLst>
            </a:blip>
            <a:stretch>
              <a:fillRect/>
            </a:stretch>
          </p:blipFill>
          <p:spPr>
            <a:xfrm>
              <a:off x="14290305" y="4241554"/>
              <a:ext cx="486133" cy="486133"/>
            </a:xfrm>
            <a:prstGeom prst="rect">
              <a:avLst/>
            </a:prstGeom>
          </p:spPr>
        </p:pic>
      </p:grpSp>
      <p:grpSp>
        <p:nvGrpSpPr>
          <p:cNvPr id="196" name="Group 195"/>
          <p:cNvGrpSpPr/>
          <p:nvPr/>
        </p:nvGrpSpPr>
        <p:grpSpPr>
          <a:xfrm>
            <a:off x="2193023" y="1440646"/>
            <a:ext cx="3757663" cy="5234156"/>
            <a:chOff x="2193230" y="1446006"/>
            <a:chExt cx="3758196" cy="5234898"/>
          </a:xfrm>
        </p:grpSpPr>
        <p:grpSp>
          <p:nvGrpSpPr>
            <p:cNvPr id="197" name="Group 196"/>
            <p:cNvGrpSpPr/>
            <p:nvPr/>
          </p:nvGrpSpPr>
          <p:grpSpPr>
            <a:xfrm>
              <a:off x="2193230" y="1446006"/>
              <a:ext cx="3758196" cy="5234898"/>
              <a:chOff x="2489200" y="5600700"/>
              <a:chExt cx="763588" cy="1063625"/>
            </a:xfrm>
          </p:grpSpPr>
          <p:sp>
            <p:nvSpPr>
              <p:cNvPr id="212" name="Freeform 5"/>
              <p:cNvSpPr>
                <a:spLocks/>
              </p:cNvSpPr>
              <p:nvPr/>
            </p:nvSpPr>
            <p:spPr bwMode="auto">
              <a:xfrm>
                <a:off x="2489200" y="5600700"/>
                <a:ext cx="763588" cy="1063625"/>
              </a:xfrm>
              <a:custGeom>
                <a:avLst/>
                <a:gdLst>
                  <a:gd name="T0" fmla="*/ 848 w 920"/>
                  <a:gd name="T1" fmla="*/ 1282 h 1282"/>
                  <a:gd name="T2" fmla="*/ 72 w 920"/>
                  <a:gd name="T3" fmla="*/ 1282 h 1282"/>
                  <a:gd name="T4" fmla="*/ 0 w 920"/>
                  <a:gd name="T5" fmla="*/ 1210 h 1282"/>
                  <a:gd name="T6" fmla="*/ 0 w 920"/>
                  <a:gd name="T7" fmla="*/ 72 h 1282"/>
                  <a:gd name="T8" fmla="*/ 72 w 920"/>
                  <a:gd name="T9" fmla="*/ 0 h 1282"/>
                  <a:gd name="T10" fmla="*/ 848 w 920"/>
                  <a:gd name="T11" fmla="*/ 0 h 1282"/>
                  <a:gd name="T12" fmla="*/ 920 w 920"/>
                  <a:gd name="T13" fmla="*/ 72 h 1282"/>
                  <a:gd name="T14" fmla="*/ 920 w 920"/>
                  <a:gd name="T15" fmla="*/ 1210 h 1282"/>
                  <a:gd name="T16" fmla="*/ 848 w 920"/>
                  <a:gd name="T17" fmla="*/ 1282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0" h="1282">
                    <a:moveTo>
                      <a:pt x="848" y="1282"/>
                    </a:moveTo>
                    <a:cubicBezTo>
                      <a:pt x="72" y="1282"/>
                      <a:pt x="72" y="1282"/>
                      <a:pt x="72" y="1282"/>
                    </a:cubicBezTo>
                    <a:cubicBezTo>
                      <a:pt x="32" y="1282"/>
                      <a:pt x="0" y="1250"/>
                      <a:pt x="0" y="1210"/>
                    </a:cubicBezTo>
                    <a:cubicBezTo>
                      <a:pt x="0" y="72"/>
                      <a:pt x="0" y="72"/>
                      <a:pt x="0" y="72"/>
                    </a:cubicBezTo>
                    <a:cubicBezTo>
                      <a:pt x="0" y="32"/>
                      <a:pt x="32" y="0"/>
                      <a:pt x="72" y="0"/>
                    </a:cubicBezTo>
                    <a:cubicBezTo>
                      <a:pt x="848" y="0"/>
                      <a:pt x="848" y="0"/>
                      <a:pt x="848" y="0"/>
                    </a:cubicBezTo>
                    <a:cubicBezTo>
                      <a:pt x="888" y="0"/>
                      <a:pt x="920" y="32"/>
                      <a:pt x="920" y="72"/>
                    </a:cubicBezTo>
                    <a:cubicBezTo>
                      <a:pt x="920" y="1210"/>
                      <a:pt x="920" y="1210"/>
                      <a:pt x="920" y="1210"/>
                    </a:cubicBezTo>
                    <a:cubicBezTo>
                      <a:pt x="920" y="1250"/>
                      <a:pt x="888" y="1282"/>
                      <a:pt x="848" y="1282"/>
                    </a:cubicBezTo>
                    <a:close/>
                  </a:path>
                </a:pathLst>
              </a:custGeom>
              <a:solidFill>
                <a:srgbClr val="505050"/>
              </a:solidFill>
              <a:ln>
                <a:noFill/>
              </a:ln>
            </p:spPr>
            <p:txBody>
              <a:bodyPr/>
              <a:lstStyle/>
              <a:p>
                <a:pPr defTabSz="932509">
                  <a:defRPr/>
                </a:pPr>
                <a:endParaRPr lang="en-US" sz="1000" dirty="0">
                  <a:solidFill>
                    <a:srgbClr val="505050"/>
                  </a:solidFill>
                  <a:latin typeface="Segoe UI"/>
                </a:endParaRPr>
              </a:p>
            </p:txBody>
          </p:sp>
          <p:sp>
            <p:nvSpPr>
              <p:cNvPr id="213" name="Rectangle 6"/>
              <p:cNvSpPr>
                <a:spLocks noChangeArrowheads="1"/>
              </p:cNvSpPr>
              <p:nvPr/>
            </p:nvSpPr>
            <p:spPr bwMode="auto">
              <a:xfrm>
                <a:off x="2536825" y="5678488"/>
                <a:ext cx="669925" cy="908050"/>
              </a:xfrm>
              <a:prstGeom prst="rect">
                <a:avLst/>
              </a:prstGeom>
              <a:solidFill>
                <a:schemeClr val="bg1"/>
              </a:solidFill>
              <a:ln>
                <a:noFill/>
              </a:ln>
            </p:spPr>
            <p:txBody>
              <a:bodyPr/>
              <a:lstStyle/>
              <a:p>
                <a:pPr defTabSz="932509">
                  <a:defRPr/>
                </a:pPr>
                <a:endParaRPr lang="en-US" sz="1000" dirty="0">
                  <a:solidFill>
                    <a:srgbClr val="505050"/>
                  </a:solidFill>
                  <a:latin typeface="Segoe UI"/>
                </a:endParaRPr>
              </a:p>
            </p:txBody>
          </p:sp>
        </p:grpSp>
        <p:sp>
          <p:nvSpPr>
            <p:cNvPr id="198" name="Rectangle 197"/>
            <p:cNvSpPr/>
            <p:nvPr/>
          </p:nvSpPr>
          <p:spPr bwMode="auto">
            <a:xfrm>
              <a:off x="3167922" y="5637664"/>
              <a:ext cx="1639502" cy="29872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5" tIns="182845" rIns="0" bIns="46627"/>
            <a:lstStyle/>
            <a:p>
              <a:pPr algn="ctr" defTabSz="932205">
                <a:lnSpc>
                  <a:spcPct val="90000"/>
                </a:lnSpc>
                <a:defRPr/>
              </a:pPr>
              <a:r>
                <a:rPr lang="en-US" sz="1499" dirty="0">
                  <a:solidFill>
                    <a:srgbClr val="505050"/>
                  </a:solidFill>
                  <a:latin typeface="Segoe UI Light"/>
                </a:rPr>
                <a:t>Personal apps</a:t>
              </a:r>
            </a:p>
          </p:txBody>
        </p:sp>
        <p:sp>
          <p:nvSpPr>
            <p:cNvPr id="199" name="Rectangle 198"/>
            <p:cNvSpPr/>
            <p:nvPr/>
          </p:nvSpPr>
          <p:spPr bwMode="auto">
            <a:xfrm>
              <a:off x="3080642" y="1924035"/>
              <a:ext cx="1766210" cy="36570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5" tIns="182845" rIns="0" bIns="46627"/>
            <a:lstStyle/>
            <a:p>
              <a:pPr algn="ctr" defTabSz="932205">
                <a:lnSpc>
                  <a:spcPct val="90000"/>
                </a:lnSpc>
                <a:defRPr/>
              </a:pPr>
              <a:r>
                <a:rPr lang="en-US" sz="1499" dirty="0">
                  <a:solidFill>
                    <a:srgbClr val="505050"/>
                  </a:solidFill>
                  <a:latin typeface="Segoe UI Light"/>
                </a:rPr>
                <a:t>Managed apps</a:t>
              </a:r>
            </a:p>
          </p:txBody>
        </p:sp>
        <p:pic>
          <p:nvPicPr>
            <p:cNvPr id="200" name="Picture 199"/>
            <p:cNvPicPr>
              <a:picLocks noChangeAspect="1"/>
            </p:cNvPicPr>
            <p:nvPr/>
          </p:nvPicPr>
          <p:blipFill>
            <a:blip r:embed="rId3"/>
            <a:stretch>
              <a:fillRect/>
            </a:stretch>
          </p:blipFill>
          <p:spPr>
            <a:xfrm>
              <a:off x="4692628" y="2577461"/>
              <a:ext cx="498019" cy="484982"/>
            </a:xfrm>
            <a:prstGeom prst="rect">
              <a:avLst/>
            </a:prstGeom>
          </p:spPr>
        </p:pic>
        <p:pic>
          <p:nvPicPr>
            <p:cNvPr id="201" name="Picture 200"/>
            <p:cNvPicPr>
              <a:picLocks noChangeAspect="1"/>
            </p:cNvPicPr>
            <p:nvPr/>
          </p:nvPicPr>
          <p:blipFill>
            <a:blip r:embed="rId4"/>
            <a:stretch>
              <a:fillRect/>
            </a:stretch>
          </p:blipFill>
          <p:spPr>
            <a:xfrm>
              <a:off x="3818878" y="2574626"/>
              <a:ext cx="516892" cy="490654"/>
            </a:xfrm>
            <a:prstGeom prst="rect">
              <a:avLst/>
            </a:prstGeom>
          </p:spPr>
        </p:pic>
        <p:pic>
          <p:nvPicPr>
            <p:cNvPr id="202" name="Picture 201"/>
            <p:cNvPicPr>
              <a:picLocks noChangeAspect="1"/>
            </p:cNvPicPr>
            <p:nvPr/>
          </p:nvPicPr>
          <p:blipFill>
            <a:blip r:embed="rId5"/>
            <a:stretch>
              <a:fillRect/>
            </a:stretch>
          </p:blipFill>
          <p:spPr>
            <a:xfrm>
              <a:off x="2935263" y="2568881"/>
              <a:ext cx="531251" cy="502142"/>
            </a:xfrm>
            <a:prstGeom prst="rect">
              <a:avLst/>
            </a:prstGeom>
          </p:spPr>
        </p:pic>
        <p:pic>
          <p:nvPicPr>
            <p:cNvPr id="203" name="Picture 202"/>
            <p:cNvPicPr>
              <a:picLocks noChangeAspect="1"/>
            </p:cNvPicPr>
            <p:nvPr/>
          </p:nvPicPr>
          <p:blipFill>
            <a:blip r:embed="rId6"/>
            <a:stretch>
              <a:fillRect/>
            </a:stretch>
          </p:blipFill>
          <p:spPr>
            <a:xfrm>
              <a:off x="2956640" y="3383938"/>
              <a:ext cx="508051" cy="508051"/>
            </a:xfrm>
            <a:prstGeom prst="rect">
              <a:avLst/>
            </a:prstGeom>
          </p:spPr>
        </p:pic>
        <p:pic>
          <p:nvPicPr>
            <p:cNvPr id="204" name="Picture 20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0517" y="4254996"/>
              <a:ext cx="480297" cy="480297"/>
            </a:xfrm>
            <a:prstGeom prst="roundRect">
              <a:avLst/>
            </a:prstGeom>
          </p:spPr>
        </p:pic>
        <p:pic>
          <p:nvPicPr>
            <p:cNvPr id="205" name="Picture 4" descr="http://ts2.mm.bing.net/th?&amp;id=HN.608001291450647668&amp;w=366&amp;h=366&amp;c=0&amp;pid=1.9&amp;rs=0&amp;p=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71089" y="5066243"/>
              <a:ext cx="479153" cy="479153"/>
            </a:xfrm>
            <a:prstGeom prst="roundRect">
              <a:avLst/>
            </a:prstGeom>
            <a:noFill/>
            <a:extLst>
              <a:ext uri="{909E8E84-426E-40dd-AFC4-6F175D3DCCD1}">
                <a14:hiddenFill xmlns:a14="http://schemas.microsoft.com/office/drawing/2010/main" xmlns="">
                  <a:solidFill>
                    <a:srgbClr val="FFFFFF"/>
                  </a:solidFill>
                </a14:hiddenFill>
              </a:ext>
            </a:extLst>
          </p:spPr>
        </p:pic>
        <p:pic>
          <p:nvPicPr>
            <p:cNvPr id="206" name="Picture 6" descr="http://ts2.mm.bing.net/th?&amp;id=HN.608012587202643007&amp;w=366&amp;h=366&amp;c=0&amp;pid=1.9&amp;rs=0&amp;p=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838896" y="5067391"/>
              <a:ext cx="476856" cy="476856"/>
            </a:xfrm>
            <a:prstGeom prst="roundRect">
              <a:avLst/>
            </a:prstGeom>
            <a:noFill/>
            <a:extLst>
              <a:ext uri="{909E8E84-426E-40dd-AFC4-6F175D3DCCD1}">
                <a14:hiddenFill xmlns:a14="http://schemas.microsoft.com/office/drawing/2010/main" xmlns="">
                  <a:solidFill>
                    <a:srgbClr val="FFFFFF"/>
                  </a:solidFill>
                </a14:hiddenFill>
              </a:ext>
            </a:extLst>
          </p:spPr>
        </p:pic>
        <p:pic>
          <p:nvPicPr>
            <p:cNvPr id="207" name="Picture 206"/>
            <p:cNvPicPr>
              <a:picLocks noChangeAspect="1"/>
            </p:cNvPicPr>
            <p:nvPr/>
          </p:nvPicPr>
          <p:blipFill>
            <a:blip r:embed="rId10"/>
            <a:stretch>
              <a:fillRect/>
            </a:stretch>
          </p:blipFill>
          <p:spPr>
            <a:xfrm>
              <a:off x="3832499" y="4249263"/>
              <a:ext cx="489651" cy="481752"/>
            </a:xfrm>
            <a:prstGeom prst="rect">
              <a:avLst/>
            </a:prstGeom>
          </p:spPr>
        </p:pic>
        <p:pic>
          <p:nvPicPr>
            <p:cNvPr id="208" name="Picture 207"/>
            <p:cNvPicPr>
              <a:picLocks noChangeAspect="1"/>
            </p:cNvPicPr>
            <p:nvPr/>
          </p:nvPicPr>
          <p:blipFill>
            <a:blip r:embed="rId6"/>
            <a:stretch>
              <a:fillRect/>
            </a:stretch>
          </p:blipFill>
          <p:spPr>
            <a:xfrm>
              <a:off x="4691238" y="5042863"/>
              <a:ext cx="525912" cy="525912"/>
            </a:xfrm>
            <a:prstGeom prst="rect">
              <a:avLst/>
            </a:prstGeom>
          </p:spPr>
        </p:pic>
        <p:pic>
          <p:nvPicPr>
            <p:cNvPr id="209" name="Picture 208"/>
            <p:cNvPicPr>
              <a:picLocks noChangeAspect="1"/>
            </p:cNvPicPr>
            <p:nvPr/>
          </p:nvPicPr>
          <p:blipFill>
            <a:blip r:embed="rId11"/>
            <a:stretch>
              <a:fillRect/>
            </a:stretch>
          </p:blipFill>
          <p:spPr>
            <a:xfrm>
              <a:off x="4696889" y="4241945"/>
              <a:ext cx="514611" cy="506399"/>
            </a:xfrm>
            <a:prstGeom prst="rect">
              <a:avLst/>
            </a:prstGeom>
          </p:spPr>
        </p:pic>
        <p:pic>
          <p:nvPicPr>
            <p:cNvPr id="210" name="Picture 20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844381" y="3405420"/>
              <a:ext cx="465886" cy="465088"/>
            </a:xfrm>
            <a:prstGeom prst="rect">
              <a:avLst/>
            </a:prstGeom>
          </p:spPr>
        </p:pic>
        <p:pic>
          <p:nvPicPr>
            <p:cNvPr id="211" name="Picture 2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11128" y="3394897"/>
              <a:ext cx="486133" cy="486133"/>
            </a:xfrm>
            <a:prstGeom prst="rect">
              <a:avLst/>
            </a:prstGeom>
          </p:spPr>
        </p:pic>
      </p:grpSp>
      <p:sp>
        <p:nvSpPr>
          <p:cNvPr id="214" name="Rectangle 213"/>
          <p:cNvSpPr/>
          <p:nvPr/>
        </p:nvSpPr>
        <p:spPr bwMode="auto">
          <a:xfrm>
            <a:off x="2565541" y="1956772"/>
            <a:ext cx="2995328" cy="2144612"/>
          </a:xfrm>
          <a:prstGeom prst="rect">
            <a:avLst/>
          </a:prstGeom>
          <a:noFill/>
          <a:ln w="30607" cap="rnd" cmpd="sng">
            <a:solidFill>
              <a:srgbClr val="002050"/>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latin typeface="Segoe UI"/>
            </a:endParaRPr>
          </a:p>
        </p:txBody>
      </p:sp>
      <p:grpSp>
        <p:nvGrpSpPr>
          <p:cNvPr id="130" name="Group 129"/>
          <p:cNvGrpSpPr/>
          <p:nvPr/>
        </p:nvGrpSpPr>
        <p:grpSpPr>
          <a:xfrm>
            <a:off x="10637209" y="1821100"/>
            <a:ext cx="1211306" cy="1980918"/>
            <a:chOff x="10606088" y="1643064"/>
            <a:chExt cx="1211478" cy="1947860"/>
          </a:xfrm>
        </p:grpSpPr>
        <p:pic>
          <p:nvPicPr>
            <p:cNvPr id="131" name="Picture 23"/>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bwMode="auto">
            <a:xfrm>
              <a:off x="10677309" y="1643064"/>
              <a:ext cx="1140257" cy="1947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 name="TextBox 131"/>
            <p:cNvSpPr txBox="1"/>
            <p:nvPr/>
          </p:nvSpPr>
          <p:spPr>
            <a:xfrm>
              <a:off x="10606088" y="2786063"/>
              <a:ext cx="540854" cy="544765"/>
            </a:xfrm>
            <a:prstGeom prst="rect">
              <a:avLst/>
            </a:prstGeom>
            <a:noFill/>
          </p:spPr>
          <p:txBody>
            <a:bodyPr wrap="none" lIns="182854" tIns="146283" rIns="182854" bIns="146283">
              <a:spAutoFit/>
            </a:bodyPr>
            <a:lstStyle/>
            <a:p>
              <a:pPr defTabSz="932509">
                <a:lnSpc>
                  <a:spcPct val="90000"/>
                </a:lnSpc>
                <a:defRPr/>
              </a:pPr>
              <a:r>
                <a:rPr lang="en-US" dirty="0">
                  <a:solidFill>
                    <a:srgbClr val="505050"/>
                  </a:solidFill>
                  <a:latin typeface="Segoe UI Light"/>
                </a:rPr>
                <a:t>IT</a:t>
              </a:r>
            </a:p>
          </p:txBody>
        </p:sp>
      </p:grpSp>
      <p:grpSp>
        <p:nvGrpSpPr>
          <p:cNvPr id="135" name="Group 134"/>
          <p:cNvGrpSpPr/>
          <p:nvPr/>
        </p:nvGrpSpPr>
        <p:grpSpPr>
          <a:xfrm>
            <a:off x="580237" y="1821100"/>
            <a:ext cx="1219027" cy="1980918"/>
            <a:chOff x="494150" y="1643062"/>
            <a:chExt cx="1236224" cy="1964539"/>
          </a:xfrm>
        </p:grpSpPr>
        <p:pic>
          <p:nvPicPr>
            <p:cNvPr id="136" name="Picture 135"/>
            <p:cNvPicPr>
              <a:picLocks noChangeAspect="1"/>
            </p:cNvPicPr>
            <p:nvPr/>
          </p:nvPicPr>
          <p:blipFill rotWithShape="1">
            <a:blip r:embed="rId17"/>
            <a:srcRect b="37412"/>
            <a:stretch/>
          </p:blipFill>
          <p:spPr>
            <a:xfrm>
              <a:off x="578064" y="1643062"/>
              <a:ext cx="1152310" cy="1964539"/>
            </a:xfrm>
            <a:prstGeom prst="rect">
              <a:avLst/>
            </a:prstGeom>
          </p:spPr>
        </p:pic>
        <p:sp>
          <p:nvSpPr>
            <p:cNvPr id="137" name="TextBox 136"/>
            <p:cNvSpPr txBox="1"/>
            <p:nvPr/>
          </p:nvSpPr>
          <p:spPr bwMode="auto">
            <a:xfrm>
              <a:off x="494150" y="2786063"/>
              <a:ext cx="822143" cy="545140"/>
            </a:xfrm>
            <a:prstGeom prst="rect">
              <a:avLst/>
            </a:prstGeom>
            <a:noFill/>
          </p:spPr>
          <p:txBody>
            <a:bodyPr wrap="none" lIns="182854" tIns="146283" rIns="182854" bIns="146283">
              <a:spAutoFit/>
            </a:bodyPr>
            <a:lstStyle/>
            <a:p>
              <a:pPr defTabSz="932509">
                <a:lnSpc>
                  <a:spcPct val="90000"/>
                </a:lnSpc>
                <a:defRPr/>
              </a:pPr>
              <a:r>
                <a:rPr lang="en-US" dirty="0">
                  <a:solidFill>
                    <a:srgbClr val="505050"/>
                  </a:solidFill>
                  <a:latin typeface="Segoe UI Light"/>
                </a:rPr>
                <a:t>User</a:t>
              </a:r>
            </a:p>
          </p:txBody>
        </p:sp>
      </p:grpSp>
      <p:grpSp>
        <p:nvGrpSpPr>
          <p:cNvPr id="3" name="Group 2"/>
          <p:cNvGrpSpPr/>
          <p:nvPr/>
        </p:nvGrpSpPr>
        <p:grpSpPr>
          <a:xfrm>
            <a:off x="9414544" y="3326460"/>
            <a:ext cx="1978564" cy="1087284"/>
            <a:chOff x="8878888" y="3140075"/>
            <a:chExt cx="2371725" cy="1303338"/>
          </a:xfrm>
        </p:grpSpPr>
        <p:grpSp>
          <p:nvGrpSpPr>
            <p:cNvPr id="113" name="Group 81"/>
            <p:cNvGrpSpPr>
              <a:grpSpLocks/>
            </p:cNvGrpSpPr>
            <p:nvPr/>
          </p:nvGrpSpPr>
          <p:grpSpPr bwMode="auto">
            <a:xfrm>
              <a:off x="8878888" y="3140075"/>
              <a:ext cx="2371725" cy="1303338"/>
              <a:chOff x="-13115925" y="2173288"/>
              <a:chExt cx="10488613" cy="5756275"/>
            </a:xfrm>
          </p:grpSpPr>
          <p:sp>
            <p:nvSpPr>
              <p:cNvPr id="114" name="Freeform 5"/>
              <p:cNvSpPr>
                <a:spLocks/>
              </p:cNvSpPr>
              <p:nvPr/>
            </p:nvSpPr>
            <p:spPr bwMode="auto">
              <a:xfrm>
                <a:off x="-3848877" y="7340614"/>
                <a:ext cx="1221565" cy="588949"/>
              </a:xfrm>
              <a:custGeom>
                <a:avLst/>
                <a:gdLst>
                  <a:gd name="T0" fmla="*/ 168 w 326"/>
                  <a:gd name="T1" fmla="*/ 3 h 157"/>
                  <a:gd name="T2" fmla="*/ 0 w 326"/>
                  <a:gd name="T3" fmla="*/ 157 h 157"/>
                  <a:gd name="T4" fmla="*/ 322 w 326"/>
                  <a:gd name="T5" fmla="*/ 157 h 157"/>
                  <a:gd name="T6" fmla="*/ 168 w 326"/>
                  <a:gd name="T7" fmla="*/ 3 h 157"/>
                </a:gdLst>
                <a:ahLst/>
                <a:cxnLst>
                  <a:cxn ang="0">
                    <a:pos x="T0" y="T1"/>
                  </a:cxn>
                  <a:cxn ang="0">
                    <a:pos x="T2" y="T3"/>
                  </a:cxn>
                  <a:cxn ang="0">
                    <a:pos x="T4" y="T5"/>
                  </a:cxn>
                  <a:cxn ang="0">
                    <a:pos x="T6" y="T7"/>
                  </a:cxn>
                </a:cxnLst>
                <a:rect l="0" t="0" r="r" b="b"/>
                <a:pathLst>
                  <a:path w="326" h="157">
                    <a:moveTo>
                      <a:pt x="168" y="3"/>
                    </a:moveTo>
                    <a:cubicBezTo>
                      <a:pt x="79" y="0"/>
                      <a:pt x="4" y="69"/>
                      <a:pt x="0" y="157"/>
                    </a:cubicBezTo>
                    <a:cubicBezTo>
                      <a:pt x="322" y="157"/>
                      <a:pt x="322" y="157"/>
                      <a:pt x="322" y="157"/>
                    </a:cubicBezTo>
                    <a:cubicBezTo>
                      <a:pt x="326" y="69"/>
                      <a:pt x="257" y="7"/>
                      <a:pt x="168" y="3"/>
                    </a:cubicBezTo>
                    <a:close/>
                  </a:path>
                </a:pathLst>
              </a:custGeom>
              <a:solidFill>
                <a:schemeClr val="accent2">
                  <a:lumMod val="50000"/>
                </a:schemeClr>
              </a:solidFill>
              <a:ln>
                <a:noFill/>
              </a:ln>
            </p:spPr>
            <p:txBody>
              <a:bodyPr/>
              <a:lstStyle/>
              <a:p>
                <a:pPr defTabSz="932509">
                  <a:defRPr/>
                </a:pPr>
                <a:endParaRPr lang="en-US" sz="1836" dirty="0">
                  <a:solidFill>
                    <a:srgbClr val="505050"/>
                  </a:solidFill>
                  <a:latin typeface="Segoe UI"/>
                </a:endParaRPr>
              </a:p>
            </p:txBody>
          </p:sp>
          <p:sp>
            <p:nvSpPr>
              <p:cNvPr id="115" name="Freeform 6"/>
              <p:cNvSpPr>
                <a:spLocks/>
              </p:cNvSpPr>
              <p:nvPr/>
            </p:nvSpPr>
            <p:spPr bwMode="auto">
              <a:xfrm>
                <a:off x="-6081393" y="7347623"/>
                <a:ext cx="2590559" cy="329533"/>
              </a:xfrm>
              <a:custGeom>
                <a:avLst/>
                <a:gdLst>
                  <a:gd name="T0" fmla="*/ 680 w 690"/>
                  <a:gd name="T1" fmla="*/ 86 h 86"/>
                  <a:gd name="T2" fmla="*/ 609 w 690"/>
                  <a:gd name="T3" fmla="*/ 55 h 86"/>
                  <a:gd name="T4" fmla="*/ 460 w 690"/>
                  <a:gd name="T5" fmla="*/ 25 h 86"/>
                  <a:gd name="T6" fmla="*/ 0 w 690"/>
                  <a:gd name="T7" fmla="*/ 25 h 86"/>
                  <a:gd name="T8" fmla="*/ 0 w 690"/>
                  <a:gd name="T9" fmla="*/ 0 h 86"/>
                  <a:gd name="T10" fmla="*/ 460 w 690"/>
                  <a:gd name="T11" fmla="*/ 0 h 86"/>
                  <a:gd name="T12" fmla="*/ 619 w 690"/>
                  <a:gd name="T13" fmla="*/ 32 h 86"/>
                  <a:gd name="T14" fmla="*/ 690 w 690"/>
                  <a:gd name="T15" fmla="*/ 63 h 86"/>
                  <a:gd name="T16" fmla="*/ 680 w 690"/>
                  <a:gd name="T17"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0" h="86">
                    <a:moveTo>
                      <a:pt x="680" y="86"/>
                    </a:moveTo>
                    <a:cubicBezTo>
                      <a:pt x="609" y="55"/>
                      <a:pt x="609" y="55"/>
                      <a:pt x="609" y="55"/>
                    </a:cubicBezTo>
                    <a:cubicBezTo>
                      <a:pt x="572" y="39"/>
                      <a:pt x="504" y="25"/>
                      <a:pt x="460" y="25"/>
                    </a:cubicBezTo>
                    <a:cubicBezTo>
                      <a:pt x="0" y="25"/>
                      <a:pt x="0" y="25"/>
                      <a:pt x="0" y="25"/>
                    </a:cubicBezTo>
                    <a:cubicBezTo>
                      <a:pt x="0" y="0"/>
                      <a:pt x="0" y="0"/>
                      <a:pt x="0" y="0"/>
                    </a:cubicBezTo>
                    <a:cubicBezTo>
                      <a:pt x="460" y="0"/>
                      <a:pt x="460" y="0"/>
                      <a:pt x="460" y="0"/>
                    </a:cubicBezTo>
                    <a:cubicBezTo>
                      <a:pt x="507" y="0"/>
                      <a:pt x="579" y="14"/>
                      <a:pt x="619" y="32"/>
                    </a:cubicBezTo>
                    <a:cubicBezTo>
                      <a:pt x="690" y="63"/>
                      <a:pt x="690" y="63"/>
                      <a:pt x="690" y="63"/>
                    </a:cubicBezTo>
                    <a:lnTo>
                      <a:pt x="680" y="86"/>
                    </a:lnTo>
                    <a:close/>
                  </a:path>
                </a:pathLst>
              </a:custGeom>
              <a:solidFill>
                <a:schemeClr val="accent2">
                  <a:lumMod val="50000"/>
                </a:schemeClr>
              </a:solidFill>
              <a:ln>
                <a:noFill/>
              </a:ln>
            </p:spPr>
            <p:txBody>
              <a:bodyPr/>
              <a:lstStyle/>
              <a:p>
                <a:pPr defTabSz="932509">
                  <a:defRPr/>
                </a:pPr>
                <a:endParaRPr lang="en-US" sz="1836" dirty="0">
                  <a:solidFill>
                    <a:srgbClr val="505050"/>
                  </a:solidFill>
                  <a:latin typeface="Segoe UI"/>
                </a:endParaRPr>
              </a:p>
            </p:txBody>
          </p:sp>
          <p:sp>
            <p:nvSpPr>
              <p:cNvPr id="116" name="Oval 7"/>
              <p:cNvSpPr>
                <a:spLocks noChangeArrowheads="1"/>
              </p:cNvSpPr>
              <p:nvPr/>
            </p:nvSpPr>
            <p:spPr bwMode="auto">
              <a:xfrm>
                <a:off x="-10420057" y="6401101"/>
                <a:ext cx="2681827" cy="574926"/>
              </a:xfrm>
              <a:prstGeom prst="ellipse">
                <a:avLst/>
              </a:prstGeom>
              <a:solidFill>
                <a:schemeClr val="accent2">
                  <a:lumMod val="50000"/>
                </a:schemeClr>
              </a:solidFill>
              <a:ln>
                <a:noFill/>
              </a:ln>
            </p:spPr>
            <p:txBody>
              <a:bodyPr/>
              <a:lstStyle/>
              <a:p>
                <a:pPr defTabSz="932509">
                  <a:defRPr/>
                </a:pPr>
                <a:endParaRPr lang="en-US" sz="1836" dirty="0">
                  <a:solidFill>
                    <a:srgbClr val="505050"/>
                  </a:solidFill>
                  <a:latin typeface="Segoe UI"/>
                </a:endParaRPr>
              </a:p>
            </p:txBody>
          </p:sp>
          <p:sp>
            <p:nvSpPr>
              <p:cNvPr id="117" name="Freeform 8"/>
              <p:cNvSpPr>
                <a:spLocks/>
              </p:cNvSpPr>
              <p:nvPr/>
            </p:nvSpPr>
            <p:spPr bwMode="auto">
              <a:xfrm>
                <a:off x="-12385794" y="2173288"/>
                <a:ext cx="6500974" cy="4515274"/>
              </a:xfrm>
              <a:custGeom>
                <a:avLst/>
                <a:gdLst>
                  <a:gd name="T0" fmla="*/ 1699 w 1733"/>
                  <a:gd name="T1" fmla="*/ 1202 h 1202"/>
                  <a:gd name="T2" fmla="*/ 1733 w 1733"/>
                  <a:gd name="T3" fmla="*/ 1168 h 1202"/>
                  <a:gd name="T4" fmla="*/ 1733 w 1733"/>
                  <a:gd name="T5" fmla="*/ 34 h 1202"/>
                  <a:gd name="T6" fmla="*/ 1699 w 1733"/>
                  <a:gd name="T7" fmla="*/ 0 h 1202"/>
                  <a:gd name="T8" fmla="*/ 34 w 1733"/>
                  <a:gd name="T9" fmla="*/ 0 h 1202"/>
                  <a:gd name="T10" fmla="*/ 0 w 1733"/>
                  <a:gd name="T11" fmla="*/ 34 h 1202"/>
                  <a:gd name="T12" fmla="*/ 0 w 1733"/>
                  <a:gd name="T13" fmla="*/ 1168 h 1202"/>
                  <a:gd name="T14" fmla="*/ 34 w 1733"/>
                  <a:gd name="T15" fmla="*/ 1202 h 1202"/>
                  <a:gd name="T16" fmla="*/ 1699 w 1733"/>
                  <a:gd name="T17" fmla="*/ 1202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3" h="1202">
                    <a:moveTo>
                      <a:pt x="1699" y="1202"/>
                    </a:moveTo>
                    <a:cubicBezTo>
                      <a:pt x="1718" y="1202"/>
                      <a:pt x="1733" y="1187"/>
                      <a:pt x="1733" y="1168"/>
                    </a:cubicBezTo>
                    <a:cubicBezTo>
                      <a:pt x="1733" y="34"/>
                      <a:pt x="1733" y="34"/>
                      <a:pt x="1733" y="34"/>
                    </a:cubicBezTo>
                    <a:cubicBezTo>
                      <a:pt x="1733" y="15"/>
                      <a:pt x="1718" y="0"/>
                      <a:pt x="1699" y="0"/>
                    </a:cubicBezTo>
                    <a:cubicBezTo>
                      <a:pt x="34" y="0"/>
                      <a:pt x="34" y="0"/>
                      <a:pt x="34" y="0"/>
                    </a:cubicBezTo>
                    <a:cubicBezTo>
                      <a:pt x="15" y="0"/>
                      <a:pt x="0" y="15"/>
                      <a:pt x="0" y="34"/>
                    </a:cubicBezTo>
                    <a:cubicBezTo>
                      <a:pt x="0" y="1168"/>
                      <a:pt x="0" y="1168"/>
                      <a:pt x="0" y="1168"/>
                    </a:cubicBezTo>
                    <a:cubicBezTo>
                      <a:pt x="0" y="1187"/>
                      <a:pt x="15" y="1202"/>
                      <a:pt x="34" y="1202"/>
                    </a:cubicBezTo>
                    <a:lnTo>
                      <a:pt x="1699" y="1202"/>
                    </a:lnTo>
                    <a:close/>
                  </a:path>
                </a:pathLst>
              </a:custGeom>
              <a:solidFill>
                <a:schemeClr val="accent2">
                  <a:lumMod val="50000"/>
                </a:schemeClr>
              </a:solidFill>
              <a:ln>
                <a:noFill/>
              </a:ln>
            </p:spPr>
            <p:txBody>
              <a:bodyPr/>
              <a:lstStyle/>
              <a:p>
                <a:pPr defTabSz="932509">
                  <a:defRPr/>
                </a:pPr>
                <a:endParaRPr lang="en-US" sz="1836" dirty="0">
                  <a:solidFill>
                    <a:srgbClr val="505050"/>
                  </a:solidFill>
                  <a:latin typeface="Segoe UI"/>
                </a:endParaRPr>
              </a:p>
            </p:txBody>
          </p:sp>
          <p:sp>
            <p:nvSpPr>
              <p:cNvPr id="118" name="Rectangle 9"/>
              <p:cNvSpPr>
                <a:spLocks noChangeArrowheads="1"/>
              </p:cNvSpPr>
              <p:nvPr/>
            </p:nvSpPr>
            <p:spPr bwMode="auto">
              <a:xfrm>
                <a:off x="-12182202" y="2369604"/>
                <a:ext cx="6093786" cy="3463579"/>
              </a:xfrm>
              <a:prstGeom prst="rect">
                <a:avLst/>
              </a:prstGeom>
              <a:solidFill>
                <a:schemeClr val="bg1">
                  <a:lumMod val="50000"/>
                </a:schemeClr>
              </a:solidFill>
              <a:ln>
                <a:noFill/>
              </a:ln>
            </p:spPr>
            <p:txBody>
              <a:bodyPr/>
              <a:lstStyle/>
              <a:p>
                <a:pPr defTabSz="932509">
                  <a:defRPr/>
                </a:pPr>
                <a:endParaRPr lang="en-US" sz="1836" dirty="0">
                  <a:solidFill>
                    <a:srgbClr val="505050"/>
                  </a:solidFill>
                  <a:latin typeface="Segoe UI"/>
                </a:endParaRPr>
              </a:p>
            </p:txBody>
          </p:sp>
          <p:sp>
            <p:nvSpPr>
              <p:cNvPr id="119" name="Rectangle 10"/>
              <p:cNvSpPr>
                <a:spLocks noChangeArrowheads="1"/>
              </p:cNvSpPr>
              <p:nvPr/>
            </p:nvSpPr>
            <p:spPr bwMode="auto">
              <a:xfrm>
                <a:off x="-13115925" y="7614053"/>
                <a:ext cx="8066542" cy="301488"/>
              </a:xfrm>
              <a:prstGeom prst="rect">
                <a:avLst/>
              </a:prstGeom>
              <a:solidFill>
                <a:schemeClr val="accent2">
                  <a:lumMod val="50000"/>
                </a:schemeClr>
              </a:solidFill>
              <a:ln>
                <a:noFill/>
              </a:ln>
            </p:spPr>
            <p:txBody>
              <a:bodyPr/>
              <a:lstStyle/>
              <a:p>
                <a:pPr defTabSz="932509">
                  <a:defRPr/>
                </a:pPr>
                <a:endParaRPr lang="en-US" sz="1836" dirty="0">
                  <a:solidFill>
                    <a:srgbClr val="505050"/>
                  </a:solidFill>
                  <a:latin typeface="Segoe UI"/>
                </a:endParaRPr>
              </a:p>
            </p:txBody>
          </p:sp>
          <p:sp>
            <p:nvSpPr>
              <p:cNvPr id="120" name="Freeform 11"/>
              <p:cNvSpPr>
                <a:spLocks/>
              </p:cNvSpPr>
              <p:nvPr/>
            </p:nvSpPr>
            <p:spPr bwMode="auto">
              <a:xfrm>
                <a:off x="-13115925" y="7249465"/>
                <a:ext cx="8066542" cy="364587"/>
              </a:xfrm>
              <a:custGeom>
                <a:avLst/>
                <a:gdLst>
                  <a:gd name="T0" fmla="*/ 5080 w 5080"/>
                  <a:gd name="T1" fmla="*/ 232 h 232"/>
                  <a:gd name="T2" fmla="*/ 0 w 5080"/>
                  <a:gd name="T3" fmla="*/ 232 h 232"/>
                  <a:gd name="T4" fmla="*/ 315 w 5080"/>
                  <a:gd name="T5" fmla="*/ 0 h 232"/>
                  <a:gd name="T6" fmla="*/ 4763 w 5080"/>
                  <a:gd name="T7" fmla="*/ 0 h 232"/>
                  <a:gd name="T8" fmla="*/ 5080 w 5080"/>
                  <a:gd name="T9" fmla="*/ 232 h 232"/>
                </a:gdLst>
                <a:ahLst/>
                <a:cxnLst>
                  <a:cxn ang="0">
                    <a:pos x="T0" y="T1"/>
                  </a:cxn>
                  <a:cxn ang="0">
                    <a:pos x="T2" y="T3"/>
                  </a:cxn>
                  <a:cxn ang="0">
                    <a:pos x="T4" y="T5"/>
                  </a:cxn>
                  <a:cxn ang="0">
                    <a:pos x="T6" y="T7"/>
                  </a:cxn>
                  <a:cxn ang="0">
                    <a:pos x="T8" y="T9"/>
                  </a:cxn>
                </a:cxnLst>
                <a:rect l="0" t="0" r="r" b="b"/>
                <a:pathLst>
                  <a:path w="5080" h="232">
                    <a:moveTo>
                      <a:pt x="5080" y="232"/>
                    </a:moveTo>
                    <a:lnTo>
                      <a:pt x="0" y="232"/>
                    </a:lnTo>
                    <a:lnTo>
                      <a:pt x="315" y="0"/>
                    </a:lnTo>
                    <a:lnTo>
                      <a:pt x="4763" y="0"/>
                    </a:lnTo>
                    <a:lnTo>
                      <a:pt x="5080" y="232"/>
                    </a:lnTo>
                    <a:close/>
                  </a:path>
                </a:pathLst>
              </a:custGeom>
              <a:solidFill>
                <a:schemeClr val="accent2">
                  <a:lumMod val="50000"/>
                </a:schemeClr>
              </a:solidFill>
              <a:ln>
                <a:noFill/>
              </a:ln>
            </p:spPr>
            <p:txBody>
              <a:bodyPr/>
              <a:lstStyle/>
              <a:p>
                <a:pPr defTabSz="932509">
                  <a:defRPr/>
                </a:pPr>
                <a:endParaRPr lang="en-US" sz="1836" dirty="0">
                  <a:solidFill>
                    <a:srgbClr val="505050"/>
                  </a:solidFill>
                  <a:latin typeface="Segoe UI"/>
                </a:endParaRPr>
              </a:p>
            </p:txBody>
          </p:sp>
        </p:grpSp>
        <p:grpSp>
          <p:nvGrpSpPr>
            <p:cNvPr id="4" name="Group 3"/>
            <p:cNvGrpSpPr/>
            <p:nvPr/>
          </p:nvGrpSpPr>
          <p:grpSpPr>
            <a:xfrm>
              <a:off x="9217568" y="3227823"/>
              <a:ext cx="1119703" cy="698404"/>
              <a:chOff x="-3125614" y="2820855"/>
              <a:chExt cx="2995612" cy="1868487"/>
            </a:xfrm>
          </p:grpSpPr>
          <p:grpSp>
            <p:nvGrpSpPr>
              <p:cNvPr id="216" name="Group 3"/>
              <p:cNvGrpSpPr>
                <a:grpSpLocks/>
              </p:cNvGrpSpPr>
              <p:nvPr/>
            </p:nvGrpSpPr>
            <p:grpSpPr bwMode="auto">
              <a:xfrm>
                <a:off x="-3125614" y="2820855"/>
                <a:ext cx="2995612" cy="1868487"/>
                <a:chOff x="5437366" y="1237061"/>
                <a:chExt cx="4432300" cy="2764080"/>
              </a:xfrm>
            </p:grpSpPr>
            <p:sp>
              <p:nvSpPr>
                <p:cNvPr id="217" name="Rectangle 216"/>
                <p:cNvSpPr/>
                <p:nvPr/>
              </p:nvSpPr>
              <p:spPr bwMode="auto">
                <a:xfrm>
                  <a:off x="5437366" y="1237061"/>
                  <a:ext cx="4432300" cy="338171"/>
                </a:xfrm>
                <a:prstGeom prst="rect">
                  <a:avLst/>
                </a:prstGeom>
                <a:solidFill>
                  <a:srgbClr val="CDCDCD"/>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a:defRPr/>
                  </a:pPr>
                  <a:endParaRPr lang="en-US" sz="2000" dirty="0">
                    <a:gradFill>
                      <a:gsLst>
                        <a:gs pos="0">
                          <a:srgbClr val="FFFFFF"/>
                        </a:gs>
                        <a:gs pos="100000">
                          <a:srgbClr val="FFFFFF"/>
                        </a:gs>
                      </a:gsLst>
                      <a:lin ang="5400000" scaled="0"/>
                    </a:gradFill>
                    <a:latin typeface="Segoe UI"/>
                  </a:endParaRPr>
                </a:p>
              </p:txBody>
            </p:sp>
            <p:sp>
              <p:nvSpPr>
                <p:cNvPr id="218" name="Oval 217"/>
                <p:cNvSpPr/>
                <p:nvPr/>
              </p:nvSpPr>
              <p:spPr bwMode="auto">
                <a:xfrm>
                  <a:off x="5552459" y="1302817"/>
                  <a:ext cx="321795" cy="321732"/>
                </a:xfrm>
                <a:prstGeom prst="ellipse">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a:defRPr/>
                  </a:pPr>
                  <a:endParaRPr lang="en-US" sz="2000" dirty="0">
                    <a:gradFill>
                      <a:gsLst>
                        <a:gs pos="0">
                          <a:srgbClr val="FFFFFF"/>
                        </a:gs>
                        <a:gs pos="100000">
                          <a:srgbClr val="FFFFFF"/>
                        </a:gs>
                      </a:gsLst>
                      <a:lin ang="5400000" scaled="0"/>
                    </a:gradFill>
                    <a:latin typeface="Segoe UI"/>
                  </a:endParaRPr>
                </a:p>
              </p:txBody>
            </p:sp>
            <p:sp>
              <p:nvSpPr>
                <p:cNvPr id="219" name="Rectangle 218"/>
                <p:cNvSpPr/>
                <p:nvPr/>
              </p:nvSpPr>
              <p:spPr bwMode="auto">
                <a:xfrm>
                  <a:off x="5437366" y="1575232"/>
                  <a:ext cx="4432300" cy="2425909"/>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a:defRPr/>
                  </a:pPr>
                  <a:endParaRPr lang="en-US" sz="2000" dirty="0">
                    <a:gradFill>
                      <a:gsLst>
                        <a:gs pos="0">
                          <a:srgbClr val="FFFFFF"/>
                        </a:gs>
                        <a:gs pos="100000">
                          <a:srgbClr val="FFFFFF"/>
                        </a:gs>
                      </a:gsLst>
                      <a:lin ang="5400000" scaled="0"/>
                    </a:gradFill>
                    <a:latin typeface="Segoe UI"/>
                  </a:endParaRPr>
                </a:p>
              </p:txBody>
            </p:sp>
            <p:sp>
              <p:nvSpPr>
                <p:cNvPr id="220" name="Oval 219"/>
                <p:cNvSpPr/>
                <p:nvPr/>
              </p:nvSpPr>
              <p:spPr bwMode="auto">
                <a:xfrm>
                  <a:off x="5904789" y="1349785"/>
                  <a:ext cx="213747" cy="211357"/>
                </a:xfrm>
                <a:prstGeom prst="ellipse">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a:defRPr/>
                  </a:pPr>
                  <a:endParaRPr lang="en-US" sz="2000" dirty="0">
                    <a:gradFill>
                      <a:gsLst>
                        <a:gs pos="0">
                          <a:srgbClr val="FFFFFF"/>
                        </a:gs>
                        <a:gs pos="100000">
                          <a:srgbClr val="FFFFFF"/>
                        </a:gs>
                      </a:gsLst>
                      <a:lin ang="5400000" scaled="0"/>
                    </a:gradFill>
                    <a:latin typeface="Segoe UI"/>
                  </a:endParaRPr>
                </a:p>
              </p:txBody>
            </p:sp>
          </p:grpSp>
          <p:sp>
            <p:nvSpPr>
              <p:cNvPr id="2" name="Rectangle 1"/>
              <p:cNvSpPr/>
              <p:nvPr/>
            </p:nvSpPr>
            <p:spPr bwMode="auto">
              <a:xfrm>
                <a:off x="-2970054" y="3249779"/>
                <a:ext cx="129991" cy="129991"/>
              </a:xfrm>
              <a:prstGeom prst="rect">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latin typeface="Segoe UI"/>
                </a:endParaRPr>
              </a:p>
            </p:txBody>
          </p:sp>
          <p:sp>
            <p:nvSpPr>
              <p:cNvPr id="221" name="Rectangle 220"/>
              <p:cNvSpPr/>
              <p:nvPr/>
            </p:nvSpPr>
            <p:spPr bwMode="auto">
              <a:xfrm>
                <a:off x="-2970054" y="3501338"/>
                <a:ext cx="129991" cy="129991"/>
              </a:xfrm>
              <a:prstGeom prst="rect">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latin typeface="Segoe UI"/>
                </a:endParaRPr>
              </a:p>
            </p:txBody>
          </p:sp>
          <p:sp>
            <p:nvSpPr>
              <p:cNvPr id="222" name="Rectangle 221"/>
              <p:cNvSpPr/>
              <p:nvPr/>
            </p:nvSpPr>
            <p:spPr bwMode="auto">
              <a:xfrm>
                <a:off x="-2970054" y="3752897"/>
                <a:ext cx="129991" cy="129991"/>
              </a:xfrm>
              <a:prstGeom prst="rect">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latin typeface="Segoe UI"/>
                </a:endParaRPr>
              </a:p>
            </p:txBody>
          </p:sp>
          <p:sp>
            <p:nvSpPr>
              <p:cNvPr id="223" name="Rectangle 222"/>
              <p:cNvSpPr/>
              <p:nvPr/>
            </p:nvSpPr>
            <p:spPr bwMode="auto">
              <a:xfrm>
                <a:off x="-2618563" y="3118201"/>
                <a:ext cx="390913" cy="1469740"/>
              </a:xfrm>
              <a:prstGeom prst="rect">
                <a:avLst/>
              </a:prstGeom>
              <a:solidFill>
                <a:srgbClr val="E0E0E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latin typeface="Segoe UI"/>
                </a:endParaRPr>
              </a:p>
            </p:txBody>
          </p:sp>
          <p:sp>
            <p:nvSpPr>
              <p:cNvPr id="224" name="Rectangle 223"/>
              <p:cNvSpPr/>
              <p:nvPr/>
            </p:nvSpPr>
            <p:spPr bwMode="auto">
              <a:xfrm>
                <a:off x="-2041364" y="3187961"/>
                <a:ext cx="1011346" cy="122318"/>
              </a:xfrm>
              <a:prstGeom prst="rect">
                <a:avLst/>
              </a:prstGeom>
              <a:solidFill>
                <a:schemeClr val="tx1">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latin typeface="Segoe UI"/>
                </a:endParaRPr>
              </a:p>
            </p:txBody>
          </p:sp>
          <p:sp>
            <p:nvSpPr>
              <p:cNvPr id="225" name="Rectangle 224"/>
              <p:cNvSpPr/>
              <p:nvPr/>
            </p:nvSpPr>
            <p:spPr bwMode="auto">
              <a:xfrm>
                <a:off x="-2041364" y="3440336"/>
                <a:ext cx="1491354" cy="122318"/>
              </a:xfrm>
              <a:prstGeom prst="rect">
                <a:avLst/>
              </a:prstGeom>
              <a:solidFill>
                <a:schemeClr val="tx1">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latin typeface="Segoe UI"/>
                </a:endParaRPr>
              </a:p>
            </p:txBody>
          </p:sp>
          <p:sp>
            <p:nvSpPr>
              <p:cNvPr id="228" name="Rectangle 227"/>
              <p:cNvSpPr/>
              <p:nvPr/>
            </p:nvSpPr>
            <p:spPr bwMode="auto">
              <a:xfrm>
                <a:off x="-2041362" y="3945087"/>
                <a:ext cx="692614" cy="122318"/>
              </a:xfrm>
              <a:prstGeom prst="rect">
                <a:avLst/>
              </a:prstGeom>
              <a:solidFill>
                <a:schemeClr val="tx1">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latin typeface="Segoe UI"/>
                </a:endParaRPr>
              </a:p>
            </p:txBody>
          </p:sp>
          <p:sp>
            <p:nvSpPr>
              <p:cNvPr id="229" name="Rectangle 228"/>
              <p:cNvSpPr/>
              <p:nvPr/>
            </p:nvSpPr>
            <p:spPr bwMode="auto">
              <a:xfrm>
                <a:off x="-2041364" y="3692712"/>
                <a:ext cx="1021344" cy="122318"/>
              </a:xfrm>
              <a:prstGeom prst="rect">
                <a:avLst/>
              </a:prstGeom>
              <a:solidFill>
                <a:schemeClr val="tx1">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latin typeface="Segoe UI"/>
                </a:endParaRPr>
              </a:p>
            </p:txBody>
          </p:sp>
          <p:sp>
            <p:nvSpPr>
              <p:cNvPr id="230" name="Rectangle 229"/>
              <p:cNvSpPr/>
              <p:nvPr/>
            </p:nvSpPr>
            <p:spPr bwMode="auto">
              <a:xfrm>
                <a:off x="-2041364" y="4197463"/>
                <a:ext cx="1691356" cy="122318"/>
              </a:xfrm>
              <a:prstGeom prst="rect">
                <a:avLst/>
              </a:prstGeom>
              <a:solidFill>
                <a:schemeClr val="tx1">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latin typeface="Segoe UI"/>
                </a:endParaRPr>
              </a:p>
            </p:txBody>
          </p:sp>
          <p:sp>
            <p:nvSpPr>
              <p:cNvPr id="231" name="Rectangle 230"/>
              <p:cNvSpPr/>
              <p:nvPr/>
            </p:nvSpPr>
            <p:spPr bwMode="auto">
              <a:xfrm>
                <a:off x="-2041364" y="4449838"/>
                <a:ext cx="1501352" cy="122318"/>
              </a:xfrm>
              <a:prstGeom prst="rect">
                <a:avLst/>
              </a:prstGeom>
              <a:solidFill>
                <a:schemeClr val="tx1">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latin typeface="Segoe UI"/>
                </a:endParaRPr>
              </a:p>
            </p:txBody>
          </p:sp>
          <p:sp>
            <p:nvSpPr>
              <p:cNvPr id="232" name="Rectangle 231"/>
              <p:cNvSpPr/>
              <p:nvPr/>
            </p:nvSpPr>
            <p:spPr bwMode="auto">
              <a:xfrm>
                <a:off x="-2970054" y="4004457"/>
                <a:ext cx="129991" cy="129991"/>
              </a:xfrm>
              <a:prstGeom prst="rect">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latin typeface="Segoe UI"/>
                </a:endParaRPr>
              </a:p>
            </p:txBody>
          </p:sp>
        </p:grpSp>
        <p:sp>
          <p:nvSpPr>
            <p:cNvPr id="215" name="Rectangle 129"/>
            <p:cNvSpPr/>
            <p:nvPr/>
          </p:nvSpPr>
          <p:spPr bwMode="auto">
            <a:xfrm>
              <a:off x="9133371" y="3201988"/>
              <a:ext cx="1327150" cy="752475"/>
            </a:xfrm>
            <a:custGeom>
              <a:avLst/>
              <a:gdLst>
                <a:gd name="connsiteX0" fmla="*/ 0 w 4432300"/>
                <a:gd name="connsiteY0" fmla="*/ 0 h 2958709"/>
                <a:gd name="connsiteX1" fmla="*/ 4432300 w 4432300"/>
                <a:gd name="connsiteY1" fmla="*/ 0 h 2958709"/>
                <a:gd name="connsiteX2" fmla="*/ 4432300 w 4432300"/>
                <a:gd name="connsiteY2" fmla="*/ 2958709 h 2958709"/>
                <a:gd name="connsiteX3" fmla="*/ 0 w 4432300"/>
                <a:gd name="connsiteY3" fmla="*/ 2958709 h 2958709"/>
                <a:gd name="connsiteX4" fmla="*/ 0 w 4432300"/>
                <a:gd name="connsiteY4" fmla="*/ 0 h 2958709"/>
                <a:gd name="connsiteX0" fmla="*/ 0 w 4432300"/>
                <a:gd name="connsiteY0" fmla="*/ 2958709 h 2958709"/>
                <a:gd name="connsiteX1" fmla="*/ 4432300 w 4432300"/>
                <a:gd name="connsiteY1" fmla="*/ 0 h 2958709"/>
                <a:gd name="connsiteX2" fmla="*/ 4432300 w 4432300"/>
                <a:gd name="connsiteY2" fmla="*/ 2958709 h 2958709"/>
                <a:gd name="connsiteX3" fmla="*/ 0 w 4432300"/>
                <a:gd name="connsiteY3" fmla="*/ 2958709 h 2958709"/>
              </a:gdLst>
              <a:ahLst/>
              <a:cxnLst>
                <a:cxn ang="0">
                  <a:pos x="connsiteX0" y="connsiteY0"/>
                </a:cxn>
                <a:cxn ang="0">
                  <a:pos x="connsiteX1" y="connsiteY1"/>
                </a:cxn>
                <a:cxn ang="0">
                  <a:pos x="connsiteX2" y="connsiteY2"/>
                </a:cxn>
                <a:cxn ang="0">
                  <a:pos x="connsiteX3" y="connsiteY3"/>
                </a:cxn>
              </a:cxnLst>
              <a:rect l="l" t="t" r="r" b="b"/>
              <a:pathLst>
                <a:path w="4432300" h="2958709">
                  <a:moveTo>
                    <a:pt x="0" y="2958709"/>
                  </a:moveTo>
                  <a:lnTo>
                    <a:pt x="4432300" y="0"/>
                  </a:lnTo>
                  <a:lnTo>
                    <a:pt x="4432300" y="2958709"/>
                  </a:lnTo>
                  <a:lnTo>
                    <a:pt x="0" y="2958709"/>
                  </a:lnTo>
                  <a:close/>
                </a:path>
              </a:pathLst>
            </a:custGeom>
            <a:solidFill>
              <a:schemeClr val="bg1">
                <a:lumMod val="85000"/>
                <a:alpha val="31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a:defRPr/>
              </a:pPr>
              <a:endParaRPr lang="en-US" sz="2000" dirty="0">
                <a:gradFill>
                  <a:gsLst>
                    <a:gs pos="0">
                      <a:srgbClr val="FFFFFF"/>
                    </a:gs>
                    <a:gs pos="100000">
                      <a:srgbClr val="FFFFFF"/>
                    </a:gs>
                  </a:gsLst>
                  <a:lin ang="5400000" scaled="0"/>
                </a:gradFill>
                <a:latin typeface="Segoe UI"/>
              </a:endParaRPr>
            </a:p>
          </p:txBody>
        </p:sp>
      </p:grpSp>
      <p:sp>
        <p:nvSpPr>
          <p:cNvPr id="5" name="Trapezoid 4"/>
          <p:cNvSpPr/>
          <p:nvPr/>
        </p:nvSpPr>
        <p:spPr bwMode="auto">
          <a:xfrm rot="12600000">
            <a:off x="4950410" y="1532621"/>
            <a:ext cx="1993924" cy="2015971"/>
          </a:xfrm>
          <a:custGeom>
            <a:avLst/>
            <a:gdLst>
              <a:gd name="connsiteX0" fmla="*/ 0 w 1861165"/>
              <a:gd name="connsiteY0" fmla="*/ 3361255 h 3361255"/>
              <a:gd name="connsiteX1" fmla="*/ 465291 w 1861165"/>
              <a:gd name="connsiteY1" fmla="*/ 0 h 3361255"/>
              <a:gd name="connsiteX2" fmla="*/ 1395874 w 1861165"/>
              <a:gd name="connsiteY2" fmla="*/ 0 h 3361255"/>
              <a:gd name="connsiteX3" fmla="*/ 1861165 w 1861165"/>
              <a:gd name="connsiteY3" fmla="*/ 3361255 h 3361255"/>
              <a:gd name="connsiteX4" fmla="*/ 0 w 1861165"/>
              <a:gd name="connsiteY4" fmla="*/ 3361255 h 3361255"/>
              <a:gd name="connsiteX0" fmla="*/ 0 w 3058293"/>
              <a:gd name="connsiteY0" fmla="*/ 3192727 h 3361255"/>
              <a:gd name="connsiteX1" fmla="*/ 1662419 w 3058293"/>
              <a:gd name="connsiteY1" fmla="*/ 0 h 3361255"/>
              <a:gd name="connsiteX2" fmla="*/ 2593002 w 3058293"/>
              <a:gd name="connsiteY2" fmla="*/ 0 h 3361255"/>
              <a:gd name="connsiteX3" fmla="*/ 3058293 w 3058293"/>
              <a:gd name="connsiteY3" fmla="*/ 3361255 h 3361255"/>
              <a:gd name="connsiteX4" fmla="*/ 0 w 3058293"/>
              <a:gd name="connsiteY4" fmla="*/ 3192727 h 3361255"/>
              <a:gd name="connsiteX0" fmla="*/ 0 w 3058293"/>
              <a:gd name="connsiteY0" fmla="*/ 3192727 h 3361255"/>
              <a:gd name="connsiteX1" fmla="*/ 733539 w 3058293"/>
              <a:gd name="connsiteY1" fmla="*/ 1783895 h 3361255"/>
              <a:gd name="connsiteX2" fmla="*/ 1662419 w 3058293"/>
              <a:gd name="connsiteY2" fmla="*/ 0 h 3361255"/>
              <a:gd name="connsiteX3" fmla="*/ 2593002 w 3058293"/>
              <a:gd name="connsiteY3" fmla="*/ 0 h 3361255"/>
              <a:gd name="connsiteX4" fmla="*/ 3058293 w 3058293"/>
              <a:gd name="connsiteY4" fmla="*/ 3361255 h 3361255"/>
              <a:gd name="connsiteX5" fmla="*/ 0 w 3058293"/>
              <a:gd name="connsiteY5" fmla="*/ 3192727 h 3361255"/>
              <a:gd name="connsiteX0" fmla="*/ 0 w 3058293"/>
              <a:gd name="connsiteY0" fmla="*/ 3192727 h 3361255"/>
              <a:gd name="connsiteX1" fmla="*/ 2199472 w 3058293"/>
              <a:gd name="connsiteY1" fmla="*/ 1936295 h 3361255"/>
              <a:gd name="connsiteX2" fmla="*/ 1662419 w 3058293"/>
              <a:gd name="connsiteY2" fmla="*/ 0 h 3361255"/>
              <a:gd name="connsiteX3" fmla="*/ 2593002 w 3058293"/>
              <a:gd name="connsiteY3" fmla="*/ 0 h 3361255"/>
              <a:gd name="connsiteX4" fmla="*/ 3058293 w 3058293"/>
              <a:gd name="connsiteY4" fmla="*/ 3361255 h 3361255"/>
              <a:gd name="connsiteX5" fmla="*/ 0 w 3058293"/>
              <a:gd name="connsiteY5" fmla="*/ 3192727 h 3361255"/>
              <a:gd name="connsiteX0" fmla="*/ 0 w 3337462"/>
              <a:gd name="connsiteY0" fmla="*/ 3192727 h 3361255"/>
              <a:gd name="connsiteX1" fmla="*/ 2199472 w 3337462"/>
              <a:gd name="connsiteY1" fmla="*/ 1936295 h 3361255"/>
              <a:gd name="connsiteX2" fmla="*/ 1662419 w 3337462"/>
              <a:gd name="connsiteY2" fmla="*/ 0 h 3361255"/>
              <a:gd name="connsiteX3" fmla="*/ 3337462 w 3337462"/>
              <a:gd name="connsiteY3" fmla="*/ 2187181 h 3361255"/>
              <a:gd name="connsiteX4" fmla="*/ 3058293 w 3337462"/>
              <a:gd name="connsiteY4" fmla="*/ 3361255 h 3361255"/>
              <a:gd name="connsiteX5" fmla="*/ 0 w 3337462"/>
              <a:gd name="connsiteY5" fmla="*/ 3192727 h 3361255"/>
              <a:gd name="connsiteX0" fmla="*/ 0 w 3337462"/>
              <a:gd name="connsiteY0" fmla="*/ 1617464 h 1785992"/>
              <a:gd name="connsiteX1" fmla="*/ 2199472 w 3337462"/>
              <a:gd name="connsiteY1" fmla="*/ 361032 h 1785992"/>
              <a:gd name="connsiteX2" fmla="*/ 3203981 w 3337462"/>
              <a:gd name="connsiteY2" fmla="*/ 0 h 1785992"/>
              <a:gd name="connsiteX3" fmla="*/ 3337462 w 3337462"/>
              <a:gd name="connsiteY3" fmla="*/ 611918 h 1785992"/>
              <a:gd name="connsiteX4" fmla="*/ 3058293 w 3337462"/>
              <a:gd name="connsiteY4" fmla="*/ 1785992 h 1785992"/>
              <a:gd name="connsiteX5" fmla="*/ 0 w 3337462"/>
              <a:gd name="connsiteY5" fmla="*/ 1617464 h 1785992"/>
              <a:gd name="connsiteX0" fmla="*/ 0 w 3688550"/>
              <a:gd name="connsiteY0" fmla="*/ 1617464 h 1785992"/>
              <a:gd name="connsiteX1" fmla="*/ 2199472 w 3688550"/>
              <a:gd name="connsiteY1" fmla="*/ 361032 h 1785992"/>
              <a:gd name="connsiteX2" fmla="*/ 3203981 w 3688550"/>
              <a:gd name="connsiteY2" fmla="*/ 0 h 1785992"/>
              <a:gd name="connsiteX3" fmla="*/ 3688550 w 3688550"/>
              <a:gd name="connsiteY3" fmla="*/ 169010 h 1785992"/>
              <a:gd name="connsiteX4" fmla="*/ 3058293 w 3688550"/>
              <a:gd name="connsiteY4" fmla="*/ 1785992 h 1785992"/>
              <a:gd name="connsiteX5" fmla="*/ 0 w 3688550"/>
              <a:gd name="connsiteY5" fmla="*/ 1617464 h 1785992"/>
              <a:gd name="connsiteX0" fmla="*/ 0 w 3688550"/>
              <a:gd name="connsiteY0" fmla="*/ 1617464 h 1785992"/>
              <a:gd name="connsiteX1" fmla="*/ 2199472 w 3688550"/>
              <a:gd name="connsiteY1" fmla="*/ 361032 h 1785992"/>
              <a:gd name="connsiteX2" fmla="*/ 3203981 w 3688550"/>
              <a:gd name="connsiteY2" fmla="*/ 0 h 1785992"/>
              <a:gd name="connsiteX3" fmla="*/ 3688550 w 3688550"/>
              <a:gd name="connsiteY3" fmla="*/ 169010 h 1785992"/>
              <a:gd name="connsiteX4" fmla="*/ 3546155 w 3688550"/>
              <a:gd name="connsiteY4" fmla="*/ 569638 h 1785992"/>
              <a:gd name="connsiteX5" fmla="*/ 3058293 w 3688550"/>
              <a:gd name="connsiteY5" fmla="*/ 1785992 h 1785992"/>
              <a:gd name="connsiteX6" fmla="*/ 0 w 3688550"/>
              <a:gd name="connsiteY6" fmla="*/ 1617464 h 1785992"/>
              <a:gd name="connsiteX0" fmla="*/ 0 w 3546155"/>
              <a:gd name="connsiteY0" fmla="*/ 1617464 h 1785992"/>
              <a:gd name="connsiteX1" fmla="*/ 2199472 w 3546155"/>
              <a:gd name="connsiteY1" fmla="*/ 361032 h 1785992"/>
              <a:gd name="connsiteX2" fmla="*/ 3203981 w 3546155"/>
              <a:gd name="connsiteY2" fmla="*/ 0 h 1785992"/>
              <a:gd name="connsiteX3" fmla="*/ 3375668 w 3546155"/>
              <a:gd name="connsiteY3" fmla="*/ 349652 h 1785992"/>
              <a:gd name="connsiteX4" fmla="*/ 3546155 w 3546155"/>
              <a:gd name="connsiteY4" fmla="*/ 569638 h 1785992"/>
              <a:gd name="connsiteX5" fmla="*/ 3058293 w 3546155"/>
              <a:gd name="connsiteY5" fmla="*/ 1785992 h 1785992"/>
              <a:gd name="connsiteX6" fmla="*/ 0 w 3546155"/>
              <a:gd name="connsiteY6" fmla="*/ 1617464 h 1785992"/>
              <a:gd name="connsiteX0" fmla="*/ 0 w 3546155"/>
              <a:gd name="connsiteY0" fmla="*/ 1630955 h 1799483"/>
              <a:gd name="connsiteX1" fmla="*/ 2199472 w 3546155"/>
              <a:gd name="connsiteY1" fmla="*/ 374523 h 1799483"/>
              <a:gd name="connsiteX2" fmla="*/ 3183550 w 3546155"/>
              <a:gd name="connsiteY2" fmla="*/ 0 h 1799483"/>
              <a:gd name="connsiteX3" fmla="*/ 3375668 w 3546155"/>
              <a:gd name="connsiteY3" fmla="*/ 363143 h 1799483"/>
              <a:gd name="connsiteX4" fmla="*/ 3546155 w 3546155"/>
              <a:gd name="connsiteY4" fmla="*/ 583129 h 1799483"/>
              <a:gd name="connsiteX5" fmla="*/ 3058293 w 3546155"/>
              <a:gd name="connsiteY5" fmla="*/ 1799483 h 1799483"/>
              <a:gd name="connsiteX6" fmla="*/ 0 w 3546155"/>
              <a:gd name="connsiteY6" fmla="*/ 1630955 h 1799483"/>
              <a:gd name="connsiteX0" fmla="*/ 0 w 3708690"/>
              <a:gd name="connsiteY0" fmla="*/ 1630955 h 1799483"/>
              <a:gd name="connsiteX1" fmla="*/ 2199472 w 3708690"/>
              <a:gd name="connsiteY1" fmla="*/ 374523 h 1799483"/>
              <a:gd name="connsiteX2" fmla="*/ 3183550 w 3708690"/>
              <a:gd name="connsiteY2" fmla="*/ 0 h 1799483"/>
              <a:gd name="connsiteX3" fmla="*/ 3375668 w 3708690"/>
              <a:gd name="connsiteY3" fmla="*/ 363143 h 1799483"/>
              <a:gd name="connsiteX4" fmla="*/ 3708690 w 3708690"/>
              <a:gd name="connsiteY4" fmla="*/ 185870 h 1799483"/>
              <a:gd name="connsiteX5" fmla="*/ 3058293 w 3708690"/>
              <a:gd name="connsiteY5" fmla="*/ 1799483 h 1799483"/>
              <a:gd name="connsiteX6" fmla="*/ 0 w 3708690"/>
              <a:gd name="connsiteY6" fmla="*/ 1630955 h 1799483"/>
              <a:gd name="connsiteX0" fmla="*/ 0 w 3708690"/>
              <a:gd name="connsiteY0" fmla="*/ 1630955 h 2023527"/>
              <a:gd name="connsiteX1" fmla="*/ 2199472 w 3708690"/>
              <a:gd name="connsiteY1" fmla="*/ 374523 h 2023527"/>
              <a:gd name="connsiteX2" fmla="*/ 3183550 w 3708690"/>
              <a:gd name="connsiteY2" fmla="*/ 0 h 2023527"/>
              <a:gd name="connsiteX3" fmla="*/ 3375668 w 3708690"/>
              <a:gd name="connsiteY3" fmla="*/ 363143 h 2023527"/>
              <a:gd name="connsiteX4" fmla="*/ 3708690 w 3708690"/>
              <a:gd name="connsiteY4" fmla="*/ 185870 h 2023527"/>
              <a:gd name="connsiteX5" fmla="*/ 2757827 w 3708690"/>
              <a:gd name="connsiteY5" fmla="*/ 2023527 h 2023527"/>
              <a:gd name="connsiteX6" fmla="*/ 0 w 3708690"/>
              <a:gd name="connsiteY6" fmla="*/ 1630955 h 2023527"/>
              <a:gd name="connsiteX0" fmla="*/ 0 w 4037600"/>
              <a:gd name="connsiteY0" fmla="*/ 1871421 h 2023527"/>
              <a:gd name="connsiteX1" fmla="*/ 2528382 w 4037600"/>
              <a:gd name="connsiteY1" fmla="*/ 374523 h 2023527"/>
              <a:gd name="connsiteX2" fmla="*/ 3512460 w 4037600"/>
              <a:gd name="connsiteY2" fmla="*/ 0 h 2023527"/>
              <a:gd name="connsiteX3" fmla="*/ 3704578 w 4037600"/>
              <a:gd name="connsiteY3" fmla="*/ 363143 h 2023527"/>
              <a:gd name="connsiteX4" fmla="*/ 4037600 w 4037600"/>
              <a:gd name="connsiteY4" fmla="*/ 185870 h 2023527"/>
              <a:gd name="connsiteX5" fmla="*/ 3086737 w 4037600"/>
              <a:gd name="connsiteY5" fmla="*/ 2023527 h 2023527"/>
              <a:gd name="connsiteX6" fmla="*/ 0 w 4037600"/>
              <a:gd name="connsiteY6" fmla="*/ 1871421 h 2023527"/>
              <a:gd name="connsiteX0" fmla="*/ 0 w 4037600"/>
              <a:gd name="connsiteY0" fmla="*/ 1871421 h 2023527"/>
              <a:gd name="connsiteX1" fmla="*/ 2202011 w 4037600"/>
              <a:gd name="connsiteY1" fmla="*/ 575595 h 2023527"/>
              <a:gd name="connsiteX2" fmla="*/ 3512460 w 4037600"/>
              <a:gd name="connsiteY2" fmla="*/ 0 h 2023527"/>
              <a:gd name="connsiteX3" fmla="*/ 3704578 w 4037600"/>
              <a:gd name="connsiteY3" fmla="*/ 363143 h 2023527"/>
              <a:gd name="connsiteX4" fmla="*/ 4037600 w 4037600"/>
              <a:gd name="connsiteY4" fmla="*/ 185870 h 2023527"/>
              <a:gd name="connsiteX5" fmla="*/ 3086737 w 4037600"/>
              <a:gd name="connsiteY5" fmla="*/ 2023527 h 2023527"/>
              <a:gd name="connsiteX6" fmla="*/ 0 w 4037600"/>
              <a:gd name="connsiteY6" fmla="*/ 1871421 h 2023527"/>
              <a:gd name="connsiteX0" fmla="*/ 0 w 4037600"/>
              <a:gd name="connsiteY0" fmla="*/ 1871421 h 2023527"/>
              <a:gd name="connsiteX1" fmla="*/ 2122435 w 4037600"/>
              <a:gd name="connsiteY1" fmla="*/ 393973 h 2023527"/>
              <a:gd name="connsiteX2" fmla="*/ 3512460 w 4037600"/>
              <a:gd name="connsiteY2" fmla="*/ 0 h 2023527"/>
              <a:gd name="connsiteX3" fmla="*/ 3704578 w 4037600"/>
              <a:gd name="connsiteY3" fmla="*/ 363143 h 2023527"/>
              <a:gd name="connsiteX4" fmla="*/ 4037600 w 4037600"/>
              <a:gd name="connsiteY4" fmla="*/ 185870 h 2023527"/>
              <a:gd name="connsiteX5" fmla="*/ 3086737 w 4037600"/>
              <a:gd name="connsiteY5" fmla="*/ 2023527 h 2023527"/>
              <a:gd name="connsiteX6" fmla="*/ 0 w 4037600"/>
              <a:gd name="connsiteY6" fmla="*/ 1871421 h 2023527"/>
              <a:gd name="connsiteX0" fmla="*/ 0 w 4037600"/>
              <a:gd name="connsiteY0" fmla="*/ 1871421 h 1871421"/>
              <a:gd name="connsiteX1" fmla="*/ 2122435 w 4037600"/>
              <a:gd name="connsiteY1" fmla="*/ 393973 h 1871421"/>
              <a:gd name="connsiteX2" fmla="*/ 3512460 w 4037600"/>
              <a:gd name="connsiteY2" fmla="*/ 0 h 1871421"/>
              <a:gd name="connsiteX3" fmla="*/ 3704578 w 4037600"/>
              <a:gd name="connsiteY3" fmla="*/ 363143 h 1871421"/>
              <a:gd name="connsiteX4" fmla="*/ 4037600 w 4037600"/>
              <a:gd name="connsiteY4" fmla="*/ 185870 h 1871421"/>
              <a:gd name="connsiteX5" fmla="*/ 2975782 w 4037600"/>
              <a:gd name="connsiteY5" fmla="*/ 1809452 h 1871421"/>
              <a:gd name="connsiteX6" fmla="*/ 0 w 4037600"/>
              <a:gd name="connsiteY6" fmla="*/ 1871421 h 1871421"/>
              <a:gd name="connsiteX0" fmla="*/ 0 w 1957757"/>
              <a:gd name="connsiteY0" fmla="*/ 1138395 h 1809452"/>
              <a:gd name="connsiteX1" fmla="*/ 42592 w 1957757"/>
              <a:gd name="connsiteY1" fmla="*/ 393973 h 1809452"/>
              <a:gd name="connsiteX2" fmla="*/ 1432617 w 1957757"/>
              <a:gd name="connsiteY2" fmla="*/ 0 h 1809452"/>
              <a:gd name="connsiteX3" fmla="*/ 1624735 w 1957757"/>
              <a:gd name="connsiteY3" fmla="*/ 363143 h 1809452"/>
              <a:gd name="connsiteX4" fmla="*/ 1957757 w 1957757"/>
              <a:gd name="connsiteY4" fmla="*/ 185870 h 1809452"/>
              <a:gd name="connsiteX5" fmla="*/ 895939 w 1957757"/>
              <a:gd name="connsiteY5" fmla="*/ 1809452 h 1809452"/>
              <a:gd name="connsiteX6" fmla="*/ 0 w 1957757"/>
              <a:gd name="connsiteY6" fmla="*/ 1138395 h 1809452"/>
              <a:gd name="connsiteX0" fmla="*/ 0 w 1957757"/>
              <a:gd name="connsiteY0" fmla="*/ 1138395 h 1809452"/>
              <a:gd name="connsiteX1" fmla="*/ 46599 w 1957757"/>
              <a:gd name="connsiteY1" fmla="*/ 379017 h 1809452"/>
              <a:gd name="connsiteX2" fmla="*/ 1432617 w 1957757"/>
              <a:gd name="connsiteY2" fmla="*/ 0 h 1809452"/>
              <a:gd name="connsiteX3" fmla="*/ 1624735 w 1957757"/>
              <a:gd name="connsiteY3" fmla="*/ 363143 h 1809452"/>
              <a:gd name="connsiteX4" fmla="*/ 1957757 w 1957757"/>
              <a:gd name="connsiteY4" fmla="*/ 185870 h 1809452"/>
              <a:gd name="connsiteX5" fmla="*/ 895939 w 1957757"/>
              <a:gd name="connsiteY5" fmla="*/ 1809452 h 1809452"/>
              <a:gd name="connsiteX6" fmla="*/ 0 w 1957757"/>
              <a:gd name="connsiteY6" fmla="*/ 1138395 h 1809452"/>
              <a:gd name="connsiteX0" fmla="*/ 0 w 1957757"/>
              <a:gd name="connsiteY0" fmla="*/ 1077839 h 1748896"/>
              <a:gd name="connsiteX1" fmla="*/ 46599 w 1957757"/>
              <a:gd name="connsiteY1" fmla="*/ 318461 h 1748896"/>
              <a:gd name="connsiteX2" fmla="*/ 1419759 w 1957757"/>
              <a:gd name="connsiteY2" fmla="*/ 0 h 1748896"/>
              <a:gd name="connsiteX3" fmla="*/ 1624735 w 1957757"/>
              <a:gd name="connsiteY3" fmla="*/ 302587 h 1748896"/>
              <a:gd name="connsiteX4" fmla="*/ 1957757 w 1957757"/>
              <a:gd name="connsiteY4" fmla="*/ 125314 h 1748896"/>
              <a:gd name="connsiteX5" fmla="*/ 895939 w 1957757"/>
              <a:gd name="connsiteY5" fmla="*/ 1748896 h 1748896"/>
              <a:gd name="connsiteX6" fmla="*/ 0 w 1957757"/>
              <a:gd name="connsiteY6" fmla="*/ 1077839 h 1748896"/>
              <a:gd name="connsiteX0" fmla="*/ 0 w 1957757"/>
              <a:gd name="connsiteY0" fmla="*/ 1077839 h 1748896"/>
              <a:gd name="connsiteX1" fmla="*/ 46599 w 1957757"/>
              <a:gd name="connsiteY1" fmla="*/ 318461 h 1748896"/>
              <a:gd name="connsiteX2" fmla="*/ 1419759 w 1957757"/>
              <a:gd name="connsiteY2" fmla="*/ 0 h 1748896"/>
              <a:gd name="connsiteX3" fmla="*/ 1621533 w 1957757"/>
              <a:gd name="connsiteY3" fmla="*/ 352256 h 1748896"/>
              <a:gd name="connsiteX4" fmla="*/ 1957757 w 1957757"/>
              <a:gd name="connsiteY4" fmla="*/ 125314 h 1748896"/>
              <a:gd name="connsiteX5" fmla="*/ 895939 w 1957757"/>
              <a:gd name="connsiteY5" fmla="*/ 1748896 h 1748896"/>
              <a:gd name="connsiteX6" fmla="*/ 0 w 1957757"/>
              <a:gd name="connsiteY6" fmla="*/ 1077839 h 1748896"/>
              <a:gd name="connsiteX0" fmla="*/ 0 w 1955005"/>
              <a:gd name="connsiteY0" fmla="*/ 1077839 h 1748896"/>
              <a:gd name="connsiteX1" fmla="*/ 46599 w 1955005"/>
              <a:gd name="connsiteY1" fmla="*/ 318461 h 1748896"/>
              <a:gd name="connsiteX2" fmla="*/ 1419759 w 1955005"/>
              <a:gd name="connsiteY2" fmla="*/ 0 h 1748896"/>
              <a:gd name="connsiteX3" fmla="*/ 1621533 w 1955005"/>
              <a:gd name="connsiteY3" fmla="*/ 352256 h 1748896"/>
              <a:gd name="connsiteX4" fmla="*/ 1955005 w 1955005"/>
              <a:gd name="connsiteY4" fmla="*/ 148156 h 1748896"/>
              <a:gd name="connsiteX5" fmla="*/ 895939 w 1955005"/>
              <a:gd name="connsiteY5" fmla="*/ 1748896 h 1748896"/>
              <a:gd name="connsiteX6" fmla="*/ 0 w 1955005"/>
              <a:gd name="connsiteY6" fmla="*/ 1077839 h 1748896"/>
              <a:gd name="connsiteX0" fmla="*/ 0 w 1955005"/>
              <a:gd name="connsiteY0" fmla="*/ 1077839 h 1748896"/>
              <a:gd name="connsiteX1" fmla="*/ 46599 w 1955005"/>
              <a:gd name="connsiteY1" fmla="*/ 318461 h 1748896"/>
              <a:gd name="connsiteX2" fmla="*/ 1419759 w 1955005"/>
              <a:gd name="connsiteY2" fmla="*/ 0 h 1748896"/>
              <a:gd name="connsiteX3" fmla="*/ 1624901 w 1955005"/>
              <a:gd name="connsiteY3" fmla="*/ 339685 h 1748896"/>
              <a:gd name="connsiteX4" fmla="*/ 1955005 w 1955005"/>
              <a:gd name="connsiteY4" fmla="*/ 148156 h 1748896"/>
              <a:gd name="connsiteX5" fmla="*/ 895939 w 1955005"/>
              <a:gd name="connsiteY5" fmla="*/ 1748896 h 1748896"/>
              <a:gd name="connsiteX6" fmla="*/ 0 w 1955005"/>
              <a:gd name="connsiteY6" fmla="*/ 1077839 h 1748896"/>
              <a:gd name="connsiteX0" fmla="*/ 0 w 1955005"/>
              <a:gd name="connsiteY0" fmla="*/ 1077839 h 1748896"/>
              <a:gd name="connsiteX1" fmla="*/ 46599 w 1955005"/>
              <a:gd name="connsiteY1" fmla="*/ 318461 h 1748896"/>
              <a:gd name="connsiteX2" fmla="*/ 1419759 w 1955005"/>
              <a:gd name="connsiteY2" fmla="*/ 0 h 1748896"/>
              <a:gd name="connsiteX3" fmla="*/ 1624901 w 1955005"/>
              <a:gd name="connsiteY3" fmla="*/ 339685 h 1748896"/>
              <a:gd name="connsiteX4" fmla="*/ 1955005 w 1955005"/>
              <a:gd name="connsiteY4" fmla="*/ 148156 h 1748896"/>
              <a:gd name="connsiteX5" fmla="*/ 895939 w 1955005"/>
              <a:gd name="connsiteY5" fmla="*/ 1748896 h 1748896"/>
              <a:gd name="connsiteX6" fmla="*/ 0 w 1955005"/>
              <a:gd name="connsiteY6" fmla="*/ 1077839 h 1748896"/>
              <a:gd name="connsiteX0" fmla="*/ 0 w 1955005"/>
              <a:gd name="connsiteY0" fmla="*/ 1077839 h 1748896"/>
              <a:gd name="connsiteX1" fmla="*/ 46599 w 1955005"/>
              <a:gd name="connsiteY1" fmla="*/ 318461 h 1748896"/>
              <a:gd name="connsiteX2" fmla="*/ 1419759 w 1955005"/>
              <a:gd name="connsiteY2" fmla="*/ 0 h 1748896"/>
              <a:gd name="connsiteX3" fmla="*/ 1726825 w 1955005"/>
              <a:gd name="connsiteY3" fmla="*/ 286152 h 1748896"/>
              <a:gd name="connsiteX4" fmla="*/ 1955005 w 1955005"/>
              <a:gd name="connsiteY4" fmla="*/ 148156 h 1748896"/>
              <a:gd name="connsiteX5" fmla="*/ 895939 w 1955005"/>
              <a:gd name="connsiteY5" fmla="*/ 1748896 h 1748896"/>
              <a:gd name="connsiteX6" fmla="*/ 0 w 1955005"/>
              <a:gd name="connsiteY6" fmla="*/ 1077839 h 1748896"/>
              <a:gd name="connsiteX0" fmla="*/ 0 w 1955005"/>
              <a:gd name="connsiteY0" fmla="*/ 1080079 h 1751136"/>
              <a:gd name="connsiteX1" fmla="*/ 46599 w 1955005"/>
              <a:gd name="connsiteY1" fmla="*/ 320701 h 1751136"/>
              <a:gd name="connsiteX2" fmla="*/ 1419759 w 1955005"/>
              <a:gd name="connsiteY2" fmla="*/ 2240 h 1751136"/>
              <a:gd name="connsiteX3" fmla="*/ 1605620 w 1955005"/>
              <a:gd name="connsiteY3" fmla="*/ 184169 h 1751136"/>
              <a:gd name="connsiteX4" fmla="*/ 1726825 w 1955005"/>
              <a:gd name="connsiteY4" fmla="*/ 288392 h 1751136"/>
              <a:gd name="connsiteX5" fmla="*/ 1955005 w 1955005"/>
              <a:gd name="connsiteY5" fmla="*/ 150396 h 1751136"/>
              <a:gd name="connsiteX6" fmla="*/ 895939 w 1955005"/>
              <a:gd name="connsiteY6" fmla="*/ 1751136 h 1751136"/>
              <a:gd name="connsiteX7" fmla="*/ 0 w 1955005"/>
              <a:gd name="connsiteY7" fmla="*/ 1080079 h 1751136"/>
              <a:gd name="connsiteX0" fmla="*/ 0 w 1955005"/>
              <a:gd name="connsiteY0" fmla="*/ 1079529 h 1750586"/>
              <a:gd name="connsiteX1" fmla="*/ 46599 w 1955005"/>
              <a:gd name="connsiteY1" fmla="*/ 320151 h 1750586"/>
              <a:gd name="connsiteX2" fmla="*/ 1419759 w 1955005"/>
              <a:gd name="connsiteY2" fmla="*/ 1690 h 1750586"/>
              <a:gd name="connsiteX3" fmla="*/ 1553365 w 1955005"/>
              <a:gd name="connsiteY3" fmla="*/ 240355 h 1750586"/>
              <a:gd name="connsiteX4" fmla="*/ 1726825 w 1955005"/>
              <a:gd name="connsiteY4" fmla="*/ 287842 h 1750586"/>
              <a:gd name="connsiteX5" fmla="*/ 1955005 w 1955005"/>
              <a:gd name="connsiteY5" fmla="*/ 149846 h 1750586"/>
              <a:gd name="connsiteX6" fmla="*/ 895939 w 1955005"/>
              <a:gd name="connsiteY6" fmla="*/ 1750586 h 1750586"/>
              <a:gd name="connsiteX7" fmla="*/ 0 w 1955005"/>
              <a:gd name="connsiteY7" fmla="*/ 1079529 h 1750586"/>
              <a:gd name="connsiteX0" fmla="*/ 0 w 1955005"/>
              <a:gd name="connsiteY0" fmla="*/ 1079529 h 1750586"/>
              <a:gd name="connsiteX1" fmla="*/ 46599 w 1955005"/>
              <a:gd name="connsiteY1" fmla="*/ 320151 h 1750586"/>
              <a:gd name="connsiteX2" fmla="*/ 1419759 w 1955005"/>
              <a:gd name="connsiteY2" fmla="*/ 1690 h 1750586"/>
              <a:gd name="connsiteX3" fmla="*/ 1553365 w 1955005"/>
              <a:gd name="connsiteY3" fmla="*/ 240355 h 1750586"/>
              <a:gd name="connsiteX4" fmla="*/ 1726825 w 1955005"/>
              <a:gd name="connsiteY4" fmla="*/ 287842 h 1750586"/>
              <a:gd name="connsiteX5" fmla="*/ 1955005 w 1955005"/>
              <a:gd name="connsiteY5" fmla="*/ 149846 h 1750586"/>
              <a:gd name="connsiteX6" fmla="*/ 895939 w 1955005"/>
              <a:gd name="connsiteY6" fmla="*/ 1750586 h 1750586"/>
              <a:gd name="connsiteX7" fmla="*/ 0 w 1955005"/>
              <a:gd name="connsiteY7" fmla="*/ 1079529 h 1750586"/>
              <a:gd name="connsiteX0" fmla="*/ 0 w 1955005"/>
              <a:gd name="connsiteY0" fmla="*/ 1078485 h 1749542"/>
              <a:gd name="connsiteX1" fmla="*/ 46599 w 1955005"/>
              <a:gd name="connsiteY1" fmla="*/ 319107 h 1749542"/>
              <a:gd name="connsiteX2" fmla="*/ 1419759 w 1955005"/>
              <a:gd name="connsiteY2" fmla="*/ 646 h 1749542"/>
              <a:gd name="connsiteX3" fmla="*/ 1553365 w 1955005"/>
              <a:gd name="connsiteY3" fmla="*/ 239311 h 1749542"/>
              <a:gd name="connsiteX4" fmla="*/ 1726825 w 1955005"/>
              <a:gd name="connsiteY4" fmla="*/ 286798 h 1749542"/>
              <a:gd name="connsiteX5" fmla="*/ 1955005 w 1955005"/>
              <a:gd name="connsiteY5" fmla="*/ 148802 h 1749542"/>
              <a:gd name="connsiteX6" fmla="*/ 895939 w 1955005"/>
              <a:gd name="connsiteY6" fmla="*/ 1749542 h 1749542"/>
              <a:gd name="connsiteX7" fmla="*/ 0 w 1955005"/>
              <a:gd name="connsiteY7" fmla="*/ 1078485 h 1749542"/>
              <a:gd name="connsiteX0" fmla="*/ 0 w 1955005"/>
              <a:gd name="connsiteY0" fmla="*/ 1077839 h 1748896"/>
              <a:gd name="connsiteX1" fmla="*/ 46599 w 1955005"/>
              <a:gd name="connsiteY1" fmla="*/ 318461 h 1748896"/>
              <a:gd name="connsiteX2" fmla="*/ 1419759 w 1955005"/>
              <a:gd name="connsiteY2" fmla="*/ 0 h 1748896"/>
              <a:gd name="connsiteX3" fmla="*/ 1553365 w 1955005"/>
              <a:gd name="connsiteY3" fmla="*/ 238665 h 1748896"/>
              <a:gd name="connsiteX4" fmla="*/ 1726825 w 1955005"/>
              <a:gd name="connsiteY4" fmla="*/ 286152 h 1748896"/>
              <a:gd name="connsiteX5" fmla="*/ 1955005 w 1955005"/>
              <a:gd name="connsiteY5" fmla="*/ 148156 h 1748896"/>
              <a:gd name="connsiteX6" fmla="*/ 895939 w 1955005"/>
              <a:gd name="connsiteY6" fmla="*/ 1748896 h 1748896"/>
              <a:gd name="connsiteX7" fmla="*/ 0 w 1955005"/>
              <a:gd name="connsiteY7" fmla="*/ 1077839 h 1748896"/>
              <a:gd name="connsiteX0" fmla="*/ 0 w 1955005"/>
              <a:gd name="connsiteY0" fmla="*/ 1077839 h 1748896"/>
              <a:gd name="connsiteX1" fmla="*/ 46599 w 1955005"/>
              <a:gd name="connsiteY1" fmla="*/ 318461 h 1748896"/>
              <a:gd name="connsiteX2" fmla="*/ 1419759 w 1955005"/>
              <a:gd name="connsiteY2" fmla="*/ 0 h 1748896"/>
              <a:gd name="connsiteX3" fmla="*/ 1555049 w 1955005"/>
              <a:gd name="connsiteY3" fmla="*/ 232380 h 1748896"/>
              <a:gd name="connsiteX4" fmla="*/ 1726825 w 1955005"/>
              <a:gd name="connsiteY4" fmla="*/ 286152 h 1748896"/>
              <a:gd name="connsiteX5" fmla="*/ 1955005 w 1955005"/>
              <a:gd name="connsiteY5" fmla="*/ 148156 h 1748896"/>
              <a:gd name="connsiteX6" fmla="*/ 895939 w 1955005"/>
              <a:gd name="connsiteY6" fmla="*/ 1748896 h 1748896"/>
              <a:gd name="connsiteX7" fmla="*/ 0 w 1955005"/>
              <a:gd name="connsiteY7" fmla="*/ 1077839 h 1748896"/>
              <a:gd name="connsiteX0" fmla="*/ 0 w 1955005"/>
              <a:gd name="connsiteY0" fmla="*/ 1077839 h 1748896"/>
              <a:gd name="connsiteX1" fmla="*/ 46599 w 1955005"/>
              <a:gd name="connsiteY1" fmla="*/ 318461 h 1748896"/>
              <a:gd name="connsiteX2" fmla="*/ 1419759 w 1955005"/>
              <a:gd name="connsiteY2" fmla="*/ 0 h 1748896"/>
              <a:gd name="connsiteX3" fmla="*/ 1555049 w 1955005"/>
              <a:gd name="connsiteY3" fmla="*/ 232380 h 1748896"/>
              <a:gd name="connsiteX4" fmla="*/ 1726825 w 1955005"/>
              <a:gd name="connsiteY4" fmla="*/ 286152 h 1748896"/>
              <a:gd name="connsiteX5" fmla="*/ 1955005 w 1955005"/>
              <a:gd name="connsiteY5" fmla="*/ 148156 h 1748896"/>
              <a:gd name="connsiteX6" fmla="*/ 895939 w 1955005"/>
              <a:gd name="connsiteY6" fmla="*/ 1748896 h 1748896"/>
              <a:gd name="connsiteX7" fmla="*/ 0 w 1955005"/>
              <a:gd name="connsiteY7" fmla="*/ 1077839 h 1748896"/>
              <a:gd name="connsiteX0" fmla="*/ 0 w 1955005"/>
              <a:gd name="connsiteY0" fmla="*/ 1096226 h 1767283"/>
              <a:gd name="connsiteX1" fmla="*/ 46599 w 1955005"/>
              <a:gd name="connsiteY1" fmla="*/ 336848 h 1767283"/>
              <a:gd name="connsiteX2" fmla="*/ 1419759 w 1955005"/>
              <a:gd name="connsiteY2" fmla="*/ 18387 h 1767283"/>
              <a:gd name="connsiteX3" fmla="*/ 1450900 w 1955005"/>
              <a:gd name="connsiteY3" fmla="*/ 61168 h 1767283"/>
              <a:gd name="connsiteX4" fmla="*/ 1555049 w 1955005"/>
              <a:gd name="connsiteY4" fmla="*/ 250767 h 1767283"/>
              <a:gd name="connsiteX5" fmla="*/ 1726825 w 1955005"/>
              <a:gd name="connsiteY5" fmla="*/ 304539 h 1767283"/>
              <a:gd name="connsiteX6" fmla="*/ 1955005 w 1955005"/>
              <a:gd name="connsiteY6" fmla="*/ 166543 h 1767283"/>
              <a:gd name="connsiteX7" fmla="*/ 895939 w 1955005"/>
              <a:gd name="connsiteY7" fmla="*/ 1767283 h 1767283"/>
              <a:gd name="connsiteX8" fmla="*/ 0 w 1955005"/>
              <a:gd name="connsiteY8" fmla="*/ 1096226 h 1767283"/>
              <a:gd name="connsiteX0" fmla="*/ 0 w 1955005"/>
              <a:gd name="connsiteY0" fmla="*/ 1307205 h 1978262"/>
              <a:gd name="connsiteX1" fmla="*/ 46599 w 1955005"/>
              <a:gd name="connsiteY1" fmla="*/ 547827 h 1978262"/>
              <a:gd name="connsiteX2" fmla="*/ 1651621 w 1955005"/>
              <a:gd name="connsiteY2" fmla="*/ 5173 h 1978262"/>
              <a:gd name="connsiteX3" fmla="*/ 1450900 w 1955005"/>
              <a:gd name="connsiteY3" fmla="*/ 272147 h 1978262"/>
              <a:gd name="connsiteX4" fmla="*/ 1555049 w 1955005"/>
              <a:gd name="connsiteY4" fmla="*/ 461746 h 1978262"/>
              <a:gd name="connsiteX5" fmla="*/ 1726825 w 1955005"/>
              <a:gd name="connsiteY5" fmla="*/ 515518 h 1978262"/>
              <a:gd name="connsiteX6" fmla="*/ 1955005 w 1955005"/>
              <a:gd name="connsiteY6" fmla="*/ 377522 h 1978262"/>
              <a:gd name="connsiteX7" fmla="*/ 895939 w 1955005"/>
              <a:gd name="connsiteY7" fmla="*/ 1978262 h 1978262"/>
              <a:gd name="connsiteX8" fmla="*/ 0 w 1955005"/>
              <a:gd name="connsiteY8" fmla="*/ 1307205 h 1978262"/>
              <a:gd name="connsiteX0" fmla="*/ 0 w 1955005"/>
              <a:gd name="connsiteY0" fmla="*/ 1302032 h 1973089"/>
              <a:gd name="connsiteX1" fmla="*/ 46599 w 1955005"/>
              <a:gd name="connsiteY1" fmla="*/ 542654 h 1973089"/>
              <a:gd name="connsiteX2" fmla="*/ 1651621 w 1955005"/>
              <a:gd name="connsiteY2" fmla="*/ 0 h 1973089"/>
              <a:gd name="connsiteX3" fmla="*/ 1450900 w 1955005"/>
              <a:gd name="connsiteY3" fmla="*/ 266974 h 1973089"/>
              <a:gd name="connsiteX4" fmla="*/ 1555049 w 1955005"/>
              <a:gd name="connsiteY4" fmla="*/ 456573 h 1973089"/>
              <a:gd name="connsiteX5" fmla="*/ 1726825 w 1955005"/>
              <a:gd name="connsiteY5" fmla="*/ 510345 h 1973089"/>
              <a:gd name="connsiteX6" fmla="*/ 1955005 w 1955005"/>
              <a:gd name="connsiteY6" fmla="*/ 372349 h 1973089"/>
              <a:gd name="connsiteX7" fmla="*/ 895939 w 1955005"/>
              <a:gd name="connsiteY7" fmla="*/ 1973089 h 1973089"/>
              <a:gd name="connsiteX8" fmla="*/ 0 w 1955005"/>
              <a:gd name="connsiteY8" fmla="*/ 1302032 h 1973089"/>
              <a:gd name="connsiteX0" fmla="*/ 0 w 1955005"/>
              <a:gd name="connsiteY0" fmla="*/ 1302032 h 1973089"/>
              <a:gd name="connsiteX1" fmla="*/ 46599 w 1955005"/>
              <a:gd name="connsiteY1" fmla="*/ 542654 h 1973089"/>
              <a:gd name="connsiteX2" fmla="*/ 1651621 w 1955005"/>
              <a:gd name="connsiteY2" fmla="*/ 0 h 1973089"/>
              <a:gd name="connsiteX3" fmla="*/ 1450900 w 1955005"/>
              <a:gd name="connsiteY3" fmla="*/ 266974 h 1973089"/>
              <a:gd name="connsiteX4" fmla="*/ 1555049 w 1955005"/>
              <a:gd name="connsiteY4" fmla="*/ 456573 h 1973089"/>
              <a:gd name="connsiteX5" fmla="*/ 1726825 w 1955005"/>
              <a:gd name="connsiteY5" fmla="*/ 510345 h 1973089"/>
              <a:gd name="connsiteX6" fmla="*/ 1955005 w 1955005"/>
              <a:gd name="connsiteY6" fmla="*/ 372349 h 1973089"/>
              <a:gd name="connsiteX7" fmla="*/ 895939 w 1955005"/>
              <a:gd name="connsiteY7" fmla="*/ 1973089 h 1973089"/>
              <a:gd name="connsiteX8" fmla="*/ 0 w 1955005"/>
              <a:gd name="connsiteY8" fmla="*/ 1302032 h 1973089"/>
              <a:gd name="connsiteX0" fmla="*/ 0 w 1955005"/>
              <a:gd name="connsiteY0" fmla="*/ 1302032 h 1973089"/>
              <a:gd name="connsiteX1" fmla="*/ 46599 w 1955005"/>
              <a:gd name="connsiteY1" fmla="*/ 542654 h 1973089"/>
              <a:gd name="connsiteX2" fmla="*/ 1651621 w 1955005"/>
              <a:gd name="connsiteY2" fmla="*/ 0 h 1973089"/>
              <a:gd name="connsiteX3" fmla="*/ 1449833 w 1955005"/>
              <a:gd name="connsiteY3" fmla="*/ 283531 h 1973089"/>
              <a:gd name="connsiteX4" fmla="*/ 1555049 w 1955005"/>
              <a:gd name="connsiteY4" fmla="*/ 456573 h 1973089"/>
              <a:gd name="connsiteX5" fmla="*/ 1726825 w 1955005"/>
              <a:gd name="connsiteY5" fmla="*/ 510345 h 1973089"/>
              <a:gd name="connsiteX6" fmla="*/ 1955005 w 1955005"/>
              <a:gd name="connsiteY6" fmla="*/ 372349 h 1973089"/>
              <a:gd name="connsiteX7" fmla="*/ 895939 w 1955005"/>
              <a:gd name="connsiteY7" fmla="*/ 1973089 h 1973089"/>
              <a:gd name="connsiteX8" fmla="*/ 0 w 1955005"/>
              <a:gd name="connsiteY8" fmla="*/ 1302032 h 1973089"/>
              <a:gd name="connsiteX0" fmla="*/ 0 w 1955005"/>
              <a:gd name="connsiteY0" fmla="*/ 1302032 h 1973089"/>
              <a:gd name="connsiteX1" fmla="*/ 46599 w 1955005"/>
              <a:gd name="connsiteY1" fmla="*/ 542654 h 1973089"/>
              <a:gd name="connsiteX2" fmla="*/ 1651621 w 1955005"/>
              <a:gd name="connsiteY2" fmla="*/ 0 h 1973089"/>
              <a:gd name="connsiteX3" fmla="*/ 1449833 w 1955005"/>
              <a:gd name="connsiteY3" fmla="*/ 283531 h 1973089"/>
              <a:gd name="connsiteX4" fmla="*/ 1555049 w 1955005"/>
              <a:gd name="connsiteY4" fmla="*/ 456573 h 1973089"/>
              <a:gd name="connsiteX5" fmla="*/ 1726825 w 1955005"/>
              <a:gd name="connsiteY5" fmla="*/ 510345 h 1973089"/>
              <a:gd name="connsiteX6" fmla="*/ 1955005 w 1955005"/>
              <a:gd name="connsiteY6" fmla="*/ 372349 h 1973089"/>
              <a:gd name="connsiteX7" fmla="*/ 895939 w 1955005"/>
              <a:gd name="connsiteY7" fmla="*/ 1973089 h 1973089"/>
              <a:gd name="connsiteX8" fmla="*/ 0 w 1955005"/>
              <a:gd name="connsiteY8" fmla="*/ 1302032 h 1973089"/>
              <a:gd name="connsiteX0" fmla="*/ 0 w 1955005"/>
              <a:gd name="connsiteY0" fmla="*/ 1302032 h 1973089"/>
              <a:gd name="connsiteX1" fmla="*/ 46599 w 1955005"/>
              <a:gd name="connsiteY1" fmla="*/ 542654 h 1973089"/>
              <a:gd name="connsiteX2" fmla="*/ 1651621 w 1955005"/>
              <a:gd name="connsiteY2" fmla="*/ 0 h 1973089"/>
              <a:gd name="connsiteX3" fmla="*/ 1449833 w 1955005"/>
              <a:gd name="connsiteY3" fmla="*/ 283531 h 1973089"/>
              <a:gd name="connsiteX4" fmla="*/ 1589561 w 1955005"/>
              <a:gd name="connsiteY4" fmla="*/ 516348 h 1973089"/>
              <a:gd name="connsiteX5" fmla="*/ 1726825 w 1955005"/>
              <a:gd name="connsiteY5" fmla="*/ 510345 h 1973089"/>
              <a:gd name="connsiteX6" fmla="*/ 1955005 w 1955005"/>
              <a:gd name="connsiteY6" fmla="*/ 372349 h 1973089"/>
              <a:gd name="connsiteX7" fmla="*/ 895939 w 1955005"/>
              <a:gd name="connsiteY7" fmla="*/ 1973089 h 1973089"/>
              <a:gd name="connsiteX8" fmla="*/ 0 w 1955005"/>
              <a:gd name="connsiteY8" fmla="*/ 1302032 h 1973089"/>
              <a:gd name="connsiteX0" fmla="*/ 0 w 1955005"/>
              <a:gd name="connsiteY0" fmla="*/ 1302032 h 1973089"/>
              <a:gd name="connsiteX1" fmla="*/ 46599 w 1955005"/>
              <a:gd name="connsiteY1" fmla="*/ 542654 h 1973089"/>
              <a:gd name="connsiteX2" fmla="*/ 1651621 w 1955005"/>
              <a:gd name="connsiteY2" fmla="*/ 0 h 1973089"/>
              <a:gd name="connsiteX3" fmla="*/ 1449833 w 1955005"/>
              <a:gd name="connsiteY3" fmla="*/ 283531 h 1973089"/>
              <a:gd name="connsiteX4" fmla="*/ 1589561 w 1955005"/>
              <a:gd name="connsiteY4" fmla="*/ 516348 h 1973089"/>
              <a:gd name="connsiteX5" fmla="*/ 1749051 w 1955005"/>
              <a:gd name="connsiteY5" fmla="*/ 502826 h 1973089"/>
              <a:gd name="connsiteX6" fmla="*/ 1955005 w 1955005"/>
              <a:gd name="connsiteY6" fmla="*/ 372349 h 1973089"/>
              <a:gd name="connsiteX7" fmla="*/ 895939 w 1955005"/>
              <a:gd name="connsiteY7" fmla="*/ 1973089 h 1973089"/>
              <a:gd name="connsiteX8" fmla="*/ 0 w 1955005"/>
              <a:gd name="connsiteY8" fmla="*/ 1302032 h 1973089"/>
              <a:gd name="connsiteX0" fmla="*/ 0 w 1955005"/>
              <a:gd name="connsiteY0" fmla="*/ 1302032 h 1973089"/>
              <a:gd name="connsiteX1" fmla="*/ 46599 w 1955005"/>
              <a:gd name="connsiteY1" fmla="*/ 542654 h 1973089"/>
              <a:gd name="connsiteX2" fmla="*/ 1651621 w 1955005"/>
              <a:gd name="connsiteY2" fmla="*/ 0 h 1973089"/>
              <a:gd name="connsiteX3" fmla="*/ 1449833 w 1955005"/>
              <a:gd name="connsiteY3" fmla="*/ 283531 h 1973089"/>
              <a:gd name="connsiteX4" fmla="*/ 1586027 w 1955005"/>
              <a:gd name="connsiteY4" fmla="*/ 491821 h 1973089"/>
              <a:gd name="connsiteX5" fmla="*/ 1749051 w 1955005"/>
              <a:gd name="connsiteY5" fmla="*/ 502826 h 1973089"/>
              <a:gd name="connsiteX6" fmla="*/ 1955005 w 1955005"/>
              <a:gd name="connsiteY6" fmla="*/ 372349 h 1973089"/>
              <a:gd name="connsiteX7" fmla="*/ 895939 w 1955005"/>
              <a:gd name="connsiteY7" fmla="*/ 1973089 h 1973089"/>
              <a:gd name="connsiteX8" fmla="*/ 0 w 1955005"/>
              <a:gd name="connsiteY8" fmla="*/ 1302032 h 1973089"/>
              <a:gd name="connsiteX0" fmla="*/ 0 w 1955005"/>
              <a:gd name="connsiteY0" fmla="*/ 1302032 h 1973089"/>
              <a:gd name="connsiteX1" fmla="*/ 46599 w 1955005"/>
              <a:gd name="connsiteY1" fmla="*/ 542654 h 1973089"/>
              <a:gd name="connsiteX2" fmla="*/ 1651621 w 1955005"/>
              <a:gd name="connsiteY2" fmla="*/ 0 h 1973089"/>
              <a:gd name="connsiteX3" fmla="*/ 1449833 w 1955005"/>
              <a:gd name="connsiteY3" fmla="*/ 283531 h 1973089"/>
              <a:gd name="connsiteX4" fmla="*/ 1586027 w 1955005"/>
              <a:gd name="connsiteY4" fmla="*/ 491821 h 1973089"/>
              <a:gd name="connsiteX5" fmla="*/ 1749051 w 1955005"/>
              <a:gd name="connsiteY5" fmla="*/ 502826 h 1973089"/>
              <a:gd name="connsiteX6" fmla="*/ 1955005 w 1955005"/>
              <a:gd name="connsiteY6" fmla="*/ 372349 h 1973089"/>
              <a:gd name="connsiteX7" fmla="*/ 895939 w 1955005"/>
              <a:gd name="connsiteY7" fmla="*/ 1973089 h 1973089"/>
              <a:gd name="connsiteX8" fmla="*/ 0 w 1955005"/>
              <a:gd name="connsiteY8" fmla="*/ 1302032 h 1973089"/>
              <a:gd name="connsiteX0" fmla="*/ 0 w 1955005"/>
              <a:gd name="connsiteY0" fmla="*/ 1302032 h 1973089"/>
              <a:gd name="connsiteX1" fmla="*/ 46599 w 1955005"/>
              <a:gd name="connsiteY1" fmla="*/ 542654 h 1973089"/>
              <a:gd name="connsiteX2" fmla="*/ 1651621 w 1955005"/>
              <a:gd name="connsiteY2" fmla="*/ 0 h 1973089"/>
              <a:gd name="connsiteX3" fmla="*/ 1449833 w 1955005"/>
              <a:gd name="connsiteY3" fmla="*/ 283531 h 1973089"/>
              <a:gd name="connsiteX4" fmla="*/ 1586027 w 1955005"/>
              <a:gd name="connsiteY4" fmla="*/ 491821 h 1973089"/>
              <a:gd name="connsiteX5" fmla="*/ 1749051 w 1955005"/>
              <a:gd name="connsiteY5" fmla="*/ 502826 h 1973089"/>
              <a:gd name="connsiteX6" fmla="*/ 1955005 w 1955005"/>
              <a:gd name="connsiteY6" fmla="*/ 372349 h 1973089"/>
              <a:gd name="connsiteX7" fmla="*/ 895939 w 1955005"/>
              <a:gd name="connsiteY7" fmla="*/ 1973089 h 1973089"/>
              <a:gd name="connsiteX8" fmla="*/ 0 w 1955005"/>
              <a:gd name="connsiteY8" fmla="*/ 1302032 h 1973089"/>
              <a:gd name="connsiteX0" fmla="*/ 0 w 1955005"/>
              <a:gd name="connsiteY0" fmla="*/ 1302032 h 1973089"/>
              <a:gd name="connsiteX1" fmla="*/ 46599 w 1955005"/>
              <a:gd name="connsiteY1" fmla="*/ 542654 h 1973089"/>
              <a:gd name="connsiteX2" fmla="*/ 1651621 w 1955005"/>
              <a:gd name="connsiteY2" fmla="*/ 0 h 1973089"/>
              <a:gd name="connsiteX3" fmla="*/ 1449833 w 1955005"/>
              <a:gd name="connsiteY3" fmla="*/ 283531 h 1973089"/>
              <a:gd name="connsiteX4" fmla="*/ 1586027 w 1955005"/>
              <a:gd name="connsiteY4" fmla="*/ 491821 h 1973089"/>
              <a:gd name="connsiteX5" fmla="*/ 1749051 w 1955005"/>
              <a:gd name="connsiteY5" fmla="*/ 502826 h 1973089"/>
              <a:gd name="connsiteX6" fmla="*/ 1955005 w 1955005"/>
              <a:gd name="connsiteY6" fmla="*/ 372349 h 1973089"/>
              <a:gd name="connsiteX7" fmla="*/ 895939 w 1955005"/>
              <a:gd name="connsiteY7" fmla="*/ 1973089 h 1973089"/>
              <a:gd name="connsiteX8" fmla="*/ 0 w 1955005"/>
              <a:gd name="connsiteY8" fmla="*/ 1302032 h 1973089"/>
              <a:gd name="connsiteX0" fmla="*/ 0 w 1955005"/>
              <a:gd name="connsiteY0" fmla="*/ 1305565 h 1976622"/>
              <a:gd name="connsiteX1" fmla="*/ 46599 w 1955005"/>
              <a:gd name="connsiteY1" fmla="*/ 546187 h 1976622"/>
              <a:gd name="connsiteX2" fmla="*/ 1676148 w 1955005"/>
              <a:gd name="connsiteY2" fmla="*/ 0 h 1976622"/>
              <a:gd name="connsiteX3" fmla="*/ 1449833 w 1955005"/>
              <a:gd name="connsiteY3" fmla="*/ 287064 h 1976622"/>
              <a:gd name="connsiteX4" fmla="*/ 1586027 w 1955005"/>
              <a:gd name="connsiteY4" fmla="*/ 495354 h 1976622"/>
              <a:gd name="connsiteX5" fmla="*/ 1749051 w 1955005"/>
              <a:gd name="connsiteY5" fmla="*/ 506359 h 1976622"/>
              <a:gd name="connsiteX6" fmla="*/ 1955005 w 1955005"/>
              <a:gd name="connsiteY6" fmla="*/ 375882 h 1976622"/>
              <a:gd name="connsiteX7" fmla="*/ 895939 w 1955005"/>
              <a:gd name="connsiteY7" fmla="*/ 1976622 h 1976622"/>
              <a:gd name="connsiteX8" fmla="*/ 0 w 1955005"/>
              <a:gd name="connsiteY8" fmla="*/ 1305565 h 1976622"/>
              <a:gd name="connsiteX0" fmla="*/ 0 w 1955005"/>
              <a:gd name="connsiteY0" fmla="*/ 1305565 h 1976622"/>
              <a:gd name="connsiteX1" fmla="*/ 46599 w 1955005"/>
              <a:gd name="connsiteY1" fmla="*/ 546187 h 1976622"/>
              <a:gd name="connsiteX2" fmla="*/ 1676148 w 1955005"/>
              <a:gd name="connsiteY2" fmla="*/ 0 h 1976622"/>
              <a:gd name="connsiteX3" fmla="*/ 1449833 w 1955005"/>
              <a:gd name="connsiteY3" fmla="*/ 287064 h 1976622"/>
              <a:gd name="connsiteX4" fmla="*/ 1586027 w 1955005"/>
              <a:gd name="connsiteY4" fmla="*/ 495354 h 1976622"/>
              <a:gd name="connsiteX5" fmla="*/ 1749051 w 1955005"/>
              <a:gd name="connsiteY5" fmla="*/ 506359 h 1976622"/>
              <a:gd name="connsiteX6" fmla="*/ 1955005 w 1955005"/>
              <a:gd name="connsiteY6" fmla="*/ 375882 h 1976622"/>
              <a:gd name="connsiteX7" fmla="*/ 895939 w 1955005"/>
              <a:gd name="connsiteY7" fmla="*/ 1976622 h 1976622"/>
              <a:gd name="connsiteX8" fmla="*/ 0 w 1955005"/>
              <a:gd name="connsiteY8" fmla="*/ 1305565 h 1976622"/>
              <a:gd name="connsiteX0" fmla="*/ 0 w 1955005"/>
              <a:gd name="connsiteY0" fmla="*/ 1305565 h 1976622"/>
              <a:gd name="connsiteX1" fmla="*/ 46599 w 1955005"/>
              <a:gd name="connsiteY1" fmla="*/ 546187 h 1976622"/>
              <a:gd name="connsiteX2" fmla="*/ 1676148 w 1955005"/>
              <a:gd name="connsiteY2" fmla="*/ 0 h 1976622"/>
              <a:gd name="connsiteX3" fmla="*/ 1449833 w 1955005"/>
              <a:gd name="connsiteY3" fmla="*/ 287064 h 1976622"/>
              <a:gd name="connsiteX4" fmla="*/ 1568855 w 1955005"/>
              <a:gd name="connsiteY4" fmla="*/ 484015 h 1976622"/>
              <a:gd name="connsiteX5" fmla="*/ 1749051 w 1955005"/>
              <a:gd name="connsiteY5" fmla="*/ 506359 h 1976622"/>
              <a:gd name="connsiteX6" fmla="*/ 1955005 w 1955005"/>
              <a:gd name="connsiteY6" fmla="*/ 375882 h 1976622"/>
              <a:gd name="connsiteX7" fmla="*/ 895939 w 1955005"/>
              <a:gd name="connsiteY7" fmla="*/ 1976622 h 1976622"/>
              <a:gd name="connsiteX8" fmla="*/ 0 w 1955005"/>
              <a:gd name="connsiteY8" fmla="*/ 1305565 h 1976622"/>
              <a:gd name="connsiteX0" fmla="*/ 0 w 1955005"/>
              <a:gd name="connsiteY0" fmla="*/ 1305565 h 1976622"/>
              <a:gd name="connsiteX1" fmla="*/ 46599 w 1955005"/>
              <a:gd name="connsiteY1" fmla="*/ 546187 h 1976622"/>
              <a:gd name="connsiteX2" fmla="*/ 1676148 w 1955005"/>
              <a:gd name="connsiteY2" fmla="*/ 0 h 1976622"/>
              <a:gd name="connsiteX3" fmla="*/ 1449833 w 1955005"/>
              <a:gd name="connsiteY3" fmla="*/ 287064 h 1976622"/>
              <a:gd name="connsiteX4" fmla="*/ 1568855 w 1955005"/>
              <a:gd name="connsiteY4" fmla="*/ 484015 h 1976622"/>
              <a:gd name="connsiteX5" fmla="*/ 1749051 w 1955005"/>
              <a:gd name="connsiteY5" fmla="*/ 506359 h 1976622"/>
              <a:gd name="connsiteX6" fmla="*/ 1955005 w 1955005"/>
              <a:gd name="connsiteY6" fmla="*/ 375882 h 1976622"/>
              <a:gd name="connsiteX7" fmla="*/ 895939 w 1955005"/>
              <a:gd name="connsiteY7" fmla="*/ 1976622 h 1976622"/>
              <a:gd name="connsiteX8" fmla="*/ 0 w 1955005"/>
              <a:gd name="connsiteY8" fmla="*/ 1305565 h 1976622"/>
              <a:gd name="connsiteX0" fmla="*/ 0 w 1955005"/>
              <a:gd name="connsiteY0" fmla="*/ 1305565 h 1976622"/>
              <a:gd name="connsiteX1" fmla="*/ 46599 w 1955005"/>
              <a:gd name="connsiteY1" fmla="*/ 546187 h 1976622"/>
              <a:gd name="connsiteX2" fmla="*/ 1676148 w 1955005"/>
              <a:gd name="connsiteY2" fmla="*/ 0 h 1976622"/>
              <a:gd name="connsiteX3" fmla="*/ 1449833 w 1955005"/>
              <a:gd name="connsiteY3" fmla="*/ 287064 h 1976622"/>
              <a:gd name="connsiteX4" fmla="*/ 1568855 w 1955005"/>
              <a:gd name="connsiteY4" fmla="*/ 484015 h 1976622"/>
              <a:gd name="connsiteX5" fmla="*/ 1749668 w 1955005"/>
              <a:gd name="connsiteY5" fmla="*/ 516630 h 1976622"/>
              <a:gd name="connsiteX6" fmla="*/ 1955005 w 1955005"/>
              <a:gd name="connsiteY6" fmla="*/ 375882 h 1976622"/>
              <a:gd name="connsiteX7" fmla="*/ 895939 w 1955005"/>
              <a:gd name="connsiteY7" fmla="*/ 1976622 h 1976622"/>
              <a:gd name="connsiteX8" fmla="*/ 0 w 1955005"/>
              <a:gd name="connsiteY8" fmla="*/ 1305565 h 1976622"/>
              <a:gd name="connsiteX0" fmla="*/ 0 w 1955005"/>
              <a:gd name="connsiteY0" fmla="*/ 1305565 h 1976622"/>
              <a:gd name="connsiteX1" fmla="*/ 46599 w 1955005"/>
              <a:gd name="connsiteY1" fmla="*/ 546187 h 1976622"/>
              <a:gd name="connsiteX2" fmla="*/ 1676148 w 1955005"/>
              <a:gd name="connsiteY2" fmla="*/ 0 h 1976622"/>
              <a:gd name="connsiteX3" fmla="*/ 1449833 w 1955005"/>
              <a:gd name="connsiteY3" fmla="*/ 287064 h 1976622"/>
              <a:gd name="connsiteX4" fmla="*/ 1568855 w 1955005"/>
              <a:gd name="connsiteY4" fmla="*/ 484015 h 1976622"/>
              <a:gd name="connsiteX5" fmla="*/ 1749668 w 1955005"/>
              <a:gd name="connsiteY5" fmla="*/ 516630 h 1976622"/>
              <a:gd name="connsiteX6" fmla="*/ 1955005 w 1955005"/>
              <a:gd name="connsiteY6" fmla="*/ 375882 h 1976622"/>
              <a:gd name="connsiteX7" fmla="*/ 895939 w 1955005"/>
              <a:gd name="connsiteY7" fmla="*/ 1976622 h 1976622"/>
              <a:gd name="connsiteX8" fmla="*/ 0 w 1955005"/>
              <a:gd name="connsiteY8" fmla="*/ 1305565 h 1976622"/>
              <a:gd name="connsiteX0" fmla="*/ 0 w 1955005"/>
              <a:gd name="connsiteY0" fmla="*/ 1305565 h 1976622"/>
              <a:gd name="connsiteX1" fmla="*/ 46599 w 1955005"/>
              <a:gd name="connsiteY1" fmla="*/ 546187 h 1976622"/>
              <a:gd name="connsiteX2" fmla="*/ 1676148 w 1955005"/>
              <a:gd name="connsiteY2" fmla="*/ 0 h 1976622"/>
              <a:gd name="connsiteX3" fmla="*/ 1449833 w 1955005"/>
              <a:gd name="connsiteY3" fmla="*/ 287064 h 1976622"/>
              <a:gd name="connsiteX4" fmla="*/ 1568855 w 1955005"/>
              <a:gd name="connsiteY4" fmla="*/ 484015 h 1976622"/>
              <a:gd name="connsiteX5" fmla="*/ 1749668 w 1955005"/>
              <a:gd name="connsiteY5" fmla="*/ 516630 h 1976622"/>
              <a:gd name="connsiteX6" fmla="*/ 1955005 w 1955005"/>
              <a:gd name="connsiteY6" fmla="*/ 375882 h 1976622"/>
              <a:gd name="connsiteX7" fmla="*/ 895939 w 1955005"/>
              <a:gd name="connsiteY7" fmla="*/ 1976622 h 1976622"/>
              <a:gd name="connsiteX8" fmla="*/ 0 w 1955005"/>
              <a:gd name="connsiteY8" fmla="*/ 1305565 h 1976622"/>
              <a:gd name="connsiteX0" fmla="*/ 0 w 1955005"/>
              <a:gd name="connsiteY0" fmla="*/ 1305565 h 1976622"/>
              <a:gd name="connsiteX1" fmla="*/ 46599 w 1955005"/>
              <a:gd name="connsiteY1" fmla="*/ 546187 h 1976622"/>
              <a:gd name="connsiteX2" fmla="*/ 1676148 w 1955005"/>
              <a:gd name="connsiteY2" fmla="*/ 0 h 1976622"/>
              <a:gd name="connsiteX3" fmla="*/ 1449833 w 1955005"/>
              <a:gd name="connsiteY3" fmla="*/ 287064 h 1976622"/>
              <a:gd name="connsiteX4" fmla="*/ 1568855 w 1955005"/>
              <a:gd name="connsiteY4" fmla="*/ 484015 h 1976622"/>
              <a:gd name="connsiteX5" fmla="*/ 1738780 w 1955005"/>
              <a:gd name="connsiteY5" fmla="*/ 506975 h 1976622"/>
              <a:gd name="connsiteX6" fmla="*/ 1955005 w 1955005"/>
              <a:gd name="connsiteY6" fmla="*/ 375882 h 1976622"/>
              <a:gd name="connsiteX7" fmla="*/ 895939 w 1955005"/>
              <a:gd name="connsiteY7" fmla="*/ 1976622 h 1976622"/>
              <a:gd name="connsiteX8" fmla="*/ 0 w 1955005"/>
              <a:gd name="connsiteY8" fmla="*/ 1305565 h 1976622"/>
              <a:gd name="connsiteX0" fmla="*/ 0 w 1955005"/>
              <a:gd name="connsiteY0" fmla="*/ 1305565 h 1976622"/>
              <a:gd name="connsiteX1" fmla="*/ 46599 w 1955005"/>
              <a:gd name="connsiteY1" fmla="*/ 546187 h 1976622"/>
              <a:gd name="connsiteX2" fmla="*/ 1676148 w 1955005"/>
              <a:gd name="connsiteY2" fmla="*/ 0 h 1976622"/>
              <a:gd name="connsiteX3" fmla="*/ 1449833 w 1955005"/>
              <a:gd name="connsiteY3" fmla="*/ 287064 h 1976622"/>
              <a:gd name="connsiteX4" fmla="*/ 1568855 w 1955005"/>
              <a:gd name="connsiteY4" fmla="*/ 484015 h 1976622"/>
              <a:gd name="connsiteX5" fmla="*/ 1738780 w 1955005"/>
              <a:gd name="connsiteY5" fmla="*/ 506975 h 1976622"/>
              <a:gd name="connsiteX6" fmla="*/ 1955005 w 1955005"/>
              <a:gd name="connsiteY6" fmla="*/ 375882 h 1976622"/>
              <a:gd name="connsiteX7" fmla="*/ 895939 w 1955005"/>
              <a:gd name="connsiteY7" fmla="*/ 1976622 h 1976622"/>
              <a:gd name="connsiteX8" fmla="*/ 0 w 1955005"/>
              <a:gd name="connsiteY8" fmla="*/ 1305565 h 1976622"/>
              <a:gd name="connsiteX0" fmla="*/ 0 w 1955005"/>
              <a:gd name="connsiteY0" fmla="*/ 1305565 h 1976622"/>
              <a:gd name="connsiteX1" fmla="*/ 46599 w 1955005"/>
              <a:gd name="connsiteY1" fmla="*/ 546187 h 1976622"/>
              <a:gd name="connsiteX2" fmla="*/ 1676148 w 1955005"/>
              <a:gd name="connsiteY2" fmla="*/ 0 h 1976622"/>
              <a:gd name="connsiteX3" fmla="*/ 1449833 w 1955005"/>
              <a:gd name="connsiteY3" fmla="*/ 287064 h 1976622"/>
              <a:gd name="connsiteX4" fmla="*/ 1568855 w 1955005"/>
              <a:gd name="connsiteY4" fmla="*/ 484015 h 1976622"/>
              <a:gd name="connsiteX5" fmla="*/ 1738780 w 1955005"/>
              <a:gd name="connsiteY5" fmla="*/ 506975 h 1976622"/>
              <a:gd name="connsiteX6" fmla="*/ 1955005 w 1955005"/>
              <a:gd name="connsiteY6" fmla="*/ 375882 h 1976622"/>
              <a:gd name="connsiteX7" fmla="*/ 895939 w 1955005"/>
              <a:gd name="connsiteY7" fmla="*/ 1976622 h 1976622"/>
              <a:gd name="connsiteX8" fmla="*/ 0 w 1955005"/>
              <a:gd name="connsiteY8" fmla="*/ 1305565 h 197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5005" h="1976622">
                <a:moveTo>
                  <a:pt x="0" y="1305565"/>
                </a:moveTo>
                <a:lnTo>
                  <a:pt x="46599" y="546187"/>
                </a:lnTo>
                <a:lnTo>
                  <a:pt x="1676148" y="0"/>
                </a:lnTo>
                <a:cubicBezTo>
                  <a:pt x="1340923" y="155203"/>
                  <a:pt x="1421450" y="219823"/>
                  <a:pt x="1449833" y="287064"/>
                </a:cubicBezTo>
                <a:cubicBezTo>
                  <a:pt x="1495839" y="338817"/>
                  <a:pt x="1518848" y="416550"/>
                  <a:pt x="1568855" y="484015"/>
                </a:cubicBezTo>
                <a:cubicBezTo>
                  <a:pt x="1604893" y="532634"/>
                  <a:pt x="1624309" y="571642"/>
                  <a:pt x="1738780" y="506975"/>
                </a:cubicBezTo>
                <a:lnTo>
                  <a:pt x="1955005" y="375882"/>
                </a:lnTo>
                <a:lnTo>
                  <a:pt x="895939" y="1976622"/>
                </a:lnTo>
                <a:lnTo>
                  <a:pt x="0" y="1305565"/>
                </a:lnTo>
                <a:close/>
              </a:path>
            </a:pathLst>
          </a:custGeom>
          <a:solidFill>
            <a:schemeClr val="bg1">
              <a:lumMod val="85000"/>
              <a:alpha val="70000"/>
            </a:schemeClr>
          </a:solid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latin typeface="Segoe UI"/>
            </a:endParaRPr>
          </a:p>
        </p:txBody>
      </p:sp>
      <p:grpSp>
        <p:nvGrpSpPr>
          <p:cNvPr id="13" name="Group 12"/>
          <p:cNvGrpSpPr/>
          <p:nvPr/>
        </p:nvGrpSpPr>
        <p:grpSpPr>
          <a:xfrm>
            <a:off x="6383330" y="1608030"/>
            <a:ext cx="2789295" cy="1802892"/>
            <a:chOff x="4343400" y="-2895747"/>
            <a:chExt cx="4137057" cy="2674034"/>
          </a:xfrm>
        </p:grpSpPr>
        <p:sp>
          <p:nvSpPr>
            <p:cNvPr id="148" name="Rectangle 147"/>
            <p:cNvSpPr/>
            <p:nvPr/>
          </p:nvSpPr>
          <p:spPr bwMode="auto">
            <a:xfrm>
              <a:off x="4572000" y="-2362200"/>
              <a:ext cx="3886200" cy="2140487"/>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latin typeface="Segoe UI"/>
              </a:endParaRPr>
            </a:p>
          </p:txBody>
        </p:sp>
        <p:sp>
          <p:nvSpPr>
            <p:cNvPr id="149" name="Rectangle 148"/>
            <p:cNvSpPr/>
            <p:nvPr/>
          </p:nvSpPr>
          <p:spPr bwMode="auto">
            <a:xfrm>
              <a:off x="4572000" y="-1219200"/>
              <a:ext cx="3886200" cy="997487"/>
            </a:xfrm>
            <a:prstGeom prst="rect">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latin typeface="Segoe UI"/>
              </a:endParaRPr>
            </a:p>
          </p:txBody>
        </p:sp>
        <p:sp>
          <p:nvSpPr>
            <p:cNvPr id="12" name="Rectangle 11"/>
            <p:cNvSpPr/>
            <p:nvPr/>
          </p:nvSpPr>
          <p:spPr bwMode="auto">
            <a:xfrm>
              <a:off x="4572000" y="-2743200"/>
              <a:ext cx="3886200" cy="457200"/>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latin typeface="Segoe UI"/>
              </a:endParaRPr>
            </a:p>
          </p:txBody>
        </p:sp>
        <p:pic>
          <p:nvPicPr>
            <p:cNvPr id="138" name="Picture 137"/>
            <p:cNvPicPr>
              <a:picLocks noChangeAspect="1"/>
            </p:cNvPicPr>
            <p:nvPr/>
          </p:nvPicPr>
          <p:blipFill>
            <a:blip r:embed="rId18">
              <a:extLst>
                <a:ext uri="{BEBA8EAE-BF5A-486C-A8C5-ECC9F3942E4B}">
                  <a14:imgProps xmlns:a14="http://schemas.microsoft.com/office/drawing/2010/main">
                    <a14:imgLayer r:embed="rId19">
                      <a14:imgEffect>
                        <a14:backgroundRemoval t="3763" b="96774" l="5236" r="95288"/>
                      </a14:imgEffect>
                    </a14:imgLayer>
                  </a14:imgProps>
                </a:ext>
              </a:extLst>
            </a:blip>
            <a:stretch>
              <a:fillRect/>
            </a:stretch>
          </p:blipFill>
          <p:spPr>
            <a:xfrm>
              <a:off x="6227333" y="-1882744"/>
              <a:ext cx="1354744" cy="1319275"/>
            </a:xfrm>
            <a:prstGeom prst="rect">
              <a:avLst/>
            </a:prstGeom>
          </p:spPr>
        </p:pic>
        <p:cxnSp>
          <p:nvCxnSpPr>
            <p:cNvPr id="9" name="Straight Connector 8"/>
            <p:cNvCxnSpPr/>
            <p:nvPr/>
          </p:nvCxnSpPr>
          <p:spPr>
            <a:xfrm>
              <a:off x="4572000" y="-1241058"/>
              <a:ext cx="3908457" cy="11925"/>
            </a:xfrm>
            <a:prstGeom prst="line">
              <a:avLst/>
            </a:prstGeom>
            <a:ln w="57150" cmpd="sng">
              <a:solidFill>
                <a:schemeClr val="bg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pic>
          <p:nvPicPr>
            <p:cNvPr id="144" name="Picture 173"/>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685318" y="-1710186"/>
              <a:ext cx="504640" cy="819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5" name="Rectangle 144"/>
            <p:cNvSpPr/>
            <p:nvPr/>
          </p:nvSpPr>
          <p:spPr bwMode="auto">
            <a:xfrm>
              <a:off x="4343400" y="-2270632"/>
              <a:ext cx="1828800" cy="60960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5" tIns="182845" rIns="0" bIns="46627"/>
            <a:lstStyle/>
            <a:p>
              <a:pPr algn="ctr" defTabSz="932205">
                <a:lnSpc>
                  <a:spcPct val="90000"/>
                </a:lnSpc>
                <a:defRPr/>
              </a:pPr>
              <a:r>
                <a:rPr lang="en-US" sz="1499" dirty="0">
                  <a:solidFill>
                    <a:srgbClr val="505050"/>
                  </a:solidFill>
                  <a:latin typeface="Segoe UI Light"/>
                </a:rPr>
                <a:t>Corporate </a:t>
              </a:r>
            </a:p>
            <a:p>
              <a:pPr algn="ctr" defTabSz="932205">
                <a:lnSpc>
                  <a:spcPct val="90000"/>
                </a:lnSpc>
                <a:defRPr/>
              </a:pPr>
              <a:r>
                <a:rPr lang="en-US" sz="1499" dirty="0">
                  <a:solidFill>
                    <a:srgbClr val="505050"/>
                  </a:solidFill>
                  <a:latin typeface="Segoe UI Light"/>
                </a:rPr>
                <a:t>data</a:t>
              </a:r>
            </a:p>
          </p:txBody>
        </p:sp>
        <p:sp>
          <p:nvSpPr>
            <p:cNvPr id="146" name="Rectangle 145"/>
            <p:cNvSpPr/>
            <p:nvPr/>
          </p:nvSpPr>
          <p:spPr bwMode="auto">
            <a:xfrm>
              <a:off x="4343400" y="-1196294"/>
              <a:ext cx="1828800" cy="60960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5" tIns="182845" rIns="0" bIns="46627"/>
            <a:lstStyle/>
            <a:p>
              <a:pPr algn="ctr" defTabSz="932205">
                <a:lnSpc>
                  <a:spcPct val="90000"/>
                </a:lnSpc>
                <a:defRPr/>
              </a:pPr>
              <a:r>
                <a:rPr lang="en-US" sz="1499" dirty="0">
                  <a:solidFill>
                    <a:srgbClr val="505050"/>
                  </a:solidFill>
                  <a:latin typeface="Segoe UI Light"/>
                </a:rPr>
                <a:t>Personal</a:t>
              </a:r>
            </a:p>
            <a:p>
              <a:pPr algn="ctr" defTabSz="932205">
                <a:lnSpc>
                  <a:spcPct val="90000"/>
                </a:lnSpc>
                <a:defRPr/>
              </a:pPr>
              <a:r>
                <a:rPr lang="en-US" sz="1499" dirty="0">
                  <a:solidFill>
                    <a:srgbClr val="505050"/>
                  </a:solidFill>
                  <a:latin typeface="Segoe UI Light"/>
                </a:rPr>
                <a:t> data</a:t>
              </a:r>
            </a:p>
          </p:txBody>
        </p:sp>
        <p:sp>
          <p:nvSpPr>
            <p:cNvPr id="147" name="Rectangle 146"/>
            <p:cNvSpPr/>
            <p:nvPr/>
          </p:nvSpPr>
          <p:spPr bwMode="auto">
            <a:xfrm>
              <a:off x="4577182" y="-2895747"/>
              <a:ext cx="3881017" cy="68584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5" tIns="182845" rIns="0" bIns="46627"/>
            <a:lstStyle/>
            <a:p>
              <a:pPr algn="ctr" defTabSz="932205">
                <a:lnSpc>
                  <a:spcPct val="90000"/>
                </a:lnSpc>
                <a:defRPr/>
              </a:pPr>
              <a:r>
                <a:rPr lang="en-US" sz="1530" dirty="0">
                  <a:solidFill>
                    <a:srgbClr val="FFFFFF"/>
                  </a:solidFill>
                  <a:latin typeface="Segoe UI Semibold"/>
                  <a:cs typeface="Segoe UI Semibold"/>
                </a:rPr>
                <a:t>Multi-identity policy</a:t>
              </a:r>
            </a:p>
          </p:txBody>
        </p:sp>
      </p:grpSp>
      <p:pic>
        <p:nvPicPr>
          <p:cNvPr id="133" name="Picture 132"/>
          <p:cNvPicPr>
            <a:picLocks noChangeAspect="1"/>
          </p:cNvPicPr>
          <p:nvPr/>
        </p:nvPicPr>
        <p:blipFill>
          <a:blip r:embed="rId21">
            <a:biLevel thresh="75000"/>
            <a:extLst>
              <a:ext uri="{BEBA8EAE-BF5A-486C-A8C5-ECC9F3942E4B}">
                <a14:imgProps xmlns:a14="http://schemas.microsoft.com/office/drawing/2010/main">
                  <a14:imgLayer r:embed="rId2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84190" y="6214395"/>
            <a:ext cx="674929" cy="539943"/>
          </a:xfrm>
          <a:prstGeom prst="rect">
            <a:avLst/>
          </a:prstGeom>
        </p:spPr>
      </p:pic>
    </p:spTree>
    <p:extLst>
      <p:ext uri="{BB962C8B-B14F-4D97-AF65-F5344CB8AC3E}">
        <p14:creationId xmlns:p14="http://schemas.microsoft.com/office/powerpoint/2010/main" val="699829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par>
                                <p:cTn id="8" presetID="55" presetClass="entr" presetSubtype="0" fill="hold" nodeType="withEffect">
                                  <p:stCondLst>
                                    <p:cond delay="0"/>
                                  </p:stCondLst>
                                  <p:childTnLst>
                                    <p:set>
                                      <p:cBhvr>
                                        <p:cTn id="9" dur="1" fill="hold">
                                          <p:stCondLst>
                                            <p:cond delay="0"/>
                                          </p:stCondLst>
                                        </p:cTn>
                                        <p:tgtEl>
                                          <p:spTgt spid="73"/>
                                        </p:tgtEl>
                                        <p:attrNameLst>
                                          <p:attrName>style.visibility</p:attrName>
                                        </p:attrNameLst>
                                      </p:cBhvr>
                                      <p:to>
                                        <p:strVal val="visible"/>
                                      </p:to>
                                    </p:set>
                                    <p:anim calcmode="lin" valueType="num">
                                      <p:cBhvr>
                                        <p:cTn id="10" dur="500" fill="hold"/>
                                        <p:tgtEl>
                                          <p:spTgt spid="73"/>
                                        </p:tgtEl>
                                        <p:attrNameLst>
                                          <p:attrName>ppt_w</p:attrName>
                                        </p:attrNameLst>
                                      </p:cBhvr>
                                      <p:tavLst>
                                        <p:tav tm="0">
                                          <p:val>
                                            <p:strVal val="#ppt_w*0.70"/>
                                          </p:val>
                                        </p:tav>
                                        <p:tav tm="100000">
                                          <p:val>
                                            <p:strVal val="#ppt_w"/>
                                          </p:val>
                                        </p:tav>
                                      </p:tavLst>
                                    </p:anim>
                                    <p:anim calcmode="lin" valueType="num">
                                      <p:cBhvr>
                                        <p:cTn id="11" dur="500" fill="hold"/>
                                        <p:tgtEl>
                                          <p:spTgt spid="73"/>
                                        </p:tgtEl>
                                        <p:attrNameLst>
                                          <p:attrName>ppt_h</p:attrName>
                                        </p:attrNameLst>
                                      </p:cBhvr>
                                      <p:tavLst>
                                        <p:tav tm="0">
                                          <p:val>
                                            <p:strVal val="#ppt_h"/>
                                          </p:val>
                                        </p:tav>
                                        <p:tav tm="100000">
                                          <p:val>
                                            <p:strVal val="#ppt_h"/>
                                          </p:val>
                                        </p:tav>
                                      </p:tavLst>
                                    </p:anim>
                                    <p:animEffect transition="in" filter="fade">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1"/>
                                        </p:tgtEl>
                                        <p:attrNameLst>
                                          <p:attrName>style.visibility</p:attrName>
                                        </p:attrNameLst>
                                      </p:cBhvr>
                                      <p:to>
                                        <p:strVal val="visible"/>
                                      </p:to>
                                    </p:set>
                                    <p:animEffect transition="in" filter="fade">
                                      <p:cBhvr>
                                        <p:cTn id="17" dur="500"/>
                                        <p:tgtEl>
                                          <p:spTgt spid="1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9"/>
                                        </p:tgtEl>
                                        <p:attrNameLst>
                                          <p:attrName>style.visibility</p:attrName>
                                        </p:attrNameLst>
                                      </p:cBhvr>
                                      <p:to>
                                        <p:strVal val="visible"/>
                                      </p:to>
                                    </p:set>
                                    <p:animEffect transition="in" filter="fade">
                                      <p:cBhvr>
                                        <p:cTn id="22" dur="500"/>
                                        <p:tgtEl>
                                          <p:spTgt spid="17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dissolve">
                                      <p:cBhvr>
                                        <p:cTn id="27" dur="500"/>
                                        <p:tgtEl>
                                          <p:spTgt spid="196"/>
                                        </p:tgtEl>
                                      </p:cBhvr>
                                    </p:animEffect>
                                  </p:childTnLst>
                                </p:cTn>
                              </p:par>
                              <p:par>
                                <p:cTn id="28" presetID="10" presetClass="entr" presetSubtype="0" fill="hold" grpId="0" nodeType="withEffect">
                                  <p:stCondLst>
                                    <p:cond delay="200"/>
                                  </p:stCondLst>
                                  <p:childTnLst>
                                    <p:set>
                                      <p:cBhvr>
                                        <p:cTn id="29" dur="1" fill="hold">
                                          <p:stCondLst>
                                            <p:cond delay="0"/>
                                          </p:stCondLst>
                                        </p:cTn>
                                        <p:tgtEl>
                                          <p:spTgt spid="214"/>
                                        </p:tgtEl>
                                        <p:attrNameLst>
                                          <p:attrName>style.visibility</p:attrName>
                                        </p:attrNameLst>
                                      </p:cBhvr>
                                      <p:to>
                                        <p:strVal val="visible"/>
                                      </p:to>
                                    </p:set>
                                    <p:animEffect transition="in" filter="fade">
                                      <p:cBhvr>
                                        <p:cTn id="30" dur="500"/>
                                        <p:tgtEl>
                                          <p:spTgt spid="2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par>
                                <p:cTn id="36" presetID="10" presetClass="entr" presetSubtype="0" fill="hold" nodeType="withEffect">
                                  <p:stCondLst>
                                    <p:cond delay="10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par>
                          <p:cTn id="39" fill="hold">
                            <p:stCondLst>
                              <p:cond delay="600"/>
                            </p:stCondLst>
                            <p:childTnLst>
                              <p:par>
                                <p:cTn id="40" presetID="10" presetClass="entr" presetSubtype="0" fill="hold" nodeType="afterEffect">
                                  <p:stCondLst>
                                    <p:cond delay="0"/>
                                  </p:stCondLst>
                                  <p:childTnLst>
                                    <p:set>
                                      <p:cBhvr>
                                        <p:cTn id="41" dur="1" fill="hold">
                                          <p:stCondLst>
                                            <p:cond delay="0"/>
                                          </p:stCondLst>
                                        </p:cTn>
                                        <p:tgtEl>
                                          <p:spTgt spid="98"/>
                                        </p:tgtEl>
                                        <p:attrNameLst>
                                          <p:attrName>style.visibility</p:attrName>
                                        </p:attrNameLst>
                                      </p:cBhvr>
                                      <p:to>
                                        <p:strVal val="visible"/>
                                      </p:to>
                                    </p:set>
                                    <p:animEffect transition="in" filter="fade">
                                      <p:cBhvr>
                                        <p:cTn id="42" dur="1000"/>
                                        <p:tgtEl>
                                          <p:spTgt spid="98"/>
                                        </p:tgtEl>
                                      </p:cBhvr>
                                    </p:animEffect>
                                  </p:childTnLst>
                                </p:cTn>
                              </p:par>
                              <p:par>
                                <p:cTn id="43" presetID="10" presetClass="entr" presetSubtype="0" fill="hold" nodeType="withEffect">
                                  <p:stCondLst>
                                    <p:cond delay="100"/>
                                  </p:stCondLst>
                                  <p:childTnLst>
                                    <p:set>
                                      <p:cBhvr>
                                        <p:cTn id="44" dur="1" fill="hold">
                                          <p:stCondLst>
                                            <p:cond delay="0"/>
                                          </p:stCondLst>
                                        </p:cTn>
                                        <p:tgtEl>
                                          <p:spTgt spid="103"/>
                                        </p:tgtEl>
                                        <p:attrNameLst>
                                          <p:attrName>style.visibility</p:attrName>
                                        </p:attrNameLst>
                                      </p:cBhvr>
                                      <p:to>
                                        <p:strVal val="visible"/>
                                      </p:to>
                                    </p:set>
                                    <p:animEffect transition="in" filter="fade">
                                      <p:cBhvr>
                                        <p:cTn id="45" dur="1000"/>
                                        <p:tgtEl>
                                          <p:spTgt spid="103"/>
                                        </p:tgtEl>
                                      </p:cBhvr>
                                    </p:animEffect>
                                  </p:childTnLst>
                                </p:cTn>
                              </p:par>
                              <p:par>
                                <p:cTn id="46" presetID="10" presetClass="entr" presetSubtype="0" fill="hold" nodeType="withEffect">
                                  <p:stCondLst>
                                    <p:cond delay="200"/>
                                  </p:stCondLst>
                                  <p:childTnLst>
                                    <p:set>
                                      <p:cBhvr>
                                        <p:cTn id="47" dur="1" fill="hold">
                                          <p:stCondLst>
                                            <p:cond delay="0"/>
                                          </p:stCondLst>
                                        </p:cTn>
                                        <p:tgtEl>
                                          <p:spTgt spid="108"/>
                                        </p:tgtEl>
                                        <p:attrNameLst>
                                          <p:attrName>style.visibility</p:attrName>
                                        </p:attrNameLst>
                                      </p:cBhvr>
                                      <p:to>
                                        <p:strVal val="visible"/>
                                      </p:to>
                                    </p:set>
                                    <p:animEffect transition="in" filter="fade">
                                      <p:cBhvr>
                                        <p:cTn id="48" dur="10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47688" y="295275"/>
            <a:ext cx="11888787" cy="917575"/>
          </a:xfrm>
        </p:spPr>
        <p:txBody>
          <a:bodyPr/>
          <a:lstStyle/>
          <a:p>
            <a:r>
              <a:rPr lang="en-US" sz="5303" dirty="0"/>
              <a:t>Mobile application management</a:t>
            </a:r>
          </a:p>
        </p:txBody>
      </p:sp>
      <p:grpSp>
        <p:nvGrpSpPr>
          <p:cNvPr id="57" name="Group 56"/>
          <p:cNvGrpSpPr/>
          <p:nvPr/>
        </p:nvGrpSpPr>
        <p:grpSpPr>
          <a:xfrm>
            <a:off x="2193801" y="1446297"/>
            <a:ext cx="3757663" cy="5234156"/>
            <a:chOff x="2193230" y="1446006"/>
            <a:chExt cx="3758196" cy="5234898"/>
          </a:xfrm>
        </p:grpSpPr>
        <p:grpSp>
          <p:nvGrpSpPr>
            <p:cNvPr id="58" name="Group 57"/>
            <p:cNvGrpSpPr/>
            <p:nvPr/>
          </p:nvGrpSpPr>
          <p:grpSpPr>
            <a:xfrm>
              <a:off x="2193230" y="1446006"/>
              <a:ext cx="3758196" cy="5234898"/>
              <a:chOff x="2489200" y="5600700"/>
              <a:chExt cx="763588" cy="1063625"/>
            </a:xfrm>
          </p:grpSpPr>
          <p:sp>
            <p:nvSpPr>
              <p:cNvPr id="73" name="Freeform 5"/>
              <p:cNvSpPr>
                <a:spLocks/>
              </p:cNvSpPr>
              <p:nvPr/>
            </p:nvSpPr>
            <p:spPr bwMode="auto">
              <a:xfrm>
                <a:off x="2489200" y="5600700"/>
                <a:ext cx="763588" cy="1063625"/>
              </a:xfrm>
              <a:custGeom>
                <a:avLst/>
                <a:gdLst>
                  <a:gd name="T0" fmla="*/ 848 w 920"/>
                  <a:gd name="T1" fmla="*/ 1282 h 1282"/>
                  <a:gd name="T2" fmla="*/ 72 w 920"/>
                  <a:gd name="T3" fmla="*/ 1282 h 1282"/>
                  <a:gd name="T4" fmla="*/ 0 w 920"/>
                  <a:gd name="T5" fmla="*/ 1210 h 1282"/>
                  <a:gd name="T6" fmla="*/ 0 w 920"/>
                  <a:gd name="T7" fmla="*/ 72 h 1282"/>
                  <a:gd name="T8" fmla="*/ 72 w 920"/>
                  <a:gd name="T9" fmla="*/ 0 h 1282"/>
                  <a:gd name="T10" fmla="*/ 848 w 920"/>
                  <a:gd name="T11" fmla="*/ 0 h 1282"/>
                  <a:gd name="T12" fmla="*/ 920 w 920"/>
                  <a:gd name="T13" fmla="*/ 72 h 1282"/>
                  <a:gd name="T14" fmla="*/ 920 w 920"/>
                  <a:gd name="T15" fmla="*/ 1210 h 1282"/>
                  <a:gd name="T16" fmla="*/ 848 w 920"/>
                  <a:gd name="T17" fmla="*/ 1282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0" h="1282">
                    <a:moveTo>
                      <a:pt x="848" y="1282"/>
                    </a:moveTo>
                    <a:cubicBezTo>
                      <a:pt x="72" y="1282"/>
                      <a:pt x="72" y="1282"/>
                      <a:pt x="72" y="1282"/>
                    </a:cubicBezTo>
                    <a:cubicBezTo>
                      <a:pt x="32" y="1282"/>
                      <a:pt x="0" y="1250"/>
                      <a:pt x="0" y="1210"/>
                    </a:cubicBezTo>
                    <a:cubicBezTo>
                      <a:pt x="0" y="72"/>
                      <a:pt x="0" y="72"/>
                      <a:pt x="0" y="72"/>
                    </a:cubicBezTo>
                    <a:cubicBezTo>
                      <a:pt x="0" y="32"/>
                      <a:pt x="32" y="0"/>
                      <a:pt x="72" y="0"/>
                    </a:cubicBezTo>
                    <a:cubicBezTo>
                      <a:pt x="848" y="0"/>
                      <a:pt x="848" y="0"/>
                      <a:pt x="848" y="0"/>
                    </a:cubicBezTo>
                    <a:cubicBezTo>
                      <a:pt x="888" y="0"/>
                      <a:pt x="920" y="32"/>
                      <a:pt x="920" y="72"/>
                    </a:cubicBezTo>
                    <a:cubicBezTo>
                      <a:pt x="920" y="1210"/>
                      <a:pt x="920" y="1210"/>
                      <a:pt x="920" y="1210"/>
                    </a:cubicBezTo>
                    <a:cubicBezTo>
                      <a:pt x="920" y="1250"/>
                      <a:pt x="888" y="1282"/>
                      <a:pt x="848" y="1282"/>
                    </a:cubicBezTo>
                    <a:close/>
                  </a:path>
                </a:pathLst>
              </a:custGeom>
              <a:solidFill>
                <a:srgbClr val="505050"/>
              </a:solidFill>
              <a:ln>
                <a:noFill/>
              </a:ln>
            </p:spPr>
            <p:txBody>
              <a:bodyPr/>
              <a:lstStyle/>
              <a:p>
                <a:pPr defTabSz="932509">
                  <a:defRPr/>
                </a:pPr>
                <a:endParaRPr lang="en-US" sz="1000" dirty="0">
                  <a:solidFill>
                    <a:srgbClr val="505050"/>
                  </a:solidFill>
                  <a:latin typeface="Segoe UI"/>
                </a:endParaRPr>
              </a:p>
            </p:txBody>
          </p:sp>
          <p:sp>
            <p:nvSpPr>
              <p:cNvPr id="74" name="Rectangle 6"/>
              <p:cNvSpPr>
                <a:spLocks noChangeArrowheads="1"/>
              </p:cNvSpPr>
              <p:nvPr/>
            </p:nvSpPr>
            <p:spPr bwMode="auto">
              <a:xfrm>
                <a:off x="2536825" y="5678488"/>
                <a:ext cx="669925" cy="908050"/>
              </a:xfrm>
              <a:prstGeom prst="rect">
                <a:avLst/>
              </a:prstGeom>
              <a:solidFill>
                <a:schemeClr val="bg1"/>
              </a:solidFill>
              <a:ln>
                <a:noFill/>
              </a:ln>
            </p:spPr>
            <p:txBody>
              <a:bodyPr/>
              <a:lstStyle/>
              <a:p>
                <a:pPr defTabSz="932509">
                  <a:defRPr/>
                </a:pPr>
                <a:endParaRPr lang="en-US" sz="1000" dirty="0">
                  <a:solidFill>
                    <a:srgbClr val="505050"/>
                  </a:solidFill>
                  <a:latin typeface="Segoe UI"/>
                </a:endParaRPr>
              </a:p>
            </p:txBody>
          </p:sp>
        </p:grpSp>
        <p:sp>
          <p:nvSpPr>
            <p:cNvPr id="59" name="Rectangle 58"/>
            <p:cNvSpPr/>
            <p:nvPr/>
          </p:nvSpPr>
          <p:spPr bwMode="auto">
            <a:xfrm>
              <a:off x="3167922" y="5637904"/>
              <a:ext cx="1639502" cy="29872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5" tIns="182845" rIns="0" bIns="46627"/>
            <a:lstStyle/>
            <a:p>
              <a:pPr algn="ctr" defTabSz="932205">
                <a:lnSpc>
                  <a:spcPct val="90000"/>
                </a:lnSpc>
                <a:defRPr/>
              </a:pPr>
              <a:r>
                <a:rPr lang="en-US" sz="1499" dirty="0">
                  <a:solidFill>
                    <a:srgbClr val="505050"/>
                  </a:solidFill>
                  <a:latin typeface="Segoe UI Light"/>
                </a:rPr>
                <a:t>Personal apps</a:t>
              </a:r>
            </a:p>
          </p:txBody>
        </p:sp>
        <p:sp>
          <p:nvSpPr>
            <p:cNvPr id="60" name="Rectangle 59"/>
            <p:cNvSpPr/>
            <p:nvPr/>
          </p:nvSpPr>
          <p:spPr bwMode="auto">
            <a:xfrm>
              <a:off x="3080642" y="1924035"/>
              <a:ext cx="1766210" cy="36570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5" tIns="182845" rIns="0" bIns="46627"/>
            <a:lstStyle/>
            <a:p>
              <a:pPr algn="ctr" defTabSz="932205">
                <a:lnSpc>
                  <a:spcPct val="90000"/>
                </a:lnSpc>
                <a:defRPr/>
              </a:pPr>
              <a:r>
                <a:rPr lang="en-US" sz="1499" dirty="0">
                  <a:solidFill>
                    <a:srgbClr val="505050"/>
                  </a:solidFill>
                  <a:latin typeface="Segoe UI Light"/>
                </a:rPr>
                <a:t>Managed apps</a:t>
              </a:r>
            </a:p>
          </p:txBody>
        </p:sp>
        <p:pic>
          <p:nvPicPr>
            <p:cNvPr id="65" name="Picture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0517" y="4254996"/>
              <a:ext cx="480297" cy="480297"/>
            </a:xfrm>
            <a:prstGeom prst="roundRect">
              <a:avLst/>
            </a:prstGeom>
          </p:spPr>
        </p:pic>
        <p:pic>
          <p:nvPicPr>
            <p:cNvPr id="66" name="Picture 4" descr="http://ts2.mm.bing.net/th?&amp;id=HN.608001291450647668&amp;w=366&amp;h=366&amp;c=0&amp;pid=1.9&amp;rs=0&amp;p=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089" y="5066243"/>
              <a:ext cx="479153" cy="479153"/>
            </a:xfrm>
            <a:prstGeom prst="roundRect">
              <a:avLst/>
            </a:prstGeom>
            <a:noFill/>
            <a:extLst>
              <a:ext uri="{909E8E84-426E-40dd-AFC4-6F175D3DCCD1}">
                <a14:hiddenFill xmlns:a14="http://schemas.microsoft.com/office/drawing/2010/main" xmlns="">
                  <a:solidFill>
                    <a:srgbClr val="FFFFFF"/>
                  </a:solidFill>
                </a14:hiddenFill>
              </a:ext>
            </a:extLst>
          </p:spPr>
        </p:pic>
        <p:pic>
          <p:nvPicPr>
            <p:cNvPr id="67" name="Picture 6" descr="http://ts2.mm.bing.net/th?&amp;id=HN.608012587202643007&amp;w=366&amp;h=366&amp;c=0&amp;pid=1.9&amp;rs=0&amp;p=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8896" y="5067391"/>
              <a:ext cx="476856" cy="476856"/>
            </a:xfrm>
            <a:prstGeom prst="roundRect">
              <a:avLst/>
            </a:prstGeom>
            <a:noFill/>
            <a:extLst>
              <a:ext uri="{909E8E84-426E-40dd-AFC4-6F175D3DCCD1}">
                <a14:hiddenFill xmlns:a14="http://schemas.microsoft.com/office/drawing/2010/main" xmlns="">
                  <a:solidFill>
                    <a:srgbClr val="FFFFFF"/>
                  </a:solidFill>
                </a14:hiddenFill>
              </a:ext>
            </a:extLst>
          </p:spPr>
        </p:pic>
        <p:pic>
          <p:nvPicPr>
            <p:cNvPr id="68" name="Picture 67"/>
            <p:cNvPicPr>
              <a:picLocks noChangeAspect="1"/>
            </p:cNvPicPr>
            <p:nvPr/>
          </p:nvPicPr>
          <p:blipFill>
            <a:blip r:embed="rId6"/>
            <a:stretch>
              <a:fillRect/>
            </a:stretch>
          </p:blipFill>
          <p:spPr>
            <a:xfrm>
              <a:off x="3832499" y="4249263"/>
              <a:ext cx="489651" cy="481752"/>
            </a:xfrm>
            <a:prstGeom prst="rect">
              <a:avLst/>
            </a:prstGeom>
          </p:spPr>
        </p:pic>
        <p:pic>
          <p:nvPicPr>
            <p:cNvPr id="69" name="Picture 68"/>
            <p:cNvPicPr>
              <a:picLocks noChangeAspect="1"/>
            </p:cNvPicPr>
            <p:nvPr/>
          </p:nvPicPr>
          <p:blipFill>
            <a:blip r:embed="rId7"/>
            <a:stretch>
              <a:fillRect/>
            </a:stretch>
          </p:blipFill>
          <p:spPr>
            <a:xfrm>
              <a:off x="4691238" y="5042863"/>
              <a:ext cx="525912" cy="525912"/>
            </a:xfrm>
            <a:prstGeom prst="rect">
              <a:avLst/>
            </a:prstGeom>
          </p:spPr>
        </p:pic>
        <p:pic>
          <p:nvPicPr>
            <p:cNvPr id="70" name="Picture 69"/>
            <p:cNvPicPr>
              <a:picLocks noChangeAspect="1"/>
            </p:cNvPicPr>
            <p:nvPr/>
          </p:nvPicPr>
          <p:blipFill>
            <a:blip r:embed="rId8"/>
            <a:stretch>
              <a:fillRect/>
            </a:stretch>
          </p:blipFill>
          <p:spPr>
            <a:xfrm>
              <a:off x="4696889" y="4241945"/>
              <a:ext cx="514611" cy="506399"/>
            </a:xfrm>
            <a:prstGeom prst="rect">
              <a:avLst/>
            </a:prstGeom>
          </p:spPr>
        </p:pic>
      </p:grpSp>
      <p:cxnSp>
        <p:nvCxnSpPr>
          <p:cNvPr id="75" name="Straight Arrow Connector 74"/>
          <p:cNvCxnSpPr/>
          <p:nvPr/>
        </p:nvCxnSpPr>
        <p:spPr>
          <a:xfrm>
            <a:off x="7912053" y="2874854"/>
            <a:ext cx="574087" cy="0"/>
          </a:xfrm>
          <a:prstGeom prst="straightConnector1">
            <a:avLst/>
          </a:prstGeom>
          <a:ln w="31750" cap="rnd">
            <a:solidFill>
              <a:srgbClr val="50505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nvGrpSpPr>
          <p:cNvPr id="77" name="Group 76"/>
          <p:cNvGrpSpPr/>
          <p:nvPr/>
        </p:nvGrpSpPr>
        <p:grpSpPr>
          <a:xfrm>
            <a:off x="7004875" y="3122148"/>
            <a:ext cx="1201612" cy="541611"/>
            <a:chOff x="7004986" y="2944444"/>
            <a:chExt cx="1201783" cy="541687"/>
          </a:xfrm>
        </p:grpSpPr>
        <p:sp>
          <p:nvSpPr>
            <p:cNvPr id="78" name="TextBox 77"/>
            <p:cNvSpPr txBox="1"/>
            <p:nvPr/>
          </p:nvSpPr>
          <p:spPr>
            <a:xfrm>
              <a:off x="7252221" y="2944444"/>
              <a:ext cx="954548" cy="541687"/>
            </a:xfrm>
            <a:prstGeom prst="rect">
              <a:avLst/>
            </a:prstGeom>
            <a:noFill/>
          </p:spPr>
          <p:txBody>
            <a:bodyPr wrap="square" lIns="182854" tIns="146283" rIns="182854" bIns="146283">
              <a:spAutoFit/>
            </a:bodyPr>
            <a:lstStyle/>
            <a:p>
              <a:pPr defTabSz="932509">
                <a:spcAft>
                  <a:spcPts val="1199"/>
                </a:spcAft>
                <a:defRPr/>
              </a:pPr>
              <a:r>
                <a:rPr lang="en-US" sz="1599" dirty="0">
                  <a:gradFill>
                    <a:gsLst>
                      <a:gs pos="2917">
                        <a:srgbClr val="505050"/>
                      </a:gs>
                      <a:gs pos="30000">
                        <a:srgbClr val="505050"/>
                      </a:gs>
                    </a:gsLst>
                    <a:lin ang="5400000" scaled="0"/>
                  </a:gradFill>
                  <a:latin typeface="Segoe UI"/>
                </a:rPr>
                <a:t>Copy</a:t>
              </a:r>
            </a:p>
          </p:txBody>
        </p:sp>
        <p:grpSp>
          <p:nvGrpSpPr>
            <p:cNvPr id="79" name="Group 78"/>
            <p:cNvGrpSpPr/>
            <p:nvPr/>
          </p:nvGrpSpPr>
          <p:grpSpPr>
            <a:xfrm>
              <a:off x="7004986" y="3061154"/>
              <a:ext cx="311150" cy="311150"/>
              <a:chOff x="7856619" y="2239368"/>
              <a:chExt cx="311150" cy="311150"/>
            </a:xfrm>
          </p:grpSpPr>
          <p:sp>
            <p:nvSpPr>
              <p:cNvPr id="80" name="Oval 79"/>
              <p:cNvSpPr/>
              <p:nvPr/>
            </p:nvSpPr>
            <p:spPr bwMode="auto">
              <a:xfrm>
                <a:off x="7856619" y="2239368"/>
                <a:ext cx="311150" cy="311150"/>
              </a:xfrm>
              <a:prstGeom prst="ellipse">
                <a:avLst/>
              </a:prstGeom>
              <a:solidFill>
                <a:srgbClr val="2EB82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a:defRPr/>
                </a:pPr>
                <a:endParaRPr lang="en-US" sz="2000" dirty="0">
                  <a:gradFill>
                    <a:gsLst>
                      <a:gs pos="0">
                        <a:srgbClr val="FFFFFF"/>
                      </a:gs>
                      <a:gs pos="100000">
                        <a:srgbClr val="FFFFFF"/>
                      </a:gs>
                    </a:gsLst>
                    <a:lin ang="5400000" scaled="0"/>
                  </a:gradFill>
                  <a:latin typeface="Segoe UI"/>
                </a:endParaRPr>
              </a:p>
            </p:txBody>
          </p:sp>
          <p:sp>
            <p:nvSpPr>
              <p:cNvPr id="81" name="Freeform 11"/>
              <p:cNvSpPr>
                <a:spLocks/>
              </p:cNvSpPr>
              <p:nvPr/>
            </p:nvSpPr>
            <p:spPr bwMode="auto">
              <a:xfrm>
                <a:off x="7931231" y="2345730"/>
                <a:ext cx="157163" cy="122238"/>
              </a:xfrm>
              <a:custGeom>
                <a:avLst/>
                <a:gdLst>
                  <a:gd name="T0" fmla="*/ 995 w 995"/>
                  <a:gd name="T1" fmla="*/ 124 h 778"/>
                  <a:gd name="T2" fmla="*/ 869 w 995"/>
                  <a:gd name="T3" fmla="*/ 0 h 778"/>
                  <a:gd name="T4" fmla="*/ 343 w 995"/>
                  <a:gd name="T5" fmla="*/ 530 h 778"/>
                  <a:gd name="T6" fmla="*/ 124 w 995"/>
                  <a:gd name="T7" fmla="*/ 310 h 778"/>
                  <a:gd name="T8" fmla="*/ 0 w 995"/>
                  <a:gd name="T9" fmla="*/ 434 h 778"/>
                  <a:gd name="T10" fmla="*/ 219 w 995"/>
                  <a:gd name="T11" fmla="*/ 654 h 778"/>
                  <a:gd name="T12" fmla="*/ 343 w 995"/>
                  <a:gd name="T13" fmla="*/ 778 h 778"/>
                  <a:gd name="T14" fmla="*/ 467 w 995"/>
                  <a:gd name="T15" fmla="*/ 654 h 778"/>
                  <a:gd name="T16" fmla="*/ 467 w 995"/>
                  <a:gd name="T17" fmla="*/ 654 h 778"/>
                  <a:gd name="T18" fmla="*/ 995 w 995"/>
                  <a:gd name="T19" fmla="*/ 124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5" h="778">
                    <a:moveTo>
                      <a:pt x="995" y="124"/>
                    </a:moveTo>
                    <a:lnTo>
                      <a:pt x="869" y="0"/>
                    </a:lnTo>
                    <a:lnTo>
                      <a:pt x="343" y="530"/>
                    </a:lnTo>
                    <a:lnTo>
                      <a:pt x="124" y="310"/>
                    </a:lnTo>
                    <a:lnTo>
                      <a:pt x="0" y="434"/>
                    </a:lnTo>
                    <a:lnTo>
                      <a:pt x="219" y="654"/>
                    </a:lnTo>
                    <a:lnTo>
                      <a:pt x="343" y="778"/>
                    </a:lnTo>
                    <a:lnTo>
                      <a:pt x="467" y="654"/>
                    </a:lnTo>
                    <a:lnTo>
                      <a:pt x="467" y="654"/>
                    </a:lnTo>
                    <a:lnTo>
                      <a:pt x="995" y="124"/>
                    </a:lnTo>
                    <a:close/>
                  </a:path>
                </a:pathLst>
              </a:custGeom>
              <a:solidFill>
                <a:schemeClr val="bg1"/>
              </a:solidFill>
              <a:ln>
                <a:noFill/>
              </a:ln>
            </p:spPr>
            <p:txBody>
              <a:bodyPr/>
              <a:lstStyle/>
              <a:p>
                <a:pPr defTabSz="932509">
                  <a:defRPr/>
                </a:pPr>
                <a:endParaRPr lang="en-US" sz="1836" dirty="0">
                  <a:solidFill>
                    <a:srgbClr val="505050"/>
                  </a:solidFill>
                  <a:latin typeface="Segoe UI"/>
                </a:endParaRPr>
              </a:p>
            </p:txBody>
          </p:sp>
        </p:grpSp>
      </p:grpSp>
      <p:grpSp>
        <p:nvGrpSpPr>
          <p:cNvPr id="85" name="Group 84"/>
          <p:cNvGrpSpPr/>
          <p:nvPr/>
        </p:nvGrpSpPr>
        <p:grpSpPr>
          <a:xfrm>
            <a:off x="8675036" y="3122148"/>
            <a:ext cx="1201612" cy="541611"/>
            <a:chOff x="8675384" y="2899620"/>
            <a:chExt cx="1201783" cy="541687"/>
          </a:xfrm>
        </p:grpSpPr>
        <p:sp>
          <p:nvSpPr>
            <p:cNvPr id="86" name="TextBox 85"/>
            <p:cNvSpPr txBox="1"/>
            <p:nvPr/>
          </p:nvSpPr>
          <p:spPr>
            <a:xfrm>
              <a:off x="8922619" y="2899620"/>
              <a:ext cx="954548" cy="541687"/>
            </a:xfrm>
            <a:prstGeom prst="rect">
              <a:avLst/>
            </a:prstGeom>
            <a:noFill/>
          </p:spPr>
          <p:txBody>
            <a:bodyPr wrap="square" lIns="182854" tIns="146283" rIns="182854" bIns="146283">
              <a:spAutoFit/>
            </a:bodyPr>
            <a:lstStyle/>
            <a:p>
              <a:pPr defTabSz="932509">
                <a:spcAft>
                  <a:spcPts val="1199"/>
                </a:spcAft>
                <a:defRPr/>
              </a:pPr>
              <a:r>
                <a:rPr lang="en-US" sz="1599" dirty="0">
                  <a:gradFill>
                    <a:gsLst>
                      <a:gs pos="2917">
                        <a:srgbClr val="505050"/>
                      </a:gs>
                      <a:gs pos="30000">
                        <a:srgbClr val="505050"/>
                      </a:gs>
                    </a:gsLst>
                    <a:lin ang="5400000" scaled="0"/>
                  </a:gradFill>
                  <a:latin typeface="Segoe UI"/>
                </a:rPr>
                <a:t>Paste</a:t>
              </a:r>
            </a:p>
          </p:txBody>
        </p:sp>
        <p:grpSp>
          <p:nvGrpSpPr>
            <p:cNvPr id="87" name="Group 86"/>
            <p:cNvGrpSpPr/>
            <p:nvPr/>
          </p:nvGrpSpPr>
          <p:grpSpPr>
            <a:xfrm>
              <a:off x="8675384" y="3016330"/>
              <a:ext cx="311150" cy="311150"/>
              <a:chOff x="7856619" y="2239368"/>
              <a:chExt cx="311150" cy="311150"/>
            </a:xfrm>
          </p:grpSpPr>
          <p:sp>
            <p:nvSpPr>
              <p:cNvPr id="88" name="Oval 87"/>
              <p:cNvSpPr/>
              <p:nvPr/>
            </p:nvSpPr>
            <p:spPr bwMode="auto">
              <a:xfrm>
                <a:off x="7856619" y="2239368"/>
                <a:ext cx="311150" cy="311150"/>
              </a:xfrm>
              <a:prstGeom prst="ellipse">
                <a:avLst/>
              </a:prstGeom>
              <a:solidFill>
                <a:srgbClr val="2EB82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a:defRPr/>
                </a:pPr>
                <a:endParaRPr lang="en-US" sz="2000" dirty="0">
                  <a:gradFill>
                    <a:gsLst>
                      <a:gs pos="0">
                        <a:srgbClr val="FFFFFF"/>
                      </a:gs>
                      <a:gs pos="100000">
                        <a:srgbClr val="FFFFFF"/>
                      </a:gs>
                    </a:gsLst>
                    <a:lin ang="5400000" scaled="0"/>
                  </a:gradFill>
                  <a:latin typeface="Segoe UI"/>
                </a:endParaRPr>
              </a:p>
            </p:txBody>
          </p:sp>
          <p:sp>
            <p:nvSpPr>
              <p:cNvPr id="89" name="Freeform 11"/>
              <p:cNvSpPr>
                <a:spLocks/>
              </p:cNvSpPr>
              <p:nvPr/>
            </p:nvSpPr>
            <p:spPr bwMode="auto">
              <a:xfrm>
                <a:off x="7931231" y="2345730"/>
                <a:ext cx="157163" cy="122238"/>
              </a:xfrm>
              <a:custGeom>
                <a:avLst/>
                <a:gdLst>
                  <a:gd name="T0" fmla="*/ 995 w 995"/>
                  <a:gd name="T1" fmla="*/ 124 h 778"/>
                  <a:gd name="T2" fmla="*/ 869 w 995"/>
                  <a:gd name="T3" fmla="*/ 0 h 778"/>
                  <a:gd name="T4" fmla="*/ 343 w 995"/>
                  <a:gd name="T5" fmla="*/ 530 h 778"/>
                  <a:gd name="T6" fmla="*/ 124 w 995"/>
                  <a:gd name="T7" fmla="*/ 310 h 778"/>
                  <a:gd name="T8" fmla="*/ 0 w 995"/>
                  <a:gd name="T9" fmla="*/ 434 h 778"/>
                  <a:gd name="T10" fmla="*/ 219 w 995"/>
                  <a:gd name="T11" fmla="*/ 654 h 778"/>
                  <a:gd name="T12" fmla="*/ 343 w 995"/>
                  <a:gd name="T13" fmla="*/ 778 h 778"/>
                  <a:gd name="T14" fmla="*/ 467 w 995"/>
                  <a:gd name="T15" fmla="*/ 654 h 778"/>
                  <a:gd name="T16" fmla="*/ 467 w 995"/>
                  <a:gd name="T17" fmla="*/ 654 h 778"/>
                  <a:gd name="T18" fmla="*/ 995 w 995"/>
                  <a:gd name="T19" fmla="*/ 124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5" h="778">
                    <a:moveTo>
                      <a:pt x="995" y="124"/>
                    </a:moveTo>
                    <a:lnTo>
                      <a:pt x="869" y="0"/>
                    </a:lnTo>
                    <a:lnTo>
                      <a:pt x="343" y="530"/>
                    </a:lnTo>
                    <a:lnTo>
                      <a:pt x="124" y="310"/>
                    </a:lnTo>
                    <a:lnTo>
                      <a:pt x="0" y="434"/>
                    </a:lnTo>
                    <a:lnTo>
                      <a:pt x="219" y="654"/>
                    </a:lnTo>
                    <a:lnTo>
                      <a:pt x="343" y="778"/>
                    </a:lnTo>
                    <a:lnTo>
                      <a:pt x="467" y="654"/>
                    </a:lnTo>
                    <a:lnTo>
                      <a:pt x="467" y="654"/>
                    </a:lnTo>
                    <a:lnTo>
                      <a:pt x="995" y="124"/>
                    </a:lnTo>
                    <a:close/>
                  </a:path>
                </a:pathLst>
              </a:custGeom>
              <a:solidFill>
                <a:schemeClr val="bg1"/>
              </a:solidFill>
              <a:ln>
                <a:noFill/>
              </a:ln>
            </p:spPr>
            <p:txBody>
              <a:bodyPr/>
              <a:lstStyle/>
              <a:p>
                <a:pPr defTabSz="932509">
                  <a:defRPr/>
                </a:pPr>
                <a:endParaRPr lang="en-US" sz="1836" dirty="0">
                  <a:solidFill>
                    <a:srgbClr val="505050"/>
                  </a:solidFill>
                  <a:latin typeface="Segoe UI"/>
                </a:endParaRPr>
              </a:p>
            </p:txBody>
          </p:sp>
        </p:grpSp>
      </p:grpSp>
      <p:grpSp>
        <p:nvGrpSpPr>
          <p:cNvPr id="90" name="Group 89"/>
          <p:cNvGrpSpPr/>
          <p:nvPr/>
        </p:nvGrpSpPr>
        <p:grpSpPr>
          <a:xfrm>
            <a:off x="10248108" y="3122148"/>
            <a:ext cx="1201612" cy="541611"/>
            <a:chOff x="10408534" y="2899620"/>
            <a:chExt cx="1201783" cy="541687"/>
          </a:xfrm>
        </p:grpSpPr>
        <p:sp>
          <p:nvSpPr>
            <p:cNvPr id="91" name="TextBox 90"/>
            <p:cNvSpPr txBox="1"/>
            <p:nvPr/>
          </p:nvSpPr>
          <p:spPr>
            <a:xfrm>
              <a:off x="10655769" y="2899620"/>
              <a:ext cx="954548" cy="541687"/>
            </a:xfrm>
            <a:prstGeom prst="rect">
              <a:avLst/>
            </a:prstGeom>
            <a:noFill/>
          </p:spPr>
          <p:txBody>
            <a:bodyPr wrap="square" lIns="182854" tIns="146283" rIns="182854" bIns="146283">
              <a:spAutoFit/>
            </a:bodyPr>
            <a:lstStyle/>
            <a:p>
              <a:pPr defTabSz="932509">
                <a:spcAft>
                  <a:spcPts val="1199"/>
                </a:spcAft>
                <a:defRPr/>
              </a:pPr>
              <a:r>
                <a:rPr lang="en-US" sz="1599" dirty="0">
                  <a:gradFill>
                    <a:gsLst>
                      <a:gs pos="2917">
                        <a:srgbClr val="505050"/>
                      </a:gs>
                      <a:gs pos="30000">
                        <a:srgbClr val="505050"/>
                      </a:gs>
                    </a:gsLst>
                    <a:lin ang="5400000" scaled="0"/>
                  </a:gradFill>
                  <a:latin typeface="Segoe UI"/>
                </a:rPr>
                <a:t>Save</a:t>
              </a:r>
            </a:p>
          </p:txBody>
        </p:sp>
        <p:grpSp>
          <p:nvGrpSpPr>
            <p:cNvPr id="92" name="Group 91"/>
            <p:cNvGrpSpPr/>
            <p:nvPr/>
          </p:nvGrpSpPr>
          <p:grpSpPr>
            <a:xfrm>
              <a:off x="10408534" y="3016330"/>
              <a:ext cx="311150" cy="311150"/>
              <a:chOff x="7856619" y="2239368"/>
              <a:chExt cx="311150" cy="311150"/>
            </a:xfrm>
          </p:grpSpPr>
          <p:sp>
            <p:nvSpPr>
              <p:cNvPr id="93" name="Oval 92"/>
              <p:cNvSpPr/>
              <p:nvPr/>
            </p:nvSpPr>
            <p:spPr bwMode="auto">
              <a:xfrm>
                <a:off x="7856619" y="2239368"/>
                <a:ext cx="311150" cy="311150"/>
              </a:xfrm>
              <a:prstGeom prst="ellipse">
                <a:avLst/>
              </a:prstGeom>
              <a:solidFill>
                <a:srgbClr val="2EB82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a:defRPr/>
                </a:pPr>
                <a:endParaRPr lang="en-US" sz="2000" dirty="0">
                  <a:gradFill>
                    <a:gsLst>
                      <a:gs pos="0">
                        <a:srgbClr val="FFFFFF"/>
                      </a:gs>
                      <a:gs pos="100000">
                        <a:srgbClr val="FFFFFF"/>
                      </a:gs>
                    </a:gsLst>
                    <a:lin ang="5400000" scaled="0"/>
                  </a:gradFill>
                  <a:latin typeface="Segoe UI"/>
                </a:endParaRPr>
              </a:p>
            </p:txBody>
          </p:sp>
          <p:sp>
            <p:nvSpPr>
              <p:cNvPr id="94" name="Freeform 11"/>
              <p:cNvSpPr>
                <a:spLocks/>
              </p:cNvSpPr>
              <p:nvPr/>
            </p:nvSpPr>
            <p:spPr bwMode="auto">
              <a:xfrm>
                <a:off x="7931231" y="2345730"/>
                <a:ext cx="157163" cy="122238"/>
              </a:xfrm>
              <a:custGeom>
                <a:avLst/>
                <a:gdLst>
                  <a:gd name="T0" fmla="*/ 995 w 995"/>
                  <a:gd name="T1" fmla="*/ 124 h 778"/>
                  <a:gd name="T2" fmla="*/ 869 w 995"/>
                  <a:gd name="T3" fmla="*/ 0 h 778"/>
                  <a:gd name="T4" fmla="*/ 343 w 995"/>
                  <a:gd name="T5" fmla="*/ 530 h 778"/>
                  <a:gd name="T6" fmla="*/ 124 w 995"/>
                  <a:gd name="T7" fmla="*/ 310 h 778"/>
                  <a:gd name="T8" fmla="*/ 0 w 995"/>
                  <a:gd name="T9" fmla="*/ 434 h 778"/>
                  <a:gd name="T10" fmla="*/ 219 w 995"/>
                  <a:gd name="T11" fmla="*/ 654 h 778"/>
                  <a:gd name="T12" fmla="*/ 343 w 995"/>
                  <a:gd name="T13" fmla="*/ 778 h 778"/>
                  <a:gd name="T14" fmla="*/ 467 w 995"/>
                  <a:gd name="T15" fmla="*/ 654 h 778"/>
                  <a:gd name="T16" fmla="*/ 467 w 995"/>
                  <a:gd name="T17" fmla="*/ 654 h 778"/>
                  <a:gd name="T18" fmla="*/ 995 w 995"/>
                  <a:gd name="T19" fmla="*/ 124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5" h="778">
                    <a:moveTo>
                      <a:pt x="995" y="124"/>
                    </a:moveTo>
                    <a:lnTo>
                      <a:pt x="869" y="0"/>
                    </a:lnTo>
                    <a:lnTo>
                      <a:pt x="343" y="530"/>
                    </a:lnTo>
                    <a:lnTo>
                      <a:pt x="124" y="310"/>
                    </a:lnTo>
                    <a:lnTo>
                      <a:pt x="0" y="434"/>
                    </a:lnTo>
                    <a:lnTo>
                      <a:pt x="219" y="654"/>
                    </a:lnTo>
                    <a:lnTo>
                      <a:pt x="343" y="778"/>
                    </a:lnTo>
                    <a:lnTo>
                      <a:pt x="467" y="654"/>
                    </a:lnTo>
                    <a:lnTo>
                      <a:pt x="467" y="654"/>
                    </a:lnTo>
                    <a:lnTo>
                      <a:pt x="995" y="124"/>
                    </a:lnTo>
                    <a:close/>
                  </a:path>
                </a:pathLst>
              </a:custGeom>
              <a:solidFill>
                <a:schemeClr val="bg1"/>
              </a:solidFill>
              <a:ln>
                <a:noFill/>
              </a:ln>
            </p:spPr>
            <p:txBody>
              <a:bodyPr/>
              <a:lstStyle/>
              <a:p>
                <a:pPr defTabSz="932509">
                  <a:defRPr/>
                </a:pPr>
                <a:endParaRPr lang="en-US" sz="1836" dirty="0">
                  <a:solidFill>
                    <a:srgbClr val="505050"/>
                  </a:solidFill>
                  <a:latin typeface="Segoe UI"/>
                </a:endParaRPr>
              </a:p>
            </p:txBody>
          </p:sp>
        </p:grpSp>
      </p:grpSp>
      <p:cxnSp>
        <p:nvCxnSpPr>
          <p:cNvPr id="95" name="Straight Arrow Connector 94"/>
          <p:cNvCxnSpPr/>
          <p:nvPr/>
        </p:nvCxnSpPr>
        <p:spPr>
          <a:xfrm>
            <a:off x="9537693" y="2874854"/>
            <a:ext cx="574087" cy="0"/>
          </a:xfrm>
          <a:prstGeom prst="straightConnector1">
            <a:avLst/>
          </a:prstGeom>
          <a:ln w="31750" cap="rnd">
            <a:solidFill>
              <a:srgbClr val="50505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6973614" y="5966121"/>
            <a:ext cx="5338507" cy="755423"/>
          </a:xfrm>
          <a:prstGeom prst="rect">
            <a:avLst/>
          </a:prstGeom>
          <a:noFill/>
        </p:spPr>
        <p:txBody>
          <a:bodyPr wrap="square" lIns="0" tIns="146283" rIns="182854" bIns="146283" rtlCol="0" anchor="ctr">
            <a:noAutofit/>
          </a:bodyPr>
          <a:lstStyle/>
          <a:p>
            <a:pPr defTabSz="932597">
              <a:spcAft>
                <a:spcPts val="600"/>
              </a:spcAft>
            </a:pPr>
            <a:r>
              <a:rPr lang="en-US" sz="1599" dirty="0">
                <a:solidFill>
                  <a:srgbClr val="505050"/>
                </a:solidFill>
                <a:latin typeface="Segoe UI Light"/>
              </a:rPr>
              <a:t>Maximize productivity while preventing leakage of company data by restricting actions such as copy, cut, paste, and save as between Intune-managed apps and unmanaged apps</a:t>
            </a:r>
          </a:p>
        </p:txBody>
      </p:sp>
      <p:grpSp>
        <p:nvGrpSpPr>
          <p:cNvPr id="125" name="Group 124"/>
          <p:cNvGrpSpPr/>
          <p:nvPr/>
        </p:nvGrpSpPr>
        <p:grpSpPr>
          <a:xfrm>
            <a:off x="6522994" y="5971258"/>
            <a:ext cx="315806" cy="326400"/>
            <a:chOff x="6384004" y="6257441"/>
            <a:chExt cx="315851" cy="326446"/>
          </a:xfrm>
        </p:grpSpPr>
        <p:sp>
          <p:nvSpPr>
            <p:cNvPr id="128" name="Oval 127"/>
            <p:cNvSpPr/>
            <p:nvPr/>
          </p:nvSpPr>
          <p:spPr bwMode="auto">
            <a:xfrm>
              <a:off x="6384004" y="6257441"/>
              <a:ext cx="315851" cy="326446"/>
            </a:xfrm>
            <a:prstGeom prst="ellipse">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1700" dirty="0">
                <a:gradFill>
                  <a:gsLst>
                    <a:gs pos="0">
                      <a:srgbClr val="FFFFFF"/>
                    </a:gs>
                    <a:gs pos="100000">
                      <a:srgbClr val="FFFFFF"/>
                    </a:gs>
                  </a:gsLst>
                  <a:lin ang="5400000" scaled="0"/>
                </a:gradFill>
                <a:latin typeface="Segoe UI"/>
              </a:endParaRPr>
            </a:p>
          </p:txBody>
        </p:sp>
        <p:sp>
          <p:nvSpPr>
            <p:cNvPr id="129" name="Isosceles Triangle 128"/>
            <p:cNvSpPr/>
            <p:nvPr/>
          </p:nvSpPr>
          <p:spPr bwMode="auto">
            <a:xfrm rot="5400000">
              <a:off x="6502491" y="6374367"/>
              <a:ext cx="115334" cy="82642"/>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1700" b="1" dirty="0">
                <a:solidFill>
                  <a:srgbClr val="FFFFFF"/>
                </a:solidFill>
                <a:latin typeface="Segoe UI Light"/>
                <a:ea typeface="Segoe UI" pitchFamily="34" charset="0"/>
                <a:cs typeface="Segoe UI" pitchFamily="34" charset="0"/>
              </a:endParaRPr>
            </a:p>
          </p:txBody>
        </p:sp>
      </p:grpSp>
      <p:grpSp>
        <p:nvGrpSpPr>
          <p:cNvPr id="150" name="Group 67"/>
          <p:cNvGrpSpPr>
            <a:grpSpLocks/>
          </p:cNvGrpSpPr>
          <p:nvPr/>
        </p:nvGrpSpPr>
        <p:grpSpPr bwMode="auto">
          <a:xfrm>
            <a:off x="6998287" y="5121148"/>
            <a:ext cx="578074" cy="578074"/>
            <a:chOff x="7092770" y="3870182"/>
            <a:chExt cx="994136" cy="996437"/>
          </a:xfrm>
        </p:grpSpPr>
        <p:sp>
          <p:nvSpPr>
            <p:cNvPr id="151" name="Oval 7"/>
            <p:cNvSpPr>
              <a:spLocks noChangeArrowheads="1"/>
            </p:cNvSpPr>
            <p:nvPr/>
          </p:nvSpPr>
          <p:spPr bwMode="auto">
            <a:xfrm>
              <a:off x="7092770" y="3870182"/>
              <a:ext cx="994136" cy="996437"/>
            </a:xfrm>
            <a:prstGeom prst="ellipse">
              <a:avLst/>
            </a:prstGeom>
            <a:solidFill>
              <a:srgbClr val="FFB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dirty="0">
                <a:solidFill>
                  <a:srgbClr val="505050"/>
                </a:solidFill>
                <a:latin typeface="Segoe UI"/>
              </a:endParaRPr>
            </a:p>
          </p:txBody>
        </p:sp>
        <p:sp>
          <p:nvSpPr>
            <p:cNvPr id="152" name="Freeform 8"/>
            <p:cNvSpPr>
              <a:spLocks/>
            </p:cNvSpPr>
            <p:nvPr/>
          </p:nvSpPr>
          <p:spPr bwMode="auto">
            <a:xfrm>
              <a:off x="7323396" y="4216921"/>
              <a:ext cx="267316" cy="45356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close/>
                </a:path>
              </a:pathLst>
            </a:custGeom>
            <a:solidFill>
              <a:srgbClr val="FF8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dirty="0">
                <a:solidFill>
                  <a:srgbClr val="505050"/>
                </a:solidFill>
                <a:latin typeface="Segoe UI"/>
              </a:endParaRPr>
            </a:p>
          </p:txBody>
        </p:sp>
        <p:sp>
          <p:nvSpPr>
            <p:cNvPr id="153" name="Freeform 9"/>
            <p:cNvSpPr>
              <a:spLocks/>
            </p:cNvSpPr>
            <p:nvPr/>
          </p:nvSpPr>
          <p:spPr bwMode="auto">
            <a:xfrm>
              <a:off x="7323396" y="4216921"/>
              <a:ext cx="267316" cy="45356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dirty="0">
                <a:solidFill>
                  <a:srgbClr val="505050"/>
                </a:solidFill>
                <a:latin typeface="Segoe UI"/>
              </a:endParaRPr>
            </a:p>
          </p:txBody>
        </p:sp>
        <p:sp>
          <p:nvSpPr>
            <p:cNvPr id="154" name="Freeform 10"/>
            <p:cNvSpPr>
              <a:spLocks/>
            </p:cNvSpPr>
            <p:nvPr/>
          </p:nvSpPr>
          <p:spPr bwMode="auto">
            <a:xfrm>
              <a:off x="7590711" y="4216921"/>
              <a:ext cx="265569" cy="453562"/>
            </a:xfrm>
            <a:custGeom>
              <a:avLst/>
              <a:gdLst>
                <a:gd name="T0" fmla="*/ 0 w 230"/>
                <a:gd name="T1" fmla="*/ 132 h 395"/>
                <a:gd name="T2" fmla="*/ 0 w 230"/>
                <a:gd name="T3" fmla="*/ 395 h 395"/>
                <a:gd name="T4" fmla="*/ 230 w 230"/>
                <a:gd name="T5" fmla="*/ 262 h 395"/>
                <a:gd name="T6" fmla="*/ 230 w 230"/>
                <a:gd name="T7" fmla="*/ 0 h 395"/>
                <a:gd name="T8" fmla="*/ 0 w 230"/>
                <a:gd name="T9" fmla="*/ 132 h 395"/>
              </a:gdLst>
              <a:ahLst/>
              <a:cxnLst>
                <a:cxn ang="0">
                  <a:pos x="T0" y="T1"/>
                </a:cxn>
                <a:cxn ang="0">
                  <a:pos x="T2" y="T3"/>
                </a:cxn>
                <a:cxn ang="0">
                  <a:pos x="T4" y="T5"/>
                </a:cxn>
                <a:cxn ang="0">
                  <a:pos x="T6" y="T7"/>
                </a:cxn>
                <a:cxn ang="0">
                  <a:pos x="T8" y="T9"/>
                </a:cxn>
              </a:cxnLst>
              <a:rect l="0" t="0" r="r" b="b"/>
              <a:pathLst>
                <a:path w="230" h="395">
                  <a:moveTo>
                    <a:pt x="0" y="132"/>
                  </a:moveTo>
                  <a:lnTo>
                    <a:pt x="0" y="395"/>
                  </a:lnTo>
                  <a:lnTo>
                    <a:pt x="230" y="262"/>
                  </a:lnTo>
                  <a:lnTo>
                    <a:pt x="230" y="0"/>
                  </a:lnTo>
                  <a:lnTo>
                    <a:pt x="0" y="132"/>
                  </a:lnTo>
                  <a:close/>
                </a:path>
              </a:pathLst>
            </a:custGeom>
            <a:solidFill>
              <a:srgbClr val="EB3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dirty="0">
                <a:solidFill>
                  <a:srgbClr val="505050"/>
                </a:solidFill>
                <a:latin typeface="Segoe UI"/>
              </a:endParaRPr>
            </a:p>
          </p:txBody>
        </p:sp>
        <p:sp>
          <p:nvSpPr>
            <p:cNvPr id="155" name="Freeform 11"/>
            <p:cNvSpPr>
              <a:spLocks/>
            </p:cNvSpPr>
            <p:nvPr/>
          </p:nvSpPr>
          <p:spPr bwMode="auto">
            <a:xfrm>
              <a:off x="7326890" y="4062815"/>
              <a:ext cx="529390" cy="306461"/>
            </a:xfrm>
            <a:custGeom>
              <a:avLst/>
              <a:gdLst>
                <a:gd name="T0" fmla="*/ 230 w 460"/>
                <a:gd name="T1" fmla="*/ 265 h 265"/>
                <a:gd name="T2" fmla="*/ 0 w 460"/>
                <a:gd name="T3" fmla="*/ 130 h 265"/>
                <a:gd name="T4" fmla="*/ 228 w 460"/>
                <a:gd name="T5" fmla="*/ 0 h 265"/>
                <a:gd name="T6" fmla="*/ 460 w 460"/>
                <a:gd name="T7" fmla="*/ 130 h 265"/>
                <a:gd name="T8" fmla="*/ 230 w 460"/>
                <a:gd name="T9" fmla="*/ 265 h 265"/>
              </a:gdLst>
              <a:ahLst/>
              <a:cxnLst>
                <a:cxn ang="0">
                  <a:pos x="T0" y="T1"/>
                </a:cxn>
                <a:cxn ang="0">
                  <a:pos x="T2" y="T3"/>
                </a:cxn>
                <a:cxn ang="0">
                  <a:pos x="T4" y="T5"/>
                </a:cxn>
                <a:cxn ang="0">
                  <a:pos x="T6" y="T7"/>
                </a:cxn>
                <a:cxn ang="0">
                  <a:pos x="T8" y="T9"/>
                </a:cxn>
              </a:cxnLst>
              <a:rect l="0" t="0" r="r" b="b"/>
              <a:pathLst>
                <a:path w="460" h="265">
                  <a:moveTo>
                    <a:pt x="230" y="265"/>
                  </a:moveTo>
                  <a:lnTo>
                    <a:pt x="0" y="130"/>
                  </a:lnTo>
                  <a:lnTo>
                    <a:pt x="228" y="0"/>
                  </a:lnTo>
                  <a:lnTo>
                    <a:pt x="460" y="130"/>
                  </a:lnTo>
                  <a:lnTo>
                    <a:pt x="230" y="265"/>
                  </a:lnTo>
                  <a:close/>
                </a:path>
              </a:pathLst>
            </a:custGeom>
            <a:solidFill>
              <a:srgbClr val="FCD1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dirty="0">
                <a:solidFill>
                  <a:srgbClr val="505050"/>
                </a:solidFill>
                <a:latin typeface="Segoe UI"/>
              </a:endParaRPr>
            </a:p>
          </p:txBody>
        </p:sp>
        <p:sp>
          <p:nvSpPr>
            <p:cNvPr id="156" name="Freeform 18"/>
            <p:cNvSpPr>
              <a:spLocks/>
            </p:cNvSpPr>
            <p:nvPr/>
          </p:nvSpPr>
          <p:spPr bwMode="auto">
            <a:xfrm>
              <a:off x="7323396" y="4512875"/>
              <a:ext cx="6989" cy="10507"/>
            </a:xfrm>
            <a:custGeom>
              <a:avLst/>
              <a:gdLst>
                <a:gd name="T0" fmla="*/ 0 w 2"/>
                <a:gd name="T1" fmla="*/ 0 h 4"/>
                <a:gd name="T2" fmla="*/ 0 w 2"/>
                <a:gd name="T3" fmla="*/ 2 h 4"/>
                <a:gd name="T4" fmla="*/ 2 w 2"/>
                <a:gd name="T5" fmla="*/ 4 h 4"/>
                <a:gd name="T6" fmla="*/ 0 w 2"/>
                <a:gd name="T7" fmla="*/ 0 h 4"/>
              </a:gdLst>
              <a:ahLst/>
              <a:cxnLst>
                <a:cxn ang="0">
                  <a:pos x="T0" y="T1"/>
                </a:cxn>
                <a:cxn ang="0">
                  <a:pos x="T2" y="T3"/>
                </a:cxn>
                <a:cxn ang="0">
                  <a:pos x="T4" y="T5"/>
                </a:cxn>
                <a:cxn ang="0">
                  <a:pos x="T6" y="T7"/>
                </a:cxn>
              </a:cxnLst>
              <a:rect l="0" t="0" r="r" b="b"/>
              <a:pathLst>
                <a:path w="2" h="4">
                  <a:moveTo>
                    <a:pt x="0" y="0"/>
                  </a:moveTo>
                  <a:cubicBezTo>
                    <a:pt x="0" y="2"/>
                    <a:pt x="0" y="2"/>
                    <a:pt x="0" y="2"/>
                  </a:cubicBezTo>
                  <a:cubicBezTo>
                    <a:pt x="2" y="4"/>
                    <a:pt x="2" y="4"/>
                    <a:pt x="2" y="4"/>
                  </a:cubicBezTo>
                  <a:cubicBezTo>
                    <a:pt x="2" y="2"/>
                    <a:pt x="1" y="1"/>
                    <a:pt x="0" y="0"/>
                  </a:cubicBezTo>
                </a:path>
              </a:pathLst>
            </a:custGeom>
            <a:solidFill>
              <a:srgbClr val="626DA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dirty="0">
                <a:solidFill>
                  <a:srgbClr val="505050"/>
                </a:solidFill>
                <a:latin typeface="Segoe UI"/>
              </a:endParaRPr>
            </a:p>
          </p:txBody>
        </p:sp>
      </p:grpSp>
      <p:pic>
        <p:nvPicPr>
          <p:cNvPr id="82" name="Picture 81"/>
          <p:cNvPicPr>
            <a:picLocks noChangeAspect="1"/>
          </p:cNvPicPr>
          <p:nvPr/>
        </p:nvPicPr>
        <p:blipFill>
          <a:blip r:embed="rId9"/>
          <a:stretch>
            <a:fillRect/>
          </a:stretch>
        </p:blipFill>
        <p:spPr>
          <a:xfrm>
            <a:off x="4697437" y="2577591"/>
            <a:ext cx="497948" cy="484913"/>
          </a:xfrm>
          <a:prstGeom prst="rect">
            <a:avLst/>
          </a:prstGeom>
        </p:spPr>
      </p:pic>
      <p:pic>
        <p:nvPicPr>
          <p:cNvPr id="83" name="Picture 82"/>
          <p:cNvPicPr>
            <a:picLocks noChangeAspect="1"/>
          </p:cNvPicPr>
          <p:nvPr/>
        </p:nvPicPr>
        <p:blipFill>
          <a:blip r:embed="rId10"/>
          <a:stretch>
            <a:fillRect/>
          </a:stretch>
        </p:blipFill>
        <p:spPr>
          <a:xfrm>
            <a:off x="3819218" y="2574757"/>
            <a:ext cx="516819" cy="490585"/>
          </a:xfrm>
          <a:prstGeom prst="rect">
            <a:avLst/>
          </a:prstGeom>
        </p:spPr>
      </p:pic>
      <p:pic>
        <p:nvPicPr>
          <p:cNvPr id="119" name="Picture 118"/>
          <p:cNvPicPr>
            <a:picLocks noChangeAspect="1"/>
          </p:cNvPicPr>
          <p:nvPr/>
        </p:nvPicPr>
        <p:blipFill>
          <a:blip r:embed="rId11"/>
          <a:stretch>
            <a:fillRect/>
          </a:stretch>
        </p:blipFill>
        <p:spPr>
          <a:xfrm>
            <a:off x="2936861" y="2569013"/>
            <a:ext cx="531176" cy="502071"/>
          </a:xfrm>
          <a:prstGeom prst="rect">
            <a:avLst/>
          </a:prstGeom>
        </p:spPr>
      </p:pic>
      <p:pic>
        <p:nvPicPr>
          <p:cNvPr id="126" name="Picture 125"/>
          <p:cNvPicPr>
            <a:picLocks noChangeAspect="1"/>
          </p:cNvPicPr>
          <p:nvPr/>
        </p:nvPicPr>
        <p:blipFill>
          <a:blip r:embed="rId7"/>
          <a:stretch>
            <a:fillRect/>
          </a:stretch>
        </p:blipFill>
        <p:spPr>
          <a:xfrm>
            <a:off x="2957104" y="3383954"/>
            <a:ext cx="507979" cy="507979"/>
          </a:xfrm>
          <a:prstGeom prst="rect">
            <a:avLst/>
          </a:prstGeom>
        </p:spPr>
      </p:pic>
      <p:pic>
        <p:nvPicPr>
          <p:cNvPr id="130" name="Picture 1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11343" y="3394913"/>
            <a:ext cx="486064" cy="486064"/>
          </a:xfrm>
          <a:prstGeom prst="rect">
            <a:avLst/>
          </a:prstGeom>
        </p:spPr>
      </p:pic>
      <p:sp>
        <p:nvSpPr>
          <p:cNvPr id="122" name="Rectangle 121"/>
          <p:cNvSpPr/>
          <p:nvPr/>
        </p:nvSpPr>
        <p:spPr bwMode="auto">
          <a:xfrm>
            <a:off x="2576985" y="1956772"/>
            <a:ext cx="9565079" cy="2069559"/>
          </a:xfrm>
          <a:prstGeom prst="rect">
            <a:avLst/>
          </a:prstGeom>
          <a:noFill/>
          <a:ln w="28575" cap="rnd" cmpd="sng">
            <a:solidFill>
              <a:srgbClr val="002050"/>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latin typeface="Segoe UI"/>
            </a:endParaRPr>
          </a:p>
        </p:txBody>
      </p:sp>
      <p:cxnSp>
        <p:nvCxnSpPr>
          <p:cNvPr id="96" name="Straight Arrow Connector 95"/>
          <p:cNvCxnSpPr/>
          <p:nvPr/>
        </p:nvCxnSpPr>
        <p:spPr>
          <a:xfrm>
            <a:off x="9053928" y="3681127"/>
            <a:ext cx="12141" cy="1388401"/>
          </a:xfrm>
          <a:prstGeom prst="straightConnector1">
            <a:avLst/>
          </a:prstGeom>
          <a:ln w="31750" cap="rnd">
            <a:solidFill>
              <a:srgbClr val="50505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nvGrpSpPr>
          <p:cNvPr id="97" name="Group 96"/>
          <p:cNvGrpSpPr/>
          <p:nvPr/>
        </p:nvGrpSpPr>
        <p:grpSpPr>
          <a:xfrm>
            <a:off x="8900764" y="4229883"/>
            <a:ext cx="3036287" cy="797407"/>
            <a:chOff x="6510549" y="4704577"/>
            <a:chExt cx="3036718" cy="797521"/>
          </a:xfrm>
        </p:grpSpPr>
        <p:sp>
          <p:nvSpPr>
            <p:cNvPr id="98" name="TextBox 97"/>
            <p:cNvSpPr txBox="1"/>
            <p:nvPr/>
          </p:nvSpPr>
          <p:spPr>
            <a:xfrm>
              <a:off x="6751942" y="4704577"/>
              <a:ext cx="2795325" cy="797521"/>
            </a:xfrm>
            <a:prstGeom prst="rect">
              <a:avLst/>
            </a:prstGeom>
            <a:noFill/>
          </p:spPr>
          <p:txBody>
            <a:bodyPr wrap="square" lIns="182854" tIns="146283" rIns="182854" bIns="146283">
              <a:spAutoFit/>
            </a:bodyPr>
            <a:lstStyle/>
            <a:p>
              <a:pPr defTabSz="932509">
                <a:spcAft>
                  <a:spcPts val="1199"/>
                </a:spcAft>
                <a:defRPr/>
              </a:pPr>
              <a:r>
                <a:rPr lang="en-US" sz="1599" dirty="0">
                  <a:gradFill>
                    <a:gsLst>
                      <a:gs pos="2917">
                        <a:srgbClr val="505050"/>
                      </a:gs>
                      <a:gs pos="30000">
                        <a:srgbClr val="505050"/>
                      </a:gs>
                    </a:gsLst>
                    <a:lin ang="5400000" scaled="0"/>
                  </a:gradFill>
                  <a:latin typeface="Segoe UI"/>
                </a:rPr>
                <a:t>Save to </a:t>
              </a:r>
              <a:br>
                <a:rPr lang="en-US" sz="1599" dirty="0">
                  <a:gradFill>
                    <a:gsLst>
                      <a:gs pos="2917">
                        <a:srgbClr val="505050"/>
                      </a:gs>
                      <a:gs pos="30000">
                        <a:srgbClr val="505050"/>
                      </a:gs>
                    </a:gsLst>
                    <a:lin ang="5400000" scaled="0"/>
                  </a:gradFill>
                  <a:latin typeface="Segoe UI"/>
                </a:rPr>
              </a:br>
              <a:r>
                <a:rPr lang="en-US" sz="1599" dirty="0">
                  <a:gradFill>
                    <a:gsLst>
                      <a:gs pos="2917">
                        <a:srgbClr val="505050"/>
                      </a:gs>
                      <a:gs pos="30000">
                        <a:srgbClr val="505050"/>
                      </a:gs>
                    </a:gsLst>
                    <a:lin ang="5400000" scaled="0"/>
                  </a:gradFill>
                  <a:latin typeface="Segoe UI"/>
                </a:rPr>
                <a:t>personal storage</a:t>
              </a:r>
            </a:p>
          </p:txBody>
        </p:sp>
        <p:grpSp>
          <p:nvGrpSpPr>
            <p:cNvPr id="99" name="Group 98"/>
            <p:cNvGrpSpPr/>
            <p:nvPr/>
          </p:nvGrpSpPr>
          <p:grpSpPr>
            <a:xfrm>
              <a:off x="6510549" y="4801606"/>
              <a:ext cx="311150" cy="312737"/>
              <a:chOff x="4711443" y="2976496"/>
              <a:chExt cx="311150" cy="312737"/>
            </a:xfrm>
          </p:grpSpPr>
          <p:sp>
            <p:nvSpPr>
              <p:cNvPr id="100" name="Oval 99"/>
              <p:cNvSpPr/>
              <p:nvPr/>
            </p:nvSpPr>
            <p:spPr bwMode="auto">
              <a:xfrm>
                <a:off x="4711443" y="2976496"/>
                <a:ext cx="311150" cy="312737"/>
              </a:xfrm>
              <a:prstGeom prst="ellipse">
                <a:avLst/>
              </a:prstGeom>
              <a:solidFill>
                <a:srgbClr val="DC3C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a:defRPr/>
                </a:pPr>
                <a:endParaRPr lang="en-US" sz="2000" dirty="0">
                  <a:gradFill>
                    <a:gsLst>
                      <a:gs pos="0">
                        <a:srgbClr val="FFFFFF"/>
                      </a:gs>
                      <a:gs pos="100000">
                        <a:srgbClr val="FFFFFF"/>
                      </a:gs>
                    </a:gsLst>
                    <a:lin ang="5400000" scaled="0"/>
                  </a:gradFill>
                  <a:latin typeface="Segoe UI"/>
                </a:endParaRPr>
              </a:p>
            </p:txBody>
          </p:sp>
          <p:sp>
            <p:nvSpPr>
              <p:cNvPr id="101" name="Multiply 100"/>
              <p:cNvSpPr/>
              <p:nvPr/>
            </p:nvSpPr>
            <p:spPr bwMode="auto">
              <a:xfrm>
                <a:off x="4767005" y="3027296"/>
                <a:ext cx="204788" cy="206375"/>
              </a:xfrm>
              <a:prstGeom prst="mathMultiply">
                <a:avLst>
                  <a:gd name="adj1" fmla="val 12051"/>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a:defRPr/>
                </a:pPr>
                <a:endParaRPr lang="en-US" sz="2000" dirty="0">
                  <a:gradFill>
                    <a:gsLst>
                      <a:gs pos="0">
                        <a:srgbClr val="FFFFFF"/>
                      </a:gs>
                      <a:gs pos="100000">
                        <a:srgbClr val="FFFFFF"/>
                      </a:gs>
                    </a:gsLst>
                    <a:lin ang="5400000" scaled="0"/>
                  </a:gradFill>
                  <a:latin typeface="Segoe UI"/>
                </a:endParaRPr>
              </a:p>
            </p:txBody>
          </p:sp>
        </p:grpSp>
      </p:grpSp>
      <p:cxnSp>
        <p:nvCxnSpPr>
          <p:cNvPr id="102" name="Straight Arrow Connector 101"/>
          <p:cNvCxnSpPr/>
          <p:nvPr/>
        </p:nvCxnSpPr>
        <p:spPr>
          <a:xfrm>
            <a:off x="7278592" y="3669369"/>
            <a:ext cx="0" cy="1400161"/>
          </a:xfrm>
          <a:prstGeom prst="straightConnector1">
            <a:avLst/>
          </a:prstGeom>
          <a:ln w="31750" cap="rnd">
            <a:solidFill>
              <a:srgbClr val="50505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03" name="Group 102"/>
          <p:cNvGrpSpPr/>
          <p:nvPr/>
        </p:nvGrpSpPr>
        <p:grpSpPr>
          <a:xfrm>
            <a:off x="7121882" y="4218124"/>
            <a:ext cx="1790959" cy="787609"/>
            <a:chOff x="6510549" y="4704577"/>
            <a:chExt cx="1791214" cy="787721"/>
          </a:xfrm>
        </p:grpSpPr>
        <p:sp>
          <p:nvSpPr>
            <p:cNvPr id="104" name="TextBox 103"/>
            <p:cNvSpPr txBox="1"/>
            <p:nvPr/>
          </p:nvSpPr>
          <p:spPr>
            <a:xfrm>
              <a:off x="6751942" y="4704577"/>
              <a:ext cx="1549821" cy="787721"/>
            </a:xfrm>
            <a:prstGeom prst="rect">
              <a:avLst/>
            </a:prstGeom>
            <a:noFill/>
          </p:spPr>
          <p:txBody>
            <a:bodyPr wrap="square" lIns="182854" tIns="146283" rIns="182854" bIns="146283">
              <a:spAutoFit/>
            </a:bodyPr>
            <a:lstStyle/>
            <a:p>
              <a:pPr defTabSz="932509">
                <a:spcAft>
                  <a:spcPts val="1199"/>
                </a:spcAft>
                <a:defRPr/>
              </a:pPr>
              <a:r>
                <a:rPr lang="en-US" sz="1599" dirty="0">
                  <a:gradFill>
                    <a:gsLst>
                      <a:gs pos="2917">
                        <a:srgbClr val="505050"/>
                      </a:gs>
                      <a:gs pos="30000">
                        <a:srgbClr val="505050"/>
                      </a:gs>
                    </a:gsLst>
                    <a:lin ang="5400000" scaled="0"/>
                  </a:gradFill>
                  <a:latin typeface="Segoe UI"/>
                </a:rPr>
                <a:t>Paste to </a:t>
              </a:r>
              <a:br>
                <a:rPr lang="en-US" sz="1599" dirty="0">
                  <a:gradFill>
                    <a:gsLst>
                      <a:gs pos="2917">
                        <a:srgbClr val="505050"/>
                      </a:gs>
                      <a:gs pos="30000">
                        <a:srgbClr val="505050"/>
                      </a:gs>
                    </a:gsLst>
                    <a:lin ang="5400000" scaled="0"/>
                  </a:gradFill>
                  <a:latin typeface="Segoe UI"/>
                </a:rPr>
              </a:br>
              <a:r>
                <a:rPr lang="en-US" sz="1599" dirty="0">
                  <a:gradFill>
                    <a:gsLst>
                      <a:gs pos="2917">
                        <a:srgbClr val="505050"/>
                      </a:gs>
                      <a:gs pos="30000">
                        <a:srgbClr val="505050"/>
                      </a:gs>
                    </a:gsLst>
                    <a:lin ang="5400000" scaled="0"/>
                  </a:gradFill>
                  <a:latin typeface="Segoe UI"/>
                </a:rPr>
                <a:t>personal app</a:t>
              </a:r>
            </a:p>
          </p:txBody>
        </p:sp>
        <p:grpSp>
          <p:nvGrpSpPr>
            <p:cNvPr id="105" name="Group 104"/>
            <p:cNvGrpSpPr/>
            <p:nvPr/>
          </p:nvGrpSpPr>
          <p:grpSpPr>
            <a:xfrm>
              <a:off x="6510549" y="4801606"/>
              <a:ext cx="311150" cy="312737"/>
              <a:chOff x="4711443" y="2976496"/>
              <a:chExt cx="311150" cy="312737"/>
            </a:xfrm>
          </p:grpSpPr>
          <p:sp>
            <p:nvSpPr>
              <p:cNvPr id="106" name="Oval 105"/>
              <p:cNvSpPr/>
              <p:nvPr/>
            </p:nvSpPr>
            <p:spPr bwMode="auto">
              <a:xfrm>
                <a:off x="4711443" y="2976496"/>
                <a:ext cx="311150" cy="312737"/>
              </a:xfrm>
              <a:prstGeom prst="ellipse">
                <a:avLst/>
              </a:prstGeom>
              <a:solidFill>
                <a:srgbClr val="DC3C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a:defRPr/>
                </a:pPr>
                <a:endParaRPr lang="en-US" sz="2000" dirty="0">
                  <a:gradFill>
                    <a:gsLst>
                      <a:gs pos="0">
                        <a:srgbClr val="FFFFFF"/>
                      </a:gs>
                      <a:gs pos="100000">
                        <a:srgbClr val="FFFFFF"/>
                      </a:gs>
                    </a:gsLst>
                    <a:lin ang="5400000" scaled="0"/>
                  </a:gradFill>
                  <a:latin typeface="Segoe UI"/>
                </a:endParaRPr>
              </a:p>
            </p:txBody>
          </p:sp>
          <p:sp>
            <p:nvSpPr>
              <p:cNvPr id="107" name="Multiply 106"/>
              <p:cNvSpPr/>
              <p:nvPr/>
            </p:nvSpPr>
            <p:spPr bwMode="auto">
              <a:xfrm>
                <a:off x="4767005" y="3027296"/>
                <a:ext cx="204788" cy="206375"/>
              </a:xfrm>
              <a:prstGeom prst="mathMultiply">
                <a:avLst>
                  <a:gd name="adj1" fmla="val 12051"/>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a:defRPr/>
                </a:pPr>
                <a:endParaRPr lang="en-US" sz="2000" dirty="0">
                  <a:gradFill>
                    <a:gsLst>
                      <a:gs pos="0">
                        <a:srgbClr val="FFFFFF"/>
                      </a:gs>
                      <a:gs pos="100000">
                        <a:srgbClr val="FFFFFF"/>
                      </a:gs>
                    </a:gsLst>
                    <a:lin ang="5400000" scaled="0"/>
                  </a:gradFill>
                  <a:latin typeface="Segoe UI"/>
                </a:endParaRPr>
              </a:p>
            </p:txBody>
          </p:sp>
        </p:grpSp>
      </p:grpSp>
      <p:pic>
        <p:nvPicPr>
          <p:cNvPr id="133" name="Picture 132"/>
          <p:cNvPicPr>
            <a:picLocks noChangeAspect="1"/>
          </p:cNvPicPr>
          <p:nvPr/>
        </p:nvPicPr>
        <p:blipFill>
          <a:blip r:embed="rId9"/>
          <a:stretch>
            <a:fillRect/>
          </a:stretch>
        </p:blipFill>
        <p:spPr>
          <a:xfrm>
            <a:off x="8630162" y="2441562"/>
            <a:ext cx="779244" cy="758845"/>
          </a:xfrm>
          <a:prstGeom prst="rect">
            <a:avLst/>
          </a:prstGeom>
        </p:spPr>
      </p:pic>
      <p:pic>
        <p:nvPicPr>
          <p:cNvPr id="134" name="Picture 133"/>
          <p:cNvPicPr>
            <a:picLocks noChangeAspect="1"/>
          </p:cNvPicPr>
          <p:nvPr/>
        </p:nvPicPr>
        <p:blipFill>
          <a:blip r:embed="rId10"/>
          <a:stretch>
            <a:fillRect/>
          </a:stretch>
        </p:blipFill>
        <p:spPr>
          <a:xfrm>
            <a:off x="6932451" y="2427555"/>
            <a:ext cx="799424" cy="758845"/>
          </a:xfrm>
          <a:prstGeom prst="rect">
            <a:avLst/>
          </a:prstGeom>
        </p:spPr>
      </p:pic>
      <p:grpSp>
        <p:nvGrpSpPr>
          <p:cNvPr id="121" name="Group 120"/>
          <p:cNvGrpSpPr/>
          <p:nvPr/>
        </p:nvGrpSpPr>
        <p:grpSpPr>
          <a:xfrm>
            <a:off x="580237" y="1821100"/>
            <a:ext cx="1219027" cy="1980918"/>
            <a:chOff x="494150" y="1643062"/>
            <a:chExt cx="1236224" cy="1964539"/>
          </a:xfrm>
        </p:grpSpPr>
        <p:pic>
          <p:nvPicPr>
            <p:cNvPr id="143" name="Picture 142"/>
            <p:cNvPicPr>
              <a:picLocks noChangeAspect="1"/>
            </p:cNvPicPr>
            <p:nvPr/>
          </p:nvPicPr>
          <p:blipFill rotWithShape="1">
            <a:blip r:embed="rId13"/>
            <a:srcRect b="37412"/>
            <a:stretch/>
          </p:blipFill>
          <p:spPr>
            <a:xfrm>
              <a:off x="578064" y="1643062"/>
              <a:ext cx="1152310" cy="1964539"/>
            </a:xfrm>
            <a:prstGeom prst="rect">
              <a:avLst/>
            </a:prstGeom>
          </p:spPr>
        </p:pic>
        <p:sp>
          <p:nvSpPr>
            <p:cNvPr id="144" name="TextBox 143"/>
            <p:cNvSpPr txBox="1"/>
            <p:nvPr/>
          </p:nvSpPr>
          <p:spPr bwMode="auto">
            <a:xfrm>
              <a:off x="494150" y="2786063"/>
              <a:ext cx="822143" cy="545140"/>
            </a:xfrm>
            <a:prstGeom prst="rect">
              <a:avLst/>
            </a:prstGeom>
            <a:noFill/>
          </p:spPr>
          <p:txBody>
            <a:bodyPr wrap="none" lIns="182854" tIns="146283" rIns="182854" bIns="146283">
              <a:spAutoFit/>
            </a:bodyPr>
            <a:lstStyle/>
            <a:p>
              <a:pPr defTabSz="932509">
                <a:lnSpc>
                  <a:spcPct val="90000"/>
                </a:lnSpc>
                <a:defRPr/>
              </a:pPr>
              <a:r>
                <a:rPr lang="en-US" dirty="0">
                  <a:solidFill>
                    <a:srgbClr val="505050"/>
                  </a:solidFill>
                  <a:latin typeface="Segoe UI Light"/>
                </a:rPr>
                <a:t>User</a:t>
              </a:r>
            </a:p>
          </p:txBody>
        </p:sp>
      </p:grpSp>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17491" y="2449561"/>
            <a:ext cx="765999" cy="765999"/>
          </a:xfrm>
          <a:prstGeom prst="rect">
            <a:avLst/>
          </a:prstGeom>
        </p:spPr>
      </p:pic>
      <p:pic>
        <p:nvPicPr>
          <p:cNvPr id="149" name="Picture 1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71197" y="5121368"/>
            <a:ext cx="589744" cy="589744"/>
          </a:xfrm>
          <a:prstGeom prst="rect">
            <a:avLst/>
          </a:prstGeom>
        </p:spPr>
      </p:pic>
      <p:pic>
        <p:nvPicPr>
          <p:cNvPr id="109" name="Picture 10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843940" y="3399782"/>
            <a:ext cx="465820" cy="465022"/>
          </a:xfrm>
          <a:prstGeom prst="rect">
            <a:avLst/>
          </a:prstGeom>
        </p:spPr>
      </p:pic>
      <p:sp>
        <p:nvSpPr>
          <p:cNvPr id="112" name="Rectangle 6"/>
          <p:cNvSpPr>
            <a:spLocks noChangeArrowheads="1"/>
          </p:cNvSpPr>
          <p:nvPr/>
        </p:nvSpPr>
        <p:spPr bwMode="auto">
          <a:xfrm>
            <a:off x="2674879" y="2011756"/>
            <a:ext cx="2974271" cy="1994910"/>
          </a:xfrm>
          <a:prstGeom prst="rect">
            <a:avLst/>
          </a:prstGeom>
          <a:solidFill>
            <a:schemeClr val="bg1">
              <a:alpha val="95000"/>
            </a:schemeClr>
          </a:solidFill>
          <a:ln>
            <a:noFill/>
          </a:ln>
        </p:spPr>
        <p:txBody>
          <a:bodyPr/>
          <a:lstStyle/>
          <a:p>
            <a:pPr defTabSz="932509">
              <a:defRPr/>
            </a:pPr>
            <a:endParaRPr lang="en-US" sz="1000" dirty="0">
              <a:solidFill>
                <a:srgbClr val="505050"/>
              </a:solidFill>
              <a:latin typeface="Segoe UI"/>
            </a:endParaRPr>
          </a:p>
        </p:txBody>
      </p:sp>
      <p:grpSp>
        <p:nvGrpSpPr>
          <p:cNvPr id="13" name="Group 12"/>
          <p:cNvGrpSpPr/>
          <p:nvPr/>
        </p:nvGrpSpPr>
        <p:grpSpPr>
          <a:xfrm>
            <a:off x="3271241" y="2441562"/>
            <a:ext cx="2679983" cy="1221172"/>
            <a:chOff x="3270822" y="2441412"/>
            <a:chExt cx="2680362" cy="1221345"/>
          </a:xfrm>
        </p:grpSpPr>
        <p:pic>
          <p:nvPicPr>
            <p:cNvPr id="11" name="Picture 1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270822" y="2551666"/>
              <a:ext cx="683505" cy="683505"/>
            </a:xfrm>
            <a:prstGeom prst="rect">
              <a:avLst/>
            </a:prstGeom>
          </p:spPr>
        </p:pic>
        <p:grpSp>
          <p:nvGrpSpPr>
            <p:cNvPr id="135" name="Group 134"/>
            <p:cNvGrpSpPr/>
            <p:nvPr/>
          </p:nvGrpSpPr>
          <p:grpSpPr>
            <a:xfrm>
              <a:off x="3738487" y="2441412"/>
              <a:ext cx="2212697" cy="1221345"/>
              <a:chOff x="3992903" y="2451995"/>
              <a:chExt cx="2212697" cy="1221345"/>
            </a:xfrm>
          </p:grpSpPr>
          <p:sp>
            <p:nvSpPr>
              <p:cNvPr id="136" name="TextBox 135"/>
              <p:cNvSpPr txBox="1"/>
              <p:nvPr/>
            </p:nvSpPr>
            <p:spPr>
              <a:xfrm>
                <a:off x="4150557" y="2451995"/>
                <a:ext cx="2055043" cy="690778"/>
              </a:xfrm>
              <a:prstGeom prst="rect">
                <a:avLst/>
              </a:prstGeom>
              <a:noFill/>
            </p:spPr>
            <p:txBody>
              <a:bodyPr wrap="square" lIns="182854" tIns="146283" rIns="182854" bIns="146283" rtlCol="0">
                <a:spAutoFit/>
              </a:bodyPr>
              <a:lstStyle/>
              <a:p>
                <a:pPr defTabSz="932597">
                  <a:lnSpc>
                    <a:spcPct val="90000"/>
                  </a:lnSpc>
                </a:pPr>
                <a:r>
                  <a:rPr lang="en-US" sz="1399" dirty="0">
                    <a:gradFill>
                      <a:gsLst>
                        <a:gs pos="2917">
                          <a:srgbClr val="505050"/>
                        </a:gs>
                        <a:gs pos="30000">
                          <a:srgbClr val="505050"/>
                        </a:gs>
                      </a:gsLst>
                      <a:lin ang="5400000" scaled="0"/>
                    </a:gradFill>
                    <a:latin typeface="Segoe UI Light"/>
                  </a:rPr>
                  <a:t>Email </a:t>
                </a:r>
              </a:p>
              <a:p>
                <a:pPr defTabSz="932597">
                  <a:lnSpc>
                    <a:spcPct val="90000"/>
                  </a:lnSpc>
                </a:pPr>
                <a:r>
                  <a:rPr lang="en-US" sz="1399" dirty="0">
                    <a:gradFill>
                      <a:gsLst>
                        <a:gs pos="2917">
                          <a:srgbClr val="505050"/>
                        </a:gs>
                        <a:gs pos="30000">
                          <a:srgbClr val="505050"/>
                        </a:gs>
                      </a:gsLst>
                      <a:lin ang="5400000" scaled="0"/>
                    </a:gradFill>
                    <a:latin typeface="Segoe UI Light"/>
                  </a:rPr>
                  <a:t>attachment</a:t>
                </a:r>
              </a:p>
            </p:txBody>
          </p:sp>
          <p:grpSp>
            <p:nvGrpSpPr>
              <p:cNvPr id="137" name="Group 136"/>
              <p:cNvGrpSpPr/>
              <p:nvPr/>
            </p:nvGrpSpPr>
            <p:grpSpPr>
              <a:xfrm>
                <a:off x="3992903" y="3077964"/>
                <a:ext cx="903082" cy="595376"/>
                <a:chOff x="6153767" y="2809118"/>
                <a:chExt cx="774699" cy="510807"/>
              </a:xfrm>
            </p:grpSpPr>
            <p:sp>
              <p:nvSpPr>
                <p:cNvPr id="138" name="Rectangle 19"/>
                <p:cNvSpPr>
                  <a:spLocks noChangeArrowheads="1"/>
                </p:cNvSpPr>
                <p:nvPr/>
              </p:nvSpPr>
              <p:spPr bwMode="auto">
                <a:xfrm>
                  <a:off x="6153767" y="2809119"/>
                  <a:ext cx="774699" cy="510806"/>
                </a:xfrm>
                <a:prstGeom prst="rect">
                  <a:avLst/>
                </a:prstGeom>
                <a:solidFill>
                  <a:schemeClr val="bg1">
                    <a:lumMod val="75000"/>
                  </a:schemeClr>
                </a:solidFill>
                <a:ln>
                  <a:noFill/>
                </a:ln>
              </p:spPr>
              <p:txBody>
                <a:bodyPr vert="horz" wrap="square" lIns="89629" tIns="44815" rIns="89629" bIns="44815" numCol="1" anchor="t" anchorCtr="0" compatLnSpc="1">
                  <a:prstTxWarp prst="textNoShape">
                    <a:avLst/>
                  </a:prstTxWarp>
                </a:bodyPr>
                <a:lstStyle/>
                <a:p>
                  <a:pPr defTabSz="932597"/>
                  <a:endParaRPr lang="en-US" sz="1000" dirty="0">
                    <a:solidFill>
                      <a:srgbClr val="505050"/>
                    </a:solidFill>
                    <a:latin typeface="Segoe UI"/>
                  </a:endParaRPr>
                </a:p>
              </p:txBody>
            </p:sp>
            <p:sp>
              <p:nvSpPr>
                <p:cNvPr id="139" name="Freeform 20"/>
                <p:cNvSpPr>
                  <a:spLocks/>
                </p:cNvSpPr>
                <p:nvPr/>
              </p:nvSpPr>
              <p:spPr bwMode="auto">
                <a:xfrm>
                  <a:off x="6153767" y="2992016"/>
                  <a:ext cx="774699" cy="327909"/>
                </a:xfrm>
                <a:custGeom>
                  <a:avLst/>
                  <a:gdLst>
                    <a:gd name="T0" fmla="*/ 296 w 593"/>
                    <a:gd name="T1" fmla="*/ 0 h 251"/>
                    <a:gd name="T2" fmla="*/ 0 w 593"/>
                    <a:gd name="T3" fmla="*/ 251 h 251"/>
                    <a:gd name="T4" fmla="*/ 593 w 593"/>
                    <a:gd name="T5" fmla="*/ 251 h 251"/>
                    <a:gd name="T6" fmla="*/ 296 w 593"/>
                    <a:gd name="T7" fmla="*/ 0 h 251"/>
                  </a:gdLst>
                  <a:ahLst/>
                  <a:cxnLst>
                    <a:cxn ang="0">
                      <a:pos x="T0" y="T1"/>
                    </a:cxn>
                    <a:cxn ang="0">
                      <a:pos x="T2" y="T3"/>
                    </a:cxn>
                    <a:cxn ang="0">
                      <a:pos x="T4" y="T5"/>
                    </a:cxn>
                    <a:cxn ang="0">
                      <a:pos x="T6" y="T7"/>
                    </a:cxn>
                  </a:cxnLst>
                  <a:rect l="0" t="0" r="r" b="b"/>
                  <a:pathLst>
                    <a:path w="593" h="251">
                      <a:moveTo>
                        <a:pt x="296" y="0"/>
                      </a:moveTo>
                      <a:lnTo>
                        <a:pt x="0" y="251"/>
                      </a:lnTo>
                      <a:lnTo>
                        <a:pt x="593" y="251"/>
                      </a:lnTo>
                      <a:lnTo>
                        <a:pt x="296" y="0"/>
                      </a:lnTo>
                      <a:close/>
                    </a:path>
                  </a:pathLst>
                </a:custGeom>
                <a:solidFill>
                  <a:schemeClr val="bg1">
                    <a:lumMod val="85000"/>
                  </a:schemeClr>
                </a:solidFill>
                <a:ln>
                  <a:noFill/>
                </a:ln>
              </p:spPr>
              <p:txBody>
                <a:bodyPr vert="horz" wrap="square" lIns="89629" tIns="44815" rIns="89629" bIns="44815" numCol="1" anchor="t" anchorCtr="0" compatLnSpc="1">
                  <a:prstTxWarp prst="textNoShape">
                    <a:avLst/>
                  </a:prstTxWarp>
                </a:bodyPr>
                <a:lstStyle/>
                <a:p>
                  <a:pPr defTabSz="932597"/>
                  <a:endParaRPr lang="en-US" sz="1000" dirty="0">
                    <a:solidFill>
                      <a:srgbClr val="505050"/>
                    </a:solidFill>
                    <a:latin typeface="Segoe UI"/>
                  </a:endParaRPr>
                </a:p>
              </p:txBody>
            </p:sp>
            <p:sp>
              <p:nvSpPr>
                <p:cNvPr id="140" name="Freeform 21"/>
                <p:cNvSpPr>
                  <a:spLocks/>
                </p:cNvSpPr>
                <p:nvPr/>
              </p:nvSpPr>
              <p:spPr bwMode="auto">
                <a:xfrm>
                  <a:off x="6153767" y="2809119"/>
                  <a:ext cx="774699" cy="386794"/>
                </a:xfrm>
                <a:custGeom>
                  <a:avLst/>
                  <a:gdLst>
                    <a:gd name="T0" fmla="*/ 296 w 593"/>
                    <a:gd name="T1" fmla="*/ 255 h 255"/>
                    <a:gd name="T2" fmla="*/ 0 w 593"/>
                    <a:gd name="T3" fmla="*/ 0 h 255"/>
                    <a:gd name="T4" fmla="*/ 593 w 593"/>
                    <a:gd name="T5" fmla="*/ 0 h 255"/>
                    <a:gd name="T6" fmla="*/ 296 w 593"/>
                    <a:gd name="T7" fmla="*/ 255 h 255"/>
                  </a:gdLst>
                  <a:ahLst/>
                  <a:cxnLst>
                    <a:cxn ang="0">
                      <a:pos x="T0" y="T1"/>
                    </a:cxn>
                    <a:cxn ang="0">
                      <a:pos x="T2" y="T3"/>
                    </a:cxn>
                    <a:cxn ang="0">
                      <a:pos x="T4" y="T5"/>
                    </a:cxn>
                    <a:cxn ang="0">
                      <a:pos x="T6" y="T7"/>
                    </a:cxn>
                  </a:cxnLst>
                  <a:rect l="0" t="0" r="r" b="b"/>
                  <a:pathLst>
                    <a:path w="593" h="255">
                      <a:moveTo>
                        <a:pt x="296" y="255"/>
                      </a:moveTo>
                      <a:lnTo>
                        <a:pt x="0" y="0"/>
                      </a:lnTo>
                      <a:lnTo>
                        <a:pt x="593" y="0"/>
                      </a:lnTo>
                      <a:lnTo>
                        <a:pt x="296" y="255"/>
                      </a:lnTo>
                      <a:close/>
                    </a:path>
                  </a:pathLst>
                </a:custGeom>
                <a:solidFill>
                  <a:schemeClr val="bg1">
                    <a:lumMod val="50000"/>
                  </a:schemeClr>
                </a:solidFill>
                <a:ln>
                  <a:noFill/>
                </a:ln>
              </p:spPr>
              <p:txBody>
                <a:bodyPr vert="horz" wrap="square" lIns="89629" tIns="44815" rIns="89629" bIns="44815" numCol="1" anchor="t" anchorCtr="0" compatLnSpc="1">
                  <a:prstTxWarp prst="textNoShape">
                    <a:avLst/>
                  </a:prstTxWarp>
                </a:bodyPr>
                <a:lstStyle/>
                <a:p>
                  <a:pPr defTabSz="932597"/>
                  <a:endParaRPr lang="en-US" sz="1000" dirty="0">
                    <a:solidFill>
                      <a:srgbClr val="505050"/>
                    </a:solidFill>
                    <a:latin typeface="Segoe UI"/>
                  </a:endParaRPr>
                </a:p>
              </p:txBody>
            </p:sp>
            <p:sp>
              <p:nvSpPr>
                <p:cNvPr id="142" name="Freeform 21"/>
                <p:cNvSpPr>
                  <a:spLocks/>
                </p:cNvSpPr>
                <p:nvPr/>
              </p:nvSpPr>
              <p:spPr bwMode="auto">
                <a:xfrm>
                  <a:off x="6153767" y="2809118"/>
                  <a:ext cx="774699" cy="315081"/>
                </a:xfrm>
                <a:custGeom>
                  <a:avLst/>
                  <a:gdLst>
                    <a:gd name="T0" fmla="*/ 296 w 593"/>
                    <a:gd name="T1" fmla="*/ 255 h 255"/>
                    <a:gd name="T2" fmla="*/ 0 w 593"/>
                    <a:gd name="T3" fmla="*/ 0 h 255"/>
                    <a:gd name="T4" fmla="*/ 593 w 593"/>
                    <a:gd name="T5" fmla="*/ 0 h 255"/>
                    <a:gd name="T6" fmla="*/ 296 w 593"/>
                    <a:gd name="T7" fmla="*/ 255 h 255"/>
                  </a:gdLst>
                  <a:ahLst/>
                  <a:cxnLst>
                    <a:cxn ang="0">
                      <a:pos x="T0" y="T1"/>
                    </a:cxn>
                    <a:cxn ang="0">
                      <a:pos x="T2" y="T3"/>
                    </a:cxn>
                    <a:cxn ang="0">
                      <a:pos x="T4" y="T5"/>
                    </a:cxn>
                    <a:cxn ang="0">
                      <a:pos x="T6" y="T7"/>
                    </a:cxn>
                  </a:cxnLst>
                  <a:rect l="0" t="0" r="r" b="b"/>
                  <a:pathLst>
                    <a:path w="593" h="255">
                      <a:moveTo>
                        <a:pt x="296" y="255"/>
                      </a:moveTo>
                      <a:lnTo>
                        <a:pt x="0" y="0"/>
                      </a:lnTo>
                      <a:lnTo>
                        <a:pt x="593" y="0"/>
                      </a:lnTo>
                      <a:lnTo>
                        <a:pt x="296" y="255"/>
                      </a:lnTo>
                      <a:close/>
                    </a:path>
                  </a:pathLst>
                </a:custGeom>
                <a:solidFill>
                  <a:schemeClr val="bg1">
                    <a:lumMod val="85000"/>
                  </a:schemeClr>
                </a:solidFill>
                <a:ln>
                  <a:noFill/>
                </a:ln>
              </p:spPr>
              <p:txBody>
                <a:bodyPr vert="horz" wrap="square" lIns="89629" tIns="44815" rIns="89629" bIns="44815" numCol="1" anchor="t" anchorCtr="0" compatLnSpc="1">
                  <a:prstTxWarp prst="textNoShape">
                    <a:avLst/>
                  </a:prstTxWarp>
                </a:bodyPr>
                <a:lstStyle/>
                <a:p>
                  <a:pPr defTabSz="932597"/>
                  <a:endParaRPr lang="en-US" sz="1000" dirty="0">
                    <a:solidFill>
                      <a:srgbClr val="505050"/>
                    </a:solidFill>
                    <a:latin typeface="Segoe UI"/>
                  </a:endParaRPr>
                </a:p>
              </p:txBody>
            </p:sp>
          </p:grpSp>
        </p:grpSp>
      </p:grpSp>
      <p:cxnSp>
        <p:nvCxnSpPr>
          <p:cNvPr id="141" name="Straight Arrow Connector 140"/>
          <p:cNvCxnSpPr/>
          <p:nvPr/>
        </p:nvCxnSpPr>
        <p:spPr>
          <a:xfrm>
            <a:off x="5219824" y="2869247"/>
            <a:ext cx="1553923" cy="0"/>
          </a:xfrm>
          <a:prstGeom prst="straightConnector1">
            <a:avLst/>
          </a:prstGeom>
          <a:ln w="31750" cap="rnd">
            <a:solidFill>
              <a:srgbClr val="50505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pic>
        <p:nvPicPr>
          <p:cNvPr id="84" name="Picture 83"/>
          <p:cNvPicPr>
            <a:picLocks noChangeAspect="1"/>
          </p:cNvPicPr>
          <p:nvPr/>
        </p:nvPicPr>
        <p:blipFill>
          <a:blip r:embed="rId17">
            <a:biLevel thresh="75000"/>
            <a:extLst>
              <a:ext uri="{BEBA8EAE-BF5A-486C-A8C5-ECC9F3942E4B}">
                <a14:imgProps xmlns:a14="http://schemas.microsoft.com/office/drawing/2010/main">
                  <a14:imgLayer r:embed="rId1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84190" y="6214395"/>
            <a:ext cx="674929" cy="539943"/>
          </a:xfrm>
          <a:prstGeom prst="rect">
            <a:avLst/>
          </a:prstGeom>
        </p:spPr>
      </p:pic>
    </p:spTree>
    <p:extLst>
      <p:ext uri="{BB962C8B-B14F-4D97-AF65-F5344CB8AC3E}">
        <p14:creationId xmlns:p14="http://schemas.microsoft.com/office/powerpoint/2010/main" val="2864473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2"/>
                                        </p:tgtEl>
                                        <p:attrNameLst>
                                          <p:attrName>style.visibility</p:attrName>
                                        </p:attrNameLst>
                                      </p:cBhvr>
                                      <p:to>
                                        <p:strVal val="visible"/>
                                      </p:to>
                                    </p:set>
                                    <p:animEffect transition="in" filter="fade">
                                      <p:cBhvr>
                                        <p:cTn id="10" dur="500"/>
                                        <p:tgtEl>
                                          <p:spTgt spid="11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2"/>
                                        </p:tgtEl>
                                        <p:attrNameLst>
                                          <p:attrName>style.visibility</p:attrName>
                                        </p:attrNameLst>
                                      </p:cBhvr>
                                      <p:to>
                                        <p:strVal val="visible"/>
                                      </p:to>
                                    </p:set>
                                    <p:animEffect transition="in" filter="wipe(left)">
                                      <p:cBhvr>
                                        <p:cTn id="14" dur="500"/>
                                        <p:tgtEl>
                                          <p:spTgt spid="122"/>
                                        </p:tgtEl>
                                      </p:cBhvr>
                                    </p:animEffect>
                                  </p:childTnLst>
                                </p:cTn>
                              </p:par>
                              <p:par>
                                <p:cTn id="15" presetID="22" presetClass="entr" presetSubtype="8" fill="hold" nodeType="withEffect">
                                  <p:stCondLst>
                                    <p:cond delay="500"/>
                                  </p:stCondLst>
                                  <p:childTnLst>
                                    <p:set>
                                      <p:cBhvr>
                                        <p:cTn id="16" dur="1" fill="hold">
                                          <p:stCondLst>
                                            <p:cond delay="0"/>
                                          </p:stCondLst>
                                        </p:cTn>
                                        <p:tgtEl>
                                          <p:spTgt spid="141"/>
                                        </p:tgtEl>
                                        <p:attrNameLst>
                                          <p:attrName>style.visibility</p:attrName>
                                        </p:attrNameLst>
                                      </p:cBhvr>
                                      <p:to>
                                        <p:strVal val="visible"/>
                                      </p:to>
                                    </p:set>
                                    <p:animEffect transition="in" filter="wipe(left)">
                                      <p:cBhvr>
                                        <p:cTn id="17" dur="500"/>
                                        <p:tgtEl>
                                          <p:spTgt spid="1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34"/>
                                        </p:tgtEl>
                                        <p:attrNameLst>
                                          <p:attrName>style.visibility</p:attrName>
                                        </p:attrNameLst>
                                      </p:cBhvr>
                                      <p:to>
                                        <p:strVal val="visible"/>
                                      </p:to>
                                    </p:set>
                                    <p:animEffect transition="in" filter="fade">
                                      <p:cBhvr>
                                        <p:cTn id="21" dur="500"/>
                                        <p:tgtEl>
                                          <p:spTgt spid="134"/>
                                        </p:tgtEl>
                                      </p:cBhvr>
                                    </p:animEffect>
                                  </p:childTnLst>
                                </p:cTn>
                              </p:par>
                            </p:childTnLst>
                          </p:cTn>
                        </p:par>
                        <p:par>
                          <p:cTn id="22" fill="hold">
                            <p:stCondLst>
                              <p:cond delay="2000"/>
                            </p:stCondLst>
                            <p:childTnLst>
                              <p:par>
                                <p:cTn id="23" presetID="10" presetClass="entr" presetSubtype="0" fill="hold" nodeType="afterEffect">
                                  <p:stCondLst>
                                    <p:cond delay="500"/>
                                  </p:stCondLst>
                                  <p:childTnLst>
                                    <p:set>
                                      <p:cBhvr>
                                        <p:cTn id="24" dur="1" fill="hold">
                                          <p:stCondLst>
                                            <p:cond delay="0"/>
                                          </p:stCondLst>
                                        </p:cTn>
                                        <p:tgtEl>
                                          <p:spTgt spid="77"/>
                                        </p:tgtEl>
                                        <p:attrNameLst>
                                          <p:attrName>style.visibility</p:attrName>
                                        </p:attrNameLst>
                                      </p:cBhvr>
                                      <p:to>
                                        <p:strVal val="visible"/>
                                      </p:to>
                                    </p:set>
                                    <p:animEffect transition="in" filter="fade">
                                      <p:cBhvr>
                                        <p:cTn id="25" dur="500"/>
                                        <p:tgtEl>
                                          <p:spTgt spid="7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02"/>
                                        </p:tgtEl>
                                        <p:attrNameLst>
                                          <p:attrName>style.visibility</p:attrName>
                                        </p:attrNameLst>
                                      </p:cBhvr>
                                      <p:to>
                                        <p:strVal val="visible"/>
                                      </p:to>
                                    </p:set>
                                    <p:animEffect transition="in" filter="wipe(up)">
                                      <p:cBhvr>
                                        <p:cTn id="30" dur="500"/>
                                        <p:tgtEl>
                                          <p:spTgt spid="102"/>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03"/>
                                        </p:tgtEl>
                                        <p:attrNameLst>
                                          <p:attrName>style.visibility</p:attrName>
                                        </p:attrNameLst>
                                      </p:cBhvr>
                                      <p:to>
                                        <p:strVal val="visible"/>
                                      </p:to>
                                    </p:set>
                                    <p:animEffect transition="in" filter="fade">
                                      <p:cBhvr>
                                        <p:cTn id="34" dur="500"/>
                                        <p:tgtEl>
                                          <p:spTgt spid="103"/>
                                        </p:tgtEl>
                                      </p:cBhvr>
                                    </p:animEffect>
                                  </p:childTnLst>
                                </p:cTn>
                              </p:par>
                              <p:par>
                                <p:cTn id="35" presetID="10" presetClass="entr" presetSubtype="0" fill="hold" nodeType="withEffect">
                                  <p:stCondLst>
                                    <p:cond delay="0"/>
                                  </p:stCondLst>
                                  <p:childTnLst>
                                    <p:set>
                                      <p:cBhvr>
                                        <p:cTn id="36" dur="1" fill="hold">
                                          <p:stCondLst>
                                            <p:cond delay="0"/>
                                          </p:stCondLst>
                                        </p:cTn>
                                        <p:tgtEl>
                                          <p:spTgt spid="150"/>
                                        </p:tgtEl>
                                        <p:attrNameLst>
                                          <p:attrName>style.visibility</p:attrName>
                                        </p:attrNameLst>
                                      </p:cBhvr>
                                      <p:to>
                                        <p:strVal val="visible"/>
                                      </p:to>
                                    </p:set>
                                    <p:animEffect transition="in" filter="fade">
                                      <p:cBhvr>
                                        <p:cTn id="37" dur="500"/>
                                        <p:tgtEl>
                                          <p:spTgt spid="15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wipe(left)">
                                      <p:cBhvr>
                                        <p:cTn id="42" dur="500"/>
                                        <p:tgtEl>
                                          <p:spTgt spid="75"/>
                                        </p:tgtEl>
                                      </p:cBhvr>
                                    </p:animEffect>
                                  </p:childTnLst>
                                </p:cTn>
                              </p:par>
                              <p:par>
                                <p:cTn id="43" presetID="10" presetClass="entr" presetSubtype="0" fill="hold" nodeType="withEffect">
                                  <p:stCondLst>
                                    <p:cond delay="0"/>
                                  </p:stCondLst>
                                  <p:childTnLst>
                                    <p:set>
                                      <p:cBhvr>
                                        <p:cTn id="44" dur="1" fill="hold">
                                          <p:stCondLst>
                                            <p:cond delay="0"/>
                                          </p:stCondLst>
                                        </p:cTn>
                                        <p:tgtEl>
                                          <p:spTgt spid="133"/>
                                        </p:tgtEl>
                                        <p:attrNameLst>
                                          <p:attrName>style.visibility</p:attrName>
                                        </p:attrNameLst>
                                      </p:cBhvr>
                                      <p:to>
                                        <p:strVal val="visible"/>
                                      </p:to>
                                    </p:set>
                                    <p:animEffect transition="in" filter="fade">
                                      <p:cBhvr>
                                        <p:cTn id="45" dur="500"/>
                                        <p:tgtEl>
                                          <p:spTgt spid="133"/>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85"/>
                                        </p:tgtEl>
                                        <p:attrNameLst>
                                          <p:attrName>style.visibility</p:attrName>
                                        </p:attrNameLst>
                                      </p:cBhvr>
                                      <p:to>
                                        <p:strVal val="visible"/>
                                      </p:to>
                                    </p:set>
                                    <p:animEffect transition="in" filter="fade">
                                      <p:cBhvr>
                                        <p:cTn id="49" dur="500"/>
                                        <p:tgtEl>
                                          <p:spTgt spid="8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96"/>
                                        </p:tgtEl>
                                        <p:attrNameLst>
                                          <p:attrName>style.visibility</p:attrName>
                                        </p:attrNameLst>
                                      </p:cBhvr>
                                      <p:to>
                                        <p:strVal val="visible"/>
                                      </p:to>
                                    </p:set>
                                    <p:animEffect transition="in" filter="wipe(up)">
                                      <p:cBhvr>
                                        <p:cTn id="54" dur="500"/>
                                        <p:tgtEl>
                                          <p:spTgt spid="96"/>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97"/>
                                        </p:tgtEl>
                                        <p:attrNameLst>
                                          <p:attrName>style.visibility</p:attrName>
                                        </p:attrNameLst>
                                      </p:cBhvr>
                                      <p:to>
                                        <p:strVal val="visible"/>
                                      </p:to>
                                    </p:set>
                                    <p:animEffect transition="in" filter="fade">
                                      <p:cBhvr>
                                        <p:cTn id="58" dur="500"/>
                                        <p:tgtEl>
                                          <p:spTgt spid="97"/>
                                        </p:tgtEl>
                                      </p:cBhvr>
                                    </p:animEffect>
                                  </p:childTnLst>
                                </p:cTn>
                              </p:par>
                              <p:par>
                                <p:cTn id="59" presetID="10" presetClass="entr" presetSubtype="0" fill="hold" nodeType="withEffect">
                                  <p:stCondLst>
                                    <p:cond delay="0"/>
                                  </p:stCondLst>
                                  <p:childTnLst>
                                    <p:set>
                                      <p:cBhvr>
                                        <p:cTn id="60" dur="1" fill="hold">
                                          <p:stCondLst>
                                            <p:cond delay="0"/>
                                          </p:stCondLst>
                                        </p:cTn>
                                        <p:tgtEl>
                                          <p:spTgt spid="149"/>
                                        </p:tgtEl>
                                        <p:attrNameLst>
                                          <p:attrName>style.visibility</p:attrName>
                                        </p:attrNameLst>
                                      </p:cBhvr>
                                      <p:to>
                                        <p:strVal val="visible"/>
                                      </p:to>
                                    </p:set>
                                    <p:animEffect transition="in" filter="fade">
                                      <p:cBhvr>
                                        <p:cTn id="61" dur="500"/>
                                        <p:tgtEl>
                                          <p:spTgt spid="149"/>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95"/>
                                        </p:tgtEl>
                                        <p:attrNameLst>
                                          <p:attrName>style.visibility</p:attrName>
                                        </p:attrNameLst>
                                      </p:cBhvr>
                                      <p:to>
                                        <p:strVal val="visible"/>
                                      </p:to>
                                    </p:set>
                                    <p:animEffect transition="in" filter="wipe(left)">
                                      <p:cBhvr>
                                        <p:cTn id="66" dur="500"/>
                                        <p:tgtEl>
                                          <p:spTgt spid="95"/>
                                        </p:tgtEl>
                                      </p:cBhvr>
                                    </p:animEffect>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par>
                          <p:cTn id="71" fill="hold">
                            <p:stCondLst>
                              <p:cond delay="1000"/>
                            </p:stCondLst>
                            <p:childTnLst>
                              <p:par>
                                <p:cTn id="72" presetID="10" presetClass="entr" presetSubtype="0" fill="hold" nodeType="afterEffect">
                                  <p:stCondLst>
                                    <p:cond delay="0"/>
                                  </p:stCondLst>
                                  <p:childTnLst>
                                    <p:set>
                                      <p:cBhvr>
                                        <p:cTn id="73" dur="1" fill="hold">
                                          <p:stCondLst>
                                            <p:cond delay="0"/>
                                          </p:stCondLst>
                                        </p:cTn>
                                        <p:tgtEl>
                                          <p:spTgt spid="90"/>
                                        </p:tgtEl>
                                        <p:attrNameLst>
                                          <p:attrName>style.visibility</p:attrName>
                                        </p:attrNameLst>
                                      </p:cBhvr>
                                      <p:to>
                                        <p:strVal val="visible"/>
                                      </p:to>
                                    </p:set>
                                    <p:animEffect transition="in" filter="fade">
                                      <p:cBhvr>
                                        <p:cTn id="74"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P spid="1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p:cNvSpPr txBox="1">
            <a:spLocks/>
          </p:cNvSpPr>
          <p:nvPr/>
        </p:nvSpPr>
        <p:spPr>
          <a:xfrm>
            <a:off x="285750" y="245759"/>
            <a:ext cx="11296649" cy="989565"/>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02" normalizeH="0" baseline="0" noProof="0" dirty="0">
                <a:ln w="3175">
                  <a:noFill/>
                </a:ln>
                <a:solidFill>
                  <a:schemeClr val="tx1"/>
                </a:solidFill>
                <a:effectLst/>
                <a:uLnTx/>
                <a:uFillTx/>
                <a:latin typeface="Segoe UI Light"/>
                <a:ea typeface="+mn-ea"/>
                <a:cs typeface="Arial" charset="0"/>
              </a:rPr>
              <a:t>Encrypt files and data</a:t>
            </a:r>
            <a:endParaRPr kumimoji="0" lang="en-US" sz="3600" b="0" i="1" u="none" strike="noStrike" kern="1200" cap="none" spc="-102" normalizeH="0" baseline="0" noProof="0" dirty="0">
              <a:ln w="3175">
                <a:noFill/>
              </a:ln>
              <a:solidFill>
                <a:schemeClr val="tx1"/>
              </a:solidFill>
              <a:effectLst/>
              <a:uLnTx/>
              <a:uFillTx/>
              <a:latin typeface="Segoe UI Light"/>
              <a:ea typeface="+mn-ea"/>
              <a:cs typeface="Arial" charset="0"/>
            </a:endParaRPr>
          </a:p>
        </p:txBody>
      </p:sp>
      <p:pic>
        <p:nvPicPr>
          <p:cNvPr id="6" name="Picture 5"/>
          <p:cNvPicPr>
            <a:picLocks noChangeAspect="1"/>
          </p:cNvPicPr>
          <p:nvPr/>
        </p:nvPicPr>
        <p:blipFill>
          <a:blip r:embed="rId2"/>
          <a:stretch>
            <a:fillRect/>
          </a:stretch>
        </p:blipFill>
        <p:spPr>
          <a:xfrm>
            <a:off x="521654" y="2991782"/>
            <a:ext cx="4201098" cy="3154095"/>
          </a:xfrm>
          <a:prstGeom prst="rect">
            <a:avLst/>
          </a:prstGeom>
        </p:spPr>
      </p:pic>
      <p:grpSp>
        <p:nvGrpSpPr>
          <p:cNvPr id="21" name="Group 20"/>
          <p:cNvGrpSpPr/>
          <p:nvPr/>
        </p:nvGrpSpPr>
        <p:grpSpPr>
          <a:xfrm>
            <a:off x="527248" y="1594300"/>
            <a:ext cx="4878267" cy="2204529"/>
            <a:chOff x="78271" y="1938724"/>
            <a:chExt cx="4878267" cy="2204529"/>
          </a:xfrm>
        </p:grpSpPr>
        <p:sp>
          <p:nvSpPr>
            <p:cNvPr id="4" name="TextBox 3"/>
            <p:cNvSpPr txBox="1"/>
            <p:nvPr/>
          </p:nvSpPr>
          <p:spPr>
            <a:xfrm>
              <a:off x="295715" y="1938724"/>
              <a:ext cx="4660823" cy="1264919"/>
            </a:xfrm>
            <a:prstGeom prst="rect">
              <a:avLst/>
            </a:prstGeom>
            <a:noFill/>
          </p:spPr>
          <p:txBody>
            <a:bodyPr wrap="square" lIns="182854" tIns="146283" rIns="182854" bIns="146283">
              <a:spAutoFit/>
            </a:bodyPr>
            <a:lstStyle>
              <a:defPPr>
                <a:defRPr lang="en-US"/>
              </a:defPPr>
              <a:lvl1pPr defTabSz="932509">
                <a:spcAft>
                  <a:spcPts val="1199"/>
                </a:spcAft>
                <a:defRPr sz="1599">
                  <a:gradFill>
                    <a:gsLst>
                      <a:gs pos="2917">
                        <a:srgbClr val="505050"/>
                      </a:gs>
                      <a:gs pos="30000">
                        <a:srgbClr val="505050"/>
                      </a:gs>
                    </a:gsLst>
                    <a:lin ang="5400000" scaled="0"/>
                  </a:gradFill>
                  <a:latin typeface="Segoe UI"/>
                  <a:ea typeface="ＭＳ Ｐゴシック" charset="0"/>
                </a:defRPr>
              </a:lvl1pPr>
            </a:lstStyle>
            <a:p>
              <a:pPr>
                <a:spcAft>
                  <a:spcPts val="1800"/>
                </a:spcAft>
              </a:pPr>
              <a:r>
                <a:rPr lang="en-US" sz="2400" dirty="0"/>
                <a:t>Protect ANY File</a:t>
              </a:r>
            </a:p>
            <a:p>
              <a:pPr>
                <a:spcAft>
                  <a:spcPts val="1800"/>
                </a:spcAft>
              </a:pPr>
              <a:r>
                <a:rPr lang="en-US" sz="2400" dirty="0"/>
                <a:t>Share with ANY Person</a:t>
              </a:r>
            </a:p>
          </p:txBody>
        </p:sp>
        <p:grpSp>
          <p:nvGrpSpPr>
            <p:cNvPr id="8" name="Group 7"/>
            <p:cNvGrpSpPr/>
            <p:nvPr/>
          </p:nvGrpSpPr>
          <p:grpSpPr>
            <a:xfrm>
              <a:off x="78271" y="2071287"/>
              <a:ext cx="315806" cy="326400"/>
              <a:chOff x="6384004" y="6257441"/>
              <a:chExt cx="315851" cy="326446"/>
            </a:xfrm>
          </p:grpSpPr>
          <p:sp>
            <p:nvSpPr>
              <p:cNvPr id="9" name="Oval 8"/>
              <p:cNvSpPr/>
              <p:nvPr/>
            </p:nvSpPr>
            <p:spPr bwMode="auto">
              <a:xfrm>
                <a:off x="6384004" y="6257441"/>
                <a:ext cx="315851" cy="326446"/>
              </a:xfrm>
              <a:prstGeom prst="ellipse">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1700" dirty="0">
                  <a:gradFill>
                    <a:gsLst>
                      <a:gs pos="0">
                        <a:srgbClr val="FFFFFF"/>
                      </a:gs>
                      <a:gs pos="100000">
                        <a:srgbClr val="FFFFFF"/>
                      </a:gs>
                    </a:gsLst>
                    <a:lin ang="5400000" scaled="0"/>
                  </a:gradFill>
                  <a:latin typeface="Segoe UI"/>
                </a:endParaRPr>
              </a:p>
            </p:txBody>
          </p:sp>
          <p:sp>
            <p:nvSpPr>
              <p:cNvPr id="10" name="Isosceles Triangle 9"/>
              <p:cNvSpPr/>
              <p:nvPr/>
            </p:nvSpPr>
            <p:spPr bwMode="auto">
              <a:xfrm rot="5400000">
                <a:off x="6502491" y="6374367"/>
                <a:ext cx="115334" cy="82642"/>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1700" b="1" dirty="0">
                  <a:solidFill>
                    <a:srgbClr val="FFFFFF"/>
                  </a:solidFill>
                  <a:latin typeface="Segoe UI Light"/>
                  <a:ea typeface="Segoe UI" pitchFamily="34" charset="0"/>
                  <a:cs typeface="Segoe UI" pitchFamily="34" charset="0"/>
                </a:endParaRPr>
              </a:p>
            </p:txBody>
          </p:sp>
        </p:grpSp>
        <p:grpSp>
          <p:nvGrpSpPr>
            <p:cNvPr id="11" name="Group 10"/>
            <p:cNvGrpSpPr/>
            <p:nvPr/>
          </p:nvGrpSpPr>
          <p:grpSpPr>
            <a:xfrm>
              <a:off x="78271" y="2707673"/>
              <a:ext cx="315806" cy="326400"/>
              <a:chOff x="6384004" y="6257441"/>
              <a:chExt cx="315851" cy="326446"/>
            </a:xfrm>
          </p:grpSpPr>
          <p:sp>
            <p:nvSpPr>
              <p:cNvPr id="12" name="Oval 11"/>
              <p:cNvSpPr/>
              <p:nvPr/>
            </p:nvSpPr>
            <p:spPr bwMode="auto">
              <a:xfrm>
                <a:off x="6384004" y="6257441"/>
                <a:ext cx="315851" cy="326446"/>
              </a:xfrm>
              <a:prstGeom prst="ellipse">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1700" dirty="0">
                  <a:gradFill>
                    <a:gsLst>
                      <a:gs pos="0">
                        <a:srgbClr val="FFFFFF"/>
                      </a:gs>
                      <a:gs pos="100000">
                        <a:srgbClr val="FFFFFF"/>
                      </a:gs>
                    </a:gsLst>
                    <a:lin ang="5400000" scaled="0"/>
                  </a:gradFill>
                  <a:latin typeface="Segoe UI"/>
                </a:endParaRPr>
              </a:p>
            </p:txBody>
          </p:sp>
          <p:sp>
            <p:nvSpPr>
              <p:cNvPr id="13" name="Isosceles Triangle 12"/>
              <p:cNvSpPr/>
              <p:nvPr/>
            </p:nvSpPr>
            <p:spPr bwMode="auto">
              <a:xfrm rot="5400000">
                <a:off x="6502491" y="6374367"/>
                <a:ext cx="115334" cy="82642"/>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1700" b="1" dirty="0">
                  <a:solidFill>
                    <a:srgbClr val="FFFFFF"/>
                  </a:solidFill>
                  <a:latin typeface="Segoe UI Light"/>
                  <a:ea typeface="Segoe UI" pitchFamily="34" charset="0"/>
                  <a:cs typeface="Segoe UI" pitchFamily="34" charset="0"/>
                </a:endParaRPr>
              </a:p>
            </p:txBody>
          </p:sp>
        </p:grpSp>
        <p:sp>
          <p:nvSpPr>
            <p:cNvPr id="16" name="Isosceles Triangle 15"/>
            <p:cNvSpPr/>
            <p:nvPr/>
          </p:nvSpPr>
          <p:spPr bwMode="auto">
            <a:xfrm rot="5400000">
              <a:off x="214949" y="3454288"/>
              <a:ext cx="115318" cy="82630"/>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1700" b="1" dirty="0">
                <a:solidFill>
                  <a:srgbClr val="FFFFFF"/>
                </a:solidFill>
                <a:latin typeface="Segoe UI Light"/>
                <a:ea typeface="Segoe UI" pitchFamily="34" charset="0"/>
                <a:cs typeface="Segoe UI" pitchFamily="34" charset="0"/>
              </a:endParaRPr>
            </a:p>
          </p:txBody>
        </p:sp>
        <p:sp>
          <p:nvSpPr>
            <p:cNvPr id="19" name="Isosceles Triangle 18"/>
            <p:cNvSpPr/>
            <p:nvPr/>
          </p:nvSpPr>
          <p:spPr bwMode="auto">
            <a:xfrm rot="5400000">
              <a:off x="209525" y="4044279"/>
              <a:ext cx="115318" cy="82630"/>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1700" b="1" dirty="0">
                <a:solidFill>
                  <a:srgbClr val="FFFFFF"/>
                </a:solidFill>
                <a:latin typeface="Segoe UI Light"/>
                <a:ea typeface="Segoe UI" pitchFamily="34" charset="0"/>
                <a:cs typeface="Segoe UI" pitchFamily="34" charset="0"/>
              </a:endParaRPr>
            </a:p>
          </p:txBody>
        </p:sp>
      </p:gr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8663" y="2874350"/>
            <a:ext cx="4460792" cy="3352930"/>
          </a:xfrm>
          <a:prstGeom prst="rect">
            <a:avLst/>
          </a:prstGeom>
        </p:spPr>
      </p:pic>
      <p:grpSp>
        <p:nvGrpSpPr>
          <p:cNvPr id="22" name="Group 21"/>
          <p:cNvGrpSpPr/>
          <p:nvPr/>
        </p:nvGrpSpPr>
        <p:grpSpPr>
          <a:xfrm>
            <a:off x="6561219" y="1476868"/>
            <a:ext cx="4878267" cy="2204529"/>
            <a:chOff x="78271" y="1938724"/>
            <a:chExt cx="4878267" cy="2204529"/>
          </a:xfrm>
        </p:grpSpPr>
        <p:sp>
          <p:nvSpPr>
            <p:cNvPr id="23" name="TextBox 22"/>
            <p:cNvSpPr txBox="1"/>
            <p:nvPr/>
          </p:nvSpPr>
          <p:spPr>
            <a:xfrm>
              <a:off x="295715" y="1938724"/>
              <a:ext cx="4660823" cy="1264919"/>
            </a:xfrm>
            <a:prstGeom prst="rect">
              <a:avLst/>
            </a:prstGeom>
            <a:noFill/>
          </p:spPr>
          <p:txBody>
            <a:bodyPr wrap="square" lIns="182854" tIns="146283" rIns="182854" bIns="146283">
              <a:spAutoFit/>
            </a:bodyPr>
            <a:lstStyle>
              <a:defPPr>
                <a:defRPr lang="en-US"/>
              </a:defPPr>
              <a:lvl1pPr defTabSz="932509">
                <a:spcAft>
                  <a:spcPts val="1199"/>
                </a:spcAft>
                <a:defRPr sz="1599">
                  <a:gradFill>
                    <a:gsLst>
                      <a:gs pos="2917">
                        <a:srgbClr val="505050"/>
                      </a:gs>
                      <a:gs pos="30000">
                        <a:srgbClr val="505050"/>
                      </a:gs>
                    </a:gsLst>
                    <a:lin ang="5400000" scaled="0"/>
                  </a:gradFill>
                  <a:latin typeface="Segoe UI"/>
                  <a:ea typeface="ＭＳ Ｐゴシック" charset="0"/>
                </a:defRPr>
              </a:lvl1pPr>
            </a:lstStyle>
            <a:p>
              <a:pPr>
                <a:spcAft>
                  <a:spcPts val="1800"/>
                </a:spcAft>
              </a:pPr>
              <a:r>
                <a:rPr lang="en-US" sz="2400" dirty="0"/>
                <a:t>View on ANY Device</a:t>
              </a:r>
            </a:p>
            <a:p>
              <a:pPr>
                <a:spcAft>
                  <a:spcPts val="1800"/>
                </a:spcAft>
              </a:pPr>
              <a:r>
                <a:rPr lang="en-US" sz="2400" dirty="0"/>
                <a:t>Track &amp; Manage from the cloud</a:t>
              </a:r>
            </a:p>
          </p:txBody>
        </p:sp>
        <p:grpSp>
          <p:nvGrpSpPr>
            <p:cNvPr id="24" name="Group 23"/>
            <p:cNvGrpSpPr/>
            <p:nvPr/>
          </p:nvGrpSpPr>
          <p:grpSpPr>
            <a:xfrm>
              <a:off x="78271" y="2071287"/>
              <a:ext cx="315806" cy="326400"/>
              <a:chOff x="6384004" y="6257441"/>
              <a:chExt cx="315851" cy="326446"/>
            </a:xfrm>
          </p:grpSpPr>
          <p:sp>
            <p:nvSpPr>
              <p:cNvPr id="34" name="Oval 33"/>
              <p:cNvSpPr/>
              <p:nvPr/>
            </p:nvSpPr>
            <p:spPr bwMode="auto">
              <a:xfrm>
                <a:off x="6384004" y="6257441"/>
                <a:ext cx="315851" cy="326446"/>
              </a:xfrm>
              <a:prstGeom prst="ellipse">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1700" dirty="0">
                  <a:gradFill>
                    <a:gsLst>
                      <a:gs pos="0">
                        <a:srgbClr val="FFFFFF"/>
                      </a:gs>
                      <a:gs pos="100000">
                        <a:srgbClr val="FFFFFF"/>
                      </a:gs>
                    </a:gsLst>
                    <a:lin ang="5400000" scaled="0"/>
                  </a:gradFill>
                  <a:latin typeface="Segoe UI"/>
                </a:endParaRPr>
              </a:p>
            </p:txBody>
          </p:sp>
          <p:sp>
            <p:nvSpPr>
              <p:cNvPr id="35" name="Isosceles Triangle 34"/>
              <p:cNvSpPr/>
              <p:nvPr/>
            </p:nvSpPr>
            <p:spPr bwMode="auto">
              <a:xfrm rot="5400000">
                <a:off x="6502491" y="6374367"/>
                <a:ext cx="115334" cy="82642"/>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1700" b="1" dirty="0">
                  <a:solidFill>
                    <a:srgbClr val="FFFFFF"/>
                  </a:solidFill>
                  <a:latin typeface="Segoe UI Light"/>
                  <a:ea typeface="Segoe UI" pitchFamily="34" charset="0"/>
                  <a:cs typeface="Segoe UI" pitchFamily="34" charset="0"/>
                </a:endParaRPr>
              </a:p>
            </p:txBody>
          </p:sp>
        </p:grpSp>
        <p:grpSp>
          <p:nvGrpSpPr>
            <p:cNvPr id="25" name="Group 24"/>
            <p:cNvGrpSpPr/>
            <p:nvPr/>
          </p:nvGrpSpPr>
          <p:grpSpPr>
            <a:xfrm>
              <a:off x="78271" y="2707673"/>
              <a:ext cx="315806" cy="326400"/>
              <a:chOff x="6384004" y="6257441"/>
              <a:chExt cx="315851" cy="326446"/>
            </a:xfrm>
          </p:grpSpPr>
          <p:sp>
            <p:nvSpPr>
              <p:cNvPr id="32" name="Oval 31"/>
              <p:cNvSpPr/>
              <p:nvPr/>
            </p:nvSpPr>
            <p:spPr bwMode="auto">
              <a:xfrm>
                <a:off x="6384004" y="6257441"/>
                <a:ext cx="315851" cy="326446"/>
              </a:xfrm>
              <a:prstGeom prst="ellipse">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1700" dirty="0">
                  <a:gradFill>
                    <a:gsLst>
                      <a:gs pos="0">
                        <a:srgbClr val="FFFFFF"/>
                      </a:gs>
                      <a:gs pos="100000">
                        <a:srgbClr val="FFFFFF"/>
                      </a:gs>
                    </a:gsLst>
                    <a:lin ang="5400000" scaled="0"/>
                  </a:gradFill>
                  <a:latin typeface="Segoe UI"/>
                </a:endParaRPr>
              </a:p>
            </p:txBody>
          </p:sp>
          <p:sp>
            <p:nvSpPr>
              <p:cNvPr id="33" name="Isosceles Triangle 32"/>
              <p:cNvSpPr/>
              <p:nvPr/>
            </p:nvSpPr>
            <p:spPr bwMode="auto">
              <a:xfrm rot="5400000">
                <a:off x="6502491" y="6374367"/>
                <a:ext cx="115334" cy="82642"/>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1700" b="1" dirty="0">
                  <a:solidFill>
                    <a:srgbClr val="FFFFFF"/>
                  </a:solidFill>
                  <a:latin typeface="Segoe UI Light"/>
                  <a:ea typeface="Segoe UI" pitchFamily="34" charset="0"/>
                  <a:cs typeface="Segoe UI" pitchFamily="34" charset="0"/>
                </a:endParaRPr>
              </a:p>
            </p:txBody>
          </p:sp>
        </p:grpSp>
        <p:sp>
          <p:nvSpPr>
            <p:cNvPr id="31" name="Isosceles Triangle 30"/>
            <p:cNvSpPr/>
            <p:nvPr/>
          </p:nvSpPr>
          <p:spPr bwMode="auto">
            <a:xfrm rot="5400000">
              <a:off x="214949" y="3454288"/>
              <a:ext cx="115318" cy="82630"/>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1700" b="1" dirty="0">
                <a:solidFill>
                  <a:srgbClr val="FFFFFF"/>
                </a:solidFill>
                <a:latin typeface="Segoe UI Light"/>
                <a:ea typeface="Segoe UI" pitchFamily="34" charset="0"/>
                <a:cs typeface="Segoe UI" pitchFamily="34" charset="0"/>
              </a:endParaRPr>
            </a:p>
          </p:txBody>
        </p:sp>
        <p:sp>
          <p:nvSpPr>
            <p:cNvPr id="29" name="Isosceles Triangle 28"/>
            <p:cNvSpPr/>
            <p:nvPr/>
          </p:nvSpPr>
          <p:spPr bwMode="auto">
            <a:xfrm rot="5400000">
              <a:off x="209525" y="4044279"/>
              <a:ext cx="115318" cy="82630"/>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1700" b="1" dirty="0">
                <a:solidFill>
                  <a:srgbClr val="FFFFFF"/>
                </a:solidFill>
                <a:latin typeface="Segoe UI Light"/>
                <a:ea typeface="Segoe UI" pitchFamily="34" charset="0"/>
                <a:cs typeface="Segoe UI" pitchFamily="34" charset="0"/>
              </a:endParaRPr>
            </a:p>
          </p:txBody>
        </p:sp>
      </p:grpSp>
      <p:pic>
        <p:nvPicPr>
          <p:cNvPr id="36" name="Picture 35"/>
          <p:cNvPicPr>
            <a:picLocks noChangeAspect="1"/>
          </p:cNvPicPr>
          <p:nvPr/>
        </p:nvPicPr>
        <p:blipFill>
          <a:blip r:embed="rId4">
            <a:biLevel thresh="7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84190" y="6214395"/>
            <a:ext cx="674929" cy="539943"/>
          </a:xfrm>
          <a:prstGeom prst="rect">
            <a:avLst/>
          </a:prstGeom>
        </p:spPr>
      </p:pic>
    </p:spTree>
    <p:extLst>
      <p:ext uri="{BB962C8B-B14F-4D97-AF65-F5344CB8AC3E}">
        <p14:creationId xmlns:p14="http://schemas.microsoft.com/office/powerpoint/2010/main" val="3679814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47688" y="295275"/>
            <a:ext cx="11888787" cy="917575"/>
          </a:xfrm>
        </p:spPr>
        <p:txBody>
          <a:bodyPr/>
          <a:lstStyle/>
          <a:p>
            <a:r>
              <a:rPr lang="en-US" dirty="0">
                <a:solidFill>
                  <a:schemeClr val="tx1"/>
                </a:solidFill>
              </a:rPr>
              <a:t>It’s Comprehensive - Cross Platform</a:t>
            </a:r>
          </a:p>
        </p:txBody>
      </p:sp>
      <p:pic>
        <p:nvPicPr>
          <p:cNvPr id="48" name="Picture Placeholder 47"/>
          <p:cNvPicPr>
            <a:picLocks noGrp="1" noChangeAspect="1"/>
          </p:cNvPicPr>
          <p:nvPr>
            <p:ph type="pic" sz="quarter" idx="4294967295"/>
          </p:nvPr>
        </p:nvPicPr>
        <p:blipFill rotWithShape="1">
          <a:blip r:embed="rId2"/>
          <a:srcRect l="6652" t="4996" r="10430" b="28747"/>
          <a:stretch/>
        </p:blipFill>
        <p:spPr>
          <a:xfrm>
            <a:off x="11522075" y="3192463"/>
            <a:ext cx="914400" cy="914400"/>
          </a:xfrm>
        </p:spPr>
      </p:pic>
      <p:pic>
        <p:nvPicPr>
          <p:cNvPr id="59" name="Picture Placeholder 58"/>
          <p:cNvPicPr>
            <a:picLocks noGrp="1" noChangeAspect="1"/>
          </p:cNvPicPr>
          <p:nvPr>
            <p:ph type="pic" sz="quarter" idx="4294967295"/>
          </p:nvPr>
        </p:nvPicPr>
        <p:blipFill rotWithShape="1">
          <a:blip r:embed="rId3"/>
          <a:srcRect l="54022" t="7188" r="27791" b="34571"/>
          <a:stretch/>
        </p:blipFill>
        <p:spPr>
          <a:xfrm>
            <a:off x="11522075" y="3192463"/>
            <a:ext cx="914400" cy="914400"/>
          </a:xfrm>
          <a:prstGeom prst="rect">
            <a:avLst/>
          </a:prstGeom>
        </p:spPr>
      </p:pic>
      <p:pic>
        <p:nvPicPr>
          <p:cNvPr id="60" name="Picture Placeholder 59"/>
          <p:cNvPicPr>
            <a:picLocks noGrp="1" noChangeAspect="1"/>
          </p:cNvPicPr>
          <p:nvPr>
            <p:ph type="pic" sz="quarter" idx="4294967295"/>
          </p:nvPr>
        </p:nvPicPr>
        <p:blipFill rotWithShape="1">
          <a:blip r:embed="rId4"/>
          <a:srcRect l="9312" t="7730" r="8730" b="25547"/>
          <a:stretch/>
        </p:blipFill>
        <p:spPr>
          <a:xfrm>
            <a:off x="11522075" y="4259263"/>
            <a:ext cx="914400" cy="914400"/>
          </a:xfrm>
          <a:prstGeom prst="rect">
            <a:avLst/>
          </a:prstGeom>
        </p:spPr>
      </p:pic>
      <p:pic>
        <p:nvPicPr>
          <p:cNvPr id="62" name="Picture Placeholder 61"/>
          <p:cNvPicPr>
            <a:picLocks noGrp="1" noChangeAspect="1"/>
          </p:cNvPicPr>
          <p:nvPr>
            <p:ph type="pic" sz="quarter" idx="4294967295"/>
          </p:nvPr>
        </p:nvPicPr>
        <p:blipFill rotWithShape="1">
          <a:blip r:embed="rId5"/>
          <a:srcRect l="55404" t="6982" r="7590" b="27973"/>
          <a:stretch/>
        </p:blipFill>
        <p:spPr>
          <a:xfrm>
            <a:off x="11522075" y="3192463"/>
            <a:ext cx="914400" cy="914400"/>
          </a:xfrm>
          <a:prstGeom prst="rect">
            <a:avLst/>
          </a:prstGeom>
        </p:spPr>
      </p:pic>
      <p:pic>
        <p:nvPicPr>
          <p:cNvPr id="63" name="Picture Placeholder 62"/>
          <p:cNvPicPr>
            <a:picLocks noGrp="1" noChangeAspect="1"/>
          </p:cNvPicPr>
          <p:nvPr>
            <p:ph type="pic" sz="quarter" idx="4294967295"/>
          </p:nvPr>
        </p:nvPicPr>
        <p:blipFill rotWithShape="1">
          <a:blip r:embed="rId6"/>
          <a:srcRect l="6105" t="5096" r="13019" b="31408"/>
          <a:stretch/>
        </p:blipFill>
        <p:spPr>
          <a:xfrm>
            <a:off x="11522075" y="4259263"/>
            <a:ext cx="914400" cy="914400"/>
          </a:xfrm>
          <a:prstGeom prst="rect">
            <a:avLst/>
          </a:prstGeom>
        </p:spPr>
      </p:pic>
      <p:pic>
        <p:nvPicPr>
          <p:cNvPr id="64" name="Picture Placeholder 63"/>
          <p:cNvPicPr>
            <a:picLocks noGrp="1" noChangeAspect="1"/>
          </p:cNvPicPr>
          <p:nvPr>
            <p:ph type="pic" sz="quarter" idx="4294967295"/>
          </p:nvPr>
        </p:nvPicPr>
        <p:blipFill rotWithShape="1">
          <a:blip r:embed="rId7"/>
          <a:srcRect l="7261" t="7755" r="58169" b="32716"/>
          <a:stretch/>
        </p:blipFill>
        <p:spPr>
          <a:xfrm>
            <a:off x="11522075" y="3192463"/>
            <a:ext cx="914400" cy="914400"/>
          </a:xfrm>
          <a:prstGeom prst="rect">
            <a:avLst/>
          </a:prstGeom>
        </p:spPr>
      </p:pic>
      <p:pic>
        <p:nvPicPr>
          <p:cNvPr id="66" name="Picture Placeholder 65"/>
          <p:cNvPicPr>
            <a:picLocks noGrp="1" noChangeAspect="1"/>
          </p:cNvPicPr>
          <p:nvPr>
            <p:ph type="pic" sz="quarter" idx="4294967295"/>
          </p:nvPr>
        </p:nvPicPr>
        <p:blipFill rotWithShape="1">
          <a:blip r:embed="rId8"/>
          <a:srcRect l="52705" t="6952" r="29677" b="35230"/>
          <a:stretch/>
        </p:blipFill>
        <p:spPr>
          <a:xfrm>
            <a:off x="11522075" y="4259263"/>
            <a:ext cx="914400" cy="914400"/>
          </a:xfrm>
          <a:prstGeom prst="rect">
            <a:avLst/>
          </a:prstGeom>
        </p:spPr>
      </p:pic>
      <p:pic>
        <p:nvPicPr>
          <p:cNvPr id="101" name="Picture Placeholder 100"/>
          <p:cNvPicPr>
            <a:picLocks noGrp="1" noChangeAspect="1"/>
          </p:cNvPicPr>
          <p:nvPr>
            <p:ph type="pic" sz="quarter" idx="4294967295"/>
          </p:nvPr>
        </p:nvPicPr>
        <p:blipFill rotWithShape="1">
          <a:blip r:embed="rId8"/>
          <a:srcRect l="77703" t="6854" r="4932" b="36157"/>
          <a:stretch/>
        </p:blipFill>
        <p:spPr>
          <a:xfrm>
            <a:off x="11522075" y="4259263"/>
            <a:ext cx="914400" cy="914400"/>
          </a:xfrm>
          <a:prstGeom prst="rect">
            <a:avLst/>
          </a:prstGeom>
        </p:spPr>
      </p:pic>
      <p:sp>
        <p:nvSpPr>
          <p:cNvPr id="154" name="TextBox 153"/>
          <p:cNvSpPr txBox="1"/>
          <p:nvPr/>
        </p:nvSpPr>
        <p:spPr>
          <a:xfrm>
            <a:off x="257264" y="2666543"/>
            <a:ext cx="5549302" cy="2880774"/>
          </a:xfrm>
          <a:prstGeom prst="rect">
            <a:avLst/>
          </a:prstGeom>
          <a:noFill/>
        </p:spPr>
        <p:txBody>
          <a:bodyPr wrap="square" lIns="182871" tIns="146297" rIns="182871" bIns="146297" rtlCol="0">
            <a:spAutoFit/>
          </a:bodyPr>
          <a:lstStyle/>
          <a:p>
            <a:pPr marL="457200" marR="0" lvl="0" indent="-457200" algn="l" defTabSz="932742"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US" sz="3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iOS, Android, Windows</a:t>
            </a:r>
          </a:p>
          <a:p>
            <a:pPr marL="457200" marR="0" lvl="0" indent="-457200" algn="l" defTabSz="932742"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US" sz="3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1000s of SaaS apps</a:t>
            </a:r>
          </a:p>
          <a:p>
            <a:pPr marL="457200" marR="0" lvl="0" indent="-457200" algn="l" defTabSz="932742"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US" sz="3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LOB apps, RemoteApp </a:t>
            </a:r>
          </a:p>
          <a:p>
            <a:pPr marL="457200" marR="0" lvl="0" indent="-457200" algn="l" defTabSz="932742" rtl="0" eaLnBrk="1" fontAlgn="auto" latinLnBrk="0" hangingPunct="1">
              <a:lnSpc>
                <a:spcPct val="100000"/>
              </a:lnSpc>
              <a:spcBef>
                <a:spcPts val="0"/>
              </a:spcBef>
              <a:spcAft>
                <a:spcPts val="1600"/>
              </a:spcAft>
              <a:buClrTx/>
              <a:buSzTx/>
              <a:buFont typeface="Arial" panose="020B0604020202020204" pitchFamily="34" charset="0"/>
              <a:buChar char="•"/>
              <a:tabLst/>
              <a:defRPr/>
            </a:pPr>
            <a:endParaRPr kumimoji="0" lang="en-US" sz="3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endParaRPr>
          </a:p>
        </p:txBody>
      </p:sp>
      <p:grpSp>
        <p:nvGrpSpPr>
          <p:cNvPr id="79" name="Group 78"/>
          <p:cNvGrpSpPr/>
          <p:nvPr/>
        </p:nvGrpSpPr>
        <p:grpSpPr>
          <a:xfrm>
            <a:off x="6146066" y="1847850"/>
            <a:ext cx="4938712" cy="1074155"/>
            <a:chOff x="5253038" y="1819275"/>
            <a:chExt cx="6532562" cy="1420813"/>
          </a:xfrm>
        </p:grpSpPr>
        <p:grpSp>
          <p:nvGrpSpPr>
            <p:cNvPr id="19" name="Group 11"/>
            <p:cNvGrpSpPr>
              <a:grpSpLocks noChangeAspect="1"/>
            </p:cNvGrpSpPr>
            <p:nvPr/>
          </p:nvGrpSpPr>
          <p:grpSpPr bwMode="auto">
            <a:xfrm>
              <a:off x="10707688" y="1819275"/>
              <a:ext cx="1077912" cy="1420813"/>
              <a:chOff x="6745" y="1146"/>
              <a:chExt cx="679" cy="895"/>
            </a:xfrm>
          </p:grpSpPr>
          <p:sp>
            <p:nvSpPr>
              <p:cNvPr id="20" name="AutoShape 10"/>
              <p:cNvSpPr>
                <a:spLocks noChangeAspect="1" noChangeArrowheads="1" noTextEdit="1"/>
              </p:cNvSpPr>
              <p:nvPr/>
            </p:nvSpPr>
            <p:spPr bwMode="auto">
              <a:xfrm>
                <a:off x="6745" y="1146"/>
                <a:ext cx="679" cy="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1" name="Freeform 12"/>
              <p:cNvSpPr>
                <a:spLocks/>
              </p:cNvSpPr>
              <p:nvPr/>
            </p:nvSpPr>
            <p:spPr bwMode="auto">
              <a:xfrm>
                <a:off x="6748" y="1143"/>
                <a:ext cx="679" cy="900"/>
              </a:xfrm>
              <a:custGeom>
                <a:avLst/>
                <a:gdLst>
                  <a:gd name="T0" fmla="*/ 247 w 264"/>
                  <a:gd name="T1" fmla="*/ 0 h 368"/>
                  <a:gd name="T2" fmla="*/ 18 w 264"/>
                  <a:gd name="T3" fmla="*/ 0 h 368"/>
                  <a:gd name="T4" fmla="*/ 0 w 264"/>
                  <a:gd name="T5" fmla="*/ 14 h 368"/>
                  <a:gd name="T6" fmla="*/ 0 w 264"/>
                  <a:gd name="T7" fmla="*/ 354 h 368"/>
                  <a:gd name="T8" fmla="*/ 18 w 264"/>
                  <a:gd name="T9" fmla="*/ 368 h 368"/>
                  <a:gd name="T10" fmla="*/ 247 w 264"/>
                  <a:gd name="T11" fmla="*/ 368 h 368"/>
                  <a:gd name="T12" fmla="*/ 264 w 264"/>
                  <a:gd name="T13" fmla="*/ 354 h 368"/>
                  <a:gd name="T14" fmla="*/ 264 w 264"/>
                  <a:gd name="T15" fmla="*/ 14 h 368"/>
                  <a:gd name="T16" fmla="*/ 247 w 264"/>
                  <a:gd name="T17"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 h="368">
                    <a:moveTo>
                      <a:pt x="247" y="0"/>
                    </a:moveTo>
                    <a:cubicBezTo>
                      <a:pt x="18" y="0"/>
                      <a:pt x="18" y="0"/>
                      <a:pt x="18" y="0"/>
                    </a:cubicBezTo>
                    <a:cubicBezTo>
                      <a:pt x="9" y="0"/>
                      <a:pt x="0" y="6"/>
                      <a:pt x="0" y="14"/>
                    </a:cubicBezTo>
                    <a:cubicBezTo>
                      <a:pt x="0" y="358"/>
                      <a:pt x="0" y="354"/>
                      <a:pt x="0" y="354"/>
                    </a:cubicBezTo>
                    <a:cubicBezTo>
                      <a:pt x="0" y="361"/>
                      <a:pt x="9" y="368"/>
                      <a:pt x="18" y="368"/>
                    </a:cubicBezTo>
                    <a:cubicBezTo>
                      <a:pt x="247" y="368"/>
                      <a:pt x="247" y="368"/>
                      <a:pt x="247" y="368"/>
                    </a:cubicBezTo>
                    <a:cubicBezTo>
                      <a:pt x="256" y="368"/>
                      <a:pt x="264" y="361"/>
                      <a:pt x="264" y="354"/>
                    </a:cubicBezTo>
                    <a:cubicBezTo>
                      <a:pt x="264" y="10"/>
                      <a:pt x="264" y="14"/>
                      <a:pt x="264" y="14"/>
                    </a:cubicBezTo>
                    <a:cubicBezTo>
                      <a:pt x="264" y="6"/>
                      <a:pt x="256" y="0"/>
                      <a:pt x="247"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 name="Freeform 13"/>
              <p:cNvSpPr>
                <a:spLocks/>
              </p:cNvSpPr>
              <p:nvPr/>
            </p:nvSpPr>
            <p:spPr bwMode="auto">
              <a:xfrm>
                <a:off x="6814" y="1195"/>
                <a:ext cx="546" cy="790"/>
              </a:xfrm>
              <a:custGeom>
                <a:avLst/>
                <a:gdLst>
                  <a:gd name="T0" fmla="*/ 0 w 546"/>
                  <a:gd name="T1" fmla="*/ 0 h 790"/>
                  <a:gd name="T2" fmla="*/ 546 w 546"/>
                  <a:gd name="T3" fmla="*/ 0 h 790"/>
                  <a:gd name="T4" fmla="*/ 546 w 546"/>
                  <a:gd name="T5" fmla="*/ 790 h 790"/>
                  <a:gd name="T6" fmla="*/ 0 w 546"/>
                  <a:gd name="T7" fmla="*/ 790 h 790"/>
                  <a:gd name="T8" fmla="*/ 0 w 546"/>
                  <a:gd name="T9" fmla="*/ 0 h 790"/>
                  <a:gd name="T10" fmla="*/ 0 w 546"/>
                  <a:gd name="T11" fmla="*/ 0 h 790"/>
                </a:gdLst>
                <a:ahLst/>
                <a:cxnLst>
                  <a:cxn ang="0">
                    <a:pos x="T0" y="T1"/>
                  </a:cxn>
                  <a:cxn ang="0">
                    <a:pos x="T2" y="T3"/>
                  </a:cxn>
                  <a:cxn ang="0">
                    <a:pos x="T4" y="T5"/>
                  </a:cxn>
                  <a:cxn ang="0">
                    <a:pos x="T6" y="T7"/>
                  </a:cxn>
                  <a:cxn ang="0">
                    <a:pos x="T8" y="T9"/>
                  </a:cxn>
                  <a:cxn ang="0">
                    <a:pos x="T10" y="T11"/>
                  </a:cxn>
                </a:cxnLst>
                <a:rect l="0" t="0" r="r" b="b"/>
                <a:pathLst>
                  <a:path w="546" h="790">
                    <a:moveTo>
                      <a:pt x="0" y="0"/>
                    </a:moveTo>
                    <a:lnTo>
                      <a:pt x="546" y="0"/>
                    </a:lnTo>
                    <a:lnTo>
                      <a:pt x="546" y="790"/>
                    </a:lnTo>
                    <a:lnTo>
                      <a:pt x="0" y="790"/>
                    </a:lnTo>
                    <a:lnTo>
                      <a:pt x="0" y="0"/>
                    </a:lnTo>
                    <a:lnTo>
                      <a:pt x="0"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3" name="Freeform 14"/>
              <p:cNvSpPr>
                <a:spLocks/>
              </p:cNvSpPr>
              <p:nvPr/>
            </p:nvSpPr>
            <p:spPr bwMode="auto">
              <a:xfrm>
                <a:off x="6814" y="1911"/>
                <a:ext cx="180" cy="3"/>
              </a:xfrm>
              <a:custGeom>
                <a:avLst/>
                <a:gdLst>
                  <a:gd name="T0" fmla="*/ 0 w 180"/>
                  <a:gd name="T1" fmla="*/ 0 h 3"/>
                  <a:gd name="T2" fmla="*/ 180 w 180"/>
                  <a:gd name="T3" fmla="*/ 0 h 3"/>
                  <a:gd name="T4" fmla="*/ 180 w 180"/>
                  <a:gd name="T5" fmla="*/ 3 h 3"/>
                  <a:gd name="T6" fmla="*/ 0 w 180"/>
                  <a:gd name="T7" fmla="*/ 3 h 3"/>
                  <a:gd name="T8" fmla="*/ 0 w 180"/>
                  <a:gd name="T9" fmla="*/ 0 h 3"/>
                  <a:gd name="T10" fmla="*/ 0 w 180"/>
                  <a:gd name="T11" fmla="*/ 0 h 3"/>
                </a:gdLst>
                <a:ahLst/>
                <a:cxnLst>
                  <a:cxn ang="0">
                    <a:pos x="T0" y="T1"/>
                  </a:cxn>
                  <a:cxn ang="0">
                    <a:pos x="T2" y="T3"/>
                  </a:cxn>
                  <a:cxn ang="0">
                    <a:pos x="T4" y="T5"/>
                  </a:cxn>
                  <a:cxn ang="0">
                    <a:pos x="T6" y="T7"/>
                  </a:cxn>
                  <a:cxn ang="0">
                    <a:pos x="T8" y="T9"/>
                  </a:cxn>
                  <a:cxn ang="0">
                    <a:pos x="T10" y="T11"/>
                  </a:cxn>
                </a:cxnLst>
                <a:rect l="0" t="0" r="r" b="b"/>
                <a:pathLst>
                  <a:path w="180" h="3">
                    <a:moveTo>
                      <a:pt x="0" y="0"/>
                    </a:moveTo>
                    <a:lnTo>
                      <a:pt x="180" y="0"/>
                    </a:lnTo>
                    <a:lnTo>
                      <a:pt x="180" y="3"/>
                    </a:lnTo>
                    <a:lnTo>
                      <a:pt x="0" y="3"/>
                    </a:lnTo>
                    <a:lnTo>
                      <a:pt x="0" y="0"/>
                    </a:lnTo>
                    <a:lnTo>
                      <a:pt x="0" y="0"/>
                    </a:lnTo>
                    <a:close/>
                  </a:path>
                </a:pathLst>
              </a:custGeom>
              <a:solidFill>
                <a:srgbClr val="5D48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4" name="Freeform 15"/>
              <p:cNvSpPr>
                <a:spLocks/>
              </p:cNvSpPr>
              <p:nvPr/>
            </p:nvSpPr>
            <p:spPr bwMode="auto">
              <a:xfrm>
                <a:off x="6814" y="1195"/>
                <a:ext cx="322" cy="790"/>
              </a:xfrm>
              <a:custGeom>
                <a:avLst/>
                <a:gdLst>
                  <a:gd name="T0" fmla="*/ 322 w 322"/>
                  <a:gd name="T1" fmla="*/ 0 h 790"/>
                  <a:gd name="T2" fmla="*/ 0 w 322"/>
                  <a:gd name="T3" fmla="*/ 0 h 790"/>
                  <a:gd name="T4" fmla="*/ 0 w 322"/>
                  <a:gd name="T5" fmla="*/ 790 h 790"/>
                  <a:gd name="T6" fmla="*/ 180 w 322"/>
                  <a:gd name="T7" fmla="*/ 790 h 790"/>
                  <a:gd name="T8" fmla="*/ 322 w 322"/>
                  <a:gd name="T9" fmla="*/ 0 h 790"/>
                  <a:gd name="T10" fmla="*/ 322 w 322"/>
                  <a:gd name="T11" fmla="*/ 0 h 790"/>
                  <a:gd name="T12" fmla="*/ 322 w 322"/>
                  <a:gd name="T13" fmla="*/ 0 h 790"/>
                </a:gdLst>
                <a:ahLst/>
                <a:cxnLst>
                  <a:cxn ang="0">
                    <a:pos x="T0" y="T1"/>
                  </a:cxn>
                  <a:cxn ang="0">
                    <a:pos x="T2" y="T3"/>
                  </a:cxn>
                  <a:cxn ang="0">
                    <a:pos x="T4" y="T5"/>
                  </a:cxn>
                  <a:cxn ang="0">
                    <a:pos x="T6" y="T7"/>
                  </a:cxn>
                  <a:cxn ang="0">
                    <a:pos x="T8" y="T9"/>
                  </a:cxn>
                  <a:cxn ang="0">
                    <a:pos x="T10" y="T11"/>
                  </a:cxn>
                  <a:cxn ang="0">
                    <a:pos x="T12" y="T13"/>
                  </a:cxn>
                </a:cxnLst>
                <a:rect l="0" t="0" r="r" b="b"/>
                <a:pathLst>
                  <a:path w="322" h="790">
                    <a:moveTo>
                      <a:pt x="322" y="0"/>
                    </a:moveTo>
                    <a:lnTo>
                      <a:pt x="0" y="0"/>
                    </a:lnTo>
                    <a:lnTo>
                      <a:pt x="0" y="790"/>
                    </a:lnTo>
                    <a:lnTo>
                      <a:pt x="180" y="790"/>
                    </a:lnTo>
                    <a:lnTo>
                      <a:pt x="322" y="0"/>
                    </a:lnTo>
                    <a:lnTo>
                      <a:pt x="322" y="0"/>
                    </a:lnTo>
                    <a:lnTo>
                      <a:pt x="322" y="0"/>
                    </a:ln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7" name="Freeform 16"/>
              <p:cNvSpPr>
                <a:spLocks/>
              </p:cNvSpPr>
              <p:nvPr/>
            </p:nvSpPr>
            <p:spPr bwMode="auto">
              <a:xfrm>
                <a:off x="6961" y="2007"/>
                <a:ext cx="252" cy="12"/>
              </a:xfrm>
              <a:custGeom>
                <a:avLst/>
                <a:gdLst>
                  <a:gd name="T0" fmla="*/ 96 w 98"/>
                  <a:gd name="T1" fmla="*/ 5 h 5"/>
                  <a:gd name="T2" fmla="*/ 3 w 98"/>
                  <a:gd name="T3" fmla="*/ 5 h 5"/>
                  <a:gd name="T4" fmla="*/ 0 w 98"/>
                  <a:gd name="T5" fmla="*/ 2 h 5"/>
                  <a:gd name="T6" fmla="*/ 0 w 98"/>
                  <a:gd name="T7" fmla="*/ 2 h 5"/>
                  <a:gd name="T8" fmla="*/ 3 w 98"/>
                  <a:gd name="T9" fmla="*/ 0 h 5"/>
                  <a:gd name="T10" fmla="*/ 96 w 98"/>
                  <a:gd name="T11" fmla="*/ 0 h 5"/>
                  <a:gd name="T12" fmla="*/ 98 w 98"/>
                  <a:gd name="T13" fmla="*/ 2 h 5"/>
                  <a:gd name="T14" fmla="*/ 98 w 98"/>
                  <a:gd name="T15" fmla="*/ 2 h 5"/>
                  <a:gd name="T16" fmla="*/ 96 w 98"/>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5">
                    <a:moveTo>
                      <a:pt x="96" y="5"/>
                    </a:moveTo>
                    <a:cubicBezTo>
                      <a:pt x="3" y="5"/>
                      <a:pt x="3" y="5"/>
                      <a:pt x="3" y="5"/>
                    </a:cubicBezTo>
                    <a:cubicBezTo>
                      <a:pt x="1" y="5"/>
                      <a:pt x="0" y="4"/>
                      <a:pt x="0" y="2"/>
                    </a:cubicBezTo>
                    <a:cubicBezTo>
                      <a:pt x="0" y="2"/>
                      <a:pt x="0" y="2"/>
                      <a:pt x="0" y="2"/>
                    </a:cubicBezTo>
                    <a:cubicBezTo>
                      <a:pt x="0" y="1"/>
                      <a:pt x="1" y="0"/>
                      <a:pt x="3" y="0"/>
                    </a:cubicBezTo>
                    <a:cubicBezTo>
                      <a:pt x="96" y="0"/>
                      <a:pt x="96" y="0"/>
                      <a:pt x="96" y="0"/>
                    </a:cubicBezTo>
                    <a:cubicBezTo>
                      <a:pt x="97" y="0"/>
                      <a:pt x="98" y="1"/>
                      <a:pt x="98" y="2"/>
                    </a:cubicBezTo>
                    <a:cubicBezTo>
                      <a:pt x="98" y="2"/>
                      <a:pt x="98" y="2"/>
                      <a:pt x="98" y="2"/>
                    </a:cubicBezTo>
                    <a:cubicBezTo>
                      <a:pt x="98" y="4"/>
                      <a:pt x="97" y="5"/>
                      <a:pt x="96" y="5"/>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50" name="Group 19"/>
            <p:cNvGrpSpPr>
              <a:grpSpLocks noChangeAspect="1"/>
            </p:cNvGrpSpPr>
            <p:nvPr/>
          </p:nvGrpSpPr>
          <p:grpSpPr bwMode="auto">
            <a:xfrm>
              <a:off x="9363075" y="1819275"/>
              <a:ext cx="831850" cy="1420813"/>
              <a:chOff x="5898" y="1146"/>
              <a:chExt cx="524" cy="895"/>
            </a:xfrm>
          </p:grpSpPr>
          <p:sp>
            <p:nvSpPr>
              <p:cNvPr id="51" name="AutoShape 18"/>
              <p:cNvSpPr>
                <a:spLocks noChangeAspect="1" noChangeArrowheads="1" noTextEdit="1"/>
              </p:cNvSpPr>
              <p:nvPr/>
            </p:nvSpPr>
            <p:spPr bwMode="auto">
              <a:xfrm>
                <a:off x="5898" y="1146"/>
                <a:ext cx="524" cy="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2" name="Freeform 20"/>
              <p:cNvSpPr>
                <a:spLocks/>
              </p:cNvSpPr>
              <p:nvPr/>
            </p:nvSpPr>
            <p:spPr bwMode="auto">
              <a:xfrm>
                <a:off x="5901" y="1149"/>
                <a:ext cx="517" cy="895"/>
              </a:xfrm>
              <a:custGeom>
                <a:avLst/>
                <a:gdLst>
                  <a:gd name="T0" fmla="*/ 144 w 154"/>
                  <a:gd name="T1" fmla="*/ 0 h 282"/>
                  <a:gd name="T2" fmla="*/ 10 w 154"/>
                  <a:gd name="T3" fmla="*/ 0 h 282"/>
                  <a:gd name="T4" fmla="*/ 0 w 154"/>
                  <a:gd name="T5" fmla="*/ 10 h 282"/>
                  <a:gd name="T6" fmla="*/ 0 w 154"/>
                  <a:gd name="T7" fmla="*/ 272 h 282"/>
                  <a:gd name="T8" fmla="*/ 10 w 154"/>
                  <a:gd name="T9" fmla="*/ 282 h 282"/>
                  <a:gd name="T10" fmla="*/ 144 w 154"/>
                  <a:gd name="T11" fmla="*/ 282 h 282"/>
                  <a:gd name="T12" fmla="*/ 154 w 154"/>
                  <a:gd name="T13" fmla="*/ 272 h 282"/>
                  <a:gd name="T14" fmla="*/ 154 w 154"/>
                  <a:gd name="T15" fmla="*/ 10 h 282"/>
                  <a:gd name="T16" fmla="*/ 144 w 154"/>
                  <a:gd name="T17"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282">
                    <a:moveTo>
                      <a:pt x="144" y="0"/>
                    </a:moveTo>
                    <a:cubicBezTo>
                      <a:pt x="10" y="0"/>
                      <a:pt x="10" y="0"/>
                      <a:pt x="10" y="0"/>
                    </a:cubicBezTo>
                    <a:cubicBezTo>
                      <a:pt x="5" y="0"/>
                      <a:pt x="0" y="5"/>
                      <a:pt x="0" y="10"/>
                    </a:cubicBezTo>
                    <a:cubicBezTo>
                      <a:pt x="0" y="254"/>
                      <a:pt x="0" y="272"/>
                      <a:pt x="0" y="272"/>
                    </a:cubicBezTo>
                    <a:cubicBezTo>
                      <a:pt x="0" y="277"/>
                      <a:pt x="5" y="282"/>
                      <a:pt x="10" y="282"/>
                    </a:cubicBezTo>
                    <a:cubicBezTo>
                      <a:pt x="144" y="282"/>
                      <a:pt x="144" y="282"/>
                      <a:pt x="144" y="282"/>
                    </a:cubicBezTo>
                    <a:cubicBezTo>
                      <a:pt x="149" y="282"/>
                      <a:pt x="154" y="277"/>
                      <a:pt x="154" y="272"/>
                    </a:cubicBezTo>
                    <a:cubicBezTo>
                      <a:pt x="154" y="28"/>
                      <a:pt x="154" y="10"/>
                      <a:pt x="154" y="10"/>
                    </a:cubicBezTo>
                    <a:cubicBezTo>
                      <a:pt x="154" y="5"/>
                      <a:pt x="149" y="0"/>
                      <a:pt x="144"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3" name="Freeform 21"/>
              <p:cNvSpPr>
                <a:spLocks/>
              </p:cNvSpPr>
              <p:nvPr/>
            </p:nvSpPr>
            <p:spPr bwMode="auto">
              <a:xfrm>
                <a:off x="5952" y="1254"/>
                <a:ext cx="413" cy="660"/>
              </a:xfrm>
              <a:custGeom>
                <a:avLst/>
                <a:gdLst>
                  <a:gd name="T0" fmla="*/ 0 w 413"/>
                  <a:gd name="T1" fmla="*/ 0 h 660"/>
                  <a:gd name="T2" fmla="*/ 413 w 413"/>
                  <a:gd name="T3" fmla="*/ 0 h 660"/>
                  <a:gd name="T4" fmla="*/ 413 w 413"/>
                  <a:gd name="T5" fmla="*/ 660 h 660"/>
                  <a:gd name="T6" fmla="*/ 0 w 413"/>
                  <a:gd name="T7" fmla="*/ 660 h 660"/>
                  <a:gd name="T8" fmla="*/ 0 w 413"/>
                  <a:gd name="T9" fmla="*/ 0 h 660"/>
                  <a:gd name="T10" fmla="*/ 0 w 413"/>
                  <a:gd name="T11" fmla="*/ 0 h 660"/>
                </a:gdLst>
                <a:ahLst/>
                <a:cxnLst>
                  <a:cxn ang="0">
                    <a:pos x="T0" y="T1"/>
                  </a:cxn>
                  <a:cxn ang="0">
                    <a:pos x="T2" y="T3"/>
                  </a:cxn>
                  <a:cxn ang="0">
                    <a:pos x="T4" y="T5"/>
                  </a:cxn>
                  <a:cxn ang="0">
                    <a:pos x="T6" y="T7"/>
                  </a:cxn>
                  <a:cxn ang="0">
                    <a:pos x="T8" y="T9"/>
                  </a:cxn>
                  <a:cxn ang="0">
                    <a:pos x="T10" y="T11"/>
                  </a:cxn>
                </a:cxnLst>
                <a:rect l="0" t="0" r="r" b="b"/>
                <a:pathLst>
                  <a:path w="413" h="660">
                    <a:moveTo>
                      <a:pt x="0" y="0"/>
                    </a:moveTo>
                    <a:lnTo>
                      <a:pt x="413" y="0"/>
                    </a:lnTo>
                    <a:lnTo>
                      <a:pt x="413" y="660"/>
                    </a:lnTo>
                    <a:lnTo>
                      <a:pt x="0" y="660"/>
                    </a:lnTo>
                    <a:lnTo>
                      <a:pt x="0" y="0"/>
                    </a:lnTo>
                    <a:lnTo>
                      <a:pt x="0"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4" name="Freeform 22"/>
              <p:cNvSpPr>
                <a:spLocks/>
              </p:cNvSpPr>
              <p:nvPr/>
            </p:nvSpPr>
            <p:spPr bwMode="auto">
              <a:xfrm>
                <a:off x="6079" y="1197"/>
                <a:ext cx="158" cy="19"/>
              </a:xfrm>
              <a:custGeom>
                <a:avLst/>
                <a:gdLst>
                  <a:gd name="T0" fmla="*/ 47 w 47"/>
                  <a:gd name="T1" fmla="*/ 3 h 6"/>
                  <a:gd name="T2" fmla="*/ 44 w 47"/>
                  <a:gd name="T3" fmla="*/ 6 h 6"/>
                  <a:gd name="T4" fmla="*/ 4 w 47"/>
                  <a:gd name="T5" fmla="*/ 6 h 6"/>
                  <a:gd name="T6" fmla="*/ 0 w 47"/>
                  <a:gd name="T7" fmla="*/ 3 h 6"/>
                  <a:gd name="T8" fmla="*/ 4 w 47"/>
                  <a:gd name="T9" fmla="*/ 0 h 6"/>
                  <a:gd name="T10" fmla="*/ 44 w 47"/>
                  <a:gd name="T11" fmla="*/ 0 h 6"/>
                  <a:gd name="T12" fmla="*/ 47 w 4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47" h="6">
                    <a:moveTo>
                      <a:pt x="47" y="3"/>
                    </a:moveTo>
                    <a:cubicBezTo>
                      <a:pt x="47" y="4"/>
                      <a:pt x="45" y="6"/>
                      <a:pt x="44" y="6"/>
                    </a:cubicBezTo>
                    <a:cubicBezTo>
                      <a:pt x="4" y="6"/>
                      <a:pt x="4" y="6"/>
                      <a:pt x="4" y="6"/>
                    </a:cubicBezTo>
                    <a:cubicBezTo>
                      <a:pt x="2" y="6"/>
                      <a:pt x="0" y="4"/>
                      <a:pt x="0" y="3"/>
                    </a:cubicBezTo>
                    <a:cubicBezTo>
                      <a:pt x="0" y="1"/>
                      <a:pt x="2" y="0"/>
                      <a:pt x="4" y="0"/>
                    </a:cubicBezTo>
                    <a:cubicBezTo>
                      <a:pt x="44" y="0"/>
                      <a:pt x="44" y="0"/>
                      <a:pt x="44" y="0"/>
                    </a:cubicBezTo>
                    <a:cubicBezTo>
                      <a:pt x="45" y="0"/>
                      <a:pt x="47" y="1"/>
                      <a:pt x="47" y="3"/>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5" name="Freeform 23"/>
              <p:cNvSpPr>
                <a:spLocks/>
              </p:cNvSpPr>
              <p:nvPr/>
            </p:nvSpPr>
            <p:spPr bwMode="auto">
              <a:xfrm>
                <a:off x="5952" y="1914"/>
                <a:ext cx="137" cy="0"/>
              </a:xfrm>
              <a:custGeom>
                <a:avLst/>
                <a:gdLst>
                  <a:gd name="T0" fmla="*/ 0 w 137"/>
                  <a:gd name="T1" fmla="*/ 137 w 137"/>
                  <a:gd name="T2" fmla="*/ 137 w 137"/>
                  <a:gd name="T3" fmla="*/ 0 w 137"/>
                  <a:gd name="T4" fmla="*/ 0 w 137"/>
                  <a:gd name="T5" fmla="*/ 0 w 137"/>
                </a:gdLst>
                <a:ahLst/>
                <a:cxnLst>
                  <a:cxn ang="0">
                    <a:pos x="T0" y="0"/>
                  </a:cxn>
                  <a:cxn ang="0">
                    <a:pos x="T1" y="0"/>
                  </a:cxn>
                  <a:cxn ang="0">
                    <a:pos x="T2" y="0"/>
                  </a:cxn>
                  <a:cxn ang="0">
                    <a:pos x="T3" y="0"/>
                  </a:cxn>
                  <a:cxn ang="0">
                    <a:pos x="T4" y="0"/>
                  </a:cxn>
                  <a:cxn ang="0">
                    <a:pos x="T5" y="0"/>
                  </a:cxn>
                </a:cxnLst>
                <a:rect l="0" t="0" r="r" b="b"/>
                <a:pathLst>
                  <a:path w="137">
                    <a:moveTo>
                      <a:pt x="0" y="0"/>
                    </a:moveTo>
                    <a:lnTo>
                      <a:pt x="137" y="0"/>
                    </a:lnTo>
                    <a:lnTo>
                      <a:pt x="137" y="0"/>
                    </a:lnTo>
                    <a:lnTo>
                      <a:pt x="0" y="0"/>
                    </a:lnTo>
                    <a:lnTo>
                      <a:pt x="0" y="0"/>
                    </a:lnTo>
                    <a:lnTo>
                      <a:pt x="0" y="0"/>
                    </a:lnTo>
                    <a:close/>
                  </a:path>
                </a:pathLst>
              </a:custGeom>
              <a:solidFill>
                <a:srgbClr val="5D48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6" name="Freeform 24"/>
              <p:cNvSpPr>
                <a:spLocks/>
              </p:cNvSpPr>
              <p:nvPr/>
            </p:nvSpPr>
            <p:spPr bwMode="auto">
              <a:xfrm>
                <a:off x="5952" y="1254"/>
                <a:ext cx="241" cy="660"/>
              </a:xfrm>
              <a:custGeom>
                <a:avLst/>
                <a:gdLst>
                  <a:gd name="T0" fmla="*/ 241 w 241"/>
                  <a:gd name="T1" fmla="*/ 0 h 660"/>
                  <a:gd name="T2" fmla="*/ 0 w 241"/>
                  <a:gd name="T3" fmla="*/ 0 h 660"/>
                  <a:gd name="T4" fmla="*/ 0 w 241"/>
                  <a:gd name="T5" fmla="*/ 660 h 660"/>
                  <a:gd name="T6" fmla="*/ 137 w 241"/>
                  <a:gd name="T7" fmla="*/ 660 h 660"/>
                  <a:gd name="T8" fmla="*/ 241 w 241"/>
                  <a:gd name="T9" fmla="*/ 0 h 660"/>
                  <a:gd name="T10" fmla="*/ 241 w 241"/>
                  <a:gd name="T11" fmla="*/ 0 h 660"/>
                  <a:gd name="T12" fmla="*/ 241 w 241"/>
                  <a:gd name="T13" fmla="*/ 0 h 660"/>
                </a:gdLst>
                <a:ahLst/>
                <a:cxnLst>
                  <a:cxn ang="0">
                    <a:pos x="T0" y="T1"/>
                  </a:cxn>
                  <a:cxn ang="0">
                    <a:pos x="T2" y="T3"/>
                  </a:cxn>
                  <a:cxn ang="0">
                    <a:pos x="T4" y="T5"/>
                  </a:cxn>
                  <a:cxn ang="0">
                    <a:pos x="T6" y="T7"/>
                  </a:cxn>
                  <a:cxn ang="0">
                    <a:pos x="T8" y="T9"/>
                  </a:cxn>
                  <a:cxn ang="0">
                    <a:pos x="T10" y="T11"/>
                  </a:cxn>
                  <a:cxn ang="0">
                    <a:pos x="T12" y="T13"/>
                  </a:cxn>
                </a:cxnLst>
                <a:rect l="0" t="0" r="r" b="b"/>
                <a:pathLst>
                  <a:path w="241" h="660">
                    <a:moveTo>
                      <a:pt x="241" y="0"/>
                    </a:moveTo>
                    <a:lnTo>
                      <a:pt x="0" y="0"/>
                    </a:lnTo>
                    <a:lnTo>
                      <a:pt x="0" y="660"/>
                    </a:lnTo>
                    <a:lnTo>
                      <a:pt x="137" y="660"/>
                    </a:lnTo>
                    <a:lnTo>
                      <a:pt x="241" y="0"/>
                    </a:lnTo>
                    <a:lnTo>
                      <a:pt x="241" y="0"/>
                    </a:lnTo>
                    <a:lnTo>
                      <a:pt x="241" y="0"/>
                    </a:ln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7" name="Oval 25"/>
              <p:cNvSpPr>
                <a:spLocks noChangeArrowheads="1"/>
              </p:cNvSpPr>
              <p:nvPr/>
            </p:nvSpPr>
            <p:spPr bwMode="auto">
              <a:xfrm>
                <a:off x="6140" y="1952"/>
                <a:ext cx="50" cy="48"/>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58" name="Group 28"/>
            <p:cNvGrpSpPr>
              <a:grpSpLocks noChangeAspect="1"/>
            </p:cNvGrpSpPr>
            <p:nvPr/>
          </p:nvGrpSpPr>
          <p:grpSpPr bwMode="auto">
            <a:xfrm>
              <a:off x="7978775" y="1819275"/>
              <a:ext cx="869950" cy="1420813"/>
              <a:chOff x="5026" y="1146"/>
              <a:chExt cx="548" cy="895"/>
            </a:xfrm>
          </p:grpSpPr>
          <p:sp>
            <p:nvSpPr>
              <p:cNvPr id="67" name="AutoShape 27"/>
              <p:cNvSpPr>
                <a:spLocks noChangeAspect="1" noChangeArrowheads="1" noTextEdit="1"/>
              </p:cNvSpPr>
              <p:nvPr/>
            </p:nvSpPr>
            <p:spPr bwMode="auto">
              <a:xfrm>
                <a:off x="5026" y="1146"/>
                <a:ext cx="548" cy="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8" name="Freeform 29"/>
              <p:cNvSpPr>
                <a:spLocks/>
              </p:cNvSpPr>
              <p:nvPr/>
            </p:nvSpPr>
            <p:spPr bwMode="auto">
              <a:xfrm>
                <a:off x="5026" y="1149"/>
                <a:ext cx="548" cy="892"/>
              </a:xfrm>
              <a:custGeom>
                <a:avLst/>
                <a:gdLst>
                  <a:gd name="T0" fmla="*/ 152 w 162"/>
                  <a:gd name="T1" fmla="*/ 0 h 278"/>
                  <a:gd name="T2" fmla="*/ 11 w 162"/>
                  <a:gd name="T3" fmla="*/ 0 h 278"/>
                  <a:gd name="T4" fmla="*/ 0 w 162"/>
                  <a:gd name="T5" fmla="*/ 11 h 278"/>
                  <a:gd name="T6" fmla="*/ 0 w 162"/>
                  <a:gd name="T7" fmla="*/ 268 h 278"/>
                  <a:gd name="T8" fmla="*/ 11 w 162"/>
                  <a:gd name="T9" fmla="*/ 278 h 278"/>
                  <a:gd name="T10" fmla="*/ 152 w 162"/>
                  <a:gd name="T11" fmla="*/ 278 h 278"/>
                  <a:gd name="T12" fmla="*/ 162 w 162"/>
                  <a:gd name="T13" fmla="*/ 268 h 278"/>
                  <a:gd name="T14" fmla="*/ 162 w 162"/>
                  <a:gd name="T15" fmla="*/ 11 h 278"/>
                  <a:gd name="T16" fmla="*/ 152 w 162"/>
                  <a:gd name="T17"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278">
                    <a:moveTo>
                      <a:pt x="152" y="0"/>
                    </a:moveTo>
                    <a:cubicBezTo>
                      <a:pt x="11" y="0"/>
                      <a:pt x="11" y="0"/>
                      <a:pt x="11" y="0"/>
                    </a:cubicBezTo>
                    <a:cubicBezTo>
                      <a:pt x="5" y="0"/>
                      <a:pt x="0" y="5"/>
                      <a:pt x="0" y="11"/>
                    </a:cubicBezTo>
                    <a:cubicBezTo>
                      <a:pt x="0" y="268"/>
                      <a:pt x="0" y="268"/>
                      <a:pt x="0" y="268"/>
                    </a:cubicBezTo>
                    <a:cubicBezTo>
                      <a:pt x="0" y="273"/>
                      <a:pt x="5" y="278"/>
                      <a:pt x="11" y="278"/>
                    </a:cubicBezTo>
                    <a:cubicBezTo>
                      <a:pt x="152" y="278"/>
                      <a:pt x="152" y="278"/>
                      <a:pt x="152" y="278"/>
                    </a:cubicBezTo>
                    <a:cubicBezTo>
                      <a:pt x="157" y="278"/>
                      <a:pt x="162" y="273"/>
                      <a:pt x="162" y="268"/>
                    </a:cubicBezTo>
                    <a:cubicBezTo>
                      <a:pt x="162" y="11"/>
                      <a:pt x="162" y="11"/>
                      <a:pt x="162" y="11"/>
                    </a:cubicBezTo>
                    <a:cubicBezTo>
                      <a:pt x="162" y="5"/>
                      <a:pt x="157" y="0"/>
                      <a:pt x="152"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9" name="Freeform 30"/>
              <p:cNvSpPr>
                <a:spLocks/>
              </p:cNvSpPr>
              <p:nvPr/>
            </p:nvSpPr>
            <p:spPr bwMode="auto">
              <a:xfrm>
                <a:off x="5080" y="1200"/>
                <a:ext cx="440" cy="703"/>
              </a:xfrm>
              <a:custGeom>
                <a:avLst/>
                <a:gdLst>
                  <a:gd name="T0" fmla="*/ 0 w 440"/>
                  <a:gd name="T1" fmla="*/ 0 h 703"/>
                  <a:gd name="T2" fmla="*/ 440 w 440"/>
                  <a:gd name="T3" fmla="*/ 0 h 703"/>
                  <a:gd name="T4" fmla="*/ 440 w 440"/>
                  <a:gd name="T5" fmla="*/ 703 h 703"/>
                  <a:gd name="T6" fmla="*/ 0 w 440"/>
                  <a:gd name="T7" fmla="*/ 703 h 703"/>
                  <a:gd name="T8" fmla="*/ 0 w 440"/>
                  <a:gd name="T9" fmla="*/ 0 h 703"/>
                  <a:gd name="T10" fmla="*/ 0 w 440"/>
                  <a:gd name="T11" fmla="*/ 0 h 703"/>
                </a:gdLst>
                <a:ahLst/>
                <a:cxnLst>
                  <a:cxn ang="0">
                    <a:pos x="T0" y="T1"/>
                  </a:cxn>
                  <a:cxn ang="0">
                    <a:pos x="T2" y="T3"/>
                  </a:cxn>
                  <a:cxn ang="0">
                    <a:pos x="T4" y="T5"/>
                  </a:cxn>
                  <a:cxn ang="0">
                    <a:pos x="T6" y="T7"/>
                  </a:cxn>
                  <a:cxn ang="0">
                    <a:pos x="T8" y="T9"/>
                  </a:cxn>
                  <a:cxn ang="0">
                    <a:pos x="T10" y="T11"/>
                  </a:cxn>
                </a:cxnLst>
                <a:rect l="0" t="0" r="r" b="b"/>
                <a:pathLst>
                  <a:path w="440" h="703">
                    <a:moveTo>
                      <a:pt x="0" y="0"/>
                    </a:moveTo>
                    <a:lnTo>
                      <a:pt x="440" y="0"/>
                    </a:lnTo>
                    <a:lnTo>
                      <a:pt x="440" y="703"/>
                    </a:lnTo>
                    <a:lnTo>
                      <a:pt x="0" y="703"/>
                    </a:lnTo>
                    <a:lnTo>
                      <a:pt x="0" y="0"/>
                    </a:lnTo>
                    <a:lnTo>
                      <a:pt x="0"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0" name="Freeform 31"/>
              <p:cNvSpPr>
                <a:spLocks/>
              </p:cNvSpPr>
              <p:nvPr/>
            </p:nvSpPr>
            <p:spPr bwMode="auto">
              <a:xfrm>
                <a:off x="5080" y="1903"/>
                <a:ext cx="146" cy="3"/>
              </a:xfrm>
              <a:custGeom>
                <a:avLst/>
                <a:gdLst>
                  <a:gd name="T0" fmla="*/ 0 w 146"/>
                  <a:gd name="T1" fmla="*/ 0 h 3"/>
                  <a:gd name="T2" fmla="*/ 146 w 146"/>
                  <a:gd name="T3" fmla="*/ 0 h 3"/>
                  <a:gd name="T4" fmla="*/ 146 w 146"/>
                  <a:gd name="T5" fmla="*/ 3 h 3"/>
                  <a:gd name="T6" fmla="*/ 0 w 146"/>
                  <a:gd name="T7" fmla="*/ 3 h 3"/>
                  <a:gd name="T8" fmla="*/ 0 w 146"/>
                  <a:gd name="T9" fmla="*/ 0 h 3"/>
                  <a:gd name="T10" fmla="*/ 0 w 146"/>
                  <a:gd name="T11" fmla="*/ 0 h 3"/>
                </a:gdLst>
                <a:ahLst/>
                <a:cxnLst>
                  <a:cxn ang="0">
                    <a:pos x="T0" y="T1"/>
                  </a:cxn>
                  <a:cxn ang="0">
                    <a:pos x="T2" y="T3"/>
                  </a:cxn>
                  <a:cxn ang="0">
                    <a:pos x="T4" y="T5"/>
                  </a:cxn>
                  <a:cxn ang="0">
                    <a:pos x="T6" y="T7"/>
                  </a:cxn>
                  <a:cxn ang="0">
                    <a:pos x="T8" y="T9"/>
                  </a:cxn>
                  <a:cxn ang="0">
                    <a:pos x="T10" y="T11"/>
                  </a:cxn>
                </a:cxnLst>
                <a:rect l="0" t="0" r="r" b="b"/>
                <a:pathLst>
                  <a:path w="146" h="3">
                    <a:moveTo>
                      <a:pt x="0" y="0"/>
                    </a:moveTo>
                    <a:lnTo>
                      <a:pt x="146" y="0"/>
                    </a:lnTo>
                    <a:lnTo>
                      <a:pt x="146" y="3"/>
                    </a:lnTo>
                    <a:lnTo>
                      <a:pt x="0" y="3"/>
                    </a:lnTo>
                    <a:lnTo>
                      <a:pt x="0" y="0"/>
                    </a:lnTo>
                    <a:lnTo>
                      <a:pt x="0" y="0"/>
                    </a:lnTo>
                    <a:close/>
                  </a:path>
                </a:pathLst>
              </a:custGeom>
              <a:solidFill>
                <a:srgbClr val="5D48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1" name="Freeform 32"/>
              <p:cNvSpPr>
                <a:spLocks/>
              </p:cNvSpPr>
              <p:nvPr/>
            </p:nvSpPr>
            <p:spPr bwMode="auto">
              <a:xfrm>
                <a:off x="5080" y="1200"/>
                <a:ext cx="257" cy="703"/>
              </a:xfrm>
              <a:custGeom>
                <a:avLst/>
                <a:gdLst>
                  <a:gd name="T0" fmla="*/ 257 w 257"/>
                  <a:gd name="T1" fmla="*/ 0 h 703"/>
                  <a:gd name="T2" fmla="*/ 0 w 257"/>
                  <a:gd name="T3" fmla="*/ 0 h 703"/>
                  <a:gd name="T4" fmla="*/ 0 w 257"/>
                  <a:gd name="T5" fmla="*/ 703 h 703"/>
                  <a:gd name="T6" fmla="*/ 146 w 257"/>
                  <a:gd name="T7" fmla="*/ 703 h 703"/>
                  <a:gd name="T8" fmla="*/ 257 w 257"/>
                  <a:gd name="T9" fmla="*/ 0 h 703"/>
                  <a:gd name="T10" fmla="*/ 257 w 257"/>
                  <a:gd name="T11" fmla="*/ 0 h 703"/>
                  <a:gd name="T12" fmla="*/ 257 w 257"/>
                  <a:gd name="T13" fmla="*/ 0 h 703"/>
                </a:gdLst>
                <a:ahLst/>
                <a:cxnLst>
                  <a:cxn ang="0">
                    <a:pos x="T0" y="T1"/>
                  </a:cxn>
                  <a:cxn ang="0">
                    <a:pos x="T2" y="T3"/>
                  </a:cxn>
                  <a:cxn ang="0">
                    <a:pos x="T4" y="T5"/>
                  </a:cxn>
                  <a:cxn ang="0">
                    <a:pos x="T6" y="T7"/>
                  </a:cxn>
                  <a:cxn ang="0">
                    <a:pos x="T8" y="T9"/>
                  </a:cxn>
                  <a:cxn ang="0">
                    <a:pos x="T10" y="T11"/>
                  </a:cxn>
                  <a:cxn ang="0">
                    <a:pos x="T12" y="T13"/>
                  </a:cxn>
                </a:cxnLst>
                <a:rect l="0" t="0" r="r" b="b"/>
                <a:pathLst>
                  <a:path w="257" h="703">
                    <a:moveTo>
                      <a:pt x="257" y="0"/>
                    </a:moveTo>
                    <a:lnTo>
                      <a:pt x="0" y="0"/>
                    </a:lnTo>
                    <a:lnTo>
                      <a:pt x="0" y="703"/>
                    </a:lnTo>
                    <a:lnTo>
                      <a:pt x="146" y="703"/>
                    </a:lnTo>
                    <a:lnTo>
                      <a:pt x="257" y="0"/>
                    </a:lnTo>
                    <a:lnTo>
                      <a:pt x="257" y="0"/>
                    </a:lnTo>
                    <a:lnTo>
                      <a:pt x="257" y="0"/>
                    </a:ln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2" name="Oval 33"/>
              <p:cNvSpPr>
                <a:spLocks noChangeArrowheads="1"/>
              </p:cNvSpPr>
              <p:nvPr/>
            </p:nvSpPr>
            <p:spPr bwMode="auto">
              <a:xfrm>
                <a:off x="5259" y="1938"/>
                <a:ext cx="58" cy="55"/>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6" name="Oval 34"/>
              <p:cNvSpPr>
                <a:spLocks noChangeArrowheads="1"/>
              </p:cNvSpPr>
              <p:nvPr/>
            </p:nvSpPr>
            <p:spPr bwMode="auto">
              <a:xfrm>
                <a:off x="5354" y="1954"/>
                <a:ext cx="27" cy="26"/>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7" name="Oval 35"/>
              <p:cNvSpPr>
                <a:spLocks noChangeArrowheads="1"/>
              </p:cNvSpPr>
              <p:nvPr/>
            </p:nvSpPr>
            <p:spPr bwMode="auto">
              <a:xfrm>
                <a:off x="5198" y="1954"/>
                <a:ext cx="28" cy="26"/>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3" name="Group 4"/>
            <p:cNvGrpSpPr>
              <a:grpSpLocks noChangeAspect="1"/>
            </p:cNvGrpSpPr>
            <p:nvPr/>
          </p:nvGrpSpPr>
          <p:grpSpPr bwMode="auto">
            <a:xfrm>
              <a:off x="5253038" y="1862139"/>
              <a:ext cx="2211387" cy="1376363"/>
              <a:chOff x="3309" y="1173"/>
              <a:chExt cx="1393" cy="867"/>
            </a:xfrm>
          </p:grpSpPr>
          <p:sp>
            <p:nvSpPr>
              <p:cNvPr id="14" name="AutoShape 3"/>
              <p:cNvSpPr>
                <a:spLocks noChangeAspect="1" noChangeArrowheads="1" noTextEdit="1"/>
              </p:cNvSpPr>
              <p:nvPr/>
            </p:nvSpPr>
            <p:spPr bwMode="auto">
              <a:xfrm>
                <a:off x="3313" y="1177"/>
                <a:ext cx="1389" cy="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5" name="Freeform 5"/>
              <p:cNvSpPr>
                <a:spLocks/>
              </p:cNvSpPr>
              <p:nvPr/>
            </p:nvSpPr>
            <p:spPr bwMode="auto">
              <a:xfrm>
                <a:off x="3309" y="1173"/>
                <a:ext cx="1393" cy="867"/>
              </a:xfrm>
              <a:custGeom>
                <a:avLst/>
                <a:gdLst>
                  <a:gd name="T0" fmla="*/ 13 w 391"/>
                  <a:gd name="T1" fmla="*/ 254 h 254"/>
                  <a:gd name="T2" fmla="*/ 378 w 391"/>
                  <a:gd name="T3" fmla="*/ 254 h 254"/>
                  <a:gd name="T4" fmla="*/ 391 w 391"/>
                  <a:gd name="T5" fmla="*/ 240 h 254"/>
                  <a:gd name="T6" fmla="*/ 391 w 391"/>
                  <a:gd name="T7" fmla="*/ 14 h 254"/>
                  <a:gd name="T8" fmla="*/ 378 w 391"/>
                  <a:gd name="T9" fmla="*/ 0 h 254"/>
                  <a:gd name="T10" fmla="*/ 13 w 391"/>
                  <a:gd name="T11" fmla="*/ 0 h 254"/>
                  <a:gd name="T12" fmla="*/ 0 w 391"/>
                  <a:gd name="T13" fmla="*/ 14 h 254"/>
                  <a:gd name="T14" fmla="*/ 0 w 391"/>
                  <a:gd name="T15" fmla="*/ 240 h 254"/>
                  <a:gd name="T16" fmla="*/ 13 w 391"/>
                  <a:gd name="T17"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1" h="254">
                    <a:moveTo>
                      <a:pt x="13" y="254"/>
                    </a:moveTo>
                    <a:cubicBezTo>
                      <a:pt x="378" y="254"/>
                      <a:pt x="378" y="254"/>
                      <a:pt x="378" y="254"/>
                    </a:cubicBezTo>
                    <a:cubicBezTo>
                      <a:pt x="386" y="254"/>
                      <a:pt x="391" y="248"/>
                      <a:pt x="391" y="240"/>
                    </a:cubicBezTo>
                    <a:cubicBezTo>
                      <a:pt x="391" y="14"/>
                      <a:pt x="391" y="14"/>
                      <a:pt x="391" y="14"/>
                    </a:cubicBezTo>
                    <a:cubicBezTo>
                      <a:pt x="391" y="6"/>
                      <a:pt x="386" y="0"/>
                      <a:pt x="378" y="0"/>
                    </a:cubicBezTo>
                    <a:cubicBezTo>
                      <a:pt x="13" y="0"/>
                      <a:pt x="13" y="0"/>
                      <a:pt x="13" y="0"/>
                    </a:cubicBezTo>
                    <a:cubicBezTo>
                      <a:pt x="6" y="0"/>
                      <a:pt x="0" y="6"/>
                      <a:pt x="0" y="14"/>
                    </a:cubicBezTo>
                    <a:cubicBezTo>
                      <a:pt x="0" y="240"/>
                      <a:pt x="0" y="240"/>
                      <a:pt x="0" y="240"/>
                    </a:cubicBezTo>
                    <a:cubicBezTo>
                      <a:pt x="0" y="248"/>
                      <a:pt x="6" y="254"/>
                      <a:pt x="13" y="254"/>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 name="Freeform 6"/>
              <p:cNvSpPr>
                <a:spLocks/>
              </p:cNvSpPr>
              <p:nvPr/>
            </p:nvSpPr>
            <p:spPr bwMode="auto">
              <a:xfrm>
                <a:off x="3370" y="1190"/>
                <a:ext cx="1268" cy="755"/>
              </a:xfrm>
              <a:custGeom>
                <a:avLst/>
                <a:gdLst>
                  <a:gd name="T0" fmla="*/ 0 w 356"/>
                  <a:gd name="T1" fmla="*/ 11 h 221"/>
                  <a:gd name="T2" fmla="*/ 356 w 356"/>
                  <a:gd name="T3" fmla="*/ 11 h 221"/>
                  <a:gd name="T4" fmla="*/ 356 w 356"/>
                  <a:gd name="T5" fmla="*/ 221 h 221"/>
                  <a:gd name="T6" fmla="*/ 0 w 356"/>
                  <a:gd name="T7" fmla="*/ 221 h 221"/>
                  <a:gd name="T8" fmla="*/ 0 w 356"/>
                  <a:gd name="T9" fmla="*/ 11 h 221"/>
                </a:gdLst>
                <a:ahLst/>
                <a:cxnLst>
                  <a:cxn ang="0">
                    <a:pos x="T0" y="T1"/>
                  </a:cxn>
                  <a:cxn ang="0">
                    <a:pos x="T2" y="T3"/>
                  </a:cxn>
                  <a:cxn ang="0">
                    <a:pos x="T4" y="T5"/>
                  </a:cxn>
                  <a:cxn ang="0">
                    <a:pos x="T6" y="T7"/>
                  </a:cxn>
                  <a:cxn ang="0">
                    <a:pos x="T8" y="T9"/>
                  </a:cxn>
                </a:cxnLst>
                <a:rect l="0" t="0" r="r" b="b"/>
                <a:pathLst>
                  <a:path w="356" h="221">
                    <a:moveTo>
                      <a:pt x="0" y="11"/>
                    </a:moveTo>
                    <a:cubicBezTo>
                      <a:pt x="356" y="11"/>
                      <a:pt x="356" y="11"/>
                      <a:pt x="356" y="11"/>
                    </a:cubicBezTo>
                    <a:cubicBezTo>
                      <a:pt x="356" y="158"/>
                      <a:pt x="356" y="221"/>
                      <a:pt x="356" y="221"/>
                    </a:cubicBezTo>
                    <a:cubicBezTo>
                      <a:pt x="0" y="221"/>
                      <a:pt x="0" y="221"/>
                      <a:pt x="0" y="221"/>
                    </a:cubicBezTo>
                    <a:cubicBezTo>
                      <a:pt x="0" y="0"/>
                      <a:pt x="0" y="11"/>
                      <a:pt x="0" y="11"/>
                    </a:cubicBezTo>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7" name="Freeform 7"/>
              <p:cNvSpPr>
                <a:spLocks noEditPoints="1"/>
              </p:cNvSpPr>
              <p:nvPr/>
            </p:nvSpPr>
            <p:spPr bwMode="auto">
              <a:xfrm>
                <a:off x="3370" y="1228"/>
                <a:ext cx="755" cy="717"/>
              </a:xfrm>
              <a:custGeom>
                <a:avLst/>
                <a:gdLst>
                  <a:gd name="T0" fmla="*/ 212 w 212"/>
                  <a:gd name="T1" fmla="*/ 0 h 210"/>
                  <a:gd name="T2" fmla="*/ 0 w 212"/>
                  <a:gd name="T3" fmla="*/ 0 h 210"/>
                  <a:gd name="T4" fmla="*/ 0 w 212"/>
                  <a:gd name="T5" fmla="*/ 210 h 210"/>
                  <a:gd name="T6" fmla="*/ 185 w 212"/>
                  <a:gd name="T7" fmla="*/ 210 h 210"/>
                  <a:gd name="T8" fmla="*/ 212 w 212"/>
                  <a:gd name="T9" fmla="*/ 0 h 210"/>
                  <a:gd name="T10" fmla="*/ 0 w 212"/>
                  <a:gd name="T11" fmla="*/ 0 h 210"/>
                  <a:gd name="T12" fmla="*/ 0 w 212"/>
                  <a:gd name="T13" fmla="*/ 0 h 210"/>
                  <a:gd name="T14" fmla="*/ 0 w 212"/>
                  <a:gd name="T15" fmla="*/ 0 h 210"/>
                  <a:gd name="T16" fmla="*/ 0 w 212"/>
                  <a:gd name="T17" fmla="*/ 0 h 210"/>
                  <a:gd name="T18" fmla="*/ 0 w 212"/>
                  <a:gd name="T1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0">
                    <a:moveTo>
                      <a:pt x="212" y="0"/>
                    </a:moveTo>
                    <a:cubicBezTo>
                      <a:pt x="162" y="0"/>
                      <a:pt x="92" y="0"/>
                      <a:pt x="0" y="0"/>
                    </a:cubicBezTo>
                    <a:cubicBezTo>
                      <a:pt x="0" y="1"/>
                      <a:pt x="0" y="18"/>
                      <a:pt x="0" y="210"/>
                    </a:cubicBezTo>
                    <a:cubicBezTo>
                      <a:pt x="185" y="210"/>
                      <a:pt x="185" y="210"/>
                      <a:pt x="185" y="210"/>
                    </a:cubicBezTo>
                    <a:cubicBezTo>
                      <a:pt x="212" y="0"/>
                      <a:pt x="212" y="0"/>
                      <a:pt x="212"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 name="Oval 8"/>
              <p:cNvSpPr>
                <a:spLocks noChangeArrowheads="1"/>
              </p:cNvSpPr>
              <p:nvPr/>
            </p:nvSpPr>
            <p:spPr bwMode="auto">
              <a:xfrm>
                <a:off x="3983" y="1969"/>
                <a:ext cx="42" cy="41"/>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pic>
          <p:nvPicPr>
            <p:cNvPr id="38" name="Picture 37"/>
            <p:cNvPicPr>
              <a:picLocks noChangeAspect="1"/>
            </p:cNvPicPr>
            <p:nvPr/>
          </p:nvPicPr>
          <p:blipFill>
            <a:blip r:embed="rId9"/>
            <a:stretch>
              <a:fillRect/>
            </a:stretch>
          </p:blipFill>
          <p:spPr>
            <a:xfrm>
              <a:off x="5905891" y="2118471"/>
              <a:ext cx="886297" cy="859654"/>
            </a:xfrm>
            <a:prstGeom prst="rect">
              <a:avLst/>
            </a:prstGeom>
          </p:spPr>
        </p:pic>
        <p:pic>
          <p:nvPicPr>
            <p:cNvPr id="36" name="Picture 35"/>
            <p:cNvPicPr>
              <a:picLocks noChangeAspect="1"/>
            </p:cNvPicPr>
            <p:nvPr/>
          </p:nvPicPr>
          <p:blipFill>
            <a:blip r:embed="rId10"/>
            <a:stretch>
              <a:fillRect/>
            </a:stretch>
          </p:blipFill>
          <p:spPr>
            <a:xfrm>
              <a:off x="8195963" y="2225765"/>
              <a:ext cx="447731" cy="468122"/>
            </a:xfrm>
            <a:prstGeom prst="rect">
              <a:avLst/>
            </a:prstGeom>
          </p:spPr>
        </p:pic>
        <p:pic>
          <p:nvPicPr>
            <p:cNvPr id="34" name="Picture 33"/>
            <p:cNvPicPr>
              <a:picLocks noChangeAspect="1"/>
            </p:cNvPicPr>
            <p:nvPr/>
          </p:nvPicPr>
          <p:blipFill>
            <a:blip r:embed="rId9"/>
            <a:stretch>
              <a:fillRect/>
            </a:stretch>
          </p:blipFill>
          <p:spPr>
            <a:xfrm>
              <a:off x="9539686" y="2240345"/>
              <a:ext cx="457221" cy="443474"/>
            </a:xfrm>
            <a:prstGeom prst="rect">
              <a:avLst/>
            </a:prstGeom>
          </p:spPr>
        </p:pic>
      </p:grpSp>
      <p:pic>
        <p:nvPicPr>
          <p:cNvPr id="3" name="Picture 2"/>
          <p:cNvPicPr>
            <a:picLocks noChangeAspect="1"/>
          </p:cNvPicPr>
          <p:nvPr/>
        </p:nvPicPr>
        <p:blipFill>
          <a:blip r:embed="rId11"/>
          <a:stretch>
            <a:fillRect/>
          </a:stretch>
        </p:blipFill>
        <p:spPr>
          <a:xfrm>
            <a:off x="7708620" y="5306426"/>
            <a:ext cx="915840" cy="924732"/>
          </a:xfrm>
          <a:prstGeom prst="rect">
            <a:avLst/>
          </a:prstGeom>
        </p:spPr>
      </p:pic>
      <p:pic>
        <p:nvPicPr>
          <p:cNvPr id="4" name="Picture 3"/>
          <p:cNvPicPr>
            <a:picLocks noChangeAspect="1"/>
          </p:cNvPicPr>
          <p:nvPr/>
        </p:nvPicPr>
        <p:blipFill>
          <a:blip r:embed="rId12"/>
          <a:stretch>
            <a:fillRect/>
          </a:stretch>
        </p:blipFill>
        <p:spPr>
          <a:xfrm>
            <a:off x="6652726" y="5316758"/>
            <a:ext cx="914400" cy="914400"/>
          </a:xfrm>
          <a:prstGeom prst="rect">
            <a:avLst/>
          </a:prstGeom>
        </p:spPr>
      </p:pic>
      <p:pic>
        <p:nvPicPr>
          <p:cNvPr id="6" name="Picture 5"/>
          <p:cNvPicPr>
            <a:picLocks noChangeAspect="1"/>
          </p:cNvPicPr>
          <p:nvPr/>
        </p:nvPicPr>
        <p:blipFill>
          <a:blip r:embed="rId13"/>
          <a:stretch>
            <a:fillRect/>
          </a:stretch>
        </p:blipFill>
        <p:spPr>
          <a:xfrm>
            <a:off x="8769231" y="5306426"/>
            <a:ext cx="925365" cy="924732"/>
          </a:xfrm>
          <a:prstGeom prst="rect">
            <a:avLst/>
          </a:prstGeom>
        </p:spPr>
      </p:pic>
      <p:pic>
        <p:nvPicPr>
          <p:cNvPr id="7" name="Picture 6"/>
          <p:cNvPicPr>
            <a:picLocks noChangeAspect="1"/>
          </p:cNvPicPr>
          <p:nvPr/>
        </p:nvPicPr>
        <p:blipFill>
          <a:blip r:embed="rId14"/>
          <a:stretch>
            <a:fillRect/>
          </a:stretch>
        </p:blipFill>
        <p:spPr>
          <a:xfrm>
            <a:off x="9817717" y="5306426"/>
            <a:ext cx="928422" cy="928422"/>
          </a:xfrm>
          <a:prstGeom prst="rect">
            <a:avLst/>
          </a:prstGeom>
        </p:spPr>
      </p:pic>
      <p:pic>
        <p:nvPicPr>
          <p:cNvPr id="61" name="Picture 60"/>
          <p:cNvPicPr>
            <a:picLocks noChangeAspect="1"/>
          </p:cNvPicPr>
          <p:nvPr/>
        </p:nvPicPr>
        <p:blipFill>
          <a:blip r:embed="rId15">
            <a:biLevel thresh="75000"/>
            <a:extLst>
              <a:ext uri="{BEBA8EAE-BF5A-486C-A8C5-ECC9F3942E4B}">
                <a14:imgProps xmlns:a14="http://schemas.microsoft.com/office/drawing/2010/main">
                  <a14:imgLayer r:embed="rId1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1518" y="6135151"/>
            <a:ext cx="784438" cy="627550"/>
          </a:xfrm>
          <a:prstGeom prst="rect">
            <a:avLst/>
          </a:prstGeom>
        </p:spPr>
      </p:pic>
    </p:spTree>
    <p:extLst>
      <p:ext uri="{BB962C8B-B14F-4D97-AF65-F5344CB8AC3E}">
        <p14:creationId xmlns:p14="http://schemas.microsoft.com/office/powerpoint/2010/main" val="1129252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4294967295"/>
          </p:nvPr>
        </p:nvSpPr>
        <p:spPr>
          <a:xfrm>
            <a:off x="0" y="192088"/>
            <a:ext cx="6400800" cy="630237"/>
          </a:xfrm>
        </p:spPr>
        <p:txBody>
          <a:bodyPr vert="horz" wrap="square" lIns="146304" tIns="91440" rIns="146304" bIns="91440" rtlCol="0" anchor="t">
            <a:noAutofit/>
          </a:bodyPr>
          <a:lstStyle/>
          <a:p>
            <a:pPr defTabSz="932667">
              <a:lnSpc>
                <a:spcPct val="90000"/>
              </a:lnSpc>
              <a:spcBef>
                <a:spcPct val="0"/>
              </a:spcBef>
            </a:pPr>
            <a:r>
              <a:rPr lang="en-US" sz="4800" spc="-102" dirty="0">
                <a:ln w="3175">
                  <a:noFill/>
                </a:ln>
                <a:solidFill>
                  <a:schemeClr val="tx1">
                    <a:lumMod val="65000"/>
                    <a:lumOff val="35000"/>
                  </a:schemeClr>
                </a:solidFill>
                <a:cs typeface="Segoe UI" pitchFamily="34" charset="0"/>
              </a:rPr>
              <a:t>Cost Effective </a:t>
            </a:r>
          </a:p>
        </p:txBody>
      </p:sp>
      <p:sp>
        <p:nvSpPr>
          <p:cNvPr id="6" name="Rectangle 5"/>
          <p:cNvSpPr/>
          <p:nvPr/>
        </p:nvSpPr>
        <p:spPr>
          <a:xfrm>
            <a:off x="6067333" y="6255861"/>
            <a:ext cx="6216650" cy="738664"/>
          </a:xfrm>
          <a:prstGeom prst="rect">
            <a:avLst/>
          </a:prstGeom>
        </p:spPr>
        <p:txBody>
          <a:bodyPr>
            <a:spAutoFit/>
          </a:bodyPr>
          <a:lstStyle/>
          <a:p>
            <a:pPr algn="r"/>
            <a:r>
              <a:rPr lang="en-US" sz="1400" baseline="30000" dirty="0">
                <a:solidFill>
                  <a:srgbClr val="000000"/>
                </a:solidFill>
              </a:rPr>
              <a:t>1 </a:t>
            </a:r>
            <a:r>
              <a:rPr lang="en-US" sz="1400" dirty="0" err="1">
                <a:solidFill>
                  <a:srgbClr val="000000"/>
                </a:solidFill>
                <a:hlinkClick r:id="rId3"/>
              </a:rPr>
              <a:t>Okta</a:t>
            </a:r>
            <a:r>
              <a:rPr lang="en-US" sz="1400" dirty="0">
                <a:solidFill>
                  <a:srgbClr val="000000"/>
                </a:solidFill>
                <a:hlinkClick r:id="rId3"/>
              </a:rPr>
              <a:t> Enterprise Edition</a:t>
            </a:r>
            <a:r>
              <a:rPr lang="en-US" sz="1400" dirty="0">
                <a:solidFill>
                  <a:srgbClr val="000000"/>
                </a:solidFill>
              </a:rPr>
              <a:t> as of 3/1/2015. </a:t>
            </a:r>
          </a:p>
          <a:p>
            <a:pPr algn="r"/>
            <a:r>
              <a:rPr lang="en-US" sz="1400" baseline="30000" dirty="0">
                <a:solidFill>
                  <a:srgbClr val="000000"/>
                </a:solidFill>
              </a:rPr>
              <a:t>2</a:t>
            </a:r>
            <a:r>
              <a:rPr lang="en-US" sz="1400" dirty="0">
                <a:solidFill>
                  <a:srgbClr val="000000"/>
                </a:solidFill>
              </a:rPr>
              <a:t> </a:t>
            </a:r>
            <a:r>
              <a:rPr lang="en-US" sz="1400" dirty="0" err="1">
                <a:solidFill>
                  <a:srgbClr val="000000"/>
                </a:solidFill>
                <a:hlinkClick r:id="rId4"/>
              </a:rPr>
              <a:t>Airwatch</a:t>
            </a:r>
            <a:r>
              <a:rPr lang="en-US" sz="1400" dirty="0">
                <a:solidFill>
                  <a:srgbClr val="000000"/>
                </a:solidFill>
                <a:hlinkClick r:id="rId4"/>
              </a:rPr>
              <a:t> Orange Management Suite-Cloud</a:t>
            </a:r>
            <a:r>
              <a:rPr lang="en-US" sz="1400" dirty="0">
                <a:solidFill>
                  <a:srgbClr val="000000"/>
                </a:solidFill>
              </a:rPr>
              <a:t> as of 3/1/2015. </a:t>
            </a:r>
          </a:p>
          <a:p>
            <a:pPr algn="r"/>
            <a:r>
              <a:rPr lang="en-US" sz="1400" baseline="30000" dirty="0">
                <a:solidFill>
                  <a:srgbClr val="000000"/>
                </a:solidFill>
              </a:rPr>
              <a:t>3</a:t>
            </a:r>
            <a:r>
              <a:rPr lang="en-US" sz="1400" dirty="0">
                <a:solidFill>
                  <a:srgbClr val="000000"/>
                </a:solidFill>
              </a:rPr>
              <a:t> 50% savings over standalone offers </a:t>
            </a:r>
          </a:p>
        </p:txBody>
      </p:sp>
      <p:graphicFrame>
        <p:nvGraphicFramePr>
          <p:cNvPr id="7" name="Table 6"/>
          <p:cNvGraphicFramePr>
            <a:graphicFrameLocks noGrp="1"/>
          </p:cNvGraphicFramePr>
          <p:nvPr>
            <p:extLst>
              <p:ext uri="{D42A27DB-BD31-4B8C-83A1-F6EECF244321}">
                <p14:modId xmlns:p14="http://schemas.microsoft.com/office/powerpoint/2010/main" val="2472205930"/>
              </p:ext>
            </p:extLst>
          </p:nvPr>
        </p:nvGraphicFramePr>
        <p:xfrm>
          <a:off x="1365712" y="1646620"/>
          <a:ext cx="10069416" cy="3935180"/>
        </p:xfrm>
        <a:graphic>
          <a:graphicData uri="http://schemas.openxmlformats.org/drawingml/2006/table">
            <a:tbl>
              <a:tblPr firstRow="1" lastRow="1" bandRow="1">
                <a:tableStyleId>{8EC20E35-A176-4012-BC5E-935CFFF8708E}</a:tableStyleId>
              </a:tblPr>
              <a:tblGrid>
                <a:gridCol w="4421223">
                  <a:extLst>
                    <a:ext uri="{9D8B030D-6E8A-4147-A177-3AD203B41FA5}">
                      <a16:colId xmlns:a16="http://schemas.microsoft.com/office/drawing/2014/main" val="3973353531"/>
                    </a:ext>
                  </a:extLst>
                </a:gridCol>
                <a:gridCol w="2534654">
                  <a:extLst>
                    <a:ext uri="{9D8B030D-6E8A-4147-A177-3AD203B41FA5}">
                      <a16:colId xmlns:a16="http://schemas.microsoft.com/office/drawing/2014/main" val="990044269"/>
                    </a:ext>
                  </a:extLst>
                </a:gridCol>
                <a:gridCol w="3113539">
                  <a:extLst>
                    <a:ext uri="{9D8B030D-6E8A-4147-A177-3AD203B41FA5}">
                      <a16:colId xmlns:a16="http://schemas.microsoft.com/office/drawing/2014/main" val="759334048"/>
                    </a:ext>
                  </a:extLst>
                </a:gridCol>
              </a:tblGrid>
              <a:tr h="373511">
                <a:tc>
                  <a:txBody>
                    <a:bodyPr/>
                    <a:lstStyle/>
                    <a:p>
                      <a:pPr marL="0" marR="0" fontAlgn="t">
                        <a:spcBef>
                          <a:spcPts val="0"/>
                        </a:spcBef>
                        <a:spcAft>
                          <a:spcPts val="0"/>
                        </a:spcAft>
                      </a:pPr>
                      <a:r>
                        <a:rPr lang="en-US" sz="1800" dirty="0">
                          <a:effectLst/>
                        </a:rPr>
                        <a:t> </a:t>
                      </a:r>
                      <a:endParaRPr lang="en-US" sz="1800" dirty="0">
                        <a:effectLst/>
                        <a:latin typeface="Calibri" panose="020F0502020204030204" pitchFamily="34" charset="0"/>
                      </a:endParaRPr>
                    </a:p>
                  </a:txBody>
                  <a:tcPr marL="29742" marR="29742" marT="29742" marB="29742">
                    <a:solidFill>
                      <a:schemeClr val="tx1">
                        <a:lumMod val="75000"/>
                        <a:lumOff val="25000"/>
                      </a:schemeClr>
                    </a:solidFill>
                  </a:tcPr>
                </a:tc>
                <a:tc>
                  <a:txBody>
                    <a:bodyPr/>
                    <a:lstStyle/>
                    <a:p>
                      <a:pPr marL="0" marR="0" fontAlgn="t">
                        <a:spcBef>
                          <a:spcPts val="0"/>
                        </a:spcBef>
                        <a:spcAft>
                          <a:spcPts val="0"/>
                        </a:spcAft>
                      </a:pPr>
                      <a:r>
                        <a:rPr lang="en-US" sz="1800" dirty="0">
                          <a:effectLst/>
                        </a:rPr>
                        <a:t>Microsoft</a:t>
                      </a:r>
                    </a:p>
                    <a:p>
                      <a:pPr marL="0" marR="0" fontAlgn="t">
                        <a:spcBef>
                          <a:spcPts val="0"/>
                        </a:spcBef>
                        <a:spcAft>
                          <a:spcPts val="0"/>
                        </a:spcAft>
                      </a:pPr>
                      <a:r>
                        <a:rPr lang="en-US" sz="1800" dirty="0">
                          <a:effectLst/>
                        </a:rPr>
                        <a:t>EMS</a:t>
                      </a:r>
                      <a:endParaRPr lang="en-US" sz="1800" dirty="0">
                        <a:effectLst/>
                        <a:latin typeface="Calibri" panose="020F0502020204030204" pitchFamily="34" charset="0"/>
                      </a:endParaRPr>
                    </a:p>
                  </a:txBody>
                  <a:tcPr marL="29742" marR="29742" marT="29742" marB="29742">
                    <a:solidFill>
                      <a:schemeClr val="tx1">
                        <a:lumMod val="75000"/>
                        <a:lumOff val="25000"/>
                      </a:schemeClr>
                    </a:solidFill>
                  </a:tcPr>
                </a:tc>
                <a:tc>
                  <a:txBody>
                    <a:bodyPr/>
                    <a:lstStyle/>
                    <a:p>
                      <a:pPr marL="0" marR="0" fontAlgn="t">
                        <a:spcBef>
                          <a:spcPts val="0"/>
                        </a:spcBef>
                        <a:spcAft>
                          <a:spcPts val="0"/>
                        </a:spcAft>
                      </a:pPr>
                      <a:r>
                        <a:rPr lang="en-US" sz="1800" dirty="0">
                          <a:effectLst/>
                        </a:rPr>
                        <a:t>Other</a:t>
                      </a:r>
                    </a:p>
                    <a:p>
                      <a:pPr marL="0" marR="0" fontAlgn="t">
                        <a:spcBef>
                          <a:spcPts val="0"/>
                        </a:spcBef>
                        <a:spcAft>
                          <a:spcPts val="0"/>
                        </a:spcAft>
                      </a:pPr>
                      <a:r>
                        <a:rPr lang="en-US" sz="1800" dirty="0">
                          <a:effectLst/>
                        </a:rPr>
                        <a:t>vendors</a:t>
                      </a:r>
                      <a:endParaRPr lang="en-US" sz="1800" dirty="0">
                        <a:effectLst/>
                        <a:latin typeface="Calibri" panose="020F0502020204030204" pitchFamily="34" charset="0"/>
                      </a:endParaRPr>
                    </a:p>
                  </a:txBody>
                  <a:tcPr marL="29742" marR="29742" marT="29742" marB="29742">
                    <a:solidFill>
                      <a:schemeClr val="tx1">
                        <a:lumMod val="75000"/>
                        <a:lumOff val="25000"/>
                      </a:schemeClr>
                    </a:solidFill>
                  </a:tcPr>
                </a:tc>
                <a:extLst>
                  <a:ext uri="{0D108BD9-81ED-4DB2-BD59-A6C34878D82A}">
                    <a16:rowId xmlns:a16="http://schemas.microsoft.com/office/drawing/2014/main" val="3732375255"/>
                  </a:ext>
                </a:extLst>
              </a:tr>
              <a:tr h="632108">
                <a:tc>
                  <a:txBody>
                    <a:bodyPr/>
                    <a:lstStyle/>
                    <a:p>
                      <a:pPr marL="0" marR="0" fontAlgn="t">
                        <a:spcBef>
                          <a:spcPts val="0"/>
                        </a:spcBef>
                        <a:spcAft>
                          <a:spcPts val="0"/>
                        </a:spcAft>
                      </a:pPr>
                      <a:r>
                        <a:rPr lang="en-US" sz="1800">
                          <a:effectLst/>
                        </a:rPr>
                        <a:t>Identity and access </a:t>
                      </a:r>
                    </a:p>
                    <a:p>
                      <a:pPr marL="0" marR="0" fontAlgn="t">
                        <a:spcBef>
                          <a:spcPts val="0"/>
                        </a:spcBef>
                        <a:spcAft>
                          <a:spcPts val="0"/>
                        </a:spcAft>
                      </a:pPr>
                      <a:r>
                        <a:rPr lang="en-US" sz="1800">
                          <a:effectLst/>
                        </a:rPr>
                        <a:t>management </a:t>
                      </a:r>
                      <a:endParaRPr lang="en-US" sz="1800">
                        <a:effectLst/>
                        <a:latin typeface="Calibri" panose="020F0502020204030204" pitchFamily="34" charset="0"/>
                      </a:endParaRPr>
                    </a:p>
                  </a:txBody>
                  <a:tcPr marL="29742" marR="29742" marT="29742" marB="29742"/>
                </a:tc>
                <a:tc>
                  <a:txBody>
                    <a:bodyPr/>
                    <a:lstStyle/>
                    <a:p>
                      <a:pPr marL="0" marR="0" fontAlgn="t">
                        <a:spcBef>
                          <a:spcPts val="0"/>
                        </a:spcBef>
                        <a:spcAft>
                          <a:spcPts val="0"/>
                        </a:spcAft>
                      </a:pPr>
                      <a:r>
                        <a:rPr lang="en-US" sz="1800" dirty="0">
                          <a:effectLst/>
                        </a:rPr>
                        <a:t>Included</a:t>
                      </a:r>
                      <a:endParaRPr lang="en-US" sz="1800" dirty="0">
                        <a:effectLst/>
                        <a:latin typeface="Calibri" panose="020F0502020204030204" pitchFamily="34" charset="0"/>
                      </a:endParaRPr>
                    </a:p>
                  </a:txBody>
                  <a:tcPr marL="29742" marR="29742" marT="29742" marB="29742"/>
                </a:tc>
                <a:tc>
                  <a:txBody>
                    <a:bodyPr/>
                    <a:lstStyle/>
                    <a:p>
                      <a:pPr marL="0" marR="0" fontAlgn="t">
                        <a:spcBef>
                          <a:spcPts val="0"/>
                        </a:spcBef>
                        <a:spcAft>
                          <a:spcPts val="0"/>
                        </a:spcAft>
                      </a:pPr>
                      <a:r>
                        <a:rPr lang="en-US" sz="1800" dirty="0">
                          <a:effectLst/>
                        </a:rPr>
                        <a:t>$8</a:t>
                      </a:r>
                      <a:r>
                        <a:rPr lang="en-US" sz="1800" baseline="30000" dirty="0">
                          <a:effectLst/>
                        </a:rPr>
                        <a:t>1</a:t>
                      </a:r>
                      <a:endParaRPr lang="en-US" sz="1800" dirty="0">
                        <a:effectLst/>
                        <a:latin typeface="Calibri" panose="020F0502020204030204" pitchFamily="34" charset="0"/>
                      </a:endParaRPr>
                    </a:p>
                  </a:txBody>
                  <a:tcPr marL="29742" marR="29742" marT="29742" marB="29742"/>
                </a:tc>
                <a:extLst>
                  <a:ext uri="{0D108BD9-81ED-4DB2-BD59-A6C34878D82A}">
                    <a16:rowId xmlns:a16="http://schemas.microsoft.com/office/drawing/2014/main" val="3486897431"/>
                  </a:ext>
                </a:extLst>
              </a:tr>
              <a:tr h="632108">
                <a:tc>
                  <a:txBody>
                    <a:bodyPr/>
                    <a:lstStyle/>
                    <a:p>
                      <a:pPr marL="0" marR="0" fontAlgn="t">
                        <a:spcBef>
                          <a:spcPts val="0"/>
                        </a:spcBef>
                        <a:spcAft>
                          <a:spcPts val="0"/>
                        </a:spcAft>
                      </a:pPr>
                      <a:r>
                        <a:rPr lang="en-US" sz="1800">
                          <a:effectLst/>
                        </a:rPr>
                        <a:t>Mobile device and </a:t>
                      </a:r>
                    </a:p>
                    <a:p>
                      <a:pPr marL="0" marR="0" fontAlgn="t">
                        <a:spcBef>
                          <a:spcPts val="0"/>
                        </a:spcBef>
                        <a:spcAft>
                          <a:spcPts val="0"/>
                        </a:spcAft>
                      </a:pPr>
                      <a:r>
                        <a:rPr lang="en-US" sz="1800">
                          <a:effectLst/>
                        </a:rPr>
                        <a:t>application management </a:t>
                      </a:r>
                      <a:endParaRPr lang="en-US" sz="1800">
                        <a:effectLst/>
                        <a:latin typeface="Calibri" panose="020F0502020204030204" pitchFamily="34" charset="0"/>
                      </a:endParaRPr>
                    </a:p>
                  </a:txBody>
                  <a:tcPr marL="29742" marR="29742" marT="29742" marB="29742"/>
                </a:tc>
                <a:tc>
                  <a:txBody>
                    <a:bodyPr/>
                    <a:lstStyle/>
                    <a:p>
                      <a:pPr marL="0" marR="0" fontAlgn="t">
                        <a:spcBef>
                          <a:spcPts val="0"/>
                        </a:spcBef>
                        <a:spcAft>
                          <a:spcPts val="0"/>
                        </a:spcAft>
                      </a:pPr>
                      <a:r>
                        <a:rPr lang="en-US" sz="1800" dirty="0">
                          <a:effectLst/>
                        </a:rPr>
                        <a:t>Included</a:t>
                      </a:r>
                      <a:endParaRPr lang="en-US" sz="1800" dirty="0">
                        <a:effectLst/>
                        <a:latin typeface="Calibri" panose="020F0502020204030204" pitchFamily="34" charset="0"/>
                      </a:endParaRPr>
                    </a:p>
                  </a:txBody>
                  <a:tcPr marL="29742" marR="29742" marT="29742" marB="29742"/>
                </a:tc>
                <a:tc>
                  <a:txBody>
                    <a:bodyPr/>
                    <a:lstStyle/>
                    <a:p>
                      <a:pPr marL="0" marR="0" fontAlgn="t">
                        <a:spcBef>
                          <a:spcPts val="0"/>
                        </a:spcBef>
                        <a:spcAft>
                          <a:spcPts val="0"/>
                        </a:spcAft>
                      </a:pPr>
                      <a:r>
                        <a:rPr lang="en-US" sz="1800" dirty="0">
                          <a:effectLst/>
                        </a:rPr>
                        <a:t>$10</a:t>
                      </a:r>
                      <a:r>
                        <a:rPr lang="en-US" sz="1800" baseline="30000" dirty="0">
                          <a:effectLst/>
                        </a:rPr>
                        <a:t>2</a:t>
                      </a:r>
                      <a:endParaRPr lang="en-US" sz="1800" dirty="0">
                        <a:effectLst/>
                        <a:latin typeface="Calibri" panose="020F0502020204030204" pitchFamily="34" charset="0"/>
                      </a:endParaRPr>
                    </a:p>
                  </a:txBody>
                  <a:tcPr marL="29742" marR="29742" marT="29742" marB="29742"/>
                </a:tc>
                <a:extLst>
                  <a:ext uri="{0D108BD9-81ED-4DB2-BD59-A6C34878D82A}">
                    <a16:rowId xmlns:a16="http://schemas.microsoft.com/office/drawing/2014/main" val="2376241414"/>
                  </a:ext>
                </a:extLst>
              </a:tr>
              <a:tr h="632108">
                <a:tc>
                  <a:txBody>
                    <a:bodyPr/>
                    <a:lstStyle/>
                    <a:p>
                      <a:pPr marL="0" marR="0" fontAlgn="t">
                        <a:spcBef>
                          <a:spcPts val="0"/>
                        </a:spcBef>
                        <a:spcAft>
                          <a:spcPts val="0"/>
                        </a:spcAft>
                      </a:pPr>
                      <a:r>
                        <a:rPr lang="en-US" sz="1800">
                          <a:effectLst/>
                        </a:rPr>
                        <a:t>Data protection</a:t>
                      </a:r>
                      <a:endParaRPr lang="en-US" sz="1800">
                        <a:effectLst/>
                        <a:latin typeface="Calibri" panose="020F0502020204030204" pitchFamily="34" charset="0"/>
                      </a:endParaRPr>
                    </a:p>
                  </a:txBody>
                  <a:tcPr marL="29742" marR="29742" marT="29742" marB="29742"/>
                </a:tc>
                <a:tc>
                  <a:txBody>
                    <a:bodyPr/>
                    <a:lstStyle/>
                    <a:p>
                      <a:pPr marL="0" marR="0" fontAlgn="t">
                        <a:spcBef>
                          <a:spcPts val="0"/>
                        </a:spcBef>
                        <a:spcAft>
                          <a:spcPts val="0"/>
                        </a:spcAft>
                      </a:pPr>
                      <a:r>
                        <a:rPr lang="en-US" sz="1800" dirty="0">
                          <a:effectLst/>
                        </a:rPr>
                        <a:t>Included</a:t>
                      </a:r>
                      <a:endParaRPr lang="en-US" sz="1800" dirty="0">
                        <a:effectLst/>
                        <a:latin typeface="Calibri" panose="020F0502020204030204" pitchFamily="34" charset="0"/>
                      </a:endParaRPr>
                    </a:p>
                  </a:txBody>
                  <a:tcPr marL="29742" marR="29742" marT="29742" marB="29742"/>
                </a:tc>
                <a:tc>
                  <a:txBody>
                    <a:bodyPr/>
                    <a:lstStyle/>
                    <a:p>
                      <a:pPr marL="0" marR="0" fontAlgn="t">
                        <a:spcBef>
                          <a:spcPts val="0"/>
                        </a:spcBef>
                        <a:spcAft>
                          <a:spcPts val="0"/>
                        </a:spcAft>
                      </a:pPr>
                      <a:r>
                        <a:rPr lang="en-US" sz="1800" dirty="0">
                          <a:effectLst/>
                        </a:rPr>
                        <a:t>No similar products</a:t>
                      </a:r>
                      <a:endParaRPr lang="en-US" sz="1800" dirty="0">
                        <a:effectLst/>
                        <a:latin typeface="Calibri" panose="020F0502020204030204" pitchFamily="34" charset="0"/>
                      </a:endParaRPr>
                    </a:p>
                  </a:txBody>
                  <a:tcPr marL="29742" marR="29742" marT="29742" marB="29742"/>
                </a:tc>
                <a:extLst>
                  <a:ext uri="{0D108BD9-81ED-4DB2-BD59-A6C34878D82A}">
                    <a16:rowId xmlns:a16="http://schemas.microsoft.com/office/drawing/2014/main" val="3951966480"/>
                  </a:ext>
                </a:extLst>
              </a:tr>
              <a:tr h="632108">
                <a:tc>
                  <a:txBody>
                    <a:bodyPr/>
                    <a:lstStyle/>
                    <a:p>
                      <a:pPr marL="0" marR="0" fontAlgn="t">
                        <a:spcBef>
                          <a:spcPts val="0"/>
                        </a:spcBef>
                        <a:spcAft>
                          <a:spcPts val="0"/>
                        </a:spcAft>
                      </a:pPr>
                      <a:r>
                        <a:rPr lang="en-US" sz="1800">
                          <a:effectLst/>
                        </a:rPr>
                        <a:t>Advanced threat detection </a:t>
                      </a:r>
                      <a:endParaRPr lang="en-US" sz="1800">
                        <a:effectLst/>
                        <a:latin typeface="Calibri" panose="020F0502020204030204" pitchFamily="34" charset="0"/>
                      </a:endParaRPr>
                    </a:p>
                  </a:txBody>
                  <a:tcPr marL="29742" marR="29742" marT="29742" marB="29742"/>
                </a:tc>
                <a:tc>
                  <a:txBody>
                    <a:bodyPr/>
                    <a:lstStyle/>
                    <a:p>
                      <a:pPr marL="0" marR="0" fontAlgn="t">
                        <a:spcBef>
                          <a:spcPts val="0"/>
                        </a:spcBef>
                        <a:spcAft>
                          <a:spcPts val="0"/>
                        </a:spcAft>
                      </a:pPr>
                      <a:r>
                        <a:rPr lang="en-US" sz="1800" dirty="0">
                          <a:effectLst/>
                        </a:rPr>
                        <a:t>Included</a:t>
                      </a:r>
                      <a:endParaRPr lang="en-US" sz="1800" dirty="0">
                        <a:effectLst/>
                        <a:latin typeface="Calibri" panose="020F0502020204030204" pitchFamily="34" charset="0"/>
                      </a:endParaRPr>
                    </a:p>
                  </a:txBody>
                  <a:tcPr marL="29742" marR="29742" marT="29742" marB="29742"/>
                </a:tc>
                <a:tc>
                  <a:txBody>
                    <a:bodyPr/>
                    <a:lstStyle/>
                    <a:p>
                      <a:pPr marL="0" marR="0" fontAlgn="t">
                        <a:spcBef>
                          <a:spcPts val="0"/>
                        </a:spcBef>
                        <a:spcAft>
                          <a:spcPts val="0"/>
                        </a:spcAft>
                      </a:pPr>
                      <a:r>
                        <a:rPr lang="en-US" sz="1800" dirty="0">
                          <a:effectLst/>
                        </a:rPr>
                        <a:t>No similar products</a:t>
                      </a:r>
                      <a:endParaRPr lang="en-US" sz="1800" dirty="0">
                        <a:effectLst/>
                        <a:latin typeface="Calibri" panose="020F0502020204030204" pitchFamily="34" charset="0"/>
                      </a:endParaRPr>
                    </a:p>
                  </a:txBody>
                  <a:tcPr marL="29742" marR="29742" marT="29742" marB="29742"/>
                </a:tc>
                <a:extLst>
                  <a:ext uri="{0D108BD9-81ED-4DB2-BD59-A6C34878D82A}">
                    <a16:rowId xmlns:a16="http://schemas.microsoft.com/office/drawing/2014/main" val="1011125336"/>
                  </a:ext>
                </a:extLst>
              </a:tr>
              <a:tr h="632108">
                <a:tc>
                  <a:txBody>
                    <a:bodyPr/>
                    <a:lstStyle/>
                    <a:p>
                      <a:pPr marL="0" marR="0" fontAlgn="t">
                        <a:spcBef>
                          <a:spcPts val="0"/>
                        </a:spcBef>
                        <a:spcAft>
                          <a:spcPts val="0"/>
                        </a:spcAft>
                      </a:pPr>
                      <a:r>
                        <a:rPr lang="en-US" sz="1800">
                          <a:effectLst/>
                        </a:rPr>
                        <a:t>Total cost </a:t>
                      </a:r>
                    </a:p>
                    <a:p>
                      <a:pPr marL="0" marR="0" fontAlgn="t">
                        <a:spcBef>
                          <a:spcPts val="0"/>
                        </a:spcBef>
                        <a:spcAft>
                          <a:spcPts val="0"/>
                        </a:spcAft>
                      </a:pPr>
                      <a:r>
                        <a:rPr lang="en-US" sz="1800">
                          <a:effectLst/>
                        </a:rPr>
                        <a:t>(per user/month) </a:t>
                      </a:r>
                      <a:endParaRPr lang="en-US" sz="1800">
                        <a:effectLst/>
                        <a:latin typeface="Calibri" panose="020F0502020204030204" pitchFamily="34" charset="0"/>
                      </a:endParaRPr>
                    </a:p>
                  </a:txBody>
                  <a:tcPr marL="29742" marR="29742" marT="29742" marB="29742"/>
                </a:tc>
                <a:tc>
                  <a:txBody>
                    <a:bodyPr/>
                    <a:lstStyle/>
                    <a:p>
                      <a:pPr fontAlgn="t">
                        <a:spcBef>
                          <a:spcPts val="0"/>
                        </a:spcBef>
                        <a:spcAft>
                          <a:spcPts val="1500"/>
                        </a:spcAft>
                      </a:pPr>
                      <a:r>
                        <a:rPr lang="en-US" sz="1800" dirty="0">
                          <a:effectLst/>
                        </a:rPr>
                        <a:t>Microsoft EMS</a:t>
                      </a:r>
                    </a:p>
                    <a:p>
                      <a:pPr marL="0" marR="0" fontAlgn="t">
                        <a:spcBef>
                          <a:spcPts val="0"/>
                        </a:spcBef>
                        <a:spcAft>
                          <a:spcPts val="0"/>
                        </a:spcAft>
                      </a:pPr>
                      <a:r>
                        <a:rPr lang="en-US" sz="1800" dirty="0">
                          <a:effectLst/>
                        </a:rPr>
                        <a:t>$8.75</a:t>
                      </a:r>
                      <a:r>
                        <a:rPr lang="en-US" sz="1800" baseline="30000" dirty="0">
                          <a:effectLst/>
                        </a:rPr>
                        <a:t>3 </a:t>
                      </a:r>
                      <a:endParaRPr lang="en-US" sz="1800" dirty="0">
                        <a:effectLst/>
                        <a:latin typeface="Calibri" panose="020F0502020204030204" pitchFamily="34" charset="0"/>
                      </a:endParaRPr>
                    </a:p>
                  </a:txBody>
                  <a:tcPr marL="29742" marR="29742" marT="29742" marB="29742"/>
                </a:tc>
                <a:tc>
                  <a:txBody>
                    <a:bodyPr/>
                    <a:lstStyle/>
                    <a:p>
                      <a:pPr fontAlgn="t">
                        <a:spcBef>
                          <a:spcPts val="0"/>
                        </a:spcBef>
                        <a:spcAft>
                          <a:spcPts val="1500"/>
                        </a:spcAft>
                      </a:pPr>
                      <a:r>
                        <a:rPr lang="en-US" sz="1800" dirty="0">
                          <a:effectLst/>
                        </a:rPr>
                        <a:t>Other vendors</a:t>
                      </a:r>
                    </a:p>
                    <a:p>
                      <a:pPr marL="0" marR="0" fontAlgn="t">
                        <a:spcBef>
                          <a:spcPts val="0"/>
                        </a:spcBef>
                        <a:spcAft>
                          <a:spcPts val="0"/>
                        </a:spcAft>
                      </a:pPr>
                      <a:r>
                        <a:rPr lang="en-US" sz="1800" dirty="0">
                          <a:effectLst/>
                        </a:rPr>
                        <a:t>$18</a:t>
                      </a:r>
                      <a:endParaRPr lang="en-US" sz="1800" dirty="0">
                        <a:effectLst/>
                        <a:latin typeface="Calibri" panose="020F0502020204030204" pitchFamily="34" charset="0"/>
                      </a:endParaRPr>
                    </a:p>
                  </a:txBody>
                  <a:tcPr marL="29742" marR="29742" marT="29742" marB="29742"/>
                </a:tc>
                <a:extLst>
                  <a:ext uri="{0D108BD9-81ED-4DB2-BD59-A6C34878D82A}">
                    <a16:rowId xmlns:a16="http://schemas.microsoft.com/office/drawing/2014/main" val="1767058776"/>
                  </a:ext>
                </a:extLst>
              </a:tr>
            </a:tbl>
          </a:graphicData>
        </a:graphic>
      </p:graphicFrame>
      <p:pic>
        <p:nvPicPr>
          <p:cNvPr id="27" name="Picture 26"/>
          <p:cNvPicPr>
            <a:picLocks noChangeAspect="1"/>
          </p:cNvPicPr>
          <p:nvPr/>
        </p:nvPicPr>
        <p:blipFill>
          <a:blip r:embed="rId5">
            <a:biLevel thresh="75000"/>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1518" y="6135151"/>
            <a:ext cx="784438" cy="627550"/>
          </a:xfrm>
          <a:prstGeom prst="rect">
            <a:avLst/>
          </a:prstGeom>
        </p:spPr>
      </p:pic>
    </p:spTree>
    <p:extLst>
      <p:ext uri="{BB962C8B-B14F-4D97-AF65-F5344CB8AC3E}">
        <p14:creationId xmlns:p14="http://schemas.microsoft.com/office/powerpoint/2010/main" val="2971289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47688" y="295275"/>
            <a:ext cx="11888787" cy="917575"/>
          </a:xfrm>
        </p:spPr>
        <p:txBody>
          <a:bodyPr/>
          <a:lstStyle/>
          <a:p>
            <a:r>
              <a:rPr lang="en-US" dirty="0">
                <a:solidFill>
                  <a:schemeClr val="tx1"/>
                </a:solidFill>
              </a:rPr>
              <a:t>It Just Works - Flexible Architecture Matters</a:t>
            </a:r>
          </a:p>
        </p:txBody>
      </p:sp>
      <p:sp>
        <p:nvSpPr>
          <p:cNvPr id="154" name="TextBox 153"/>
          <p:cNvSpPr txBox="1"/>
          <p:nvPr/>
        </p:nvSpPr>
        <p:spPr>
          <a:xfrm>
            <a:off x="274639" y="2424752"/>
            <a:ext cx="6331684" cy="2183148"/>
          </a:xfrm>
          <a:prstGeom prst="rect">
            <a:avLst/>
          </a:prstGeom>
          <a:noFill/>
        </p:spPr>
        <p:txBody>
          <a:bodyPr wrap="square" lIns="182871" tIns="146297" rIns="182871" bIns="146297" rtlCol="0">
            <a:spAutoFit/>
          </a:bodyPr>
          <a:lstStyle/>
          <a:p>
            <a:pPr marL="457200" marR="0" lvl="0" indent="-457200" algn="l" defTabSz="932742"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US" sz="3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Always up to date</a:t>
            </a:r>
          </a:p>
          <a:p>
            <a:pPr marL="457200" marR="0" lvl="0" indent="-457200" algn="l" defTabSz="932742"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US" sz="3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Works with what you have</a:t>
            </a:r>
          </a:p>
          <a:p>
            <a:pPr marL="457200" marR="0" lvl="0" indent="-457200" algn="l" defTabSz="932742"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US" sz="3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Simple to set up and connect</a:t>
            </a:r>
          </a:p>
        </p:txBody>
      </p:sp>
      <p:grpSp>
        <p:nvGrpSpPr>
          <p:cNvPr id="41" name="Group 40"/>
          <p:cNvGrpSpPr/>
          <p:nvPr/>
        </p:nvGrpSpPr>
        <p:grpSpPr>
          <a:xfrm>
            <a:off x="7473139" y="3775455"/>
            <a:ext cx="2266711" cy="1940247"/>
            <a:chOff x="657834" y="4081859"/>
            <a:chExt cx="2266711" cy="1940247"/>
          </a:xfrm>
        </p:grpSpPr>
        <p:sp>
          <p:nvSpPr>
            <p:cNvPr id="42" name="Freeform 9"/>
            <p:cNvSpPr>
              <a:spLocks/>
            </p:cNvSpPr>
            <p:nvPr/>
          </p:nvSpPr>
          <p:spPr bwMode="auto">
            <a:xfrm>
              <a:off x="657834" y="4081859"/>
              <a:ext cx="208856" cy="356101"/>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grpSp>
          <p:nvGrpSpPr>
            <p:cNvPr id="44" name="Group 43"/>
            <p:cNvGrpSpPr/>
            <p:nvPr/>
          </p:nvGrpSpPr>
          <p:grpSpPr>
            <a:xfrm>
              <a:off x="1638076" y="4194317"/>
              <a:ext cx="1286469" cy="1827789"/>
              <a:chOff x="4410437" y="5171160"/>
              <a:chExt cx="871461" cy="1238332"/>
            </a:xfrm>
          </p:grpSpPr>
          <p:sp>
            <p:nvSpPr>
              <p:cNvPr id="46" name="Freeform 12"/>
              <p:cNvSpPr>
                <a:spLocks noEditPoints="1"/>
              </p:cNvSpPr>
              <p:nvPr/>
            </p:nvSpPr>
            <p:spPr bwMode="auto">
              <a:xfrm>
                <a:off x="4942457" y="5171160"/>
                <a:ext cx="26858" cy="68574"/>
              </a:xfrm>
              <a:custGeom>
                <a:avLst/>
                <a:gdLst>
                  <a:gd name="T0" fmla="*/ 20 w 20"/>
                  <a:gd name="T1" fmla="*/ 0 h 51"/>
                  <a:gd name="T2" fmla="*/ 0 w 20"/>
                  <a:gd name="T3" fmla="*/ 51 h 51"/>
                  <a:gd name="T4" fmla="*/ 0 w 20"/>
                  <a:gd name="T5" fmla="*/ 51 h 51"/>
                  <a:gd name="T6" fmla="*/ 1 w 20"/>
                  <a:gd name="T7" fmla="*/ 46 h 51"/>
                  <a:gd name="T8" fmla="*/ 2 w 20"/>
                  <a:gd name="T9" fmla="*/ 43 h 51"/>
                  <a:gd name="T10" fmla="*/ 4 w 20"/>
                  <a:gd name="T11" fmla="*/ 36 h 51"/>
                  <a:gd name="T12" fmla="*/ 4 w 20"/>
                  <a:gd name="T13" fmla="*/ 34 h 51"/>
                  <a:gd name="T14" fmla="*/ 7 w 20"/>
                  <a:gd name="T15" fmla="*/ 27 h 51"/>
                  <a:gd name="T16" fmla="*/ 7 w 20"/>
                  <a:gd name="T17" fmla="*/ 25 h 51"/>
                  <a:gd name="T18" fmla="*/ 11 w 20"/>
                  <a:gd name="T19" fmla="*/ 18 h 51"/>
                  <a:gd name="T20" fmla="*/ 11 w 20"/>
                  <a:gd name="T21" fmla="*/ 17 h 51"/>
                  <a:gd name="T22" fmla="*/ 15 w 20"/>
                  <a:gd name="T23" fmla="*/ 8 h 51"/>
                  <a:gd name="T24" fmla="*/ 15 w 20"/>
                  <a:gd name="T25" fmla="*/ 8 h 51"/>
                  <a:gd name="T26" fmla="*/ 20 w 20"/>
                  <a:gd name="T27" fmla="*/ 0 h 51"/>
                  <a:gd name="T28" fmla="*/ 20 w 20"/>
                  <a:gd name="T29" fmla="*/ 0 h 51"/>
                  <a:gd name="T30" fmla="*/ 20 w 20"/>
                  <a:gd name="T31" fmla="*/ 0 h 51"/>
                  <a:gd name="T32" fmla="*/ 20 w 20"/>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51">
                    <a:moveTo>
                      <a:pt x="20" y="0"/>
                    </a:moveTo>
                    <a:cubicBezTo>
                      <a:pt x="10" y="16"/>
                      <a:pt x="4" y="33"/>
                      <a:pt x="0" y="51"/>
                    </a:cubicBezTo>
                    <a:cubicBezTo>
                      <a:pt x="0" y="51"/>
                      <a:pt x="0" y="51"/>
                      <a:pt x="0" y="51"/>
                    </a:cubicBezTo>
                    <a:cubicBezTo>
                      <a:pt x="1" y="49"/>
                      <a:pt x="1" y="48"/>
                      <a:pt x="1" y="46"/>
                    </a:cubicBezTo>
                    <a:cubicBezTo>
                      <a:pt x="2" y="45"/>
                      <a:pt x="2" y="44"/>
                      <a:pt x="2" y="43"/>
                    </a:cubicBezTo>
                    <a:cubicBezTo>
                      <a:pt x="3" y="41"/>
                      <a:pt x="3" y="39"/>
                      <a:pt x="4" y="36"/>
                    </a:cubicBezTo>
                    <a:cubicBezTo>
                      <a:pt x="4" y="36"/>
                      <a:pt x="4" y="35"/>
                      <a:pt x="4" y="34"/>
                    </a:cubicBezTo>
                    <a:cubicBezTo>
                      <a:pt x="5" y="32"/>
                      <a:pt x="6" y="29"/>
                      <a:pt x="7" y="27"/>
                    </a:cubicBezTo>
                    <a:cubicBezTo>
                      <a:pt x="7" y="26"/>
                      <a:pt x="7" y="26"/>
                      <a:pt x="7" y="25"/>
                    </a:cubicBezTo>
                    <a:cubicBezTo>
                      <a:pt x="8" y="23"/>
                      <a:pt x="9" y="20"/>
                      <a:pt x="11" y="18"/>
                    </a:cubicBezTo>
                    <a:cubicBezTo>
                      <a:pt x="11" y="17"/>
                      <a:pt x="11" y="17"/>
                      <a:pt x="11" y="17"/>
                    </a:cubicBezTo>
                    <a:cubicBezTo>
                      <a:pt x="12" y="14"/>
                      <a:pt x="14" y="11"/>
                      <a:pt x="15" y="8"/>
                    </a:cubicBezTo>
                    <a:cubicBezTo>
                      <a:pt x="15" y="8"/>
                      <a:pt x="15" y="8"/>
                      <a:pt x="15" y="8"/>
                    </a:cubicBezTo>
                    <a:cubicBezTo>
                      <a:pt x="17" y="5"/>
                      <a:pt x="18" y="3"/>
                      <a:pt x="20" y="0"/>
                    </a:cubicBezTo>
                    <a:moveTo>
                      <a:pt x="20" y="0"/>
                    </a:moveTo>
                    <a:cubicBezTo>
                      <a:pt x="20" y="0"/>
                      <a:pt x="20" y="0"/>
                      <a:pt x="20" y="0"/>
                    </a:cubicBezTo>
                    <a:cubicBezTo>
                      <a:pt x="20" y="0"/>
                      <a:pt x="20" y="0"/>
                      <a:pt x="20" y="0"/>
                    </a:cubicBezTo>
                  </a:path>
                </a:pathLst>
              </a:custGeom>
              <a:solidFill>
                <a:srgbClr val="7F8FA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47" name="Rectangle 14"/>
              <p:cNvSpPr>
                <a:spLocks noChangeArrowheads="1"/>
              </p:cNvSpPr>
              <p:nvPr/>
            </p:nvSpPr>
            <p:spPr bwMode="auto">
              <a:xfrm>
                <a:off x="4741878" y="5239734"/>
                <a:ext cx="540020" cy="1169758"/>
              </a:xfrm>
              <a:prstGeom prst="rect">
                <a:avLst/>
              </a:prstGeom>
              <a:solidFill>
                <a:srgbClr val="0072C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48" name="Rectangle 15"/>
              <p:cNvSpPr>
                <a:spLocks noChangeArrowheads="1"/>
              </p:cNvSpPr>
              <p:nvPr/>
            </p:nvSpPr>
            <p:spPr bwMode="auto">
              <a:xfrm>
                <a:off x="4741878" y="5239734"/>
                <a:ext cx="540020" cy="11697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49" name="Rectangle 16"/>
              <p:cNvSpPr>
                <a:spLocks noChangeArrowheads="1"/>
              </p:cNvSpPr>
              <p:nvPr/>
            </p:nvSpPr>
            <p:spPr bwMode="auto">
              <a:xfrm>
                <a:off x="4796166" y="5796326"/>
                <a:ext cx="434302" cy="70289"/>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50" name="Rectangle 17"/>
              <p:cNvSpPr>
                <a:spLocks noChangeArrowheads="1"/>
              </p:cNvSpPr>
              <p:nvPr/>
            </p:nvSpPr>
            <p:spPr bwMode="auto">
              <a:xfrm>
                <a:off x="4796166" y="5796326"/>
                <a:ext cx="434302"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51" name="Rectangle 18"/>
              <p:cNvSpPr>
                <a:spLocks noChangeArrowheads="1"/>
              </p:cNvSpPr>
              <p:nvPr/>
            </p:nvSpPr>
            <p:spPr bwMode="auto">
              <a:xfrm>
                <a:off x="4796166" y="5918045"/>
                <a:ext cx="434302" cy="69146"/>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52" name="Rectangle 19"/>
              <p:cNvSpPr>
                <a:spLocks noChangeArrowheads="1"/>
              </p:cNvSpPr>
              <p:nvPr/>
            </p:nvSpPr>
            <p:spPr bwMode="auto">
              <a:xfrm>
                <a:off x="4796166" y="5918045"/>
                <a:ext cx="434302"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53" name="Rectangle 20"/>
              <p:cNvSpPr>
                <a:spLocks noChangeArrowheads="1"/>
              </p:cNvSpPr>
              <p:nvPr/>
            </p:nvSpPr>
            <p:spPr bwMode="auto">
              <a:xfrm>
                <a:off x="4796166" y="6038621"/>
                <a:ext cx="434302" cy="70289"/>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54" name="Rectangle 21"/>
              <p:cNvSpPr>
                <a:spLocks noChangeArrowheads="1"/>
              </p:cNvSpPr>
              <p:nvPr/>
            </p:nvSpPr>
            <p:spPr bwMode="auto">
              <a:xfrm>
                <a:off x="4796166" y="6038621"/>
                <a:ext cx="434302"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55" name="Rectangle 22"/>
              <p:cNvSpPr>
                <a:spLocks noChangeArrowheads="1"/>
              </p:cNvSpPr>
              <p:nvPr/>
            </p:nvSpPr>
            <p:spPr bwMode="auto">
              <a:xfrm>
                <a:off x="4796166" y="6158625"/>
                <a:ext cx="434302" cy="70860"/>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56" name="Rectangle 23"/>
              <p:cNvSpPr>
                <a:spLocks noChangeArrowheads="1"/>
              </p:cNvSpPr>
              <p:nvPr/>
            </p:nvSpPr>
            <p:spPr bwMode="auto">
              <a:xfrm>
                <a:off x="4796166" y="6158625"/>
                <a:ext cx="434302" cy="70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57" name="Rectangle 24"/>
              <p:cNvSpPr>
                <a:spLocks noChangeArrowheads="1"/>
              </p:cNvSpPr>
              <p:nvPr/>
            </p:nvSpPr>
            <p:spPr bwMode="auto">
              <a:xfrm>
                <a:off x="4796166" y="5433455"/>
                <a:ext cx="434302" cy="70289"/>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58" name="Rectangle 25"/>
              <p:cNvSpPr>
                <a:spLocks noChangeArrowheads="1"/>
              </p:cNvSpPr>
              <p:nvPr/>
            </p:nvSpPr>
            <p:spPr bwMode="auto">
              <a:xfrm>
                <a:off x="4796166" y="5554031"/>
                <a:ext cx="434302" cy="70289"/>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59" name="Rectangle 26"/>
              <p:cNvSpPr>
                <a:spLocks noChangeArrowheads="1"/>
              </p:cNvSpPr>
              <p:nvPr/>
            </p:nvSpPr>
            <p:spPr bwMode="auto">
              <a:xfrm>
                <a:off x="4796166" y="5675750"/>
                <a:ext cx="434302" cy="69146"/>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60" name="Rectangle 27"/>
              <p:cNvSpPr>
                <a:spLocks noChangeArrowheads="1"/>
              </p:cNvSpPr>
              <p:nvPr/>
            </p:nvSpPr>
            <p:spPr bwMode="auto">
              <a:xfrm>
                <a:off x="4796166" y="5675750"/>
                <a:ext cx="434302"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61" name="Rectangle 28"/>
              <p:cNvSpPr>
                <a:spLocks noChangeArrowheads="1"/>
              </p:cNvSpPr>
              <p:nvPr/>
            </p:nvSpPr>
            <p:spPr bwMode="auto">
              <a:xfrm>
                <a:off x="4796166" y="5312880"/>
                <a:ext cx="434302" cy="69146"/>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62" name="Freeform 29"/>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close/>
                  </a:path>
                </a:pathLst>
              </a:custGeom>
              <a:solidFill>
                <a:srgbClr val="00498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63" name="Freeform 30"/>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64" name="Rectangle 31"/>
              <p:cNvSpPr>
                <a:spLocks noChangeArrowheads="1"/>
              </p:cNvSpPr>
              <p:nvPr/>
            </p:nvSpPr>
            <p:spPr bwMode="auto">
              <a:xfrm>
                <a:off x="4796166" y="5796326"/>
                <a:ext cx="242295" cy="70289"/>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65" name="Rectangle 32"/>
              <p:cNvSpPr>
                <a:spLocks noChangeArrowheads="1"/>
              </p:cNvSpPr>
              <p:nvPr/>
            </p:nvSpPr>
            <p:spPr bwMode="auto">
              <a:xfrm>
                <a:off x="4796166" y="5796326"/>
                <a:ext cx="242295"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66" name="Rectangle 33"/>
              <p:cNvSpPr>
                <a:spLocks noChangeArrowheads="1"/>
              </p:cNvSpPr>
              <p:nvPr/>
            </p:nvSpPr>
            <p:spPr bwMode="auto">
              <a:xfrm>
                <a:off x="4796166" y="5918045"/>
                <a:ext cx="242295" cy="69146"/>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67" name="Rectangle 34"/>
              <p:cNvSpPr>
                <a:spLocks noChangeArrowheads="1"/>
              </p:cNvSpPr>
              <p:nvPr/>
            </p:nvSpPr>
            <p:spPr bwMode="auto">
              <a:xfrm>
                <a:off x="4796166" y="5918045"/>
                <a:ext cx="242295"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68" name="Rectangle 35"/>
              <p:cNvSpPr>
                <a:spLocks noChangeArrowheads="1"/>
              </p:cNvSpPr>
              <p:nvPr/>
            </p:nvSpPr>
            <p:spPr bwMode="auto">
              <a:xfrm>
                <a:off x="4796166" y="6038621"/>
                <a:ext cx="242295" cy="70289"/>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69" name="Rectangle 36"/>
              <p:cNvSpPr>
                <a:spLocks noChangeArrowheads="1"/>
              </p:cNvSpPr>
              <p:nvPr/>
            </p:nvSpPr>
            <p:spPr bwMode="auto">
              <a:xfrm>
                <a:off x="4796166" y="6038621"/>
                <a:ext cx="242295"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70" name="Rectangle 37"/>
              <p:cNvSpPr>
                <a:spLocks noChangeArrowheads="1"/>
              </p:cNvSpPr>
              <p:nvPr/>
            </p:nvSpPr>
            <p:spPr bwMode="auto">
              <a:xfrm>
                <a:off x="4796166" y="6158625"/>
                <a:ext cx="242295" cy="70860"/>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71" name="Rectangle 38"/>
              <p:cNvSpPr>
                <a:spLocks noChangeArrowheads="1"/>
              </p:cNvSpPr>
              <p:nvPr/>
            </p:nvSpPr>
            <p:spPr bwMode="auto">
              <a:xfrm>
                <a:off x="4796166" y="6158625"/>
                <a:ext cx="242295" cy="70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72" name="Rectangle 39"/>
              <p:cNvSpPr>
                <a:spLocks noChangeArrowheads="1"/>
              </p:cNvSpPr>
              <p:nvPr/>
            </p:nvSpPr>
            <p:spPr bwMode="auto">
              <a:xfrm>
                <a:off x="4796166" y="5675750"/>
                <a:ext cx="242295" cy="69146"/>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73" name="Rectangle 40"/>
              <p:cNvSpPr>
                <a:spLocks noChangeArrowheads="1"/>
              </p:cNvSpPr>
              <p:nvPr/>
            </p:nvSpPr>
            <p:spPr bwMode="auto">
              <a:xfrm>
                <a:off x="4796166" y="5675750"/>
                <a:ext cx="242295"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74" name="Rectangle 41"/>
              <p:cNvSpPr>
                <a:spLocks noChangeArrowheads="1"/>
              </p:cNvSpPr>
              <p:nvPr/>
            </p:nvSpPr>
            <p:spPr bwMode="auto">
              <a:xfrm>
                <a:off x="4410437" y="5735181"/>
                <a:ext cx="540020" cy="674311"/>
              </a:xfrm>
              <a:prstGeom prst="rect">
                <a:avLst/>
              </a:prstGeom>
              <a:solidFill>
                <a:srgbClr val="0072C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75" name="Rectangle 42"/>
              <p:cNvSpPr>
                <a:spLocks noChangeArrowheads="1"/>
              </p:cNvSpPr>
              <p:nvPr/>
            </p:nvSpPr>
            <p:spPr bwMode="auto">
              <a:xfrm>
                <a:off x="4707020" y="6272344"/>
                <a:ext cx="70289" cy="137148"/>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76" name="Rectangle 43"/>
              <p:cNvSpPr>
                <a:spLocks noChangeArrowheads="1"/>
              </p:cNvSpPr>
              <p:nvPr/>
            </p:nvSpPr>
            <p:spPr bwMode="auto">
              <a:xfrm>
                <a:off x="4586444" y="6272344"/>
                <a:ext cx="68574" cy="137148"/>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77" name="Rectangle 44"/>
              <p:cNvSpPr>
                <a:spLocks noChangeArrowheads="1"/>
              </p:cNvSpPr>
              <p:nvPr/>
            </p:nvSpPr>
            <p:spPr bwMode="auto">
              <a:xfrm>
                <a:off x="4464153" y="5796326"/>
                <a:ext cx="434873" cy="70289"/>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78" name="Rectangle 45"/>
              <p:cNvSpPr>
                <a:spLocks noChangeArrowheads="1"/>
              </p:cNvSpPr>
              <p:nvPr/>
            </p:nvSpPr>
            <p:spPr bwMode="auto">
              <a:xfrm>
                <a:off x="4464153" y="5918045"/>
                <a:ext cx="434873" cy="69146"/>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79" name="Rectangle 46"/>
              <p:cNvSpPr>
                <a:spLocks noChangeArrowheads="1"/>
              </p:cNvSpPr>
              <p:nvPr/>
            </p:nvSpPr>
            <p:spPr bwMode="auto">
              <a:xfrm>
                <a:off x="4464153" y="6038621"/>
                <a:ext cx="434873" cy="70289"/>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80" name="Rectangle 47"/>
              <p:cNvSpPr>
                <a:spLocks noChangeArrowheads="1"/>
              </p:cNvSpPr>
              <p:nvPr/>
            </p:nvSpPr>
            <p:spPr bwMode="auto">
              <a:xfrm>
                <a:off x="4464153" y="6158625"/>
                <a:ext cx="434873" cy="70860"/>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grpSp>
      </p:grpSp>
      <p:grpSp>
        <p:nvGrpSpPr>
          <p:cNvPr id="82" name="Group 81"/>
          <p:cNvGrpSpPr/>
          <p:nvPr/>
        </p:nvGrpSpPr>
        <p:grpSpPr>
          <a:xfrm>
            <a:off x="9569611" y="5196346"/>
            <a:ext cx="441710" cy="620572"/>
            <a:chOff x="9722453" y="3347385"/>
            <a:chExt cx="654296" cy="919241"/>
          </a:xfrm>
        </p:grpSpPr>
        <p:sp>
          <p:nvSpPr>
            <p:cNvPr id="83" name="Rectangle 44"/>
            <p:cNvSpPr>
              <a:spLocks noChangeArrowheads="1"/>
            </p:cNvSpPr>
            <p:nvPr/>
          </p:nvSpPr>
          <p:spPr bwMode="auto">
            <a:xfrm>
              <a:off x="9722453" y="3347385"/>
              <a:ext cx="654296" cy="919241"/>
            </a:xfrm>
            <a:prstGeom prst="rect">
              <a:avLst/>
            </a:prstGeom>
            <a:solidFill>
              <a:schemeClr val="accent1"/>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4" name="Rectangle 45"/>
            <p:cNvSpPr>
              <a:spLocks noChangeArrowheads="1"/>
            </p:cNvSpPr>
            <p:nvPr/>
          </p:nvSpPr>
          <p:spPr bwMode="auto">
            <a:xfrm>
              <a:off x="9773137" y="3404981"/>
              <a:ext cx="550623" cy="207348"/>
            </a:xfrm>
            <a:prstGeom prst="rect">
              <a:avLst/>
            </a:prstGeom>
            <a:solidFill>
              <a:srgbClr val="00BCF2"/>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5" name="Rectangle 46"/>
            <p:cNvSpPr>
              <a:spLocks noChangeArrowheads="1"/>
            </p:cNvSpPr>
            <p:nvPr/>
          </p:nvSpPr>
          <p:spPr bwMode="auto">
            <a:xfrm>
              <a:off x="9805392" y="3441843"/>
              <a:ext cx="23038" cy="135929"/>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6" name="Rectangle 47"/>
            <p:cNvSpPr>
              <a:spLocks noChangeArrowheads="1"/>
            </p:cNvSpPr>
            <p:nvPr/>
          </p:nvSpPr>
          <p:spPr bwMode="auto">
            <a:xfrm>
              <a:off x="9864877" y="3441843"/>
              <a:ext cx="23038" cy="135929"/>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7" name="Rectangle 48"/>
            <p:cNvSpPr>
              <a:spLocks noChangeArrowheads="1"/>
            </p:cNvSpPr>
            <p:nvPr/>
          </p:nvSpPr>
          <p:spPr bwMode="auto">
            <a:xfrm>
              <a:off x="9924362" y="3441843"/>
              <a:ext cx="23038" cy="135929"/>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8" name="Oval 52"/>
            <p:cNvSpPr>
              <a:spLocks noChangeArrowheads="1"/>
            </p:cNvSpPr>
            <p:nvPr/>
          </p:nvSpPr>
          <p:spPr bwMode="auto">
            <a:xfrm>
              <a:off x="10206264" y="3483314"/>
              <a:ext cx="50684" cy="50684"/>
            </a:xfrm>
            <a:prstGeom prst="ellipse">
              <a:avLst/>
            </a:prstGeom>
            <a:solidFill>
              <a:schemeClr val="tx2">
                <a:lumMod val="20000"/>
                <a:lumOff val="80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9" name="Rectangle 53"/>
            <p:cNvSpPr>
              <a:spLocks noChangeArrowheads="1"/>
            </p:cNvSpPr>
            <p:nvPr/>
          </p:nvSpPr>
          <p:spPr bwMode="auto">
            <a:xfrm>
              <a:off x="9773137" y="3667622"/>
              <a:ext cx="550623" cy="205044"/>
            </a:xfrm>
            <a:prstGeom prst="rect">
              <a:avLst/>
            </a:prstGeom>
            <a:solidFill>
              <a:srgbClr val="00BCF2"/>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0" name="Rectangle 54"/>
            <p:cNvSpPr>
              <a:spLocks noChangeArrowheads="1"/>
            </p:cNvSpPr>
            <p:nvPr/>
          </p:nvSpPr>
          <p:spPr bwMode="auto">
            <a:xfrm>
              <a:off x="9805392" y="3702178"/>
              <a:ext cx="23038" cy="135929"/>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1" name="Rectangle 55"/>
            <p:cNvSpPr>
              <a:spLocks noChangeArrowheads="1"/>
            </p:cNvSpPr>
            <p:nvPr/>
          </p:nvSpPr>
          <p:spPr bwMode="auto">
            <a:xfrm>
              <a:off x="9864877" y="3702178"/>
              <a:ext cx="23038" cy="135929"/>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2" name="Rectangle 56"/>
            <p:cNvSpPr>
              <a:spLocks noChangeArrowheads="1"/>
            </p:cNvSpPr>
            <p:nvPr/>
          </p:nvSpPr>
          <p:spPr bwMode="auto">
            <a:xfrm>
              <a:off x="9924362" y="3702178"/>
              <a:ext cx="23038" cy="135929"/>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3" name="Oval 60"/>
            <p:cNvSpPr>
              <a:spLocks noChangeArrowheads="1"/>
            </p:cNvSpPr>
            <p:nvPr/>
          </p:nvSpPr>
          <p:spPr bwMode="auto">
            <a:xfrm>
              <a:off x="10206264" y="3743648"/>
              <a:ext cx="50684" cy="52991"/>
            </a:xfrm>
            <a:prstGeom prst="ellipse">
              <a:avLst/>
            </a:prstGeom>
            <a:solidFill>
              <a:schemeClr val="tx2">
                <a:lumMod val="20000"/>
                <a:lumOff val="80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4" name="Rectangle 61"/>
            <p:cNvSpPr>
              <a:spLocks noChangeArrowheads="1"/>
            </p:cNvSpPr>
            <p:nvPr/>
          </p:nvSpPr>
          <p:spPr bwMode="auto">
            <a:xfrm>
              <a:off x="9773137" y="3927954"/>
              <a:ext cx="550623" cy="207348"/>
            </a:xfrm>
            <a:prstGeom prst="rect">
              <a:avLst/>
            </a:prstGeom>
            <a:solidFill>
              <a:srgbClr val="00BCF2"/>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5" name="Rectangle 62"/>
            <p:cNvSpPr>
              <a:spLocks noChangeArrowheads="1"/>
            </p:cNvSpPr>
            <p:nvPr/>
          </p:nvSpPr>
          <p:spPr bwMode="auto">
            <a:xfrm>
              <a:off x="9805392" y="3964811"/>
              <a:ext cx="23038" cy="133623"/>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6" name="Rectangle 63"/>
            <p:cNvSpPr>
              <a:spLocks noChangeArrowheads="1"/>
            </p:cNvSpPr>
            <p:nvPr/>
          </p:nvSpPr>
          <p:spPr bwMode="auto">
            <a:xfrm>
              <a:off x="9864877" y="3964808"/>
              <a:ext cx="23038" cy="133623"/>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7" name="Rectangle 64"/>
            <p:cNvSpPr>
              <a:spLocks noChangeArrowheads="1"/>
            </p:cNvSpPr>
            <p:nvPr/>
          </p:nvSpPr>
          <p:spPr bwMode="auto">
            <a:xfrm>
              <a:off x="9924362" y="3964803"/>
              <a:ext cx="23038" cy="133623"/>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8" name="Oval 68"/>
            <p:cNvSpPr>
              <a:spLocks noChangeArrowheads="1"/>
            </p:cNvSpPr>
            <p:nvPr/>
          </p:nvSpPr>
          <p:spPr bwMode="auto">
            <a:xfrm>
              <a:off x="10206264" y="4006260"/>
              <a:ext cx="50684" cy="50684"/>
            </a:xfrm>
            <a:prstGeom prst="ellipse">
              <a:avLst/>
            </a:prstGeom>
            <a:solidFill>
              <a:schemeClr val="tx2">
                <a:lumMod val="20000"/>
                <a:lumOff val="80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4" name="Group 3"/>
          <p:cNvGrpSpPr/>
          <p:nvPr/>
        </p:nvGrpSpPr>
        <p:grpSpPr>
          <a:xfrm>
            <a:off x="7858526" y="2051529"/>
            <a:ext cx="1524695" cy="1035861"/>
            <a:chOff x="7753713" y="2015916"/>
            <a:chExt cx="1524695" cy="1035861"/>
          </a:xfrm>
        </p:grpSpPr>
        <p:sp>
          <p:nvSpPr>
            <p:cNvPr id="81" name="Freeform 8"/>
            <p:cNvSpPr>
              <a:spLocks/>
            </p:cNvSpPr>
            <p:nvPr/>
          </p:nvSpPr>
          <p:spPr bwMode="auto">
            <a:xfrm>
              <a:off x="7753713" y="2052864"/>
              <a:ext cx="1403512" cy="998913"/>
            </a:xfrm>
            <a:custGeom>
              <a:avLst/>
              <a:gdLst>
                <a:gd name="T0" fmla="*/ 216 w 616"/>
                <a:gd name="T1" fmla="*/ 0 h 429"/>
                <a:gd name="T2" fmla="*/ 109 w 616"/>
                <a:gd name="T3" fmla="*/ 170 h 429"/>
                <a:gd name="T4" fmla="*/ 109 w 616"/>
                <a:gd name="T5" fmla="*/ 178 h 429"/>
                <a:gd name="T6" fmla="*/ 0 w 616"/>
                <a:gd name="T7" fmla="*/ 303 h 429"/>
                <a:gd name="T8" fmla="*/ 126 w 616"/>
                <a:gd name="T9" fmla="*/ 429 h 429"/>
                <a:gd name="T10" fmla="*/ 174 w 616"/>
                <a:gd name="T11" fmla="*/ 429 h 429"/>
                <a:gd name="T12" fmla="*/ 196 w 616"/>
                <a:gd name="T13" fmla="*/ 429 h 429"/>
                <a:gd name="T14" fmla="*/ 204 w 616"/>
                <a:gd name="T15" fmla="*/ 429 h 429"/>
                <a:gd name="T16" fmla="*/ 210 w 616"/>
                <a:gd name="T17" fmla="*/ 429 h 429"/>
                <a:gd name="T18" fmla="*/ 515 w 616"/>
                <a:gd name="T19" fmla="*/ 429 h 429"/>
                <a:gd name="T20" fmla="*/ 530 w 616"/>
                <a:gd name="T21" fmla="*/ 429 h 429"/>
                <a:gd name="T22" fmla="*/ 546 w 616"/>
                <a:gd name="T23" fmla="*/ 429 h 429"/>
                <a:gd name="T24" fmla="*/ 616 w 616"/>
                <a:gd name="T25" fmla="*/ 401 h 429"/>
                <a:gd name="T26" fmla="*/ 216 w 616"/>
                <a:gd name="T27" fmla="*/ 0 h 429"/>
                <a:gd name="T28" fmla="*/ 216 w 616"/>
                <a:gd name="T29"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6" h="429">
                  <a:moveTo>
                    <a:pt x="216" y="0"/>
                  </a:moveTo>
                  <a:cubicBezTo>
                    <a:pt x="153" y="30"/>
                    <a:pt x="109" y="95"/>
                    <a:pt x="109" y="170"/>
                  </a:cubicBezTo>
                  <a:cubicBezTo>
                    <a:pt x="109" y="172"/>
                    <a:pt x="109" y="176"/>
                    <a:pt x="109" y="178"/>
                  </a:cubicBezTo>
                  <a:cubicBezTo>
                    <a:pt x="48" y="187"/>
                    <a:pt x="0" y="239"/>
                    <a:pt x="0" y="303"/>
                  </a:cubicBezTo>
                  <a:cubicBezTo>
                    <a:pt x="0" y="371"/>
                    <a:pt x="55" y="427"/>
                    <a:pt x="126" y="429"/>
                  </a:cubicBezTo>
                  <a:cubicBezTo>
                    <a:pt x="126" y="429"/>
                    <a:pt x="126" y="429"/>
                    <a:pt x="174" y="429"/>
                  </a:cubicBezTo>
                  <a:cubicBezTo>
                    <a:pt x="181" y="429"/>
                    <a:pt x="193" y="429"/>
                    <a:pt x="196" y="429"/>
                  </a:cubicBezTo>
                  <a:cubicBezTo>
                    <a:pt x="196" y="429"/>
                    <a:pt x="196" y="429"/>
                    <a:pt x="204" y="429"/>
                  </a:cubicBezTo>
                  <a:cubicBezTo>
                    <a:pt x="206" y="429"/>
                    <a:pt x="208" y="429"/>
                    <a:pt x="210" y="429"/>
                  </a:cubicBezTo>
                  <a:cubicBezTo>
                    <a:pt x="286" y="429"/>
                    <a:pt x="447" y="429"/>
                    <a:pt x="515" y="429"/>
                  </a:cubicBezTo>
                  <a:cubicBezTo>
                    <a:pt x="520" y="429"/>
                    <a:pt x="525" y="429"/>
                    <a:pt x="530" y="429"/>
                  </a:cubicBezTo>
                  <a:cubicBezTo>
                    <a:pt x="535" y="429"/>
                    <a:pt x="541" y="429"/>
                    <a:pt x="546" y="429"/>
                  </a:cubicBezTo>
                  <a:cubicBezTo>
                    <a:pt x="573" y="426"/>
                    <a:pt x="595" y="415"/>
                    <a:pt x="616" y="401"/>
                  </a:cubicBezTo>
                  <a:cubicBezTo>
                    <a:pt x="216" y="0"/>
                    <a:pt x="216" y="0"/>
                    <a:pt x="216" y="0"/>
                  </a:cubicBezTo>
                  <a:cubicBezTo>
                    <a:pt x="216" y="0"/>
                    <a:pt x="216" y="0"/>
                    <a:pt x="21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Light"/>
                <a:ea typeface="+mn-ea"/>
                <a:cs typeface="+mn-cs"/>
              </a:endParaRPr>
            </a:p>
          </p:txBody>
        </p:sp>
        <p:sp>
          <p:nvSpPr>
            <p:cNvPr id="99" name="Freeform 7"/>
            <p:cNvSpPr>
              <a:spLocks/>
            </p:cNvSpPr>
            <p:nvPr/>
          </p:nvSpPr>
          <p:spPr bwMode="auto">
            <a:xfrm>
              <a:off x="8228557" y="2015916"/>
              <a:ext cx="1049851" cy="972521"/>
            </a:xfrm>
            <a:custGeom>
              <a:avLst/>
              <a:gdLst>
                <a:gd name="T0" fmla="*/ 461 w 461"/>
                <a:gd name="T1" fmla="*/ 299 h 418"/>
                <a:gd name="T2" fmla="*/ 394 w 461"/>
                <a:gd name="T3" fmla="*/ 175 h 418"/>
                <a:gd name="T4" fmla="*/ 345 w 461"/>
                <a:gd name="T5" fmla="*/ 88 h 418"/>
                <a:gd name="T6" fmla="*/ 286 w 461"/>
                <a:gd name="T7" fmla="*/ 70 h 418"/>
                <a:gd name="T8" fmla="*/ 234 w 461"/>
                <a:gd name="T9" fmla="*/ 83 h 418"/>
                <a:gd name="T10" fmla="*/ 79 w 461"/>
                <a:gd name="T11" fmla="*/ 0 h 418"/>
                <a:gd name="T12" fmla="*/ 0 w 461"/>
                <a:gd name="T13" fmla="*/ 18 h 418"/>
                <a:gd name="T14" fmla="*/ 400 w 461"/>
                <a:gd name="T15" fmla="*/ 418 h 418"/>
                <a:gd name="T16" fmla="*/ 461 w 461"/>
                <a:gd name="T17" fmla="*/ 299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418">
                  <a:moveTo>
                    <a:pt x="461" y="299"/>
                  </a:moveTo>
                  <a:cubicBezTo>
                    <a:pt x="461" y="249"/>
                    <a:pt x="434" y="202"/>
                    <a:pt x="394" y="175"/>
                  </a:cubicBezTo>
                  <a:cubicBezTo>
                    <a:pt x="393" y="139"/>
                    <a:pt x="374" y="107"/>
                    <a:pt x="345" y="88"/>
                  </a:cubicBezTo>
                  <a:cubicBezTo>
                    <a:pt x="329" y="77"/>
                    <a:pt x="308" y="70"/>
                    <a:pt x="286" y="70"/>
                  </a:cubicBezTo>
                  <a:cubicBezTo>
                    <a:pt x="267" y="70"/>
                    <a:pt x="249" y="75"/>
                    <a:pt x="234" y="83"/>
                  </a:cubicBezTo>
                  <a:cubicBezTo>
                    <a:pt x="201" y="34"/>
                    <a:pt x="144" y="0"/>
                    <a:pt x="79" y="0"/>
                  </a:cubicBezTo>
                  <a:cubicBezTo>
                    <a:pt x="50" y="0"/>
                    <a:pt x="24" y="7"/>
                    <a:pt x="0" y="18"/>
                  </a:cubicBezTo>
                  <a:cubicBezTo>
                    <a:pt x="400" y="418"/>
                    <a:pt x="400" y="418"/>
                    <a:pt x="400" y="418"/>
                  </a:cubicBezTo>
                  <a:cubicBezTo>
                    <a:pt x="438" y="391"/>
                    <a:pt x="461" y="349"/>
                    <a:pt x="461" y="29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 name="Group 2"/>
          <p:cNvGrpSpPr/>
          <p:nvPr/>
        </p:nvGrpSpPr>
        <p:grpSpPr>
          <a:xfrm>
            <a:off x="8649248" y="1771611"/>
            <a:ext cx="2511739" cy="1691535"/>
            <a:chOff x="8132746" y="1400570"/>
            <a:chExt cx="1538056" cy="1035807"/>
          </a:xfrm>
        </p:grpSpPr>
        <p:sp>
          <p:nvSpPr>
            <p:cNvPr id="100" name="Freeform 8"/>
            <p:cNvSpPr>
              <a:spLocks/>
            </p:cNvSpPr>
            <p:nvPr/>
          </p:nvSpPr>
          <p:spPr bwMode="auto">
            <a:xfrm>
              <a:off x="8132746" y="1437464"/>
              <a:ext cx="1403512" cy="998913"/>
            </a:xfrm>
            <a:custGeom>
              <a:avLst/>
              <a:gdLst>
                <a:gd name="T0" fmla="*/ 216 w 616"/>
                <a:gd name="T1" fmla="*/ 0 h 429"/>
                <a:gd name="T2" fmla="*/ 109 w 616"/>
                <a:gd name="T3" fmla="*/ 170 h 429"/>
                <a:gd name="T4" fmla="*/ 109 w 616"/>
                <a:gd name="T5" fmla="*/ 178 h 429"/>
                <a:gd name="T6" fmla="*/ 0 w 616"/>
                <a:gd name="T7" fmla="*/ 303 h 429"/>
                <a:gd name="T8" fmla="*/ 126 w 616"/>
                <a:gd name="T9" fmla="*/ 429 h 429"/>
                <a:gd name="T10" fmla="*/ 174 w 616"/>
                <a:gd name="T11" fmla="*/ 429 h 429"/>
                <a:gd name="T12" fmla="*/ 196 w 616"/>
                <a:gd name="T13" fmla="*/ 429 h 429"/>
                <a:gd name="T14" fmla="*/ 204 w 616"/>
                <a:gd name="T15" fmla="*/ 429 h 429"/>
                <a:gd name="T16" fmla="*/ 210 w 616"/>
                <a:gd name="T17" fmla="*/ 429 h 429"/>
                <a:gd name="T18" fmla="*/ 515 w 616"/>
                <a:gd name="T19" fmla="*/ 429 h 429"/>
                <a:gd name="T20" fmla="*/ 530 w 616"/>
                <a:gd name="T21" fmla="*/ 429 h 429"/>
                <a:gd name="T22" fmla="*/ 546 w 616"/>
                <a:gd name="T23" fmla="*/ 429 h 429"/>
                <a:gd name="T24" fmla="*/ 616 w 616"/>
                <a:gd name="T25" fmla="*/ 401 h 429"/>
                <a:gd name="T26" fmla="*/ 216 w 616"/>
                <a:gd name="T27" fmla="*/ 0 h 429"/>
                <a:gd name="T28" fmla="*/ 216 w 616"/>
                <a:gd name="T29"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6" h="429">
                  <a:moveTo>
                    <a:pt x="216" y="0"/>
                  </a:moveTo>
                  <a:cubicBezTo>
                    <a:pt x="153" y="30"/>
                    <a:pt x="109" y="95"/>
                    <a:pt x="109" y="170"/>
                  </a:cubicBezTo>
                  <a:cubicBezTo>
                    <a:pt x="109" y="172"/>
                    <a:pt x="109" y="176"/>
                    <a:pt x="109" y="178"/>
                  </a:cubicBezTo>
                  <a:cubicBezTo>
                    <a:pt x="48" y="187"/>
                    <a:pt x="0" y="239"/>
                    <a:pt x="0" y="303"/>
                  </a:cubicBezTo>
                  <a:cubicBezTo>
                    <a:pt x="0" y="371"/>
                    <a:pt x="55" y="427"/>
                    <a:pt x="126" y="429"/>
                  </a:cubicBezTo>
                  <a:cubicBezTo>
                    <a:pt x="126" y="429"/>
                    <a:pt x="126" y="429"/>
                    <a:pt x="174" y="429"/>
                  </a:cubicBezTo>
                  <a:cubicBezTo>
                    <a:pt x="181" y="429"/>
                    <a:pt x="193" y="429"/>
                    <a:pt x="196" y="429"/>
                  </a:cubicBezTo>
                  <a:cubicBezTo>
                    <a:pt x="196" y="429"/>
                    <a:pt x="196" y="429"/>
                    <a:pt x="204" y="429"/>
                  </a:cubicBezTo>
                  <a:cubicBezTo>
                    <a:pt x="206" y="429"/>
                    <a:pt x="208" y="429"/>
                    <a:pt x="210" y="429"/>
                  </a:cubicBezTo>
                  <a:cubicBezTo>
                    <a:pt x="286" y="429"/>
                    <a:pt x="447" y="429"/>
                    <a:pt x="515" y="429"/>
                  </a:cubicBezTo>
                  <a:cubicBezTo>
                    <a:pt x="520" y="429"/>
                    <a:pt x="525" y="429"/>
                    <a:pt x="530" y="429"/>
                  </a:cubicBezTo>
                  <a:cubicBezTo>
                    <a:pt x="535" y="429"/>
                    <a:pt x="541" y="429"/>
                    <a:pt x="546" y="429"/>
                  </a:cubicBezTo>
                  <a:cubicBezTo>
                    <a:pt x="573" y="426"/>
                    <a:pt x="595" y="415"/>
                    <a:pt x="616" y="401"/>
                  </a:cubicBezTo>
                  <a:cubicBezTo>
                    <a:pt x="216" y="0"/>
                    <a:pt x="216" y="0"/>
                    <a:pt x="216" y="0"/>
                  </a:cubicBezTo>
                  <a:cubicBezTo>
                    <a:pt x="216" y="0"/>
                    <a:pt x="216" y="0"/>
                    <a:pt x="216" y="0"/>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Light"/>
                <a:ea typeface="+mn-ea"/>
                <a:cs typeface="+mn-cs"/>
              </a:endParaRPr>
            </a:p>
          </p:txBody>
        </p:sp>
        <p:sp>
          <p:nvSpPr>
            <p:cNvPr id="101" name="Freeform 7"/>
            <p:cNvSpPr>
              <a:spLocks/>
            </p:cNvSpPr>
            <p:nvPr/>
          </p:nvSpPr>
          <p:spPr bwMode="auto">
            <a:xfrm>
              <a:off x="8620951" y="1400570"/>
              <a:ext cx="1049851" cy="972521"/>
            </a:xfrm>
            <a:custGeom>
              <a:avLst/>
              <a:gdLst>
                <a:gd name="T0" fmla="*/ 461 w 461"/>
                <a:gd name="T1" fmla="*/ 299 h 418"/>
                <a:gd name="T2" fmla="*/ 394 w 461"/>
                <a:gd name="T3" fmla="*/ 175 h 418"/>
                <a:gd name="T4" fmla="*/ 345 w 461"/>
                <a:gd name="T5" fmla="*/ 88 h 418"/>
                <a:gd name="T6" fmla="*/ 286 w 461"/>
                <a:gd name="T7" fmla="*/ 70 h 418"/>
                <a:gd name="T8" fmla="*/ 234 w 461"/>
                <a:gd name="T9" fmla="*/ 83 h 418"/>
                <a:gd name="T10" fmla="*/ 79 w 461"/>
                <a:gd name="T11" fmla="*/ 0 h 418"/>
                <a:gd name="T12" fmla="*/ 0 w 461"/>
                <a:gd name="T13" fmla="*/ 18 h 418"/>
                <a:gd name="T14" fmla="*/ 400 w 461"/>
                <a:gd name="T15" fmla="*/ 418 h 418"/>
                <a:gd name="T16" fmla="*/ 461 w 461"/>
                <a:gd name="T17" fmla="*/ 299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418">
                  <a:moveTo>
                    <a:pt x="461" y="299"/>
                  </a:moveTo>
                  <a:cubicBezTo>
                    <a:pt x="461" y="249"/>
                    <a:pt x="434" y="202"/>
                    <a:pt x="394" y="175"/>
                  </a:cubicBezTo>
                  <a:cubicBezTo>
                    <a:pt x="393" y="139"/>
                    <a:pt x="374" y="107"/>
                    <a:pt x="345" y="88"/>
                  </a:cubicBezTo>
                  <a:cubicBezTo>
                    <a:pt x="329" y="77"/>
                    <a:pt x="308" y="70"/>
                    <a:pt x="286" y="70"/>
                  </a:cubicBezTo>
                  <a:cubicBezTo>
                    <a:pt x="267" y="70"/>
                    <a:pt x="249" y="75"/>
                    <a:pt x="234" y="83"/>
                  </a:cubicBezTo>
                  <a:cubicBezTo>
                    <a:pt x="201" y="34"/>
                    <a:pt x="144" y="0"/>
                    <a:pt x="79" y="0"/>
                  </a:cubicBezTo>
                  <a:cubicBezTo>
                    <a:pt x="50" y="0"/>
                    <a:pt x="24" y="7"/>
                    <a:pt x="0" y="18"/>
                  </a:cubicBezTo>
                  <a:cubicBezTo>
                    <a:pt x="400" y="418"/>
                    <a:pt x="400" y="418"/>
                    <a:pt x="400" y="418"/>
                  </a:cubicBezTo>
                  <a:cubicBezTo>
                    <a:pt x="438" y="391"/>
                    <a:pt x="461" y="349"/>
                    <a:pt x="461" y="299"/>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02" name="Group 101"/>
          <p:cNvGrpSpPr/>
          <p:nvPr/>
        </p:nvGrpSpPr>
        <p:grpSpPr>
          <a:xfrm rot="5400000">
            <a:off x="9158374" y="3604974"/>
            <a:ext cx="365760" cy="247313"/>
            <a:chOff x="9989591" y="2915320"/>
            <a:chExt cx="1424572" cy="234753"/>
          </a:xfrm>
        </p:grpSpPr>
        <p:cxnSp>
          <p:nvCxnSpPr>
            <p:cNvPr id="103" name="Straight Arrow Connector 102"/>
            <p:cNvCxnSpPr/>
            <p:nvPr/>
          </p:nvCxnSpPr>
          <p:spPr>
            <a:xfrm flipH="1">
              <a:off x="10023716" y="3150073"/>
              <a:ext cx="1390447" cy="0"/>
            </a:xfrm>
            <a:prstGeom prst="straightConnector1">
              <a:avLst/>
            </a:prstGeom>
            <a:ln w="31750" cap="rnd">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9989591" y="2915320"/>
              <a:ext cx="1319401" cy="0"/>
            </a:xfrm>
            <a:prstGeom prst="straightConnector1">
              <a:avLst/>
            </a:prstGeom>
            <a:ln w="31750" cap="rnd">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101"/>
          <p:cNvGrpSpPr/>
          <p:nvPr/>
        </p:nvGrpSpPr>
        <p:grpSpPr>
          <a:xfrm rot="5400000">
            <a:off x="9158374" y="3604974"/>
            <a:ext cx="365760" cy="247313"/>
            <a:chOff x="9989591" y="2915320"/>
            <a:chExt cx="1424572" cy="234753"/>
          </a:xfrm>
        </p:grpSpPr>
        <p:cxnSp>
          <p:nvCxnSpPr>
            <p:cNvPr id="9" name="Straight Arrow Connector 102"/>
            <p:cNvCxnSpPr/>
            <p:nvPr/>
          </p:nvCxnSpPr>
          <p:spPr>
            <a:xfrm flipH="1">
              <a:off x="10023716" y="3150073"/>
              <a:ext cx="1390447" cy="0"/>
            </a:xfrm>
            <a:prstGeom prst="straightConnector1">
              <a:avLst/>
            </a:prstGeom>
            <a:ln w="31750" cap="rnd">
              <a:solidFill>
                <a:schemeClr val="bg2"/>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103"/>
            <p:cNvCxnSpPr/>
            <p:nvPr/>
          </p:nvCxnSpPr>
          <p:spPr>
            <a:xfrm>
              <a:off x="9989591" y="2915320"/>
              <a:ext cx="1319401" cy="0"/>
            </a:xfrm>
            <a:prstGeom prst="straightConnector1">
              <a:avLst/>
            </a:prstGeom>
            <a:ln w="31750" cap="rnd">
              <a:solidFill>
                <a:schemeClr val="bg2"/>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pic>
        <p:nvPicPr>
          <p:cNvPr id="105" name="Picture 104"/>
          <p:cNvPicPr>
            <a:picLocks noChangeAspect="1"/>
          </p:cNvPicPr>
          <p:nvPr/>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53465" y="6305256"/>
            <a:ext cx="606509" cy="485207"/>
          </a:xfrm>
          <a:prstGeom prst="rect">
            <a:avLst/>
          </a:prstGeom>
        </p:spPr>
      </p:pic>
    </p:spTree>
    <p:extLst>
      <p:ext uri="{BB962C8B-B14F-4D97-AF65-F5344CB8AC3E}">
        <p14:creationId xmlns:p14="http://schemas.microsoft.com/office/powerpoint/2010/main" val="2977221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itle 3"/>
          <p:cNvSpPr txBox="1">
            <a:spLocks/>
          </p:cNvSpPr>
          <p:nvPr/>
        </p:nvSpPr>
        <p:spPr>
          <a:xfrm>
            <a:off x="91824" y="205458"/>
            <a:ext cx="12344651" cy="917575"/>
          </a:xfrm>
          <a:prstGeom prst="rect">
            <a:avLst/>
          </a:prstGeom>
        </p:spPr>
        <p:txBody>
          <a:bodyPr vert="horz" wrap="square" lIns="146304" tIns="91440" rIns="146304" bIns="91440" rtlCol="0" anchor="t">
            <a:noAutofit/>
          </a:bodyPr>
          <a:lstStyle>
            <a:lvl1pPr algn="l" defTabSz="931863" rtl="0" fontAlgn="base">
              <a:lnSpc>
                <a:spcPct val="90000"/>
              </a:lnSpc>
              <a:spcBef>
                <a:spcPct val="0"/>
              </a:spcBef>
              <a:spcAft>
                <a:spcPct val="0"/>
              </a:spcAft>
              <a:defRPr lang="en-US" sz="5400" kern="1200" spc="-102" dirty="0">
                <a:ln w="3175">
                  <a:noFill/>
                </a:ln>
                <a:gradFill>
                  <a:gsLst>
                    <a:gs pos="1250">
                      <a:schemeClr val="tx1"/>
                    </a:gs>
                    <a:gs pos="100000">
                      <a:schemeClr val="tx1"/>
                    </a:gs>
                  </a:gsLst>
                  <a:lin ang="5400000" scaled="0"/>
                </a:gradFill>
                <a:latin typeface="+mj-lt"/>
                <a:ea typeface="ＭＳ Ｐゴシック" charset="0"/>
                <a:cs typeface="Segoe UI" pitchFamily="34" charset="0"/>
              </a:defRPr>
            </a:lvl1pPr>
            <a:lvl2pPr algn="l" defTabSz="931863" rtl="0" fontAlgn="base">
              <a:lnSpc>
                <a:spcPct val="90000"/>
              </a:lnSpc>
              <a:spcBef>
                <a:spcPct val="0"/>
              </a:spcBef>
              <a:spcAft>
                <a:spcPct val="0"/>
              </a:spcAft>
              <a:defRPr sz="5400">
                <a:solidFill>
                  <a:schemeClr val="tx1"/>
                </a:solidFill>
                <a:latin typeface="Segoe UI Light" charset="0"/>
                <a:ea typeface="ＭＳ Ｐゴシック" charset="0"/>
              </a:defRPr>
            </a:lvl2pPr>
            <a:lvl3pPr algn="l" defTabSz="931863" rtl="0" fontAlgn="base">
              <a:lnSpc>
                <a:spcPct val="90000"/>
              </a:lnSpc>
              <a:spcBef>
                <a:spcPct val="0"/>
              </a:spcBef>
              <a:spcAft>
                <a:spcPct val="0"/>
              </a:spcAft>
              <a:defRPr sz="5400">
                <a:solidFill>
                  <a:schemeClr val="tx1"/>
                </a:solidFill>
                <a:latin typeface="Segoe UI Light" charset="0"/>
                <a:ea typeface="ＭＳ Ｐゴシック" charset="0"/>
              </a:defRPr>
            </a:lvl3pPr>
            <a:lvl4pPr algn="l" defTabSz="931863" rtl="0" fontAlgn="base">
              <a:lnSpc>
                <a:spcPct val="90000"/>
              </a:lnSpc>
              <a:spcBef>
                <a:spcPct val="0"/>
              </a:spcBef>
              <a:spcAft>
                <a:spcPct val="0"/>
              </a:spcAft>
              <a:defRPr sz="5400">
                <a:solidFill>
                  <a:schemeClr val="tx1"/>
                </a:solidFill>
                <a:latin typeface="Segoe UI Light" charset="0"/>
                <a:ea typeface="ＭＳ Ｐゴシック" charset="0"/>
              </a:defRPr>
            </a:lvl4pPr>
            <a:lvl5pPr algn="l" defTabSz="931863" rtl="0" fontAlgn="base">
              <a:lnSpc>
                <a:spcPct val="90000"/>
              </a:lnSpc>
              <a:spcBef>
                <a:spcPct val="0"/>
              </a:spcBef>
              <a:spcAft>
                <a:spcPct val="0"/>
              </a:spcAft>
              <a:defRPr sz="5400">
                <a:solidFill>
                  <a:schemeClr val="tx1"/>
                </a:solidFill>
                <a:latin typeface="Segoe UI Light" charset="0"/>
                <a:ea typeface="ＭＳ Ｐゴシック" charset="0"/>
              </a:defRPr>
            </a:lvl5pPr>
            <a:lvl6pPr marL="457200" algn="l" defTabSz="931863" rtl="0" fontAlgn="base">
              <a:lnSpc>
                <a:spcPct val="90000"/>
              </a:lnSpc>
              <a:spcBef>
                <a:spcPct val="0"/>
              </a:spcBef>
              <a:spcAft>
                <a:spcPct val="0"/>
              </a:spcAft>
              <a:defRPr sz="5400">
                <a:solidFill>
                  <a:schemeClr val="tx1"/>
                </a:solidFill>
                <a:latin typeface="Segoe UI Light" charset="0"/>
                <a:ea typeface="ＭＳ Ｐゴシック" charset="0"/>
              </a:defRPr>
            </a:lvl6pPr>
            <a:lvl7pPr marL="914400" algn="l" defTabSz="931863" rtl="0" fontAlgn="base">
              <a:lnSpc>
                <a:spcPct val="90000"/>
              </a:lnSpc>
              <a:spcBef>
                <a:spcPct val="0"/>
              </a:spcBef>
              <a:spcAft>
                <a:spcPct val="0"/>
              </a:spcAft>
              <a:defRPr sz="5400">
                <a:solidFill>
                  <a:schemeClr val="tx1"/>
                </a:solidFill>
                <a:latin typeface="Segoe UI Light" charset="0"/>
                <a:ea typeface="ＭＳ Ｐゴシック" charset="0"/>
              </a:defRPr>
            </a:lvl7pPr>
            <a:lvl8pPr marL="1371600" algn="l" defTabSz="931863" rtl="0" fontAlgn="base">
              <a:lnSpc>
                <a:spcPct val="90000"/>
              </a:lnSpc>
              <a:spcBef>
                <a:spcPct val="0"/>
              </a:spcBef>
              <a:spcAft>
                <a:spcPct val="0"/>
              </a:spcAft>
              <a:defRPr sz="5400">
                <a:solidFill>
                  <a:schemeClr val="tx1"/>
                </a:solidFill>
                <a:latin typeface="Segoe UI Light" charset="0"/>
                <a:ea typeface="ＭＳ Ｐゴシック" charset="0"/>
              </a:defRPr>
            </a:lvl8pPr>
            <a:lvl9pPr marL="1828800" algn="l" defTabSz="931863" rtl="0" fontAlgn="base">
              <a:lnSpc>
                <a:spcPct val="90000"/>
              </a:lnSpc>
              <a:spcBef>
                <a:spcPct val="0"/>
              </a:spcBef>
              <a:spcAft>
                <a:spcPct val="0"/>
              </a:spcAft>
              <a:defRPr sz="5400">
                <a:solidFill>
                  <a:schemeClr val="tx1"/>
                </a:solidFill>
                <a:latin typeface="Segoe UI Light" charset="0"/>
                <a:ea typeface="ＭＳ Ｐゴシック" charset="0"/>
              </a:defRPr>
            </a:lvl9pPr>
          </a:lstStyle>
          <a:p>
            <a:pPr marL="0" marR="0" lvl="0" indent="0" algn="l" defTabSz="931863" rtl="0" eaLnBrk="1" fontAlgn="base" latinLnBrk="0" hangingPunct="1">
              <a:lnSpc>
                <a:spcPct val="90000"/>
              </a:lnSpc>
              <a:spcBef>
                <a:spcPct val="0"/>
              </a:spcBef>
              <a:spcAft>
                <a:spcPct val="0"/>
              </a:spcAft>
              <a:buClrTx/>
              <a:buSzTx/>
              <a:buFontTx/>
              <a:buNone/>
              <a:tabLst/>
              <a:defRPr/>
            </a:pPr>
            <a:r>
              <a:rPr kumimoji="0" lang="en-US" sz="4800" b="0" i="0" u="none" strike="noStrike" kern="1200" cap="none" spc="-102" normalizeH="0" baseline="0" noProof="0" dirty="0">
                <a:ln w="3175">
                  <a:noFill/>
                </a:ln>
                <a:solidFill>
                  <a:schemeClr val="tx1"/>
                </a:solidFill>
                <a:effectLst/>
                <a:uLnTx/>
                <a:uFillTx/>
                <a:latin typeface="Segoe UI Light"/>
                <a:cs typeface="Segoe UI" pitchFamily="34" charset="0"/>
              </a:rPr>
              <a:t>Mobile First | Cloud First</a:t>
            </a:r>
          </a:p>
        </p:txBody>
      </p:sp>
      <p:sp>
        <p:nvSpPr>
          <p:cNvPr id="67" name="Rectangle 66"/>
          <p:cNvSpPr/>
          <p:nvPr/>
        </p:nvSpPr>
        <p:spPr bwMode="auto">
          <a:xfrm>
            <a:off x="421648" y="4488944"/>
            <a:ext cx="3566160" cy="45720"/>
          </a:xfrm>
          <a:prstGeom prst="rect">
            <a:avLst/>
          </a:prstGeom>
          <a:solidFill>
            <a:schemeClr val="tx1"/>
          </a:solidFill>
          <a:ln w="9525" cap="flat" cmpd="sng" algn="ctr">
            <a:noFill/>
            <a:prstDash val="solid"/>
            <a:headEnd type="none" w="med" len="med"/>
            <a:tailEnd type="none" w="med" len="med"/>
          </a:ln>
          <a:effectLst/>
        </p:spPr>
        <p:txBody>
          <a:bodyPr lIns="182880" tIns="146304" rIns="182880" bIns="146304"/>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chemeClr val="bg2"/>
              </a:solidFill>
              <a:effectLst/>
              <a:uLnTx/>
              <a:uFillTx/>
              <a:latin typeface="Segoe UI Light"/>
              <a:ea typeface="Calibri" panose="020F0502020204030204" pitchFamily="34" charset="0"/>
              <a:cs typeface="Times New Roman" panose="02020603050405020304" pitchFamily="18" charset="0"/>
            </a:endParaRPr>
          </a:p>
        </p:txBody>
      </p:sp>
      <p:sp>
        <p:nvSpPr>
          <p:cNvPr id="68" name="Rectangle 67"/>
          <p:cNvSpPr/>
          <p:nvPr/>
        </p:nvSpPr>
        <p:spPr bwMode="auto">
          <a:xfrm>
            <a:off x="421648" y="4534665"/>
            <a:ext cx="3657600" cy="2107106"/>
          </a:xfrm>
          <a:prstGeom prst="rect">
            <a:avLst/>
          </a:prstGeom>
          <a:noFill/>
          <a:ln w="9525" cap="flat" cmpd="sng" algn="ctr">
            <a:noFill/>
            <a:prstDash val="solid"/>
            <a:headEnd type="none" w="med" len="med"/>
            <a:tailEnd type="none" w="med" len="med"/>
          </a:ln>
          <a:effectLst/>
        </p:spPr>
        <p:txBody>
          <a:bodyPr lIns="182880" tIns="146304" rIns="182880" bIns="146304"/>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latin typeface="Segoe UI"/>
                <a:ea typeface="+mn-ea"/>
                <a:cs typeface="Segoe UI" panose="020B0502040204020203" pitchFamily="34" charset="0"/>
              </a:rPr>
              <a:t>61% </a:t>
            </a:r>
            <a:r>
              <a:rPr kumimoji="0" lang="en-US" sz="2000" b="0" i="0" u="none" strike="noStrike" kern="0" cap="none" spc="0" normalizeH="0" baseline="0" noProof="0" dirty="0">
                <a:ln>
                  <a:noFill/>
                </a:ln>
                <a:effectLst/>
                <a:uLnTx/>
                <a:uFillTx/>
                <a:latin typeface="Segoe UI Light"/>
                <a:ea typeface="+mn-ea"/>
                <a:cs typeface="+mn-cs"/>
              </a:rPr>
              <a:t>of workers mix personal and work tasks in their devices*</a:t>
            </a:r>
          </a:p>
        </p:txBody>
      </p:sp>
      <p:pic>
        <p:nvPicPr>
          <p:cNvPr id="69" name="Picture 68"/>
          <p:cNvPicPr>
            <a:picLocks noChangeAspect="1"/>
          </p:cNvPicPr>
          <p:nvPr/>
        </p:nvPicPr>
        <p:blipFill>
          <a:blip r:embed="rId3"/>
          <a:stretch>
            <a:fillRect/>
          </a:stretch>
        </p:blipFill>
        <p:spPr>
          <a:xfrm>
            <a:off x="1324923" y="1825842"/>
            <a:ext cx="1830731" cy="1828800"/>
          </a:xfrm>
          <a:prstGeom prst="rect">
            <a:avLst/>
          </a:prstGeom>
        </p:spPr>
      </p:pic>
      <p:sp>
        <p:nvSpPr>
          <p:cNvPr id="70" name="Block Arc 69"/>
          <p:cNvSpPr/>
          <p:nvPr/>
        </p:nvSpPr>
        <p:spPr bwMode="auto">
          <a:xfrm rot="16200000">
            <a:off x="885622" y="1381148"/>
            <a:ext cx="2709332" cy="2709332"/>
          </a:xfrm>
          <a:prstGeom prst="blockArc">
            <a:avLst>
              <a:gd name="adj1" fmla="val 21597032"/>
              <a:gd name="adj2" fmla="val 13231662"/>
              <a:gd name="adj3" fmla="val 11310"/>
            </a:avLst>
          </a:prstGeom>
          <a:solidFill>
            <a:schemeClr val="tx1"/>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87" name="Rectangle 86"/>
          <p:cNvSpPr/>
          <p:nvPr/>
        </p:nvSpPr>
        <p:spPr>
          <a:xfrm>
            <a:off x="288591" y="6569793"/>
            <a:ext cx="6547215" cy="424732"/>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a:ln>
                  <a:noFill/>
                </a:ln>
                <a:effectLst/>
                <a:uLnTx/>
                <a:uFillTx/>
                <a:latin typeface="Segoe UI"/>
                <a:ea typeface="+mn-ea"/>
                <a:cs typeface="Segoe UI"/>
              </a:rPr>
              <a:t>*    Forrester Research: “BT Futures Report: Info workers will erase boundary between enterprise &amp; consumer technologies,” Feb. 21, 2013</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a:ln>
                  <a:noFill/>
                </a:ln>
                <a:effectLst/>
                <a:uLnTx/>
                <a:uFillTx/>
                <a:latin typeface="Segoe UI"/>
                <a:ea typeface="+mn-ea"/>
                <a:cs typeface="+mn-cs"/>
              </a:rPr>
              <a:t>**   http://www.computing.co.uk/ctg/news/2321750/more-than-80-per-cent-of-employees-use-non-approved-saas-apps-report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Segoe UI"/>
                <a:ea typeface="+mn-ea"/>
                <a:cs typeface="+mn-cs"/>
              </a:rPr>
              <a:t>*** Verizon 2013 data breach investigation report</a:t>
            </a:r>
            <a:endParaRPr kumimoji="0" lang="en-US" sz="800" b="0" i="0" u="none" strike="noStrike" kern="0" cap="none" spc="0" normalizeH="0" baseline="0" noProof="0" dirty="0">
              <a:ln>
                <a:noFill/>
              </a:ln>
              <a:effectLst/>
              <a:uLnTx/>
              <a:uFillTx/>
              <a:latin typeface="Segoe UI"/>
              <a:ea typeface="+mn-ea"/>
              <a:cs typeface="+mn-cs"/>
            </a:endParaRPr>
          </a:p>
        </p:txBody>
      </p:sp>
      <p:sp>
        <p:nvSpPr>
          <p:cNvPr id="26" name="Rectangle 25"/>
          <p:cNvSpPr/>
          <p:nvPr/>
        </p:nvSpPr>
        <p:spPr bwMode="auto">
          <a:xfrm>
            <a:off x="4435349" y="4488944"/>
            <a:ext cx="3566160" cy="45720"/>
          </a:xfrm>
          <a:prstGeom prst="rect">
            <a:avLst/>
          </a:prstGeom>
          <a:solidFill>
            <a:schemeClr val="tx1"/>
          </a:solidFill>
          <a:ln w="9525" cap="flat" cmpd="sng" algn="ctr">
            <a:noFill/>
            <a:prstDash val="solid"/>
            <a:headEnd type="none" w="med" len="med"/>
            <a:tailEnd type="none" w="med" len="med"/>
          </a:ln>
          <a:effectLst/>
        </p:spPr>
        <p:txBody>
          <a:bodyPr lIns="182880" tIns="146304" rIns="182880" bIns="146304"/>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chemeClr val="bg2"/>
              </a:solidFill>
              <a:effectLst/>
              <a:uLnTx/>
              <a:uFillTx/>
              <a:latin typeface="Segoe UI Light"/>
              <a:ea typeface="+mn-ea"/>
              <a:cs typeface="+mn-cs"/>
            </a:endParaRPr>
          </a:p>
        </p:txBody>
      </p:sp>
      <p:sp>
        <p:nvSpPr>
          <p:cNvPr id="27" name="Rectangle 26"/>
          <p:cNvSpPr/>
          <p:nvPr/>
        </p:nvSpPr>
        <p:spPr bwMode="auto">
          <a:xfrm>
            <a:off x="4435349" y="4534665"/>
            <a:ext cx="3657600" cy="2107106"/>
          </a:xfrm>
          <a:prstGeom prst="rect">
            <a:avLst/>
          </a:prstGeom>
          <a:noFill/>
          <a:ln w="9525" cap="flat" cmpd="sng" algn="ctr">
            <a:noFill/>
            <a:prstDash val="solid"/>
            <a:headEnd type="none" w="med" len="med"/>
            <a:tailEnd type="none" w="med" len="med"/>
          </a:ln>
          <a:effectLst/>
        </p:spPr>
        <p:txBody>
          <a:bodyPr lIns="182880" tIns="146304" rIns="182880" bIns="146304"/>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latin typeface="Segoe UI"/>
                <a:ea typeface="+mn-ea"/>
                <a:cs typeface="Segoe UI" panose="020B0502040204020203" pitchFamily="34" charset="0"/>
              </a:rPr>
              <a:t>&gt;80% </a:t>
            </a:r>
            <a:r>
              <a:rPr kumimoji="0" lang="en-US" sz="2000" b="0" i="0" u="none" strike="noStrike" kern="0" cap="none" spc="0" normalizeH="0" baseline="0" noProof="0" dirty="0">
                <a:ln>
                  <a:noFill/>
                </a:ln>
                <a:effectLst/>
                <a:uLnTx/>
                <a:uFillTx/>
                <a:latin typeface="Segoe UI Light"/>
                <a:ea typeface="+mn-ea"/>
                <a:cs typeface="+mn-cs"/>
              </a:rPr>
              <a:t>of employees admit to using non-approved software-as-a-service (SaaS) applications in their jobs**</a:t>
            </a:r>
          </a:p>
        </p:txBody>
      </p:sp>
      <p:pic>
        <p:nvPicPr>
          <p:cNvPr id="28" name="Picture 27"/>
          <p:cNvPicPr>
            <a:picLocks noChangeAspect="1"/>
          </p:cNvPicPr>
          <p:nvPr/>
        </p:nvPicPr>
        <p:blipFill>
          <a:blip r:embed="rId4"/>
          <a:stretch>
            <a:fillRect/>
          </a:stretch>
        </p:blipFill>
        <p:spPr>
          <a:xfrm>
            <a:off x="5273550" y="1825842"/>
            <a:ext cx="1828800" cy="1828800"/>
          </a:xfrm>
          <a:prstGeom prst="rect">
            <a:avLst/>
          </a:prstGeom>
        </p:spPr>
      </p:pic>
      <p:sp>
        <p:nvSpPr>
          <p:cNvPr id="29" name="Block Arc 28"/>
          <p:cNvSpPr/>
          <p:nvPr/>
        </p:nvSpPr>
        <p:spPr bwMode="auto">
          <a:xfrm rot="16200000">
            <a:off x="4823599" y="1381148"/>
            <a:ext cx="2709332" cy="2709332"/>
          </a:xfrm>
          <a:prstGeom prst="blockArc">
            <a:avLst>
              <a:gd name="adj1" fmla="val 21597032"/>
              <a:gd name="adj2" fmla="val 18523553"/>
              <a:gd name="adj3" fmla="val 11421"/>
            </a:avLst>
          </a:prstGeom>
          <a:solidFill>
            <a:schemeClr val="tx1"/>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3" name="Rectangle 32"/>
          <p:cNvSpPr/>
          <p:nvPr/>
        </p:nvSpPr>
        <p:spPr bwMode="auto">
          <a:xfrm>
            <a:off x="8435325" y="4488944"/>
            <a:ext cx="3566160" cy="45720"/>
          </a:xfrm>
          <a:prstGeom prst="rect">
            <a:avLst/>
          </a:prstGeom>
          <a:solidFill>
            <a:schemeClr val="tx1"/>
          </a:solidFill>
          <a:ln w="9525" cap="flat" cmpd="sng" algn="ctr">
            <a:noFill/>
            <a:prstDash val="solid"/>
            <a:headEnd type="none" w="med" len="med"/>
            <a:tailEnd type="none" w="med" len="med"/>
          </a:ln>
          <a:effectLst/>
        </p:spPr>
        <p:txBody>
          <a:bodyPr lIns="182880" tIns="146304" rIns="182880" bIns="146304"/>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chemeClr val="bg2"/>
              </a:solidFill>
              <a:effectLst/>
              <a:uLnTx/>
              <a:uFillTx/>
              <a:latin typeface="Segoe UI Light"/>
              <a:ea typeface="Calibri" panose="020F0502020204030204" pitchFamily="34" charset="0"/>
              <a:cs typeface="Times New Roman" panose="02020603050405020304" pitchFamily="18" charset="0"/>
            </a:endParaRPr>
          </a:p>
        </p:txBody>
      </p:sp>
      <p:sp>
        <p:nvSpPr>
          <p:cNvPr id="34" name="Rectangle 33"/>
          <p:cNvSpPr/>
          <p:nvPr/>
        </p:nvSpPr>
        <p:spPr bwMode="auto">
          <a:xfrm>
            <a:off x="8435325" y="4534665"/>
            <a:ext cx="3611880" cy="2107106"/>
          </a:xfrm>
          <a:prstGeom prst="rect">
            <a:avLst/>
          </a:prstGeom>
          <a:noFill/>
          <a:ln w="9525" cap="flat" cmpd="sng" algn="ctr">
            <a:noFill/>
            <a:prstDash val="solid"/>
            <a:headEnd type="none" w="med" len="med"/>
            <a:tailEnd type="none" w="med" len="med"/>
          </a:ln>
          <a:effectLst/>
        </p:spPr>
        <p:txBody>
          <a:bodyPr lIns="182880" tIns="146304" rIns="182880" bIns="146304"/>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latin typeface="Segoe UI"/>
                <a:ea typeface="+mn-ea"/>
                <a:cs typeface="Segoe UI" panose="020B0502040204020203" pitchFamily="34" charset="0"/>
              </a:rPr>
              <a:t>&gt;75% </a:t>
            </a:r>
            <a:r>
              <a:rPr kumimoji="0" lang="en-US" sz="2000" b="0" i="0" u="none" strike="noStrike" kern="0" cap="none" spc="0" normalizeH="0" baseline="0" noProof="0" dirty="0">
                <a:ln>
                  <a:noFill/>
                </a:ln>
                <a:effectLst/>
                <a:uLnTx/>
                <a:uFillTx/>
                <a:latin typeface="Segoe UI Light"/>
                <a:ea typeface="+mn-ea"/>
                <a:cs typeface="+mn-cs"/>
              </a:rPr>
              <a:t>percent of network intrusions exploited weak or stolen credentials</a:t>
            </a:r>
            <a:r>
              <a:rPr kumimoji="0" lang="en-US" sz="2000" b="0" i="0" u="none" strike="noStrike" kern="1200" cap="none" spc="0" normalizeH="0" baseline="0" noProof="0" dirty="0">
                <a:ln>
                  <a:noFill/>
                </a:ln>
                <a:effectLst/>
                <a:uLnTx/>
                <a:uFillTx/>
                <a:latin typeface="Segoe UI"/>
                <a:ea typeface="+mn-ea"/>
                <a:cs typeface="+mn-cs"/>
              </a:rPr>
              <a:t> *</a:t>
            </a:r>
            <a:r>
              <a:rPr kumimoji="0" lang="en-US" sz="2000" b="0" i="0" u="none" strike="noStrike" kern="0" cap="none" spc="0" normalizeH="0" baseline="0" noProof="0" dirty="0">
                <a:ln>
                  <a:noFill/>
                </a:ln>
                <a:effectLst/>
                <a:uLnTx/>
                <a:uFillTx/>
                <a:latin typeface="Segoe UI Light"/>
                <a:ea typeface="+mn-ea"/>
                <a:cs typeface="+mn-cs"/>
              </a:rPr>
              <a:t>**</a:t>
            </a:r>
          </a:p>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effectLst/>
              <a:uLnTx/>
              <a:uFillTx/>
              <a:latin typeface="Segoe UI Light"/>
              <a:ea typeface="Calibri" panose="020F0502020204030204" pitchFamily="34" charset="0"/>
              <a:cs typeface="Times New Roman" panose="02020603050405020304" pitchFamily="18" charset="0"/>
            </a:endParaRPr>
          </a:p>
        </p:txBody>
      </p:sp>
      <p:sp>
        <p:nvSpPr>
          <p:cNvPr id="36" name="Block Arc 35"/>
          <p:cNvSpPr/>
          <p:nvPr/>
        </p:nvSpPr>
        <p:spPr bwMode="auto">
          <a:xfrm rot="16200000">
            <a:off x="8883177" y="1381148"/>
            <a:ext cx="2709332" cy="2709332"/>
          </a:xfrm>
          <a:prstGeom prst="blockArc">
            <a:avLst>
              <a:gd name="adj1" fmla="val 21597032"/>
              <a:gd name="adj2" fmla="val 16679771"/>
              <a:gd name="adj3" fmla="val 11860"/>
            </a:avLst>
          </a:prstGeom>
          <a:solidFill>
            <a:schemeClr val="tx1"/>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chemeClr val="bg2"/>
              </a:solidFill>
              <a:effectLst/>
              <a:uLnTx/>
              <a:uFillTx/>
              <a:latin typeface="Segoe UI"/>
              <a:ea typeface="+mn-ea"/>
              <a:cs typeface="+mn-cs"/>
            </a:endParaRP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2953" y="1834903"/>
            <a:ext cx="1828800" cy="1828800"/>
          </a:xfrm>
          <a:prstGeom prst="rect">
            <a:avLst/>
          </a:prstGeom>
        </p:spPr>
      </p:pic>
    </p:spTree>
    <p:extLst>
      <p:ext uri="{BB962C8B-B14F-4D97-AF65-F5344CB8AC3E}">
        <p14:creationId xmlns:p14="http://schemas.microsoft.com/office/powerpoint/2010/main" val="878751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Picture 138"/>
          <p:cNvPicPr>
            <a:picLocks noChangeAspect="1"/>
          </p:cNvPicPr>
          <p:nvPr/>
        </p:nvPicPr>
        <p:blipFill rotWithShape="1">
          <a:blip r:embed="rId3" cstate="print">
            <a:extLst>
              <a:ext uri="{28A0092B-C50C-407E-A947-70E740481C1C}">
                <a14:useLocalDpi xmlns:a14="http://schemas.microsoft.com/office/drawing/2010/main" val="0"/>
              </a:ext>
            </a:extLst>
          </a:blip>
          <a:srcRect b="48785"/>
          <a:stretch/>
        </p:blipFill>
        <p:spPr>
          <a:xfrm>
            <a:off x="4611147" y="2155433"/>
            <a:ext cx="3370864" cy="1057392"/>
          </a:xfrm>
          <a:prstGeom prst="rect">
            <a:avLst/>
          </a:prstGeom>
        </p:spPr>
      </p:pic>
      <p:pic>
        <p:nvPicPr>
          <p:cNvPr id="147" name="Picture 146"/>
          <p:cNvPicPr>
            <a:picLocks noChangeAspect="1"/>
          </p:cNvPicPr>
          <p:nvPr/>
        </p:nvPicPr>
        <p:blipFill rotWithShape="1">
          <a:blip r:embed="rId3" cstate="print">
            <a:extLst>
              <a:ext uri="{28A0092B-C50C-407E-A947-70E740481C1C}">
                <a14:useLocalDpi xmlns:a14="http://schemas.microsoft.com/office/drawing/2010/main" val="0"/>
              </a:ext>
            </a:extLst>
          </a:blip>
          <a:srcRect t="50286" r="32966"/>
          <a:stretch/>
        </p:blipFill>
        <p:spPr>
          <a:xfrm>
            <a:off x="5166763" y="3357937"/>
            <a:ext cx="2259630" cy="1026392"/>
          </a:xfrm>
          <a:prstGeom prst="rect">
            <a:avLst/>
          </a:prstGeom>
        </p:spPr>
      </p:pic>
      <p:sp>
        <p:nvSpPr>
          <p:cNvPr id="4" name="TextBox 3"/>
          <p:cNvSpPr txBox="1"/>
          <p:nvPr/>
        </p:nvSpPr>
        <p:spPr>
          <a:xfrm>
            <a:off x="202904" y="63752"/>
            <a:ext cx="11746874" cy="1034087"/>
          </a:xfrm>
          <a:prstGeom prst="rect">
            <a:avLst/>
          </a:prstGeom>
          <a:noFill/>
        </p:spPr>
        <p:txBody>
          <a:bodyPr wrap="square" lIns="182854" tIns="146283" rIns="182854" bIns="146283" rtlCol="0">
            <a:spAutoFit/>
          </a:bodyPr>
          <a:lstStyle/>
          <a:p>
            <a:pPr defTabSz="932597"/>
            <a:r>
              <a:rPr lang="en-US" sz="4800" dirty="0">
                <a:solidFill>
                  <a:srgbClr val="505050"/>
                </a:solidFill>
                <a:latin typeface="Segoe UI Light" panose="020B0502040204020203" pitchFamily="34" charset="0"/>
                <a:cs typeface="Segoe UI Light" panose="020B0502040204020203" pitchFamily="34" charset="0"/>
              </a:rPr>
              <a:t>EMS for O365 customers</a:t>
            </a:r>
          </a:p>
        </p:txBody>
      </p:sp>
      <p:sp>
        <p:nvSpPr>
          <p:cNvPr id="133" name="Rectangle 132"/>
          <p:cNvSpPr/>
          <p:nvPr/>
        </p:nvSpPr>
        <p:spPr bwMode="auto">
          <a:xfrm>
            <a:off x="4530281" y="4730593"/>
            <a:ext cx="3730413" cy="1518591"/>
          </a:xfrm>
          <a:prstGeom prst="rect">
            <a:avLst/>
          </a:prstGeom>
          <a:solidFill>
            <a:srgbClr val="00864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defTabSz="932563"/>
            <a:r>
              <a:rPr lang="en-US" sz="2550" dirty="0">
                <a:solidFill>
                  <a:srgbClr val="FFFFFF"/>
                </a:solidFill>
                <a:latin typeface="Segoe UI Light"/>
              </a:rPr>
              <a:t>Manage Mobile Productivity</a:t>
            </a:r>
          </a:p>
        </p:txBody>
      </p:sp>
      <p:sp>
        <p:nvSpPr>
          <p:cNvPr id="134" name="Rectangle 133"/>
          <p:cNvSpPr/>
          <p:nvPr/>
        </p:nvSpPr>
        <p:spPr bwMode="auto">
          <a:xfrm>
            <a:off x="8556985" y="4730593"/>
            <a:ext cx="3730413" cy="1518591"/>
          </a:xfrm>
          <a:prstGeom prst="rect">
            <a:avLst/>
          </a:prstGeom>
          <a:solidFill>
            <a:srgbClr val="44C8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defTabSz="932114" fontAlgn="base"/>
            <a:r>
              <a:rPr lang="en-US" sz="2550" dirty="0">
                <a:solidFill>
                  <a:srgbClr val="FFFFFF"/>
                </a:solidFill>
                <a:latin typeface="Segoe UI Light"/>
              </a:rPr>
              <a:t>Increase IT Productivity </a:t>
            </a:r>
          </a:p>
          <a:p>
            <a:pPr defTabSz="932114" fontAlgn="base"/>
            <a:endParaRPr lang="en-US" sz="2550" dirty="0">
              <a:solidFill>
                <a:srgbClr val="FFFFFF"/>
              </a:solidFill>
              <a:latin typeface="Segoe UI Light"/>
            </a:endParaRPr>
          </a:p>
        </p:txBody>
      </p:sp>
      <p:sp>
        <p:nvSpPr>
          <p:cNvPr id="135" name="Rectangle 134"/>
          <p:cNvSpPr/>
          <p:nvPr/>
        </p:nvSpPr>
        <p:spPr bwMode="auto">
          <a:xfrm>
            <a:off x="503578" y="4730593"/>
            <a:ext cx="3730413" cy="1518591"/>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defTabSz="932114" fontAlgn="base"/>
            <a:endParaRPr lang="en-US" sz="2550" dirty="0">
              <a:solidFill>
                <a:srgbClr val="FFFFFF"/>
              </a:solidFill>
              <a:latin typeface="Segoe UI Light"/>
            </a:endParaRPr>
          </a:p>
          <a:p>
            <a:pPr defTabSz="932114" fontAlgn="base"/>
            <a:r>
              <a:rPr lang="en-US" sz="2550" dirty="0">
                <a:solidFill>
                  <a:srgbClr val="FFFFFF"/>
                </a:solidFill>
                <a:latin typeface="Segoe UI Light"/>
              </a:rPr>
              <a:t>Simplify app delivery and deployment</a:t>
            </a:r>
          </a:p>
        </p:txBody>
      </p:sp>
      <p:pic>
        <p:nvPicPr>
          <p:cNvPr id="149" name="Picture 173"/>
          <p:cNvPicPr>
            <a:picLocks noChangeAspect="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7495013" y="2837376"/>
            <a:ext cx="298289" cy="4845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2" name="Picture 173"/>
          <p:cNvPicPr>
            <a:picLocks noChangeAspect="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6443548" y="2828233"/>
            <a:ext cx="298289" cy="4845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 name="Picture 173"/>
          <p:cNvPicPr>
            <a:picLocks noChangeAspect="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5437801" y="2837376"/>
            <a:ext cx="298289" cy="4845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 name="Picture 173"/>
          <p:cNvPicPr>
            <a:picLocks noChangeAspect="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7012537" y="3927181"/>
            <a:ext cx="298289" cy="4845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5" name="Picture 173"/>
          <p:cNvPicPr>
            <a:picLocks noChangeAspect="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5983299" y="3927181"/>
            <a:ext cx="298289" cy="4845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ounded Rectangle 5"/>
          <p:cNvSpPr/>
          <p:nvPr/>
        </p:nvSpPr>
        <p:spPr>
          <a:xfrm>
            <a:off x="8677047" y="2375099"/>
            <a:ext cx="752334" cy="104626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gn="ctr" defTabSz="932597"/>
            <a:r>
              <a:rPr lang="en-US" sz="1632" dirty="0">
                <a:solidFill>
                  <a:prstClr val="white"/>
                </a:solidFill>
                <a:latin typeface="Segoe UI"/>
              </a:rPr>
              <a:t>LOB </a:t>
            </a:r>
          </a:p>
          <a:p>
            <a:pPr algn="ctr" defTabSz="932597"/>
            <a:r>
              <a:rPr lang="en-US" sz="1632" dirty="0">
                <a:solidFill>
                  <a:prstClr val="white"/>
                </a:solidFill>
                <a:latin typeface="Segoe UI"/>
              </a:rPr>
              <a:t>Apps</a:t>
            </a:r>
          </a:p>
        </p:txBody>
      </p:sp>
      <p:sp>
        <p:nvSpPr>
          <p:cNvPr id="156" name="Rounded Rectangle 155"/>
          <p:cNvSpPr/>
          <p:nvPr/>
        </p:nvSpPr>
        <p:spPr>
          <a:xfrm>
            <a:off x="9622534" y="2361409"/>
            <a:ext cx="752334" cy="104626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gn="ctr" defTabSz="932597"/>
            <a:r>
              <a:rPr lang="en-US" sz="1632" dirty="0">
                <a:solidFill>
                  <a:prstClr val="white"/>
                </a:solidFill>
                <a:latin typeface="Segoe UI"/>
              </a:rPr>
              <a:t>SaaS </a:t>
            </a:r>
          </a:p>
          <a:p>
            <a:pPr algn="ctr" defTabSz="932597"/>
            <a:r>
              <a:rPr lang="en-US" sz="1632" dirty="0">
                <a:solidFill>
                  <a:prstClr val="white"/>
                </a:solidFill>
                <a:latin typeface="Segoe UI"/>
              </a:rPr>
              <a:t>Apps</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3858" y="2402524"/>
            <a:ext cx="945740" cy="945740"/>
          </a:xfrm>
          <a:prstGeom prst="rect">
            <a:avLst/>
          </a:prstGeom>
        </p:spPr>
      </p:pic>
      <p:sp>
        <p:nvSpPr>
          <p:cNvPr id="8" name="Left-Right Arrow 7"/>
          <p:cNvSpPr/>
          <p:nvPr/>
        </p:nvSpPr>
        <p:spPr>
          <a:xfrm>
            <a:off x="8515978" y="3712550"/>
            <a:ext cx="3769910" cy="944948"/>
          </a:xfrm>
          <a:prstGeom prst="leftRightArrow">
            <a:avLst>
              <a:gd name="adj1" fmla="val 68985"/>
              <a:gd name="adj2" fmla="val 369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gn="ctr" defTabSz="932597"/>
            <a:r>
              <a:rPr lang="en-US" sz="1632" dirty="0">
                <a:solidFill>
                  <a:prstClr val="white"/>
                </a:solidFill>
                <a:latin typeface="Segoe UI"/>
              </a:rPr>
              <a:t>Mobility Management</a:t>
            </a:r>
          </a:p>
        </p:txBody>
      </p:sp>
      <p:sp>
        <p:nvSpPr>
          <p:cNvPr id="9" name="Plus 8"/>
          <p:cNvSpPr/>
          <p:nvPr/>
        </p:nvSpPr>
        <p:spPr>
          <a:xfrm>
            <a:off x="8880186" y="3436440"/>
            <a:ext cx="349755" cy="349755"/>
          </a:xfrm>
          <a:prstGeom prst="mathPlus">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algn="r" defTabSz="932597"/>
            <a:endParaRPr lang="en-US" sz="1224" dirty="0" err="1">
              <a:solidFill>
                <a:srgbClr val="505050"/>
              </a:solidFill>
              <a:latin typeface="Segoe UI"/>
            </a:endParaRPr>
          </a:p>
        </p:txBody>
      </p:sp>
      <p:sp>
        <p:nvSpPr>
          <p:cNvPr id="157" name="Plus 156"/>
          <p:cNvSpPr/>
          <p:nvPr/>
        </p:nvSpPr>
        <p:spPr>
          <a:xfrm>
            <a:off x="9825673" y="3436440"/>
            <a:ext cx="349755" cy="349755"/>
          </a:xfrm>
          <a:prstGeom prst="mathPlus">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algn="r" defTabSz="932597"/>
            <a:endParaRPr lang="en-US" sz="1224" dirty="0" err="1">
              <a:solidFill>
                <a:srgbClr val="505050"/>
              </a:solidFill>
              <a:latin typeface="Segoe UI"/>
            </a:endParaRPr>
          </a:p>
        </p:txBody>
      </p:sp>
      <p:sp>
        <p:nvSpPr>
          <p:cNvPr id="158" name="Plus 157"/>
          <p:cNvSpPr/>
          <p:nvPr/>
        </p:nvSpPr>
        <p:spPr>
          <a:xfrm>
            <a:off x="10751851" y="3436440"/>
            <a:ext cx="349755" cy="349755"/>
          </a:xfrm>
          <a:prstGeom prst="mathPlus">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algn="r" defTabSz="932597"/>
            <a:endParaRPr lang="en-US" sz="1224" dirty="0" err="1">
              <a:solidFill>
                <a:srgbClr val="505050"/>
              </a:solidFill>
              <a:latin typeface="Segoe UI"/>
            </a:endParaRPr>
          </a:p>
        </p:txBody>
      </p:sp>
      <p:sp>
        <p:nvSpPr>
          <p:cNvPr id="159" name="Plus 158"/>
          <p:cNvSpPr/>
          <p:nvPr/>
        </p:nvSpPr>
        <p:spPr>
          <a:xfrm>
            <a:off x="11576296" y="3436440"/>
            <a:ext cx="349755" cy="349755"/>
          </a:xfrm>
          <a:prstGeom prst="mathPlus">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algn="r" defTabSz="932597"/>
            <a:endParaRPr lang="en-US" sz="1224" dirty="0" err="1">
              <a:solidFill>
                <a:srgbClr val="505050"/>
              </a:solidFill>
              <a:latin typeface="Segoe UI"/>
            </a:endParaRPr>
          </a:p>
        </p:txBody>
      </p:sp>
      <p:sp>
        <p:nvSpPr>
          <p:cNvPr id="10" name="TextBox 9"/>
          <p:cNvSpPr txBox="1"/>
          <p:nvPr/>
        </p:nvSpPr>
        <p:spPr>
          <a:xfrm>
            <a:off x="11576296" y="2600304"/>
            <a:ext cx="727899" cy="395537"/>
          </a:xfrm>
          <a:prstGeom prst="rect">
            <a:avLst/>
          </a:prstGeom>
        </p:spPr>
        <p:txBody>
          <a:bodyPr vert="horz" wrap="square" lIns="93260" tIns="93260" rIns="93260" bIns="93260" rtlCol="0" anchor="t">
            <a:noAutofit/>
          </a:bodyPr>
          <a:lstStyle/>
          <a:p>
            <a:pPr defTabSz="932597"/>
            <a:r>
              <a:rPr lang="en-US" sz="2448" dirty="0">
                <a:solidFill>
                  <a:srgbClr val="505050"/>
                </a:solidFill>
                <a:latin typeface="Segoe UI" pitchFamily="34" charset="0"/>
                <a:ea typeface="Segoe UI" pitchFamily="34" charset="0"/>
                <a:cs typeface="Segoe UI" pitchFamily="34" charset="0"/>
              </a:rPr>
              <a:t>…</a:t>
            </a:r>
          </a:p>
        </p:txBody>
      </p:sp>
      <p:sp>
        <p:nvSpPr>
          <p:cNvPr id="12" name="TextBox 11"/>
          <p:cNvSpPr txBox="1"/>
          <p:nvPr/>
        </p:nvSpPr>
        <p:spPr>
          <a:xfrm>
            <a:off x="9198910" y="1305986"/>
            <a:ext cx="704024" cy="102489"/>
          </a:xfrm>
          <a:prstGeom prst="rect">
            <a:avLst/>
          </a:prstGeom>
        </p:spPr>
        <p:txBody>
          <a:bodyPr vert="horz" wrap="square" lIns="93260" tIns="93260" rIns="93260" bIns="93260" rtlCol="0" anchor="t">
            <a:noAutofit/>
          </a:bodyPr>
          <a:lstStyle/>
          <a:p>
            <a:pPr marL="174862" indent="-174862" defTabSz="932597">
              <a:buFont typeface="Wingdings" pitchFamily="2" charset="2"/>
              <a:buChar char="§"/>
            </a:pPr>
            <a:endParaRPr lang="en-US" sz="1632" dirty="0" err="1">
              <a:solidFill>
                <a:srgbClr val="505050"/>
              </a:solidFill>
              <a:latin typeface="Segoe UI" pitchFamily="34" charset="0"/>
              <a:ea typeface="Segoe UI" pitchFamily="34" charset="0"/>
              <a:cs typeface="Segoe UI" pitchFamily="34" charset="0"/>
            </a:endParaRPr>
          </a:p>
        </p:txBody>
      </p:sp>
      <p:grpSp>
        <p:nvGrpSpPr>
          <p:cNvPr id="187" name="Group 39"/>
          <p:cNvGrpSpPr>
            <a:grpSpLocks/>
          </p:cNvGrpSpPr>
          <p:nvPr/>
        </p:nvGrpSpPr>
        <p:grpSpPr bwMode="auto">
          <a:xfrm>
            <a:off x="3149344" y="3093746"/>
            <a:ext cx="764699" cy="412178"/>
            <a:chOff x="2331732" y="2361230"/>
            <a:chExt cx="1389062" cy="750269"/>
          </a:xfrm>
        </p:grpSpPr>
        <p:sp>
          <p:nvSpPr>
            <p:cNvPr id="188" name="Rectangle 187"/>
            <p:cNvSpPr/>
            <p:nvPr/>
          </p:nvSpPr>
          <p:spPr bwMode="auto">
            <a:xfrm>
              <a:off x="2538613" y="2361230"/>
              <a:ext cx="971359" cy="667345"/>
            </a:xfrm>
            <a:prstGeom prst="rect">
              <a:avLst/>
            </a:prstGeom>
            <a:solidFill>
              <a:srgbClr val="0072C6"/>
            </a:solidFill>
            <a:ln w="10795" cap="flat" cmpd="sng" algn="ctr">
              <a:noFill/>
              <a:prstDash val="solid"/>
              <a:headEnd type="none" w="med" len="med"/>
              <a:tailEnd type="none" w="med" len="med"/>
            </a:ln>
            <a:effectLst/>
          </p:spPr>
          <p:txBody>
            <a:bodyPr lIns="0" tIns="47565" rIns="0" bIns="47565" anchor="ctr"/>
            <a:lstStyle/>
            <a:p>
              <a:pPr algn="ctr" defTabSz="951028" fontAlgn="base">
                <a:spcBef>
                  <a:spcPct val="0"/>
                </a:spcBef>
                <a:spcAft>
                  <a:spcPct val="0"/>
                </a:spcAft>
                <a:defRPr/>
              </a:pPr>
              <a:endParaRPr lang="en-US" sz="2040" kern="0" dirty="0">
                <a:gradFill>
                  <a:gsLst>
                    <a:gs pos="0">
                      <a:srgbClr val="FFFFFF"/>
                    </a:gs>
                    <a:gs pos="100000">
                      <a:srgbClr val="FFFFFF"/>
                    </a:gs>
                  </a:gsLst>
                  <a:lin ang="5400000" scaled="0"/>
                </a:gradFill>
                <a:latin typeface="Segoe UI"/>
              </a:endParaRPr>
            </a:p>
          </p:txBody>
        </p:sp>
        <p:sp>
          <p:nvSpPr>
            <p:cNvPr id="189" name="Freeform 48"/>
            <p:cNvSpPr>
              <a:spLocks noEditPoints="1"/>
            </p:cNvSpPr>
            <p:nvPr/>
          </p:nvSpPr>
          <p:spPr bwMode="auto">
            <a:xfrm>
              <a:off x="2331732" y="2361230"/>
              <a:ext cx="1389062" cy="750269"/>
            </a:xfrm>
            <a:custGeom>
              <a:avLst/>
              <a:gdLst>
                <a:gd name="T0" fmla="*/ 673 w 799"/>
                <a:gd name="T1" fmla="*/ 374 h 430"/>
                <a:gd name="T2" fmla="*/ 128 w 799"/>
                <a:gd name="T3" fmla="*/ 374 h 430"/>
                <a:gd name="T4" fmla="*/ 128 w 799"/>
                <a:gd name="T5" fmla="*/ 22 h 430"/>
                <a:gd name="T6" fmla="*/ 673 w 799"/>
                <a:gd name="T7" fmla="*/ 22 h 430"/>
                <a:gd name="T8" fmla="*/ 673 w 799"/>
                <a:gd name="T9" fmla="*/ 374 h 430"/>
                <a:gd name="T10" fmla="*/ 679 w 799"/>
                <a:gd name="T11" fmla="*/ 398 h 430"/>
                <a:gd name="T12" fmla="*/ 699 w 799"/>
                <a:gd name="T13" fmla="*/ 378 h 430"/>
                <a:gd name="T14" fmla="*/ 699 w 799"/>
                <a:gd name="T15" fmla="*/ 20 h 430"/>
                <a:gd name="T16" fmla="*/ 679 w 799"/>
                <a:gd name="T17" fmla="*/ 0 h 430"/>
                <a:gd name="T18" fmla="*/ 679 w 799"/>
                <a:gd name="T19" fmla="*/ 0 h 430"/>
                <a:gd name="T20" fmla="*/ 122 w 799"/>
                <a:gd name="T21" fmla="*/ 0 h 430"/>
                <a:gd name="T22" fmla="*/ 102 w 799"/>
                <a:gd name="T23" fmla="*/ 20 h 430"/>
                <a:gd name="T24" fmla="*/ 102 w 799"/>
                <a:gd name="T25" fmla="*/ 378 h 430"/>
                <a:gd name="T26" fmla="*/ 122 w 799"/>
                <a:gd name="T27" fmla="*/ 398 h 430"/>
                <a:gd name="T28" fmla="*/ 0 w 799"/>
                <a:gd name="T29" fmla="*/ 398 h 430"/>
                <a:gd name="T30" fmla="*/ 0 w 799"/>
                <a:gd name="T31" fmla="*/ 418 h 430"/>
                <a:gd name="T32" fmla="*/ 26 w 799"/>
                <a:gd name="T33" fmla="*/ 430 h 430"/>
                <a:gd name="T34" fmla="*/ 26 w 799"/>
                <a:gd name="T35" fmla="*/ 430 h 430"/>
                <a:gd name="T36" fmla="*/ 773 w 799"/>
                <a:gd name="T37" fmla="*/ 430 h 430"/>
                <a:gd name="T38" fmla="*/ 773 w 799"/>
                <a:gd name="T39" fmla="*/ 430 h 430"/>
                <a:gd name="T40" fmla="*/ 799 w 799"/>
                <a:gd name="T41" fmla="*/ 418 h 430"/>
                <a:gd name="T42" fmla="*/ 799 w 799"/>
                <a:gd name="T43" fmla="*/ 398 h 430"/>
                <a:gd name="T44" fmla="*/ 679 w 799"/>
                <a:gd name="T45" fmla="*/ 39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9" h="430">
                  <a:moveTo>
                    <a:pt x="673" y="374"/>
                  </a:moveTo>
                  <a:cubicBezTo>
                    <a:pt x="128" y="374"/>
                    <a:pt x="128" y="374"/>
                    <a:pt x="128" y="374"/>
                  </a:cubicBezTo>
                  <a:cubicBezTo>
                    <a:pt x="128" y="36"/>
                    <a:pt x="128" y="22"/>
                    <a:pt x="128" y="22"/>
                  </a:cubicBezTo>
                  <a:cubicBezTo>
                    <a:pt x="673" y="22"/>
                    <a:pt x="673" y="22"/>
                    <a:pt x="673" y="22"/>
                  </a:cubicBezTo>
                  <a:cubicBezTo>
                    <a:pt x="673" y="360"/>
                    <a:pt x="673" y="374"/>
                    <a:pt x="673" y="374"/>
                  </a:cubicBezTo>
                  <a:close/>
                  <a:moveTo>
                    <a:pt x="679" y="398"/>
                  </a:moveTo>
                  <a:cubicBezTo>
                    <a:pt x="691" y="398"/>
                    <a:pt x="699" y="390"/>
                    <a:pt x="699" y="378"/>
                  </a:cubicBezTo>
                  <a:cubicBezTo>
                    <a:pt x="699" y="34"/>
                    <a:pt x="699" y="20"/>
                    <a:pt x="699" y="20"/>
                  </a:cubicBezTo>
                  <a:cubicBezTo>
                    <a:pt x="699" y="8"/>
                    <a:pt x="691" y="0"/>
                    <a:pt x="679" y="0"/>
                  </a:cubicBezTo>
                  <a:cubicBezTo>
                    <a:pt x="679" y="0"/>
                    <a:pt x="679" y="0"/>
                    <a:pt x="679" y="0"/>
                  </a:cubicBezTo>
                  <a:cubicBezTo>
                    <a:pt x="122" y="0"/>
                    <a:pt x="122" y="0"/>
                    <a:pt x="122" y="0"/>
                  </a:cubicBezTo>
                  <a:cubicBezTo>
                    <a:pt x="112" y="0"/>
                    <a:pt x="102" y="8"/>
                    <a:pt x="102" y="20"/>
                  </a:cubicBezTo>
                  <a:cubicBezTo>
                    <a:pt x="102" y="364"/>
                    <a:pt x="102" y="378"/>
                    <a:pt x="102" y="378"/>
                  </a:cubicBezTo>
                  <a:cubicBezTo>
                    <a:pt x="102" y="390"/>
                    <a:pt x="112" y="398"/>
                    <a:pt x="122" y="398"/>
                  </a:cubicBezTo>
                  <a:cubicBezTo>
                    <a:pt x="0" y="398"/>
                    <a:pt x="0" y="398"/>
                    <a:pt x="0" y="398"/>
                  </a:cubicBezTo>
                  <a:cubicBezTo>
                    <a:pt x="0" y="418"/>
                    <a:pt x="0" y="418"/>
                    <a:pt x="0" y="418"/>
                  </a:cubicBezTo>
                  <a:cubicBezTo>
                    <a:pt x="0" y="418"/>
                    <a:pt x="18" y="430"/>
                    <a:pt x="26" y="430"/>
                  </a:cubicBezTo>
                  <a:cubicBezTo>
                    <a:pt x="26" y="430"/>
                    <a:pt x="26" y="430"/>
                    <a:pt x="26" y="430"/>
                  </a:cubicBezTo>
                  <a:cubicBezTo>
                    <a:pt x="773" y="430"/>
                    <a:pt x="773" y="430"/>
                    <a:pt x="773" y="430"/>
                  </a:cubicBezTo>
                  <a:cubicBezTo>
                    <a:pt x="773" y="430"/>
                    <a:pt x="773" y="430"/>
                    <a:pt x="773" y="430"/>
                  </a:cubicBezTo>
                  <a:cubicBezTo>
                    <a:pt x="781" y="430"/>
                    <a:pt x="799" y="418"/>
                    <a:pt x="799" y="418"/>
                  </a:cubicBezTo>
                  <a:cubicBezTo>
                    <a:pt x="799" y="398"/>
                    <a:pt x="799" y="398"/>
                    <a:pt x="799" y="398"/>
                  </a:cubicBezTo>
                  <a:lnTo>
                    <a:pt x="679" y="398"/>
                  </a:lnTo>
                  <a:close/>
                </a:path>
              </a:pathLst>
            </a:custGeom>
            <a:solidFill>
              <a:srgbClr val="0072C6">
                <a:lumMod val="75000"/>
              </a:srgbClr>
            </a:solidFill>
            <a:ln>
              <a:noFill/>
            </a:ln>
          </p:spPr>
          <p:txBody>
            <a:bodyPr/>
            <a:lstStyle/>
            <a:p>
              <a:pPr defTabSz="951248">
                <a:defRPr/>
              </a:pPr>
              <a:endParaRPr lang="en-US" sz="1873" kern="0">
                <a:solidFill>
                  <a:srgbClr val="505050"/>
                </a:solidFill>
                <a:latin typeface="Segoe UI"/>
                <a:ea typeface="ＭＳ Ｐゴシック" charset="0"/>
              </a:endParaRPr>
            </a:p>
          </p:txBody>
        </p:sp>
      </p:grpSp>
      <p:grpSp>
        <p:nvGrpSpPr>
          <p:cNvPr id="190" name="Group 189"/>
          <p:cNvGrpSpPr/>
          <p:nvPr/>
        </p:nvGrpSpPr>
        <p:grpSpPr>
          <a:xfrm>
            <a:off x="3191108" y="3806638"/>
            <a:ext cx="674671" cy="492445"/>
            <a:chOff x="2389188" y="3471863"/>
            <a:chExt cx="987425" cy="720725"/>
          </a:xfrm>
        </p:grpSpPr>
        <p:sp>
          <p:nvSpPr>
            <p:cNvPr id="191" name="Rectangle 12"/>
            <p:cNvSpPr/>
            <p:nvPr/>
          </p:nvSpPr>
          <p:spPr bwMode="auto">
            <a:xfrm rot="500978">
              <a:off x="2466975" y="3471863"/>
              <a:ext cx="814388" cy="615950"/>
            </a:xfrm>
            <a:custGeom>
              <a:avLst/>
              <a:gdLst>
                <a:gd name="connsiteX0" fmla="*/ 0 w 570580"/>
                <a:gd name="connsiteY0" fmla="*/ 0 h 373600"/>
                <a:gd name="connsiteX1" fmla="*/ 570580 w 570580"/>
                <a:gd name="connsiteY1" fmla="*/ 0 h 373600"/>
                <a:gd name="connsiteX2" fmla="*/ 570580 w 570580"/>
                <a:gd name="connsiteY2" fmla="*/ 373600 h 373600"/>
                <a:gd name="connsiteX3" fmla="*/ 0 w 570580"/>
                <a:gd name="connsiteY3" fmla="*/ 373600 h 373600"/>
                <a:gd name="connsiteX4" fmla="*/ 0 w 570580"/>
                <a:gd name="connsiteY4" fmla="*/ 0 h 373600"/>
                <a:gd name="connsiteX0" fmla="*/ 30491 w 570580"/>
                <a:gd name="connsiteY0" fmla="*/ 0 h 384494"/>
                <a:gd name="connsiteX1" fmla="*/ 570580 w 570580"/>
                <a:gd name="connsiteY1" fmla="*/ 10894 h 384494"/>
                <a:gd name="connsiteX2" fmla="*/ 570580 w 570580"/>
                <a:gd name="connsiteY2" fmla="*/ 384494 h 384494"/>
                <a:gd name="connsiteX3" fmla="*/ 0 w 570580"/>
                <a:gd name="connsiteY3" fmla="*/ 384494 h 384494"/>
                <a:gd name="connsiteX4" fmla="*/ 30491 w 570580"/>
                <a:gd name="connsiteY4" fmla="*/ 0 h 384494"/>
                <a:gd name="connsiteX0" fmla="*/ 30491 w 589170"/>
                <a:gd name="connsiteY0" fmla="*/ 59223 h 443717"/>
                <a:gd name="connsiteX1" fmla="*/ 589170 w 589170"/>
                <a:gd name="connsiteY1" fmla="*/ 0 h 443717"/>
                <a:gd name="connsiteX2" fmla="*/ 570580 w 589170"/>
                <a:gd name="connsiteY2" fmla="*/ 443717 h 443717"/>
                <a:gd name="connsiteX3" fmla="*/ 0 w 589170"/>
                <a:gd name="connsiteY3" fmla="*/ 443717 h 443717"/>
                <a:gd name="connsiteX4" fmla="*/ 30491 w 589170"/>
                <a:gd name="connsiteY4" fmla="*/ 59223 h 443717"/>
                <a:gd name="connsiteX0" fmla="*/ 34469 w 593148"/>
                <a:gd name="connsiteY0" fmla="*/ 59223 h 460346"/>
                <a:gd name="connsiteX1" fmla="*/ 593148 w 593148"/>
                <a:gd name="connsiteY1" fmla="*/ 0 h 460346"/>
                <a:gd name="connsiteX2" fmla="*/ 574558 w 593148"/>
                <a:gd name="connsiteY2" fmla="*/ 443717 h 460346"/>
                <a:gd name="connsiteX3" fmla="*/ 0 w 593148"/>
                <a:gd name="connsiteY3" fmla="*/ 460346 h 460346"/>
                <a:gd name="connsiteX4" fmla="*/ 34469 w 593148"/>
                <a:gd name="connsiteY4" fmla="*/ 59223 h 46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148" h="460346">
                  <a:moveTo>
                    <a:pt x="34469" y="59223"/>
                  </a:moveTo>
                  <a:lnTo>
                    <a:pt x="593148" y="0"/>
                  </a:lnTo>
                  <a:lnTo>
                    <a:pt x="574558" y="443717"/>
                  </a:lnTo>
                  <a:lnTo>
                    <a:pt x="0" y="460346"/>
                  </a:lnTo>
                  <a:lnTo>
                    <a:pt x="34469" y="59223"/>
                  </a:lnTo>
                  <a:close/>
                </a:path>
              </a:pathLst>
            </a:custGeom>
            <a:solidFill>
              <a:srgbClr val="0072C6"/>
            </a:solidFill>
            <a:ln w="10795" cap="flat" cmpd="sng" algn="ctr">
              <a:noFill/>
              <a:prstDash val="solid"/>
              <a:headEnd type="none" w="med" len="med"/>
              <a:tailEnd type="none" w="med" len="med"/>
            </a:ln>
            <a:effectLst/>
          </p:spPr>
          <p:txBody>
            <a:bodyPr lIns="0" tIns="47565" rIns="0" bIns="47565" anchor="ctr"/>
            <a:lstStyle/>
            <a:p>
              <a:pPr algn="ctr" defTabSz="951028" fontAlgn="base">
                <a:spcBef>
                  <a:spcPct val="0"/>
                </a:spcBef>
                <a:spcAft>
                  <a:spcPct val="0"/>
                </a:spcAft>
                <a:defRPr/>
              </a:pPr>
              <a:endParaRPr lang="en-US" sz="2040" kern="0" dirty="0">
                <a:gradFill>
                  <a:gsLst>
                    <a:gs pos="0">
                      <a:srgbClr val="FFFFFF"/>
                    </a:gs>
                    <a:gs pos="100000">
                      <a:srgbClr val="FFFFFF"/>
                    </a:gs>
                  </a:gsLst>
                  <a:lin ang="5400000" scaled="0"/>
                </a:gradFill>
                <a:latin typeface="Segoe UI"/>
              </a:endParaRPr>
            </a:p>
          </p:txBody>
        </p:sp>
        <p:sp>
          <p:nvSpPr>
            <p:cNvPr id="192" name="Freeform 6"/>
            <p:cNvSpPr>
              <a:spLocks noChangeAspect="1" noEditPoints="1"/>
            </p:cNvSpPr>
            <p:nvPr/>
          </p:nvSpPr>
          <p:spPr bwMode="auto">
            <a:xfrm>
              <a:off x="2389188" y="3484563"/>
              <a:ext cx="987425" cy="708025"/>
            </a:xfrm>
            <a:custGeom>
              <a:avLst/>
              <a:gdLst>
                <a:gd name="T0" fmla="*/ 542 w 542"/>
                <a:gd name="T1" fmla="*/ 354 h 387"/>
                <a:gd name="T2" fmla="*/ 534 w 542"/>
                <a:gd name="T3" fmla="*/ 363 h 387"/>
                <a:gd name="T4" fmla="*/ 482 w 542"/>
                <a:gd name="T5" fmla="*/ 356 h 387"/>
                <a:gd name="T6" fmla="*/ 511 w 542"/>
                <a:gd name="T7" fmla="*/ 202 h 387"/>
                <a:gd name="T8" fmla="*/ 542 w 542"/>
                <a:gd name="T9" fmla="*/ 354 h 387"/>
                <a:gd name="T10" fmla="*/ 535 w 542"/>
                <a:gd name="T11" fmla="*/ 17 h 387"/>
                <a:gd name="T12" fmla="*/ 465 w 542"/>
                <a:gd name="T13" fmla="*/ 379 h 387"/>
                <a:gd name="T14" fmla="*/ 455 w 542"/>
                <a:gd name="T15" fmla="*/ 386 h 387"/>
                <a:gd name="T16" fmla="*/ 8 w 542"/>
                <a:gd name="T17" fmla="*/ 324 h 387"/>
                <a:gd name="T18" fmla="*/ 1 w 542"/>
                <a:gd name="T19" fmla="*/ 315 h 387"/>
                <a:gd name="T20" fmla="*/ 71 w 542"/>
                <a:gd name="T21" fmla="*/ 8 h 387"/>
                <a:gd name="T22" fmla="*/ 80 w 542"/>
                <a:gd name="T23" fmla="*/ 1 h 387"/>
                <a:gd name="T24" fmla="*/ 528 w 542"/>
                <a:gd name="T25" fmla="*/ 7 h 387"/>
                <a:gd name="T26" fmla="*/ 535 w 542"/>
                <a:gd name="T27" fmla="*/ 17 h 387"/>
                <a:gd name="T28" fmla="*/ 218 w 542"/>
                <a:gd name="T29" fmla="*/ 332 h 387"/>
                <a:gd name="T30" fmla="*/ 210 w 542"/>
                <a:gd name="T31" fmla="*/ 331 h 387"/>
                <a:gd name="T32" fmla="*/ 209 w 542"/>
                <a:gd name="T33" fmla="*/ 337 h 387"/>
                <a:gd name="T34" fmla="*/ 217 w 542"/>
                <a:gd name="T35" fmla="*/ 339 h 387"/>
                <a:gd name="T36" fmla="*/ 218 w 542"/>
                <a:gd name="T37" fmla="*/ 332 h 387"/>
                <a:gd name="T38" fmla="*/ 218 w 542"/>
                <a:gd name="T39" fmla="*/ 331 h 387"/>
                <a:gd name="T40" fmla="*/ 219 w 542"/>
                <a:gd name="T41" fmla="*/ 323 h 387"/>
                <a:gd name="T42" fmla="*/ 211 w 542"/>
                <a:gd name="T43" fmla="*/ 323 h 387"/>
                <a:gd name="T44" fmla="*/ 210 w 542"/>
                <a:gd name="T45" fmla="*/ 330 h 387"/>
                <a:gd name="T46" fmla="*/ 218 w 542"/>
                <a:gd name="T47" fmla="*/ 331 h 387"/>
                <a:gd name="T48" fmla="*/ 230 w 542"/>
                <a:gd name="T49" fmla="*/ 334 h 387"/>
                <a:gd name="T50" fmla="*/ 219 w 542"/>
                <a:gd name="T51" fmla="*/ 332 h 387"/>
                <a:gd name="T52" fmla="*/ 218 w 542"/>
                <a:gd name="T53" fmla="*/ 340 h 387"/>
                <a:gd name="T54" fmla="*/ 229 w 542"/>
                <a:gd name="T55" fmla="*/ 343 h 387"/>
                <a:gd name="T56" fmla="*/ 230 w 542"/>
                <a:gd name="T57" fmla="*/ 334 h 387"/>
                <a:gd name="T58" fmla="*/ 231 w 542"/>
                <a:gd name="T59" fmla="*/ 323 h 387"/>
                <a:gd name="T60" fmla="*/ 220 w 542"/>
                <a:gd name="T61" fmla="*/ 323 h 387"/>
                <a:gd name="T62" fmla="*/ 219 w 542"/>
                <a:gd name="T63" fmla="*/ 331 h 387"/>
                <a:gd name="T64" fmla="*/ 230 w 542"/>
                <a:gd name="T65" fmla="*/ 332 h 387"/>
                <a:gd name="T66" fmla="*/ 231 w 542"/>
                <a:gd name="T67" fmla="*/ 323 h 387"/>
                <a:gd name="T68" fmla="*/ 484 w 542"/>
                <a:gd name="T69" fmla="*/ 42 h 387"/>
                <a:gd name="T70" fmla="*/ 100 w 542"/>
                <a:gd name="T71" fmla="*/ 34 h 387"/>
                <a:gd name="T72" fmla="*/ 93 w 542"/>
                <a:gd name="T73" fmla="*/ 39 h 387"/>
                <a:gd name="T74" fmla="*/ 36 w 542"/>
                <a:gd name="T75" fmla="*/ 283 h 387"/>
                <a:gd name="T76" fmla="*/ 41 w 542"/>
                <a:gd name="T77" fmla="*/ 290 h 387"/>
                <a:gd name="T78" fmla="*/ 430 w 542"/>
                <a:gd name="T79" fmla="*/ 337 h 387"/>
                <a:gd name="T80" fmla="*/ 437 w 542"/>
                <a:gd name="T81" fmla="*/ 332 h 387"/>
                <a:gd name="T82" fmla="*/ 489 w 542"/>
                <a:gd name="T83" fmla="*/ 50 h 387"/>
                <a:gd name="T84" fmla="*/ 484 w 542"/>
                <a:gd name="T85" fmla="*/ 4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42" h="387">
                  <a:moveTo>
                    <a:pt x="542" y="354"/>
                  </a:moveTo>
                  <a:cubicBezTo>
                    <a:pt x="542" y="359"/>
                    <a:pt x="538" y="363"/>
                    <a:pt x="534" y="363"/>
                  </a:cubicBezTo>
                  <a:cubicBezTo>
                    <a:pt x="482" y="356"/>
                    <a:pt x="482" y="356"/>
                    <a:pt x="482" y="356"/>
                  </a:cubicBezTo>
                  <a:cubicBezTo>
                    <a:pt x="511" y="202"/>
                    <a:pt x="511" y="202"/>
                    <a:pt x="511" y="202"/>
                  </a:cubicBezTo>
                  <a:lnTo>
                    <a:pt x="542" y="354"/>
                  </a:lnTo>
                  <a:close/>
                  <a:moveTo>
                    <a:pt x="535" y="17"/>
                  </a:moveTo>
                  <a:cubicBezTo>
                    <a:pt x="465" y="379"/>
                    <a:pt x="465" y="379"/>
                    <a:pt x="465" y="379"/>
                  </a:cubicBezTo>
                  <a:cubicBezTo>
                    <a:pt x="464" y="384"/>
                    <a:pt x="460" y="387"/>
                    <a:pt x="455" y="386"/>
                  </a:cubicBezTo>
                  <a:cubicBezTo>
                    <a:pt x="8" y="324"/>
                    <a:pt x="8" y="324"/>
                    <a:pt x="8" y="324"/>
                  </a:cubicBezTo>
                  <a:cubicBezTo>
                    <a:pt x="3" y="324"/>
                    <a:pt x="0" y="319"/>
                    <a:pt x="1" y="315"/>
                  </a:cubicBezTo>
                  <a:cubicBezTo>
                    <a:pt x="71" y="8"/>
                    <a:pt x="71" y="8"/>
                    <a:pt x="71" y="8"/>
                  </a:cubicBezTo>
                  <a:cubicBezTo>
                    <a:pt x="71" y="3"/>
                    <a:pt x="76" y="0"/>
                    <a:pt x="80" y="1"/>
                  </a:cubicBezTo>
                  <a:cubicBezTo>
                    <a:pt x="528" y="7"/>
                    <a:pt x="528" y="7"/>
                    <a:pt x="528" y="7"/>
                  </a:cubicBezTo>
                  <a:cubicBezTo>
                    <a:pt x="533" y="8"/>
                    <a:pt x="536" y="12"/>
                    <a:pt x="535" y="17"/>
                  </a:cubicBezTo>
                  <a:close/>
                  <a:moveTo>
                    <a:pt x="218" y="332"/>
                  </a:moveTo>
                  <a:cubicBezTo>
                    <a:pt x="210" y="331"/>
                    <a:pt x="210" y="331"/>
                    <a:pt x="210" y="331"/>
                  </a:cubicBezTo>
                  <a:cubicBezTo>
                    <a:pt x="209" y="337"/>
                    <a:pt x="209" y="337"/>
                    <a:pt x="209" y="337"/>
                  </a:cubicBezTo>
                  <a:cubicBezTo>
                    <a:pt x="217" y="339"/>
                    <a:pt x="217" y="339"/>
                    <a:pt x="217" y="339"/>
                  </a:cubicBezTo>
                  <a:lnTo>
                    <a:pt x="218" y="332"/>
                  </a:lnTo>
                  <a:close/>
                  <a:moveTo>
                    <a:pt x="218" y="331"/>
                  </a:moveTo>
                  <a:cubicBezTo>
                    <a:pt x="219" y="323"/>
                    <a:pt x="219" y="323"/>
                    <a:pt x="219" y="323"/>
                  </a:cubicBezTo>
                  <a:cubicBezTo>
                    <a:pt x="211" y="323"/>
                    <a:pt x="211" y="323"/>
                    <a:pt x="211" y="323"/>
                  </a:cubicBezTo>
                  <a:cubicBezTo>
                    <a:pt x="210" y="330"/>
                    <a:pt x="210" y="330"/>
                    <a:pt x="210" y="330"/>
                  </a:cubicBezTo>
                  <a:lnTo>
                    <a:pt x="218" y="331"/>
                  </a:lnTo>
                  <a:close/>
                  <a:moveTo>
                    <a:pt x="230" y="334"/>
                  </a:moveTo>
                  <a:cubicBezTo>
                    <a:pt x="219" y="332"/>
                    <a:pt x="219" y="332"/>
                    <a:pt x="219" y="332"/>
                  </a:cubicBezTo>
                  <a:cubicBezTo>
                    <a:pt x="218" y="340"/>
                    <a:pt x="218" y="340"/>
                    <a:pt x="218" y="340"/>
                  </a:cubicBezTo>
                  <a:cubicBezTo>
                    <a:pt x="229" y="343"/>
                    <a:pt x="229" y="343"/>
                    <a:pt x="229" y="343"/>
                  </a:cubicBezTo>
                  <a:lnTo>
                    <a:pt x="230" y="334"/>
                  </a:lnTo>
                  <a:close/>
                  <a:moveTo>
                    <a:pt x="231" y="323"/>
                  </a:moveTo>
                  <a:cubicBezTo>
                    <a:pt x="220" y="323"/>
                    <a:pt x="220" y="323"/>
                    <a:pt x="220" y="323"/>
                  </a:cubicBezTo>
                  <a:cubicBezTo>
                    <a:pt x="219" y="331"/>
                    <a:pt x="219" y="331"/>
                    <a:pt x="219" y="331"/>
                  </a:cubicBezTo>
                  <a:cubicBezTo>
                    <a:pt x="230" y="332"/>
                    <a:pt x="230" y="332"/>
                    <a:pt x="230" y="332"/>
                  </a:cubicBezTo>
                  <a:lnTo>
                    <a:pt x="231" y="323"/>
                  </a:lnTo>
                  <a:close/>
                  <a:moveTo>
                    <a:pt x="484" y="42"/>
                  </a:moveTo>
                  <a:cubicBezTo>
                    <a:pt x="100" y="34"/>
                    <a:pt x="100" y="34"/>
                    <a:pt x="100" y="34"/>
                  </a:cubicBezTo>
                  <a:cubicBezTo>
                    <a:pt x="97" y="33"/>
                    <a:pt x="93" y="36"/>
                    <a:pt x="93" y="39"/>
                  </a:cubicBezTo>
                  <a:cubicBezTo>
                    <a:pt x="36" y="283"/>
                    <a:pt x="36" y="283"/>
                    <a:pt x="36" y="283"/>
                  </a:cubicBezTo>
                  <a:cubicBezTo>
                    <a:pt x="35" y="286"/>
                    <a:pt x="38" y="290"/>
                    <a:pt x="41" y="290"/>
                  </a:cubicBezTo>
                  <a:cubicBezTo>
                    <a:pt x="430" y="337"/>
                    <a:pt x="430" y="337"/>
                    <a:pt x="430" y="337"/>
                  </a:cubicBezTo>
                  <a:cubicBezTo>
                    <a:pt x="433" y="338"/>
                    <a:pt x="437" y="336"/>
                    <a:pt x="437" y="332"/>
                  </a:cubicBezTo>
                  <a:cubicBezTo>
                    <a:pt x="489" y="50"/>
                    <a:pt x="489" y="50"/>
                    <a:pt x="489" y="50"/>
                  </a:cubicBezTo>
                  <a:cubicBezTo>
                    <a:pt x="489" y="46"/>
                    <a:pt x="487" y="43"/>
                    <a:pt x="484" y="42"/>
                  </a:cubicBezTo>
                  <a:close/>
                </a:path>
              </a:pathLst>
            </a:custGeom>
            <a:solidFill>
              <a:srgbClr val="0072C6">
                <a:lumMod val="75000"/>
              </a:srgbClr>
            </a:solidFill>
            <a:ln>
              <a:noFill/>
            </a:ln>
          </p:spPr>
          <p:txBody>
            <a:bodyPr/>
            <a:lstStyle/>
            <a:p>
              <a:pPr defTabSz="951248">
                <a:defRPr/>
              </a:pPr>
              <a:endParaRPr lang="en-US" sz="1873" kern="0" dirty="0">
                <a:solidFill>
                  <a:srgbClr val="505050"/>
                </a:solidFill>
                <a:latin typeface="Segoe UI"/>
                <a:ea typeface="ＭＳ Ｐゴシック" charset="0"/>
              </a:endParaRPr>
            </a:p>
          </p:txBody>
        </p:sp>
      </p:grpSp>
      <p:grpSp>
        <p:nvGrpSpPr>
          <p:cNvPr id="193" name="Group 11"/>
          <p:cNvGrpSpPr>
            <a:grpSpLocks/>
          </p:cNvGrpSpPr>
          <p:nvPr/>
        </p:nvGrpSpPr>
        <p:grpSpPr bwMode="auto">
          <a:xfrm>
            <a:off x="2771837" y="2455500"/>
            <a:ext cx="821102" cy="493529"/>
            <a:chOff x="4181671" y="3069339"/>
            <a:chExt cx="1600004" cy="963517"/>
          </a:xfrm>
        </p:grpSpPr>
        <p:sp>
          <p:nvSpPr>
            <p:cNvPr id="194" name="Rectangle 193"/>
            <p:cNvSpPr/>
            <p:nvPr/>
          </p:nvSpPr>
          <p:spPr bwMode="auto">
            <a:xfrm>
              <a:off x="4230283" y="3103221"/>
              <a:ext cx="1046239" cy="753872"/>
            </a:xfrm>
            <a:prstGeom prst="rect">
              <a:avLst/>
            </a:prstGeom>
            <a:solidFill>
              <a:srgbClr val="0072C6"/>
            </a:solidFill>
            <a:ln w="10795" cap="flat" cmpd="sng" algn="ctr">
              <a:noFill/>
              <a:prstDash val="solid"/>
              <a:headEnd type="none" w="med" len="med"/>
              <a:tailEnd type="none" w="med" len="med"/>
            </a:ln>
            <a:effectLst/>
          </p:spPr>
          <p:txBody>
            <a:bodyPr lIns="0" tIns="47565" rIns="0" bIns="47565" anchor="ctr"/>
            <a:lstStyle/>
            <a:p>
              <a:pPr algn="ctr" defTabSz="951028" fontAlgn="base">
                <a:spcBef>
                  <a:spcPct val="0"/>
                </a:spcBef>
                <a:spcAft>
                  <a:spcPct val="0"/>
                </a:spcAft>
                <a:defRPr/>
              </a:pPr>
              <a:endParaRPr lang="en-US" sz="2040" kern="0" dirty="0">
                <a:gradFill>
                  <a:gsLst>
                    <a:gs pos="0">
                      <a:srgbClr val="FFFFFF"/>
                    </a:gs>
                    <a:gs pos="100000">
                      <a:srgbClr val="FFFFFF"/>
                    </a:gs>
                  </a:gsLst>
                  <a:lin ang="5400000" scaled="0"/>
                </a:gradFill>
                <a:latin typeface="Segoe UI"/>
              </a:endParaRPr>
            </a:p>
          </p:txBody>
        </p:sp>
        <p:grpSp>
          <p:nvGrpSpPr>
            <p:cNvPr id="195" name="Group 194"/>
            <p:cNvGrpSpPr>
              <a:grpSpLocks noChangeAspect="1"/>
            </p:cNvGrpSpPr>
            <p:nvPr/>
          </p:nvGrpSpPr>
          <p:grpSpPr>
            <a:xfrm>
              <a:off x="4181671" y="3069339"/>
              <a:ext cx="1600004" cy="963517"/>
              <a:chOff x="3742936" y="4845974"/>
              <a:chExt cx="1611848" cy="970652"/>
            </a:xfrm>
            <a:solidFill>
              <a:srgbClr val="68217A"/>
            </a:solidFill>
          </p:grpSpPr>
          <p:sp>
            <p:nvSpPr>
              <p:cNvPr id="196" name="Freeform 195"/>
              <p:cNvSpPr>
                <a:spLocks noEditPoints="1"/>
              </p:cNvSpPr>
              <p:nvPr/>
            </p:nvSpPr>
            <p:spPr bwMode="black">
              <a:xfrm>
                <a:off x="4953857" y="5008123"/>
                <a:ext cx="400927" cy="808503"/>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rgbClr val="0072C6">
                  <a:lumMod val="7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kern="0" dirty="0">
                  <a:solidFill>
                    <a:srgbClr val="505050"/>
                  </a:solidFill>
                  <a:latin typeface="Segoe UI"/>
                  <a:ea typeface="ＭＳ Ｐゴシック" charset="0"/>
                </a:endParaRPr>
              </a:p>
            </p:txBody>
          </p:sp>
          <p:sp>
            <p:nvSpPr>
              <p:cNvPr id="197" name="Freeform 88"/>
              <p:cNvSpPr>
                <a:spLocks noEditPoints="1"/>
              </p:cNvSpPr>
              <p:nvPr/>
            </p:nvSpPr>
            <p:spPr bwMode="black">
              <a:xfrm>
                <a:off x="3742936" y="4845974"/>
                <a:ext cx="1144646" cy="970652"/>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rgbClr val="0072C6">
                  <a:lumMod val="7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kern="0" dirty="0">
                  <a:solidFill>
                    <a:srgbClr val="505050"/>
                  </a:solidFill>
                  <a:latin typeface="Segoe UI"/>
                  <a:ea typeface="ＭＳ Ｐゴシック" charset="0"/>
                </a:endParaRPr>
              </a:p>
            </p:txBody>
          </p:sp>
        </p:grpSp>
      </p:grpSp>
      <p:grpSp>
        <p:nvGrpSpPr>
          <p:cNvPr id="198" name="Group 197"/>
          <p:cNvGrpSpPr/>
          <p:nvPr/>
        </p:nvGrpSpPr>
        <p:grpSpPr>
          <a:xfrm>
            <a:off x="2462578" y="3102392"/>
            <a:ext cx="521732" cy="726736"/>
            <a:chOff x="2489200" y="5600700"/>
            <a:chExt cx="763588" cy="1063625"/>
          </a:xfrm>
        </p:grpSpPr>
        <p:sp>
          <p:nvSpPr>
            <p:cNvPr id="199" name="Freeform 5"/>
            <p:cNvSpPr>
              <a:spLocks/>
            </p:cNvSpPr>
            <p:nvPr/>
          </p:nvSpPr>
          <p:spPr bwMode="auto">
            <a:xfrm>
              <a:off x="2489200" y="5600700"/>
              <a:ext cx="763588" cy="1063625"/>
            </a:xfrm>
            <a:custGeom>
              <a:avLst/>
              <a:gdLst>
                <a:gd name="T0" fmla="*/ 848 w 920"/>
                <a:gd name="T1" fmla="*/ 1282 h 1282"/>
                <a:gd name="T2" fmla="*/ 72 w 920"/>
                <a:gd name="T3" fmla="*/ 1282 h 1282"/>
                <a:gd name="T4" fmla="*/ 0 w 920"/>
                <a:gd name="T5" fmla="*/ 1210 h 1282"/>
                <a:gd name="T6" fmla="*/ 0 w 920"/>
                <a:gd name="T7" fmla="*/ 72 h 1282"/>
                <a:gd name="T8" fmla="*/ 72 w 920"/>
                <a:gd name="T9" fmla="*/ 0 h 1282"/>
                <a:gd name="T10" fmla="*/ 848 w 920"/>
                <a:gd name="T11" fmla="*/ 0 h 1282"/>
                <a:gd name="T12" fmla="*/ 920 w 920"/>
                <a:gd name="T13" fmla="*/ 72 h 1282"/>
                <a:gd name="T14" fmla="*/ 920 w 920"/>
                <a:gd name="T15" fmla="*/ 1210 h 1282"/>
                <a:gd name="T16" fmla="*/ 848 w 920"/>
                <a:gd name="T17" fmla="*/ 1282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0" h="1282">
                  <a:moveTo>
                    <a:pt x="848" y="1282"/>
                  </a:moveTo>
                  <a:cubicBezTo>
                    <a:pt x="72" y="1282"/>
                    <a:pt x="72" y="1282"/>
                    <a:pt x="72" y="1282"/>
                  </a:cubicBezTo>
                  <a:cubicBezTo>
                    <a:pt x="32" y="1282"/>
                    <a:pt x="0" y="1250"/>
                    <a:pt x="0" y="1210"/>
                  </a:cubicBezTo>
                  <a:cubicBezTo>
                    <a:pt x="0" y="72"/>
                    <a:pt x="0" y="72"/>
                    <a:pt x="0" y="72"/>
                  </a:cubicBezTo>
                  <a:cubicBezTo>
                    <a:pt x="0" y="32"/>
                    <a:pt x="32" y="0"/>
                    <a:pt x="72" y="0"/>
                  </a:cubicBezTo>
                  <a:cubicBezTo>
                    <a:pt x="848" y="0"/>
                    <a:pt x="848" y="0"/>
                    <a:pt x="848" y="0"/>
                  </a:cubicBezTo>
                  <a:cubicBezTo>
                    <a:pt x="888" y="0"/>
                    <a:pt x="920" y="32"/>
                    <a:pt x="920" y="72"/>
                  </a:cubicBezTo>
                  <a:cubicBezTo>
                    <a:pt x="920" y="1210"/>
                    <a:pt x="920" y="1210"/>
                    <a:pt x="920" y="1210"/>
                  </a:cubicBezTo>
                  <a:cubicBezTo>
                    <a:pt x="920" y="1250"/>
                    <a:pt x="888" y="1282"/>
                    <a:pt x="848" y="1282"/>
                  </a:cubicBezTo>
                  <a:close/>
                </a:path>
              </a:pathLst>
            </a:custGeom>
            <a:solidFill>
              <a:srgbClr val="0072C6">
                <a:lumMod val="75000"/>
              </a:srgbClr>
            </a:solidFill>
            <a:ln>
              <a:noFill/>
            </a:ln>
          </p:spPr>
          <p:txBody>
            <a:bodyPr/>
            <a:lstStyle/>
            <a:p>
              <a:pPr defTabSz="951248">
                <a:defRPr/>
              </a:pPr>
              <a:endParaRPr lang="en-US" sz="1873" kern="0">
                <a:solidFill>
                  <a:srgbClr val="505050"/>
                </a:solidFill>
                <a:latin typeface="Segoe UI"/>
                <a:ea typeface="ＭＳ Ｐゴシック" charset="0"/>
              </a:endParaRPr>
            </a:p>
          </p:txBody>
        </p:sp>
        <p:sp>
          <p:nvSpPr>
            <p:cNvPr id="200" name="Rectangle 6"/>
            <p:cNvSpPr>
              <a:spLocks noChangeArrowheads="1"/>
            </p:cNvSpPr>
            <p:nvPr/>
          </p:nvSpPr>
          <p:spPr bwMode="auto">
            <a:xfrm>
              <a:off x="2536825" y="5678488"/>
              <a:ext cx="669925" cy="908050"/>
            </a:xfrm>
            <a:prstGeom prst="rect">
              <a:avLst/>
            </a:prstGeom>
            <a:solidFill>
              <a:srgbClr val="0072C6"/>
            </a:solidFill>
            <a:ln>
              <a:noFill/>
            </a:ln>
          </p:spPr>
          <p:txBody>
            <a:bodyPr/>
            <a:lstStyle/>
            <a:p>
              <a:pPr defTabSz="951248">
                <a:defRPr/>
              </a:pPr>
              <a:endParaRPr lang="en-US" sz="1873" kern="0">
                <a:solidFill>
                  <a:srgbClr val="505050"/>
                </a:solidFill>
                <a:latin typeface="Segoe UI"/>
                <a:ea typeface="ＭＳ Ｐゴシック" charset="0"/>
              </a:endParaRPr>
            </a:p>
          </p:txBody>
        </p:sp>
      </p:grpSp>
      <p:grpSp>
        <p:nvGrpSpPr>
          <p:cNvPr id="207" name="Group 206"/>
          <p:cNvGrpSpPr/>
          <p:nvPr/>
        </p:nvGrpSpPr>
        <p:grpSpPr>
          <a:xfrm>
            <a:off x="2803104" y="3990363"/>
            <a:ext cx="222436" cy="342795"/>
            <a:chOff x="2489200" y="5600700"/>
            <a:chExt cx="763588" cy="1063625"/>
          </a:xfrm>
        </p:grpSpPr>
        <p:sp>
          <p:nvSpPr>
            <p:cNvPr id="208" name="Freeform 5"/>
            <p:cNvSpPr>
              <a:spLocks/>
            </p:cNvSpPr>
            <p:nvPr/>
          </p:nvSpPr>
          <p:spPr bwMode="auto">
            <a:xfrm>
              <a:off x="2489200" y="5600700"/>
              <a:ext cx="763588" cy="1063625"/>
            </a:xfrm>
            <a:custGeom>
              <a:avLst/>
              <a:gdLst>
                <a:gd name="T0" fmla="*/ 848 w 920"/>
                <a:gd name="T1" fmla="*/ 1282 h 1282"/>
                <a:gd name="T2" fmla="*/ 72 w 920"/>
                <a:gd name="T3" fmla="*/ 1282 h 1282"/>
                <a:gd name="T4" fmla="*/ 0 w 920"/>
                <a:gd name="T5" fmla="*/ 1210 h 1282"/>
                <a:gd name="T6" fmla="*/ 0 w 920"/>
                <a:gd name="T7" fmla="*/ 72 h 1282"/>
                <a:gd name="T8" fmla="*/ 72 w 920"/>
                <a:gd name="T9" fmla="*/ 0 h 1282"/>
                <a:gd name="T10" fmla="*/ 848 w 920"/>
                <a:gd name="T11" fmla="*/ 0 h 1282"/>
                <a:gd name="T12" fmla="*/ 920 w 920"/>
                <a:gd name="T13" fmla="*/ 72 h 1282"/>
                <a:gd name="T14" fmla="*/ 920 w 920"/>
                <a:gd name="T15" fmla="*/ 1210 h 1282"/>
                <a:gd name="T16" fmla="*/ 848 w 920"/>
                <a:gd name="T17" fmla="*/ 1282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0" h="1282">
                  <a:moveTo>
                    <a:pt x="848" y="1282"/>
                  </a:moveTo>
                  <a:cubicBezTo>
                    <a:pt x="72" y="1282"/>
                    <a:pt x="72" y="1282"/>
                    <a:pt x="72" y="1282"/>
                  </a:cubicBezTo>
                  <a:cubicBezTo>
                    <a:pt x="32" y="1282"/>
                    <a:pt x="0" y="1250"/>
                    <a:pt x="0" y="1210"/>
                  </a:cubicBezTo>
                  <a:cubicBezTo>
                    <a:pt x="0" y="72"/>
                    <a:pt x="0" y="72"/>
                    <a:pt x="0" y="72"/>
                  </a:cubicBezTo>
                  <a:cubicBezTo>
                    <a:pt x="0" y="32"/>
                    <a:pt x="32" y="0"/>
                    <a:pt x="72" y="0"/>
                  </a:cubicBezTo>
                  <a:cubicBezTo>
                    <a:pt x="848" y="0"/>
                    <a:pt x="848" y="0"/>
                    <a:pt x="848" y="0"/>
                  </a:cubicBezTo>
                  <a:cubicBezTo>
                    <a:pt x="888" y="0"/>
                    <a:pt x="920" y="32"/>
                    <a:pt x="920" y="72"/>
                  </a:cubicBezTo>
                  <a:cubicBezTo>
                    <a:pt x="920" y="1210"/>
                    <a:pt x="920" y="1210"/>
                    <a:pt x="920" y="1210"/>
                  </a:cubicBezTo>
                  <a:cubicBezTo>
                    <a:pt x="920" y="1250"/>
                    <a:pt x="888" y="1282"/>
                    <a:pt x="848" y="1282"/>
                  </a:cubicBezTo>
                  <a:close/>
                </a:path>
              </a:pathLst>
            </a:custGeom>
            <a:solidFill>
              <a:srgbClr val="0072C6">
                <a:lumMod val="75000"/>
              </a:srgbClr>
            </a:solidFill>
            <a:ln>
              <a:noFill/>
            </a:ln>
          </p:spPr>
          <p:txBody>
            <a:bodyPr/>
            <a:lstStyle/>
            <a:p>
              <a:pPr defTabSz="951248">
                <a:defRPr/>
              </a:pPr>
              <a:endParaRPr lang="en-US" sz="1873" kern="0">
                <a:solidFill>
                  <a:srgbClr val="505050"/>
                </a:solidFill>
                <a:latin typeface="Segoe UI"/>
                <a:ea typeface="ＭＳ Ｐゴシック" charset="0"/>
              </a:endParaRPr>
            </a:p>
          </p:txBody>
        </p:sp>
        <p:sp>
          <p:nvSpPr>
            <p:cNvPr id="209" name="Rectangle 6"/>
            <p:cNvSpPr>
              <a:spLocks noChangeArrowheads="1"/>
            </p:cNvSpPr>
            <p:nvPr/>
          </p:nvSpPr>
          <p:spPr bwMode="auto">
            <a:xfrm>
              <a:off x="2536825" y="5678488"/>
              <a:ext cx="669925" cy="908050"/>
            </a:xfrm>
            <a:prstGeom prst="rect">
              <a:avLst/>
            </a:prstGeom>
            <a:solidFill>
              <a:srgbClr val="0072C6"/>
            </a:solidFill>
            <a:ln>
              <a:noFill/>
            </a:ln>
          </p:spPr>
          <p:txBody>
            <a:bodyPr/>
            <a:lstStyle/>
            <a:p>
              <a:pPr defTabSz="951248">
                <a:defRPr/>
              </a:pPr>
              <a:endParaRPr lang="en-US" sz="1873" kern="0">
                <a:solidFill>
                  <a:srgbClr val="505050"/>
                </a:solidFill>
                <a:latin typeface="Segoe UI"/>
                <a:ea typeface="ＭＳ Ｐゴシック" charset="0"/>
              </a:endParaRPr>
            </a:p>
          </p:txBody>
        </p:sp>
      </p:grpSp>
      <p:pic>
        <p:nvPicPr>
          <p:cNvPr id="210" name="Picture 209"/>
          <p:cNvPicPr>
            <a:picLocks noChangeAspect="1"/>
          </p:cNvPicPr>
          <p:nvPr/>
        </p:nvPicPr>
        <p:blipFill rotWithShape="1">
          <a:blip r:embed="rId3" cstate="print">
            <a:extLst>
              <a:ext uri="{28A0092B-C50C-407E-A947-70E740481C1C}">
                <a14:useLocalDpi xmlns:a14="http://schemas.microsoft.com/office/drawing/2010/main" val="0"/>
              </a:ext>
            </a:extLst>
          </a:blip>
          <a:srcRect l="35543" r="31872" b="48785"/>
          <a:stretch/>
        </p:blipFill>
        <p:spPr>
          <a:xfrm>
            <a:off x="1131443" y="2454201"/>
            <a:ext cx="681518" cy="656073"/>
          </a:xfrm>
          <a:prstGeom prst="rect">
            <a:avLst/>
          </a:prstGeom>
        </p:spPr>
      </p:pic>
      <p:pic>
        <p:nvPicPr>
          <p:cNvPr id="211" name="Picture 210"/>
          <p:cNvPicPr>
            <a:picLocks noChangeAspect="1"/>
          </p:cNvPicPr>
          <p:nvPr/>
        </p:nvPicPr>
        <p:blipFill rotWithShape="1">
          <a:blip r:embed="rId3" cstate="print">
            <a:extLst>
              <a:ext uri="{28A0092B-C50C-407E-A947-70E740481C1C}">
                <a14:useLocalDpi xmlns:a14="http://schemas.microsoft.com/office/drawing/2010/main" val="0"/>
              </a:ext>
            </a:extLst>
          </a:blip>
          <a:srcRect l="1" t="50286" r="62724"/>
          <a:stretch/>
        </p:blipFill>
        <p:spPr>
          <a:xfrm>
            <a:off x="1036863" y="3022228"/>
            <a:ext cx="779612" cy="636839"/>
          </a:xfrm>
          <a:prstGeom prst="rect">
            <a:avLst/>
          </a:prstGeom>
        </p:spPr>
      </p:pic>
      <p:pic>
        <p:nvPicPr>
          <p:cNvPr id="212" name="Picture 211"/>
          <p:cNvPicPr>
            <a:picLocks noChangeAspect="1"/>
          </p:cNvPicPr>
          <p:nvPr/>
        </p:nvPicPr>
        <p:blipFill rotWithShape="1">
          <a:blip r:embed="rId3" cstate="print">
            <a:extLst>
              <a:ext uri="{28A0092B-C50C-407E-A947-70E740481C1C}">
                <a14:useLocalDpi xmlns:a14="http://schemas.microsoft.com/office/drawing/2010/main" val="0"/>
              </a:ext>
            </a:extLst>
          </a:blip>
          <a:srcRect l="65177" b="48785"/>
          <a:stretch/>
        </p:blipFill>
        <p:spPr>
          <a:xfrm>
            <a:off x="612306" y="2936855"/>
            <a:ext cx="728315" cy="656073"/>
          </a:xfrm>
          <a:prstGeom prst="rect">
            <a:avLst/>
          </a:prstGeom>
        </p:spPr>
      </p:pic>
      <p:pic>
        <p:nvPicPr>
          <p:cNvPr id="213" name="Picture 212"/>
          <p:cNvPicPr>
            <a:picLocks noChangeAspect="1"/>
          </p:cNvPicPr>
          <p:nvPr/>
        </p:nvPicPr>
        <p:blipFill rotWithShape="1">
          <a:blip r:embed="rId3" cstate="print">
            <a:extLst>
              <a:ext uri="{28A0092B-C50C-407E-A947-70E740481C1C}">
                <a14:useLocalDpi xmlns:a14="http://schemas.microsoft.com/office/drawing/2010/main" val="0"/>
              </a:ext>
            </a:extLst>
          </a:blip>
          <a:srcRect r="63581" b="48785"/>
          <a:stretch/>
        </p:blipFill>
        <p:spPr>
          <a:xfrm>
            <a:off x="539428" y="2449471"/>
            <a:ext cx="761698" cy="656073"/>
          </a:xfrm>
          <a:prstGeom prst="rect">
            <a:avLst/>
          </a:prstGeom>
        </p:spPr>
      </p:pic>
      <p:pic>
        <p:nvPicPr>
          <p:cNvPr id="214" name="Picture 213"/>
          <p:cNvPicPr>
            <a:picLocks noChangeAspect="1"/>
          </p:cNvPicPr>
          <p:nvPr/>
        </p:nvPicPr>
        <p:blipFill rotWithShape="1">
          <a:blip r:embed="rId3" cstate="print">
            <a:extLst>
              <a:ext uri="{28A0092B-C50C-407E-A947-70E740481C1C}">
                <a14:useLocalDpi xmlns:a14="http://schemas.microsoft.com/office/drawing/2010/main" val="0"/>
              </a:ext>
            </a:extLst>
          </a:blip>
          <a:srcRect l="34950" t="50286" r="32966"/>
          <a:stretch/>
        </p:blipFill>
        <p:spPr>
          <a:xfrm>
            <a:off x="878637" y="3552240"/>
            <a:ext cx="671034" cy="636839"/>
          </a:xfrm>
          <a:prstGeom prst="rect">
            <a:avLst/>
          </a:prstGeom>
        </p:spPr>
      </p:pic>
      <p:grpSp>
        <p:nvGrpSpPr>
          <p:cNvPr id="215" name="Group 6"/>
          <p:cNvGrpSpPr>
            <a:grpSpLocks/>
          </p:cNvGrpSpPr>
          <p:nvPr/>
        </p:nvGrpSpPr>
        <p:grpSpPr bwMode="auto">
          <a:xfrm>
            <a:off x="3424522" y="2364336"/>
            <a:ext cx="287936" cy="287936"/>
            <a:chOff x="4589456" y="5687113"/>
            <a:chExt cx="416193" cy="416193"/>
          </a:xfrm>
        </p:grpSpPr>
        <p:sp>
          <p:nvSpPr>
            <p:cNvPr id="216" name="Oval 215"/>
            <p:cNvSpPr/>
            <p:nvPr/>
          </p:nvSpPr>
          <p:spPr bwMode="auto">
            <a:xfrm>
              <a:off x="4589456" y="5687113"/>
              <a:ext cx="416193" cy="416193"/>
            </a:xfrm>
            <a:prstGeom prst="ellipse">
              <a:avLst/>
            </a:prstGeom>
            <a:solidFill>
              <a:srgbClr val="2EB82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7565" rIns="0" bIns="47565" anchor="ctr"/>
            <a:lstStyle/>
            <a:p>
              <a:pPr algn="ctr" defTabSz="951028">
                <a:defRPr/>
              </a:pPr>
              <a:endParaRPr lang="en-US" sz="2040" dirty="0">
                <a:gradFill>
                  <a:gsLst>
                    <a:gs pos="0">
                      <a:srgbClr val="FFFFFF"/>
                    </a:gs>
                    <a:gs pos="100000">
                      <a:srgbClr val="FFFFFF"/>
                    </a:gs>
                  </a:gsLst>
                  <a:lin ang="5400000" scaled="0"/>
                </a:gradFill>
                <a:latin typeface="Segoe UI"/>
              </a:endParaRPr>
            </a:p>
          </p:txBody>
        </p:sp>
        <p:sp>
          <p:nvSpPr>
            <p:cNvPr id="217" name="Freeform 11"/>
            <p:cNvSpPr>
              <a:spLocks/>
            </p:cNvSpPr>
            <p:nvPr/>
          </p:nvSpPr>
          <p:spPr bwMode="auto">
            <a:xfrm>
              <a:off x="4645055" y="5795133"/>
              <a:ext cx="298642" cy="233512"/>
            </a:xfrm>
            <a:custGeom>
              <a:avLst/>
              <a:gdLst>
                <a:gd name="T0" fmla="*/ 995 w 995"/>
                <a:gd name="T1" fmla="*/ 124 h 778"/>
                <a:gd name="T2" fmla="*/ 869 w 995"/>
                <a:gd name="T3" fmla="*/ 0 h 778"/>
                <a:gd name="T4" fmla="*/ 343 w 995"/>
                <a:gd name="T5" fmla="*/ 530 h 778"/>
                <a:gd name="T6" fmla="*/ 124 w 995"/>
                <a:gd name="T7" fmla="*/ 310 h 778"/>
                <a:gd name="T8" fmla="*/ 0 w 995"/>
                <a:gd name="T9" fmla="*/ 434 h 778"/>
                <a:gd name="T10" fmla="*/ 219 w 995"/>
                <a:gd name="T11" fmla="*/ 654 h 778"/>
                <a:gd name="T12" fmla="*/ 343 w 995"/>
                <a:gd name="T13" fmla="*/ 778 h 778"/>
                <a:gd name="T14" fmla="*/ 467 w 995"/>
                <a:gd name="T15" fmla="*/ 654 h 778"/>
                <a:gd name="T16" fmla="*/ 467 w 995"/>
                <a:gd name="T17" fmla="*/ 654 h 778"/>
                <a:gd name="T18" fmla="*/ 995 w 995"/>
                <a:gd name="T19" fmla="*/ 124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5" h="778">
                  <a:moveTo>
                    <a:pt x="995" y="124"/>
                  </a:moveTo>
                  <a:lnTo>
                    <a:pt x="869" y="0"/>
                  </a:lnTo>
                  <a:lnTo>
                    <a:pt x="343" y="530"/>
                  </a:lnTo>
                  <a:lnTo>
                    <a:pt x="124" y="310"/>
                  </a:lnTo>
                  <a:lnTo>
                    <a:pt x="0" y="434"/>
                  </a:lnTo>
                  <a:lnTo>
                    <a:pt x="219" y="654"/>
                  </a:lnTo>
                  <a:lnTo>
                    <a:pt x="343" y="778"/>
                  </a:lnTo>
                  <a:lnTo>
                    <a:pt x="467" y="654"/>
                  </a:lnTo>
                  <a:lnTo>
                    <a:pt x="467" y="654"/>
                  </a:lnTo>
                  <a:lnTo>
                    <a:pt x="995" y="124"/>
                  </a:lnTo>
                  <a:close/>
                </a:path>
              </a:pathLst>
            </a:custGeom>
            <a:solidFill>
              <a:schemeClr val="bg1"/>
            </a:solidFill>
            <a:ln>
              <a:noFill/>
            </a:ln>
          </p:spPr>
          <p:txBody>
            <a:bodyPr/>
            <a:lstStyle/>
            <a:p>
              <a:pPr defTabSz="951248">
                <a:defRPr/>
              </a:pPr>
              <a:endParaRPr lang="en-US" sz="1873">
                <a:solidFill>
                  <a:srgbClr val="505050"/>
                </a:solidFill>
                <a:latin typeface="Segoe UI"/>
              </a:endParaRPr>
            </a:p>
          </p:txBody>
        </p:sp>
      </p:grpSp>
      <p:grpSp>
        <p:nvGrpSpPr>
          <p:cNvPr id="221" name="Group 6"/>
          <p:cNvGrpSpPr>
            <a:grpSpLocks/>
          </p:cNvGrpSpPr>
          <p:nvPr/>
        </p:nvGrpSpPr>
        <p:grpSpPr bwMode="auto">
          <a:xfrm>
            <a:off x="3622089" y="2970311"/>
            <a:ext cx="287936" cy="287936"/>
            <a:chOff x="4589456" y="5687113"/>
            <a:chExt cx="416193" cy="416193"/>
          </a:xfrm>
        </p:grpSpPr>
        <p:sp>
          <p:nvSpPr>
            <p:cNvPr id="222" name="Oval 221"/>
            <p:cNvSpPr/>
            <p:nvPr/>
          </p:nvSpPr>
          <p:spPr bwMode="auto">
            <a:xfrm>
              <a:off x="4589456" y="5687113"/>
              <a:ext cx="416193" cy="416193"/>
            </a:xfrm>
            <a:prstGeom prst="ellipse">
              <a:avLst/>
            </a:prstGeom>
            <a:solidFill>
              <a:srgbClr val="2EB82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7565" rIns="0" bIns="47565" anchor="ctr"/>
            <a:lstStyle/>
            <a:p>
              <a:pPr algn="ctr" defTabSz="951028">
                <a:defRPr/>
              </a:pPr>
              <a:endParaRPr lang="en-US" sz="2040" dirty="0">
                <a:gradFill>
                  <a:gsLst>
                    <a:gs pos="0">
                      <a:srgbClr val="FFFFFF"/>
                    </a:gs>
                    <a:gs pos="100000">
                      <a:srgbClr val="FFFFFF"/>
                    </a:gs>
                  </a:gsLst>
                  <a:lin ang="5400000" scaled="0"/>
                </a:gradFill>
                <a:latin typeface="Segoe UI"/>
              </a:endParaRPr>
            </a:p>
          </p:txBody>
        </p:sp>
        <p:sp>
          <p:nvSpPr>
            <p:cNvPr id="223" name="Freeform 11"/>
            <p:cNvSpPr>
              <a:spLocks/>
            </p:cNvSpPr>
            <p:nvPr/>
          </p:nvSpPr>
          <p:spPr bwMode="auto">
            <a:xfrm>
              <a:off x="4645055" y="5795133"/>
              <a:ext cx="298642" cy="233512"/>
            </a:xfrm>
            <a:custGeom>
              <a:avLst/>
              <a:gdLst>
                <a:gd name="T0" fmla="*/ 995 w 995"/>
                <a:gd name="T1" fmla="*/ 124 h 778"/>
                <a:gd name="T2" fmla="*/ 869 w 995"/>
                <a:gd name="T3" fmla="*/ 0 h 778"/>
                <a:gd name="T4" fmla="*/ 343 w 995"/>
                <a:gd name="T5" fmla="*/ 530 h 778"/>
                <a:gd name="T6" fmla="*/ 124 w 995"/>
                <a:gd name="T7" fmla="*/ 310 h 778"/>
                <a:gd name="T8" fmla="*/ 0 w 995"/>
                <a:gd name="T9" fmla="*/ 434 h 778"/>
                <a:gd name="T10" fmla="*/ 219 w 995"/>
                <a:gd name="T11" fmla="*/ 654 h 778"/>
                <a:gd name="T12" fmla="*/ 343 w 995"/>
                <a:gd name="T13" fmla="*/ 778 h 778"/>
                <a:gd name="T14" fmla="*/ 467 w 995"/>
                <a:gd name="T15" fmla="*/ 654 h 778"/>
                <a:gd name="T16" fmla="*/ 467 w 995"/>
                <a:gd name="T17" fmla="*/ 654 h 778"/>
                <a:gd name="T18" fmla="*/ 995 w 995"/>
                <a:gd name="T19" fmla="*/ 124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5" h="778">
                  <a:moveTo>
                    <a:pt x="995" y="124"/>
                  </a:moveTo>
                  <a:lnTo>
                    <a:pt x="869" y="0"/>
                  </a:lnTo>
                  <a:lnTo>
                    <a:pt x="343" y="530"/>
                  </a:lnTo>
                  <a:lnTo>
                    <a:pt x="124" y="310"/>
                  </a:lnTo>
                  <a:lnTo>
                    <a:pt x="0" y="434"/>
                  </a:lnTo>
                  <a:lnTo>
                    <a:pt x="219" y="654"/>
                  </a:lnTo>
                  <a:lnTo>
                    <a:pt x="343" y="778"/>
                  </a:lnTo>
                  <a:lnTo>
                    <a:pt x="467" y="654"/>
                  </a:lnTo>
                  <a:lnTo>
                    <a:pt x="467" y="654"/>
                  </a:lnTo>
                  <a:lnTo>
                    <a:pt x="995" y="124"/>
                  </a:lnTo>
                  <a:close/>
                </a:path>
              </a:pathLst>
            </a:custGeom>
            <a:solidFill>
              <a:schemeClr val="bg1"/>
            </a:solidFill>
            <a:ln>
              <a:noFill/>
            </a:ln>
          </p:spPr>
          <p:txBody>
            <a:bodyPr/>
            <a:lstStyle/>
            <a:p>
              <a:pPr defTabSz="951248">
                <a:defRPr/>
              </a:pPr>
              <a:endParaRPr lang="en-US" sz="1873">
                <a:solidFill>
                  <a:srgbClr val="505050"/>
                </a:solidFill>
                <a:latin typeface="Segoe UI"/>
              </a:endParaRPr>
            </a:p>
          </p:txBody>
        </p:sp>
      </p:grpSp>
      <p:grpSp>
        <p:nvGrpSpPr>
          <p:cNvPr id="224" name="Group 6"/>
          <p:cNvGrpSpPr>
            <a:grpSpLocks/>
          </p:cNvGrpSpPr>
          <p:nvPr/>
        </p:nvGrpSpPr>
        <p:grpSpPr bwMode="auto">
          <a:xfrm>
            <a:off x="3674608" y="3815315"/>
            <a:ext cx="287936" cy="287936"/>
            <a:chOff x="4589456" y="5687113"/>
            <a:chExt cx="416193" cy="416193"/>
          </a:xfrm>
        </p:grpSpPr>
        <p:sp>
          <p:nvSpPr>
            <p:cNvPr id="225" name="Oval 224"/>
            <p:cNvSpPr/>
            <p:nvPr/>
          </p:nvSpPr>
          <p:spPr bwMode="auto">
            <a:xfrm>
              <a:off x="4589456" y="5687113"/>
              <a:ext cx="416193" cy="416193"/>
            </a:xfrm>
            <a:prstGeom prst="ellipse">
              <a:avLst/>
            </a:prstGeom>
            <a:solidFill>
              <a:srgbClr val="2EB82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7565" rIns="0" bIns="47565" anchor="ctr"/>
            <a:lstStyle/>
            <a:p>
              <a:pPr algn="ctr" defTabSz="951028">
                <a:defRPr/>
              </a:pPr>
              <a:endParaRPr lang="en-US" sz="2040" dirty="0">
                <a:gradFill>
                  <a:gsLst>
                    <a:gs pos="0">
                      <a:srgbClr val="FFFFFF"/>
                    </a:gs>
                    <a:gs pos="100000">
                      <a:srgbClr val="FFFFFF"/>
                    </a:gs>
                  </a:gsLst>
                  <a:lin ang="5400000" scaled="0"/>
                </a:gradFill>
                <a:latin typeface="Segoe UI"/>
              </a:endParaRPr>
            </a:p>
          </p:txBody>
        </p:sp>
        <p:sp>
          <p:nvSpPr>
            <p:cNvPr id="226" name="Freeform 11"/>
            <p:cNvSpPr>
              <a:spLocks/>
            </p:cNvSpPr>
            <p:nvPr/>
          </p:nvSpPr>
          <p:spPr bwMode="auto">
            <a:xfrm>
              <a:off x="4645055" y="5795133"/>
              <a:ext cx="298642" cy="233512"/>
            </a:xfrm>
            <a:custGeom>
              <a:avLst/>
              <a:gdLst>
                <a:gd name="T0" fmla="*/ 995 w 995"/>
                <a:gd name="T1" fmla="*/ 124 h 778"/>
                <a:gd name="T2" fmla="*/ 869 w 995"/>
                <a:gd name="T3" fmla="*/ 0 h 778"/>
                <a:gd name="T4" fmla="*/ 343 w 995"/>
                <a:gd name="T5" fmla="*/ 530 h 778"/>
                <a:gd name="T6" fmla="*/ 124 w 995"/>
                <a:gd name="T7" fmla="*/ 310 h 778"/>
                <a:gd name="T8" fmla="*/ 0 w 995"/>
                <a:gd name="T9" fmla="*/ 434 h 778"/>
                <a:gd name="T10" fmla="*/ 219 w 995"/>
                <a:gd name="T11" fmla="*/ 654 h 778"/>
                <a:gd name="T12" fmla="*/ 343 w 995"/>
                <a:gd name="T13" fmla="*/ 778 h 778"/>
                <a:gd name="T14" fmla="*/ 467 w 995"/>
                <a:gd name="T15" fmla="*/ 654 h 778"/>
                <a:gd name="T16" fmla="*/ 467 w 995"/>
                <a:gd name="T17" fmla="*/ 654 h 778"/>
                <a:gd name="T18" fmla="*/ 995 w 995"/>
                <a:gd name="T19" fmla="*/ 124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5" h="778">
                  <a:moveTo>
                    <a:pt x="995" y="124"/>
                  </a:moveTo>
                  <a:lnTo>
                    <a:pt x="869" y="0"/>
                  </a:lnTo>
                  <a:lnTo>
                    <a:pt x="343" y="530"/>
                  </a:lnTo>
                  <a:lnTo>
                    <a:pt x="124" y="310"/>
                  </a:lnTo>
                  <a:lnTo>
                    <a:pt x="0" y="434"/>
                  </a:lnTo>
                  <a:lnTo>
                    <a:pt x="219" y="654"/>
                  </a:lnTo>
                  <a:lnTo>
                    <a:pt x="343" y="778"/>
                  </a:lnTo>
                  <a:lnTo>
                    <a:pt x="467" y="654"/>
                  </a:lnTo>
                  <a:lnTo>
                    <a:pt x="467" y="654"/>
                  </a:lnTo>
                  <a:lnTo>
                    <a:pt x="995" y="124"/>
                  </a:lnTo>
                  <a:close/>
                </a:path>
              </a:pathLst>
            </a:custGeom>
            <a:solidFill>
              <a:schemeClr val="bg1"/>
            </a:solidFill>
            <a:ln>
              <a:noFill/>
            </a:ln>
          </p:spPr>
          <p:txBody>
            <a:bodyPr/>
            <a:lstStyle/>
            <a:p>
              <a:pPr defTabSz="951248">
                <a:defRPr/>
              </a:pPr>
              <a:endParaRPr lang="en-US" sz="1873">
                <a:solidFill>
                  <a:srgbClr val="505050"/>
                </a:solidFill>
                <a:latin typeface="Segoe UI"/>
              </a:endParaRPr>
            </a:p>
          </p:txBody>
        </p:sp>
      </p:grpSp>
      <p:grpSp>
        <p:nvGrpSpPr>
          <p:cNvPr id="227" name="Group 6"/>
          <p:cNvGrpSpPr>
            <a:grpSpLocks/>
          </p:cNvGrpSpPr>
          <p:nvPr/>
        </p:nvGrpSpPr>
        <p:grpSpPr bwMode="auto">
          <a:xfrm>
            <a:off x="2808599" y="3033870"/>
            <a:ext cx="287936" cy="287936"/>
            <a:chOff x="4589456" y="5687113"/>
            <a:chExt cx="416193" cy="416193"/>
          </a:xfrm>
        </p:grpSpPr>
        <p:sp>
          <p:nvSpPr>
            <p:cNvPr id="228" name="Oval 227"/>
            <p:cNvSpPr/>
            <p:nvPr/>
          </p:nvSpPr>
          <p:spPr bwMode="auto">
            <a:xfrm>
              <a:off x="4589456" y="5687113"/>
              <a:ext cx="416193" cy="416193"/>
            </a:xfrm>
            <a:prstGeom prst="ellipse">
              <a:avLst/>
            </a:prstGeom>
            <a:solidFill>
              <a:srgbClr val="2EB82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7565" rIns="0" bIns="47565" anchor="ctr"/>
            <a:lstStyle/>
            <a:p>
              <a:pPr algn="ctr" defTabSz="951028">
                <a:defRPr/>
              </a:pPr>
              <a:endParaRPr lang="en-US" sz="2040" dirty="0">
                <a:gradFill>
                  <a:gsLst>
                    <a:gs pos="0">
                      <a:srgbClr val="FFFFFF"/>
                    </a:gs>
                    <a:gs pos="100000">
                      <a:srgbClr val="FFFFFF"/>
                    </a:gs>
                  </a:gsLst>
                  <a:lin ang="5400000" scaled="0"/>
                </a:gradFill>
                <a:latin typeface="Segoe UI"/>
              </a:endParaRPr>
            </a:p>
          </p:txBody>
        </p:sp>
        <p:sp>
          <p:nvSpPr>
            <p:cNvPr id="229" name="Freeform 11"/>
            <p:cNvSpPr>
              <a:spLocks/>
            </p:cNvSpPr>
            <p:nvPr/>
          </p:nvSpPr>
          <p:spPr bwMode="auto">
            <a:xfrm>
              <a:off x="4645055" y="5795133"/>
              <a:ext cx="298642" cy="233512"/>
            </a:xfrm>
            <a:custGeom>
              <a:avLst/>
              <a:gdLst>
                <a:gd name="T0" fmla="*/ 995 w 995"/>
                <a:gd name="T1" fmla="*/ 124 h 778"/>
                <a:gd name="T2" fmla="*/ 869 w 995"/>
                <a:gd name="T3" fmla="*/ 0 h 778"/>
                <a:gd name="T4" fmla="*/ 343 w 995"/>
                <a:gd name="T5" fmla="*/ 530 h 778"/>
                <a:gd name="T6" fmla="*/ 124 w 995"/>
                <a:gd name="T7" fmla="*/ 310 h 778"/>
                <a:gd name="T8" fmla="*/ 0 w 995"/>
                <a:gd name="T9" fmla="*/ 434 h 778"/>
                <a:gd name="T10" fmla="*/ 219 w 995"/>
                <a:gd name="T11" fmla="*/ 654 h 778"/>
                <a:gd name="T12" fmla="*/ 343 w 995"/>
                <a:gd name="T13" fmla="*/ 778 h 778"/>
                <a:gd name="T14" fmla="*/ 467 w 995"/>
                <a:gd name="T15" fmla="*/ 654 h 778"/>
                <a:gd name="T16" fmla="*/ 467 w 995"/>
                <a:gd name="T17" fmla="*/ 654 h 778"/>
                <a:gd name="T18" fmla="*/ 995 w 995"/>
                <a:gd name="T19" fmla="*/ 124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5" h="778">
                  <a:moveTo>
                    <a:pt x="995" y="124"/>
                  </a:moveTo>
                  <a:lnTo>
                    <a:pt x="869" y="0"/>
                  </a:lnTo>
                  <a:lnTo>
                    <a:pt x="343" y="530"/>
                  </a:lnTo>
                  <a:lnTo>
                    <a:pt x="124" y="310"/>
                  </a:lnTo>
                  <a:lnTo>
                    <a:pt x="0" y="434"/>
                  </a:lnTo>
                  <a:lnTo>
                    <a:pt x="219" y="654"/>
                  </a:lnTo>
                  <a:lnTo>
                    <a:pt x="343" y="778"/>
                  </a:lnTo>
                  <a:lnTo>
                    <a:pt x="467" y="654"/>
                  </a:lnTo>
                  <a:lnTo>
                    <a:pt x="467" y="654"/>
                  </a:lnTo>
                  <a:lnTo>
                    <a:pt x="995" y="124"/>
                  </a:lnTo>
                  <a:close/>
                </a:path>
              </a:pathLst>
            </a:custGeom>
            <a:solidFill>
              <a:schemeClr val="bg1"/>
            </a:solidFill>
            <a:ln>
              <a:noFill/>
            </a:ln>
          </p:spPr>
          <p:txBody>
            <a:bodyPr/>
            <a:lstStyle/>
            <a:p>
              <a:pPr defTabSz="951248">
                <a:defRPr/>
              </a:pPr>
              <a:endParaRPr lang="en-US" sz="1873">
                <a:solidFill>
                  <a:srgbClr val="505050"/>
                </a:solidFill>
                <a:latin typeface="Segoe UI"/>
              </a:endParaRPr>
            </a:p>
          </p:txBody>
        </p:sp>
      </p:grpSp>
      <p:grpSp>
        <p:nvGrpSpPr>
          <p:cNvPr id="230" name="Group 6"/>
          <p:cNvGrpSpPr>
            <a:grpSpLocks/>
          </p:cNvGrpSpPr>
          <p:nvPr/>
        </p:nvGrpSpPr>
        <p:grpSpPr bwMode="auto">
          <a:xfrm>
            <a:off x="2869556" y="3850495"/>
            <a:ext cx="287936" cy="287936"/>
            <a:chOff x="4589456" y="5687113"/>
            <a:chExt cx="416193" cy="416193"/>
          </a:xfrm>
        </p:grpSpPr>
        <p:sp>
          <p:nvSpPr>
            <p:cNvPr id="231" name="Oval 230"/>
            <p:cNvSpPr/>
            <p:nvPr/>
          </p:nvSpPr>
          <p:spPr bwMode="auto">
            <a:xfrm>
              <a:off x="4589456" y="5687113"/>
              <a:ext cx="416193" cy="416193"/>
            </a:xfrm>
            <a:prstGeom prst="ellipse">
              <a:avLst/>
            </a:prstGeom>
            <a:solidFill>
              <a:srgbClr val="2EB82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7565" rIns="0" bIns="47565" anchor="ctr"/>
            <a:lstStyle/>
            <a:p>
              <a:pPr algn="ctr" defTabSz="951028">
                <a:defRPr/>
              </a:pPr>
              <a:endParaRPr lang="en-US" sz="2040" dirty="0">
                <a:gradFill>
                  <a:gsLst>
                    <a:gs pos="0">
                      <a:srgbClr val="FFFFFF"/>
                    </a:gs>
                    <a:gs pos="100000">
                      <a:srgbClr val="FFFFFF"/>
                    </a:gs>
                  </a:gsLst>
                  <a:lin ang="5400000" scaled="0"/>
                </a:gradFill>
                <a:latin typeface="Segoe UI"/>
              </a:endParaRPr>
            </a:p>
          </p:txBody>
        </p:sp>
        <p:sp>
          <p:nvSpPr>
            <p:cNvPr id="232" name="Freeform 11"/>
            <p:cNvSpPr>
              <a:spLocks/>
            </p:cNvSpPr>
            <p:nvPr/>
          </p:nvSpPr>
          <p:spPr bwMode="auto">
            <a:xfrm>
              <a:off x="4645055" y="5795133"/>
              <a:ext cx="298642" cy="233512"/>
            </a:xfrm>
            <a:custGeom>
              <a:avLst/>
              <a:gdLst>
                <a:gd name="T0" fmla="*/ 995 w 995"/>
                <a:gd name="T1" fmla="*/ 124 h 778"/>
                <a:gd name="T2" fmla="*/ 869 w 995"/>
                <a:gd name="T3" fmla="*/ 0 h 778"/>
                <a:gd name="T4" fmla="*/ 343 w 995"/>
                <a:gd name="T5" fmla="*/ 530 h 778"/>
                <a:gd name="T6" fmla="*/ 124 w 995"/>
                <a:gd name="T7" fmla="*/ 310 h 778"/>
                <a:gd name="T8" fmla="*/ 0 w 995"/>
                <a:gd name="T9" fmla="*/ 434 h 778"/>
                <a:gd name="T10" fmla="*/ 219 w 995"/>
                <a:gd name="T11" fmla="*/ 654 h 778"/>
                <a:gd name="T12" fmla="*/ 343 w 995"/>
                <a:gd name="T13" fmla="*/ 778 h 778"/>
                <a:gd name="T14" fmla="*/ 467 w 995"/>
                <a:gd name="T15" fmla="*/ 654 h 778"/>
                <a:gd name="T16" fmla="*/ 467 w 995"/>
                <a:gd name="T17" fmla="*/ 654 h 778"/>
                <a:gd name="T18" fmla="*/ 995 w 995"/>
                <a:gd name="T19" fmla="*/ 124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5" h="778">
                  <a:moveTo>
                    <a:pt x="995" y="124"/>
                  </a:moveTo>
                  <a:lnTo>
                    <a:pt x="869" y="0"/>
                  </a:lnTo>
                  <a:lnTo>
                    <a:pt x="343" y="530"/>
                  </a:lnTo>
                  <a:lnTo>
                    <a:pt x="124" y="310"/>
                  </a:lnTo>
                  <a:lnTo>
                    <a:pt x="0" y="434"/>
                  </a:lnTo>
                  <a:lnTo>
                    <a:pt x="219" y="654"/>
                  </a:lnTo>
                  <a:lnTo>
                    <a:pt x="343" y="778"/>
                  </a:lnTo>
                  <a:lnTo>
                    <a:pt x="467" y="654"/>
                  </a:lnTo>
                  <a:lnTo>
                    <a:pt x="467" y="654"/>
                  </a:lnTo>
                  <a:lnTo>
                    <a:pt x="995" y="124"/>
                  </a:lnTo>
                  <a:close/>
                </a:path>
              </a:pathLst>
            </a:custGeom>
            <a:solidFill>
              <a:schemeClr val="bg1"/>
            </a:solidFill>
            <a:ln>
              <a:noFill/>
            </a:ln>
          </p:spPr>
          <p:txBody>
            <a:bodyPr/>
            <a:lstStyle/>
            <a:p>
              <a:pPr defTabSz="951248">
                <a:defRPr/>
              </a:pPr>
              <a:endParaRPr lang="en-US" sz="1873">
                <a:solidFill>
                  <a:srgbClr val="505050"/>
                </a:solidFill>
                <a:latin typeface="Segoe UI"/>
              </a:endParaRPr>
            </a:p>
          </p:txBody>
        </p:sp>
      </p:grpSp>
      <p:cxnSp>
        <p:nvCxnSpPr>
          <p:cNvPr id="234" name="Straight Arrow Connector 233"/>
          <p:cNvCxnSpPr>
            <a:stCxn id="211" idx="3"/>
          </p:cNvCxnSpPr>
          <p:nvPr/>
        </p:nvCxnSpPr>
        <p:spPr>
          <a:xfrm flipV="1">
            <a:off x="1816475" y="3340459"/>
            <a:ext cx="522053" cy="189"/>
          </a:xfrm>
          <a:prstGeom prst="straightConnector1">
            <a:avLst/>
          </a:prstGeom>
          <a:noFill/>
          <a:ln w="31750" cap="rnd" cmpd="sng" algn="ctr">
            <a:solidFill>
              <a:srgbClr val="505050"/>
            </a:solidFill>
            <a:prstDash val="sysDot"/>
            <a:headEnd type="none"/>
            <a:tailEnd type="triangle"/>
          </a:ln>
          <a:effectLst/>
        </p:spPr>
      </p:cxnSp>
    </p:spTree>
    <p:extLst>
      <p:ext uri="{BB962C8B-B14F-4D97-AF65-F5344CB8AC3E}">
        <p14:creationId xmlns:p14="http://schemas.microsoft.com/office/powerpoint/2010/main" val="2362769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2"/>
          <p:cNvSpPr txBox="1">
            <a:spLocks/>
          </p:cNvSpPr>
          <p:nvPr/>
        </p:nvSpPr>
        <p:spPr>
          <a:xfrm>
            <a:off x="5821142" y="1376136"/>
            <a:ext cx="3038431" cy="943257"/>
          </a:xfrm>
          <a:prstGeom prst="rect">
            <a:avLst/>
          </a:prstGeom>
          <a:solidFill>
            <a:schemeClr val="tx1">
              <a:lumMod val="75000"/>
            </a:schemeClr>
          </a:solidFill>
          <a:ln w="19050">
            <a:solidFill>
              <a:schemeClr val="accent1"/>
            </a:solidFill>
            <a:miter lim="800000"/>
          </a:ln>
        </p:spPr>
        <p:txBody>
          <a:bodyPr vert="horz" wrap="square" lIns="182828" tIns="91414" rIns="91414" bIns="186494"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0"/>
              </a:spcAft>
            </a:pPr>
            <a:r>
              <a:rPr lang="en-US" sz="2346" spc="0" dirty="0">
                <a:solidFill>
                  <a:srgbClr val="FFFFFF"/>
                </a:solidFill>
                <a:latin typeface="Segoe UI Light"/>
                <a:ea typeface="Segoe UI" pitchFamily="34" charset="0"/>
                <a:cs typeface="Segoe UI" pitchFamily="34" charset="0"/>
              </a:rPr>
              <a:t>Mobile device and app management  </a:t>
            </a:r>
          </a:p>
        </p:txBody>
      </p:sp>
      <p:sp>
        <p:nvSpPr>
          <p:cNvPr id="12" name="Text Placeholder 12"/>
          <p:cNvSpPr txBox="1">
            <a:spLocks/>
          </p:cNvSpPr>
          <p:nvPr/>
        </p:nvSpPr>
        <p:spPr>
          <a:xfrm>
            <a:off x="9024411" y="1376136"/>
            <a:ext cx="3030213" cy="943257"/>
          </a:xfrm>
          <a:prstGeom prst="rect">
            <a:avLst/>
          </a:prstGeom>
          <a:solidFill>
            <a:schemeClr val="tx1">
              <a:lumMod val="50000"/>
            </a:schemeClr>
          </a:solidFill>
          <a:ln w="19050">
            <a:solidFill>
              <a:srgbClr val="DC3C00"/>
            </a:solidFill>
            <a:miter lim="800000"/>
          </a:ln>
        </p:spPr>
        <p:txBody>
          <a:bodyPr vert="horz" wrap="square" lIns="182828" tIns="91414" rIns="91414" bIns="186494"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0"/>
              </a:spcAft>
            </a:pPr>
            <a:r>
              <a:rPr lang="en-US" sz="2346" spc="0" dirty="0">
                <a:solidFill>
                  <a:srgbClr val="FFFFFF"/>
                </a:solidFill>
                <a:latin typeface="Segoe UI Light"/>
                <a:ea typeface="Segoe UI" pitchFamily="34" charset="0"/>
                <a:cs typeface="Segoe UI" pitchFamily="34" charset="0"/>
              </a:rPr>
              <a:t>Access &amp; Information </a:t>
            </a:r>
          </a:p>
          <a:p>
            <a:pPr>
              <a:spcAft>
                <a:spcPts val="0"/>
              </a:spcAft>
            </a:pPr>
            <a:r>
              <a:rPr lang="en-US" sz="2346" spc="0" dirty="0">
                <a:solidFill>
                  <a:srgbClr val="FFFFFF"/>
                </a:solidFill>
                <a:latin typeface="Segoe UI Light"/>
                <a:ea typeface="Segoe UI" pitchFamily="34" charset="0"/>
                <a:cs typeface="Segoe UI" pitchFamily="34" charset="0"/>
              </a:rPr>
              <a:t>protection  </a:t>
            </a:r>
          </a:p>
        </p:txBody>
      </p:sp>
      <p:sp>
        <p:nvSpPr>
          <p:cNvPr id="23" name="Rectangle 22"/>
          <p:cNvSpPr/>
          <p:nvPr/>
        </p:nvSpPr>
        <p:spPr bwMode="auto">
          <a:xfrm>
            <a:off x="2601943" y="4442013"/>
            <a:ext cx="3061859" cy="1990036"/>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1" name="Rectangle 30"/>
          <p:cNvSpPr/>
          <p:nvPr/>
        </p:nvSpPr>
        <p:spPr bwMode="auto">
          <a:xfrm>
            <a:off x="5819033" y="4442013"/>
            <a:ext cx="3038431" cy="1990036"/>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p:cNvSpPr/>
          <p:nvPr/>
        </p:nvSpPr>
        <p:spPr bwMode="auto">
          <a:xfrm>
            <a:off x="9008872" y="4442013"/>
            <a:ext cx="3044219" cy="1990036"/>
          </a:xfrm>
          <a:prstGeom prst="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defTabSz="932384"/>
            <a:endParaRPr lang="en-US" sz="2400" dirty="0">
              <a:solidFill>
                <a:srgbClr val="505050"/>
              </a:solidFill>
            </a:endParaRPr>
          </a:p>
        </p:txBody>
      </p:sp>
      <p:sp>
        <p:nvSpPr>
          <p:cNvPr id="46" name="Text Placeholder 12"/>
          <p:cNvSpPr txBox="1">
            <a:spLocks/>
          </p:cNvSpPr>
          <p:nvPr/>
        </p:nvSpPr>
        <p:spPr>
          <a:xfrm>
            <a:off x="209493" y="2295477"/>
            <a:ext cx="2245584" cy="1990036"/>
          </a:xfrm>
          <a:prstGeom prst="rect">
            <a:avLst/>
          </a:prstGeom>
          <a:solidFill>
            <a:schemeClr val="tx2"/>
          </a:solidFill>
        </p:spPr>
        <p:txBody>
          <a:bodyPr vert="horz" wrap="square" lIns="186494" tIns="186494" rIns="91414" bIns="91414" rtlCol="0" anchor="t" anchorCtr="0">
            <a:no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0"/>
              </a:spcAft>
            </a:pPr>
            <a:r>
              <a:rPr lang="en-US" sz="2856" spc="0" dirty="0">
                <a:solidFill>
                  <a:srgbClr val="FFFFFF"/>
                </a:solidFill>
                <a:latin typeface="Segoe UI Light"/>
                <a:ea typeface="Segoe UI" pitchFamily="34" charset="0"/>
                <a:cs typeface="Segoe UI" pitchFamily="34" charset="0"/>
              </a:rPr>
              <a:t>Enterprise Mobility </a:t>
            </a:r>
          </a:p>
          <a:p>
            <a:pPr>
              <a:spcAft>
                <a:spcPts val="0"/>
              </a:spcAft>
            </a:pPr>
            <a:r>
              <a:rPr lang="en-US" sz="2856" spc="0" dirty="0">
                <a:solidFill>
                  <a:srgbClr val="FFFFFF"/>
                </a:solidFill>
                <a:latin typeface="Segoe UI Light"/>
                <a:ea typeface="Segoe UI" pitchFamily="34" charset="0"/>
                <a:cs typeface="Segoe UI" pitchFamily="34" charset="0"/>
              </a:rPr>
              <a:t>Suite</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9909" t="8507" r="18028" b="9306"/>
          <a:stretch/>
        </p:blipFill>
        <p:spPr>
          <a:xfrm>
            <a:off x="209492" y="4443453"/>
            <a:ext cx="2235844" cy="1988597"/>
          </a:xfrm>
          <a:prstGeom prst="rect">
            <a:avLst/>
          </a:prstGeom>
        </p:spPr>
      </p:pic>
      <p:sp>
        <p:nvSpPr>
          <p:cNvPr id="47" name="Rectangle 46"/>
          <p:cNvSpPr/>
          <p:nvPr/>
        </p:nvSpPr>
        <p:spPr bwMode="auto">
          <a:xfrm>
            <a:off x="2603475" y="2310770"/>
            <a:ext cx="3048611" cy="1990036"/>
          </a:xfrm>
          <a:prstGeom prst="rect">
            <a:avLst/>
          </a:prstGeom>
          <a:noFill/>
          <a:ln w="22225">
            <a:solidFill>
              <a:srgbClr val="0072C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48" name="Rectangle 47"/>
          <p:cNvSpPr/>
          <p:nvPr/>
        </p:nvSpPr>
        <p:spPr bwMode="auto">
          <a:xfrm>
            <a:off x="5819033" y="2310770"/>
            <a:ext cx="3038431" cy="1990036"/>
          </a:xfrm>
          <a:prstGeom prst="rect">
            <a:avLst/>
          </a:prstGeom>
          <a:noFill/>
          <a:ln w="22225" cap="sq">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49" name="Rectangle 48"/>
          <p:cNvSpPr/>
          <p:nvPr/>
        </p:nvSpPr>
        <p:spPr bwMode="auto">
          <a:xfrm>
            <a:off x="9024410" y="2310770"/>
            <a:ext cx="3028680" cy="1990036"/>
          </a:xfrm>
          <a:prstGeom prst="rect">
            <a:avLst/>
          </a:prstGeom>
          <a:noFill/>
          <a:ln w="22225">
            <a:solidFill>
              <a:srgbClr val="DC3C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a:xfrm>
            <a:off x="9022876" y="4530705"/>
            <a:ext cx="2999103" cy="1365350"/>
          </a:xfrm>
          <a:prstGeom prst="rect">
            <a:avLst/>
          </a:prstGeom>
        </p:spPr>
        <p:txBody>
          <a:bodyPr wrap="square">
            <a:spAutoFit/>
          </a:bodyPr>
          <a:lstStyle/>
          <a:p>
            <a:pPr defTabSz="932384"/>
            <a:r>
              <a:rPr lang="en-US" sz="1398" b="1" dirty="0">
                <a:solidFill>
                  <a:srgbClr val="505050"/>
                </a:solidFill>
              </a:rPr>
              <a:t>RMS Protection via RMS for O365</a:t>
            </a:r>
          </a:p>
          <a:p>
            <a:pPr marL="91405" indent="-91405" defTabSz="932384">
              <a:buFont typeface="Arial" panose="020B0604020202020204" pitchFamily="34" charset="0"/>
              <a:buChar char="•"/>
            </a:pPr>
            <a:r>
              <a:rPr lang="en-US" sz="1326" dirty="0">
                <a:solidFill>
                  <a:srgbClr val="505050"/>
                </a:solidFill>
              </a:rPr>
              <a:t>Protection for content stored in Office (on-</a:t>
            </a:r>
            <a:r>
              <a:rPr lang="en-US" sz="1326" dirty="0" err="1">
                <a:solidFill>
                  <a:srgbClr val="505050"/>
                </a:solidFill>
              </a:rPr>
              <a:t>prem</a:t>
            </a:r>
            <a:r>
              <a:rPr lang="en-US" sz="1326" dirty="0">
                <a:solidFill>
                  <a:srgbClr val="505050"/>
                </a:solidFill>
              </a:rPr>
              <a:t> or O365)</a:t>
            </a:r>
          </a:p>
          <a:p>
            <a:pPr marL="91405" indent="-91405" defTabSz="932384" fontAlgn="t">
              <a:buFont typeface="Arial" panose="020B0604020202020204" pitchFamily="34" charset="0"/>
              <a:buChar char="•"/>
            </a:pPr>
            <a:r>
              <a:rPr lang="en-US" sz="1326" dirty="0">
                <a:solidFill>
                  <a:srgbClr val="505050"/>
                </a:solidFill>
              </a:rPr>
              <a:t>Access to RMS SDK</a:t>
            </a:r>
          </a:p>
          <a:p>
            <a:pPr marL="91405" indent="-91405" defTabSz="932384" fontAlgn="t">
              <a:buFont typeface="Arial" panose="020B0604020202020204" pitchFamily="34" charset="0"/>
              <a:buChar char="•"/>
            </a:pPr>
            <a:r>
              <a:rPr lang="en-US" sz="1326" dirty="0">
                <a:solidFill>
                  <a:srgbClr val="505050"/>
                </a:solidFill>
              </a:rPr>
              <a:t>Bring your own Key</a:t>
            </a:r>
            <a:endParaRPr lang="en-US" sz="1398" dirty="0">
              <a:solidFill>
                <a:srgbClr val="505050"/>
              </a:solidFill>
            </a:endParaRPr>
          </a:p>
        </p:txBody>
      </p:sp>
      <p:sp>
        <p:nvSpPr>
          <p:cNvPr id="6" name="Rectangle 5"/>
          <p:cNvSpPr/>
          <p:nvPr/>
        </p:nvSpPr>
        <p:spPr>
          <a:xfrm>
            <a:off x="9022876" y="2383555"/>
            <a:ext cx="3015697" cy="1531638"/>
          </a:xfrm>
          <a:prstGeom prst="rect">
            <a:avLst/>
          </a:prstGeom>
        </p:spPr>
        <p:txBody>
          <a:bodyPr wrap="square" rIns="93247">
            <a:spAutoFit/>
          </a:bodyPr>
          <a:lstStyle/>
          <a:p>
            <a:pPr defTabSz="932384"/>
            <a:r>
              <a:rPr lang="en-US" sz="1398" b="1" dirty="0">
                <a:solidFill>
                  <a:srgbClr val="505050"/>
                </a:solidFill>
              </a:rPr>
              <a:t>RMS for O365+ </a:t>
            </a:r>
          </a:p>
          <a:p>
            <a:pPr marL="91405" indent="-91405" defTabSz="932384">
              <a:buFont typeface="Arial" panose="020B0604020202020204" pitchFamily="34" charset="0"/>
              <a:buChar char="•"/>
            </a:pPr>
            <a:r>
              <a:rPr lang="en-US" sz="1326" dirty="0">
                <a:solidFill>
                  <a:srgbClr val="505050"/>
                </a:solidFill>
              </a:rPr>
              <a:t>Protection for on-premises Windows Server file shares</a:t>
            </a:r>
          </a:p>
          <a:p>
            <a:pPr marL="91405" indent="-91405" defTabSz="932384">
              <a:buFont typeface="Arial" panose="020B0604020202020204" pitchFamily="34" charset="0"/>
              <a:buChar char="•"/>
            </a:pPr>
            <a:r>
              <a:rPr lang="en-US" sz="1326" dirty="0">
                <a:solidFill>
                  <a:srgbClr val="505050"/>
                </a:solidFill>
              </a:rPr>
              <a:t>Email notifications when sharing documents</a:t>
            </a:r>
          </a:p>
          <a:p>
            <a:pPr marL="91405" indent="-91405" defTabSz="932384">
              <a:buFont typeface="Arial" panose="020B0604020202020204" pitchFamily="34" charset="0"/>
              <a:buChar char="•"/>
            </a:pPr>
            <a:r>
              <a:rPr lang="en-US" sz="1326" dirty="0">
                <a:solidFill>
                  <a:srgbClr val="505050"/>
                </a:solidFill>
              </a:rPr>
              <a:t>Email notifications when shared documents are forwarded</a:t>
            </a:r>
          </a:p>
        </p:txBody>
      </p:sp>
      <p:sp>
        <p:nvSpPr>
          <p:cNvPr id="50" name="Rectangle 49"/>
          <p:cNvSpPr/>
          <p:nvPr/>
        </p:nvSpPr>
        <p:spPr>
          <a:xfrm>
            <a:off x="5841195" y="4544351"/>
            <a:ext cx="2999103" cy="1157486"/>
          </a:xfrm>
          <a:prstGeom prst="rect">
            <a:avLst/>
          </a:prstGeom>
        </p:spPr>
        <p:txBody>
          <a:bodyPr wrap="square">
            <a:spAutoFit/>
          </a:bodyPr>
          <a:lstStyle/>
          <a:p>
            <a:pPr defTabSz="932384"/>
            <a:r>
              <a:rPr lang="en-US" sz="1398" b="1" dirty="0">
                <a:solidFill>
                  <a:srgbClr val="505050"/>
                </a:solidFill>
              </a:rPr>
              <a:t>Basic Mobile Device Management via MDM for O365</a:t>
            </a:r>
          </a:p>
          <a:p>
            <a:pPr marL="91405" indent="-91405" defTabSz="932384">
              <a:buFont typeface="Arial" panose="020B0604020202020204" pitchFamily="34" charset="0"/>
              <a:buChar char="•"/>
            </a:pPr>
            <a:r>
              <a:rPr lang="en-US" sz="1326" dirty="0">
                <a:solidFill>
                  <a:srgbClr val="505050"/>
                </a:solidFill>
              </a:rPr>
              <a:t>Device Settings Management</a:t>
            </a:r>
          </a:p>
          <a:p>
            <a:pPr marL="91405" indent="-91405" defTabSz="932384">
              <a:buFont typeface="Arial" panose="020B0604020202020204" pitchFamily="34" charset="0"/>
              <a:buChar char="•"/>
            </a:pPr>
            <a:r>
              <a:rPr lang="en-US" sz="1326" dirty="0">
                <a:solidFill>
                  <a:srgbClr val="505050"/>
                </a:solidFill>
              </a:rPr>
              <a:t>Selective Wipe</a:t>
            </a:r>
          </a:p>
          <a:p>
            <a:pPr marL="91405" indent="-91405" defTabSz="932384">
              <a:buFont typeface="Arial" panose="020B0604020202020204" pitchFamily="34" charset="0"/>
              <a:buChar char="•"/>
            </a:pPr>
            <a:r>
              <a:rPr lang="en-US" sz="1326" dirty="0">
                <a:solidFill>
                  <a:srgbClr val="505050"/>
                </a:solidFill>
              </a:rPr>
              <a:t>Built into O365 Mgmt. Console</a:t>
            </a:r>
            <a:endParaRPr lang="en-US" sz="1398" dirty="0">
              <a:solidFill>
                <a:srgbClr val="505050"/>
              </a:solidFill>
            </a:endParaRPr>
          </a:p>
        </p:txBody>
      </p:sp>
      <p:sp>
        <p:nvSpPr>
          <p:cNvPr id="52" name="Rectangle 51"/>
          <p:cNvSpPr/>
          <p:nvPr/>
        </p:nvSpPr>
        <p:spPr>
          <a:xfrm>
            <a:off x="5841195" y="2390837"/>
            <a:ext cx="2999103" cy="1770165"/>
          </a:xfrm>
          <a:prstGeom prst="rect">
            <a:avLst/>
          </a:prstGeom>
        </p:spPr>
        <p:txBody>
          <a:bodyPr wrap="square">
            <a:spAutoFit/>
          </a:bodyPr>
          <a:lstStyle/>
          <a:p>
            <a:pPr defTabSz="932384"/>
            <a:r>
              <a:rPr lang="en-US" sz="1398" b="1" dirty="0">
                <a:solidFill>
                  <a:srgbClr val="505050"/>
                </a:solidFill>
              </a:rPr>
              <a:t>MDM for O365</a:t>
            </a:r>
            <a:r>
              <a:rPr lang="en-US" sz="1398" dirty="0">
                <a:solidFill>
                  <a:srgbClr val="505050"/>
                </a:solidFill>
              </a:rPr>
              <a:t>+ </a:t>
            </a:r>
          </a:p>
          <a:p>
            <a:pPr marL="91405" indent="-91405" defTabSz="932384">
              <a:buFont typeface="Arial" panose="020B0604020202020204" pitchFamily="34" charset="0"/>
              <a:buChar char="•"/>
            </a:pPr>
            <a:r>
              <a:rPr lang="en-US" sz="1326" dirty="0">
                <a:solidFill>
                  <a:srgbClr val="505050"/>
                </a:solidFill>
              </a:rPr>
              <a:t>PC Management</a:t>
            </a:r>
          </a:p>
          <a:p>
            <a:pPr marL="91405" indent="-91405" defTabSz="932384">
              <a:buFont typeface="Arial" panose="020B0604020202020204" pitchFamily="34" charset="0"/>
              <a:buChar char="•"/>
            </a:pPr>
            <a:r>
              <a:rPr lang="en-US" sz="1326" dirty="0">
                <a:solidFill>
                  <a:srgbClr val="505050"/>
                </a:solidFill>
              </a:rPr>
              <a:t>Mobile App Management (prevent cut/copy/past/save as from corporate apps to personal apps)</a:t>
            </a:r>
          </a:p>
          <a:p>
            <a:pPr marL="91405" indent="-91405" defTabSz="932384">
              <a:buFont typeface="Arial" panose="020B0604020202020204" pitchFamily="34" charset="0"/>
              <a:buChar char="•"/>
            </a:pPr>
            <a:r>
              <a:rPr lang="en-US" sz="1326" dirty="0">
                <a:solidFill>
                  <a:srgbClr val="505050"/>
                </a:solidFill>
              </a:rPr>
              <a:t>Secure content viewers</a:t>
            </a:r>
          </a:p>
          <a:p>
            <a:pPr marL="91405" indent="-91405" defTabSz="932384">
              <a:buFont typeface="Arial" panose="020B0604020202020204" pitchFamily="34" charset="0"/>
              <a:buChar char="•"/>
            </a:pPr>
            <a:r>
              <a:rPr lang="en-US" sz="1326" dirty="0">
                <a:solidFill>
                  <a:srgbClr val="505050"/>
                </a:solidFill>
              </a:rPr>
              <a:t>Certificate Provisioning</a:t>
            </a:r>
          </a:p>
          <a:p>
            <a:pPr marL="91405" indent="-91405" defTabSz="932384">
              <a:buFont typeface="Arial" panose="020B0604020202020204" pitchFamily="34" charset="0"/>
              <a:buChar char="•"/>
            </a:pPr>
            <a:r>
              <a:rPr lang="en-US" sz="1326" dirty="0">
                <a:solidFill>
                  <a:srgbClr val="505050"/>
                </a:solidFill>
              </a:rPr>
              <a:t>System Center integration</a:t>
            </a:r>
            <a:endParaRPr lang="en-US" sz="1398" dirty="0">
              <a:solidFill>
                <a:srgbClr val="505050"/>
              </a:solidFill>
            </a:endParaRPr>
          </a:p>
        </p:txBody>
      </p:sp>
      <p:sp>
        <p:nvSpPr>
          <p:cNvPr id="53" name="Rectangle 52"/>
          <p:cNvSpPr/>
          <p:nvPr/>
        </p:nvSpPr>
        <p:spPr>
          <a:xfrm>
            <a:off x="2611763" y="4590504"/>
            <a:ext cx="2999103" cy="1157486"/>
          </a:xfrm>
          <a:prstGeom prst="rect">
            <a:avLst/>
          </a:prstGeom>
        </p:spPr>
        <p:txBody>
          <a:bodyPr wrap="square">
            <a:spAutoFit/>
          </a:bodyPr>
          <a:lstStyle/>
          <a:p>
            <a:pPr defTabSz="932384"/>
            <a:r>
              <a:rPr lang="en-US" sz="1398" b="1" dirty="0">
                <a:solidFill>
                  <a:srgbClr val="505050"/>
                </a:solidFill>
              </a:rPr>
              <a:t>Basic Identity Mgmt. via Azure AD for O365:</a:t>
            </a:r>
          </a:p>
          <a:p>
            <a:pPr marL="91405" indent="-91405" defTabSz="932384">
              <a:buFont typeface="Arial" panose="020B0604020202020204" pitchFamily="34" charset="0"/>
              <a:buChar char="•"/>
            </a:pPr>
            <a:r>
              <a:rPr lang="en-US" sz="1326" dirty="0">
                <a:solidFill>
                  <a:srgbClr val="505050"/>
                </a:solidFill>
              </a:rPr>
              <a:t>Single Sign on for O365 </a:t>
            </a:r>
          </a:p>
          <a:p>
            <a:pPr marL="91405" indent="-91405" defTabSz="932384">
              <a:buFont typeface="Arial" panose="020B0604020202020204" pitchFamily="34" charset="0"/>
              <a:buChar char="•"/>
            </a:pPr>
            <a:r>
              <a:rPr lang="en-US" sz="1326" dirty="0">
                <a:solidFill>
                  <a:srgbClr val="505050"/>
                </a:solidFill>
              </a:rPr>
              <a:t>Basic Multifactor Authentication (MFA) for O365</a:t>
            </a:r>
            <a:endParaRPr lang="en-US" sz="1398" dirty="0">
              <a:solidFill>
                <a:srgbClr val="505050"/>
              </a:solidFill>
            </a:endParaRPr>
          </a:p>
        </p:txBody>
      </p:sp>
      <p:sp>
        <p:nvSpPr>
          <p:cNvPr id="54" name="Rectangle 53"/>
          <p:cNvSpPr/>
          <p:nvPr/>
        </p:nvSpPr>
        <p:spPr>
          <a:xfrm>
            <a:off x="2611763" y="2390837"/>
            <a:ext cx="3071099" cy="1770165"/>
          </a:xfrm>
          <a:prstGeom prst="rect">
            <a:avLst/>
          </a:prstGeom>
        </p:spPr>
        <p:txBody>
          <a:bodyPr wrap="square">
            <a:spAutoFit/>
          </a:bodyPr>
          <a:lstStyle/>
          <a:p>
            <a:pPr defTabSz="932384"/>
            <a:r>
              <a:rPr lang="en-US" sz="1398" b="1" dirty="0">
                <a:solidFill>
                  <a:srgbClr val="505050"/>
                </a:solidFill>
              </a:rPr>
              <a:t>Azure AD for O365</a:t>
            </a:r>
            <a:r>
              <a:rPr lang="en-US" sz="1398" dirty="0">
                <a:solidFill>
                  <a:srgbClr val="505050"/>
                </a:solidFill>
              </a:rPr>
              <a:t>+</a:t>
            </a:r>
          </a:p>
          <a:p>
            <a:pPr marL="91405" indent="-91405" defTabSz="932384">
              <a:buFont typeface="Arial" panose="020B0604020202020204" pitchFamily="34" charset="0"/>
              <a:buChar char="•"/>
            </a:pPr>
            <a:r>
              <a:rPr lang="en-US" sz="1326" dirty="0">
                <a:solidFill>
                  <a:srgbClr val="505050"/>
                </a:solidFill>
              </a:rPr>
              <a:t>Single Sign on for all cloud apps </a:t>
            </a:r>
          </a:p>
          <a:p>
            <a:pPr marL="91405" indent="-91405" defTabSz="932384">
              <a:buFont typeface="Arial" panose="020B0604020202020204" pitchFamily="34" charset="0"/>
              <a:buChar char="•"/>
            </a:pPr>
            <a:r>
              <a:rPr lang="en-US" sz="1326" dirty="0">
                <a:solidFill>
                  <a:srgbClr val="505050"/>
                </a:solidFill>
              </a:rPr>
              <a:t>Advanced MFA for all workloads</a:t>
            </a:r>
          </a:p>
          <a:p>
            <a:pPr marL="91405" indent="-91405" defTabSz="932384">
              <a:buFont typeface="Arial" panose="020B0604020202020204" pitchFamily="34" charset="0"/>
              <a:buChar char="•"/>
            </a:pPr>
            <a:r>
              <a:rPr lang="en-US" sz="1326" dirty="0">
                <a:solidFill>
                  <a:srgbClr val="505050"/>
                </a:solidFill>
              </a:rPr>
              <a:t>Self Service group management  and password reset with write back to on </a:t>
            </a:r>
            <a:r>
              <a:rPr lang="en-US" sz="1326" dirty="0" err="1">
                <a:solidFill>
                  <a:srgbClr val="505050"/>
                </a:solidFill>
              </a:rPr>
              <a:t>prem</a:t>
            </a:r>
            <a:r>
              <a:rPr lang="en-US" sz="1326" dirty="0">
                <a:solidFill>
                  <a:srgbClr val="505050"/>
                </a:solidFill>
              </a:rPr>
              <a:t> directory</a:t>
            </a:r>
          </a:p>
          <a:p>
            <a:pPr marL="91405" indent="-91405" defTabSz="932384">
              <a:buFont typeface="Arial" panose="020B0604020202020204" pitchFamily="34" charset="0"/>
              <a:buChar char="•"/>
            </a:pPr>
            <a:r>
              <a:rPr lang="en-US" sz="1326" dirty="0">
                <a:solidFill>
                  <a:srgbClr val="505050"/>
                </a:solidFill>
              </a:rPr>
              <a:t>Advanced security reports</a:t>
            </a:r>
          </a:p>
          <a:p>
            <a:pPr marL="91405" indent="-91405" defTabSz="932384">
              <a:buFont typeface="Arial" panose="020B0604020202020204" pitchFamily="34" charset="0"/>
              <a:buChar char="•"/>
            </a:pPr>
            <a:r>
              <a:rPr lang="en-US" sz="1326" dirty="0">
                <a:solidFill>
                  <a:srgbClr val="505050"/>
                </a:solidFill>
              </a:rPr>
              <a:t>MIM (Server + CAL)</a:t>
            </a:r>
            <a:endParaRPr lang="en-US" sz="1398" dirty="0">
              <a:solidFill>
                <a:srgbClr val="505050"/>
              </a:solidFill>
            </a:endParaRPr>
          </a:p>
        </p:txBody>
      </p:sp>
      <p:sp>
        <p:nvSpPr>
          <p:cNvPr id="2" name="Up Arrow 1"/>
          <p:cNvSpPr/>
          <p:nvPr/>
        </p:nvSpPr>
        <p:spPr bwMode="auto">
          <a:xfrm>
            <a:off x="924648" y="3771394"/>
            <a:ext cx="805530" cy="1018356"/>
          </a:xfrm>
          <a:prstGeom prst="upArrow">
            <a:avLst/>
          </a:prstGeom>
          <a:solidFill>
            <a:srgbClr val="44C8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a:xfrm>
            <a:off x="10431142" y="6520739"/>
            <a:ext cx="1621949" cy="313728"/>
          </a:xfrm>
          <a:prstGeom prst="rect">
            <a:avLst/>
          </a:prstGeom>
        </p:spPr>
        <p:txBody>
          <a:bodyPr wrap="square">
            <a:spAutoFit/>
          </a:bodyPr>
          <a:lstStyle/>
          <a:p>
            <a:pPr marL="291380" indent="-186484" algn="r" defTabSz="932384">
              <a:buFont typeface="Wingdings" panose="05000000000000000000" pitchFamily="2" charset="2"/>
              <a:buChar char="Ø"/>
            </a:pPr>
            <a:r>
              <a:rPr lang="en-US" sz="1398" dirty="0">
                <a:solidFill>
                  <a:srgbClr val="505050"/>
                </a:solidFill>
              </a:rPr>
              <a:t>GA Dec 2014</a:t>
            </a:r>
          </a:p>
        </p:txBody>
      </p:sp>
      <p:sp>
        <p:nvSpPr>
          <p:cNvPr id="24" name="Text Placeholder 12"/>
          <p:cNvSpPr txBox="1">
            <a:spLocks/>
          </p:cNvSpPr>
          <p:nvPr/>
        </p:nvSpPr>
        <p:spPr>
          <a:xfrm>
            <a:off x="2613655" y="1376136"/>
            <a:ext cx="3038431" cy="943257"/>
          </a:xfrm>
          <a:prstGeom prst="rect">
            <a:avLst/>
          </a:prstGeom>
          <a:solidFill>
            <a:schemeClr val="tx1">
              <a:lumMod val="60000"/>
              <a:lumOff val="40000"/>
            </a:schemeClr>
          </a:solidFill>
          <a:ln w="19050">
            <a:solidFill>
              <a:schemeClr val="accent1"/>
            </a:solidFill>
            <a:miter lim="800000"/>
          </a:ln>
        </p:spPr>
        <p:txBody>
          <a:bodyPr vert="horz" wrap="square" lIns="182828" tIns="91414" rIns="91414" bIns="186494"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0"/>
              </a:spcAft>
            </a:pPr>
            <a:r>
              <a:rPr lang="en-US" sz="2346" spc="0" dirty="0">
                <a:solidFill>
                  <a:srgbClr val="FFFFFF"/>
                </a:solidFill>
                <a:latin typeface="Segoe UI Light"/>
                <a:ea typeface="Segoe UI" pitchFamily="34" charset="0"/>
                <a:cs typeface="Segoe UI" pitchFamily="34" charset="0"/>
              </a:rPr>
              <a:t>Hybrid identity management</a:t>
            </a:r>
          </a:p>
        </p:txBody>
      </p:sp>
      <p:sp>
        <p:nvSpPr>
          <p:cNvPr id="25" name="Title 1"/>
          <p:cNvSpPr txBox="1">
            <a:spLocks/>
          </p:cNvSpPr>
          <p:nvPr/>
        </p:nvSpPr>
        <p:spPr>
          <a:xfrm>
            <a:off x="275163" y="296897"/>
            <a:ext cx="11887878" cy="917575"/>
          </a:xfrm>
          <a:prstGeom prst="rect">
            <a:avLst/>
          </a:prstGeom>
        </p:spPr>
        <p:txBody>
          <a:bodyPr vert="horz" wrap="square" lIns="146262" tIns="91414" rIns="146262" bIns="91414" rtlCol="0" anchor="t">
            <a:noAutofit/>
          </a:bodyPr>
          <a:lstStyle>
            <a:lvl1pPr algn="l" defTabSz="914367" rtl="0" eaLnBrk="1" latinLnBrk="0" hangingPunct="1">
              <a:lnSpc>
                <a:spcPct val="90000"/>
              </a:lnSpc>
              <a:spcBef>
                <a:spcPct val="0"/>
              </a:spcBef>
              <a:buNone/>
              <a:defRPr lang="en-US" sz="5685" b="0" kern="1200" cap="none" spc="-100" baseline="0">
                <a:ln w="3175">
                  <a:noFill/>
                </a:ln>
                <a:gradFill>
                  <a:gsLst>
                    <a:gs pos="56637">
                      <a:schemeClr val="tx1"/>
                    </a:gs>
                    <a:gs pos="33000">
                      <a:schemeClr val="tx1"/>
                    </a:gs>
                  </a:gsLst>
                  <a:lin ang="5400000" scaled="0"/>
                </a:gradFill>
                <a:effectLst/>
                <a:latin typeface="+mj-lt"/>
                <a:ea typeface="+mn-ea"/>
                <a:cs typeface="Segoe UI" pitchFamily="34" charset="0"/>
              </a:defRPr>
            </a:lvl1pPr>
          </a:lstStyle>
          <a:p>
            <a:r>
              <a:rPr sz="4590" dirty="0">
                <a:gradFill>
                  <a:gsLst>
                    <a:gs pos="1250">
                      <a:srgbClr val="505050"/>
                    </a:gs>
                    <a:gs pos="100000">
                      <a:srgbClr val="505050"/>
                    </a:gs>
                  </a:gsLst>
                  <a:lin ang="5400000" scaled="0"/>
                </a:gradFill>
              </a:rPr>
              <a:t>EMS benefits for O365 customers</a:t>
            </a:r>
          </a:p>
        </p:txBody>
      </p:sp>
    </p:spTree>
    <p:extLst>
      <p:ext uri="{BB962C8B-B14F-4D97-AF65-F5344CB8AC3E}">
        <p14:creationId xmlns:p14="http://schemas.microsoft.com/office/powerpoint/2010/main" val="4271119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93820" y="1"/>
            <a:ext cx="4302995" cy="6994524"/>
          </a:xfrm>
          <a:prstGeom prst="rect">
            <a:avLst/>
          </a:prstGeom>
        </p:spPr>
      </p:pic>
      <p:pic>
        <p:nvPicPr>
          <p:cNvPr id="33" name="Picture 3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39471" y="0"/>
            <a:ext cx="4089847" cy="6995160"/>
          </a:xfrm>
          <a:prstGeom prst="rect">
            <a:avLst/>
          </a:prstGeom>
          <a:noFill/>
          <a:ln>
            <a:noFill/>
          </a:ln>
        </p:spPr>
      </p:pic>
      <p:pic>
        <p:nvPicPr>
          <p:cNvPr id="25" name="Picture 2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1" y="-635"/>
            <a:ext cx="4137984" cy="6995160"/>
          </a:xfrm>
          <a:prstGeom prst="rect">
            <a:avLst/>
          </a:prstGeom>
        </p:spPr>
      </p:pic>
      <p:grpSp>
        <p:nvGrpSpPr>
          <p:cNvPr id="14" name="Group 13"/>
          <p:cNvGrpSpPr/>
          <p:nvPr/>
        </p:nvGrpSpPr>
        <p:grpSpPr>
          <a:xfrm>
            <a:off x="0" y="5228900"/>
            <a:ext cx="12436475" cy="1765625"/>
            <a:chOff x="0" y="4974079"/>
            <a:chExt cx="12436475" cy="1765625"/>
          </a:xfrm>
        </p:grpSpPr>
        <p:sp>
          <p:nvSpPr>
            <p:cNvPr id="15" name="Rectangle 14"/>
            <p:cNvSpPr/>
            <p:nvPr/>
          </p:nvSpPr>
          <p:spPr bwMode="auto">
            <a:xfrm>
              <a:off x="0" y="4974079"/>
              <a:ext cx="12436475" cy="1765625"/>
            </a:xfrm>
            <a:prstGeom prst="rect">
              <a:avLst/>
            </a:prstGeom>
            <a:solidFill>
              <a:srgbClr val="000000">
                <a:alpha val="44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err="1">
                <a:solidFill>
                  <a:schemeClr val="accent2"/>
                </a:solidFill>
                <a:ea typeface="Segoe UI" pitchFamily="34" charset="0"/>
                <a:cs typeface="Segoe UI" pitchFamily="34" charset="0"/>
              </a:endParaRPr>
            </a:p>
          </p:txBody>
        </p:sp>
        <p:sp>
          <p:nvSpPr>
            <p:cNvPr id="16" name="TextBox 15"/>
            <p:cNvSpPr txBox="1"/>
            <p:nvPr/>
          </p:nvSpPr>
          <p:spPr>
            <a:xfrm>
              <a:off x="0" y="5228900"/>
              <a:ext cx="4108720" cy="1211101"/>
            </a:xfrm>
            <a:prstGeom prst="rect">
              <a:avLst/>
            </a:prstGeom>
            <a:noFill/>
          </p:spPr>
          <p:txBody>
            <a:bodyPr wrap="square" lIns="91440" tIns="146304" rIns="91440" bIns="146304" rtlCol="0">
              <a:spAutoFit/>
            </a:bodyPr>
            <a:lstStyle/>
            <a:p>
              <a:pPr algn="ctr" defTabSz="914400">
                <a:lnSpc>
                  <a:spcPct val="90000"/>
                </a:lnSpc>
                <a:spcAft>
                  <a:spcPts val="600"/>
                </a:spcAft>
                <a:defRPr/>
              </a:pPr>
              <a:r>
                <a:rPr lang="en-US" sz="3000" kern="0" spc="-30" dirty="0">
                  <a:solidFill>
                    <a:srgbClr val="FFFFFF"/>
                  </a:solidFill>
                  <a:latin typeface="Segoe UI Light" panose="020B0502040204020203" pitchFamily="34" charset="0"/>
                  <a:cs typeface="Segoe UI Light" panose="020B0502040204020203" pitchFamily="34" charset="0"/>
                </a:rPr>
                <a:t>Protect application</a:t>
              </a:r>
            </a:p>
            <a:p>
              <a:pPr algn="ctr" defTabSz="914400">
                <a:lnSpc>
                  <a:spcPct val="90000"/>
                </a:lnSpc>
                <a:spcAft>
                  <a:spcPts val="600"/>
                </a:spcAft>
                <a:defRPr/>
              </a:pPr>
              <a:r>
                <a:rPr lang="en-US" sz="3000" kern="0" spc="-30" dirty="0">
                  <a:solidFill>
                    <a:srgbClr val="FFFFFF"/>
                  </a:solidFill>
                  <a:latin typeface="Segoe UI Light" panose="020B0502040204020203" pitchFamily="34" charset="0"/>
                  <a:cs typeface="Segoe UI Light" panose="020B0502040204020203" pitchFamily="34" charset="0"/>
                </a:rPr>
                <a:t>access</a:t>
              </a:r>
            </a:p>
          </p:txBody>
        </p:sp>
        <p:sp>
          <p:nvSpPr>
            <p:cNvPr id="17" name="TextBox 16"/>
            <p:cNvSpPr txBox="1"/>
            <p:nvPr/>
          </p:nvSpPr>
          <p:spPr>
            <a:xfrm>
              <a:off x="8289009" y="5228900"/>
              <a:ext cx="4147466" cy="1211101"/>
            </a:xfrm>
            <a:prstGeom prst="rect">
              <a:avLst/>
            </a:prstGeom>
            <a:noFill/>
          </p:spPr>
          <p:txBody>
            <a:bodyPr wrap="square" lIns="91440" tIns="146304" rIns="91440" bIns="146304" rtlCol="0">
              <a:spAutoFit/>
            </a:bodyPr>
            <a:lstStyle/>
            <a:p>
              <a:pPr algn="ctr" defTabSz="914400">
                <a:lnSpc>
                  <a:spcPct val="90000"/>
                </a:lnSpc>
                <a:spcAft>
                  <a:spcPts val="600"/>
                </a:spcAft>
                <a:defRPr/>
              </a:pPr>
              <a:r>
                <a:rPr lang="en-US" sz="3000" kern="0" spc="-30" dirty="0">
                  <a:solidFill>
                    <a:srgbClr val="FFFFFF"/>
                  </a:solidFill>
                  <a:latin typeface="Segoe UI Light" panose="020B0502040204020203" pitchFamily="34" charset="0"/>
                  <a:cs typeface="Segoe UI Light" panose="020B0502040204020203" pitchFamily="34" charset="0"/>
                </a:rPr>
                <a:t>Help secure data</a:t>
              </a:r>
            </a:p>
            <a:p>
              <a:pPr algn="ctr" defTabSz="914400">
                <a:lnSpc>
                  <a:spcPct val="90000"/>
                </a:lnSpc>
                <a:spcAft>
                  <a:spcPts val="600"/>
                </a:spcAft>
                <a:defRPr/>
              </a:pPr>
              <a:r>
                <a:rPr lang="en-US" sz="3000" kern="0" spc="-30" dirty="0">
                  <a:solidFill>
                    <a:srgbClr val="FFFFFF"/>
                  </a:solidFill>
                  <a:latin typeface="Segoe UI Light" panose="020B0502040204020203" pitchFamily="34" charset="0"/>
                  <a:cs typeface="Segoe UI Light" panose="020B0502040204020203" pitchFamily="34" charset="0"/>
                </a:rPr>
                <a:t>everywhere</a:t>
              </a:r>
            </a:p>
          </p:txBody>
        </p:sp>
        <p:sp>
          <p:nvSpPr>
            <p:cNvPr id="18" name="TextBox 17"/>
            <p:cNvSpPr txBox="1"/>
            <p:nvPr/>
          </p:nvSpPr>
          <p:spPr>
            <a:xfrm>
              <a:off x="4141271" y="5228900"/>
              <a:ext cx="4137347" cy="1126462"/>
            </a:xfrm>
            <a:prstGeom prst="rect">
              <a:avLst/>
            </a:prstGeom>
            <a:noFill/>
          </p:spPr>
          <p:txBody>
            <a:bodyPr wrap="square" lIns="91440" tIns="146304" rIns="91440" bIns="146304" rtlCol="0">
              <a:spAutoFit/>
            </a:bodyPr>
            <a:lstStyle/>
            <a:p>
              <a:pPr algn="ctr" defTabSz="914400">
                <a:lnSpc>
                  <a:spcPct val="90000"/>
                </a:lnSpc>
                <a:spcAft>
                  <a:spcPts val="600"/>
                </a:spcAft>
                <a:defRPr/>
              </a:pPr>
              <a:r>
                <a:rPr lang="en-US" sz="3000" kern="0" spc="-30" dirty="0">
                  <a:solidFill>
                    <a:srgbClr val="FFFFFF"/>
                  </a:solidFill>
                  <a:latin typeface="Segoe UI Light" panose="020B0502040204020203" pitchFamily="34" charset="0"/>
                  <a:cs typeface="Segoe UI Light" panose="020B0502040204020203" pitchFamily="34" charset="0"/>
                </a:rPr>
                <a:t>Flexible device &amp; app management</a:t>
              </a:r>
            </a:p>
          </p:txBody>
        </p:sp>
      </p:grpSp>
      <p:grpSp>
        <p:nvGrpSpPr>
          <p:cNvPr id="19" name="Group 18"/>
          <p:cNvGrpSpPr/>
          <p:nvPr/>
        </p:nvGrpSpPr>
        <p:grpSpPr>
          <a:xfrm>
            <a:off x="0" y="3251522"/>
            <a:ext cx="12436475" cy="2052909"/>
            <a:chOff x="0" y="2996701"/>
            <a:chExt cx="12436475" cy="2052909"/>
          </a:xfrm>
          <a:solidFill>
            <a:srgbClr val="107C10"/>
          </a:solidFill>
        </p:grpSpPr>
        <p:sp>
          <p:nvSpPr>
            <p:cNvPr id="20" name="Rectangle 19"/>
            <p:cNvSpPr/>
            <p:nvPr/>
          </p:nvSpPr>
          <p:spPr bwMode="auto">
            <a:xfrm>
              <a:off x="0" y="2996701"/>
              <a:ext cx="12436475" cy="2052909"/>
            </a:xfrm>
            <a:prstGeom prst="rect">
              <a:avLst/>
            </a:prstGeom>
            <a:solidFill>
              <a:srgbClr val="0072C6">
                <a:alpha val="93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2" name="TextBox 21"/>
            <p:cNvSpPr txBox="1"/>
            <p:nvPr/>
          </p:nvSpPr>
          <p:spPr>
            <a:xfrm>
              <a:off x="324865" y="3328253"/>
              <a:ext cx="10937300" cy="960263"/>
            </a:xfrm>
            <a:prstGeom prst="rect">
              <a:avLst/>
            </a:prstGeom>
            <a:noFill/>
          </p:spPr>
          <p:txBody>
            <a:bodyPr wrap="square" lIns="182880" tIns="146304" rIns="182880" bIns="146304" rtlCol="0">
              <a:spAutoFit/>
            </a:bodyPr>
            <a:lstStyle/>
            <a:p>
              <a:pPr>
                <a:lnSpc>
                  <a:spcPct val="90000"/>
                </a:lnSpc>
                <a:spcAft>
                  <a:spcPts val="600"/>
                </a:spcAft>
              </a:pPr>
              <a:r>
                <a:rPr lang="en-US" sz="4800" dirty="0">
                  <a:solidFill>
                    <a:srgbClr val="FFFFFF"/>
                  </a:solidFill>
                  <a:latin typeface="+mj-lt"/>
                </a:rPr>
                <a:t>EMS for Windows 10 customers</a:t>
              </a:r>
            </a:p>
          </p:txBody>
        </p:sp>
      </p:grpSp>
      <p:sp>
        <p:nvSpPr>
          <p:cNvPr id="2" name="TextBox 1"/>
          <p:cNvSpPr txBox="1"/>
          <p:nvPr/>
        </p:nvSpPr>
        <p:spPr>
          <a:xfrm>
            <a:off x="13404584" y="8011661"/>
            <a:ext cx="369332" cy="634020"/>
          </a:xfrm>
          <a:prstGeom prst="rect">
            <a:avLst/>
          </a:prstGeom>
          <a:noFill/>
        </p:spPr>
        <p:txBody>
          <a:bodyPr wrap="none" lIns="182880" tIns="146304" rIns="182880" bIns="146304" rtlCol="0">
            <a:spAutoFit/>
          </a:bodyPr>
          <a:lstStyle/>
          <a:p>
            <a:pPr>
              <a:lnSpc>
                <a:spcPct val="90000"/>
              </a:lnSpc>
              <a:spcAft>
                <a:spcPts val="600"/>
              </a:spcAft>
            </a:pPr>
            <a:endParaRPr lang="en-US" sz="2400" dirty="0" err="1">
              <a:gradFill>
                <a:gsLst>
                  <a:gs pos="2917">
                    <a:schemeClr val="tx1"/>
                  </a:gs>
                  <a:gs pos="30000">
                    <a:schemeClr val="tx1"/>
                  </a:gs>
                </a:gsLst>
                <a:lin ang="5400000" scaled="0"/>
              </a:gradFill>
            </a:endParaRPr>
          </a:p>
        </p:txBody>
      </p:sp>
      <p:sp>
        <p:nvSpPr>
          <p:cNvPr id="4" name="TextBox 3"/>
          <p:cNvSpPr txBox="1"/>
          <p:nvPr/>
        </p:nvSpPr>
        <p:spPr>
          <a:xfrm>
            <a:off x="15991433" y="5597188"/>
            <a:ext cx="369332" cy="634020"/>
          </a:xfrm>
          <a:prstGeom prst="rect">
            <a:avLst/>
          </a:prstGeom>
          <a:noFill/>
        </p:spPr>
        <p:txBody>
          <a:bodyPr wrap="none" lIns="182880" tIns="146304" rIns="182880" bIns="146304" rtlCol="0">
            <a:spAutoFit/>
          </a:bodyPr>
          <a:lstStyle/>
          <a:p>
            <a:pPr>
              <a:lnSpc>
                <a:spcPct val="90000"/>
              </a:lnSpc>
              <a:spcAft>
                <a:spcPts val="600"/>
              </a:spcAft>
            </a:pPr>
            <a:endParaRPr lang="en-US" sz="2400" dirty="0" err="1">
              <a:gradFill>
                <a:gsLst>
                  <a:gs pos="2917">
                    <a:schemeClr val="tx1"/>
                  </a:gs>
                  <a:gs pos="30000">
                    <a:schemeClr val="tx1"/>
                  </a:gs>
                </a:gsLst>
                <a:lin ang="5400000" scaled="0"/>
              </a:gradFill>
            </a:endParaRPr>
          </a:p>
        </p:txBody>
      </p:sp>
      <p:sp>
        <p:nvSpPr>
          <p:cNvPr id="8" name="TextBox 7"/>
          <p:cNvSpPr txBox="1"/>
          <p:nvPr/>
        </p:nvSpPr>
        <p:spPr>
          <a:xfrm>
            <a:off x="-934672" y="2641360"/>
            <a:ext cx="369332" cy="634020"/>
          </a:xfrm>
          <a:prstGeom prst="rect">
            <a:avLst/>
          </a:prstGeom>
          <a:noFill/>
        </p:spPr>
        <p:txBody>
          <a:bodyPr wrap="none" lIns="182880" tIns="146304" rIns="182880" bIns="146304" rtlCol="0">
            <a:spAutoFit/>
          </a:bodyPr>
          <a:lstStyle/>
          <a:p>
            <a:pPr>
              <a:lnSpc>
                <a:spcPct val="90000"/>
              </a:lnSpc>
              <a:spcAft>
                <a:spcPts val="600"/>
              </a:spcAft>
            </a:pPr>
            <a:endParaRPr lang="en-US" sz="2400" dirty="0" err="1">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346317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nodeType="withEffect">
                                  <p:stCondLst>
                                    <p:cond delay="1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nodeType="withEffect">
                                  <p:stCondLst>
                                    <p:cond delay="2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373524" y="1375669"/>
            <a:ext cx="11736796" cy="5321994"/>
          </a:xfrm>
          <a:prstGeom prst="rect">
            <a:avLst/>
          </a:prstGeom>
          <a:solidFill>
            <a:srgbClr val="E2E2E2"/>
          </a:solidFill>
          <a:ln w="12700">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82828" tIns="93260" rIns="182828" bIns="146262" numCol="1" spcCol="0" rtlCol="0" fromWordArt="0" anchor="t" anchorCtr="0" forceAA="0" compatLnSpc="1">
            <a:prstTxWarp prst="textNoShape">
              <a:avLst/>
            </a:prstTxWarp>
            <a:noAutofit/>
          </a:bodyPr>
          <a:lstStyle/>
          <a:p>
            <a:pPr marL="100584" marR="0" lvl="0" indent="-100584" algn="l" defTabSz="932384" rtl="0" eaLnBrk="1" fontAlgn="auto" latinLnBrk="0" hangingPunct="1">
              <a:lnSpc>
                <a:spcPct val="100000"/>
              </a:lnSpc>
              <a:spcBef>
                <a:spcPts val="306"/>
              </a:spcBef>
              <a:spcAft>
                <a:spcPts val="400"/>
              </a:spcAft>
              <a:buClrTx/>
              <a:buSzTx/>
              <a:buFont typeface="Arial"/>
              <a:buChar char="•"/>
              <a:tabLst/>
              <a:defRPr/>
            </a:pPr>
            <a:endParaRPr kumimoji="0" lang="en-US" sz="1224" b="0" i="0" u="none" strike="noStrike" kern="1200" cap="none" spc="0" normalizeH="0" baseline="0" noProof="0" dirty="0">
              <a:ln>
                <a:noFill/>
              </a:ln>
              <a:solidFill>
                <a:srgbClr val="505050"/>
              </a:solidFill>
              <a:effectLst/>
              <a:uLnTx/>
              <a:uFillTx/>
              <a:latin typeface="Segoe UI"/>
              <a:ea typeface="+mn-ea"/>
              <a:cs typeface="+mn-cs"/>
            </a:endParaRPr>
          </a:p>
        </p:txBody>
      </p:sp>
      <p:sp>
        <p:nvSpPr>
          <p:cNvPr id="15" name="Text Placeholder 12"/>
          <p:cNvSpPr txBox="1">
            <a:spLocks/>
          </p:cNvSpPr>
          <p:nvPr/>
        </p:nvSpPr>
        <p:spPr>
          <a:xfrm>
            <a:off x="496855" y="4453302"/>
            <a:ext cx="2392545" cy="2127969"/>
          </a:xfrm>
          <a:prstGeom prst="rect">
            <a:avLst/>
          </a:prstGeom>
          <a:solidFill>
            <a:schemeClr val="tx2"/>
          </a:solidFill>
        </p:spPr>
        <p:txBody>
          <a:bodyPr vert="horz" wrap="square" lIns="186494" tIns="186494" rIns="91414" bIns="91414" rtlCol="0" anchor="ctr" anchorCtr="0">
            <a:no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ts val="0"/>
              </a:spcBef>
              <a:spcAft>
                <a:spcPts val="0"/>
              </a:spcAft>
              <a:buClrTx/>
              <a:buSzPct val="90000"/>
              <a:buFont typeface="Arial" pitchFamily="34" charset="0"/>
              <a:buNone/>
              <a:tabLst/>
              <a:defRPr/>
            </a:pPr>
            <a:r>
              <a:rPr kumimoji="0" lang="en-US" sz="2856"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rPr>
              <a:t>Windows 10</a:t>
            </a:r>
          </a:p>
        </p:txBody>
      </p:sp>
      <p:sp>
        <p:nvSpPr>
          <p:cNvPr id="46" name="Text Placeholder 12"/>
          <p:cNvSpPr txBox="1">
            <a:spLocks/>
          </p:cNvSpPr>
          <p:nvPr/>
        </p:nvSpPr>
        <p:spPr>
          <a:xfrm>
            <a:off x="496855" y="2227338"/>
            <a:ext cx="2392545" cy="2113026"/>
          </a:xfrm>
          <a:prstGeom prst="rect">
            <a:avLst/>
          </a:prstGeom>
          <a:solidFill>
            <a:schemeClr val="tx2"/>
          </a:solidFill>
        </p:spPr>
        <p:txBody>
          <a:bodyPr vert="horz" wrap="square" lIns="186494" tIns="186494" rIns="91414" bIns="91414" rtlCol="0" anchor="ctr" anchorCtr="0">
            <a:no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ts val="0"/>
              </a:spcBef>
              <a:spcAft>
                <a:spcPts val="0"/>
              </a:spcAft>
              <a:buClrTx/>
              <a:buSzPct val="90000"/>
              <a:buFont typeface="Arial" pitchFamily="34" charset="0"/>
              <a:buNone/>
              <a:tabLst/>
              <a:defRPr/>
            </a:pPr>
            <a:r>
              <a:rPr kumimoji="0" lang="en-US" sz="2856"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rPr>
              <a:t>Enterprise Mobility </a:t>
            </a:r>
          </a:p>
          <a:p>
            <a:pPr marL="0" marR="0" lvl="0" indent="0" algn="l" defTabSz="914363" rtl="0" eaLnBrk="1" fontAlgn="auto" latinLnBrk="0" hangingPunct="1">
              <a:lnSpc>
                <a:spcPct val="90000"/>
              </a:lnSpc>
              <a:spcBef>
                <a:spcPts val="0"/>
              </a:spcBef>
              <a:spcAft>
                <a:spcPts val="0"/>
              </a:spcAft>
              <a:buClrTx/>
              <a:buSzPct val="90000"/>
              <a:buFont typeface="Arial" pitchFamily="34" charset="0"/>
              <a:buNone/>
              <a:tabLst/>
              <a:defRPr/>
            </a:pPr>
            <a:r>
              <a:rPr kumimoji="0" lang="en-US" sz="2856"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rPr>
              <a:t>Suite</a:t>
            </a:r>
          </a:p>
        </p:txBody>
      </p:sp>
      <p:sp>
        <p:nvSpPr>
          <p:cNvPr id="8" name="Title 7"/>
          <p:cNvSpPr>
            <a:spLocks noGrp="1"/>
          </p:cNvSpPr>
          <p:nvPr>
            <p:ph type="title" idx="4294967295"/>
          </p:nvPr>
        </p:nvSpPr>
        <p:spPr>
          <a:xfrm>
            <a:off x="547688" y="295275"/>
            <a:ext cx="11888787" cy="917575"/>
          </a:xfrm>
        </p:spPr>
        <p:txBody>
          <a:bodyPr>
            <a:normAutofit fontScale="90000"/>
          </a:bodyPr>
          <a:lstStyle/>
          <a:p>
            <a:r>
              <a:rPr lang="en-US" sz="4488" dirty="0">
                <a:gradFill>
                  <a:gsLst>
                    <a:gs pos="1250">
                      <a:schemeClr val="tx1"/>
                    </a:gs>
                    <a:gs pos="100000">
                      <a:schemeClr val="tx1"/>
                    </a:gs>
                  </a:gsLst>
                  <a:lin ang="5400000" scaled="0"/>
                </a:gradFill>
              </a:rPr>
              <a:t>EMS benefits for Windows</a:t>
            </a:r>
            <a:br>
              <a:rPr lang="en-US" sz="4488" dirty="0">
                <a:gradFill>
                  <a:gsLst>
                    <a:gs pos="1250">
                      <a:schemeClr val="tx1"/>
                    </a:gs>
                    <a:gs pos="100000">
                      <a:schemeClr val="tx1"/>
                    </a:gs>
                  </a:gsLst>
                  <a:lin ang="5400000" scaled="0"/>
                </a:gradFill>
              </a:rPr>
            </a:br>
            <a:endParaRPr lang="en-US" sz="4488" dirty="0"/>
          </a:p>
        </p:txBody>
      </p:sp>
      <p:sp>
        <p:nvSpPr>
          <p:cNvPr id="11" name="Text Placeholder 12"/>
          <p:cNvSpPr txBox="1">
            <a:spLocks/>
          </p:cNvSpPr>
          <p:nvPr/>
        </p:nvSpPr>
        <p:spPr>
          <a:xfrm>
            <a:off x="5965086" y="1517394"/>
            <a:ext cx="2952642" cy="705073"/>
          </a:xfrm>
          <a:prstGeom prst="rect">
            <a:avLst/>
          </a:prstGeom>
          <a:solidFill>
            <a:schemeClr val="accent1"/>
          </a:solidFill>
          <a:ln w="12700">
            <a:solidFill>
              <a:schemeClr val="accent1"/>
            </a:solidFill>
            <a:miter lim="800000"/>
          </a:ln>
        </p:spPr>
        <p:txBody>
          <a:bodyPr vert="horz" wrap="square" lIns="93260" tIns="91414" rIns="91414" bIns="9326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ts val="0"/>
              </a:spcBef>
              <a:spcAft>
                <a:spcPts val="0"/>
              </a:spcAft>
              <a:buClrTx/>
              <a:buSzPct val="90000"/>
              <a:buFont typeface="Arial" pitchFamily="34" charset="0"/>
              <a:buNone/>
              <a:tabLst/>
              <a:defRPr/>
            </a:pPr>
            <a:r>
              <a:rPr kumimoji="0" lang="en-US" sz="1836"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rPr>
              <a:t>Mobile device and app management  </a:t>
            </a:r>
          </a:p>
        </p:txBody>
      </p:sp>
      <p:sp>
        <p:nvSpPr>
          <p:cNvPr id="12" name="Text Placeholder 12"/>
          <p:cNvSpPr txBox="1">
            <a:spLocks/>
          </p:cNvSpPr>
          <p:nvPr/>
        </p:nvSpPr>
        <p:spPr>
          <a:xfrm>
            <a:off x="9038303" y="1517394"/>
            <a:ext cx="2952642" cy="705073"/>
          </a:xfrm>
          <a:prstGeom prst="rect">
            <a:avLst/>
          </a:prstGeom>
          <a:solidFill>
            <a:srgbClr val="0078D7"/>
          </a:solidFill>
          <a:ln w="12700">
            <a:solidFill>
              <a:schemeClr val="accent1"/>
            </a:solidFill>
            <a:miter lim="800000"/>
          </a:ln>
        </p:spPr>
        <p:txBody>
          <a:bodyPr vert="horz" wrap="square" lIns="93260" tIns="91414" rIns="91414" bIns="9326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ts val="0"/>
              </a:spcBef>
              <a:spcAft>
                <a:spcPts val="0"/>
              </a:spcAft>
              <a:buClrTx/>
              <a:buSzPct val="90000"/>
              <a:buFont typeface="Arial" pitchFamily="34" charset="0"/>
              <a:buNone/>
              <a:tabLst/>
              <a:defRPr/>
            </a:pPr>
            <a:r>
              <a:rPr kumimoji="0" lang="en-US" sz="1836"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rPr>
              <a:t>Information </a:t>
            </a:r>
          </a:p>
          <a:p>
            <a:pPr marL="0" marR="0" lvl="0" indent="0" algn="l" defTabSz="914363" rtl="0" eaLnBrk="1" fontAlgn="auto" latinLnBrk="0" hangingPunct="1">
              <a:lnSpc>
                <a:spcPct val="90000"/>
              </a:lnSpc>
              <a:spcBef>
                <a:spcPts val="0"/>
              </a:spcBef>
              <a:spcAft>
                <a:spcPts val="0"/>
              </a:spcAft>
              <a:buClrTx/>
              <a:buSzPct val="90000"/>
              <a:buFont typeface="Arial" pitchFamily="34" charset="0"/>
              <a:buNone/>
              <a:tabLst/>
              <a:defRPr/>
            </a:pPr>
            <a:r>
              <a:rPr kumimoji="0" lang="en-US" sz="1836"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rPr>
              <a:t>protection  </a:t>
            </a:r>
          </a:p>
        </p:txBody>
      </p:sp>
      <p:sp>
        <p:nvSpPr>
          <p:cNvPr id="23" name="Rectangle 22"/>
          <p:cNvSpPr/>
          <p:nvPr/>
        </p:nvSpPr>
        <p:spPr bwMode="auto">
          <a:xfrm>
            <a:off x="2895850" y="4453302"/>
            <a:ext cx="2952642" cy="2127969"/>
          </a:xfrm>
          <a:prstGeom prst="rect">
            <a:avLst/>
          </a:prstGeom>
          <a:solidFill>
            <a:schemeClr val="bg1"/>
          </a:solidFill>
          <a:ln w="1270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28" tIns="93260" rIns="182828" bIns="146262" numCol="1" spcCol="0" rtlCol="0" fromWordArt="0" anchor="t" anchorCtr="0" forceAA="0" compatLnSpc="1">
            <a:prstTxWarp prst="textNoShape">
              <a:avLst/>
            </a:prstTxWarp>
            <a:noAutofit/>
          </a:bodyPr>
          <a:lstStyle/>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Single sign-on for business cloud apps</a:t>
            </a:r>
          </a:p>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Device set up and registration for Windows devices   </a:t>
            </a:r>
          </a:p>
        </p:txBody>
      </p:sp>
      <p:sp>
        <p:nvSpPr>
          <p:cNvPr id="31" name="Rectangle 30"/>
          <p:cNvSpPr/>
          <p:nvPr/>
        </p:nvSpPr>
        <p:spPr bwMode="auto">
          <a:xfrm>
            <a:off x="5965086" y="4453302"/>
            <a:ext cx="2952642" cy="2127969"/>
          </a:xfrm>
          <a:prstGeom prst="rect">
            <a:avLst/>
          </a:prstGeom>
          <a:solidFill>
            <a:schemeClr val="bg1"/>
          </a:solidFill>
          <a:ln w="12700">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28" tIns="93260" rIns="182828" bIns="146262" numCol="1" spcCol="0" rtlCol="0" fromWordArt="0" anchor="t" anchorCtr="0" forceAA="0" compatLnSpc="1">
            <a:prstTxWarp prst="textNoShape">
              <a:avLst/>
            </a:prstTxWarp>
            <a:noAutofit/>
          </a:bodyPr>
          <a:lstStyle/>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Windows Store for Business</a:t>
            </a:r>
          </a:p>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Traditional domain join manageability</a:t>
            </a:r>
          </a:p>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Manageability via MDM and MAM</a:t>
            </a:r>
          </a:p>
        </p:txBody>
      </p:sp>
      <p:sp>
        <p:nvSpPr>
          <p:cNvPr id="38" name="Rectangle 37"/>
          <p:cNvSpPr/>
          <p:nvPr/>
        </p:nvSpPr>
        <p:spPr bwMode="auto">
          <a:xfrm>
            <a:off x="9038303" y="4453302"/>
            <a:ext cx="2952642" cy="2127969"/>
          </a:xfrm>
          <a:prstGeom prst="rect">
            <a:avLst/>
          </a:prstGeom>
          <a:solidFill>
            <a:schemeClr val="bg1"/>
          </a:solidFill>
          <a:ln w="12700">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82828" tIns="93260" rIns="182828" bIns="146262" numCol="1" spcCol="0" rtlCol="0" fromWordArt="0" anchor="t" anchorCtr="0" forceAA="0" compatLnSpc="1">
            <a:prstTxWarp prst="textNoShape">
              <a:avLst/>
            </a:prstTxWarp>
            <a:noAutofit/>
          </a:bodyPr>
          <a:lstStyle/>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Encryption for data at rest and generated on device</a:t>
            </a:r>
          </a:p>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Encryption for data included in roaming settings</a:t>
            </a:r>
          </a:p>
        </p:txBody>
      </p:sp>
      <p:sp>
        <p:nvSpPr>
          <p:cNvPr id="47" name="Rectangle 46"/>
          <p:cNvSpPr/>
          <p:nvPr/>
        </p:nvSpPr>
        <p:spPr bwMode="auto">
          <a:xfrm>
            <a:off x="2895850" y="2212395"/>
            <a:ext cx="2952642" cy="2127969"/>
          </a:xfrm>
          <a:prstGeom prst="rect">
            <a:avLst/>
          </a:prstGeom>
          <a:solidFill>
            <a:schemeClr val="bg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93260" rIns="182828" bIns="146262" numCol="1" spcCol="0" rtlCol="0" fromWordArt="0" anchor="t" anchorCtr="0" forceAA="0" compatLnSpc="1">
            <a:prstTxWarp prst="textNoShape">
              <a:avLst/>
            </a:prstTxWarp>
            <a:noAutofit/>
          </a:bodyPr>
          <a:lstStyle/>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Conditional access policies for enhanced single sign on security</a:t>
            </a:r>
          </a:p>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MDM auto enrollment</a:t>
            </a:r>
          </a:p>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Self-service group and application management </a:t>
            </a:r>
          </a:p>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Password reset with write-back to on-premises directory</a:t>
            </a:r>
          </a:p>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Cloud based advanced security reports </a:t>
            </a:r>
          </a:p>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Microsoft Identity Manager</a:t>
            </a:r>
          </a:p>
        </p:txBody>
      </p:sp>
      <p:sp>
        <p:nvSpPr>
          <p:cNvPr id="48" name="Rectangle 47"/>
          <p:cNvSpPr/>
          <p:nvPr/>
        </p:nvSpPr>
        <p:spPr bwMode="auto">
          <a:xfrm>
            <a:off x="5965086" y="2212395"/>
            <a:ext cx="2952642" cy="2127969"/>
          </a:xfrm>
          <a:prstGeom prst="rect">
            <a:avLst/>
          </a:prstGeom>
          <a:solidFill>
            <a:schemeClr val="bg1"/>
          </a:solidFill>
          <a:ln w="127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93260" rIns="182828" bIns="146262" numCol="1" spcCol="0" rtlCol="0" fromWordArt="0" anchor="t" anchorCtr="0" forceAA="0" compatLnSpc="1">
            <a:prstTxWarp prst="textNoShape">
              <a:avLst/>
            </a:prstTxWarp>
            <a:noAutofit/>
          </a:bodyPr>
          <a:lstStyle/>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Mobile device management</a:t>
            </a:r>
          </a:p>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Mobile app management </a:t>
            </a:r>
          </a:p>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Secure content viewer</a:t>
            </a:r>
          </a:p>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Certificate, </a:t>
            </a:r>
            <a:r>
              <a:rPr kumimoji="0" lang="en-US" sz="1200" b="0" i="0" u="none" strike="noStrike" kern="1200" cap="none" spc="0" normalizeH="0" baseline="0" noProof="0" dirty="0" err="1">
                <a:ln>
                  <a:noFill/>
                </a:ln>
                <a:solidFill>
                  <a:srgbClr val="505050"/>
                </a:solidFill>
                <a:effectLst/>
                <a:uLnTx/>
                <a:uFillTx/>
                <a:latin typeface="Segoe UI"/>
                <a:ea typeface="+mn-ea"/>
                <a:cs typeface="+mn-cs"/>
              </a:rPr>
              <a:t>WiFi</a:t>
            </a:r>
            <a:r>
              <a:rPr kumimoji="0" lang="en-US" sz="1200" b="0" i="0" u="none" strike="noStrike" kern="1200" cap="none" spc="0" normalizeH="0" baseline="0" noProof="0" dirty="0">
                <a:ln>
                  <a:noFill/>
                </a:ln>
                <a:solidFill>
                  <a:srgbClr val="505050"/>
                </a:solidFill>
                <a:effectLst/>
                <a:uLnTx/>
                <a:uFillTx/>
                <a:latin typeface="Segoe UI"/>
                <a:ea typeface="+mn-ea"/>
                <a:cs typeface="+mn-cs"/>
              </a:rPr>
              <a:t>, VPN, email profile provisioning</a:t>
            </a:r>
          </a:p>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Agent-based management of Windows devices (domain joined via ConfigMgr and internet-based via Intune)</a:t>
            </a:r>
          </a:p>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endParaRPr kumimoji="0" lang="en-US" sz="12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49" name="Rectangle 48"/>
          <p:cNvSpPr/>
          <p:nvPr/>
        </p:nvSpPr>
        <p:spPr bwMode="auto">
          <a:xfrm>
            <a:off x="9038303" y="2227338"/>
            <a:ext cx="2952642" cy="2105720"/>
          </a:xfrm>
          <a:prstGeom prst="rect">
            <a:avLst/>
          </a:prstGeom>
          <a:solidFill>
            <a:schemeClr val="bg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93260" rIns="182828" bIns="146262" numCol="1" spcCol="0" rtlCol="0" fromWordArt="0" anchor="t" anchorCtr="0" forceAA="0" compatLnSpc="1">
            <a:prstTxWarp prst="textNoShape">
              <a:avLst/>
            </a:prstTxWarp>
            <a:noAutofit/>
          </a:bodyPr>
          <a:lstStyle/>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Tracking and notifications for shared documents</a:t>
            </a:r>
          </a:p>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Protection for content stored in Office &amp; Office 365</a:t>
            </a:r>
          </a:p>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Protection for on-premises Windows Server file shares</a:t>
            </a:r>
          </a:p>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Behavioral analytics for advanced threat detection</a:t>
            </a:r>
          </a:p>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Detection for known malicious attacks and security issues</a:t>
            </a:r>
          </a:p>
        </p:txBody>
      </p:sp>
      <p:sp>
        <p:nvSpPr>
          <p:cNvPr id="24" name="Text Placeholder 12"/>
          <p:cNvSpPr txBox="1">
            <a:spLocks/>
          </p:cNvSpPr>
          <p:nvPr/>
        </p:nvSpPr>
        <p:spPr>
          <a:xfrm>
            <a:off x="2895850" y="1517394"/>
            <a:ext cx="2952642" cy="705073"/>
          </a:xfrm>
          <a:prstGeom prst="rect">
            <a:avLst/>
          </a:prstGeom>
          <a:solidFill>
            <a:schemeClr val="accent1"/>
          </a:solidFill>
          <a:ln w="12700">
            <a:solidFill>
              <a:schemeClr val="accent1"/>
            </a:solidFill>
            <a:miter lim="800000"/>
          </a:ln>
        </p:spPr>
        <p:txBody>
          <a:bodyPr vert="horz" wrap="square" lIns="93260" tIns="91414" rIns="91414" bIns="9326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ts val="0"/>
              </a:spcBef>
              <a:spcAft>
                <a:spcPts val="0"/>
              </a:spcAft>
              <a:buClrTx/>
              <a:buSzPct val="90000"/>
              <a:buFont typeface="Arial" pitchFamily="34" charset="0"/>
              <a:buNone/>
              <a:tabLst/>
              <a:defRPr/>
            </a:pPr>
            <a:r>
              <a:rPr kumimoji="0" lang="en-US" sz="1836"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rPr>
              <a:t>Identity and access management</a:t>
            </a:r>
          </a:p>
        </p:txBody>
      </p:sp>
      <p:grpSp>
        <p:nvGrpSpPr>
          <p:cNvPr id="2" name="Group 1"/>
          <p:cNvGrpSpPr/>
          <p:nvPr/>
        </p:nvGrpSpPr>
        <p:grpSpPr>
          <a:xfrm>
            <a:off x="1340870" y="4106862"/>
            <a:ext cx="692782" cy="692880"/>
            <a:chOff x="1225159" y="3991134"/>
            <a:chExt cx="924204" cy="924336"/>
          </a:xfrm>
        </p:grpSpPr>
        <p:sp>
          <p:nvSpPr>
            <p:cNvPr id="17" name="Oval 16"/>
            <p:cNvSpPr/>
            <p:nvPr/>
          </p:nvSpPr>
          <p:spPr bwMode="auto">
            <a:xfrm rot="16200000">
              <a:off x="1225093" y="3991200"/>
              <a:ext cx="924336" cy="924204"/>
            </a:xfrm>
            <a:prstGeom prst="ellipse">
              <a:avLst/>
            </a:prstGeom>
            <a:solidFill>
              <a:srgbClr val="E2E2E2"/>
            </a:solidFill>
            <a:ln w="19050" cmpd="sng">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38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8" name="Freeform 99"/>
            <p:cNvSpPr>
              <a:spLocks noChangeAspect="1"/>
            </p:cNvSpPr>
            <p:nvPr/>
          </p:nvSpPr>
          <p:spPr bwMode="black">
            <a:xfrm rot="16200000">
              <a:off x="1361144" y="4199056"/>
              <a:ext cx="638422" cy="508492"/>
            </a:xfrm>
            <a:custGeom>
              <a:avLst/>
              <a:gdLst>
                <a:gd name="T0" fmla="*/ 86 w 131"/>
                <a:gd name="T1" fmla="*/ 35 h 96"/>
                <a:gd name="T2" fmla="*/ 48 w 131"/>
                <a:gd name="T3" fmla="*/ 0 h 96"/>
                <a:gd name="T4" fmla="*/ 79 w 131"/>
                <a:gd name="T5" fmla="*/ 0 h 96"/>
                <a:gd name="T6" fmla="*/ 131 w 131"/>
                <a:gd name="T7" fmla="*/ 48 h 96"/>
                <a:gd name="T8" fmla="*/ 79 w 131"/>
                <a:gd name="T9" fmla="*/ 96 h 96"/>
                <a:gd name="T10" fmla="*/ 48 w 131"/>
                <a:gd name="T11" fmla="*/ 96 h 96"/>
                <a:gd name="T12" fmla="*/ 86 w 131"/>
                <a:gd name="T13" fmla="*/ 60 h 96"/>
                <a:gd name="T14" fmla="*/ 0 w 131"/>
                <a:gd name="T15" fmla="*/ 60 h 96"/>
                <a:gd name="T16" fmla="*/ 0 w 131"/>
                <a:gd name="T17" fmla="*/ 35 h 96"/>
                <a:gd name="T18" fmla="*/ 86 w 131"/>
                <a:gd name="T19" fmla="*/ 3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96">
                  <a:moveTo>
                    <a:pt x="86" y="35"/>
                  </a:moveTo>
                  <a:lnTo>
                    <a:pt x="48" y="0"/>
                  </a:lnTo>
                  <a:lnTo>
                    <a:pt x="79" y="0"/>
                  </a:lnTo>
                  <a:lnTo>
                    <a:pt x="131" y="48"/>
                  </a:lnTo>
                  <a:lnTo>
                    <a:pt x="79" y="96"/>
                  </a:lnTo>
                  <a:lnTo>
                    <a:pt x="48" y="96"/>
                  </a:lnTo>
                  <a:lnTo>
                    <a:pt x="86" y="60"/>
                  </a:lnTo>
                  <a:lnTo>
                    <a:pt x="0" y="60"/>
                  </a:lnTo>
                  <a:lnTo>
                    <a:pt x="0" y="35"/>
                  </a:lnTo>
                  <a:lnTo>
                    <a:pt x="86" y="35"/>
                  </a:lnTo>
                  <a:close/>
                </a:path>
              </a:pathLst>
            </a:custGeom>
            <a:solidFill>
              <a:schemeClr val="accent1"/>
            </a:solidFill>
            <a:ln>
              <a:noFill/>
            </a:ln>
            <a:extLst/>
          </p:spPr>
          <p:txBody>
            <a:bodyPr vert="horz" wrap="square" lIns="91422" tIns="45712" rIns="91422" bIns="45712" numCol="1" anchor="t" anchorCtr="0" compatLnSpc="1">
              <a:prstTxWarp prst="textNoShape">
                <a:avLst/>
              </a:prstTxWarp>
            </a:bodyPr>
            <a:lstStyle/>
            <a:p>
              <a:pPr marL="0" marR="0" lvl="0" indent="0" algn="l" defTabSz="9141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2432687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94" y="1467405"/>
            <a:ext cx="12438688" cy="5564380"/>
          </a:xfrm>
          <a:prstGeom prst="rect">
            <a:avLst/>
          </a:prstGeom>
          <a:noFill/>
          <a:ln>
            <a:noFill/>
          </a:ln>
        </p:spPr>
      </p:pic>
      <p:sp>
        <p:nvSpPr>
          <p:cNvPr id="35" name="Rectangle 34"/>
          <p:cNvSpPr/>
          <p:nvPr/>
        </p:nvSpPr>
        <p:spPr bwMode="auto">
          <a:xfrm rot="10800000">
            <a:off x="-3094" y="1992887"/>
            <a:ext cx="12434711" cy="5038898"/>
          </a:xfrm>
          <a:prstGeom prst="rect">
            <a:avLst/>
          </a:prstGeom>
          <a:gradFill>
            <a:gsLst>
              <a:gs pos="1250">
                <a:srgbClr val="000000">
                  <a:alpha val="51000"/>
                </a:srgbClr>
              </a:gs>
              <a:gs pos="100000">
                <a:srgbClr val="000000">
                  <a:alpha val="0"/>
                </a:srgbClr>
              </a:gs>
            </a:gsLst>
            <a:lin ang="5400000" scaled="0"/>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 name="Rectangle 1"/>
          <p:cNvSpPr/>
          <p:nvPr/>
        </p:nvSpPr>
        <p:spPr>
          <a:xfrm>
            <a:off x="882" y="-1"/>
            <a:ext cx="12434711" cy="2007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algn="r"/>
            <a:endParaRPr lang="en-US" sz="1224" dirty="0" err="1"/>
          </a:p>
        </p:txBody>
      </p:sp>
      <p:sp>
        <p:nvSpPr>
          <p:cNvPr id="5" name="Rectangle 4"/>
          <p:cNvSpPr/>
          <p:nvPr/>
        </p:nvSpPr>
        <p:spPr>
          <a:xfrm>
            <a:off x="269657" y="583480"/>
            <a:ext cx="10376832" cy="713913"/>
          </a:xfrm>
          <a:prstGeom prst="rect">
            <a:avLst/>
          </a:prstGeom>
        </p:spPr>
        <p:txBody>
          <a:bodyPr vert="horz" wrap="square" lIns="146304" tIns="91440" rIns="146304" bIns="91440" rtlCol="0" anchor="t">
            <a:normAutofit fontScale="90000" lnSpcReduction="10000"/>
          </a:bodyPr>
          <a:lstStyle/>
          <a:p>
            <a:pPr>
              <a:lnSpc>
                <a:spcPct val="90000"/>
              </a:lnSpc>
              <a:spcBef>
                <a:spcPct val="0"/>
              </a:spcBef>
            </a:pPr>
            <a:r>
              <a:rPr lang="en-US" sz="4488" spc="-102" dirty="0">
                <a:ln w="3175">
                  <a:noFill/>
                </a:ln>
                <a:gradFill>
                  <a:gsLst>
                    <a:gs pos="1250">
                      <a:schemeClr val="tx1"/>
                    </a:gs>
                    <a:gs pos="100000">
                      <a:schemeClr val="tx1"/>
                    </a:gs>
                  </a:gsLst>
                  <a:lin ang="5400000" scaled="0"/>
                </a:gradFill>
                <a:latin typeface="Segoe UI Light" panose="020B0502040204020203" pitchFamily="34" charset="0"/>
                <a:cs typeface="Segoe UI Light" panose="020B0502040204020203" pitchFamily="34" charset="0"/>
              </a:rPr>
              <a:t>Enterprise Cloud Suite</a:t>
            </a:r>
          </a:p>
        </p:txBody>
      </p:sp>
      <p:sp>
        <p:nvSpPr>
          <p:cNvPr id="7" name="Rectangle 6"/>
          <p:cNvSpPr/>
          <p:nvPr/>
        </p:nvSpPr>
        <p:spPr>
          <a:xfrm>
            <a:off x="681829" y="6184706"/>
            <a:ext cx="11072820" cy="617344"/>
          </a:xfrm>
          <a:prstGeom prst="rect">
            <a:avLst/>
          </a:prstGeom>
        </p:spPr>
        <p:txBody>
          <a:bodyPr wrap="none">
            <a:spAutoFit/>
          </a:bodyPr>
          <a:lstStyle/>
          <a:p>
            <a:pPr algn="ctr" defTabSz="932067">
              <a:lnSpc>
                <a:spcPts val="3999"/>
              </a:lnSpc>
            </a:pPr>
            <a:r>
              <a:rPr lang="en-US" sz="3264" b="1" spc="-104" dirty="0">
                <a:ln w="3175">
                  <a:noFill/>
                </a:ln>
                <a:solidFill>
                  <a:schemeClr val="bg1"/>
                </a:solidFill>
                <a:latin typeface="Segoe UI" panose="020B0502040204020203" pitchFamily="34" charset="0"/>
                <a:cs typeface="Segoe UI" panose="020B0502040204020203" pitchFamily="34" charset="0"/>
              </a:rPr>
              <a:t>Enterprise grade mobile solutions to drive business results</a:t>
            </a:r>
          </a:p>
        </p:txBody>
      </p:sp>
      <p:sp>
        <p:nvSpPr>
          <p:cNvPr id="29" name="Rectangle 28"/>
          <p:cNvSpPr/>
          <p:nvPr/>
        </p:nvSpPr>
        <p:spPr bwMode="auto">
          <a:xfrm>
            <a:off x="-3094" y="1992887"/>
            <a:ext cx="12434711" cy="618865"/>
          </a:xfrm>
          <a:prstGeom prst="rect">
            <a:avLst/>
          </a:prstGeom>
          <a:gradFill>
            <a:gsLst>
              <a:gs pos="1250">
                <a:srgbClr val="000000">
                  <a:alpha val="16000"/>
                </a:srgbClr>
              </a:gs>
              <a:gs pos="100000">
                <a:srgbClr val="000000">
                  <a:alpha val="0"/>
                </a:srgbClr>
              </a:gs>
            </a:gsLst>
            <a:lin ang="5400000" scaled="0"/>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6" name="Group 5"/>
          <p:cNvGrpSpPr/>
          <p:nvPr/>
        </p:nvGrpSpPr>
        <p:grpSpPr>
          <a:xfrm>
            <a:off x="957065" y="1992885"/>
            <a:ext cx="2607391" cy="2213206"/>
            <a:chOff x="937520" y="1968500"/>
            <a:chExt cx="2556498" cy="2170007"/>
          </a:xfrm>
          <a:solidFill>
            <a:schemeClr val="tx1">
              <a:lumMod val="50000"/>
            </a:schemeClr>
          </a:solidFill>
        </p:grpSpPr>
        <p:grpSp>
          <p:nvGrpSpPr>
            <p:cNvPr id="30" name="Group 29"/>
            <p:cNvGrpSpPr/>
            <p:nvPr/>
          </p:nvGrpSpPr>
          <p:grpSpPr>
            <a:xfrm>
              <a:off x="937520" y="1968500"/>
              <a:ext cx="2556498" cy="2170007"/>
              <a:chOff x="937520" y="1968500"/>
              <a:chExt cx="2556498" cy="2170007"/>
            </a:xfrm>
            <a:grpFill/>
          </p:grpSpPr>
          <p:sp>
            <p:nvSpPr>
              <p:cNvPr id="10" name="Rectangle 9"/>
              <p:cNvSpPr/>
              <p:nvPr/>
            </p:nvSpPr>
            <p:spPr>
              <a:xfrm>
                <a:off x="937520" y="3239143"/>
                <a:ext cx="2556498" cy="899364"/>
              </a:xfrm>
              <a:prstGeom prst="rect">
                <a:avLst/>
              </a:prstGeom>
              <a:solidFill>
                <a:schemeClr val="accent1">
                  <a:alpha val="24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algn="r"/>
                <a:endParaRPr lang="en-US" sz="1224" dirty="0" err="1"/>
              </a:p>
            </p:txBody>
          </p:sp>
          <p:cxnSp>
            <p:nvCxnSpPr>
              <p:cNvPr id="17" name="Straight Connector 16"/>
              <p:cNvCxnSpPr/>
              <p:nvPr/>
            </p:nvCxnSpPr>
            <p:spPr>
              <a:xfrm>
                <a:off x="2215769" y="1968500"/>
                <a:ext cx="0" cy="1270643"/>
              </a:xfrm>
              <a:prstGeom prst="line">
                <a:avLst/>
              </a:prstGeom>
              <a:grpFill/>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a:xfrm>
              <a:off x="981697" y="3453951"/>
              <a:ext cx="2485162" cy="469039"/>
            </a:xfrm>
            <a:prstGeom prst="rect">
              <a:avLst/>
            </a:prstGeom>
            <a:noFill/>
          </p:spPr>
          <p:txBody>
            <a:bodyPr wrap="square">
              <a:spAutoFit/>
            </a:bodyPr>
            <a:lstStyle/>
            <a:p>
              <a:pPr algn="ctr">
                <a:spcAft>
                  <a:spcPts val="306"/>
                </a:spcAft>
                <a:buClr>
                  <a:schemeClr val="bg2"/>
                </a:buClr>
                <a:buSzPts val="1100"/>
              </a:pPr>
              <a:r>
                <a:rPr lang="en-US" sz="2448" b="1" dirty="0">
                  <a:solidFill>
                    <a:schemeClr val="bg1"/>
                  </a:solidFill>
                  <a:uFill>
                    <a:solidFill>
                      <a:srgbClr val="4F81BD"/>
                    </a:solidFill>
                  </a:uFill>
                  <a:ea typeface="Calibri"/>
                  <a:cs typeface="Arial" panose="020B0604020202020204" pitchFamily="34" charset="0"/>
                </a:rPr>
                <a:t>OFFICE 365</a:t>
              </a:r>
            </a:p>
          </p:txBody>
        </p:sp>
      </p:grpSp>
      <p:grpSp>
        <p:nvGrpSpPr>
          <p:cNvPr id="3" name="Group 2"/>
          <p:cNvGrpSpPr/>
          <p:nvPr/>
        </p:nvGrpSpPr>
        <p:grpSpPr>
          <a:xfrm>
            <a:off x="4801408" y="1992885"/>
            <a:ext cx="2827181" cy="2213206"/>
            <a:chOff x="4706826" y="1968500"/>
            <a:chExt cx="2771998" cy="2170007"/>
          </a:xfrm>
          <a:solidFill>
            <a:schemeClr val="tx1">
              <a:lumMod val="50000"/>
            </a:schemeClr>
          </a:solidFill>
        </p:grpSpPr>
        <p:grpSp>
          <p:nvGrpSpPr>
            <p:cNvPr id="21" name="Group 20"/>
            <p:cNvGrpSpPr/>
            <p:nvPr/>
          </p:nvGrpSpPr>
          <p:grpSpPr>
            <a:xfrm>
              <a:off x="4706826" y="1968500"/>
              <a:ext cx="2771998" cy="2170007"/>
              <a:chOff x="829770" y="1968500"/>
              <a:chExt cx="2771998" cy="2170007"/>
            </a:xfrm>
            <a:grpFill/>
          </p:grpSpPr>
          <p:cxnSp>
            <p:nvCxnSpPr>
              <p:cNvPr id="23" name="Straight Connector 22"/>
              <p:cNvCxnSpPr/>
              <p:nvPr/>
            </p:nvCxnSpPr>
            <p:spPr>
              <a:xfrm>
                <a:off x="2215769" y="1968500"/>
                <a:ext cx="0" cy="1270643"/>
              </a:xfrm>
              <a:prstGeom prst="line">
                <a:avLst/>
              </a:prstGeom>
              <a:grpFill/>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829770" y="3239143"/>
                <a:ext cx="2771998" cy="899364"/>
              </a:xfrm>
              <a:prstGeom prst="rect">
                <a:avLst/>
              </a:prstGeom>
              <a:solidFill>
                <a:schemeClr val="accent1">
                  <a:alpha val="24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algn="r"/>
                <a:endParaRPr lang="en-US" sz="1224" dirty="0" err="1"/>
              </a:p>
            </p:txBody>
          </p:sp>
        </p:grpSp>
        <p:sp>
          <p:nvSpPr>
            <p:cNvPr id="27" name="Rectangle 26"/>
            <p:cNvSpPr/>
            <p:nvPr/>
          </p:nvSpPr>
          <p:spPr>
            <a:xfrm>
              <a:off x="4706826" y="3315684"/>
              <a:ext cx="2771998" cy="799578"/>
            </a:xfrm>
            <a:prstGeom prst="rect">
              <a:avLst/>
            </a:prstGeom>
            <a:noFill/>
          </p:spPr>
          <p:txBody>
            <a:bodyPr wrap="square" tIns="0">
              <a:spAutoFit/>
            </a:bodyPr>
            <a:lstStyle/>
            <a:p>
              <a:pPr algn="ctr">
                <a:spcAft>
                  <a:spcPts val="306"/>
                </a:spcAft>
                <a:buClr>
                  <a:schemeClr val="bg2"/>
                </a:buClr>
                <a:buSzPts val="1100"/>
              </a:pPr>
              <a:r>
                <a:rPr lang="en-US" sz="2448" b="1" dirty="0">
                  <a:solidFill>
                    <a:schemeClr val="bg1"/>
                  </a:solidFill>
                  <a:uFill>
                    <a:solidFill>
                      <a:srgbClr val="4F81BD"/>
                    </a:solidFill>
                  </a:uFill>
                  <a:ea typeface="Calibri"/>
                  <a:cs typeface="Arial" panose="020B0604020202020204" pitchFamily="34" charset="0"/>
                </a:rPr>
                <a:t>ENTERPRISE MOBILITY SUITE</a:t>
              </a:r>
            </a:p>
          </p:txBody>
        </p:sp>
      </p:grpSp>
      <p:grpSp>
        <p:nvGrpSpPr>
          <p:cNvPr id="4" name="Group 3"/>
          <p:cNvGrpSpPr/>
          <p:nvPr/>
        </p:nvGrpSpPr>
        <p:grpSpPr>
          <a:xfrm>
            <a:off x="8762123" y="1992885"/>
            <a:ext cx="2834521" cy="2213206"/>
            <a:chOff x="8590233" y="1968500"/>
            <a:chExt cx="2779194" cy="2170007"/>
          </a:xfrm>
          <a:solidFill>
            <a:schemeClr val="tx1">
              <a:lumMod val="50000"/>
            </a:schemeClr>
          </a:solidFill>
        </p:grpSpPr>
        <p:grpSp>
          <p:nvGrpSpPr>
            <p:cNvPr id="24" name="Group 23"/>
            <p:cNvGrpSpPr/>
            <p:nvPr/>
          </p:nvGrpSpPr>
          <p:grpSpPr>
            <a:xfrm>
              <a:off x="8590233" y="1968500"/>
              <a:ext cx="2779194" cy="2170007"/>
              <a:chOff x="826172" y="1968500"/>
              <a:chExt cx="2779194" cy="2170007"/>
            </a:xfrm>
            <a:grpFill/>
          </p:grpSpPr>
          <p:sp>
            <p:nvSpPr>
              <p:cNvPr id="25" name="Rectangle 24"/>
              <p:cNvSpPr/>
              <p:nvPr/>
            </p:nvSpPr>
            <p:spPr>
              <a:xfrm>
                <a:off x="826172" y="3239143"/>
                <a:ext cx="2779194" cy="899364"/>
              </a:xfrm>
              <a:prstGeom prst="rect">
                <a:avLst/>
              </a:prstGeom>
              <a:solidFill>
                <a:schemeClr val="accent1">
                  <a:alpha val="24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algn="r"/>
                <a:endParaRPr lang="en-US" sz="1224" dirty="0" err="1"/>
              </a:p>
            </p:txBody>
          </p:sp>
          <p:cxnSp>
            <p:nvCxnSpPr>
              <p:cNvPr id="34" name="Straight Connector 33"/>
              <p:cNvCxnSpPr/>
              <p:nvPr/>
            </p:nvCxnSpPr>
            <p:spPr>
              <a:xfrm>
                <a:off x="2215769" y="1968500"/>
                <a:ext cx="0" cy="1270643"/>
              </a:xfrm>
              <a:prstGeom prst="line">
                <a:avLst/>
              </a:prstGeom>
              <a:grpFill/>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 name="Rectangle 27"/>
            <p:cNvSpPr/>
            <p:nvPr/>
          </p:nvSpPr>
          <p:spPr>
            <a:xfrm>
              <a:off x="8590233" y="3467719"/>
              <a:ext cx="2771998" cy="469039"/>
            </a:xfrm>
            <a:prstGeom prst="rect">
              <a:avLst/>
            </a:prstGeom>
            <a:noFill/>
          </p:spPr>
          <p:txBody>
            <a:bodyPr wrap="square">
              <a:spAutoFit/>
            </a:bodyPr>
            <a:lstStyle/>
            <a:p>
              <a:pPr algn="ctr">
                <a:spcAft>
                  <a:spcPts val="306"/>
                </a:spcAft>
                <a:buClr>
                  <a:schemeClr val="bg2"/>
                </a:buClr>
                <a:buSzPts val="1100"/>
              </a:pPr>
              <a:r>
                <a:rPr lang="en-US" sz="2448" b="1" dirty="0">
                  <a:solidFill>
                    <a:schemeClr val="bg1"/>
                  </a:solidFill>
                  <a:uFill>
                    <a:solidFill>
                      <a:srgbClr val="4F81BD"/>
                    </a:solidFill>
                  </a:uFill>
                  <a:ea typeface="Calibri"/>
                  <a:cs typeface="Arial" panose="020B0604020202020204" pitchFamily="34" charset="0"/>
                </a:rPr>
                <a:t>WINDOWS</a:t>
              </a:r>
            </a:p>
          </p:txBody>
        </p:sp>
      </p:grpSp>
      <p:sp>
        <p:nvSpPr>
          <p:cNvPr id="31" name="Rectangle 30"/>
          <p:cNvSpPr/>
          <p:nvPr/>
        </p:nvSpPr>
        <p:spPr>
          <a:xfrm>
            <a:off x="3906731" y="3485326"/>
            <a:ext cx="552405" cy="617344"/>
          </a:xfrm>
          <a:prstGeom prst="rect">
            <a:avLst/>
          </a:prstGeom>
        </p:spPr>
        <p:txBody>
          <a:bodyPr wrap="none">
            <a:spAutoFit/>
          </a:bodyPr>
          <a:lstStyle/>
          <a:p>
            <a:pPr algn="ctr" defTabSz="932067">
              <a:lnSpc>
                <a:spcPts val="3999"/>
              </a:lnSpc>
            </a:pPr>
            <a:r>
              <a:rPr lang="en-US" sz="4080" b="1" spc="-104" dirty="0">
                <a:ln w="3175">
                  <a:noFill/>
                </a:ln>
                <a:solidFill>
                  <a:schemeClr val="bg1"/>
                </a:solidFill>
                <a:latin typeface="Segoe UI" panose="020B0502040204020203" pitchFamily="34" charset="0"/>
                <a:cs typeface="Segoe UI" panose="020B0502040204020203" pitchFamily="34" charset="0"/>
              </a:rPr>
              <a:t>+</a:t>
            </a:r>
          </a:p>
        </p:txBody>
      </p:sp>
      <p:sp>
        <p:nvSpPr>
          <p:cNvPr id="32" name="Rectangle 31"/>
          <p:cNvSpPr/>
          <p:nvPr/>
        </p:nvSpPr>
        <p:spPr>
          <a:xfrm>
            <a:off x="7919155" y="3485326"/>
            <a:ext cx="552405" cy="617344"/>
          </a:xfrm>
          <a:prstGeom prst="rect">
            <a:avLst/>
          </a:prstGeom>
        </p:spPr>
        <p:txBody>
          <a:bodyPr wrap="none">
            <a:spAutoFit/>
          </a:bodyPr>
          <a:lstStyle/>
          <a:p>
            <a:pPr algn="ctr" defTabSz="932067">
              <a:lnSpc>
                <a:spcPts val="3999"/>
              </a:lnSpc>
            </a:pPr>
            <a:r>
              <a:rPr lang="en-US" sz="4080" b="1" spc="-104" dirty="0">
                <a:ln w="3175">
                  <a:noFill/>
                </a:ln>
                <a:solidFill>
                  <a:schemeClr val="bg1"/>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1499478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2" presetClass="entr" presetSubtype="1" decel="100000" fill="hold" nodeType="withEffect">
                                  <p:stCondLst>
                                    <p:cond delay="5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0-#ppt_h/2"/>
                                          </p:val>
                                        </p:tav>
                                        <p:tav tm="100000">
                                          <p:val>
                                            <p:strVal val="#ppt_y"/>
                                          </p:val>
                                        </p:tav>
                                      </p:tavLst>
                                    </p:anim>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par>
                                <p:cTn id="21" presetID="2" presetClass="entr" presetSubtype="1" decel="100000" fill="hold" nodeType="withEffect">
                                  <p:stCondLst>
                                    <p:cond delay="70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750" fill="hold"/>
                                        <p:tgtEl>
                                          <p:spTgt spid="4"/>
                                        </p:tgtEl>
                                        <p:attrNameLst>
                                          <p:attrName>ppt_x</p:attrName>
                                        </p:attrNameLst>
                                      </p:cBhvr>
                                      <p:tavLst>
                                        <p:tav tm="0">
                                          <p:val>
                                            <p:strVal val="#ppt_x"/>
                                          </p:val>
                                        </p:tav>
                                        <p:tav tm="100000">
                                          <p:val>
                                            <p:strVal val="#ppt_x"/>
                                          </p:val>
                                        </p:tav>
                                      </p:tavLst>
                                    </p:anim>
                                    <p:anim calcmode="lin" valueType="num">
                                      <p:cBhvr additive="base">
                                        <p:cTn id="24" dur="75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Picture 2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8052" y="3740373"/>
            <a:ext cx="3574603" cy="3574603"/>
          </a:xfrm>
          <a:prstGeom prst="rect">
            <a:avLst/>
          </a:prstGeom>
        </p:spPr>
      </p:pic>
      <p:sp>
        <p:nvSpPr>
          <p:cNvPr id="225" name="Freeform 9"/>
          <p:cNvSpPr>
            <a:spLocks/>
          </p:cNvSpPr>
          <p:nvPr/>
        </p:nvSpPr>
        <p:spPr bwMode="auto">
          <a:xfrm>
            <a:off x="7176574" y="4035042"/>
            <a:ext cx="627065" cy="343072"/>
          </a:xfrm>
          <a:custGeom>
            <a:avLst/>
            <a:gdLst>
              <a:gd name="T0" fmla="*/ 768 w 971"/>
              <a:gd name="T1" fmla="*/ 123 h 530"/>
              <a:gd name="T2" fmla="*/ 701 w 971"/>
              <a:gd name="T3" fmla="*/ 135 h 530"/>
              <a:gd name="T4" fmla="*/ 471 w 971"/>
              <a:gd name="T5" fmla="*/ 0 h 530"/>
              <a:gd name="T6" fmla="*/ 215 w 971"/>
              <a:gd name="T7" fmla="*/ 197 h 530"/>
              <a:gd name="T8" fmla="*/ 169 w 971"/>
              <a:gd name="T9" fmla="*/ 191 h 530"/>
              <a:gd name="T10" fmla="*/ 0 w 971"/>
              <a:gd name="T11" fmla="*/ 360 h 530"/>
              <a:gd name="T12" fmla="*/ 169 w 971"/>
              <a:gd name="T13" fmla="*/ 530 h 530"/>
              <a:gd name="T14" fmla="*/ 768 w 971"/>
              <a:gd name="T15" fmla="*/ 530 h 530"/>
              <a:gd name="T16" fmla="*/ 971 w 971"/>
              <a:gd name="T17" fmla="*/ 327 h 530"/>
              <a:gd name="T18" fmla="*/ 768 w 971"/>
              <a:gd name="T19" fmla="*/ 123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1" h="530">
                <a:moveTo>
                  <a:pt x="768" y="123"/>
                </a:moveTo>
                <a:cubicBezTo>
                  <a:pt x="745" y="123"/>
                  <a:pt x="722" y="127"/>
                  <a:pt x="701" y="135"/>
                </a:cubicBezTo>
                <a:cubicBezTo>
                  <a:pt x="655" y="54"/>
                  <a:pt x="569" y="0"/>
                  <a:pt x="471" y="0"/>
                </a:cubicBezTo>
                <a:cubicBezTo>
                  <a:pt x="348" y="0"/>
                  <a:pt x="245" y="84"/>
                  <a:pt x="215" y="197"/>
                </a:cubicBezTo>
                <a:cubicBezTo>
                  <a:pt x="200" y="193"/>
                  <a:pt x="185" y="191"/>
                  <a:pt x="169" y="191"/>
                </a:cubicBezTo>
                <a:cubicBezTo>
                  <a:pt x="76" y="191"/>
                  <a:pt x="0" y="267"/>
                  <a:pt x="0" y="360"/>
                </a:cubicBezTo>
                <a:cubicBezTo>
                  <a:pt x="0" y="454"/>
                  <a:pt x="76" y="530"/>
                  <a:pt x="169" y="530"/>
                </a:cubicBezTo>
                <a:cubicBezTo>
                  <a:pt x="768" y="530"/>
                  <a:pt x="768" y="530"/>
                  <a:pt x="768" y="530"/>
                </a:cubicBezTo>
                <a:cubicBezTo>
                  <a:pt x="880" y="530"/>
                  <a:pt x="971" y="439"/>
                  <a:pt x="971" y="327"/>
                </a:cubicBezTo>
                <a:cubicBezTo>
                  <a:pt x="971" y="214"/>
                  <a:pt x="880" y="123"/>
                  <a:pt x="768" y="123"/>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505050"/>
              </a:solidFill>
            </a:endParaRPr>
          </a:p>
        </p:txBody>
      </p:sp>
      <p:sp>
        <p:nvSpPr>
          <p:cNvPr id="219" name="Freeform 9"/>
          <p:cNvSpPr>
            <a:spLocks/>
          </p:cNvSpPr>
          <p:nvPr/>
        </p:nvSpPr>
        <p:spPr bwMode="auto">
          <a:xfrm flipH="1">
            <a:off x="680702" y="5355504"/>
            <a:ext cx="440287" cy="240884"/>
          </a:xfrm>
          <a:custGeom>
            <a:avLst/>
            <a:gdLst>
              <a:gd name="T0" fmla="*/ 768 w 971"/>
              <a:gd name="T1" fmla="*/ 123 h 530"/>
              <a:gd name="T2" fmla="*/ 701 w 971"/>
              <a:gd name="T3" fmla="*/ 135 h 530"/>
              <a:gd name="T4" fmla="*/ 471 w 971"/>
              <a:gd name="T5" fmla="*/ 0 h 530"/>
              <a:gd name="T6" fmla="*/ 215 w 971"/>
              <a:gd name="T7" fmla="*/ 197 h 530"/>
              <a:gd name="T8" fmla="*/ 169 w 971"/>
              <a:gd name="T9" fmla="*/ 191 h 530"/>
              <a:gd name="T10" fmla="*/ 0 w 971"/>
              <a:gd name="T11" fmla="*/ 360 h 530"/>
              <a:gd name="T12" fmla="*/ 169 w 971"/>
              <a:gd name="T13" fmla="*/ 530 h 530"/>
              <a:gd name="T14" fmla="*/ 768 w 971"/>
              <a:gd name="T15" fmla="*/ 530 h 530"/>
              <a:gd name="T16" fmla="*/ 971 w 971"/>
              <a:gd name="T17" fmla="*/ 327 h 530"/>
              <a:gd name="T18" fmla="*/ 768 w 971"/>
              <a:gd name="T19" fmla="*/ 123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1" h="530">
                <a:moveTo>
                  <a:pt x="768" y="123"/>
                </a:moveTo>
                <a:cubicBezTo>
                  <a:pt x="745" y="123"/>
                  <a:pt x="722" y="127"/>
                  <a:pt x="701" y="135"/>
                </a:cubicBezTo>
                <a:cubicBezTo>
                  <a:pt x="655" y="54"/>
                  <a:pt x="569" y="0"/>
                  <a:pt x="471" y="0"/>
                </a:cubicBezTo>
                <a:cubicBezTo>
                  <a:pt x="348" y="0"/>
                  <a:pt x="245" y="84"/>
                  <a:pt x="215" y="197"/>
                </a:cubicBezTo>
                <a:cubicBezTo>
                  <a:pt x="200" y="193"/>
                  <a:pt x="185" y="191"/>
                  <a:pt x="169" y="191"/>
                </a:cubicBezTo>
                <a:cubicBezTo>
                  <a:pt x="76" y="191"/>
                  <a:pt x="0" y="267"/>
                  <a:pt x="0" y="360"/>
                </a:cubicBezTo>
                <a:cubicBezTo>
                  <a:pt x="0" y="454"/>
                  <a:pt x="76" y="530"/>
                  <a:pt x="169" y="530"/>
                </a:cubicBezTo>
                <a:cubicBezTo>
                  <a:pt x="768" y="530"/>
                  <a:pt x="768" y="530"/>
                  <a:pt x="768" y="530"/>
                </a:cubicBezTo>
                <a:cubicBezTo>
                  <a:pt x="880" y="530"/>
                  <a:pt x="971" y="439"/>
                  <a:pt x="971" y="327"/>
                </a:cubicBezTo>
                <a:cubicBezTo>
                  <a:pt x="971" y="214"/>
                  <a:pt x="880" y="123"/>
                  <a:pt x="768" y="123"/>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505050"/>
              </a:solidFill>
            </a:endParaRPr>
          </a:p>
        </p:txBody>
      </p:sp>
      <p:sp>
        <p:nvSpPr>
          <p:cNvPr id="220" name="Freeform 9"/>
          <p:cNvSpPr>
            <a:spLocks/>
          </p:cNvSpPr>
          <p:nvPr/>
        </p:nvSpPr>
        <p:spPr bwMode="auto">
          <a:xfrm>
            <a:off x="2199412" y="4463789"/>
            <a:ext cx="862863" cy="472079"/>
          </a:xfrm>
          <a:custGeom>
            <a:avLst/>
            <a:gdLst>
              <a:gd name="T0" fmla="*/ 768 w 971"/>
              <a:gd name="T1" fmla="*/ 123 h 530"/>
              <a:gd name="T2" fmla="*/ 701 w 971"/>
              <a:gd name="T3" fmla="*/ 135 h 530"/>
              <a:gd name="T4" fmla="*/ 471 w 971"/>
              <a:gd name="T5" fmla="*/ 0 h 530"/>
              <a:gd name="T6" fmla="*/ 215 w 971"/>
              <a:gd name="T7" fmla="*/ 197 h 530"/>
              <a:gd name="T8" fmla="*/ 169 w 971"/>
              <a:gd name="T9" fmla="*/ 191 h 530"/>
              <a:gd name="T10" fmla="*/ 0 w 971"/>
              <a:gd name="T11" fmla="*/ 360 h 530"/>
              <a:gd name="T12" fmla="*/ 169 w 971"/>
              <a:gd name="T13" fmla="*/ 530 h 530"/>
              <a:gd name="T14" fmla="*/ 768 w 971"/>
              <a:gd name="T15" fmla="*/ 530 h 530"/>
              <a:gd name="T16" fmla="*/ 971 w 971"/>
              <a:gd name="T17" fmla="*/ 327 h 530"/>
              <a:gd name="T18" fmla="*/ 768 w 971"/>
              <a:gd name="T19" fmla="*/ 123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1" h="530">
                <a:moveTo>
                  <a:pt x="768" y="123"/>
                </a:moveTo>
                <a:cubicBezTo>
                  <a:pt x="745" y="123"/>
                  <a:pt x="722" y="127"/>
                  <a:pt x="701" y="135"/>
                </a:cubicBezTo>
                <a:cubicBezTo>
                  <a:pt x="655" y="54"/>
                  <a:pt x="569" y="0"/>
                  <a:pt x="471" y="0"/>
                </a:cubicBezTo>
                <a:cubicBezTo>
                  <a:pt x="348" y="0"/>
                  <a:pt x="245" y="84"/>
                  <a:pt x="215" y="197"/>
                </a:cubicBezTo>
                <a:cubicBezTo>
                  <a:pt x="200" y="193"/>
                  <a:pt x="185" y="191"/>
                  <a:pt x="169" y="191"/>
                </a:cubicBezTo>
                <a:cubicBezTo>
                  <a:pt x="76" y="191"/>
                  <a:pt x="0" y="267"/>
                  <a:pt x="0" y="360"/>
                </a:cubicBezTo>
                <a:cubicBezTo>
                  <a:pt x="0" y="454"/>
                  <a:pt x="76" y="530"/>
                  <a:pt x="169" y="530"/>
                </a:cubicBezTo>
                <a:cubicBezTo>
                  <a:pt x="768" y="530"/>
                  <a:pt x="768" y="530"/>
                  <a:pt x="768" y="530"/>
                </a:cubicBezTo>
                <a:cubicBezTo>
                  <a:pt x="880" y="530"/>
                  <a:pt x="971" y="439"/>
                  <a:pt x="971" y="327"/>
                </a:cubicBezTo>
                <a:cubicBezTo>
                  <a:pt x="971" y="214"/>
                  <a:pt x="880" y="123"/>
                  <a:pt x="768" y="123"/>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505050"/>
              </a:solidFill>
            </a:endParaRPr>
          </a:p>
        </p:txBody>
      </p:sp>
      <p:sp>
        <p:nvSpPr>
          <p:cNvPr id="221" name="Freeform 9"/>
          <p:cNvSpPr>
            <a:spLocks/>
          </p:cNvSpPr>
          <p:nvPr/>
        </p:nvSpPr>
        <p:spPr bwMode="auto">
          <a:xfrm>
            <a:off x="8742829" y="5434162"/>
            <a:ext cx="493452" cy="269971"/>
          </a:xfrm>
          <a:custGeom>
            <a:avLst/>
            <a:gdLst>
              <a:gd name="T0" fmla="*/ 768 w 971"/>
              <a:gd name="T1" fmla="*/ 123 h 530"/>
              <a:gd name="T2" fmla="*/ 701 w 971"/>
              <a:gd name="T3" fmla="*/ 135 h 530"/>
              <a:gd name="T4" fmla="*/ 471 w 971"/>
              <a:gd name="T5" fmla="*/ 0 h 530"/>
              <a:gd name="T6" fmla="*/ 215 w 971"/>
              <a:gd name="T7" fmla="*/ 197 h 530"/>
              <a:gd name="T8" fmla="*/ 169 w 971"/>
              <a:gd name="T9" fmla="*/ 191 h 530"/>
              <a:gd name="T10" fmla="*/ 0 w 971"/>
              <a:gd name="T11" fmla="*/ 360 h 530"/>
              <a:gd name="T12" fmla="*/ 169 w 971"/>
              <a:gd name="T13" fmla="*/ 530 h 530"/>
              <a:gd name="T14" fmla="*/ 768 w 971"/>
              <a:gd name="T15" fmla="*/ 530 h 530"/>
              <a:gd name="T16" fmla="*/ 971 w 971"/>
              <a:gd name="T17" fmla="*/ 327 h 530"/>
              <a:gd name="T18" fmla="*/ 768 w 971"/>
              <a:gd name="T19" fmla="*/ 123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1" h="530">
                <a:moveTo>
                  <a:pt x="768" y="123"/>
                </a:moveTo>
                <a:cubicBezTo>
                  <a:pt x="745" y="123"/>
                  <a:pt x="722" y="127"/>
                  <a:pt x="701" y="135"/>
                </a:cubicBezTo>
                <a:cubicBezTo>
                  <a:pt x="655" y="54"/>
                  <a:pt x="569" y="0"/>
                  <a:pt x="471" y="0"/>
                </a:cubicBezTo>
                <a:cubicBezTo>
                  <a:pt x="348" y="0"/>
                  <a:pt x="245" y="84"/>
                  <a:pt x="215" y="197"/>
                </a:cubicBezTo>
                <a:cubicBezTo>
                  <a:pt x="200" y="193"/>
                  <a:pt x="185" y="191"/>
                  <a:pt x="169" y="191"/>
                </a:cubicBezTo>
                <a:cubicBezTo>
                  <a:pt x="76" y="191"/>
                  <a:pt x="0" y="267"/>
                  <a:pt x="0" y="360"/>
                </a:cubicBezTo>
                <a:cubicBezTo>
                  <a:pt x="0" y="454"/>
                  <a:pt x="76" y="530"/>
                  <a:pt x="169" y="530"/>
                </a:cubicBezTo>
                <a:cubicBezTo>
                  <a:pt x="768" y="530"/>
                  <a:pt x="768" y="530"/>
                  <a:pt x="768" y="530"/>
                </a:cubicBezTo>
                <a:cubicBezTo>
                  <a:pt x="880" y="530"/>
                  <a:pt x="971" y="439"/>
                  <a:pt x="971" y="327"/>
                </a:cubicBezTo>
                <a:cubicBezTo>
                  <a:pt x="971" y="214"/>
                  <a:pt x="880" y="123"/>
                  <a:pt x="768" y="123"/>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22" name="Freeform 9"/>
          <p:cNvSpPr>
            <a:spLocks/>
          </p:cNvSpPr>
          <p:nvPr/>
        </p:nvSpPr>
        <p:spPr bwMode="auto">
          <a:xfrm>
            <a:off x="11058228" y="4435097"/>
            <a:ext cx="862863" cy="472079"/>
          </a:xfrm>
          <a:custGeom>
            <a:avLst/>
            <a:gdLst>
              <a:gd name="T0" fmla="*/ 768 w 971"/>
              <a:gd name="T1" fmla="*/ 123 h 530"/>
              <a:gd name="T2" fmla="*/ 701 w 971"/>
              <a:gd name="T3" fmla="*/ 135 h 530"/>
              <a:gd name="T4" fmla="*/ 471 w 971"/>
              <a:gd name="T5" fmla="*/ 0 h 530"/>
              <a:gd name="T6" fmla="*/ 215 w 971"/>
              <a:gd name="T7" fmla="*/ 197 h 530"/>
              <a:gd name="T8" fmla="*/ 169 w 971"/>
              <a:gd name="T9" fmla="*/ 191 h 530"/>
              <a:gd name="T10" fmla="*/ 0 w 971"/>
              <a:gd name="T11" fmla="*/ 360 h 530"/>
              <a:gd name="T12" fmla="*/ 169 w 971"/>
              <a:gd name="T13" fmla="*/ 530 h 530"/>
              <a:gd name="T14" fmla="*/ 768 w 971"/>
              <a:gd name="T15" fmla="*/ 530 h 530"/>
              <a:gd name="T16" fmla="*/ 971 w 971"/>
              <a:gd name="T17" fmla="*/ 327 h 530"/>
              <a:gd name="T18" fmla="*/ 768 w 971"/>
              <a:gd name="T19" fmla="*/ 123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1" h="530">
                <a:moveTo>
                  <a:pt x="768" y="123"/>
                </a:moveTo>
                <a:cubicBezTo>
                  <a:pt x="745" y="123"/>
                  <a:pt x="722" y="127"/>
                  <a:pt x="701" y="135"/>
                </a:cubicBezTo>
                <a:cubicBezTo>
                  <a:pt x="655" y="54"/>
                  <a:pt x="569" y="0"/>
                  <a:pt x="471" y="0"/>
                </a:cubicBezTo>
                <a:cubicBezTo>
                  <a:pt x="348" y="0"/>
                  <a:pt x="245" y="84"/>
                  <a:pt x="215" y="197"/>
                </a:cubicBezTo>
                <a:cubicBezTo>
                  <a:pt x="200" y="193"/>
                  <a:pt x="185" y="191"/>
                  <a:pt x="169" y="191"/>
                </a:cubicBezTo>
                <a:cubicBezTo>
                  <a:pt x="76" y="191"/>
                  <a:pt x="0" y="267"/>
                  <a:pt x="0" y="360"/>
                </a:cubicBezTo>
                <a:cubicBezTo>
                  <a:pt x="0" y="454"/>
                  <a:pt x="76" y="530"/>
                  <a:pt x="169" y="530"/>
                </a:cubicBezTo>
                <a:cubicBezTo>
                  <a:pt x="768" y="530"/>
                  <a:pt x="768" y="530"/>
                  <a:pt x="768" y="530"/>
                </a:cubicBezTo>
                <a:cubicBezTo>
                  <a:pt x="880" y="530"/>
                  <a:pt x="971" y="439"/>
                  <a:pt x="971" y="327"/>
                </a:cubicBezTo>
                <a:cubicBezTo>
                  <a:pt x="971" y="214"/>
                  <a:pt x="880" y="123"/>
                  <a:pt x="768" y="123"/>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505050"/>
              </a:solidFill>
            </a:endParaRPr>
          </a:p>
        </p:txBody>
      </p:sp>
      <p:sp>
        <p:nvSpPr>
          <p:cNvPr id="223" name="Freeform 9"/>
          <p:cNvSpPr>
            <a:spLocks/>
          </p:cNvSpPr>
          <p:nvPr/>
        </p:nvSpPr>
        <p:spPr bwMode="auto">
          <a:xfrm flipH="1">
            <a:off x="322228" y="4694849"/>
            <a:ext cx="388091" cy="212327"/>
          </a:xfrm>
          <a:custGeom>
            <a:avLst/>
            <a:gdLst>
              <a:gd name="T0" fmla="*/ 768 w 971"/>
              <a:gd name="T1" fmla="*/ 123 h 530"/>
              <a:gd name="T2" fmla="*/ 701 w 971"/>
              <a:gd name="T3" fmla="*/ 135 h 530"/>
              <a:gd name="T4" fmla="*/ 471 w 971"/>
              <a:gd name="T5" fmla="*/ 0 h 530"/>
              <a:gd name="T6" fmla="*/ 215 w 971"/>
              <a:gd name="T7" fmla="*/ 197 h 530"/>
              <a:gd name="T8" fmla="*/ 169 w 971"/>
              <a:gd name="T9" fmla="*/ 191 h 530"/>
              <a:gd name="T10" fmla="*/ 0 w 971"/>
              <a:gd name="T11" fmla="*/ 360 h 530"/>
              <a:gd name="T12" fmla="*/ 169 w 971"/>
              <a:gd name="T13" fmla="*/ 530 h 530"/>
              <a:gd name="T14" fmla="*/ 768 w 971"/>
              <a:gd name="T15" fmla="*/ 530 h 530"/>
              <a:gd name="T16" fmla="*/ 971 w 971"/>
              <a:gd name="T17" fmla="*/ 327 h 530"/>
              <a:gd name="T18" fmla="*/ 768 w 971"/>
              <a:gd name="T19" fmla="*/ 123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1" h="530">
                <a:moveTo>
                  <a:pt x="768" y="123"/>
                </a:moveTo>
                <a:cubicBezTo>
                  <a:pt x="745" y="123"/>
                  <a:pt x="722" y="127"/>
                  <a:pt x="701" y="135"/>
                </a:cubicBezTo>
                <a:cubicBezTo>
                  <a:pt x="655" y="54"/>
                  <a:pt x="569" y="0"/>
                  <a:pt x="471" y="0"/>
                </a:cubicBezTo>
                <a:cubicBezTo>
                  <a:pt x="348" y="0"/>
                  <a:pt x="245" y="84"/>
                  <a:pt x="215" y="197"/>
                </a:cubicBezTo>
                <a:cubicBezTo>
                  <a:pt x="200" y="193"/>
                  <a:pt x="185" y="191"/>
                  <a:pt x="169" y="191"/>
                </a:cubicBezTo>
                <a:cubicBezTo>
                  <a:pt x="76" y="191"/>
                  <a:pt x="0" y="267"/>
                  <a:pt x="0" y="360"/>
                </a:cubicBezTo>
                <a:cubicBezTo>
                  <a:pt x="0" y="454"/>
                  <a:pt x="76" y="530"/>
                  <a:pt x="169" y="530"/>
                </a:cubicBezTo>
                <a:cubicBezTo>
                  <a:pt x="768" y="530"/>
                  <a:pt x="768" y="530"/>
                  <a:pt x="768" y="530"/>
                </a:cubicBezTo>
                <a:cubicBezTo>
                  <a:pt x="880" y="530"/>
                  <a:pt x="971" y="439"/>
                  <a:pt x="971" y="327"/>
                </a:cubicBezTo>
                <a:cubicBezTo>
                  <a:pt x="971" y="214"/>
                  <a:pt x="880" y="123"/>
                  <a:pt x="768" y="123"/>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505050"/>
              </a:solidFill>
            </a:endParaRPr>
          </a:p>
        </p:txBody>
      </p:sp>
      <p:grpSp>
        <p:nvGrpSpPr>
          <p:cNvPr id="4" name="Group 4"/>
          <p:cNvGrpSpPr>
            <a:grpSpLocks noChangeAspect="1"/>
          </p:cNvGrpSpPr>
          <p:nvPr/>
        </p:nvGrpSpPr>
        <p:grpSpPr bwMode="auto">
          <a:xfrm>
            <a:off x="975541" y="4500446"/>
            <a:ext cx="2435983" cy="2478396"/>
            <a:chOff x="433" y="2648"/>
            <a:chExt cx="1723" cy="1753"/>
          </a:xfrm>
        </p:grpSpPr>
        <p:sp>
          <p:nvSpPr>
            <p:cNvPr id="253" name="Freeform 5"/>
            <p:cNvSpPr>
              <a:spLocks/>
            </p:cNvSpPr>
            <p:nvPr/>
          </p:nvSpPr>
          <p:spPr bwMode="auto">
            <a:xfrm>
              <a:off x="800" y="3297"/>
              <a:ext cx="48" cy="276"/>
            </a:xfrm>
            <a:custGeom>
              <a:avLst/>
              <a:gdLst>
                <a:gd name="T0" fmla="*/ 48 w 48"/>
                <a:gd name="T1" fmla="*/ 276 h 276"/>
                <a:gd name="T2" fmla="*/ 48 w 48"/>
                <a:gd name="T3" fmla="*/ 0 h 276"/>
                <a:gd name="T4" fmla="*/ 0 w 48"/>
                <a:gd name="T5" fmla="*/ 0 h 276"/>
                <a:gd name="T6" fmla="*/ 0 w 48"/>
                <a:gd name="T7" fmla="*/ 276 h 276"/>
                <a:gd name="T8" fmla="*/ 48 w 48"/>
                <a:gd name="T9" fmla="*/ 276 h 276"/>
                <a:gd name="T10" fmla="*/ 48 w 48"/>
                <a:gd name="T11" fmla="*/ 276 h 276"/>
                <a:gd name="T12" fmla="*/ 48 w 48"/>
                <a:gd name="T13" fmla="*/ 276 h 276"/>
                <a:gd name="T14" fmla="*/ 48 w 48"/>
                <a:gd name="T15" fmla="*/ 276 h 2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276">
                  <a:moveTo>
                    <a:pt x="48" y="276"/>
                  </a:moveTo>
                  <a:lnTo>
                    <a:pt x="48" y="0"/>
                  </a:lnTo>
                  <a:lnTo>
                    <a:pt x="0" y="0"/>
                  </a:lnTo>
                  <a:lnTo>
                    <a:pt x="0" y="276"/>
                  </a:lnTo>
                  <a:lnTo>
                    <a:pt x="48" y="276"/>
                  </a:lnTo>
                  <a:lnTo>
                    <a:pt x="48" y="276"/>
                  </a:lnTo>
                  <a:lnTo>
                    <a:pt x="48" y="276"/>
                  </a:lnTo>
                  <a:lnTo>
                    <a:pt x="48" y="276"/>
                  </a:ln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4" name="Freeform 6"/>
            <p:cNvSpPr>
              <a:spLocks/>
            </p:cNvSpPr>
            <p:nvPr/>
          </p:nvSpPr>
          <p:spPr bwMode="auto">
            <a:xfrm>
              <a:off x="800" y="3526"/>
              <a:ext cx="48" cy="95"/>
            </a:xfrm>
            <a:custGeom>
              <a:avLst/>
              <a:gdLst>
                <a:gd name="T0" fmla="*/ 0 w 39"/>
                <a:gd name="T1" fmla="*/ 0 h 78"/>
                <a:gd name="T2" fmla="*/ 0 w 39"/>
                <a:gd name="T3" fmla="*/ 78 h 78"/>
                <a:gd name="T4" fmla="*/ 39 w 39"/>
                <a:gd name="T5" fmla="*/ 39 h 78"/>
                <a:gd name="T6" fmla="*/ 0 w 39"/>
                <a:gd name="T7" fmla="*/ 0 h 78"/>
              </a:gdLst>
              <a:ahLst/>
              <a:cxnLst>
                <a:cxn ang="0">
                  <a:pos x="T0" y="T1"/>
                </a:cxn>
                <a:cxn ang="0">
                  <a:pos x="T2" y="T3"/>
                </a:cxn>
                <a:cxn ang="0">
                  <a:pos x="T4" y="T5"/>
                </a:cxn>
                <a:cxn ang="0">
                  <a:pos x="T6" y="T7"/>
                </a:cxn>
              </a:cxnLst>
              <a:rect l="0" t="0" r="r" b="b"/>
              <a:pathLst>
                <a:path w="39" h="78">
                  <a:moveTo>
                    <a:pt x="0" y="0"/>
                  </a:moveTo>
                  <a:cubicBezTo>
                    <a:pt x="0" y="78"/>
                    <a:pt x="0" y="78"/>
                    <a:pt x="0" y="78"/>
                  </a:cubicBezTo>
                  <a:cubicBezTo>
                    <a:pt x="21" y="78"/>
                    <a:pt x="39" y="60"/>
                    <a:pt x="39" y="39"/>
                  </a:cubicBezTo>
                  <a:cubicBezTo>
                    <a:pt x="39" y="18"/>
                    <a:pt x="21" y="0"/>
                    <a:pt x="0" y="0"/>
                  </a:cubicBez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 name="Freeform 7"/>
            <p:cNvSpPr>
              <a:spLocks/>
            </p:cNvSpPr>
            <p:nvPr/>
          </p:nvSpPr>
          <p:spPr bwMode="auto">
            <a:xfrm>
              <a:off x="800" y="3297"/>
              <a:ext cx="48" cy="12"/>
            </a:xfrm>
            <a:custGeom>
              <a:avLst/>
              <a:gdLst>
                <a:gd name="T0" fmla="*/ 48 w 48"/>
                <a:gd name="T1" fmla="*/ 12 h 12"/>
                <a:gd name="T2" fmla="*/ 0 w 48"/>
                <a:gd name="T3" fmla="*/ 12 h 12"/>
                <a:gd name="T4" fmla="*/ 0 w 48"/>
                <a:gd name="T5" fmla="*/ 0 h 12"/>
                <a:gd name="T6" fmla="*/ 48 w 48"/>
                <a:gd name="T7" fmla="*/ 0 h 12"/>
                <a:gd name="T8" fmla="*/ 48 w 48"/>
                <a:gd name="T9" fmla="*/ 12 h 12"/>
                <a:gd name="T10" fmla="*/ 48 w 48"/>
                <a:gd name="T11" fmla="*/ 12 h 12"/>
                <a:gd name="T12" fmla="*/ 48 w 48"/>
                <a:gd name="T13" fmla="*/ 12 h 12"/>
                <a:gd name="T14" fmla="*/ 48 w 48"/>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12">
                  <a:moveTo>
                    <a:pt x="48" y="12"/>
                  </a:moveTo>
                  <a:lnTo>
                    <a:pt x="0" y="12"/>
                  </a:lnTo>
                  <a:lnTo>
                    <a:pt x="0" y="0"/>
                  </a:lnTo>
                  <a:lnTo>
                    <a:pt x="48" y="0"/>
                  </a:lnTo>
                  <a:lnTo>
                    <a:pt x="48" y="12"/>
                  </a:lnTo>
                  <a:lnTo>
                    <a:pt x="48" y="12"/>
                  </a:lnTo>
                  <a:lnTo>
                    <a:pt x="48" y="12"/>
                  </a:lnTo>
                  <a:lnTo>
                    <a:pt x="48" y="12"/>
                  </a:lnTo>
                  <a:close/>
                </a:path>
              </a:pathLst>
            </a:custGeom>
            <a:solidFill>
              <a:srgbClr val="C398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 name="Freeform 8"/>
            <p:cNvSpPr>
              <a:spLocks/>
            </p:cNvSpPr>
            <p:nvPr/>
          </p:nvSpPr>
          <p:spPr bwMode="auto">
            <a:xfrm>
              <a:off x="576" y="3297"/>
              <a:ext cx="45" cy="276"/>
            </a:xfrm>
            <a:custGeom>
              <a:avLst/>
              <a:gdLst>
                <a:gd name="T0" fmla="*/ 0 w 45"/>
                <a:gd name="T1" fmla="*/ 276 h 276"/>
                <a:gd name="T2" fmla="*/ 0 w 45"/>
                <a:gd name="T3" fmla="*/ 0 h 276"/>
                <a:gd name="T4" fmla="*/ 45 w 45"/>
                <a:gd name="T5" fmla="*/ 0 h 276"/>
                <a:gd name="T6" fmla="*/ 45 w 45"/>
                <a:gd name="T7" fmla="*/ 276 h 276"/>
                <a:gd name="T8" fmla="*/ 0 w 45"/>
                <a:gd name="T9" fmla="*/ 276 h 276"/>
                <a:gd name="T10" fmla="*/ 0 w 45"/>
                <a:gd name="T11" fmla="*/ 276 h 276"/>
                <a:gd name="T12" fmla="*/ 0 w 45"/>
                <a:gd name="T13" fmla="*/ 276 h 276"/>
                <a:gd name="T14" fmla="*/ 0 w 45"/>
                <a:gd name="T15" fmla="*/ 276 h 2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276">
                  <a:moveTo>
                    <a:pt x="0" y="276"/>
                  </a:moveTo>
                  <a:lnTo>
                    <a:pt x="0" y="0"/>
                  </a:lnTo>
                  <a:lnTo>
                    <a:pt x="45" y="0"/>
                  </a:lnTo>
                  <a:lnTo>
                    <a:pt x="45" y="276"/>
                  </a:lnTo>
                  <a:lnTo>
                    <a:pt x="0" y="276"/>
                  </a:lnTo>
                  <a:lnTo>
                    <a:pt x="0" y="276"/>
                  </a:lnTo>
                  <a:lnTo>
                    <a:pt x="0" y="276"/>
                  </a:lnTo>
                  <a:lnTo>
                    <a:pt x="0" y="276"/>
                  </a:ln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7" name="Freeform 9"/>
            <p:cNvSpPr>
              <a:spLocks/>
            </p:cNvSpPr>
            <p:nvPr/>
          </p:nvSpPr>
          <p:spPr bwMode="auto">
            <a:xfrm>
              <a:off x="576" y="3526"/>
              <a:ext cx="45" cy="95"/>
            </a:xfrm>
            <a:custGeom>
              <a:avLst/>
              <a:gdLst>
                <a:gd name="T0" fmla="*/ 37 w 37"/>
                <a:gd name="T1" fmla="*/ 0 h 78"/>
                <a:gd name="T2" fmla="*/ 37 w 37"/>
                <a:gd name="T3" fmla="*/ 78 h 78"/>
                <a:gd name="T4" fmla="*/ 0 w 37"/>
                <a:gd name="T5" fmla="*/ 39 h 78"/>
                <a:gd name="T6" fmla="*/ 37 w 37"/>
                <a:gd name="T7" fmla="*/ 0 h 78"/>
              </a:gdLst>
              <a:ahLst/>
              <a:cxnLst>
                <a:cxn ang="0">
                  <a:pos x="T0" y="T1"/>
                </a:cxn>
                <a:cxn ang="0">
                  <a:pos x="T2" y="T3"/>
                </a:cxn>
                <a:cxn ang="0">
                  <a:pos x="T4" y="T5"/>
                </a:cxn>
                <a:cxn ang="0">
                  <a:pos x="T6" y="T7"/>
                </a:cxn>
              </a:cxnLst>
              <a:rect l="0" t="0" r="r" b="b"/>
              <a:pathLst>
                <a:path w="37" h="78">
                  <a:moveTo>
                    <a:pt x="37" y="0"/>
                  </a:moveTo>
                  <a:cubicBezTo>
                    <a:pt x="37" y="78"/>
                    <a:pt x="37" y="78"/>
                    <a:pt x="37" y="78"/>
                  </a:cubicBezTo>
                  <a:cubicBezTo>
                    <a:pt x="16" y="78"/>
                    <a:pt x="0" y="60"/>
                    <a:pt x="0" y="39"/>
                  </a:cubicBezTo>
                  <a:cubicBezTo>
                    <a:pt x="0" y="18"/>
                    <a:pt x="16" y="0"/>
                    <a:pt x="37" y="0"/>
                  </a:cubicBez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8" name="Freeform 10"/>
            <p:cNvSpPr>
              <a:spLocks/>
            </p:cNvSpPr>
            <p:nvPr/>
          </p:nvSpPr>
          <p:spPr bwMode="auto">
            <a:xfrm>
              <a:off x="576" y="3297"/>
              <a:ext cx="45" cy="12"/>
            </a:xfrm>
            <a:custGeom>
              <a:avLst/>
              <a:gdLst>
                <a:gd name="T0" fmla="*/ 0 w 45"/>
                <a:gd name="T1" fmla="*/ 12 h 12"/>
                <a:gd name="T2" fmla="*/ 45 w 45"/>
                <a:gd name="T3" fmla="*/ 12 h 12"/>
                <a:gd name="T4" fmla="*/ 45 w 45"/>
                <a:gd name="T5" fmla="*/ 0 h 12"/>
                <a:gd name="T6" fmla="*/ 0 w 45"/>
                <a:gd name="T7" fmla="*/ 0 h 12"/>
                <a:gd name="T8" fmla="*/ 0 w 45"/>
                <a:gd name="T9" fmla="*/ 12 h 12"/>
                <a:gd name="T10" fmla="*/ 0 w 45"/>
                <a:gd name="T11" fmla="*/ 12 h 12"/>
                <a:gd name="T12" fmla="*/ 0 w 45"/>
                <a:gd name="T13" fmla="*/ 12 h 12"/>
                <a:gd name="T14" fmla="*/ 0 w 45"/>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2">
                  <a:moveTo>
                    <a:pt x="0" y="12"/>
                  </a:moveTo>
                  <a:lnTo>
                    <a:pt x="45" y="12"/>
                  </a:lnTo>
                  <a:lnTo>
                    <a:pt x="45" y="0"/>
                  </a:lnTo>
                  <a:lnTo>
                    <a:pt x="0" y="0"/>
                  </a:lnTo>
                  <a:lnTo>
                    <a:pt x="0" y="12"/>
                  </a:lnTo>
                  <a:lnTo>
                    <a:pt x="0" y="12"/>
                  </a:lnTo>
                  <a:lnTo>
                    <a:pt x="0" y="12"/>
                  </a:lnTo>
                  <a:lnTo>
                    <a:pt x="0" y="12"/>
                  </a:lnTo>
                  <a:close/>
                </a:path>
              </a:pathLst>
            </a:custGeom>
            <a:solidFill>
              <a:srgbClr val="C398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9" name="Freeform 11"/>
            <p:cNvSpPr>
              <a:spLocks/>
            </p:cNvSpPr>
            <p:nvPr/>
          </p:nvSpPr>
          <p:spPr bwMode="auto">
            <a:xfrm>
              <a:off x="628" y="3481"/>
              <a:ext cx="164" cy="58"/>
            </a:xfrm>
            <a:custGeom>
              <a:avLst/>
              <a:gdLst>
                <a:gd name="T0" fmla="*/ 0 w 164"/>
                <a:gd name="T1" fmla="*/ 58 h 58"/>
                <a:gd name="T2" fmla="*/ 164 w 164"/>
                <a:gd name="T3" fmla="*/ 58 h 58"/>
                <a:gd name="T4" fmla="*/ 164 w 164"/>
                <a:gd name="T5" fmla="*/ 0 h 58"/>
                <a:gd name="T6" fmla="*/ 0 w 164"/>
                <a:gd name="T7" fmla="*/ 0 h 58"/>
                <a:gd name="T8" fmla="*/ 0 w 164"/>
                <a:gd name="T9" fmla="*/ 58 h 58"/>
                <a:gd name="T10" fmla="*/ 0 w 164"/>
                <a:gd name="T11" fmla="*/ 58 h 58"/>
                <a:gd name="T12" fmla="*/ 0 w 164"/>
                <a:gd name="T13" fmla="*/ 58 h 58"/>
                <a:gd name="T14" fmla="*/ 0 w 164"/>
                <a:gd name="T15" fmla="*/ 58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58">
                  <a:moveTo>
                    <a:pt x="0" y="58"/>
                  </a:moveTo>
                  <a:lnTo>
                    <a:pt x="164" y="58"/>
                  </a:lnTo>
                  <a:lnTo>
                    <a:pt x="164" y="0"/>
                  </a:lnTo>
                  <a:lnTo>
                    <a:pt x="0" y="0"/>
                  </a:lnTo>
                  <a:lnTo>
                    <a:pt x="0" y="58"/>
                  </a:lnTo>
                  <a:lnTo>
                    <a:pt x="0" y="58"/>
                  </a:lnTo>
                  <a:lnTo>
                    <a:pt x="0" y="58"/>
                  </a:lnTo>
                  <a:lnTo>
                    <a:pt x="0" y="58"/>
                  </a:ln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0" name="Freeform 12"/>
            <p:cNvSpPr>
              <a:spLocks/>
            </p:cNvSpPr>
            <p:nvPr/>
          </p:nvSpPr>
          <p:spPr bwMode="auto">
            <a:xfrm>
              <a:off x="748" y="3481"/>
              <a:ext cx="46" cy="424"/>
            </a:xfrm>
            <a:custGeom>
              <a:avLst/>
              <a:gdLst>
                <a:gd name="T0" fmla="*/ 0 w 46"/>
                <a:gd name="T1" fmla="*/ 424 h 424"/>
                <a:gd name="T2" fmla="*/ 46 w 46"/>
                <a:gd name="T3" fmla="*/ 424 h 424"/>
                <a:gd name="T4" fmla="*/ 46 w 46"/>
                <a:gd name="T5" fmla="*/ 0 h 424"/>
                <a:gd name="T6" fmla="*/ 0 w 46"/>
                <a:gd name="T7" fmla="*/ 0 h 424"/>
                <a:gd name="T8" fmla="*/ 0 w 46"/>
                <a:gd name="T9" fmla="*/ 424 h 424"/>
                <a:gd name="T10" fmla="*/ 0 w 46"/>
                <a:gd name="T11" fmla="*/ 424 h 424"/>
                <a:gd name="T12" fmla="*/ 0 w 46"/>
                <a:gd name="T13" fmla="*/ 424 h 424"/>
                <a:gd name="T14" fmla="*/ 0 w 46"/>
                <a:gd name="T15" fmla="*/ 424 h 4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24">
                  <a:moveTo>
                    <a:pt x="0" y="424"/>
                  </a:moveTo>
                  <a:lnTo>
                    <a:pt x="46" y="424"/>
                  </a:lnTo>
                  <a:lnTo>
                    <a:pt x="46" y="0"/>
                  </a:lnTo>
                  <a:lnTo>
                    <a:pt x="0" y="0"/>
                  </a:lnTo>
                  <a:lnTo>
                    <a:pt x="0" y="424"/>
                  </a:lnTo>
                  <a:lnTo>
                    <a:pt x="0" y="424"/>
                  </a:lnTo>
                  <a:lnTo>
                    <a:pt x="0" y="424"/>
                  </a:lnTo>
                  <a:lnTo>
                    <a:pt x="0" y="424"/>
                  </a:ln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1" name="Freeform 13"/>
            <p:cNvSpPr>
              <a:spLocks/>
            </p:cNvSpPr>
            <p:nvPr/>
          </p:nvSpPr>
          <p:spPr bwMode="auto">
            <a:xfrm>
              <a:off x="748" y="3901"/>
              <a:ext cx="103" cy="54"/>
            </a:xfrm>
            <a:custGeom>
              <a:avLst/>
              <a:gdLst>
                <a:gd name="T0" fmla="*/ 38 w 85"/>
                <a:gd name="T1" fmla="*/ 0 h 44"/>
                <a:gd name="T2" fmla="*/ 85 w 85"/>
                <a:gd name="T3" fmla="*/ 44 h 44"/>
                <a:gd name="T4" fmla="*/ 38 w 85"/>
                <a:gd name="T5" fmla="*/ 44 h 44"/>
                <a:gd name="T6" fmla="*/ 0 w 85"/>
                <a:gd name="T7" fmla="*/ 44 h 44"/>
                <a:gd name="T8" fmla="*/ 0 w 85"/>
                <a:gd name="T9" fmla="*/ 0 h 44"/>
                <a:gd name="T10" fmla="*/ 38 w 85"/>
                <a:gd name="T11" fmla="*/ 0 h 44"/>
                <a:gd name="T12" fmla="*/ 38 w 85"/>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85" h="44">
                  <a:moveTo>
                    <a:pt x="38" y="0"/>
                  </a:moveTo>
                  <a:cubicBezTo>
                    <a:pt x="63" y="0"/>
                    <a:pt x="84" y="19"/>
                    <a:pt x="85" y="44"/>
                  </a:cubicBezTo>
                  <a:cubicBezTo>
                    <a:pt x="38" y="44"/>
                    <a:pt x="38" y="44"/>
                    <a:pt x="38" y="44"/>
                  </a:cubicBezTo>
                  <a:cubicBezTo>
                    <a:pt x="0" y="44"/>
                    <a:pt x="0" y="44"/>
                    <a:pt x="0" y="44"/>
                  </a:cubicBezTo>
                  <a:cubicBezTo>
                    <a:pt x="0" y="0"/>
                    <a:pt x="0" y="0"/>
                    <a:pt x="0" y="0"/>
                  </a:cubicBezTo>
                  <a:cubicBezTo>
                    <a:pt x="38" y="0"/>
                    <a:pt x="38" y="0"/>
                    <a:pt x="38" y="0"/>
                  </a:cubicBezTo>
                  <a:cubicBezTo>
                    <a:pt x="38" y="0"/>
                    <a:pt x="38" y="0"/>
                    <a:pt x="38" y="0"/>
                  </a:cubicBezTo>
                  <a:close/>
                </a:path>
              </a:pathLst>
            </a:custGeom>
            <a:solidFill>
              <a:srgbClr val="563F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2" name="Freeform 14"/>
            <p:cNvSpPr>
              <a:spLocks/>
            </p:cNvSpPr>
            <p:nvPr/>
          </p:nvSpPr>
          <p:spPr bwMode="auto">
            <a:xfrm>
              <a:off x="628" y="3481"/>
              <a:ext cx="45" cy="424"/>
            </a:xfrm>
            <a:custGeom>
              <a:avLst/>
              <a:gdLst>
                <a:gd name="T0" fmla="*/ 0 w 45"/>
                <a:gd name="T1" fmla="*/ 424 h 424"/>
                <a:gd name="T2" fmla="*/ 45 w 45"/>
                <a:gd name="T3" fmla="*/ 424 h 424"/>
                <a:gd name="T4" fmla="*/ 45 w 45"/>
                <a:gd name="T5" fmla="*/ 0 h 424"/>
                <a:gd name="T6" fmla="*/ 0 w 45"/>
                <a:gd name="T7" fmla="*/ 0 h 424"/>
                <a:gd name="T8" fmla="*/ 0 w 45"/>
                <a:gd name="T9" fmla="*/ 424 h 424"/>
                <a:gd name="T10" fmla="*/ 0 w 45"/>
                <a:gd name="T11" fmla="*/ 424 h 424"/>
                <a:gd name="T12" fmla="*/ 0 w 45"/>
                <a:gd name="T13" fmla="*/ 424 h 424"/>
                <a:gd name="T14" fmla="*/ 0 w 45"/>
                <a:gd name="T15" fmla="*/ 424 h 4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424">
                  <a:moveTo>
                    <a:pt x="0" y="424"/>
                  </a:moveTo>
                  <a:lnTo>
                    <a:pt x="45" y="424"/>
                  </a:lnTo>
                  <a:lnTo>
                    <a:pt x="45" y="0"/>
                  </a:lnTo>
                  <a:lnTo>
                    <a:pt x="0" y="0"/>
                  </a:lnTo>
                  <a:lnTo>
                    <a:pt x="0" y="424"/>
                  </a:lnTo>
                  <a:lnTo>
                    <a:pt x="0" y="424"/>
                  </a:lnTo>
                  <a:lnTo>
                    <a:pt x="0" y="424"/>
                  </a:lnTo>
                  <a:lnTo>
                    <a:pt x="0" y="424"/>
                  </a:ln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3" name="Freeform 15"/>
            <p:cNvSpPr>
              <a:spLocks/>
            </p:cNvSpPr>
            <p:nvPr/>
          </p:nvSpPr>
          <p:spPr bwMode="auto">
            <a:xfrm>
              <a:off x="628" y="3901"/>
              <a:ext cx="102" cy="54"/>
            </a:xfrm>
            <a:custGeom>
              <a:avLst/>
              <a:gdLst>
                <a:gd name="T0" fmla="*/ 37 w 84"/>
                <a:gd name="T1" fmla="*/ 0 h 44"/>
                <a:gd name="T2" fmla="*/ 84 w 84"/>
                <a:gd name="T3" fmla="*/ 44 h 44"/>
                <a:gd name="T4" fmla="*/ 37 w 84"/>
                <a:gd name="T5" fmla="*/ 44 h 44"/>
                <a:gd name="T6" fmla="*/ 0 w 84"/>
                <a:gd name="T7" fmla="*/ 44 h 44"/>
                <a:gd name="T8" fmla="*/ 0 w 84"/>
                <a:gd name="T9" fmla="*/ 0 h 44"/>
                <a:gd name="T10" fmla="*/ 37 w 84"/>
                <a:gd name="T11" fmla="*/ 0 h 44"/>
                <a:gd name="T12" fmla="*/ 37 w 8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84" h="44">
                  <a:moveTo>
                    <a:pt x="37" y="0"/>
                  </a:moveTo>
                  <a:cubicBezTo>
                    <a:pt x="61" y="0"/>
                    <a:pt x="82" y="19"/>
                    <a:pt x="84" y="44"/>
                  </a:cubicBezTo>
                  <a:cubicBezTo>
                    <a:pt x="37" y="44"/>
                    <a:pt x="37" y="44"/>
                    <a:pt x="37" y="44"/>
                  </a:cubicBezTo>
                  <a:cubicBezTo>
                    <a:pt x="0" y="44"/>
                    <a:pt x="0" y="44"/>
                    <a:pt x="0" y="44"/>
                  </a:cubicBezTo>
                  <a:cubicBezTo>
                    <a:pt x="0" y="0"/>
                    <a:pt x="0" y="0"/>
                    <a:pt x="0" y="0"/>
                  </a:cubicBezTo>
                  <a:cubicBezTo>
                    <a:pt x="37" y="0"/>
                    <a:pt x="37" y="0"/>
                    <a:pt x="37" y="0"/>
                  </a:cubicBezTo>
                  <a:cubicBezTo>
                    <a:pt x="37" y="0"/>
                    <a:pt x="37" y="0"/>
                    <a:pt x="37" y="0"/>
                  </a:cubicBezTo>
                  <a:close/>
                </a:path>
              </a:pathLst>
            </a:custGeom>
            <a:solidFill>
              <a:srgbClr val="563F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4" name="Freeform 16"/>
            <p:cNvSpPr>
              <a:spLocks/>
            </p:cNvSpPr>
            <p:nvPr/>
          </p:nvSpPr>
          <p:spPr bwMode="auto">
            <a:xfrm>
              <a:off x="567" y="3183"/>
              <a:ext cx="287" cy="298"/>
            </a:xfrm>
            <a:custGeom>
              <a:avLst/>
              <a:gdLst>
                <a:gd name="T0" fmla="*/ 50 w 236"/>
                <a:gd name="T1" fmla="*/ 0 h 245"/>
                <a:gd name="T2" fmla="*/ 185 w 236"/>
                <a:gd name="T3" fmla="*/ 0 h 245"/>
                <a:gd name="T4" fmla="*/ 236 w 236"/>
                <a:gd name="T5" fmla="*/ 51 h 245"/>
                <a:gd name="T6" fmla="*/ 236 w 236"/>
                <a:gd name="T7" fmla="*/ 94 h 245"/>
                <a:gd name="T8" fmla="*/ 185 w 236"/>
                <a:gd name="T9" fmla="*/ 94 h 245"/>
                <a:gd name="T10" fmla="*/ 185 w 236"/>
                <a:gd name="T11" fmla="*/ 245 h 245"/>
                <a:gd name="T12" fmla="*/ 50 w 236"/>
                <a:gd name="T13" fmla="*/ 245 h 245"/>
                <a:gd name="T14" fmla="*/ 50 w 236"/>
                <a:gd name="T15" fmla="*/ 94 h 245"/>
                <a:gd name="T16" fmla="*/ 0 w 236"/>
                <a:gd name="T17" fmla="*/ 94 h 245"/>
                <a:gd name="T18" fmla="*/ 0 w 236"/>
                <a:gd name="T19" fmla="*/ 51 h 245"/>
                <a:gd name="T20" fmla="*/ 50 w 236"/>
                <a:gd name="T2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6" h="245">
                  <a:moveTo>
                    <a:pt x="50" y="0"/>
                  </a:moveTo>
                  <a:cubicBezTo>
                    <a:pt x="185" y="0"/>
                    <a:pt x="185" y="0"/>
                    <a:pt x="185" y="0"/>
                  </a:cubicBezTo>
                  <a:cubicBezTo>
                    <a:pt x="213" y="0"/>
                    <a:pt x="236" y="25"/>
                    <a:pt x="236" y="51"/>
                  </a:cubicBezTo>
                  <a:cubicBezTo>
                    <a:pt x="236" y="94"/>
                    <a:pt x="236" y="94"/>
                    <a:pt x="236" y="94"/>
                  </a:cubicBezTo>
                  <a:cubicBezTo>
                    <a:pt x="185" y="94"/>
                    <a:pt x="185" y="94"/>
                    <a:pt x="185" y="94"/>
                  </a:cubicBezTo>
                  <a:cubicBezTo>
                    <a:pt x="185" y="245"/>
                    <a:pt x="185" y="245"/>
                    <a:pt x="185" y="245"/>
                  </a:cubicBezTo>
                  <a:cubicBezTo>
                    <a:pt x="50" y="245"/>
                    <a:pt x="50" y="245"/>
                    <a:pt x="50" y="245"/>
                  </a:cubicBezTo>
                  <a:cubicBezTo>
                    <a:pt x="50" y="94"/>
                    <a:pt x="50" y="94"/>
                    <a:pt x="50" y="94"/>
                  </a:cubicBezTo>
                  <a:cubicBezTo>
                    <a:pt x="0" y="94"/>
                    <a:pt x="0" y="94"/>
                    <a:pt x="0" y="94"/>
                  </a:cubicBezTo>
                  <a:cubicBezTo>
                    <a:pt x="0" y="51"/>
                    <a:pt x="0" y="51"/>
                    <a:pt x="0" y="51"/>
                  </a:cubicBezTo>
                  <a:cubicBezTo>
                    <a:pt x="0" y="25"/>
                    <a:pt x="23" y="0"/>
                    <a:pt x="50" y="0"/>
                  </a:cubicBezTo>
                  <a:close/>
                </a:path>
              </a:pathLst>
            </a:cu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5" name="Freeform 17"/>
            <p:cNvSpPr>
              <a:spLocks/>
            </p:cNvSpPr>
            <p:nvPr/>
          </p:nvSpPr>
          <p:spPr bwMode="auto">
            <a:xfrm>
              <a:off x="732" y="3264"/>
              <a:ext cx="42" cy="45"/>
            </a:xfrm>
            <a:custGeom>
              <a:avLst/>
              <a:gdLst>
                <a:gd name="T0" fmla="*/ 42 w 42"/>
                <a:gd name="T1" fmla="*/ 33 h 45"/>
                <a:gd name="T2" fmla="*/ 22 w 42"/>
                <a:gd name="T3" fmla="*/ 45 h 45"/>
                <a:gd name="T4" fmla="*/ 0 w 42"/>
                <a:gd name="T5" fmla="*/ 33 h 45"/>
                <a:gd name="T6" fmla="*/ 0 w 42"/>
                <a:gd name="T7" fmla="*/ 0 h 45"/>
                <a:gd name="T8" fmla="*/ 42 w 42"/>
                <a:gd name="T9" fmla="*/ 0 h 45"/>
                <a:gd name="T10" fmla="*/ 42 w 42"/>
                <a:gd name="T11" fmla="*/ 33 h 45"/>
                <a:gd name="T12" fmla="*/ 42 w 42"/>
                <a:gd name="T13" fmla="*/ 33 h 45"/>
                <a:gd name="T14" fmla="*/ 42 w 42"/>
                <a:gd name="T15" fmla="*/ 33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5">
                  <a:moveTo>
                    <a:pt x="42" y="33"/>
                  </a:moveTo>
                  <a:lnTo>
                    <a:pt x="22" y="45"/>
                  </a:lnTo>
                  <a:lnTo>
                    <a:pt x="0" y="33"/>
                  </a:lnTo>
                  <a:lnTo>
                    <a:pt x="0" y="0"/>
                  </a:lnTo>
                  <a:lnTo>
                    <a:pt x="42" y="0"/>
                  </a:lnTo>
                  <a:lnTo>
                    <a:pt x="42" y="33"/>
                  </a:lnTo>
                  <a:lnTo>
                    <a:pt x="42" y="33"/>
                  </a:lnTo>
                  <a:lnTo>
                    <a:pt x="42" y="33"/>
                  </a:lnTo>
                  <a:close/>
                </a:path>
              </a:pathLst>
            </a:custGeom>
            <a:solidFill>
              <a:srgbClr val="331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6" name="Freeform 18"/>
            <p:cNvSpPr>
              <a:spLocks/>
            </p:cNvSpPr>
            <p:nvPr/>
          </p:nvSpPr>
          <p:spPr bwMode="auto">
            <a:xfrm>
              <a:off x="670" y="3183"/>
              <a:ext cx="40" cy="61"/>
            </a:xfrm>
            <a:custGeom>
              <a:avLst/>
              <a:gdLst>
                <a:gd name="T0" fmla="*/ 33 w 33"/>
                <a:gd name="T1" fmla="*/ 45 h 50"/>
                <a:gd name="T2" fmla="*/ 7 w 33"/>
                <a:gd name="T3" fmla="*/ 31 h 50"/>
                <a:gd name="T4" fmla="*/ 9 w 33"/>
                <a:gd name="T5" fmla="*/ 0 h 50"/>
              </a:gdLst>
              <a:ahLst/>
              <a:cxnLst>
                <a:cxn ang="0">
                  <a:pos x="T0" y="T1"/>
                </a:cxn>
                <a:cxn ang="0">
                  <a:pos x="T2" y="T3"/>
                </a:cxn>
                <a:cxn ang="0">
                  <a:pos x="T4" y="T5"/>
                </a:cxn>
              </a:cxnLst>
              <a:rect l="0" t="0" r="r" b="b"/>
              <a:pathLst>
                <a:path w="33" h="50">
                  <a:moveTo>
                    <a:pt x="33" y="45"/>
                  </a:moveTo>
                  <a:cubicBezTo>
                    <a:pt x="25" y="50"/>
                    <a:pt x="14" y="43"/>
                    <a:pt x="7" y="31"/>
                  </a:cubicBezTo>
                  <a:cubicBezTo>
                    <a:pt x="0" y="20"/>
                    <a:pt x="2" y="6"/>
                    <a:pt x="9" y="0"/>
                  </a:cubicBezTo>
                </a:path>
              </a:pathLst>
            </a:custGeom>
            <a:solidFill>
              <a:srgbClr val="331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7" name="Freeform 19"/>
            <p:cNvSpPr>
              <a:spLocks/>
            </p:cNvSpPr>
            <p:nvPr/>
          </p:nvSpPr>
          <p:spPr bwMode="auto">
            <a:xfrm>
              <a:off x="708" y="3183"/>
              <a:ext cx="41" cy="61"/>
            </a:xfrm>
            <a:custGeom>
              <a:avLst/>
              <a:gdLst>
                <a:gd name="T0" fmla="*/ 25 w 34"/>
                <a:gd name="T1" fmla="*/ 0 h 50"/>
                <a:gd name="T2" fmla="*/ 29 w 34"/>
                <a:gd name="T3" fmla="*/ 31 h 50"/>
                <a:gd name="T4" fmla="*/ 0 w 34"/>
                <a:gd name="T5" fmla="*/ 45 h 50"/>
              </a:gdLst>
              <a:ahLst/>
              <a:cxnLst>
                <a:cxn ang="0">
                  <a:pos x="T0" y="T1"/>
                </a:cxn>
                <a:cxn ang="0">
                  <a:pos x="T2" y="T3"/>
                </a:cxn>
                <a:cxn ang="0">
                  <a:pos x="T4" y="T5"/>
                </a:cxn>
              </a:cxnLst>
              <a:rect l="0" t="0" r="r" b="b"/>
              <a:pathLst>
                <a:path w="34" h="50">
                  <a:moveTo>
                    <a:pt x="25" y="0"/>
                  </a:moveTo>
                  <a:cubicBezTo>
                    <a:pt x="32" y="6"/>
                    <a:pt x="34" y="18"/>
                    <a:pt x="29" y="31"/>
                  </a:cubicBezTo>
                  <a:cubicBezTo>
                    <a:pt x="22" y="43"/>
                    <a:pt x="9" y="50"/>
                    <a:pt x="0" y="45"/>
                  </a:cubicBezTo>
                </a:path>
              </a:pathLst>
            </a:custGeom>
            <a:solidFill>
              <a:srgbClr val="331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8" name="Freeform 20"/>
            <p:cNvSpPr>
              <a:spLocks/>
            </p:cNvSpPr>
            <p:nvPr/>
          </p:nvSpPr>
          <p:spPr bwMode="auto">
            <a:xfrm>
              <a:off x="736" y="3143"/>
              <a:ext cx="56" cy="123"/>
            </a:xfrm>
            <a:custGeom>
              <a:avLst/>
              <a:gdLst>
                <a:gd name="T0" fmla="*/ 13 w 46"/>
                <a:gd name="T1" fmla="*/ 11 h 101"/>
                <a:gd name="T2" fmla="*/ 46 w 46"/>
                <a:gd name="T3" fmla="*/ 101 h 101"/>
                <a:gd name="T4" fmla="*/ 7 w 46"/>
                <a:gd name="T5" fmla="*/ 71 h 101"/>
                <a:gd name="T6" fmla="*/ 6 w 46"/>
                <a:gd name="T7" fmla="*/ 15 h 101"/>
                <a:gd name="T8" fmla="*/ 13 w 46"/>
                <a:gd name="T9" fmla="*/ 11 h 101"/>
                <a:gd name="T10" fmla="*/ 13 w 46"/>
                <a:gd name="T11" fmla="*/ 11 h 101"/>
              </a:gdLst>
              <a:ahLst/>
              <a:cxnLst>
                <a:cxn ang="0">
                  <a:pos x="T0" y="T1"/>
                </a:cxn>
                <a:cxn ang="0">
                  <a:pos x="T2" y="T3"/>
                </a:cxn>
                <a:cxn ang="0">
                  <a:pos x="T4" y="T5"/>
                </a:cxn>
                <a:cxn ang="0">
                  <a:pos x="T6" y="T7"/>
                </a:cxn>
                <a:cxn ang="0">
                  <a:pos x="T8" y="T9"/>
                </a:cxn>
                <a:cxn ang="0">
                  <a:pos x="T10" y="T11"/>
                </a:cxn>
              </a:cxnLst>
              <a:rect l="0" t="0" r="r" b="b"/>
              <a:pathLst>
                <a:path w="46" h="101">
                  <a:moveTo>
                    <a:pt x="13" y="11"/>
                  </a:moveTo>
                  <a:cubicBezTo>
                    <a:pt x="13" y="11"/>
                    <a:pt x="34" y="0"/>
                    <a:pt x="46" y="101"/>
                  </a:cubicBezTo>
                  <a:cubicBezTo>
                    <a:pt x="46" y="101"/>
                    <a:pt x="20" y="94"/>
                    <a:pt x="7" y="71"/>
                  </a:cubicBezTo>
                  <a:cubicBezTo>
                    <a:pt x="0" y="55"/>
                    <a:pt x="0" y="27"/>
                    <a:pt x="6" y="15"/>
                  </a:cubicBezTo>
                  <a:cubicBezTo>
                    <a:pt x="13" y="11"/>
                    <a:pt x="13" y="11"/>
                    <a:pt x="13" y="11"/>
                  </a:cubicBezTo>
                  <a:cubicBezTo>
                    <a:pt x="13" y="11"/>
                    <a:pt x="13" y="11"/>
                    <a:pt x="13" y="11"/>
                  </a:cubicBezTo>
                  <a:close/>
                </a:path>
              </a:pathLst>
            </a:custGeom>
            <a:solidFill>
              <a:srgbClr val="DFA3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9" name="Freeform 21"/>
            <p:cNvSpPr>
              <a:spLocks/>
            </p:cNvSpPr>
            <p:nvPr/>
          </p:nvSpPr>
          <p:spPr bwMode="auto">
            <a:xfrm>
              <a:off x="682" y="3126"/>
              <a:ext cx="54" cy="108"/>
            </a:xfrm>
            <a:custGeom>
              <a:avLst/>
              <a:gdLst>
                <a:gd name="T0" fmla="*/ 54 w 54"/>
                <a:gd name="T1" fmla="*/ 57 h 108"/>
                <a:gd name="T2" fmla="*/ 54 w 54"/>
                <a:gd name="T3" fmla="*/ 0 h 108"/>
                <a:gd name="T4" fmla="*/ 0 w 54"/>
                <a:gd name="T5" fmla="*/ 0 h 108"/>
                <a:gd name="T6" fmla="*/ 0 w 54"/>
                <a:gd name="T7" fmla="*/ 57 h 108"/>
                <a:gd name="T8" fmla="*/ 28 w 54"/>
                <a:gd name="T9" fmla="*/ 108 h 108"/>
                <a:gd name="T10" fmla="*/ 54 w 54"/>
                <a:gd name="T11" fmla="*/ 57 h 108"/>
                <a:gd name="T12" fmla="*/ 54 w 54"/>
                <a:gd name="T13" fmla="*/ 57 h 108"/>
                <a:gd name="T14" fmla="*/ 54 w 54"/>
                <a:gd name="T15" fmla="*/ 57 h 108"/>
                <a:gd name="T16" fmla="*/ 54 w 54"/>
                <a:gd name="T17" fmla="*/ 57 h 108"/>
                <a:gd name="T18" fmla="*/ 54 w 54"/>
                <a:gd name="T19" fmla="*/ 5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108">
                  <a:moveTo>
                    <a:pt x="54" y="57"/>
                  </a:moveTo>
                  <a:lnTo>
                    <a:pt x="54" y="0"/>
                  </a:lnTo>
                  <a:lnTo>
                    <a:pt x="0" y="0"/>
                  </a:lnTo>
                  <a:lnTo>
                    <a:pt x="0" y="57"/>
                  </a:lnTo>
                  <a:lnTo>
                    <a:pt x="28" y="108"/>
                  </a:lnTo>
                  <a:lnTo>
                    <a:pt x="54" y="57"/>
                  </a:lnTo>
                  <a:lnTo>
                    <a:pt x="54" y="57"/>
                  </a:lnTo>
                  <a:lnTo>
                    <a:pt x="54" y="57"/>
                  </a:lnTo>
                  <a:lnTo>
                    <a:pt x="54" y="57"/>
                  </a:lnTo>
                  <a:lnTo>
                    <a:pt x="54" y="57"/>
                  </a:ln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0" name="Freeform 22"/>
            <p:cNvSpPr>
              <a:spLocks/>
            </p:cNvSpPr>
            <p:nvPr/>
          </p:nvSpPr>
          <p:spPr bwMode="auto">
            <a:xfrm>
              <a:off x="682" y="3126"/>
              <a:ext cx="54" cy="45"/>
            </a:xfrm>
            <a:custGeom>
              <a:avLst/>
              <a:gdLst>
                <a:gd name="T0" fmla="*/ 44 w 44"/>
                <a:gd name="T1" fmla="*/ 34 h 37"/>
                <a:gd name="T2" fmla="*/ 23 w 44"/>
                <a:gd name="T3" fmla="*/ 37 h 37"/>
                <a:gd name="T4" fmla="*/ 0 w 44"/>
                <a:gd name="T5" fmla="*/ 34 h 37"/>
                <a:gd name="T6" fmla="*/ 0 w 44"/>
                <a:gd name="T7" fmla="*/ 0 h 37"/>
                <a:gd name="T8" fmla="*/ 44 w 44"/>
                <a:gd name="T9" fmla="*/ 0 h 37"/>
                <a:gd name="T10" fmla="*/ 44 w 44"/>
                <a:gd name="T11" fmla="*/ 34 h 37"/>
                <a:gd name="T12" fmla="*/ 44 w 44"/>
                <a:gd name="T13" fmla="*/ 34 h 37"/>
              </a:gdLst>
              <a:ahLst/>
              <a:cxnLst>
                <a:cxn ang="0">
                  <a:pos x="T0" y="T1"/>
                </a:cxn>
                <a:cxn ang="0">
                  <a:pos x="T2" y="T3"/>
                </a:cxn>
                <a:cxn ang="0">
                  <a:pos x="T4" y="T5"/>
                </a:cxn>
                <a:cxn ang="0">
                  <a:pos x="T6" y="T7"/>
                </a:cxn>
                <a:cxn ang="0">
                  <a:pos x="T8" y="T9"/>
                </a:cxn>
                <a:cxn ang="0">
                  <a:pos x="T10" y="T11"/>
                </a:cxn>
                <a:cxn ang="0">
                  <a:pos x="T12" y="T13"/>
                </a:cxn>
              </a:cxnLst>
              <a:rect l="0" t="0" r="r" b="b"/>
              <a:pathLst>
                <a:path w="44" h="37">
                  <a:moveTo>
                    <a:pt x="44" y="34"/>
                  </a:moveTo>
                  <a:cubicBezTo>
                    <a:pt x="37" y="36"/>
                    <a:pt x="30" y="37"/>
                    <a:pt x="23" y="37"/>
                  </a:cubicBezTo>
                  <a:cubicBezTo>
                    <a:pt x="14" y="37"/>
                    <a:pt x="7" y="36"/>
                    <a:pt x="0" y="34"/>
                  </a:cubicBezTo>
                  <a:cubicBezTo>
                    <a:pt x="0" y="0"/>
                    <a:pt x="0" y="0"/>
                    <a:pt x="0" y="0"/>
                  </a:cubicBezTo>
                  <a:cubicBezTo>
                    <a:pt x="44" y="0"/>
                    <a:pt x="44" y="0"/>
                    <a:pt x="44" y="0"/>
                  </a:cubicBezTo>
                  <a:cubicBezTo>
                    <a:pt x="44" y="34"/>
                    <a:pt x="44" y="34"/>
                    <a:pt x="44" y="34"/>
                  </a:cubicBezTo>
                  <a:cubicBezTo>
                    <a:pt x="44" y="34"/>
                    <a:pt x="44" y="34"/>
                    <a:pt x="44" y="34"/>
                  </a:cubicBezTo>
                  <a:close/>
                </a:path>
              </a:pathLst>
            </a:custGeom>
            <a:solidFill>
              <a:srgbClr val="C398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1" name="Freeform 23"/>
            <p:cNvSpPr>
              <a:spLocks/>
            </p:cNvSpPr>
            <p:nvPr/>
          </p:nvSpPr>
          <p:spPr bwMode="auto">
            <a:xfrm>
              <a:off x="736" y="3146"/>
              <a:ext cx="29" cy="19"/>
            </a:xfrm>
            <a:custGeom>
              <a:avLst/>
              <a:gdLst>
                <a:gd name="T0" fmla="*/ 3 w 29"/>
                <a:gd name="T1" fmla="*/ 19 h 19"/>
                <a:gd name="T2" fmla="*/ 0 w 29"/>
                <a:gd name="T3" fmla="*/ 11 h 19"/>
                <a:gd name="T4" fmla="*/ 24 w 29"/>
                <a:gd name="T5" fmla="*/ 0 h 19"/>
                <a:gd name="T6" fmla="*/ 29 w 29"/>
                <a:gd name="T7" fmla="*/ 8 h 19"/>
                <a:gd name="T8" fmla="*/ 3 w 29"/>
                <a:gd name="T9" fmla="*/ 19 h 19"/>
                <a:gd name="T10" fmla="*/ 3 w 29"/>
                <a:gd name="T11" fmla="*/ 19 h 19"/>
                <a:gd name="T12" fmla="*/ 3 w 2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9" h="19">
                  <a:moveTo>
                    <a:pt x="3" y="19"/>
                  </a:moveTo>
                  <a:lnTo>
                    <a:pt x="0" y="11"/>
                  </a:lnTo>
                  <a:lnTo>
                    <a:pt x="24" y="0"/>
                  </a:lnTo>
                  <a:lnTo>
                    <a:pt x="29" y="8"/>
                  </a:lnTo>
                  <a:lnTo>
                    <a:pt x="3" y="19"/>
                  </a:lnTo>
                  <a:lnTo>
                    <a:pt x="3" y="19"/>
                  </a:lnTo>
                  <a:lnTo>
                    <a:pt x="3" y="19"/>
                  </a:lnTo>
                  <a:close/>
                </a:path>
              </a:pathLst>
            </a:custGeom>
            <a:solidFill>
              <a:srgbClr val="0070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2" name="Freeform 24"/>
            <p:cNvSpPr>
              <a:spLocks/>
            </p:cNvSpPr>
            <p:nvPr/>
          </p:nvSpPr>
          <p:spPr bwMode="auto">
            <a:xfrm>
              <a:off x="634" y="3068"/>
              <a:ext cx="152" cy="33"/>
            </a:xfrm>
            <a:custGeom>
              <a:avLst/>
              <a:gdLst>
                <a:gd name="T0" fmla="*/ 0 w 125"/>
                <a:gd name="T1" fmla="*/ 20 h 27"/>
                <a:gd name="T2" fmla="*/ 7 w 125"/>
                <a:gd name="T3" fmla="*/ 27 h 27"/>
                <a:gd name="T4" fmla="*/ 119 w 125"/>
                <a:gd name="T5" fmla="*/ 27 h 27"/>
                <a:gd name="T6" fmla="*/ 125 w 125"/>
                <a:gd name="T7" fmla="*/ 20 h 27"/>
                <a:gd name="T8" fmla="*/ 125 w 125"/>
                <a:gd name="T9" fmla="*/ 8 h 27"/>
                <a:gd name="T10" fmla="*/ 119 w 125"/>
                <a:gd name="T11" fmla="*/ 0 h 27"/>
                <a:gd name="T12" fmla="*/ 7 w 125"/>
                <a:gd name="T13" fmla="*/ 0 h 27"/>
                <a:gd name="T14" fmla="*/ 0 w 125"/>
                <a:gd name="T15" fmla="*/ 8 h 27"/>
                <a:gd name="T16" fmla="*/ 0 w 125"/>
                <a:gd name="T17" fmla="*/ 20 h 27"/>
                <a:gd name="T18" fmla="*/ 0 w 125"/>
                <a:gd name="T19" fmla="*/ 2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27">
                  <a:moveTo>
                    <a:pt x="0" y="20"/>
                  </a:moveTo>
                  <a:cubicBezTo>
                    <a:pt x="0" y="24"/>
                    <a:pt x="4" y="27"/>
                    <a:pt x="7" y="27"/>
                  </a:cubicBezTo>
                  <a:cubicBezTo>
                    <a:pt x="119" y="27"/>
                    <a:pt x="119" y="27"/>
                    <a:pt x="119" y="27"/>
                  </a:cubicBezTo>
                  <a:cubicBezTo>
                    <a:pt x="123" y="27"/>
                    <a:pt x="125" y="24"/>
                    <a:pt x="125" y="20"/>
                  </a:cubicBezTo>
                  <a:cubicBezTo>
                    <a:pt x="125" y="8"/>
                    <a:pt x="125" y="8"/>
                    <a:pt x="125" y="8"/>
                  </a:cubicBezTo>
                  <a:cubicBezTo>
                    <a:pt x="125" y="2"/>
                    <a:pt x="123" y="0"/>
                    <a:pt x="119" y="0"/>
                  </a:cubicBezTo>
                  <a:cubicBezTo>
                    <a:pt x="7" y="0"/>
                    <a:pt x="7" y="0"/>
                    <a:pt x="7" y="0"/>
                  </a:cubicBezTo>
                  <a:cubicBezTo>
                    <a:pt x="4" y="0"/>
                    <a:pt x="0" y="2"/>
                    <a:pt x="0" y="8"/>
                  </a:cubicBezTo>
                  <a:cubicBezTo>
                    <a:pt x="0" y="20"/>
                    <a:pt x="0" y="20"/>
                    <a:pt x="0" y="20"/>
                  </a:cubicBezTo>
                  <a:cubicBezTo>
                    <a:pt x="0" y="20"/>
                    <a:pt x="0" y="20"/>
                    <a:pt x="0" y="20"/>
                  </a:cubicBezTo>
                  <a:close/>
                </a:path>
              </a:pathLst>
            </a:custGeom>
            <a:solidFill>
              <a:srgbClr val="C398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3" name="Freeform 25"/>
            <p:cNvSpPr>
              <a:spLocks/>
            </p:cNvSpPr>
            <p:nvPr/>
          </p:nvSpPr>
          <p:spPr bwMode="auto">
            <a:xfrm>
              <a:off x="649" y="3026"/>
              <a:ext cx="122" cy="134"/>
            </a:xfrm>
            <a:custGeom>
              <a:avLst/>
              <a:gdLst>
                <a:gd name="T0" fmla="*/ 100 w 100"/>
                <a:gd name="T1" fmla="*/ 0 h 110"/>
                <a:gd name="T2" fmla="*/ 100 w 100"/>
                <a:gd name="T3" fmla="*/ 93 h 110"/>
                <a:gd name="T4" fmla="*/ 100 w 100"/>
                <a:gd name="T5" fmla="*/ 93 h 110"/>
                <a:gd name="T6" fmla="*/ 49 w 100"/>
                <a:gd name="T7" fmla="*/ 110 h 110"/>
                <a:gd name="T8" fmla="*/ 0 w 100"/>
                <a:gd name="T9" fmla="*/ 93 h 110"/>
                <a:gd name="T10" fmla="*/ 0 w 100"/>
                <a:gd name="T11" fmla="*/ 0 h 110"/>
                <a:gd name="T12" fmla="*/ 100 w 100"/>
                <a:gd name="T13" fmla="*/ 0 h 110"/>
                <a:gd name="T14" fmla="*/ 100 w 100"/>
                <a:gd name="T15" fmla="*/ 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110">
                  <a:moveTo>
                    <a:pt x="100" y="0"/>
                  </a:moveTo>
                  <a:cubicBezTo>
                    <a:pt x="100" y="77"/>
                    <a:pt x="100" y="93"/>
                    <a:pt x="100" y="93"/>
                  </a:cubicBezTo>
                  <a:cubicBezTo>
                    <a:pt x="100" y="93"/>
                    <a:pt x="100" y="93"/>
                    <a:pt x="100" y="93"/>
                  </a:cubicBezTo>
                  <a:cubicBezTo>
                    <a:pt x="86" y="103"/>
                    <a:pt x="68" y="110"/>
                    <a:pt x="49" y="110"/>
                  </a:cubicBezTo>
                  <a:cubicBezTo>
                    <a:pt x="31" y="110"/>
                    <a:pt x="14" y="103"/>
                    <a:pt x="0" y="93"/>
                  </a:cubicBezTo>
                  <a:cubicBezTo>
                    <a:pt x="0" y="14"/>
                    <a:pt x="0" y="0"/>
                    <a:pt x="0" y="0"/>
                  </a:cubicBezTo>
                  <a:cubicBezTo>
                    <a:pt x="100" y="0"/>
                    <a:pt x="100" y="0"/>
                    <a:pt x="100" y="0"/>
                  </a:cubicBezTo>
                  <a:cubicBezTo>
                    <a:pt x="100" y="0"/>
                    <a:pt x="100" y="0"/>
                    <a:pt x="100" y="0"/>
                  </a:cubicBez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4" name="Freeform 26"/>
            <p:cNvSpPr>
              <a:spLocks/>
            </p:cNvSpPr>
            <p:nvPr/>
          </p:nvSpPr>
          <p:spPr bwMode="auto">
            <a:xfrm>
              <a:off x="634" y="2972"/>
              <a:ext cx="154" cy="193"/>
            </a:xfrm>
            <a:custGeom>
              <a:avLst/>
              <a:gdLst>
                <a:gd name="T0" fmla="*/ 127 w 127"/>
                <a:gd name="T1" fmla="*/ 117 h 159"/>
                <a:gd name="T2" fmla="*/ 116 w 127"/>
                <a:gd name="T3" fmla="*/ 89 h 159"/>
                <a:gd name="T4" fmla="*/ 102 w 127"/>
                <a:gd name="T5" fmla="*/ 23 h 159"/>
                <a:gd name="T6" fmla="*/ 19 w 127"/>
                <a:gd name="T7" fmla="*/ 25 h 159"/>
                <a:gd name="T8" fmla="*/ 4 w 127"/>
                <a:gd name="T9" fmla="*/ 62 h 159"/>
                <a:gd name="T10" fmla="*/ 21 w 127"/>
                <a:gd name="T11" fmla="*/ 159 h 159"/>
                <a:gd name="T12" fmla="*/ 25 w 127"/>
                <a:gd name="T13" fmla="*/ 85 h 159"/>
                <a:gd name="T14" fmla="*/ 30 w 127"/>
                <a:gd name="T15" fmla="*/ 57 h 159"/>
                <a:gd name="T16" fmla="*/ 127 w 127"/>
                <a:gd name="T17" fmla="*/ 11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159">
                  <a:moveTo>
                    <a:pt x="127" y="117"/>
                  </a:moveTo>
                  <a:cubicBezTo>
                    <a:pt x="120" y="117"/>
                    <a:pt x="118" y="94"/>
                    <a:pt x="116" y="89"/>
                  </a:cubicBezTo>
                  <a:cubicBezTo>
                    <a:pt x="114" y="66"/>
                    <a:pt x="121" y="43"/>
                    <a:pt x="102" y="23"/>
                  </a:cubicBezTo>
                  <a:cubicBezTo>
                    <a:pt x="81" y="0"/>
                    <a:pt x="41" y="0"/>
                    <a:pt x="19" y="25"/>
                  </a:cubicBezTo>
                  <a:cubicBezTo>
                    <a:pt x="11" y="36"/>
                    <a:pt x="5" y="50"/>
                    <a:pt x="4" y="62"/>
                  </a:cubicBezTo>
                  <a:cubicBezTo>
                    <a:pt x="0" y="92"/>
                    <a:pt x="4" y="136"/>
                    <a:pt x="21" y="159"/>
                  </a:cubicBezTo>
                  <a:cubicBezTo>
                    <a:pt x="25" y="136"/>
                    <a:pt x="21" y="110"/>
                    <a:pt x="25" y="85"/>
                  </a:cubicBezTo>
                  <a:cubicBezTo>
                    <a:pt x="25" y="73"/>
                    <a:pt x="28" y="64"/>
                    <a:pt x="30" y="57"/>
                  </a:cubicBezTo>
                  <a:cubicBezTo>
                    <a:pt x="30" y="57"/>
                    <a:pt x="81" y="113"/>
                    <a:pt x="127" y="117"/>
                  </a:cubicBezTo>
                  <a:close/>
                </a:path>
              </a:pathLst>
            </a:custGeom>
            <a:solidFill>
              <a:srgbClr val="DFA3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5" name="Oval 27"/>
            <p:cNvSpPr>
              <a:spLocks noChangeArrowheads="1"/>
            </p:cNvSpPr>
            <p:nvPr/>
          </p:nvSpPr>
          <p:spPr bwMode="auto">
            <a:xfrm>
              <a:off x="702" y="3264"/>
              <a:ext cx="13" cy="11"/>
            </a:xfrm>
            <a:prstGeom prst="ellipse">
              <a:avLst/>
            </a:prstGeom>
            <a:solidFill>
              <a:srgbClr val="9191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6" name="Oval 28"/>
            <p:cNvSpPr>
              <a:spLocks noChangeArrowheads="1"/>
            </p:cNvSpPr>
            <p:nvPr/>
          </p:nvSpPr>
          <p:spPr bwMode="auto">
            <a:xfrm>
              <a:off x="702" y="3300"/>
              <a:ext cx="13" cy="12"/>
            </a:xfrm>
            <a:prstGeom prst="ellipse">
              <a:avLst/>
            </a:prstGeom>
            <a:solidFill>
              <a:srgbClr val="9191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7" name="Oval 29"/>
            <p:cNvSpPr>
              <a:spLocks noChangeArrowheads="1"/>
            </p:cNvSpPr>
            <p:nvPr/>
          </p:nvSpPr>
          <p:spPr bwMode="auto">
            <a:xfrm>
              <a:off x="702" y="3338"/>
              <a:ext cx="13" cy="12"/>
            </a:xfrm>
            <a:prstGeom prst="ellipse">
              <a:avLst/>
            </a:prstGeom>
            <a:solidFill>
              <a:srgbClr val="9191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8" name="Oval 30"/>
            <p:cNvSpPr>
              <a:spLocks noChangeArrowheads="1"/>
            </p:cNvSpPr>
            <p:nvPr/>
          </p:nvSpPr>
          <p:spPr bwMode="auto">
            <a:xfrm>
              <a:off x="702" y="3377"/>
              <a:ext cx="13" cy="13"/>
            </a:xfrm>
            <a:prstGeom prst="ellipse">
              <a:avLst/>
            </a:prstGeom>
            <a:solidFill>
              <a:srgbClr val="9191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9" name="Oval 31"/>
            <p:cNvSpPr>
              <a:spLocks noChangeArrowheads="1"/>
            </p:cNvSpPr>
            <p:nvPr/>
          </p:nvSpPr>
          <p:spPr bwMode="auto">
            <a:xfrm>
              <a:off x="702" y="3416"/>
              <a:ext cx="13" cy="11"/>
            </a:xfrm>
            <a:prstGeom prst="ellipse">
              <a:avLst/>
            </a:prstGeom>
            <a:solidFill>
              <a:srgbClr val="9191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0" name="Oval 32"/>
            <p:cNvSpPr>
              <a:spLocks noChangeArrowheads="1"/>
            </p:cNvSpPr>
            <p:nvPr/>
          </p:nvSpPr>
          <p:spPr bwMode="auto">
            <a:xfrm>
              <a:off x="702" y="3451"/>
              <a:ext cx="13" cy="13"/>
            </a:xfrm>
            <a:prstGeom prst="ellipse">
              <a:avLst/>
            </a:prstGeom>
            <a:solidFill>
              <a:srgbClr val="9191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1" name="Freeform 33"/>
            <p:cNvSpPr>
              <a:spLocks/>
            </p:cNvSpPr>
            <p:nvPr/>
          </p:nvSpPr>
          <p:spPr bwMode="auto">
            <a:xfrm>
              <a:off x="1091" y="2992"/>
              <a:ext cx="51" cy="305"/>
            </a:xfrm>
            <a:custGeom>
              <a:avLst/>
              <a:gdLst>
                <a:gd name="T0" fmla="*/ 0 w 51"/>
                <a:gd name="T1" fmla="*/ 305 h 305"/>
                <a:gd name="T2" fmla="*/ 0 w 51"/>
                <a:gd name="T3" fmla="*/ 0 h 305"/>
                <a:gd name="T4" fmla="*/ 51 w 51"/>
                <a:gd name="T5" fmla="*/ 0 h 305"/>
                <a:gd name="T6" fmla="*/ 51 w 51"/>
                <a:gd name="T7" fmla="*/ 305 h 305"/>
                <a:gd name="T8" fmla="*/ 0 w 51"/>
                <a:gd name="T9" fmla="*/ 305 h 305"/>
                <a:gd name="T10" fmla="*/ 0 w 51"/>
                <a:gd name="T11" fmla="*/ 305 h 305"/>
                <a:gd name="T12" fmla="*/ 0 w 51"/>
                <a:gd name="T13" fmla="*/ 305 h 305"/>
                <a:gd name="T14" fmla="*/ 0 w 51"/>
                <a:gd name="T15" fmla="*/ 305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305">
                  <a:moveTo>
                    <a:pt x="0" y="305"/>
                  </a:moveTo>
                  <a:lnTo>
                    <a:pt x="0" y="0"/>
                  </a:lnTo>
                  <a:lnTo>
                    <a:pt x="51" y="0"/>
                  </a:lnTo>
                  <a:lnTo>
                    <a:pt x="51" y="305"/>
                  </a:lnTo>
                  <a:lnTo>
                    <a:pt x="0" y="305"/>
                  </a:lnTo>
                  <a:lnTo>
                    <a:pt x="0" y="305"/>
                  </a:lnTo>
                  <a:lnTo>
                    <a:pt x="0" y="305"/>
                  </a:lnTo>
                  <a:lnTo>
                    <a:pt x="0" y="305"/>
                  </a:lnTo>
                  <a:close/>
                </a:path>
              </a:pathLst>
            </a:custGeom>
            <a:solidFill>
              <a:srgbClr val="6D5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2" name="Freeform 34"/>
            <p:cNvSpPr>
              <a:spLocks/>
            </p:cNvSpPr>
            <p:nvPr/>
          </p:nvSpPr>
          <p:spPr bwMode="auto">
            <a:xfrm>
              <a:off x="1091" y="3243"/>
              <a:ext cx="51" cy="103"/>
            </a:xfrm>
            <a:custGeom>
              <a:avLst/>
              <a:gdLst>
                <a:gd name="T0" fmla="*/ 42 w 42"/>
                <a:gd name="T1" fmla="*/ 0 h 85"/>
                <a:gd name="T2" fmla="*/ 42 w 42"/>
                <a:gd name="T3" fmla="*/ 85 h 85"/>
                <a:gd name="T4" fmla="*/ 0 w 42"/>
                <a:gd name="T5" fmla="*/ 43 h 85"/>
                <a:gd name="T6" fmla="*/ 42 w 42"/>
                <a:gd name="T7" fmla="*/ 0 h 85"/>
              </a:gdLst>
              <a:ahLst/>
              <a:cxnLst>
                <a:cxn ang="0">
                  <a:pos x="T0" y="T1"/>
                </a:cxn>
                <a:cxn ang="0">
                  <a:pos x="T2" y="T3"/>
                </a:cxn>
                <a:cxn ang="0">
                  <a:pos x="T4" y="T5"/>
                </a:cxn>
                <a:cxn ang="0">
                  <a:pos x="T6" y="T7"/>
                </a:cxn>
              </a:cxnLst>
              <a:rect l="0" t="0" r="r" b="b"/>
              <a:pathLst>
                <a:path w="42" h="85">
                  <a:moveTo>
                    <a:pt x="42" y="0"/>
                  </a:moveTo>
                  <a:cubicBezTo>
                    <a:pt x="42" y="85"/>
                    <a:pt x="42" y="85"/>
                    <a:pt x="42" y="85"/>
                  </a:cubicBezTo>
                  <a:cubicBezTo>
                    <a:pt x="19" y="85"/>
                    <a:pt x="0" y="65"/>
                    <a:pt x="0" y="43"/>
                  </a:cubicBezTo>
                  <a:cubicBezTo>
                    <a:pt x="0" y="20"/>
                    <a:pt x="19" y="0"/>
                    <a:pt x="42" y="0"/>
                  </a:cubicBezTo>
                  <a:close/>
                </a:path>
              </a:pathLst>
            </a:custGeom>
            <a:solidFill>
              <a:srgbClr val="6D5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3" name="Freeform 35"/>
            <p:cNvSpPr>
              <a:spLocks/>
            </p:cNvSpPr>
            <p:nvPr/>
          </p:nvSpPr>
          <p:spPr bwMode="auto">
            <a:xfrm>
              <a:off x="1091" y="2992"/>
              <a:ext cx="51" cy="16"/>
            </a:xfrm>
            <a:custGeom>
              <a:avLst/>
              <a:gdLst>
                <a:gd name="T0" fmla="*/ 0 w 51"/>
                <a:gd name="T1" fmla="*/ 16 h 16"/>
                <a:gd name="T2" fmla="*/ 51 w 51"/>
                <a:gd name="T3" fmla="*/ 16 h 16"/>
                <a:gd name="T4" fmla="*/ 51 w 51"/>
                <a:gd name="T5" fmla="*/ 0 h 16"/>
                <a:gd name="T6" fmla="*/ 0 w 51"/>
                <a:gd name="T7" fmla="*/ 0 h 16"/>
                <a:gd name="T8" fmla="*/ 0 w 51"/>
                <a:gd name="T9" fmla="*/ 16 h 16"/>
                <a:gd name="T10" fmla="*/ 0 w 51"/>
                <a:gd name="T11" fmla="*/ 16 h 16"/>
                <a:gd name="T12" fmla="*/ 0 w 51"/>
                <a:gd name="T13" fmla="*/ 16 h 16"/>
                <a:gd name="T14" fmla="*/ 0 w 51"/>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6">
                  <a:moveTo>
                    <a:pt x="0" y="16"/>
                  </a:moveTo>
                  <a:lnTo>
                    <a:pt x="51" y="16"/>
                  </a:lnTo>
                  <a:lnTo>
                    <a:pt x="51" y="0"/>
                  </a:lnTo>
                  <a:lnTo>
                    <a:pt x="0" y="0"/>
                  </a:lnTo>
                  <a:lnTo>
                    <a:pt x="0" y="16"/>
                  </a:lnTo>
                  <a:lnTo>
                    <a:pt x="0" y="16"/>
                  </a:lnTo>
                  <a:lnTo>
                    <a:pt x="0" y="16"/>
                  </a:lnTo>
                  <a:lnTo>
                    <a:pt x="0" y="16"/>
                  </a:lnTo>
                  <a:close/>
                </a:path>
              </a:pathLst>
            </a:custGeom>
            <a:solidFill>
              <a:srgbClr val="4937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4" name="Freeform 36"/>
            <p:cNvSpPr>
              <a:spLocks/>
            </p:cNvSpPr>
            <p:nvPr/>
          </p:nvSpPr>
          <p:spPr bwMode="auto">
            <a:xfrm>
              <a:off x="1157" y="2751"/>
              <a:ext cx="163" cy="35"/>
            </a:xfrm>
            <a:custGeom>
              <a:avLst/>
              <a:gdLst>
                <a:gd name="T0" fmla="*/ 0 w 134"/>
                <a:gd name="T1" fmla="*/ 21 h 28"/>
                <a:gd name="T2" fmla="*/ 7 w 134"/>
                <a:gd name="T3" fmla="*/ 28 h 28"/>
                <a:gd name="T4" fmla="*/ 127 w 134"/>
                <a:gd name="T5" fmla="*/ 28 h 28"/>
                <a:gd name="T6" fmla="*/ 134 w 134"/>
                <a:gd name="T7" fmla="*/ 21 h 28"/>
                <a:gd name="T8" fmla="*/ 134 w 134"/>
                <a:gd name="T9" fmla="*/ 7 h 28"/>
                <a:gd name="T10" fmla="*/ 127 w 134"/>
                <a:gd name="T11" fmla="*/ 0 h 28"/>
                <a:gd name="T12" fmla="*/ 7 w 134"/>
                <a:gd name="T13" fmla="*/ 0 h 28"/>
                <a:gd name="T14" fmla="*/ 0 w 134"/>
                <a:gd name="T15" fmla="*/ 7 h 28"/>
                <a:gd name="T16" fmla="*/ 0 w 134"/>
                <a:gd name="T17" fmla="*/ 21 h 28"/>
                <a:gd name="T18" fmla="*/ 0 w 134"/>
                <a:gd name="T1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 h="28">
                  <a:moveTo>
                    <a:pt x="0" y="21"/>
                  </a:moveTo>
                  <a:cubicBezTo>
                    <a:pt x="0" y="26"/>
                    <a:pt x="2" y="28"/>
                    <a:pt x="7" y="28"/>
                  </a:cubicBezTo>
                  <a:cubicBezTo>
                    <a:pt x="127" y="28"/>
                    <a:pt x="127" y="28"/>
                    <a:pt x="127" y="28"/>
                  </a:cubicBezTo>
                  <a:cubicBezTo>
                    <a:pt x="132" y="28"/>
                    <a:pt x="134" y="26"/>
                    <a:pt x="134" y="21"/>
                  </a:cubicBezTo>
                  <a:cubicBezTo>
                    <a:pt x="134" y="7"/>
                    <a:pt x="134" y="7"/>
                    <a:pt x="134" y="7"/>
                  </a:cubicBezTo>
                  <a:cubicBezTo>
                    <a:pt x="134" y="4"/>
                    <a:pt x="132" y="0"/>
                    <a:pt x="127" y="0"/>
                  </a:cubicBezTo>
                  <a:cubicBezTo>
                    <a:pt x="7" y="0"/>
                    <a:pt x="7" y="0"/>
                    <a:pt x="7" y="0"/>
                  </a:cubicBezTo>
                  <a:cubicBezTo>
                    <a:pt x="2" y="0"/>
                    <a:pt x="0" y="4"/>
                    <a:pt x="0" y="7"/>
                  </a:cubicBezTo>
                  <a:cubicBezTo>
                    <a:pt x="0" y="21"/>
                    <a:pt x="0" y="21"/>
                    <a:pt x="0" y="21"/>
                  </a:cubicBezTo>
                  <a:cubicBezTo>
                    <a:pt x="0" y="21"/>
                    <a:pt x="0" y="21"/>
                    <a:pt x="0" y="21"/>
                  </a:cubicBezTo>
                  <a:close/>
                </a:path>
              </a:pathLst>
            </a:custGeom>
            <a:solidFill>
              <a:srgbClr val="4937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5" name="Freeform 37"/>
            <p:cNvSpPr>
              <a:spLocks/>
            </p:cNvSpPr>
            <p:nvPr/>
          </p:nvSpPr>
          <p:spPr bwMode="auto">
            <a:xfrm>
              <a:off x="1084" y="2877"/>
              <a:ext cx="308" cy="320"/>
            </a:xfrm>
            <a:custGeom>
              <a:avLst/>
              <a:gdLst>
                <a:gd name="T0" fmla="*/ 53 w 253"/>
                <a:gd name="T1" fmla="*/ 0 h 263"/>
                <a:gd name="T2" fmla="*/ 200 w 253"/>
                <a:gd name="T3" fmla="*/ 0 h 263"/>
                <a:gd name="T4" fmla="*/ 253 w 253"/>
                <a:gd name="T5" fmla="*/ 55 h 263"/>
                <a:gd name="T6" fmla="*/ 253 w 253"/>
                <a:gd name="T7" fmla="*/ 99 h 263"/>
                <a:gd name="T8" fmla="*/ 200 w 253"/>
                <a:gd name="T9" fmla="*/ 99 h 263"/>
                <a:gd name="T10" fmla="*/ 200 w 253"/>
                <a:gd name="T11" fmla="*/ 263 h 263"/>
                <a:gd name="T12" fmla="*/ 53 w 253"/>
                <a:gd name="T13" fmla="*/ 263 h 263"/>
                <a:gd name="T14" fmla="*/ 53 w 253"/>
                <a:gd name="T15" fmla="*/ 99 h 263"/>
                <a:gd name="T16" fmla="*/ 0 w 253"/>
                <a:gd name="T17" fmla="*/ 99 h 263"/>
                <a:gd name="T18" fmla="*/ 0 w 253"/>
                <a:gd name="T19" fmla="*/ 55 h 263"/>
                <a:gd name="T20" fmla="*/ 53 w 253"/>
                <a:gd name="T21"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 h="263">
                  <a:moveTo>
                    <a:pt x="53" y="0"/>
                  </a:moveTo>
                  <a:cubicBezTo>
                    <a:pt x="200" y="0"/>
                    <a:pt x="200" y="0"/>
                    <a:pt x="200" y="0"/>
                  </a:cubicBezTo>
                  <a:cubicBezTo>
                    <a:pt x="229" y="0"/>
                    <a:pt x="253" y="25"/>
                    <a:pt x="253" y="55"/>
                  </a:cubicBezTo>
                  <a:cubicBezTo>
                    <a:pt x="253" y="99"/>
                    <a:pt x="253" y="99"/>
                    <a:pt x="253" y="99"/>
                  </a:cubicBezTo>
                  <a:cubicBezTo>
                    <a:pt x="200" y="99"/>
                    <a:pt x="200" y="99"/>
                    <a:pt x="200" y="99"/>
                  </a:cubicBezTo>
                  <a:cubicBezTo>
                    <a:pt x="200" y="263"/>
                    <a:pt x="200" y="263"/>
                    <a:pt x="200" y="263"/>
                  </a:cubicBezTo>
                  <a:cubicBezTo>
                    <a:pt x="53" y="263"/>
                    <a:pt x="53" y="263"/>
                    <a:pt x="53" y="263"/>
                  </a:cubicBezTo>
                  <a:cubicBezTo>
                    <a:pt x="53" y="99"/>
                    <a:pt x="53" y="99"/>
                    <a:pt x="53" y="99"/>
                  </a:cubicBezTo>
                  <a:cubicBezTo>
                    <a:pt x="0" y="99"/>
                    <a:pt x="0" y="99"/>
                    <a:pt x="0" y="99"/>
                  </a:cubicBezTo>
                  <a:cubicBezTo>
                    <a:pt x="0" y="55"/>
                    <a:pt x="0" y="55"/>
                    <a:pt x="0" y="55"/>
                  </a:cubicBezTo>
                  <a:cubicBezTo>
                    <a:pt x="0" y="25"/>
                    <a:pt x="25" y="0"/>
                    <a:pt x="53" y="0"/>
                  </a:cubicBezTo>
                  <a:close/>
                </a:path>
              </a:pathLst>
            </a:custGeom>
            <a:solidFill>
              <a:srgbClr val="0070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6" name="Freeform 38"/>
            <p:cNvSpPr>
              <a:spLocks/>
            </p:cNvSpPr>
            <p:nvPr/>
          </p:nvSpPr>
          <p:spPr bwMode="auto">
            <a:xfrm>
              <a:off x="1210" y="2814"/>
              <a:ext cx="56" cy="87"/>
            </a:xfrm>
            <a:custGeom>
              <a:avLst/>
              <a:gdLst>
                <a:gd name="T0" fmla="*/ 56 w 56"/>
                <a:gd name="T1" fmla="*/ 63 h 87"/>
                <a:gd name="T2" fmla="*/ 56 w 56"/>
                <a:gd name="T3" fmla="*/ 0 h 87"/>
                <a:gd name="T4" fmla="*/ 0 w 56"/>
                <a:gd name="T5" fmla="*/ 0 h 87"/>
                <a:gd name="T6" fmla="*/ 0 w 56"/>
                <a:gd name="T7" fmla="*/ 63 h 87"/>
                <a:gd name="T8" fmla="*/ 28 w 56"/>
                <a:gd name="T9" fmla="*/ 87 h 87"/>
                <a:gd name="T10" fmla="*/ 56 w 56"/>
                <a:gd name="T11" fmla="*/ 63 h 87"/>
                <a:gd name="T12" fmla="*/ 56 w 56"/>
                <a:gd name="T13" fmla="*/ 63 h 87"/>
                <a:gd name="T14" fmla="*/ 56 w 56"/>
                <a:gd name="T15" fmla="*/ 63 h 87"/>
                <a:gd name="T16" fmla="*/ 56 w 56"/>
                <a:gd name="T17" fmla="*/ 63 h 87"/>
                <a:gd name="T18" fmla="*/ 56 w 56"/>
                <a:gd name="T19" fmla="*/ 63 h 87"/>
                <a:gd name="T20" fmla="*/ 56 w 56"/>
                <a:gd name="T21" fmla="*/ 6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87">
                  <a:moveTo>
                    <a:pt x="56" y="63"/>
                  </a:moveTo>
                  <a:lnTo>
                    <a:pt x="56" y="0"/>
                  </a:lnTo>
                  <a:lnTo>
                    <a:pt x="0" y="0"/>
                  </a:lnTo>
                  <a:lnTo>
                    <a:pt x="0" y="63"/>
                  </a:lnTo>
                  <a:lnTo>
                    <a:pt x="28" y="87"/>
                  </a:lnTo>
                  <a:lnTo>
                    <a:pt x="56" y="63"/>
                  </a:lnTo>
                  <a:lnTo>
                    <a:pt x="56" y="63"/>
                  </a:lnTo>
                  <a:lnTo>
                    <a:pt x="56" y="63"/>
                  </a:lnTo>
                  <a:lnTo>
                    <a:pt x="56" y="63"/>
                  </a:lnTo>
                  <a:lnTo>
                    <a:pt x="56" y="63"/>
                  </a:lnTo>
                  <a:lnTo>
                    <a:pt x="56" y="63"/>
                  </a:lnTo>
                  <a:close/>
                </a:path>
              </a:pathLst>
            </a:custGeom>
            <a:solidFill>
              <a:srgbClr val="6D5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7" name="Freeform 39"/>
            <p:cNvSpPr>
              <a:spLocks/>
            </p:cNvSpPr>
            <p:nvPr/>
          </p:nvSpPr>
          <p:spPr bwMode="auto">
            <a:xfrm>
              <a:off x="1210" y="2814"/>
              <a:ext cx="56" cy="47"/>
            </a:xfrm>
            <a:custGeom>
              <a:avLst/>
              <a:gdLst>
                <a:gd name="T0" fmla="*/ 46 w 46"/>
                <a:gd name="T1" fmla="*/ 37 h 39"/>
                <a:gd name="T2" fmla="*/ 23 w 46"/>
                <a:gd name="T3" fmla="*/ 39 h 39"/>
                <a:gd name="T4" fmla="*/ 0 w 46"/>
                <a:gd name="T5" fmla="*/ 37 h 39"/>
                <a:gd name="T6" fmla="*/ 0 w 46"/>
                <a:gd name="T7" fmla="*/ 0 h 39"/>
                <a:gd name="T8" fmla="*/ 46 w 46"/>
                <a:gd name="T9" fmla="*/ 0 h 39"/>
                <a:gd name="T10" fmla="*/ 46 w 46"/>
                <a:gd name="T11" fmla="*/ 37 h 39"/>
                <a:gd name="T12" fmla="*/ 46 w 46"/>
                <a:gd name="T13" fmla="*/ 37 h 39"/>
              </a:gdLst>
              <a:ahLst/>
              <a:cxnLst>
                <a:cxn ang="0">
                  <a:pos x="T0" y="T1"/>
                </a:cxn>
                <a:cxn ang="0">
                  <a:pos x="T2" y="T3"/>
                </a:cxn>
                <a:cxn ang="0">
                  <a:pos x="T4" y="T5"/>
                </a:cxn>
                <a:cxn ang="0">
                  <a:pos x="T6" y="T7"/>
                </a:cxn>
                <a:cxn ang="0">
                  <a:pos x="T8" y="T9"/>
                </a:cxn>
                <a:cxn ang="0">
                  <a:pos x="T10" y="T11"/>
                </a:cxn>
                <a:cxn ang="0">
                  <a:pos x="T12" y="T13"/>
                </a:cxn>
              </a:cxnLst>
              <a:rect l="0" t="0" r="r" b="b"/>
              <a:pathLst>
                <a:path w="46" h="39">
                  <a:moveTo>
                    <a:pt x="46" y="37"/>
                  </a:moveTo>
                  <a:cubicBezTo>
                    <a:pt x="39" y="39"/>
                    <a:pt x="32" y="39"/>
                    <a:pt x="23" y="39"/>
                  </a:cubicBezTo>
                  <a:cubicBezTo>
                    <a:pt x="14" y="39"/>
                    <a:pt x="7" y="39"/>
                    <a:pt x="0" y="37"/>
                  </a:cubicBezTo>
                  <a:cubicBezTo>
                    <a:pt x="0" y="0"/>
                    <a:pt x="0" y="0"/>
                    <a:pt x="0" y="0"/>
                  </a:cubicBezTo>
                  <a:cubicBezTo>
                    <a:pt x="46" y="0"/>
                    <a:pt x="46" y="0"/>
                    <a:pt x="46" y="0"/>
                  </a:cubicBezTo>
                  <a:cubicBezTo>
                    <a:pt x="46" y="37"/>
                    <a:pt x="46" y="37"/>
                    <a:pt x="46" y="37"/>
                  </a:cubicBezTo>
                  <a:cubicBezTo>
                    <a:pt x="46" y="37"/>
                    <a:pt x="46" y="37"/>
                    <a:pt x="46" y="37"/>
                  </a:cubicBezTo>
                  <a:close/>
                </a:path>
              </a:pathLst>
            </a:custGeom>
            <a:solidFill>
              <a:srgbClr val="4937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8" name="Freeform 40"/>
            <p:cNvSpPr>
              <a:spLocks/>
            </p:cNvSpPr>
            <p:nvPr/>
          </p:nvSpPr>
          <p:spPr bwMode="auto">
            <a:xfrm>
              <a:off x="1171" y="2723"/>
              <a:ext cx="133" cy="126"/>
            </a:xfrm>
            <a:custGeom>
              <a:avLst/>
              <a:gdLst>
                <a:gd name="T0" fmla="*/ 109 w 109"/>
                <a:gd name="T1" fmla="*/ 0 h 103"/>
                <a:gd name="T2" fmla="*/ 109 w 109"/>
                <a:gd name="T3" fmla="*/ 86 h 103"/>
                <a:gd name="T4" fmla="*/ 108 w 109"/>
                <a:gd name="T5" fmla="*/ 86 h 103"/>
                <a:gd name="T6" fmla="*/ 55 w 109"/>
                <a:gd name="T7" fmla="*/ 103 h 103"/>
                <a:gd name="T8" fmla="*/ 0 w 109"/>
                <a:gd name="T9" fmla="*/ 86 h 103"/>
                <a:gd name="T10" fmla="*/ 0 w 109"/>
                <a:gd name="T11" fmla="*/ 0 h 103"/>
                <a:gd name="T12" fmla="*/ 109 w 109"/>
                <a:gd name="T13" fmla="*/ 0 h 103"/>
                <a:gd name="T14" fmla="*/ 109 w 109"/>
                <a:gd name="T15" fmla="*/ 0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103">
                  <a:moveTo>
                    <a:pt x="109" y="0"/>
                  </a:moveTo>
                  <a:cubicBezTo>
                    <a:pt x="109" y="86"/>
                    <a:pt x="109" y="86"/>
                    <a:pt x="109" y="86"/>
                  </a:cubicBezTo>
                  <a:cubicBezTo>
                    <a:pt x="108" y="86"/>
                    <a:pt x="108" y="86"/>
                    <a:pt x="108" y="86"/>
                  </a:cubicBezTo>
                  <a:cubicBezTo>
                    <a:pt x="94" y="98"/>
                    <a:pt x="74" y="103"/>
                    <a:pt x="55" y="103"/>
                  </a:cubicBezTo>
                  <a:cubicBezTo>
                    <a:pt x="35" y="103"/>
                    <a:pt x="16" y="98"/>
                    <a:pt x="0" y="86"/>
                  </a:cubicBezTo>
                  <a:cubicBezTo>
                    <a:pt x="0" y="0"/>
                    <a:pt x="0" y="0"/>
                    <a:pt x="0" y="0"/>
                  </a:cubicBezTo>
                  <a:cubicBezTo>
                    <a:pt x="109" y="0"/>
                    <a:pt x="109" y="0"/>
                    <a:pt x="109" y="0"/>
                  </a:cubicBezTo>
                  <a:cubicBezTo>
                    <a:pt x="109" y="0"/>
                    <a:pt x="109" y="0"/>
                    <a:pt x="109" y="0"/>
                  </a:cubicBezTo>
                  <a:close/>
                </a:path>
              </a:pathLst>
            </a:custGeom>
            <a:solidFill>
              <a:srgbClr val="6D5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 name="Freeform 41"/>
            <p:cNvSpPr>
              <a:spLocks/>
            </p:cNvSpPr>
            <p:nvPr/>
          </p:nvSpPr>
          <p:spPr bwMode="auto">
            <a:xfrm>
              <a:off x="1171" y="2691"/>
              <a:ext cx="10" cy="97"/>
            </a:xfrm>
            <a:custGeom>
              <a:avLst/>
              <a:gdLst>
                <a:gd name="T0" fmla="*/ 10 w 10"/>
                <a:gd name="T1" fmla="*/ 97 h 97"/>
                <a:gd name="T2" fmla="*/ 0 w 10"/>
                <a:gd name="T3" fmla="*/ 97 h 97"/>
                <a:gd name="T4" fmla="*/ 0 w 10"/>
                <a:gd name="T5" fmla="*/ 0 h 97"/>
                <a:gd name="T6" fmla="*/ 10 w 10"/>
                <a:gd name="T7" fmla="*/ 0 h 97"/>
                <a:gd name="T8" fmla="*/ 10 w 10"/>
                <a:gd name="T9" fmla="*/ 97 h 97"/>
                <a:gd name="T10" fmla="*/ 10 w 10"/>
                <a:gd name="T11" fmla="*/ 97 h 97"/>
                <a:gd name="T12" fmla="*/ 10 w 10"/>
                <a:gd name="T13" fmla="*/ 97 h 97"/>
                <a:gd name="T14" fmla="*/ 10 w 10"/>
                <a:gd name="T15" fmla="*/ 97 h 97"/>
                <a:gd name="T16" fmla="*/ 10 w 10"/>
                <a:gd name="T17" fmla="*/ 97 h 97"/>
                <a:gd name="T18" fmla="*/ 10 w 10"/>
                <a:gd name="T19"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7">
                  <a:moveTo>
                    <a:pt x="10" y="97"/>
                  </a:moveTo>
                  <a:lnTo>
                    <a:pt x="0" y="97"/>
                  </a:lnTo>
                  <a:lnTo>
                    <a:pt x="0" y="0"/>
                  </a:lnTo>
                  <a:lnTo>
                    <a:pt x="10" y="0"/>
                  </a:lnTo>
                  <a:lnTo>
                    <a:pt x="10" y="97"/>
                  </a:lnTo>
                  <a:lnTo>
                    <a:pt x="10" y="97"/>
                  </a:lnTo>
                  <a:lnTo>
                    <a:pt x="10" y="97"/>
                  </a:lnTo>
                  <a:lnTo>
                    <a:pt x="10" y="97"/>
                  </a:lnTo>
                  <a:lnTo>
                    <a:pt x="10" y="97"/>
                  </a:lnTo>
                  <a:lnTo>
                    <a:pt x="10"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0" name="Freeform 42"/>
            <p:cNvSpPr>
              <a:spLocks/>
            </p:cNvSpPr>
            <p:nvPr/>
          </p:nvSpPr>
          <p:spPr bwMode="auto">
            <a:xfrm>
              <a:off x="1297" y="2691"/>
              <a:ext cx="7" cy="97"/>
            </a:xfrm>
            <a:custGeom>
              <a:avLst/>
              <a:gdLst>
                <a:gd name="T0" fmla="*/ 7 w 7"/>
                <a:gd name="T1" fmla="*/ 97 h 97"/>
                <a:gd name="T2" fmla="*/ 0 w 7"/>
                <a:gd name="T3" fmla="*/ 97 h 97"/>
                <a:gd name="T4" fmla="*/ 0 w 7"/>
                <a:gd name="T5" fmla="*/ 0 h 97"/>
                <a:gd name="T6" fmla="*/ 7 w 7"/>
                <a:gd name="T7" fmla="*/ 0 h 97"/>
                <a:gd name="T8" fmla="*/ 7 w 7"/>
                <a:gd name="T9" fmla="*/ 97 h 97"/>
                <a:gd name="T10" fmla="*/ 7 w 7"/>
                <a:gd name="T11" fmla="*/ 97 h 97"/>
                <a:gd name="T12" fmla="*/ 7 w 7"/>
                <a:gd name="T13" fmla="*/ 97 h 97"/>
                <a:gd name="T14" fmla="*/ 7 w 7"/>
                <a:gd name="T15" fmla="*/ 97 h 97"/>
                <a:gd name="T16" fmla="*/ 7 w 7"/>
                <a:gd name="T17" fmla="*/ 97 h 97"/>
                <a:gd name="T18" fmla="*/ 7 w 7"/>
                <a:gd name="T19"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97">
                  <a:moveTo>
                    <a:pt x="7" y="97"/>
                  </a:moveTo>
                  <a:lnTo>
                    <a:pt x="0" y="97"/>
                  </a:lnTo>
                  <a:lnTo>
                    <a:pt x="0" y="0"/>
                  </a:lnTo>
                  <a:lnTo>
                    <a:pt x="7" y="0"/>
                  </a:lnTo>
                  <a:lnTo>
                    <a:pt x="7" y="97"/>
                  </a:lnTo>
                  <a:lnTo>
                    <a:pt x="7" y="97"/>
                  </a:lnTo>
                  <a:lnTo>
                    <a:pt x="7" y="97"/>
                  </a:lnTo>
                  <a:lnTo>
                    <a:pt x="7" y="97"/>
                  </a:lnTo>
                  <a:lnTo>
                    <a:pt x="7" y="97"/>
                  </a:lnTo>
                  <a:lnTo>
                    <a:pt x="7"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1" name="Freeform 43"/>
            <p:cNvSpPr>
              <a:spLocks/>
            </p:cNvSpPr>
            <p:nvPr/>
          </p:nvSpPr>
          <p:spPr bwMode="auto">
            <a:xfrm>
              <a:off x="1171" y="2648"/>
              <a:ext cx="135" cy="75"/>
            </a:xfrm>
            <a:custGeom>
              <a:avLst/>
              <a:gdLst>
                <a:gd name="T0" fmla="*/ 87 w 111"/>
                <a:gd name="T1" fmla="*/ 16 h 62"/>
                <a:gd name="T2" fmla="*/ 57 w 111"/>
                <a:gd name="T3" fmla="*/ 18 h 62"/>
                <a:gd name="T4" fmla="*/ 57 w 111"/>
                <a:gd name="T5" fmla="*/ 18 h 62"/>
                <a:gd name="T6" fmla="*/ 39 w 111"/>
                <a:gd name="T7" fmla="*/ 14 h 62"/>
                <a:gd name="T8" fmla="*/ 30 w 111"/>
                <a:gd name="T9" fmla="*/ 11 h 62"/>
                <a:gd name="T10" fmla="*/ 0 w 111"/>
                <a:gd name="T11" fmla="*/ 35 h 62"/>
                <a:gd name="T12" fmla="*/ 0 w 111"/>
                <a:gd name="T13" fmla="*/ 58 h 62"/>
                <a:gd name="T14" fmla="*/ 5 w 111"/>
                <a:gd name="T15" fmla="*/ 62 h 62"/>
                <a:gd name="T16" fmla="*/ 104 w 111"/>
                <a:gd name="T17" fmla="*/ 62 h 62"/>
                <a:gd name="T18" fmla="*/ 110 w 111"/>
                <a:gd name="T19" fmla="*/ 58 h 62"/>
                <a:gd name="T20" fmla="*/ 110 w 111"/>
                <a:gd name="T21" fmla="*/ 14 h 62"/>
                <a:gd name="T22" fmla="*/ 87 w 111"/>
                <a:gd name="T23" fmla="*/ 1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1" h="62">
                  <a:moveTo>
                    <a:pt x="87" y="16"/>
                  </a:moveTo>
                  <a:cubicBezTo>
                    <a:pt x="94" y="0"/>
                    <a:pt x="62" y="14"/>
                    <a:pt x="57" y="18"/>
                  </a:cubicBezTo>
                  <a:cubicBezTo>
                    <a:pt x="57" y="18"/>
                    <a:pt x="57" y="18"/>
                    <a:pt x="57" y="18"/>
                  </a:cubicBezTo>
                  <a:cubicBezTo>
                    <a:pt x="64" y="9"/>
                    <a:pt x="44" y="11"/>
                    <a:pt x="39" y="14"/>
                  </a:cubicBezTo>
                  <a:cubicBezTo>
                    <a:pt x="44" y="7"/>
                    <a:pt x="34" y="9"/>
                    <a:pt x="30" y="11"/>
                  </a:cubicBezTo>
                  <a:cubicBezTo>
                    <a:pt x="18" y="14"/>
                    <a:pt x="0" y="20"/>
                    <a:pt x="0" y="35"/>
                  </a:cubicBezTo>
                  <a:cubicBezTo>
                    <a:pt x="0" y="58"/>
                    <a:pt x="0" y="58"/>
                    <a:pt x="0" y="58"/>
                  </a:cubicBezTo>
                  <a:cubicBezTo>
                    <a:pt x="0" y="60"/>
                    <a:pt x="4" y="62"/>
                    <a:pt x="5" y="62"/>
                  </a:cubicBezTo>
                  <a:cubicBezTo>
                    <a:pt x="104" y="62"/>
                    <a:pt x="104" y="62"/>
                    <a:pt x="104" y="62"/>
                  </a:cubicBezTo>
                  <a:cubicBezTo>
                    <a:pt x="108" y="62"/>
                    <a:pt x="110" y="60"/>
                    <a:pt x="110" y="58"/>
                  </a:cubicBezTo>
                  <a:cubicBezTo>
                    <a:pt x="110" y="44"/>
                    <a:pt x="111" y="28"/>
                    <a:pt x="110" y="14"/>
                  </a:cubicBezTo>
                  <a:cubicBezTo>
                    <a:pt x="110" y="11"/>
                    <a:pt x="90" y="14"/>
                    <a:pt x="87" y="1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2" name="Freeform 44"/>
            <p:cNvSpPr>
              <a:spLocks/>
            </p:cNvSpPr>
            <p:nvPr/>
          </p:nvSpPr>
          <p:spPr bwMode="auto">
            <a:xfrm>
              <a:off x="1148" y="3197"/>
              <a:ext cx="179" cy="61"/>
            </a:xfrm>
            <a:custGeom>
              <a:avLst/>
              <a:gdLst>
                <a:gd name="T0" fmla="*/ 0 w 179"/>
                <a:gd name="T1" fmla="*/ 61 h 61"/>
                <a:gd name="T2" fmla="*/ 179 w 179"/>
                <a:gd name="T3" fmla="*/ 61 h 61"/>
                <a:gd name="T4" fmla="*/ 179 w 179"/>
                <a:gd name="T5" fmla="*/ 0 h 61"/>
                <a:gd name="T6" fmla="*/ 0 w 179"/>
                <a:gd name="T7" fmla="*/ 0 h 61"/>
                <a:gd name="T8" fmla="*/ 0 w 179"/>
                <a:gd name="T9" fmla="*/ 61 h 61"/>
                <a:gd name="T10" fmla="*/ 0 w 179"/>
                <a:gd name="T11" fmla="*/ 61 h 61"/>
                <a:gd name="T12" fmla="*/ 0 w 179"/>
                <a:gd name="T13" fmla="*/ 61 h 61"/>
                <a:gd name="T14" fmla="*/ 0 w 179"/>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61">
                  <a:moveTo>
                    <a:pt x="0" y="61"/>
                  </a:moveTo>
                  <a:lnTo>
                    <a:pt x="179" y="61"/>
                  </a:lnTo>
                  <a:lnTo>
                    <a:pt x="179" y="0"/>
                  </a:lnTo>
                  <a:lnTo>
                    <a:pt x="0" y="0"/>
                  </a:lnTo>
                  <a:lnTo>
                    <a:pt x="0" y="61"/>
                  </a:lnTo>
                  <a:lnTo>
                    <a:pt x="0" y="61"/>
                  </a:lnTo>
                  <a:lnTo>
                    <a:pt x="0" y="61"/>
                  </a:lnTo>
                  <a:lnTo>
                    <a:pt x="0" y="61"/>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3" name="Freeform 45"/>
            <p:cNvSpPr>
              <a:spLocks/>
            </p:cNvSpPr>
            <p:nvPr/>
          </p:nvSpPr>
          <p:spPr bwMode="auto">
            <a:xfrm>
              <a:off x="1278" y="3197"/>
              <a:ext cx="49" cy="461"/>
            </a:xfrm>
            <a:custGeom>
              <a:avLst/>
              <a:gdLst>
                <a:gd name="T0" fmla="*/ 0 w 49"/>
                <a:gd name="T1" fmla="*/ 461 h 461"/>
                <a:gd name="T2" fmla="*/ 49 w 49"/>
                <a:gd name="T3" fmla="*/ 461 h 461"/>
                <a:gd name="T4" fmla="*/ 49 w 49"/>
                <a:gd name="T5" fmla="*/ 0 h 461"/>
                <a:gd name="T6" fmla="*/ 0 w 49"/>
                <a:gd name="T7" fmla="*/ 0 h 461"/>
                <a:gd name="T8" fmla="*/ 0 w 49"/>
                <a:gd name="T9" fmla="*/ 461 h 461"/>
                <a:gd name="T10" fmla="*/ 0 w 49"/>
                <a:gd name="T11" fmla="*/ 461 h 461"/>
                <a:gd name="T12" fmla="*/ 0 w 49"/>
                <a:gd name="T13" fmla="*/ 461 h 461"/>
                <a:gd name="T14" fmla="*/ 0 w 49"/>
                <a:gd name="T15" fmla="*/ 461 h 4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461">
                  <a:moveTo>
                    <a:pt x="0" y="461"/>
                  </a:moveTo>
                  <a:lnTo>
                    <a:pt x="49" y="461"/>
                  </a:lnTo>
                  <a:lnTo>
                    <a:pt x="49" y="0"/>
                  </a:lnTo>
                  <a:lnTo>
                    <a:pt x="0" y="0"/>
                  </a:lnTo>
                  <a:lnTo>
                    <a:pt x="0" y="461"/>
                  </a:lnTo>
                  <a:lnTo>
                    <a:pt x="0" y="461"/>
                  </a:lnTo>
                  <a:lnTo>
                    <a:pt x="0" y="461"/>
                  </a:lnTo>
                  <a:lnTo>
                    <a:pt x="0" y="461"/>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4" name="Freeform 46"/>
            <p:cNvSpPr>
              <a:spLocks/>
            </p:cNvSpPr>
            <p:nvPr/>
          </p:nvSpPr>
          <p:spPr bwMode="auto">
            <a:xfrm>
              <a:off x="1278" y="3652"/>
              <a:ext cx="114" cy="57"/>
            </a:xfrm>
            <a:custGeom>
              <a:avLst/>
              <a:gdLst>
                <a:gd name="T0" fmla="*/ 41 w 93"/>
                <a:gd name="T1" fmla="*/ 0 h 47"/>
                <a:gd name="T2" fmla="*/ 93 w 93"/>
                <a:gd name="T3" fmla="*/ 47 h 47"/>
                <a:gd name="T4" fmla="*/ 41 w 93"/>
                <a:gd name="T5" fmla="*/ 47 h 47"/>
                <a:gd name="T6" fmla="*/ 0 w 93"/>
                <a:gd name="T7" fmla="*/ 47 h 47"/>
                <a:gd name="T8" fmla="*/ 0 w 93"/>
                <a:gd name="T9" fmla="*/ 0 h 47"/>
                <a:gd name="T10" fmla="*/ 41 w 93"/>
                <a:gd name="T11" fmla="*/ 0 h 47"/>
                <a:gd name="T12" fmla="*/ 41 w 93"/>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93" h="47">
                  <a:moveTo>
                    <a:pt x="41" y="0"/>
                  </a:moveTo>
                  <a:cubicBezTo>
                    <a:pt x="69" y="0"/>
                    <a:pt x="91" y="21"/>
                    <a:pt x="93" y="47"/>
                  </a:cubicBezTo>
                  <a:cubicBezTo>
                    <a:pt x="41" y="47"/>
                    <a:pt x="41" y="47"/>
                    <a:pt x="41" y="47"/>
                  </a:cubicBezTo>
                  <a:cubicBezTo>
                    <a:pt x="0" y="47"/>
                    <a:pt x="0" y="47"/>
                    <a:pt x="0" y="47"/>
                  </a:cubicBezTo>
                  <a:cubicBezTo>
                    <a:pt x="0" y="0"/>
                    <a:pt x="0" y="0"/>
                    <a:pt x="0" y="0"/>
                  </a:cubicBezTo>
                  <a:cubicBezTo>
                    <a:pt x="41" y="0"/>
                    <a:pt x="41" y="0"/>
                    <a:pt x="41" y="0"/>
                  </a:cubicBezTo>
                  <a:cubicBezTo>
                    <a:pt x="41" y="0"/>
                    <a:pt x="41" y="0"/>
                    <a:pt x="41" y="0"/>
                  </a:cubicBezTo>
                  <a:close/>
                </a:path>
              </a:pathLst>
            </a:custGeom>
            <a:solidFill>
              <a:srgbClr val="563F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5" name="Freeform 47"/>
            <p:cNvSpPr>
              <a:spLocks/>
            </p:cNvSpPr>
            <p:nvPr/>
          </p:nvSpPr>
          <p:spPr bwMode="auto">
            <a:xfrm>
              <a:off x="1148" y="3197"/>
              <a:ext cx="48" cy="461"/>
            </a:xfrm>
            <a:custGeom>
              <a:avLst/>
              <a:gdLst>
                <a:gd name="T0" fmla="*/ 0 w 48"/>
                <a:gd name="T1" fmla="*/ 461 h 461"/>
                <a:gd name="T2" fmla="*/ 48 w 48"/>
                <a:gd name="T3" fmla="*/ 461 h 461"/>
                <a:gd name="T4" fmla="*/ 48 w 48"/>
                <a:gd name="T5" fmla="*/ 0 h 461"/>
                <a:gd name="T6" fmla="*/ 0 w 48"/>
                <a:gd name="T7" fmla="*/ 0 h 461"/>
                <a:gd name="T8" fmla="*/ 0 w 48"/>
                <a:gd name="T9" fmla="*/ 461 h 461"/>
                <a:gd name="T10" fmla="*/ 0 w 48"/>
                <a:gd name="T11" fmla="*/ 461 h 461"/>
                <a:gd name="T12" fmla="*/ 0 w 48"/>
                <a:gd name="T13" fmla="*/ 461 h 461"/>
                <a:gd name="T14" fmla="*/ 0 w 48"/>
                <a:gd name="T15" fmla="*/ 461 h 4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461">
                  <a:moveTo>
                    <a:pt x="0" y="461"/>
                  </a:moveTo>
                  <a:lnTo>
                    <a:pt x="48" y="461"/>
                  </a:lnTo>
                  <a:lnTo>
                    <a:pt x="48" y="0"/>
                  </a:lnTo>
                  <a:lnTo>
                    <a:pt x="0" y="0"/>
                  </a:lnTo>
                  <a:lnTo>
                    <a:pt x="0" y="461"/>
                  </a:lnTo>
                  <a:lnTo>
                    <a:pt x="0" y="461"/>
                  </a:lnTo>
                  <a:lnTo>
                    <a:pt x="0" y="461"/>
                  </a:lnTo>
                  <a:lnTo>
                    <a:pt x="0" y="461"/>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6" name="Freeform 48"/>
            <p:cNvSpPr>
              <a:spLocks/>
            </p:cNvSpPr>
            <p:nvPr/>
          </p:nvSpPr>
          <p:spPr bwMode="auto">
            <a:xfrm>
              <a:off x="1148" y="3652"/>
              <a:ext cx="111" cy="57"/>
            </a:xfrm>
            <a:custGeom>
              <a:avLst/>
              <a:gdLst>
                <a:gd name="T0" fmla="*/ 38 w 91"/>
                <a:gd name="T1" fmla="*/ 0 h 47"/>
                <a:gd name="T2" fmla="*/ 91 w 91"/>
                <a:gd name="T3" fmla="*/ 47 h 47"/>
                <a:gd name="T4" fmla="*/ 38 w 91"/>
                <a:gd name="T5" fmla="*/ 47 h 47"/>
                <a:gd name="T6" fmla="*/ 0 w 91"/>
                <a:gd name="T7" fmla="*/ 47 h 47"/>
                <a:gd name="T8" fmla="*/ 0 w 91"/>
                <a:gd name="T9" fmla="*/ 0 h 47"/>
                <a:gd name="T10" fmla="*/ 38 w 91"/>
                <a:gd name="T11" fmla="*/ 0 h 47"/>
                <a:gd name="T12" fmla="*/ 38 w 91"/>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91" h="47">
                  <a:moveTo>
                    <a:pt x="38" y="0"/>
                  </a:moveTo>
                  <a:cubicBezTo>
                    <a:pt x="66" y="0"/>
                    <a:pt x="89" y="21"/>
                    <a:pt x="91" y="47"/>
                  </a:cubicBezTo>
                  <a:cubicBezTo>
                    <a:pt x="38" y="47"/>
                    <a:pt x="38" y="47"/>
                    <a:pt x="38" y="47"/>
                  </a:cubicBezTo>
                  <a:cubicBezTo>
                    <a:pt x="0" y="47"/>
                    <a:pt x="0" y="47"/>
                    <a:pt x="0" y="47"/>
                  </a:cubicBezTo>
                  <a:cubicBezTo>
                    <a:pt x="0" y="0"/>
                    <a:pt x="0" y="0"/>
                    <a:pt x="0" y="0"/>
                  </a:cubicBezTo>
                  <a:cubicBezTo>
                    <a:pt x="38" y="0"/>
                    <a:pt x="38" y="0"/>
                    <a:pt x="38" y="0"/>
                  </a:cubicBezTo>
                  <a:cubicBezTo>
                    <a:pt x="38" y="0"/>
                    <a:pt x="38" y="0"/>
                    <a:pt x="38" y="0"/>
                  </a:cubicBezTo>
                  <a:close/>
                </a:path>
              </a:pathLst>
            </a:custGeom>
            <a:solidFill>
              <a:srgbClr val="563F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7" name="Freeform 49"/>
            <p:cNvSpPr>
              <a:spLocks/>
            </p:cNvSpPr>
            <p:nvPr/>
          </p:nvSpPr>
          <p:spPr bwMode="auto">
            <a:xfrm>
              <a:off x="1337" y="2992"/>
              <a:ext cx="51" cy="305"/>
            </a:xfrm>
            <a:custGeom>
              <a:avLst/>
              <a:gdLst>
                <a:gd name="T0" fmla="*/ 51 w 51"/>
                <a:gd name="T1" fmla="*/ 305 h 305"/>
                <a:gd name="T2" fmla="*/ 51 w 51"/>
                <a:gd name="T3" fmla="*/ 0 h 305"/>
                <a:gd name="T4" fmla="*/ 0 w 51"/>
                <a:gd name="T5" fmla="*/ 0 h 305"/>
                <a:gd name="T6" fmla="*/ 0 w 51"/>
                <a:gd name="T7" fmla="*/ 305 h 305"/>
                <a:gd name="T8" fmla="*/ 51 w 51"/>
                <a:gd name="T9" fmla="*/ 305 h 305"/>
                <a:gd name="T10" fmla="*/ 51 w 51"/>
                <a:gd name="T11" fmla="*/ 305 h 305"/>
                <a:gd name="T12" fmla="*/ 51 w 51"/>
                <a:gd name="T13" fmla="*/ 305 h 305"/>
                <a:gd name="T14" fmla="*/ 51 w 51"/>
                <a:gd name="T15" fmla="*/ 305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305">
                  <a:moveTo>
                    <a:pt x="51" y="305"/>
                  </a:moveTo>
                  <a:lnTo>
                    <a:pt x="51" y="0"/>
                  </a:lnTo>
                  <a:lnTo>
                    <a:pt x="0" y="0"/>
                  </a:lnTo>
                  <a:lnTo>
                    <a:pt x="0" y="305"/>
                  </a:lnTo>
                  <a:lnTo>
                    <a:pt x="51" y="305"/>
                  </a:lnTo>
                  <a:lnTo>
                    <a:pt x="51" y="305"/>
                  </a:lnTo>
                  <a:lnTo>
                    <a:pt x="51" y="305"/>
                  </a:lnTo>
                  <a:lnTo>
                    <a:pt x="51" y="305"/>
                  </a:lnTo>
                  <a:close/>
                </a:path>
              </a:pathLst>
            </a:custGeom>
            <a:solidFill>
              <a:srgbClr val="6D5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8" name="Freeform 50"/>
            <p:cNvSpPr>
              <a:spLocks/>
            </p:cNvSpPr>
            <p:nvPr/>
          </p:nvSpPr>
          <p:spPr bwMode="auto">
            <a:xfrm>
              <a:off x="1337" y="3243"/>
              <a:ext cx="51" cy="103"/>
            </a:xfrm>
            <a:custGeom>
              <a:avLst/>
              <a:gdLst>
                <a:gd name="T0" fmla="*/ 0 w 42"/>
                <a:gd name="T1" fmla="*/ 0 h 85"/>
                <a:gd name="T2" fmla="*/ 0 w 42"/>
                <a:gd name="T3" fmla="*/ 85 h 85"/>
                <a:gd name="T4" fmla="*/ 42 w 42"/>
                <a:gd name="T5" fmla="*/ 43 h 85"/>
                <a:gd name="T6" fmla="*/ 0 w 42"/>
                <a:gd name="T7" fmla="*/ 0 h 85"/>
              </a:gdLst>
              <a:ahLst/>
              <a:cxnLst>
                <a:cxn ang="0">
                  <a:pos x="T0" y="T1"/>
                </a:cxn>
                <a:cxn ang="0">
                  <a:pos x="T2" y="T3"/>
                </a:cxn>
                <a:cxn ang="0">
                  <a:pos x="T4" y="T5"/>
                </a:cxn>
                <a:cxn ang="0">
                  <a:pos x="T6" y="T7"/>
                </a:cxn>
              </a:cxnLst>
              <a:rect l="0" t="0" r="r" b="b"/>
              <a:pathLst>
                <a:path w="42" h="85">
                  <a:moveTo>
                    <a:pt x="0" y="0"/>
                  </a:moveTo>
                  <a:cubicBezTo>
                    <a:pt x="0" y="85"/>
                    <a:pt x="0" y="85"/>
                    <a:pt x="0" y="85"/>
                  </a:cubicBezTo>
                  <a:cubicBezTo>
                    <a:pt x="23" y="85"/>
                    <a:pt x="42" y="65"/>
                    <a:pt x="42" y="43"/>
                  </a:cubicBezTo>
                  <a:cubicBezTo>
                    <a:pt x="42" y="20"/>
                    <a:pt x="23" y="0"/>
                    <a:pt x="0" y="0"/>
                  </a:cubicBezTo>
                  <a:close/>
                </a:path>
              </a:pathLst>
            </a:custGeom>
            <a:solidFill>
              <a:srgbClr val="6D5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9" name="Freeform 51"/>
            <p:cNvSpPr>
              <a:spLocks/>
            </p:cNvSpPr>
            <p:nvPr/>
          </p:nvSpPr>
          <p:spPr bwMode="auto">
            <a:xfrm>
              <a:off x="1337" y="2992"/>
              <a:ext cx="51" cy="16"/>
            </a:xfrm>
            <a:custGeom>
              <a:avLst/>
              <a:gdLst>
                <a:gd name="T0" fmla="*/ 51 w 51"/>
                <a:gd name="T1" fmla="*/ 16 h 16"/>
                <a:gd name="T2" fmla="*/ 0 w 51"/>
                <a:gd name="T3" fmla="*/ 16 h 16"/>
                <a:gd name="T4" fmla="*/ 0 w 51"/>
                <a:gd name="T5" fmla="*/ 0 h 16"/>
                <a:gd name="T6" fmla="*/ 51 w 51"/>
                <a:gd name="T7" fmla="*/ 0 h 16"/>
                <a:gd name="T8" fmla="*/ 51 w 51"/>
                <a:gd name="T9" fmla="*/ 16 h 16"/>
                <a:gd name="T10" fmla="*/ 51 w 51"/>
                <a:gd name="T11" fmla="*/ 16 h 16"/>
                <a:gd name="T12" fmla="*/ 51 w 51"/>
                <a:gd name="T13" fmla="*/ 16 h 16"/>
                <a:gd name="T14" fmla="*/ 51 w 51"/>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6">
                  <a:moveTo>
                    <a:pt x="51" y="16"/>
                  </a:moveTo>
                  <a:lnTo>
                    <a:pt x="0" y="16"/>
                  </a:lnTo>
                  <a:lnTo>
                    <a:pt x="0" y="0"/>
                  </a:lnTo>
                  <a:lnTo>
                    <a:pt x="51" y="0"/>
                  </a:lnTo>
                  <a:lnTo>
                    <a:pt x="51" y="16"/>
                  </a:lnTo>
                  <a:lnTo>
                    <a:pt x="51" y="16"/>
                  </a:lnTo>
                  <a:lnTo>
                    <a:pt x="51" y="16"/>
                  </a:lnTo>
                  <a:lnTo>
                    <a:pt x="51" y="16"/>
                  </a:lnTo>
                  <a:close/>
                </a:path>
              </a:pathLst>
            </a:custGeom>
            <a:solidFill>
              <a:srgbClr val="4937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 name="Freeform 52"/>
            <p:cNvSpPr>
              <a:spLocks/>
            </p:cNvSpPr>
            <p:nvPr/>
          </p:nvSpPr>
          <p:spPr bwMode="auto">
            <a:xfrm>
              <a:off x="624" y="3690"/>
              <a:ext cx="1532" cy="711"/>
            </a:xfrm>
            <a:custGeom>
              <a:avLst/>
              <a:gdLst>
                <a:gd name="T0" fmla="*/ 1021 w 1532"/>
                <a:gd name="T1" fmla="*/ 446 h 711"/>
                <a:gd name="T2" fmla="*/ 1021 w 1532"/>
                <a:gd name="T3" fmla="*/ 0 h 711"/>
                <a:gd name="T4" fmla="*/ 333 w 1532"/>
                <a:gd name="T5" fmla="*/ 0 h 711"/>
                <a:gd name="T6" fmla="*/ 333 w 1532"/>
                <a:gd name="T7" fmla="*/ 255 h 711"/>
                <a:gd name="T8" fmla="*/ 0 w 1532"/>
                <a:gd name="T9" fmla="*/ 255 h 711"/>
                <a:gd name="T10" fmla="*/ 0 w 1532"/>
                <a:gd name="T11" fmla="*/ 711 h 711"/>
                <a:gd name="T12" fmla="*/ 510 w 1532"/>
                <a:gd name="T13" fmla="*/ 711 h 711"/>
                <a:gd name="T14" fmla="*/ 511 w 1532"/>
                <a:gd name="T15" fmla="*/ 711 h 711"/>
                <a:gd name="T16" fmla="*/ 1021 w 1532"/>
                <a:gd name="T17" fmla="*/ 711 h 711"/>
                <a:gd name="T18" fmla="*/ 1532 w 1532"/>
                <a:gd name="T19" fmla="*/ 711 h 711"/>
                <a:gd name="T20" fmla="*/ 1532 w 1532"/>
                <a:gd name="T21" fmla="*/ 446 h 711"/>
                <a:gd name="T22" fmla="*/ 1021 w 1532"/>
                <a:gd name="T23" fmla="*/ 446 h 711"/>
                <a:gd name="T24" fmla="*/ 1021 w 1532"/>
                <a:gd name="T25" fmla="*/ 446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2" h="711">
                  <a:moveTo>
                    <a:pt x="1021" y="446"/>
                  </a:moveTo>
                  <a:lnTo>
                    <a:pt x="1021" y="0"/>
                  </a:lnTo>
                  <a:lnTo>
                    <a:pt x="333" y="0"/>
                  </a:lnTo>
                  <a:lnTo>
                    <a:pt x="333" y="255"/>
                  </a:lnTo>
                  <a:lnTo>
                    <a:pt x="0" y="255"/>
                  </a:lnTo>
                  <a:lnTo>
                    <a:pt x="0" y="711"/>
                  </a:lnTo>
                  <a:lnTo>
                    <a:pt x="510" y="711"/>
                  </a:lnTo>
                  <a:lnTo>
                    <a:pt x="511" y="711"/>
                  </a:lnTo>
                  <a:lnTo>
                    <a:pt x="1021" y="711"/>
                  </a:lnTo>
                  <a:lnTo>
                    <a:pt x="1532" y="711"/>
                  </a:lnTo>
                  <a:lnTo>
                    <a:pt x="1532" y="446"/>
                  </a:lnTo>
                  <a:lnTo>
                    <a:pt x="1021" y="446"/>
                  </a:lnTo>
                  <a:lnTo>
                    <a:pt x="1021" y="44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 name="Freeform 53"/>
            <p:cNvSpPr>
              <a:spLocks/>
            </p:cNvSpPr>
            <p:nvPr/>
          </p:nvSpPr>
          <p:spPr bwMode="auto">
            <a:xfrm>
              <a:off x="1452" y="3690"/>
              <a:ext cx="193" cy="446"/>
            </a:xfrm>
            <a:custGeom>
              <a:avLst/>
              <a:gdLst>
                <a:gd name="T0" fmla="*/ 193 w 193"/>
                <a:gd name="T1" fmla="*/ 0 h 446"/>
                <a:gd name="T2" fmla="*/ 24 w 193"/>
                <a:gd name="T3" fmla="*/ 0 h 446"/>
                <a:gd name="T4" fmla="*/ 0 w 193"/>
                <a:gd name="T5" fmla="*/ 0 h 446"/>
                <a:gd name="T6" fmla="*/ 0 w 193"/>
                <a:gd name="T7" fmla="*/ 446 h 446"/>
                <a:gd name="T8" fmla="*/ 193 w 193"/>
                <a:gd name="T9" fmla="*/ 446 h 446"/>
                <a:gd name="T10" fmla="*/ 193 w 193"/>
                <a:gd name="T11" fmla="*/ 0 h 446"/>
                <a:gd name="T12" fmla="*/ 193 w 193"/>
                <a:gd name="T13" fmla="*/ 0 h 446"/>
              </a:gdLst>
              <a:ahLst/>
              <a:cxnLst>
                <a:cxn ang="0">
                  <a:pos x="T0" y="T1"/>
                </a:cxn>
                <a:cxn ang="0">
                  <a:pos x="T2" y="T3"/>
                </a:cxn>
                <a:cxn ang="0">
                  <a:pos x="T4" y="T5"/>
                </a:cxn>
                <a:cxn ang="0">
                  <a:pos x="T6" y="T7"/>
                </a:cxn>
                <a:cxn ang="0">
                  <a:pos x="T8" y="T9"/>
                </a:cxn>
                <a:cxn ang="0">
                  <a:pos x="T10" y="T11"/>
                </a:cxn>
                <a:cxn ang="0">
                  <a:pos x="T12" y="T13"/>
                </a:cxn>
              </a:cxnLst>
              <a:rect l="0" t="0" r="r" b="b"/>
              <a:pathLst>
                <a:path w="193" h="446">
                  <a:moveTo>
                    <a:pt x="193" y="0"/>
                  </a:moveTo>
                  <a:lnTo>
                    <a:pt x="24" y="0"/>
                  </a:lnTo>
                  <a:lnTo>
                    <a:pt x="0" y="0"/>
                  </a:lnTo>
                  <a:lnTo>
                    <a:pt x="0" y="446"/>
                  </a:lnTo>
                  <a:lnTo>
                    <a:pt x="193" y="446"/>
                  </a:lnTo>
                  <a:lnTo>
                    <a:pt x="193" y="0"/>
                  </a:lnTo>
                  <a:lnTo>
                    <a:pt x="193" y="0"/>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2" name="Freeform 54"/>
            <p:cNvSpPr>
              <a:spLocks/>
            </p:cNvSpPr>
            <p:nvPr/>
          </p:nvSpPr>
          <p:spPr bwMode="auto">
            <a:xfrm>
              <a:off x="624" y="4136"/>
              <a:ext cx="1532" cy="265"/>
            </a:xfrm>
            <a:custGeom>
              <a:avLst/>
              <a:gdLst>
                <a:gd name="T0" fmla="*/ 1532 w 1532"/>
                <a:gd name="T1" fmla="*/ 0 h 265"/>
                <a:gd name="T2" fmla="*/ 1340 w 1532"/>
                <a:gd name="T3" fmla="*/ 0 h 265"/>
                <a:gd name="T4" fmla="*/ 1340 w 1532"/>
                <a:gd name="T5" fmla="*/ 265 h 265"/>
                <a:gd name="T6" fmla="*/ 828 w 1532"/>
                <a:gd name="T7" fmla="*/ 265 h 265"/>
                <a:gd name="T8" fmla="*/ 319 w 1532"/>
                <a:gd name="T9" fmla="*/ 265 h 265"/>
                <a:gd name="T10" fmla="*/ 317 w 1532"/>
                <a:gd name="T11" fmla="*/ 265 h 265"/>
                <a:gd name="T12" fmla="*/ 0 w 1532"/>
                <a:gd name="T13" fmla="*/ 265 h 265"/>
                <a:gd name="T14" fmla="*/ 510 w 1532"/>
                <a:gd name="T15" fmla="*/ 265 h 265"/>
                <a:gd name="T16" fmla="*/ 511 w 1532"/>
                <a:gd name="T17" fmla="*/ 265 h 265"/>
                <a:gd name="T18" fmla="*/ 1021 w 1532"/>
                <a:gd name="T19" fmla="*/ 265 h 265"/>
                <a:gd name="T20" fmla="*/ 1532 w 1532"/>
                <a:gd name="T21" fmla="*/ 265 h 265"/>
                <a:gd name="T22" fmla="*/ 1532 w 1532"/>
                <a:gd name="T23" fmla="*/ 204 h 265"/>
                <a:gd name="T24" fmla="*/ 1532 w 1532"/>
                <a:gd name="T25" fmla="*/ 0 h 265"/>
                <a:gd name="T26" fmla="*/ 1532 w 1532"/>
                <a:gd name="T27"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2" h="265">
                  <a:moveTo>
                    <a:pt x="1532" y="0"/>
                  </a:moveTo>
                  <a:lnTo>
                    <a:pt x="1340" y="0"/>
                  </a:lnTo>
                  <a:lnTo>
                    <a:pt x="1340" y="265"/>
                  </a:lnTo>
                  <a:lnTo>
                    <a:pt x="828" y="265"/>
                  </a:lnTo>
                  <a:lnTo>
                    <a:pt x="319" y="265"/>
                  </a:lnTo>
                  <a:lnTo>
                    <a:pt x="317" y="265"/>
                  </a:lnTo>
                  <a:lnTo>
                    <a:pt x="0" y="265"/>
                  </a:lnTo>
                  <a:lnTo>
                    <a:pt x="510" y="265"/>
                  </a:lnTo>
                  <a:lnTo>
                    <a:pt x="511" y="265"/>
                  </a:lnTo>
                  <a:lnTo>
                    <a:pt x="1021" y="265"/>
                  </a:lnTo>
                  <a:lnTo>
                    <a:pt x="1532" y="265"/>
                  </a:lnTo>
                  <a:lnTo>
                    <a:pt x="1532" y="204"/>
                  </a:lnTo>
                  <a:lnTo>
                    <a:pt x="1532" y="0"/>
                  </a:lnTo>
                  <a:lnTo>
                    <a:pt x="1532" y="0"/>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3" name="Freeform 55"/>
            <p:cNvSpPr>
              <a:spLocks/>
            </p:cNvSpPr>
            <p:nvPr/>
          </p:nvSpPr>
          <p:spPr bwMode="auto">
            <a:xfrm>
              <a:off x="1156" y="3749"/>
              <a:ext cx="69" cy="172"/>
            </a:xfrm>
            <a:custGeom>
              <a:avLst/>
              <a:gdLst>
                <a:gd name="T0" fmla="*/ 0 w 69"/>
                <a:gd name="T1" fmla="*/ 38 h 172"/>
                <a:gd name="T2" fmla="*/ 0 w 69"/>
                <a:gd name="T3" fmla="*/ 0 h 172"/>
                <a:gd name="T4" fmla="*/ 69 w 69"/>
                <a:gd name="T5" fmla="*/ 0 h 172"/>
                <a:gd name="T6" fmla="*/ 69 w 69"/>
                <a:gd name="T7" fmla="*/ 172 h 172"/>
                <a:gd name="T8" fmla="*/ 25 w 69"/>
                <a:gd name="T9" fmla="*/ 172 h 172"/>
                <a:gd name="T10" fmla="*/ 25 w 69"/>
                <a:gd name="T11" fmla="*/ 38 h 172"/>
                <a:gd name="T12" fmla="*/ 0 w 69"/>
                <a:gd name="T13" fmla="*/ 38 h 172"/>
                <a:gd name="T14" fmla="*/ 0 w 69"/>
                <a:gd name="T15" fmla="*/ 38 h 1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172">
                  <a:moveTo>
                    <a:pt x="0" y="38"/>
                  </a:moveTo>
                  <a:lnTo>
                    <a:pt x="0" y="0"/>
                  </a:lnTo>
                  <a:lnTo>
                    <a:pt x="69" y="0"/>
                  </a:lnTo>
                  <a:lnTo>
                    <a:pt x="69" y="172"/>
                  </a:lnTo>
                  <a:lnTo>
                    <a:pt x="25" y="172"/>
                  </a:lnTo>
                  <a:lnTo>
                    <a:pt x="25" y="38"/>
                  </a:lnTo>
                  <a:lnTo>
                    <a:pt x="0" y="38"/>
                  </a:lnTo>
                  <a:lnTo>
                    <a:pt x="0" y="38"/>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4" name="Freeform 56"/>
            <p:cNvSpPr>
              <a:spLocks/>
            </p:cNvSpPr>
            <p:nvPr/>
          </p:nvSpPr>
          <p:spPr bwMode="auto">
            <a:xfrm>
              <a:off x="433" y="3945"/>
              <a:ext cx="1178" cy="456"/>
            </a:xfrm>
            <a:custGeom>
              <a:avLst/>
              <a:gdLst>
                <a:gd name="T0" fmla="*/ 508 w 1178"/>
                <a:gd name="T1" fmla="*/ 0 h 456"/>
                <a:gd name="T2" fmla="*/ 508 w 1178"/>
                <a:gd name="T3" fmla="*/ 0 h 456"/>
                <a:gd name="T4" fmla="*/ 0 w 1178"/>
                <a:gd name="T5" fmla="*/ 0 h 456"/>
                <a:gd name="T6" fmla="*/ 0 w 1178"/>
                <a:gd name="T7" fmla="*/ 456 h 456"/>
                <a:gd name="T8" fmla="*/ 508 w 1178"/>
                <a:gd name="T9" fmla="*/ 456 h 456"/>
                <a:gd name="T10" fmla="*/ 510 w 1178"/>
                <a:gd name="T11" fmla="*/ 456 h 456"/>
                <a:gd name="T12" fmla="*/ 1019 w 1178"/>
                <a:gd name="T13" fmla="*/ 456 h 456"/>
                <a:gd name="T14" fmla="*/ 1178 w 1178"/>
                <a:gd name="T15" fmla="*/ 456 h 456"/>
                <a:gd name="T16" fmla="*/ 508 w 1178"/>
                <a:gd name="T17" fmla="*/ 0 h 456"/>
                <a:gd name="T18" fmla="*/ 508 w 1178"/>
                <a:gd name="T19"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8" h="456">
                  <a:moveTo>
                    <a:pt x="508" y="0"/>
                  </a:moveTo>
                  <a:lnTo>
                    <a:pt x="508" y="0"/>
                  </a:lnTo>
                  <a:lnTo>
                    <a:pt x="0" y="0"/>
                  </a:lnTo>
                  <a:lnTo>
                    <a:pt x="0" y="456"/>
                  </a:lnTo>
                  <a:lnTo>
                    <a:pt x="508" y="456"/>
                  </a:lnTo>
                  <a:lnTo>
                    <a:pt x="510" y="456"/>
                  </a:lnTo>
                  <a:lnTo>
                    <a:pt x="1019" y="456"/>
                  </a:lnTo>
                  <a:lnTo>
                    <a:pt x="1178" y="456"/>
                  </a:lnTo>
                  <a:lnTo>
                    <a:pt x="508" y="0"/>
                  </a:lnTo>
                  <a:lnTo>
                    <a:pt x="508" y="0"/>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5" name="Freeform 57"/>
            <p:cNvSpPr>
              <a:spLocks/>
            </p:cNvSpPr>
            <p:nvPr/>
          </p:nvSpPr>
          <p:spPr bwMode="auto">
            <a:xfrm>
              <a:off x="1612" y="3453"/>
              <a:ext cx="49" cy="289"/>
            </a:xfrm>
            <a:custGeom>
              <a:avLst/>
              <a:gdLst>
                <a:gd name="T0" fmla="*/ 0 w 49"/>
                <a:gd name="T1" fmla="*/ 289 h 289"/>
                <a:gd name="T2" fmla="*/ 0 w 49"/>
                <a:gd name="T3" fmla="*/ 0 h 289"/>
                <a:gd name="T4" fmla="*/ 49 w 49"/>
                <a:gd name="T5" fmla="*/ 0 h 289"/>
                <a:gd name="T6" fmla="*/ 49 w 49"/>
                <a:gd name="T7" fmla="*/ 289 h 289"/>
                <a:gd name="T8" fmla="*/ 0 w 49"/>
                <a:gd name="T9" fmla="*/ 289 h 289"/>
                <a:gd name="T10" fmla="*/ 0 w 49"/>
                <a:gd name="T11" fmla="*/ 289 h 289"/>
                <a:gd name="T12" fmla="*/ 0 w 49"/>
                <a:gd name="T13" fmla="*/ 289 h 289"/>
                <a:gd name="T14" fmla="*/ 0 w 49"/>
                <a:gd name="T15" fmla="*/ 289 h 2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89">
                  <a:moveTo>
                    <a:pt x="0" y="289"/>
                  </a:moveTo>
                  <a:lnTo>
                    <a:pt x="0" y="0"/>
                  </a:lnTo>
                  <a:lnTo>
                    <a:pt x="49" y="0"/>
                  </a:lnTo>
                  <a:lnTo>
                    <a:pt x="49" y="289"/>
                  </a:lnTo>
                  <a:lnTo>
                    <a:pt x="0" y="289"/>
                  </a:lnTo>
                  <a:lnTo>
                    <a:pt x="0" y="289"/>
                  </a:lnTo>
                  <a:lnTo>
                    <a:pt x="0" y="289"/>
                  </a:lnTo>
                  <a:lnTo>
                    <a:pt x="0" y="289"/>
                  </a:ln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6" name="Freeform 58"/>
            <p:cNvSpPr>
              <a:spLocks/>
            </p:cNvSpPr>
            <p:nvPr/>
          </p:nvSpPr>
          <p:spPr bwMode="auto">
            <a:xfrm>
              <a:off x="1612" y="3453"/>
              <a:ext cx="49" cy="14"/>
            </a:xfrm>
            <a:custGeom>
              <a:avLst/>
              <a:gdLst>
                <a:gd name="T0" fmla="*/ 0 w 49"/>
                <a:gd name="T1" fmla="*/ 14 h 14"/>
                <a:gd name="T2" fmla="*/ 49 w 49"/>
                <a:gd name="T3" fmla="*/ 14 h 14"/>
                <a:gd name="T4" fmla="*/ 49 w 49"/>
                <a:gd name="T5" fmla="*/ 0 h 14"/>
                <a:gd name="T6" fmla="*/ 0 w 49"/>
                <a:gd name="T7" fmla="*/ 0 h 14"/>
                <a:gd name="T8" fmla="*/ 0 w 49"/>
                <a:gd name="T9" fmla="*/ 14 h 14"/>
                <a:gd name="T10" fmla="*/ 0 w 49"/>
                <a:gd name="T11" fmla="*/ 14 h 14"/>
                <a:gd name="T12" fmla="*/ 0 w 49"/>
                <a:gd name="T13" fmla="*/ 14 h 14"/>
                <a:gd name="T14" fmla="*/ 0 w 4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14">
                  <a:moveTo>
                    <a:pt x="0" y="14"/>
                  </a:moveTo>
                  <a:lnTo>
                    <a:pt x="49" y="14"/>
                  </a:lnTo>
                  <a:lnTo>
                    <a:pt x="49" y="0"/>
                  </a:lnTo>
                  <a:lnTo>
                    <a:pt x="0" y="0"/>
                  </a:lnTo>
                  <a:lnTo>
                    <a:pt x="0" y="14"/>
                  </a:lnTo>
                  <a:lnTo>
                    <a:pt x="0" y="14"/>
                  </a:lnTo>
                  <a:lnTo>
                    <a:pt x="0" y="14"/>
                  </a:lnTo>
                  <a:lnTo>
                    <a:pt x="0" y="14"/>
                  </a:lnTo>
                  <a:close/>
                </a:path>
              </a:pathLst>
            </a:custGeom>
            <a:solidFill>
              <a:srgbClr val="C398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7" name="Freeform 59"/>
            <p:cNvSpPr>
              <a:spLocks/>
            </p:cNvSpPr>
            <p:nvPr/>
          </p:nvSpPr>
          <p:spPr bwMode="auto">
            <a:xfrm>
              <a:off x="1844" y="3453"/>
              <a:ext cx="49" cy="289"/>
            </a:xfrm>
            <a:custGeom>
              <a:avLst/>
              <a:gdLst>
                <a:gd name="T0" fmla="*/ 49 w 49"/>
                <a:gd name="T1" fmla="*/ 289 h 289"/>
                <a:gd name="T2" fmla="*/ 49 w 49"/>
                <a:gd name="T3" fmla="*/ 0 h 289"/>
                <a:gd name="T4" fmla="*/ 0 w 49"/>
                <a:gd name="T5" fmla="*/ 0 h 289"/>
                <a:gd name="T6" fmla="*/ 0 w 49"/>
                <a:gd name="T7" fmla="*/ 289 h 289"/>
                <a:gd name="T8" fmla="*/ 49 w 49"/>
                <a:gd name="T9" fmla="*/ 289 h 289"/>
                <a:gd name="T10" fmla="*/ 49 w 49"/>
                <a:gd name="T11" fmla="*/ 289 h 289"/>
                <a:gd name="T12" fmla="*/ 49 w 49"/>
                <a:gd name="T13" fmla="*/ 289 h 289"/>
                <a:gd name="T14" fmla="*/ 49 w 49"/>
                <a:gd name="T15" fmla="*/ 289 h 2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89">
                  <a:moveTo>
                    <a:pt x="49" y="289"/>
                  </a:moveTo>
                  <a:lnTo>
                    <a:pt x="49" y="0"/>
                  </a:lnTo>
                  <a:lnTo>
                    <a:pt x="0" y="0"/>
                  </a:lnTo>
                  <a:lnTo>
                    <a:pt x="0" y="289"/>
                  </a:lnTo>
                  <a:lnTo>
                    <a:pt x="49" y="289"/>
                  </a:lnTo>
                  <a:lnTo>
                    <a:pt x="49" y="289"/>
                  </a:lnTo>
                  <a:lnTo>
                    <a:pt x="49" y="289"/>
                  </a:lnTo>
                  <a:lnTo>
                    <a:pt x="49" y="289"/>
                  </a:ln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8" name="Freeform 60"/>
            <p:cNvSpPr>
              <a:spLocks/>
            </p:cNvSpPr>
            <p:nvPr/>
          </p:nvSpPr>
          <p:spPr bwMode="auto">
            <a:xfrm>
              <a:off x="1844" y="3693"/>
              <a:ext cx="49" cy="96"/>
            </a:xfrm>
            <a:custGeom>
              <a:avLst/>
              <a:gdLst>
                <a:gd name="T0" fmla="*/ 0 w 40"/>
                <a:gd name="T1" fmla="*/ 0 h 79"/>
                <a:gd name="T2" fmla="*/ 0 w 40"/>
                <a:gd name="T3" fmla="*/ 79 h 79"/>
                <a:gd name="T4" fmla="*/ 40 w 40"/>
                <a:gd name="T5" fmla="*/ 40 h 79"/>
                <a:gd name="T6" fmla="*/ 0 w 40"/>
                <a:gd name="T7" fmla="*/ 0 h 79"/>
              </a:gdLst>
              <a:ahLst/>
              <a:cxnLst>
                <a:cxn ang="0">
                  <a:pos x="T0" y="T1"/>
                </a:cxn>
                <a:cxn ang="0">
                  <a:pos x="T2" y="T3"/>
                </a:cxn>
                <a:cxn ang="0">
                  <a:pos x="T4" y="T5"/>
                </a:cxn>
                <a:cxn ang="0">
                  <a:pos x="T6" y="T7"/>
                </a:cxn>
              </a:cxnLst>
              <a:rect l="0" t="0" r="r" b="b"/>
              <a:pathLst>
                <a:path w="40" h="79">
                  <a:moveTo>
                    <a:pt x="0" y="0"/>
                  </a:moveTo>
                  <a:cubicBezTo>
                    <a:pt x="0" y="79"/>
                    <a:pt x="0" y="79"/>
                    <a:pt x="0" y="79"/>
                  </a:cubicBezTo>
                  <a:cubicBezTo>
                    <a:pt x="22" y="79"/>
                    <a:pt x="40" y="62"/>
                    <a:pt x="40" y="40"/>
                  </a:cubicBezTo>
                  <a:cubicBezTo>
                    <a:pt x="40" y="17"/>
                    <a:pt x="22" y="0"/>
                    <a:pt x="0" y="0"/>
                  </a:cubicBez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9" name="Freeform 61"/>
            <p:cNvSpPr>
              <a:spLocks/>
            </p:cNvSpPr>
            <p:nvPr/>
          </p:nvSpPr>
          <p:spPr bwMode="auto">
            <a:xfrm>
              <a:off x="1844" y="3453"/>
              <a:ext cx="49" cy="14"/>
            </a:xfrm>
            <a:custGeom>
              <a:avLst/>
              <a:gdLst>
                <a:gd name="T0" fmla="*/ 49 w 49"/>
                <a:gd name="T1" fmla="*/ 14 h 14"/>
                <a:gd name="T2" fmla="*/ 0 w 49"/>
                <a:gd name="T3" fmla="*/ 14 h 14"/>
                <a:gd name="T4" fmla="*/ 0 w 49"/>
                <a:gd name="T5" fmla="*/ 0 h 14"/>
                <a:gd name="T6" fmla="*/ 49 w 49"/>
                <a:gd name="T7" fmla="*/ 0 h 14"/>
                <a:gd name="T8" fmla="*/ 49 w 49"/>
                <a:gd name="T9" fmla="*/ 14 h 14"/>
                <a:gd name="T10" fmla="*/ 49 w 49"/>
                <a:gd name="T11" fmla="*/ 14 h 14"/>
                <a:gd name="T12" fmla="*/ 49 w 49"/>
                <a:gd name="T13" fmla="*/ 14 h 14"/>
                <a:gd name="T14" fmla="*/ 49 w 4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14">
                  <a:moveTo>
                    <a:pt x="49" y="14"/>
                  </a:moveTo>
                  <a:lnTo>
                    <a:pt x="0" y="14"/>
                  </a:lnTo>
                  <a:lnTo>
                    <a:pt x="0" y="0"/>
                  </a:lnTo>
                  <a:lnTo>
                    <a:pt x="49" y="0"/>
                  </a:lnTo>
                  <a:lnTo>
                    <a:pt x="49" y="14"/>
                  </a:lnTo>
                  <a:lnTo>
                    <a:pt x="49" y="14"/>
                  </a:lnTo>
                  <a:lnTo>
                    <a:pt x="49" y="14"/>
                  </a:lnTo>
                  <a:lnTo>
                    <a:pt x="49" y="14"/>
                  </a:lnTo>
                  <a:close/>
                </a:path>
              </a:pathLst>
            </a:custGeom>
            <a:solidFill>
              <a:srgbClr val="C398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0" name="Freeform 62"/>
            <p:cNvSpPr>
              <a:spLocks/>
            </p:cNvSpPr>
            <p:nvPr/>
          </p:nvSpPr>
          <p:spPr bwMode="auto">
            <a:xfrm>
              <a:off x="1612" y="3693"/>
              <a:ext cx="49" cy="96"/>
            </a:xfrm>
            <a:custGeom>
              <a:avLst/>
              <a:gdLst>
                <a:gd name="T0" fmla="*/ 40 w 40"/>
                <a:gd name="T1" fmla="*/ 0 h 79"/>
                <a:gd name="T2" fmla="*/ 40 w 40"/>
                <a:gd name="T3" fmla="*/ 79 h 79"/>
                <a:gd name="T4" fmla="*/ 0 w 40"/>
                <a:gd name="T5" fmla="*/ 40 h 79"/>
                <a:gd name="T6" fmla="*/ 40 w 40"/>
                <a:gd name="T7" fmla="*/ 0 h 79"/>
              </a:gdLst>
              <a:ahLst/>
              <a:cxnLst>
                <a:cxn ang="0">
                  <a:pos x="T0" y="T1"/>
                </a:cxn>
                <a:cxn ang="0">
                  <a:pos x="T2" y="T3"/>
                </a:cxn>
                <a:cxn ang="0">
                  <a:pos x="T4" y="T5"/>
                </a:cxn>
                <a:cxn ang="0">
                  <a:pos x="T6" y="T7"/>
                </a:cxn>
              </a:cxnLst>
              <a:rect l="0" t="0" r="r" b="b"/>
              <a:pathLst>
                <a:path w="40" h="79">
                  <a:moveTo>
                    <a:pt x="40" y="0"/>
                  </a:moveTo>
                  <a:cubicBezTo>
                    <a:pt x="40" y="79"/>
                    <a:pt x="40" y="79"/>
                    <a:pt x="40" y="79"/>
                  </a:cubicBezTo>
                  <a:cubicBezTo>
                    <a:pt x="17" y="79"/>
                    <a:pt x="0" y="62"/>
                    <a:pt x="0" y="40"/>
                  </a:cubicBezTo>
                  <a:cubicBezTo>
                    <a:pt x="0" y="17"/>
                    <a:pt x="17" y="0"/>
                    <a:pt x="40" y="0"/>
                  </a:cubicBez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1" name="Freeform 63"/>
            <p:cNvSpPr>
              <a:spLocks/>
            </p:cNvSpPr>
            <p:nvPr/>
          </p:nvSpPr>
          <p:spPr bwMode="auto">
            <a:xfrm>
              <a:off x="1674" y="3224"/>
              <a:ext cx="154" cy="32"/>
            </a:xfrm>
            <a:custGeom>
              <a:avLst/>
              <a:gdLst>
                <a:gd name="T0" fmla="*/ 0 w 127"/>
                <a:gd name="T1" fmla="*/ 20 h 27"/>
                <a:gd name="T2" fmla="*/ 7 w 127"/>
                <a:gd name="T3" fmla="*/ 27 h 27"/>
                <a:gd name="T4" fmla="*/ 121 w 127"/>
                <a:gd name="T5" fmla="*/ 27 h 27"/>
                <a:gd name="T6" fmla="*/ 127 w 127"/>
                <a:gd name="T7" fmla="*/ 20 h 27"/>
                <a:gd name="T8" fmla="*/ 127 w 127"/>
                <a:gd name="T9" fmla="*/ 6 h 27"/>
                <a:gd name="T10" fmla="*/ 121 w 127"/>
                <a:gd name="T11" fmla="*/ 0 h 27"/>
                <a:gd name="T12" fmla="*/ 7 w 127"/>
                <a:gd name="T13" fmla="*/ 0 h 27"/>
                <a:gd name="T14" fmla="*/ 0 w 127"/>
                <a:gd name="T15" fmla="*/ 6 h 27"/>
                <a:gd name="T16" fmla="*/ 0 w 127"/>
                <a:gd name="T17" fmla="*/ 20 h 27"/>
                <a:gd name="T18" fmla="*/ 0 w 127"/>
                <a:gd name="T19" fmla="*/ 2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27">
                  <a:moveTo>
                    <a:pt x="0" y="20"/>
                  </a:moveTo>
                  <a:cubicBezTo>
                    <a:pt x="0" y="23"/>
                    <a:pt x="3" y="27"/>
                    <a:pt x="7" y="27"/>
                  </a:cubicBezTo>
                  <a:cubicBezTo>
                    <a:pt x="121" y="27"/>
                    <a:pt x="121" y="27"/>
                    <a:pt x="121" y="27"/>
                  </a:cubicBezTo>
                  <a:cubicBezTo>
                    <a:pt x="125" y="27"/>
                    <a:pt x="127" y="23"/>
                    <a:pt x="127" y="20"/>
                  </a:cubicBezTo>
                  <a:cubicBezTo>
                    <a:pt x="127" y="6"/>
                    <a:pt x="127" y="6"/>
                    <a:pt x="127" y="6"/>
                  </a:cubicBezTo>
                  <a:cubicBezTo>
                    <a:pt x="127" y="1"/>
                    <a:pt x="125" y="0"/>
                    <a:pt x="121" y="0"/>
                  </a:cubicBezTo>
                  <a:cubicBezTo>
                    <a:pt x="7" y="0"/>
                    <a:pt x="7" y="0"/>
                    <a:pt x="7" y="0"/>
                  </a:cubicBezTo>
                  <a:cubicBezTo>
                    <a:pt x="3" y="0"/>
                    <a:pt x="0" y="1"/>
                    <a:pt x="0" y="6"/>
                  </a:cubicBezTo>
                  <a:cubicBezTo>
                    <a:pt x="0" y="20"/>
                    <a:pt x="0" y="20"/>
                    <a:pt x="0" y="20"/>
                  </a:cubicBezTo>
                  <a:cubicBezTo>
                    <a:pt x="0" y="20"/>
                    <a:pt x="0" y="20"/>
                    <a:pt x="0" y="20"/>
                  </a:cubicBezTo>
                  <a:close/>
                </a:path>
              </a:pathLst>
            </a:custGeom>
            <a:solidFill>
              <a:srgbClr val="C398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2" name="Freeform 64"/>
            <p:cNvSpPr>
              <a:spLocks/>
            </p:cNvSpPr>
            <p:nvPr/>
          </p:nvSpPr>
          <p:spPr bwMode="auto">
            <a:xfrm>
              <a:off x="1605" y="3343"/>
              <a:ext cx="293" cy="303"/>
            </a:xfrm>
            <a:custGeom>
              <a:avLst/>
              <a:gdLst>
                <a:gd name="T0" fmla="*/ 51 w 241"/>
                <a:gd name="T1" fmla="*/ 0 h 249"/>
                <a:gd name="T2" fmla="*/ 190 w 241"/>
                <a:gd name="T3" fmla="*/ 0 h 249"/>
                <a:gd name="T4" fmla="*/ 241 w 241"/>
                <a:gd name="T5" fmla="*/ 53 h 249"/>
                <a:gd name="T6" fmla="*/ 241 w 241"/>
                <a:gd name="T7" fmla="*/ 94 h 249"/>
                <a:gd name="T8" fmla="*/ 190 w 241"/>
                <a:gd name="T9" fmla="*/ 94 h 249"/>
                <a:gd name="T10" fmla="*/ 190 w 241"/>
                <a:gd name="T11" fmla="*/ 249 h 249"/>
                <a:gd name="T12" fmla="*/ 51 w 241"/>
                <a:gd name="T13" fmla="*/ 249 h 249"/>
                <a:gd name="T14" fmla="*/ 51 w 241"/>
                <a:gd name="T15" fmla="*/ 94 h 249"/>
                <a:gd name="T16" fmla="*/ 0 w 241"/>
                <a:gd name="T17" fmla="*/ 94 h 249"/>
                <a:gd name="T18" fmla="*/ 0 w 241"/>
                <a:gd name="T19" fmla="*/ 53 h 249"/>
                <a:gd name="T20" fmla="*/ 51 w 241"/>
                <a:gd name="T21"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1" h="249">
                  <a:moveTo>
                    <a:pt x="51" y="0"/>
                  </a:moveTo>
                  <a:cubicBezTo>
                    <a:pt x="190" y="0"/>
                    <a:pt x="190" y="0"/>
                    <a:pt x="190" y="0"/>
                  </a:cubicBezTo>
                  <a:cubicBezTo>
                    <a:pt x="218" y="0"/>
                    <a:pt x="241" y="23"/>
                    <a:pt x="241" y="53"/>
                  </a:cubicBezTo>
                  <a:cubicBezTo>
                    <a:pt x="241" y="94"/>
                    <a:pt x="241" y="94"/>
                    <a:pt x="241" y="94"/>
                  </a:cubicBezTo>
                  <a:cubicBezTo>
                    <a:pt x="190" y="94"/>
                    <a:pt x="190" y="94"/>
                    <a:pt x="190" y="94"/>
                  </a:cubicBezTo>
                  <a:cubicBezTo>
                    <a:pt x="190" y="249"/>
                    <a:pt x="190" y="249"/>
                    <a:pt x="190" y="249"/>
                  </a:cubicBezTo>
                  <a:cubicBezTo>
                    <a:pt x="51" y="249"/>
                    <a:pt x="51" y="249"/>
                    <a:pt x="51" y="249"/>
                  </a:cubicBezTo>
                  <a:cubicBezTo>
                    <a:pt x="51" y="94"/>
                    <a:pt x="51" y="94"/>
                    <a:pt x="51" y="94"/>
                  </a:cubicBezTo>
                  <a:cubicBezTo>
                    <a:pt x="0" y="94"/>
                    <a:pt x="0" y="94"/>
                    <a:pt x="0" y="94"/>
                  </a:cubicBezTo>
                  <a:cubicBezTo>
                    <a:pt x="0" y="53"/>
                    <a:pt x="0" y="53"/>
                    <a:pt x="0" y="53"/>
                  </a:cubicBezTo>
                  <a:cubicBezTo>
                    <a:pt x="0" y="23"/>
                    <a:pt x="23" y="0"/>
                    <a:pt x="5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3" name="Freeform 65"/>
            <p:cNvSpPr>
              <a:spLocks/>
            </p:cNvSpPr>
            <p:nvPr/>
          </p:nvSpPr>
          <p:spPr bwMode="auto">
            <a:xfrm>
              <a:off x="1725" y="3282"/>
              <a:ext cx="52" cy="83"/>
            </a:xfrm>
            <a:custGeom>
              <a:avLst/>
              <a:gdLst>
                <a:gd name="T0" fmla="*/ 52 w 52"/>
                <a:gd name="T1" fmla="*/ 61 h 83"/>
                <a:gd name="T2" fmla="*/ 52 w 52"/>
                <a:gd name="T3" fmla="*/ 0 h 83"/>
                <a:gd name="T4" fmla="*/ 0 w 52"/>
                <a:gd name="T5" fmla="*/ 0 h 83"/>
                <a:gd name="T6" fmla="*/ 0 w 52"/>
                <a:gd name="T7" fmla="*/ 61 h 83"/>
                <a:gd name="T8" fmla="*/ 26 w 52"/>
                <a:gd name="T9" fmla="*/ 83 h 83"/>
                <a:gd name="T10" fmla="*/ 52 w 52"/>
                <a:gd name="T11" fmla="*/ 61 h 83"/>
                <a:gd name="T12" fmla="*/ 52 w 52"/>
                <a:gd name="T13" fmla="*/ 61 h 83"/>
                <a:gd name="T14" fmla="*/ 52 w 52"/>
                <a:gd name="T15" fmla="*/ 61 h 83"/>
                <a:gd name="T16" fmla="*/ 52 w 52"/>
                <a:gd name="T17" fmla="*/ 61 h 83"/>
                <a:gd name="T18" fmla="*/ 52 w 52"/>
                <a:gd name="T19" fmla="*/ 61 h 83"/>
                <a:gd name="T20" fmla="*/ 52 w 52"/>
                <a:gd name="T21" fmla="*/ 6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83">
                  <a:moveTo>
                    <a:pt x="52" y="61"/>
                  </a:moveTo>
                  <a:lnTo>
                    <a:pt x="52" y="0"/>
                  </a:lnTo>
                  <a:lnTo>
                    <a:pt x="0" y="0"/>
                  </a:lnTo>
                  <a:lnTo>
                    <a:pt x="0" y="61"/>
                  </a:lnTo>
                  <a:lnTo>
                    <a:pt x="26" y="83"/>
                  </a:lnTo>
                  <a:lnTo>
                    <a:pt x="52" y="61"/>
                  </a:lnTo>
                  <a:lnTo>
                    <a:pt x="52" y="61"/>
                  </a:lnTo>
                  <a:lnTo>
                    <a:pt x="52" y="61"/>
                  </a:lnTo>
                  <a:lnTo>
                    <a:pt x="52" y="61"/>
                  </a:lnTo>
                  <a:lnTo>
                    <a:pt x="52" y="61"/>
                  </a:lnTo>
                  <a:lnTo>
                    <a:pt x="52" y="61"/>
                  </a:ln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4" name="Freeform 66"/>
            <p:cNvSpPr>
              <a:spLocks/>
            </p:cNvSpPr>
            <p:nvPr/>
          </p:nvSpPr>
          <p:spPr bwMode="auto">
            <a:xfrm>
              <a:off x="1725" y="3282"/>
              <a:ext cx="52" cy="45"/>
            </a:xfrm>
            <a:custGeom>
              <a:avLst/>
              <a:gdLst>
                <a:gd name="T0" fmla="*/ 43 w 43"/>
                <a:gd name="T1" fmla="*/ 36 h 37"/>
                <a:gd name="T2" fmla="*/ 21 w 43"/>
                <a:gd name="T3" fmla="*/ 37 h 37"/>
                <a:gd name="T4" fmla="*/ 0 w 43"/>
                <a:gd name="T5" fmla="*/ 36 h 37"/>
                <a:gd name="T6" fmla="*/ 0 w 43"/>
                <a:gd name="T7" fmla="*/ 0 h 37"/>
                <a:gd name="T8" fmla="*/ 43 w 43"/>
                <a:gd name="T9" fmla="*/ 0 h 37"/>
                <a:gd name="T10" fmla="*/ 43 w 43"/>
                <a:gd name="T11" fmla="*/ 36 h 37"/>
                <a:gd name="T12" fmla="*/ 43 w 43"/>
                <a:gd name="T13" fmla="*/ 36 h 37"/>
              </a:gdLst>
              <a:ahLst/>
              <a:cxnLst>
                <a:cxn ang="0">
                  <a:pos x="T0" y="T1"/>
                </a:cxn>
                <a:cxn ang="0">
                  <a:pos x="T2" y="T3"/>
                </a:cxn>
                <a:cxn ang="0">
                  <a:pos x="T4" y="T5"/>
                </a:cxn>
                <a:cxn ang="0">
                  <a:pos x="T6" y="T7"/>
                </a:cxn>
                <a:cxn ang="0">
                  <a:pos x="T8" y="T9"/>
                </a:cxn>
                <a:cxn ang="0">
                  <a:pos x="T10" y="T11"/>
                </a:cxn>
                <a:cxn ang="0">
                  <a:pos x="T12" y="T13"/>
                </a:cxn>
              </a:cxnLst>
              <a:rect l="0" t="0" r="r" b="b"/>
              <a:pathLst>
                <a:path w="43" h="37">
                  <a:moveTo>
                    <a:pt x="43" y="36"/>
                  </a:moveTo>
                  <a:cubicBezTo>
                    <a:pt x="37" y="37"/>
                    <a:pt x="29" y="37"/>
                    <a:pt x="21" y="37"/>
                  </a:cubicBezTo>
                  <a:cubicBezTo>
                    <a:pt x="14" y="37"/>
                    <a:pt x="7" y="37"/>
                    <a:pt x="0" y="36"/>
                  </a:cubicBezTo>
                  <a:cubicBezTo>
                    <a:pt x="0" y="0"/>
                    <a:pt x="0" y="0"/>
                    <a:pt x="0" y="0"/>
                  </a:cubicBezTo>
                  <a:cubicBezTo>
                    <a:pt x="43" y="0"/>
                    <a:pt x="43" y="0"/>
                    <a:pt x="43" y="0"/>
                  </a:cubicBezTo>
                  <a:cubicBezTo>
                    <a:pt x="43" y="36"/>
                    <a:pt x="43" y="36"/>
                    <a:pt x="43" y="36"/>
                  </a:cubicBezTo>
                  <a:cubicBezTo>
                    <a:pt x="43" y="36"/>
                    <a:pt x="43" y="36"/>
                    <a:pt x="43" y="36"/>
                  </a:cubicBezTo>
                  <a:close/>
                </a:path>
              </a:pathLst>
            </a:custGeom>
            <a:solidFill>
              <a:srgbClr val="C398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5" name="Freeform 67"/>
            <p:cNvSpPr>
              <a:spLocks/>
            </p:cNvSpPr>
            <p:nvPr/>
          </p:nvSpPr>
          <p:spPr bwMode="auto">
            <a:xfrm>
              <a:off x="1690" y="3197"/>
              <a:ext cx="123" cy="121"/>
            </a:xfrm>
            <a:custGeom>
              <a:avLst/>
              <a:gdLst>
                <a:gd name="T0" fmla="*/ 101 w 101"/>
                <a:gd name="T1" fmla="*/ 0 h 100"/>
                <a:gd name="T2" fmla="*/ 101 w 101"/>
                <a:gd name="T3" fmla="*/ 81 h 100"/>
                <a:gd name="T4" fmla="*/ 101 w 101"/>
                <a:gd name="T5" fmla="*/ 81 h 100"/>
                <a:gd name="T6" fmla="*/ 50 w 101"/>
                <a:gd name="T7" fmla="*/ 100 h 100"/>
                <a:gd name="T8" fmla="*/ 0 w 101"/>
                <a:gd name="T9" fmla="*/ 81 h 100"/>
                <a:gd name="T10" fmla="*/ 0 w 101"/>
                <a:gd name="T11" fmla="*/ 0 h 100"/>
                <a:gd name="T12" fmla="*/ 101 w 101"/>
                <a:gd name="T13" fmla="*/ 0 h 100"/>
                <a:gd name="T14" fmla="*/ 101 w 101"/>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00">
                  <a:moveTo>
                    <a:pt x="101" y="0"/>
                  </a:moveTo>
                  <a:cubicBezTo>
                    <a:pt x="101" y="81"/>
                    <a:pt x="101" y="81"/>
                    <a:pt x="101" y="81"/>
                  </a:cubicBezTo>
                  <a:cubicBezTo>
                    <a:pt x="101" y="81"/>
                    <a:pt x="101" y="81"/>
                    <a:pt x="101" y="81"/>
                  </a:cubicBezTo>
                  <a:cubicBezTo>
                    <a:pt x="87" y="93"/>
                    <a:pt x="69" y="100"/>
                    <a:pt x="50" y="100"/>
                  </a:cubicBezTo>
                  <a:cubicBezTo>
                    <a:pt x="32" y="100"/>
                    <a:pt x="13" y="93"/>
                    <a:pt x="0" y="81"/>
                  </a:cubicBezTo>
                  <a:cubicBezTo>
                    <a:pt x="0" y="0"/>
                    <a:pt x="0" y="0"/>
                    <a:pt x="0" y="0"/>
                  </a:cubicBezTo>
                  <a:cubicBezTo>
                    <a:pt x="101" y="0"/>
                    <a:pt x="101" y="0"/>
                    <a:pt x="101" y="0"/>
                  </a:cubicBezTo>
                  <a:cubicBezTo>
                    <a:pt x="101" y="0"/>
                    <a:pt x="101" y="0"/>
                    <a:pt x="101" y="0"/>
                  </a:cubicBez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6" name="Freeform 68"/>
            <p:cNvSpPr>
              <a:spLocks/>
            </p:cNvSpPr>
            <p:nvPr/>
          </p:nvSpPr>
          <p:spPr bwMode="auto">
            <a:xfrm>
              <a:off x="1730" y="3363"/>
              <a:ext cx="44" cy="41"/>
            </a:xfrm>
            <a:custGeom>
              <a:avLst/>
              <a:gdLst>
                <a:gd name="T0" fmla="*/ 23 w 44"/>
                <a:gd name="T1" fmla="*/ 41 h 41"/>
                <a:gd name="T2" fmla="*/ 0 w 44"/>
                <a:gd name="T3" fmla="*/ 24 h 41"/>
                <a:gd name="T4" fmla="*/ 23 w 44"/>
                <a:gd name="T5" fmla="*/ 0 h 41"/>
                <a:gd name="T6" fmla="*/ 44 w 44"/>
                <a:gd name="T7" fmla="*/ 24 h 41"/>
                <a:gd name="T8" fmla="*/ 23 w 44"/>
                <a:gd name="T9" fmla="*/ 41 h 41"/>
                <a:gd name="T10" fmla="*/ 23 w 44"/>
                <a:gd name="T11" fmla="*/ 41 h 41"/>
                <a:gd name="T12" fmla="*/ 23 w 44"/>
                <a:gd name="T13" fmla="*/ 41 h 41"/>
                <a:gd name="T14" fmla="*/ 23 w 44"/>
                <a:gd name="T15" fmla="*/ 41 h 41"/>
                <a:gd name="T16" fmla="*/ 23 w 44"/>
                <a:gd name="T17" fmla="*/ 41 h 41"/>
                <a:gd name="T18" fmla="*/ 23 w 44"/>
                <a:gd name="T19"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1">
                  <a:moveTo>
                    <a:pt x="23" y="41"/>
                  </a:moveTo>
                  <a:lnTo>
                    <a:pt x="0" y="24"/>
                  </a:lnTo>
                  <a:lnTo>
                    <a:pt x="23" y="0"/>
                  </a:lnTo>
                  <a:lnTo>
                    <a:pt x="44" y="24"/>
                  </a:lnTo>
                  <a:lnTo>
                    <a:pt x="23" y="41"/>
                  </a:lnTo>
                  <a:lnTo>
                    <a:pt x="23" y="41"/>
                  </a:lnTo>
                  <a:lnTo>
                    <a:pt x="23" y="41"/>
                  </a:lnTo>
                  <a:lnTo>
                    <a:pt x="23" y="41"/>
                  </a:lnTo>
                  <a:lnTo>
                    <a:pt x="23" y="41"/>
                  </a:lnTo>
                  <a:lnTo>
                    <a:pt x="23" y="41"/>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7" name="Freeform 69"/>
            <p:cNvSpPr>
              <a:spLocks/>
            </p:cNvSpPr>
            <p:nvPr/>
          </p:nvSpPr>
          <p:spPr bwMode="auto">
            <a:xfrm>
              <a:off x="1706" y="3365"/>
              <a:ext cx="91" cy="192"/>
            </a:xfrm>
            <a:custGeom>
              <a:avLst/>
              <a:gdLst>
                <a:gd name="T0" fmla="*/ 0 w 91"/>
                <a:gd name="T1" fmla="*/ 192 h 192"/>
                <a:gd name="T2" fmla="*/ 47 w 91"/>
                <a:gd name="T3" fmla="*/ 0 h 192"/>
                <a:gd name="T4" fmla="*/ 91 w 91"/>
                <a:gd name="T5" fmla="*/ 192 h 192"/>
                <a:gd name="T6" fmla="*/ 0 w 91"/>
                <a:gd name="T7" fmla="*/ 192 h 192"/>
                <a:gd name="T8" fmla="*/ 0 w 91"/>
                <a:gd name="T9" fmla="*/ 192 h 192"/>
                <a:gd name="T10" fmla="*/ 0 w 91"/>
                <a:gd name="T11" fmla="*/ 192 h 192"/>
                <a:gd name="T12" fmla="*/ 0 w 91"/>
                <a:gd name="T13" fmla="*/ 192 h 192"/>
                <a:gd name="T14" fmla="*/ 0 w 91"/>
                <a:gd name="T15" fmla="*/ 192 h 192"/>
                <a:gd name="T16" fmla="*/ 0 w 91"/>
                <a:gd name="T17"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92">
                  <a:moveTo>
                    <a:pt x="0" y="192"/>
                  </a:moveTo>
                  <a:lnTo>
                    <a:pt x="47" y="0"/>
                  </a:lnTo>
                  <a:lnTo>
                    <a:pt x="91" y="192"/>
                  </a:lnTo>
                  <a:lnTo>
                    <a:pt x="0" y="192"/>
                  </a:lnTo>
                  <a:lnTo>
                    <a:pt x="0" y="192"/>
                  </a:lnTo>
                  <a:lnTo>
                    <a:pt x="0" y="192"/>
                  </a:lnTo>
                  <a:lnTo>
                    <a:pt x="0" y="192"/>
                  </a:lnTo>
                  <a:lnTo>
                    <a:pt x="0" y="192"/>
                  </a:lnTo>
                  <a:lnTo>
                    <a:pt x="0" y="192"/>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8" name="Freeform 70"/>
            <p:cNvSpPr>
              <a:spLocks/>
            </p:cNvSpPr>
            <p:nvPr/>
          </p:nvSpPr>
          <p:spPr bwMode="auto">
            <a:xfrm>
              <a:off x="1665" y="3343"/>
              <a:ext cx="171" cy="303"/>
            </a:xfrm>
            <a:custGeom>
              <a:avLst/>
              <a:gdLst>
                <a:gd name="T0" fmla="*/ 127 w 171"/>
                <a:gd name="T1" fmla="*/ 0 h 303"/>
                <a:gd name="T2" fmla="*/ 86 w 171"/>
                <a:gd name="T3" fmla="*/ 169 h 303"/>
                <a:gd name="T4" fmla="*/ 47 w 171"/>
                <a:gd name="T5" fmla="*/ 0 h 303"/>
                <a:gd name="T6" fmla="*/ 0 w 171"/>
                <a:gd name="T7" fmla="*/ 0 h 303"/>
                <a:gd name="T8" fmla="*/ 0 w 171"/>
                <a:gd name="T9" fmla="*/ 303 h 303"/>
                <a:gd name="T10" fmla="*/ 72 w 171"/>
                <a:gd name="T11" fmla="*/ 303 h 303"/>
                <a:gd name="T12" fmla="*/ 101 w 171"/>
                <a:gd name="T13" fmla="*/ 303 h 303"/>
                <a:gd name="T14" fmla="*/ 171 w 171"/>
                <a:gd name="T15" fmla="*/ 303 h 303"/>
                <a:gd name="T16" fmla="*/ 171 w 171"/>
                <a:gd name="T17" fmla="*/ 0 h 303"/>
                <a:gd name="T18" fmla="*/ 127 w 171"/>
                <a:gd name="T19" fmla="*/ 0 h 303"/>
                <a:gd name="T20" fmla="*/ 127 w 171"/>
                <a:gd name="T21" fmla="*/ 0 h 303"/>
                <a:gd name="T22" fmla="*/ 127 w 171"/>
                <a:gd name="T23" fmla="*/ 0 h 303"/>
                <a:gd name="T24" fmla="*/ 127 w 171"/>
                <a:gd name="T25" fmla="*/ 0 h 303"/>
                <a:gd name="T26" fmla="*/ 127 w 171"/>
                <a:gd name="T27" fmla="*/ 0 h 303"/>
                <a:gd name="T28" fmla="*/ 127 w 171"/>
                <a:gd name="T2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303">
                  <a:moveTo>
                    <a:pt x="127" y="0"/>
                  </a:moveTo>
                  <a:lnTo>
                    <a:pt x="86" y="169"/>
                  </a:lnTo>
                  <a:lnTo>
                    <a:pt x="47" y="0"/>
                  </a:lnTo>
                  <a:lnTo>
                    <a:pt x="0" y="0"/>
                  </a:lnTo>
                  <a:lnTo>
                    <a:pt x="0" y="303"/>
                  </a:lnTo>
                  <a:lnTo>
                    <a:pt x="72" y="303"/>
                  </a:lnTo>
                  <a:lnTo>
                    <a:pt x="101" y="303"/>
                  </a:lnTo>
                  <a:lnTo>
                    <a:pt x="171" y="303"/>
                  </a:lnTo>
                  <a:lnTo>
                    <a:pt x="171" y="0"/>
                  </a:lnTo>
                  <a:lnTo>
                    <a:pt x="127" y="0"/>
                  </a:lnTo>
                  <a:lnTo>
                    <a:pt x="127" y="0"/>
                  </a:lnTo>
                  <a:lnTo>
                    <a:pt x="127" y="0"/>
                  </a:lnTo>
                  <a:lnTo>
                    <a:pt x="127" y="0"/>
                  </a:lnTo>
                  <a:lnTo>
                    <a:pt x="127" y="0"/>
                  </a:lnTo>
                  <a:lnTo>
                    <a:pt x="127" y="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9" name="Freeform 71"/>
            <p:cNvSpPr>
              <a:spLocks/>
            </p:cNvSpPr>
            <p:nvPr/>
          </p:nvSpPr>
          <p:spPr bwMode="auto">
            <a:xfrm>
              <a:off x="1690" y="3165"/>
              <a:ext cx="6" cy="93"/>
            </a:xfrm>
            <a:custGeom>
              <a:avLst/>
              <a:gdLst>
                <a:gd name="T0" fmla="*/ 6 w 6"/>
                <a:gd name="T1" fmla="*/ 93 h 93"/>
                <a:gd name="T2" fmla="*/ 0 w 6"/>
                <a:gd name="T3" fmla="*/ 93 h 93"/>
                <a:gd name="T4" fmla="*/ 0 w 6"/>
                <a:gd name="T5" fmla="*/ 0 h 93"/>
                <a:gd name="T6" fmla="*/ 6 w 6"/>
                <a:gd name="T7" fmla="*/ 0 h 93"/>
                <a:gd name="T8" fmla="*/ 6 w 6"/>
                <a:gd name="T9" fmla="*/ 93 h 93"/>
                <a:gd name="T10" fmla="*/ 6 w 6"/>
                <a:gd name="T11" fmla="*/ 93 h 93"/>
                <a:gd name="T12" fmla="*/ 6 w 6"/>
                <a:gd name="T13" fmla="*/ 93 h 93"/>
                <a:gd name="T14" fmla="*/ 6 w 6"/>
                <a:gd name="T15" fmla="*/ 93 h 93"/>
                <a:gd name="T16" fmla="*/ 6 w 6"/>
                <a:gd name="T17" fmla="*/ 93 h 93"/>
                <a:gd name="T18" fmla="*/ 6 w 6"/>
                <a:gd name="T19"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3">
                  <a:moveTo>
                    <a:pt x="6" y="93"/>
                  </a:moveTo>
                  <a:lnTo>
                    <a:pt x="0" y="93"/>
                  </a:lnTo>
                  <a:lnTo>
                    <a:pt x="0" y="0"/>
                  </a:lnTo>
                  <a:lnTo>
                    <a:pt x="6" y="0"/>
                  </a:lnTo>
                  <a:lnTo>
                    <a:pt x="6" y="93"/>
                  </a:lnTo>
                  <a:lnTo>
                    <a:pt x="6" y="93"/>
                  </a:lnTo>
                  <a:lnTo>
                    <a:pt x="6" y="93"/>
                  </a:lnTo>
                  <a:lnTo>
                    <a:pt x="6" y="93"/>
                  </a:lnTo>
                  <a:lnTo>
                    <a:pt x="6" y="93"/>
                  </a:lnTo>
                  <a:lnTo>
                    <a:pt x="6"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0" name="Freeform 72"/>
            <p:cNvSpPr>
              <a:spLocks/>
            </p:cNvSpPr>
            <p:nvPr/>
          </p:nvSpPr>
          <p:spPr bwMode="auto">
            <a:xfrm>
              <a:off x="1805" y="3165"/>
              <a:ext cx="8" cy="93"/>
            </a:xfrm>
            <a:custGeom>
              <a:avLst/>
              <a:gdLst>
                <a:gd name="T0" fmla="*/ 8 w 8"/>
                <a:gd name="T1" fmla="*/ 93 h 93"/>
                <a:gd name="T2" fmla="*/ 0 w 8"/>
                <a:gd name="T3" fmla="*/ 93 h 93"/>
                <a:gd name="T4" fmla="*/ 0 w 8"/>
                <a:gd name="T5" fmla="*/ 0 h 93"/>
                <a:gd name="T6" fmla="*/ 8 w 8"/>
                <a:gd name="T7" fmla="*/ 0 h 93"/>
                <a:gd name="T8" fmla="*/ 8 w 8"/>
                <a:gd name="T9" fmla="*/ 93 h 93"/>
                <a:gd name="T10" fmla="*/ 8 w 8"/>
                <a:gd name="T11" fmla="*/ 93 h 93"/>
                <a:gd name="T12" fmla="*/ 8 w 8"/>
                <a:gd name="T13" fmla="*/ 93 h 93"/>
                <a:gd name="T14" fmla="*/ 8 w 8"/>
                <a:gd name="T15" fmla="*/ 93 h 93"/>
                <a:gd name="T16" fmla="*/ 8 w 8"/>
                <a:gd name="T17" fmla="*/ 93 h 93"/>
                <a:gd name="T18" fmla="*/ 8 w 8"/>
                <a:gd name="T19"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93">
                  <a:moveTo>
                    <a:pt x="8" y="93"/>
                  </a:moveTo>
                  <a:lnTo>
                    <a:pt x="0" y="93"/>
                  </a:lnTo>
                  <a:lnTo>
                    <a:pt x="0" y="0"/>
                  </a:lnTo>
                  <a:lnTo>
                    <a:pt x="8" y="0"/>
                  </a:lnTo>
                  <a:lnTo>
                    <a:pt x="8" y="93"/>
                  </a:lnTo>
                  <a:lnTo>
                    <a:pt x="8" y="93"/>
                  </a:lnTo>
                  <a:lnTo>
                    <a:pt x="8" y="93"/>
                  </a:lnTo>
                  <a:lnTo>
                    <a:pt x="8" y="93"/>
                  </a:lnTo>
                  <a:lnTo>
                    <a:pt x="8" y="93"/>
                  </a:lnTo>
                  <a:lnTo>
                    <a:pt x="8"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1" name="Freeform 73"/>
            <p:cNvSpPr>
              <a:spLocks/>
            </p:cNvSpPr>
            <p:nvPr/>
          </p:nvSpPr>
          <p:spPr bwMode="auto">
            <a:xfrm>
              <a:off x="1690" y="3103"/>
              <a:ext cx="125" cy="94"/>
            </a:xfrm>
            <a:custGeom>
              <a:avLst/>
              <a:gdLst>
                <a:gd name="T0" fmla="*/ 99 w 103"/>
                <a:gd name="T1" fmla="*/ 20 h 77"/>
                <a:gd name="T2" fmla="*/ 82 w 103"/>
                <a:gd name="T3" fmla="*/ 33 h 77"/>
                <a:gd name="T4" fmla="*/ 74 w 103"/>
                <a:gd name="T5" fmla="*/ 5 h 77"/>
                <a:gd name="T6" fmla="*/ 52 w 103"/>
                <a:gd name="T7" fmla="*/ 34 h 77"/>
                <a:gd name="T8" fmla="*/ 52 w 103"/>
                <a:gd name="T9" fmla="*/ 34 h 77"/>
                <a:gd name="T10" fmla="*/ 51 w 103"/>
                <a:gd name="T11" fmla="*/ 11 h 77"/>
                <a:gd name="T12" fmla="*/ 37 w 103"/>
                <a:gd name="T13" fmla="*/ 33 h 77"/>
                <a:gd name="T14" fmla="*/ 37 w 103"/>
                <a:gd name="T15" fmla="*/ 17 h 77"/>
                <a:gd name="T16" fmla="*/ 26 w 103"/>
                <a:gd name="T17" fmla="*/ 29 h 77"/>
                <a:gd name="T18" fmla="*/ 18 w 103"/>
                <a:gd name="T19" fmla="*/ 34 h 77"/>
                <a:gd name="T20" fmla="*/ 9 w 103"/>
                <a:gd name="T21" fmla="*/ 36 h 77"/>
                <a:gd name="T22" fmla="*/ 9 w 103"/>
                <a:gd name="T23" fmla="*/ 36 h 77"/>
                <a:gd name="T24" fmla="*/ 0 w 103"/>
                <a:gd name="T25" fmla="*/ 51 h 77"/>
                <a:gd name="T26" fmla="*/ 0 w 103"/>
                <a:gd name="T27" fmla="*/ 73 h 77"/>
                <a:gd name="T28" fmla="*/ 4 w 103"/>
                <a:gd name="T29" fmla="*/ 77 h 77"/>
                <a:gd name="T30" fmla="*/ 97 w 103"/>
                <a:gd name="T31" fmla="*/ 77 h 77"/>
                <a:gd name="T32" fmla="*/ 102 w 103"/>
                <a:gd name="T33" fmla="*/ 73 h 77"/>
                <a:gd name="T34" fmla="*/ 102 w 103"/>
                <a:gd name="T35" fmla="*/ 51 h 77"/>
                <a:gd name="T36" fmla="*/ 102 w 103"/>
                <a:gd name="T37" fmla="*/ 33 h 77"/>
                <a:gd name="T38" fmla="*/ 99 w 103"/>
                <a:gd name="T39" fmla="*/ 2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3" h="77">
                  <a:moveTo>
                    <a:pt x="99" y="20"/>
                  </a:moveTo>
                  <a:cubicBezTo>
                    <a:pt x="94" y="31"/>
                    <a:pt x="85" y="33"/>
                    <a:pt x="82" y="33"/>
                  </a:cubicBezTo>
                  <a:cubicBezTo>
                    <a:pt x="86" y="19"/>
                    <a:pt x="74" y="0"/>
                    <a:pt x="74" y="5"/>
                  </a:cubicBezTo>
                  <a:cubicBezTo>
                    <a:pt x="74" y="19"/>
                    <a:pt x="57" y="33"/>
                    <a:pt x="52" y="34"/>
                  </a:cubicBezTo>
                  <a:cubicBezTo>
                    <a:pt x="52" y="34"/>
                    <a:pt x="52" y="34"/>
                    <a:pt x="52" y="34"/>
                  </a:cubicBezTo>
                  <a:cubicBezTo>
                    <a:pt x="59" y="28"/>
                    <a:pt x="51" y="8"/>
                    <a:pt x="51" y="11"/>
                  </a:cubicBezTo>
                  <a:cubicBezTo>
                    <a:pt x="51" y="20"/>
                    <a:pt x="41" y="28"/>
                    <a:pt x="37" y="33"/>
                  </a:cubicBezTo>
                  <a:cubicBezTo>
                    <a:pt x="41" y="23"/>
                    <a:pt x="37" y="17"/>
                    <a:pt x="37" y="17"/>
                  </a:cubicBezTo>
                  <a:cubicBezTo>
                    <a:pt x="34" y="22"/>
                    <a:pt x="29" y="26"/>
                    <a:pt x="26" y="29"/>
                  </a:cubicBezTo>
                  <a:cubicBezTo>
                    <a:pt x="23" y="31"/>
                    <a:pt x="21" y="33"/>
                    <a:pt x="18" y="34"/>
                  </a:cubicBezTo>
                  <a:cubicBezTo>
                    <a:pt x="15" y="36"/>
                    <a:pt x="12" y="36"/>
                    <a:pt x="9" y="36"/>
                  </a:cubicBezTo>
                  <a:cubicBezTo>
                    <a:pt x="9" y="36"/>
                    <a:pt x="9" y="36"/>
                    <a:pt x="9" y="36"/>
                  </a:cubicBezTo>
                  <a:cubicBezTo>
                    <a:pt x="3" y="39"/>
                    <a:pt x="0" y="45"/>
                    <a:pt x="0" y="51"/>
                  </a:cubicBezTo>
                  <a:cubicBezTo>
                    <a:pt x="0" y="73"/>
                    <a:pt x="0" y="73"/>
                    <a:pt x="0" y="73"/>
                  </a:cubicBezTo>
                  <a:cubicBezTo>
                    <a:pt x="0" y="74"/>
                    <a:pt x="3" y="77"/>
                    <a:pt x="4" y="77"/>
                  </a:cubicBezTo>
                  <a:cubicBezTo>
                    <a:pt x="97" y="77"/>
                    <a:pt x="97" y="77"/>
                    <a:pt x="97" y="77"/>
                  </a:cubicBezTo>
                  <a:cubicBezTo>
                    <a:pt x="100" y="77"/>
                    <a:pt x="102" y="74"/>
                    <a:pt x="102" y="73"/>
                  </a:cubicBezTo>
                  <a:cubicBezTo>
                    <a:pt x="102" y="65"/>
                    <a:pt x="102" y="59"/>
                    <a:pt x="102" y="51"/>
                  </a:cubicBezTo>
                  <a:cubicBezTo>
                    <a:pt x="103" y="45"/>
                    <a:pt x="103" y="39"/>
                    <a:pt x="102" y="33"/>
                  </a:cubicBezTo>
                  <a:cubicBezTo>
                    <a:pt x="102" y="28"/>
                    <a:pt x="102" y="23"/>
                    <a:pt x="99"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2" name="Freeform 74"/>
            <p:cNvSpPr>
              <a:spLocks/>
            </p:cNvSpPr>
            <p:nvPr/>
          </p:nvSpPr>
          <p:spPr bwMode="auto">
            <a:xfrm>
              <a:off x="1665" y="3646"/>
              <a:ext cx="171" cy="61"/>
            </a:xfrm>
            <a:custGeom>
              <a:avLst/>
              <a:gdLst>
                <a:gd name="T0" fmla="*/ 0 w 171"/>
                <a:gd name="T1" fmla="*/ 61 h 61"/>
                <a:gd name="T2" fmla="*/ 171 w 171"/>
                <a:gd name="T3" fmla="*/ 61 h 61"/>
                <a:gd name="T4" fmla="*/ 171 w 171"/>
                <a:gd name="T5" fmla="*/ 0 h 61"/>
                <a:gd name="T6" fmla="*/ 0 w 171"/>
                <a:gd name="T7" fmla="*/ 0 h 61"/>
                <a:gd name="T8" fmla="*/ 0 w 171"/>
                <a:gd name="T9" fmla="*/ 61 h 61"/>
                <a:gd name="T10" fmla="*/ 0 w 171"/>
                <a:gd name="T11" fmla="*/ 61 h 61"/>
                <a:gd name="T12" fmla="*/ 0 w 171"/>
                <a:gd name="T13" fmla="*/ 61 h 61"/>
                <a:gd name="T14" fmla="*/ 0 w 171"/>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1">
                  <a:moveTo>
                    <a:pt x="0" y="61"/>
                  </a:moveTo>
                  <a:lnTo>
                    <a:pt x="171" y="61"/>
                  </a:lnTo>
                  <a:lnTo>
                    <a:pt x="171" y="0"/>
                  </a:lnTo>
                  <a:lnTo>
                    <a:pt x="0" y="0"/>
                  </a:lnTo>
                  <a:lnTo>
                    <a:pt x="0" y="61"/>
                  </a:lnTo>
                  <a:lnTo>
                    <a:pt x="0" y="61"/>
                  </a:lnTo>
                  <a:lnTo>
                    <a:pt x="0" y="61"/>
                  </a:lnTo>
                  <a:lnTo>
                    <a:pt x="0" y="61"/>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3" name="Freeform 75"/>
            <p:cNvSpPr>
              <a:spLocks/>
            </p:cNvSpPr>
            <p:nvPr/>
          </p:nvSpPr>
          <p:spPr bwMode="auto">
            <a:xfrm>
              <a:off x="1791" y="3646"/>
              <a:ext cx="46" cy="439"/>
            </a:xfrm>
            <a:custGeom>
              <a:avLst/>
              <a:gdLst>
                <a:gd name="T0" fmla="*/ 0 w 46"/>
                <a:gd name="T1" fmla="*/ 439 h 439"/>
                <a:gd name="T2" fmla="*/ 46 w 46"/>
                <a:gd name="T3" fmla="*/ 439 h 439"/>
                <a:gd name="T4" fmla="*/ 46 w 46"/>
                <a:gd name="T5" fmla="*/ 0 h 439"/>
                <a:gd name="T6" fmla="*/ 0 w 46"/>
                <a:gd name="T7" fmla="*/ 0 h 439"/>
                <a:gd name="T8" fmla="*/ 0 w 46"/>
                <a:gd name="T9" fmla="*/ 439 h 439"/>
                <a:gd name="T10" fmla="*/ 0 w 46"/>
                <a:gd name="T11" fmla="*/ 439 h 439"/>
                <a:gd name="T12" fmla="*/ 0 w 46"/>
                <a:gd name="T13" fmla="*/ 439 h 439"/>
                <a:gd name="T14" fmla="*/ 0 w 46"/>
                <a:gd name="T15" fmla="*/ 439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39">
                  <a:moveTo>
                    <a:pt x="0" y="439"/>
                  </a:moveTo>
                  <a:lnTo>
                    <a:pt x="46" y="439"/>
                  </a:lnTo>
                  <a:lnTo>
                    <a:pt x="46" y="0"/>
                  </a:lnTo>
                  <a:lnTo>
                    <a:pt x="0" y="0"/>
                  </a:lnTo>
                  <a:lnTo>
                    <a:pt x="0" y="439"/>
                  </a:lnTo>
                  <a:lnTo>
                    <a:pt x="0" y="439"/>
                  </a:lnTo>
                  <a:lnTo>
                    <a:pt x="0" y="439"/>
                  </a:lnTo>
                  <a:lnTo>
                    <a:pt x="0" y="439"/>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4" name="Freeform 76"/>
            <p:cNvSpPr>
              <a:spLocks/>
            </p:cNvSpPr>
            <p:nvPr/>
          </p:nvSpPr>
          <p:spPr bwMode="auto">
            <a:xfrm>
              <a:off x="1791" y="4080"/>
              <a:ext cx="107" cy="56"/>
            </a:xfrm>
            <a:custGeom>
              <a:avLst/>
              <a:gdLst>
                <a:gd name="T0" fmla="*/ 39 w 88"/>
                <a:gd name="T1" fmla="*/ 0 h 46"/>
                <a:gd name="T2" fmla="*/ 88 w 88"/>
                <a:gd name="T3" fmla="*/ 46 h 46"/>
                <a:gd name="T4" fmla="*/ 39 w 88"/>
                <a:gd name="T5" fmla="*/ 46 h 46"/>
                <a:gd name="T6" fmla="*/ 0 w 88"/>
                <a:gd name="T7" fmla="*/ 46 h 46"/>
                <a:gd name="T8" fmla="*/ 0 w 88"/>
                <a:gd name="T9" fmla="*/ 0 h 46"/>
                <a:gd name="T10" fmla="*/ 39 w 88"/>
                <a:gd name="T11" fmla="*/ 0 h 46"/>
                <a:gd name="T12" fmla="*/ 39 w 88"/>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88" h="46">
                  <a:moveTo>
                    <a:pt x="39" y="0"/>
                  </a:moveTo>
                  <a:cubicBezTo>
                    <a:pt x="65" y="0"/>
                    <a:pt x="87" y="21"/>
                    <a:pt x="88" y="46"/>
                  </a:cubicBezTo>
                  <a:cubicBezTo>
                    <a:pt x="39" y="46"/>
                    <a:pt x="39" y="46"/>
                    <a:pt x="39" y="46"/>
                  </a:cubicBezTo>
                  <a:cubicBezTo>
                    <a:pt x="0" y="46"/>
                    <a:pt x="0" y="46"/>
                    <a:pt x="0" y="46"/>
                  </a:cubicBezTo>
                  <a:cubicBezTo>
                    <a:pt x="0" y="0"/>
                    <a:pt x="0" y="0"/>
                    <a:pt x="0" y="0"/>
                  </a:cubicBezTo>
                  <a:cubicBezTo>
                    <a:pt x="39" y="0"/>
                    <a:pt x="39" y="0"/>
                    <a:pt x="39" y="0"/>
                  </a:cubicBezTo>
                  <a:cubicBezTo>
                    <a:pt x="39" y="0"/>
                    <a:pt x="39" y="0"/>
                    <a:pt x="39" y="0"/>
                  </a:cubicBezTo>
                  <a:close/>
                </a:path>
              </a:pathLst>
            </a:custGeom>
            <a:solidFill>
              <a:srgbClr val="563F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5" name="Freeform 77"/>
            <p:cNvSpPr>
              <a:spLocks/>
            </p:cNvSpPr>
            <p:nvPr/>
          </p:nvSpPr>
          <p:spPr bwMode="auto">
            <a:xfrm>
              <a:off x="1664" y="3646"/>
              <a:ext cx="48" cy="439"/>
            </a:xfrm>
            <a:custGeom>
              <a:avLst/>
              <a:gdLst>
                <a:gd name="T0" fmla="*/ 0 w 48"/>
                <a:gd name="T1" fmla="*/ 439 h 439"/>
                <a:gd name="T2" fmla="*/ 48 w 48"/>
                <a:gd name="T3" fmla="*/ 439 h 439"/>
                <a:gd name="T4" fmla="*/ 48 w 48"/>
                <a:gd name="T5" fmla="*/ 0 h 439"/>
                <a:gd name="T6" fmla="*/ 0 w 48"/>
                <a:gd name="T7" fmla="*/ 0 h 439"/>
                <a:gd name="T8" fmla="*/ 0 w 48"/>
                <a:gd name="T9" fmla="*/ 439 h 439"/>
                <a:gd name="T10" fmla="*/ 0 w 48"/>
                <a:gd name="T11" fmla="*/ 439 h 439"/>
                <a:gd name="T12" fmla="*/ 0 w 48"/>
                <a:gd name="T13" fmla="*/ 439 h 439"/>
                <a:gd name="T14" fmla="*/ 0 w 48"/>
                <a:gd name="T15" fmla="*/ 439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439">
                  <a:moveTo>
                    <a:pt x="0" y="439"/>
                  </a:moveTo>
                  <a:lnTo>
                    <a:pt x="48" y="439"/>
                  </a:lnTo>
                  <a:lnTo>
                    <a:pt x="48" y="0"/>
                  </a:lnTo>
                  <a:lnTo>
                    <a:pt x="0" y="0"/>
                  </a:lnTo>
                  <a:lnTo>
                    <a:pt x="0" y="439"/>
                  </a:lnTo>
                  <a:lnTo>
                    <a:pt x="0" y="439"/>
                  </a:lnTo>
                  <a:lnTo>
                    <a:pt x="0" y="439"/>
                  </a:lnTo>
                  <a:lnTo>
                    <a:pt x="0" y="439"/>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6" name="Freeform 78"/>
            <p:cNvSpPr>
              <a:spLocks/>
            </p:cNvSpPr>
            <p:nvPr/>
          </p:nvSpPr>
          <p:spPr bwMode="auto">
            <a:xfrm>
              <a:off x="1664" y="4080"/>
              <a:ext cx="107" cy="56"/>
            </a:xfrm>
            <a:custGeom>
              <a:avLst/>
              <a:gdLst>
                <a:gd name="T0" fmla="*/ 39 w 88"/>
                <a:gd name="T1" fmla="*/ 0 h 46"/>
                <a:gd name="T2" fmla="*/ 88 w 88"/>
                <a:gd name="T3" fmla="*/ 46 h 46"/>
                <a:gd name="T4" fmla="*/ 39 w 88"/>
                <a:gd name="T5" fmla="*/ 46 h 46"/>
                <a:gd name="T6" fmla="*/ 0 w 88"/>
                <a:gd name="T7" fmla="*/ 46 h 46"/>
                <a:gd name="T8" fmla="*/ 0 w 88"/>
                <a:gd name="T9" fmla="*/ 0 h 46"/>
                <a:gd name="T10" fmla="*/ 39 w 88"/>
                <a:gd name="T11" fmla="*/ 0 h 46"/>
                <a:gd name="T12" fmla="*/ 39 w 88"/>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88" h="46">
                  <a:moveTo>
                    <a:pt x="39" y="0"/>
                  </a:moveTo>
                  <a:cubicBezTo>
                    <a:pt x="65" y="0"/>
                    <a:pt x="87" y="21"/>
                    <a:pt x="88" y="46"/>
                  </a:cubicBezTo>
                  <a:cubicBezTo>
                    <a:pt x="39" y="46"/>
                    <a:pt x="39" y="46"/>
                    <a:pt x="39" y="46"/>
                  </a:cubicBezTo>
                  <a:cubicBezTo>
                    <a:pt x="0" y="46"/>
                    <a:pt x="0" y="46"/>
                    <a:pt x="0" y="46"/>
                  </a:cubicBezTo>
                  <a:cubicBezTo>
                    <a:pt x="0" y="0"/>
                    <a:pt x="0" y="0"/>
                    <a:pt x="0" y="0"/>
                  </a:cubicBezTo>
                  <a:cubicBezTo>
                    <a:pt x="39" y="0"/>
                    <a:pt x="39" y="0"/>
                    <a:pt x="39" y="0"/>
                  </a:cubicBezTo>
                  <a:cubicBezTo>
                    <a:pt x="39" y="0"/>
                    <a:pt x="39" y="0"/>
                    <a:pt x="39" y="0"/>
                  </a:cubicBezTo>
                  <a:close/>
                </a:path>
              </a:pathLst>
            </a:custGeom>
            <a:solidFill>
              <a:srgbClr val="563F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idx="4294967295"/>
          </p:nvPr>
        </p:nvSpPr>
        <p:spPr>
          <a:xfrm>
            <a:off x="547688" y="295275"/>
            <a:ext cx="11888787" cy="917575"/>
          </a:xfrm>
        </p:spPr>
        <p:txBody>
          <a:bodyPr/>
          <a:lstStyle/>
          <a:p>
            <a:r>
              <a:rPr lang="en-US" dirty="0"/>
              <a:t>Microsoft | Your Mobile-First Partner</a:t>
            </a:r>
          </a:p>
        </p:txBody>
      </p:sp>
      <p:sp>
        <p:nvSpPr>
          <p:cNvPr id="16" name="TextBox 15"/>
          <p:cNvSpPr txBox="1"/>
          <p:nvPr/>
        </p:nvSpPr>
        <p:spPr>
          <a:xfrm>
            <a:off x="274321" y="1738593"/>
            <a:ext cx="3510306" cy="2781020"/>
          </a:xfrm>
          <a:prstGeom prst="rect">
            <a:avLst/>
          </a:prstGeom>
          <a:noFill/>
        </p:spPr>
        <p:txBody>
          <a:bodyPr wrap="square" lIns="182880" tIns="146304" rIns="182880" bIns="146304" numCol="1" rtlCol="0">
            <a:noAutofit/>
          </a:bodyPr>
          <a:lstStyle/>
          <a:p>
            <a:pPr marL="228600" indent="-228600" defTabSz="895922">
              <a:spcBef>
                <a:spcPts val="300"/>
              </a:spcBef>
              <a:buFont typeface="Arial" panose="020B0604020202020204" pitchFamily="34" charset="0"/>
              <a:buChar char="•"/>
              <a:defRPr/>
            </a:pPr>
            <a:r>
              <a:rPr lang="en-US" sz="1250" dirty="0">
                <a:latin typeface="Segoe UI Semibold" panose="020B0702040204020203" pitchFamily="34" charset="0"/>
                <a:cs typeface="Segoe UI Semibold" panose="020B0702040204020203" pitchFamily="34" charset="0"/>
              </a:rPr>
              <a:t>86% </a:t>
            </a:r>
            <a:r>
              <a:rPr lang="en-US" sz="1250" dirty="0"/>
              <a:t>of Fortune 500 companies use the </a:t>
            </a:r>
            <a:r>
              <a:rPr lang="en-US" sz="1250" dirty="0">
                <a:latin typeface="Segoe UI Semibold" panose="020B0702040204020203" pitchFamily="34" charset="0"/>
                <a:cs typeface="Segoe UI Semibold" panose="020B0702040204020203" pitchFamily="34" charset="0"/>
              </a:rPr>
              <a:t>Microsoft Cloud </a:t>
            </a:r>
            <a:r>
              <a:rPr lang="en-US" sz="1250" dirty="0"/>
              <a:t>(Azure, O365, CRM Online and </a:t>
            </a:r>
            <a:r>
              <a:rPr lang="en-US" sz="1250" dirty="0" err="1"/>
              <a:t>PowerBI</a:t>
            </a:r>
            <a:r>
              <a:rPr lang="en-US" sz="1250" dirty="0"/>
              <a:t>) </a:t>
            </a:r>
          </a:p>
          <a:p>
            <a:pPr marL="228600" indent="-228600" defTabSz="895922">
              <a:spcBef>
                <a:spcPts val="300"/>
              </a:spcBef>
              <a:buFont typeface="Arial" panose="020B0604020202020204" pitchFamily="34" charset="0"/>
              <a:buChar char="•"/>
              <a:defRPr/>
            </a:pPr>
            <a:r>
              <a:rPr lang="en-US" sz="1250" dirty="0">
                <a:latin typeface="Segoe UI Semibold" panose="020B0702040204020203" pitchFamily="34" charset="0"/>
                <a:cs typeface="Segoe UI Semibold" panose="020B0702040204020203" pitchFamily="34" charset="0"/>
              </a:rPr>
              <a:t>2,500+ </a:t>
            </a:r>
            <a:r>
              <a:rPr lang="en-US" sz="1250" dirty="0"/>
              <a:t>SaaS apps managed by </a:t>
            </a:r>
            <a:r>
              <a:rPr lang="en-US" sz="1250" dirty="0">
                <a:latin typeface="Segoe UI Semibold" panose="020B0702040204020203" pitchFamily="34" charset="0"/>
                <a:cs typeface="Segoe UI Semibold" panose="020B0702040204020203" pitchFamily="34" charset="0"/>
              </a:rPr>
              <a:t>Azure Active Directory</a:t>
            </a:r>
          </a:p>
          <a:p>
            <a:pPr marL="228600" indent="-228600" defTabSz="895922">
              <a:spcBef>
                <a:spcPts val="300"/>
              </a:spcBef>
              <a:buFont typeface="Arial" panose="020B0604020202020204" pitchFamily="34" charset="0"/>
              <a:buChar char="•"/>
              <a:defRPr/>
            </a:pPr>
            <a:r>
              <a:rPr lang="en-US" sz="1250" dirty="0">
                <a:latin typeface="Segoe UI Semibold" panose="020B0702040204020203" pitchFamily="34" charset="0"/>
                <a:cs typeface="Segoe UI Semibold" panose="020B0702040204020203" pitchFamily="34" charset="0"/>
              </a:rPr>
              <a:t>93% </a:t>
            </a:r>
            <a:r>
              <a:rPr lang="en-US" sz="1250" dirty="0"/>
              <a:t>of Fortune 1000 companies rely on </a:t>
            </a:r>
            <a:r>
              <a:rPr lang="en-US" sz="1250" dirty="0">
                <a:latin typeface="Segoe UI Semibold" panose="020B0702040204020203" pitchFamily="34" charset="0"/>
                <a:cs typeface="Segoe UI Semibold" panose="020B0702040204020203" pitchFamily="34" charset="0"/>
              </a:rPr>
              <a:t>Active Directory</a:t>
            </a:r>
          </a:p>
          <a:p>
            <a:pPr marL="228600" indent="-228600" defTabSz="895922">
              <a:spcBef>
                <a:spcPts val="300"/>
              </a:spcBef>
              <a:buFont typeface="Arial" panose="020B0604020202020204" pitchFamily="34" charset="0"/>
              <a:buChar char="•"/>
              <a:defRPr/>
            </a:pPr>
            <a:r>
              <a:rPr lang="en-US" sz="1250" dirty="0"/>
              <a:t>Microsoft is listed as a </a:t>
            </a:r>
            <a:r>
              <a:rPr lang="en-US" sz="1250" dirty="0">
                <a:latin typeface="Segoe UI Semibold" panose="020B0702040204020203" pitchFamily="34" charset="0"/>
                <a:cs typeface="Segoe UI Semibold" panose="020B0702040204020203" pitchFamily="34" charset="0"/>
              </a:rPr>
              <a:t>Visionary</a:t>
            </a:r>
            <a:r>
              <a:rPr lang="en-US" sz="1250" dirty="0"/>
              <a:t> in Gartner’s Magic Quadrant for </a:t>
            </a:r>
            <a:r>
              <a:rPr lang="en-US" sz="1250" dirty="0">
                <a:latin typeface="Segoe UI Semibold" panose="020B0702040204020203" pitchFamily="34" charset="0"/>
                <a:cs typeface="Segoe UI Semibold" panose="020B0702040204020203" pitchFamily="34" charset="0"/>
              </a:rPr>
              <a:t>Enterprise Mobility Management Suites</a:t>
            </a:r>
            <a:endParaRPr lang="en-US" sz="1250" dirty="0">
              <a:solidFill>
                <a:srgbClr val="505050"/>
              </a:solidFill>
              <a:latin typeface="Segoe UI Semibold" panose="020B0702040204020203" pitchFamily="34" charset="0"/>
              <a:cs typeface="Segoe UI Semibold" panose="020B0702040204020203" pitchFamily="34" charset="0"/>
            </a:endParaRPr>
          </a:p>
        </p:txBody>
      </p:sp>
      <p:sp>
        <p:nvSpPr>
          <p:cNvPr id="18" name="TextBox 17"/>
          <p:cNvSpPr txBox="1"/>
          <p:nvPr/>
        </p:nvSpPr>
        <p:spPr>
          <a:xfrm>
            <a:off x="4358661" y="1738593"/>
            <a:ext cx="3720881" cy="2407939"/>
          </a:xfrm>
          <a:prstGeom prst="rect">
            <a:avLst/>
          </a:prstGeom>
          <a:noFill/>
        </p:spPr>
        <p:txBody>
          <a:bodyPr wrap="square" lIns="182880" tIns="146304" rIns="182880" bIns="146304" numCol="1" rtlCol="0">
            <a:noAutofit/>
          </a:bodyPr>
          <a:lstStyle/>
          <a:p>
            <a:pPr marL="228600" indent="-228600" defTabSz="895922">
              <a:spcBef>
                <a:spcPts val="600"/>
              </a:spcBef>
              <a:buFont typeface="Arial" panose="020B0604020202020204" pitchFamily="34" charset="0"/>
              <a:buChar char="•"/>
              <a:defRPr/>
            </a:pPr>
            <a:r>
              <a:rPr lang="en-US" sz="1250" dirty="0"/>
              <a:t>Empowers a </a:t>
            </a:r>
            <a:r>
              <a:rPr lang="en-US" sz="1250" dirty="0">
                <a:latin typeface="Segoe UI Semibold" panose="020B0702040204020203" pitchFamily="34" charset="0"/>
                <a:cs typeface="Segoe UI Semibold" panose="020B0702040204020203" pitchFamily="34" charset="0"/>
              </a:rPr>
              <a:t>common identity </a:t>
            </a:r>
            <a:r>
              <a:rPr lang="en-US" sz="1250" dirty="0"/>
              <a:t>across </a:t>
            </a:r>
            <a:br>
              <a:rPr lang="en-US" sz="1250" dirty="0"/>
            </a:br>
            <a:r>
              <a:rPr lang="en-US" sz="1250" dirty="0"/>
              <a:t>on-premises and cloud applications for every user</a:t>
            </a:r>
          </a:p>
          <a:p>
            <a:pPr marL="228600" indent="-228600" defTabSz="895922">
              <a:spcBef>
                <a:spcPts val="600"/>
              </a:spcBef>
              <a:buFont typeface="Arial" panose="020B0604020202020204" pitchFamily="34" charset="0"/>
              <a:buChar char="•"/>
              <a:defRPr/>
            </a:pPr>
            <a:r>
              <a:rPr lang="en-US" sz="1250" dirty="0"/>
              <a:t>Simplifies </a:t>
            </a:r>
            <a:r>
              <a:rPr lang="en-US" sz="1250" dirty="0">
                <a:latin typeface="Segoe UI Semibold" panose="020B0702040204020203" pitchFamily="34" charset="0"/>
                <a:cs typeface="Segoe UI Semibold" panose="020B0702040204020203" pitchFamily="34" charset="0"/>
              </a:rPr>
              <a:t>device </a:t>
            </a:r>
            <a:r>
              <a:rPr lang="en-US" sz="1250" dirty="0">
                <a:cs typeface="Segoe UI Semibold" panose="020B0702040204020203" pitchFamily="34" charset="0"/>
              </a:rPr>
              <a:t>and</a:t>
            </a:r>
            <a:r>
              <a:rPr lang="en-US" sz="1250" dirty="0">
                <a:latin typeface="Segoe UI Semibold" panose="020B0702040204020203" pitchFamily="34" charset="0"/>
                <a:cs typeface="Segoe UI Semibold" panose="020B0702040204020203" pitchFamily="34" charset="0"/>
              </a:rPr>
              <a:t> application management </a:t>
            </a:r>
          </a:p>
          <a:p>
            <a:pPr marL="228600" indent="-228600" defTabSz="895922">
              <a:spcBef>
                <a:spcPts val="600"/>
              </a:spcBef>
              <a:buFont typeface="Arial" panose="020B0604020202020204" pitchFamily="34" charset="0"/>
              <a:buChar char="•"/>
              <a:defRPr/>
            </a:pPr>
            <a:r>
              <a:rPr lang="en-US" sz="1250" dirty="0"/>
              <a:t>Provides access to the </a:t>
            </a:r>
            <a:r>
              <a:rPr lang="en-US" sz="1250" dirty="0">
                <a:latin typeface="Segoe UI Semibold" panose="020B0702040204020203" pitchFamily="34" charset="0"/>
                <a:cs typeface="Segoe UI Semibold" panose="020B0702040204020203" pitchFamily="34" charset="0"/>
              </a:rPr>
              <a:t>right info</a:t>
            </a:r>
            <a:r>
              <a:rPr lang="en-US" sz="1250" dirty="0"/>
              <a:t>, for the </a:t>
            </a:r>
            <a:r>
              <a:rPr lang="en-US" sz="1250" dirty="0">
                <a:latin typeface="Segoe UI Semibold" panose="020B0702040204020203" pitchFamily="34" charset="0"/>
                <a:cs typeface="Segoe UI Semibold" panose="020B0702040204020203" pitchFamily="34" charset="0"/>
              </a:rPr>
              <a:t>right person</a:t>
            </a:r>
            <a:r>
              <a:rPr lang="en-US" sz="1250" dirty="0"/>
              <a:t>, on the </a:t>
            </a:r>
            <a:r>
              <a:rPr lang="en-US" sz="1250" dirty="0">
                <a:latin typeface="Segoe UI Semibold" panose="020B0702040204020203" pitchFamily="34" charset="0"/>
                <a:cs typeface="Segoe UI Semibold" panose="020B0702040204020203" pitchFamily="34" charset="0"/>
              </a:rPr>
              <a:t>right device</a:t>
            </a:r>
          </a:p>
          <a:p>
            <a:pPr marL="228600" indent="-228600" defTabSz="895922">
              <a:spcBef>
                <a:spcPts val="600"/>
              </a:spcBef>
              <a:buFont typeface="Arial" panose="020B0604020202020204" pitchFamily="34" charset="0"/>
              <a:buChar char="•"/>
              <a:defRPr/>
            </a:pPr>
            <a:r>
              <a:rPr lang="en-US" sz="1250" dirty="0"/>
              <a:t>Delivers </a:t>
            </a:r>
            <a:r>
              <a:rPr lang="en-US" sz="1250" dirty="0">
                <a:latin typeface="Segoe UI Semibold" panose="020B0702040204020203" pitchFamily="34" charset="0"/>
                <a:cs typeface="Segoe UI Semibold" panose="020B0702040204020203" pitchFamily="34" charset="0"/>
              </a:rPr>
              <a:t>remote productivity </a:t>
            </a:r>
            <a:r>
              <a:rPr lang="en-US" sz="1250" dirty="0"/>
              <a:t>capabilities for a flexible work experience</a:t>
            </a:r>
          </a:p>
        </p:txBody>
      </p:sp>
      <p:sp>
        <p:nvSpPr>
          <p:cNvPr id="20" name="TextBox 19"/>
          <p:cNvSpPr txBox="1"/>
          <p:nvPr/>
        </p:nvSpPr>
        <p:spPr>
          <a:xfrm>
            <a:off x="8443004" y="1738593"/>
            <a:ext cx="3689348" cy="2407939"/>
          </a:xfrm>
          <a:prstGeom prst="rect">
            <a:avLst/>
          </a:prstGeom>
          <a:noFill/>
        </p:spPr>
        <p:txBody>
          <a:bodyPr wrap="square" lIns="182880" tIns="146304" rIns="182880" bIns="146304" numCol="1" rtlCol="0">
            <a:noAutofit/>
          </a:bodyPr>
          <a:lstStyle/>
          <a:p>
            <a:pPr marL="233363" indent="-233363">
              <a:lnSpc>
                <a:spcPct val="90000"/>
              </a:lnSpc>
              <a:spcAft>
                <a:spcPts val="600"/>
              </a:spcAft>
              <a:buFont typeface="Arial" panose="020B0604020202020204" pitchFamily="34" charset="0"/>
              <a:buChar char="•"/>
            </a:pPr>
            <a:r>
              <a:rPr lang="en-US" sz="1250" dirty="0">
                <a:solidFill>
                  <a:srgbClr val="505050"/>
                </a:solidFill>
                <a:latin typeface="Segoe UI Semibold" panose="020B0702040204020203" pitchFamily="34" charset="0"/>
                <a:cs typeface="Segoe UI Semibold" panose="020B0702040204020203" pitchFamily="34" charset="0"/>
              </a:rPr>
              <a:t>More than 1,000 people </a:t>
            </a:r>
            <a:r>
              <a:rPr lang="en-US" sz="1250" dirty="0">
                <a:solidFill>
                  <a:srgbClr val="505050"/>
                </a:solidFill>
              </a:rPr>
              <a:t>and </a:t>
            </a:r>
            <a:r>
              <a:rPr lang="en-US" sz="1250" dirty="0">
                <a:solidFill>
                  <a:srgbClr val="505050"/>
                </a:solidFill>
                <a:latin typeface="Segoe UI Semibold" panose="020B0702040204020203" pitchFamily="34" charset="0"/>
                <a:cs typeface="Segoe UI Semibold" panose="020B0702040204020203" pitchFamily="34" charset="0"/>
              </a:rPr>
              <a:t>over $300M </a:t>
            </a:r>
            <a:r>
              <a:rPr lang="en-US" sz="1250" dirty="0">
                <a:solidFill>
                  <a:srgbClr val="505050"/>
                </a:solidFill>
              </a:rPr>
              <a:t>in investments for Cloud Platform programs*</a:t>
            </a:r>
          </a:p>
          <a:p>
            <a:pPr marL="233363" indent="-233363">
              <a:lnSpc>
                <a:spcPct val="90000"/>
              </a:lnSpc>
              <a:spcAft>
                <a:spcPts val="600"/>
              </a:spcAft>
              <a:buFont typeface="Arial" panose="020B0604020202020204" pitchFamily="34" charset="0"/>
              <a:buChar char="•"/>
            </a:pPr>
            <a:r>
              <a:rPr lang="en-US" sz="1250" dirty="0">
                <a:solidFill>
                  <a:srgbClr val="505050"/>
                </a:solidFill>
              </a:rPr>
              <a:t>Opportunities to bundle and resell Azure services as a </a:t>
            </a:r>
            <a:r>
              <a:rPr lang="en-US" sz="1250" dirty="0">
                <a:solidFill>
                  <a:srgbClr val="505050"/>
                </a:solidFill>
                <a:latin typeface="Segoe UI Semibold" panose="020B0702040204020203" pitchFamily="34" charset="0"/>
                <a:cs typeface="Segoe UI Semibold" panose="020B0702040204020203" pitchFamily="34" charset="0"/>
              </a:rPr>
              <a:t>Cloud Solution Partner (CSP)</a:t>
            </a:r>
          </a:p>
          <a:p>
            <a:pPr marL="233363" indent="-233363">
              <a:lnSpc>
                <a:spcPct val="90000"/>
              </a:lnSpc>
              <a:spcAft>
                <a:spcPts val="600"/>
              </a:spcAft>
              <a:buFont typeface="Arial" panose="020B0604020202020204" pitchFamily="34" charset="0"/>
              <a:buChar char="•"/>
            </a:pPr>
            <a:r>
              <a:rPr lang="en-US" sz="1250" dirty="0">
                <a:solidFill>
                  <a:srgbClr val="505050"/>
                </a:solidFill>
              </a:rPr>
              <a:t>Extends partner reach by onboarding cloud services into the </a:t>
            </a:r>
            <a:r>
              <a:rPr lang="en-US" sz="1250" dirty="0">
                <a:solidFill>
                  <a:srgbClr val="505050"/>
                </a:solidFill>
                <a:latin typeface="Segoe UI Semibold" panose="020B0702040204020203" pitchFamily="34" charset="0"/>
                <a:cs typeface="Segoe UI Semibold" panose="020B0702040204020203" pitchFamily="34" charset="0"/>
              </a:rPr>
              <a:t>Microsoft Azure Marketplace </a:t>
            </a:r>
            <a:r>
              <a:rPr lang="en-US" sz="1250" dirty="0">
                <a:solidFill>
                  <a:srgbClr val="505050"/>
                </a:solidFill>
              </a:rPr>
              <a:t>via the </a:t>
            </a:r>
            <a:r>
              <a:rPr lang="en-US" sz="1250" dirty="0">
                <a:solidFill>
                  <a:srgbClr val="505050"/>
                </a:solidFill>
                <a:latin typeface="Segoe UI Semibold" panose="020B0702040204020203" pitchFamily="34" charset="0"/>
                <a:cs typeface="Segoe UI Semibold" panose="020B0702040204020203" pitchFamily="34" charset="0"/>
              </a:rPr>
              <a:t>Microsoft Azure Certified </a:t>
            </a:r>
            <a:r>
              <a:rPr lang="en-US" sz="1250" dirty="0">
                <a:solidFill>
                  <a:srgbClr val="505050"/>
                </a:solidFill>
              </a:rPr>
              <a:t>program</a:t>
            </a:r>
          </a:p>
          <a:p>
            <a:pPr marL="233363" indent="-233363">
              <a:lnSpc>
                <a:spcPct val="90000"/>
              </a:lnSpc>
              <a:spcAft>
                <a:spcPts val="600"/>
              </a:spcAft>
              <a:buFont typeface="Arial" panose="020B0604020202020204" pitchFamily="34" charset="0"/>
              <a:buChar char="•"/>
            </a:pPr>
            <a:r>
              <a:rPr lang="en-US" sz="1250" dirty="0">
                <a:solidFill>
                  <a:srgbClr val="505050"/>
                </a:solidFill>
                <a:latin typeface="Segoe UI Semibold" panose="020B0702040204020203" pitchFamily="34" charset="0"/>
                <a:cs typeface="Segoe UI Semibold" panose="020B0702040204020203" pitchFamily="34" charset="0"/>
              </a:rPr>
              <a:t>Technical</a:t>
            </a:r>
            <a:r>
              <a:rPr lang="en-US" sz="1250" dirty="0">
                <a:solidFill>
                  <a:srgbClr val="505050"/>
                </a:solidFill>
              </a:rPr>
              <a:t> and </a:t>
            </a:r>
            <a:r>
              <a:rPr lang="en-US" sz="1250" dirty="0">
                <a:solidFill>
                  <a:srgbClr val="505050"/>
                </a:solidFill>
                <a:latin typeface="Segoe UI Semibold" panose="020B0702040204020203" pitchFamily="34" charset="0"/>
                <a:cs typeface="Segoe UI Semibold" panose="020B0702040204020203" pitchFamily="34" charset="0"/>
              </a:rPr>
              <a:t>marketing</a:t>
            </a:r>
            <a:r>
              <a:rPr lang="en-US" sz="1250" dirty="0">
                <a:solidFill>
                  <a:srgbClr val="505050"/>
                </a:solidFill>
              </a:rPr>
              <a:t> </a:t>
            </a:r>
            <a:r>
              <a:rPr lang="en-US" sz="1250" dirty="0">
                <a:solidFill>
                  <a:srgbClr val="505050"/>
                </a:solidFill>
                <a:latin typeface="Segoe UI Semibold" panose="020B0702040204020203" pitchFamily="34" charset="0"/>
                <a:cs typeface="Segoe UI Semibold" panose="020B0702040204020203" pitchFamily="34" charset="0"/>
              </a:rPr>
              <a:t>resources </a:t>
            </a:r>
            <a:r>
              <a:rPr lang="en-US" sz="1250" dirty="0">
                <a:solidFill>
                  <a:srgbClr val="505050"/>
                </a:solidFill>
                <a:cs typeface="Segoe UI Semibold" panose="020B0702040204020203" pitchFamily="34" charset="0"/>
              </a:rPr>
              <a:t>to build your business</a:t>
            </a:r>
            <a:endParaRPr lang="en-US" sz="3200" dirty="0">
              <a:solidFill>
                <a:srgbClr val="505050"/>
              </a:solidFill>
              <a:cs typeface="Segoe UI Semibold" panose="020B0702040204020203" pitchFamily="34" charset="0"/>
            </a:endParaRPr>
          </a:p>
          <a:p>
            <a:pPr marL="233363">
              <a:lnSpc>
                <a:spcPct val="90000"/>
              </a:lnSpc>
              <a:spcBef>
                <a:spcPts val="600"/>
              </a:spcBef>
              <a:spcAft>
                <a:spcPts val="600"/>
              </a:spcAft>
            </a:pPr>
            <a:r>
              <a:rPr lang="en-US" sz="800" i="1" kern="0" dirty="0">
                <a:solidFill>
                  <a:srgbClr val="D2D2D2">
                    <a:lumMod val="75000"/>
                  </a:srgbClr>
                </a:solidFill>
              </a:rPr>
              <a:t>*Not including channel incentives</a:t>
            </a:r>
          </a:p>
        </p:txBody>
      </p:sp>
      <p:cxnSp>
        <p:nvCxnSpPr>
          <p:cNvPr id="22" name="Straight Connector 21"/>
          <p:cNvCxnSpPr/>
          <p:nvPr/>
        </p:nvCxnSpPr>
        <p:spPr>
          <a:xfrm>
            <a:off x="4176931" y="1474514"/>
            <a:ext cx="0" cy="3783462"/>
          </a:xfrm>
          <a:prstGeom prst="line">
            <a:avLst/>
          </a:prstGeom>
          <a:ln w="9525">
            <a:solidFill>
              <a:schemeClr val="tx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229741" y="1482331"/>
            <a:ext cx="0" cy="3783462"/>
          </a:xfrm>
          <a:prstGeom prst="line">
            <a:avLst/>
          </a:prstGeom>
          <a:ln w="9525">
            <a:solidFill>
              <a:schemeClr val="tx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274320" y="1322832"/>
            <a:ext cx="3720881" cy="572464"/>
          </a:xfrm>
          <a:prstGeom prst="rect">
            <a:avLst/>
          </a:prstGeom>
          <a:noFill/>
        </p:spPr>
        <p:txBody>
          <a:bodyPr wrap="square" lIns="182880" tIns="146304" rIns="182880" bIns="146304" rtlCol="0">
            <a:spAutoFit/>
          </a:bodyPr>
          <a:lstStyle/>
          <a:p>
            <a:pPr>
              <a:lnSpc>
                <a:spcPct val="90000"/>
              </a:lnSpc>
              <a:spcAft>
                <a:spcPts val="600"/>
              </a:spcAft>
            </a:pPr>
            <a:r>
              <a:rPr lang="en-US" sz="2000" dirty="0">
                <a:solidFill>
                  <a:schemeClr val="tx2"/>
                </a:solidFill>
                <a:latin typeface="Segoe UI Light"/>
              </a:rPr>
              <a:t>Market Leader</a:t>
            </a:r>
          </a:p>
        </p:txBody>
      </p:sp>
      <p:sp>
        <p:nvSpPr>
          <p:cNvPr id="58" name="TextBox 57"/>
          <p:cNvSpPr txBox="1"/>
          <p:nvPr/>
        </p:nvSpPr>
        <p:spPr>
          <a:xfrm>
            <a:off x="4358661" y="1322832"/>
            <a:ext cx="3720881" cy="572464"/>
          </a:xfrm>
          <a:prstGeom prst="rect">
            <a:avLst/>
          </a:prstGeom>
          <a:noFill/>
        </p:spPr>
        <p:txBody>
          <a:bodyPr wrap="square" lIns="182880" tIns="146304" rIns="182880" bIns="146304" rtlCol="0">
            <a:spAutoFit/>
          </a:bodyPr>
          <a:lstStyle/>
          <a:p>
            <a:pPr>
              <a:lnSpc>
                <a:spcPct val="90000"/>
              </a:lnSpc>
              <a:spcAft>
                <a:spcPts val="600"/>
              </a:spcAft>
            </a:pPr>
            <a:r>
              <a:rPr lang="en-US" sz="2000" dirty="0">
                <a:solidFill>
                  <a:schemeClr val="tx2"/>
                </a:solidFill>
                <a:latin typeface="Segoe UI Light"/>
              </a:rPr>
              <a:t>One Vendor. Unified Solution.</a:t>
            </a:r>
          </a:p>
        </p:txBody>
      </p:sp>
      <p:sp>
        <p:nvSpPr>
          <p:cNvPr id="59" name="TextBox 58"/>
          <p:cNvSpPr txBox="1"/>
          <p:nvPr/>
        </p:nvSpPr>
        <p:spPr>
          <a:xfrm>
            <a:off x="8443003" y="1322832"/>
            <a:ext cx="3720881" cy="572464"/>
          </a:xfrm>
          <a:prstGeom prst="rect">
            <a:avLst/>
          </a:prstGeom>
          <a:noFill/>
        </p:spPr>
        <p:txBody>
          <a:bodyPr wrap="square" lIns="182880" tIns="146304" rIns="182880" bIns="146304" rtlCol="0">
            <a:spAutoFit/>
          </a:bodyPr>
          <a:lstStyle/>
          <a:p>
            <a:pPr>
              <a:lnSpc>
                <a:spcPct val="90000"/>
              </a:lnSpc>
              <a:spcAft>
                <a:spcPts val="600"/>
              </a:spcAft>
            </a:pPr>
            <a:r>
              <a:rPr lang="en-US" sz="2000" dirty="0">
                <a:solidFill>
                  <a:schemeClr val="tx2"/>
                </a:solidFill>
                <a:latin typeface="Segoe UI Light"/>
              </a:rPr>
              <a:t>Partner-Centric Ecosystem</a:t>
            </a:r>
          </a:p>
        </p:txBody>
      </p:sp>
      <p:sp>
        <p:nvSpPr>
          <p:cNvPr id="249" name="Freeform 9"/>
          <p:cNvSpPr>
            <a:spLocks/>
          </p:cNvSpPr>
          <p:nvPr/>
        </p:nvSpPr>
        <p:spPr bwMode="auto">
          <a:xfrm>
            <a:off x="8723610" y="5425120"/>
            <a:ext cx="493452" cy="269971"/>
          </a:xfrm>
          <a:custGeom>
            <a:avLst/>
            <a:gdLst>
              <a:gd name="T0" fmla="*/ 768 w 971"/>
              <a:gd name="T1" fmla="*/ 123 h 530"/>
              <a:gd name="T2" fmla="*/ 701 w 971"/>
              <a:gd name="T3" fmla="*/ 135 h 530"/>
              <a:gd name="T4" fmla="*/ 471 w 971"/>
              <a:gd name="T5" fmla="*/ 0 h 530"/>
              <a:gd name="T6" fmla="*/ 215 w 971"/>
              <a:gd name="T7" fmla="*/ 197 h 530"/>
              <a:gd name="T8" fmla="*/ 169 w 971"/>
              <a:gd name="T9" fmla="*/ 191 h 530"/>
              <a:gd name="T10" fmla="*/ 0 w 971"/>
              <a:gd name="T11" fmla="*/ 360 h 530"/>
              <a:gd name="T12" fmla="*/ 169 w 971"/>
              <a:gd name="T13" fmla="*/ 530 h 530"/>
              <a:gd name="T14" fmla="*/ 768 w 971"/>
              <a:gd name="T15" fmla="*/ 530 h 530"/>
              <a:gd name="T16" fmla="*/ 971 w 971"/>
              <a:gd name="T17" fmla="*/ 327 h 530"/>
              <a:gd name="T18" fmla="*/ 768 w 971"/>
              <a:gd name="T19" fmla="*/ 123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1" h="530">
                <a:moveTo>
                  <a:pt x="768" y="123"/>
                </a:moveTo>
                <a:cubicBezTo>
                  <a:pt x="745" y="123"/>
                  <a:pt x="722" y="127"/>
                  <a:pt x="701" y="135"/>
                </a:cubicBezTo>
                <a:cubicBezTo>
                  <a:pt x="655" y="54"/>
                  <a:pt x="569" y="0"/>
                  <a:pt x="471" y="0"/>
                </a:cubicBezTo>
                <a:cubicBezTo>
                  <a:pt x="348" y="0"/>
                  <a:pt x="245" y="84"/>
                  <a:pt x="215" y="197"/>
                </a:cubicBezTo>
                <a:cubicBezTo>
                  <a:pt x="200" y="193"/>
                  <a:pt x="185" y="191"/>
                  <a:pt x="169" y="191"/>
                </a:cubicBezTo>
                <a:cubicBezTo>
                  <a:pt x="76" y="191"/>
                  <a:pt x="0" y="267"/>
                  <a:pt x="0" y="360"/>
                </a:cubicBezTo>
                <a:cubicBezTo>
                  <a:pt x="0" y="454"/>
                  <a:pt x="76" y="530"/>
                  <a:pt x="169" y="530"/>
                </a:cubicBezTo>
                <a:cubicBezTo>
                  <a:pt x="768" y="530"/>
                  <a:pt x="768" y="530"/>
                  <a:pt x="768" y="530"/>
                </a:cubicBezTo>
                <a:cubicBezTo>
                  <a:pt x="880" y="530"/>
                  <a:pt x="971" y="439"/>
                  <a:pt x="971" y="327"/>
                </a:cubicBezTo>
                <a:cubicBezTo>
                  <a:pt x="971" y="214"/>
                  <a:pt x="880" y="123"/>
                  <a:pt x="768" y="123"/>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Freeform 9"/>
          <p:cNvSpPr>
            <a:spLocks/>
          </p:cNvSpPr>
          <p:nvPr/>
        </p:nvSpPr>
        <p:spPr bwMode="auto">
          <a:xfrm>
            <a:off x="9131955" y="5897900"/>
            <a:ext cx="1872419" cy="1024415"/>
          </a:xfrm>
          <a:custGeom>
            <a:avLst/>
            <a:gdLst>
              <a:gd name="T0" fmla="*/ 768 w 971"/>
              <a:gd name="T1" fmla="*/ 123 h 530"/>
              <a:gd name="T2" fmla="*/ 701 w 971"/>
              <a:gd name="T3" fmla="*/ 135 h 530"/>
              <a:gd name="T4" fmla="*/ 471 w 971"/>
              <a:gd name="T5" fmla="*/ 0 h 530"/>
              <a:gd name="T6" fmla="*/ 215 w 971"/>
              <a:gd name="T7" fmla="*/ 197 h 530"/>
              <a:gd name="T8" fmla="*/ 169 w 971"/>
              <a:gd name="T9" fmla="*/ 191 h 530"/>
              <a:gd name="T10" fmla="*/ 0 w 971"/>
              <a:gd name="T11" fmla="*/ 360 h 530"/>
              <a:gd name="T12" fmla="*/ 169 w 971"/>
              <a:gd name="T13" fmla="*/ 530 h 530"/>
              <a:gd name="T14" fmla="*/ 768 w 971"/>
              <a:gd name="T15" fmla="*/ 530 h 530"/>
              <a:gd name="T16" fmla="*/ 971 w 971"/>
              <a:gd name="T17" fmla="*/ 327 h 530"/>
              <a:gd name="T18" fmla="*/ 768 w 971"/>
              <a:gd name="T19" fmla="*/ 123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1" h="530">
                <a:moveTo>
                  <a:pt x="768" y="123"/>
                </a:moveTo>
                <a:cubicBezTo>
                  <a:pt x="745" y="123"/>
                  <a:pt x="722" y="127"/>
                  <a:pt x="701" y="135"/>
                </a:cubicBezTo>
                <a:cubicBezTo>
                  <a:pt x="655" y="54"/>
                  <a:pt x="569" y="0"/>
                  <a:pt x="471" y="0"/>
                </a:cubicBezTo>
                <a:cubicBezTo>
                  <a:pt x="348" y="0"/>
                  <a:pt x="245" y="84"/>
                  <a:pt x="215" y="197"/>
                </a:cubicBezTo>
                <a:cubicBezTo>
                  <a:pt x="200" y="193"/>
                  <a:pt x="185" y="191"/>
                  <a:pt x="169" y="191"/>
                </a:cubicBezTo>
                <a:cubicBezTo>
                  <a:pt x="76" y="191"/>
                  <a:pt x="0" y="267"/>
                  <a:pt x="0" y="360"/>
                </a:cubicBezTo>
                <a:cubicBezTo>
                  <a:pt x="0" y="454"/>
                  <a:pt x="76" y="530"/>
                  <a:pt x="169" y="530"/>
                </a:cubicBezTo>
                <a:cubicBezTo>
                  <a:pt x="768" y="530"/>
                  <a:pt x="768" y="530"/>
                  <a:pt x="768" y="530"/>
                </a:cubicBezTo>
                <a:cubicBezTo>
                  <a:pt x="880" y="530"/>
                  <a:pt x="971" y="439"/>
                  <a:pt x="971" y="327"/>
                </a:cubicBezTo>
                <a:cubicBezTo>
                  <a:pt x="971" y="214"/>
                  <a:pt x="880" y="123"/>
                  <a:pt x="768" y="123"/>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AutoShape 3"/>
          <p:cNvSpPr>
            <a:spLocks noChangeAspect="1" noChangeArrowheads="1" noTextEdit="1"/>
          </p:cNvSpPr>
          <p:nvPr/>
        </p:nvSpPr>
        <p:spPr bwMode="auto">
          <a:xfrm>
            <a:off x="8977313" y="4551363"/>
            <a:ext cx="2754312"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5"/>
          <p:cNvSpPr>
            <a:spLocks/>
          </p:cNvSpPr>
          <p:nvPr/>
        </p:nvSpPr>
        <p:spPr bwMode="auto">
          <a:xfrm>
            <a:off x="10633075" y="4830763"/>
            <a:ext cx="1004887" cy="269875"/>
          </a:xfrm>
          <a:custGeom>
            <a:avLst/>
            <a:gdLst>
              <a:gd name="T0" fmla="*/ 0 w 256"/>
              <a:gd name="T1" fmla="*/ 52 h 69"/>
              <a:gd name="T2" fmla="*/ 204 w 256"/>
              <a:gd name="T3" fmla="*/ 4 h 69"/>
              <a:gd name="T4" fmla="*/ 248 w 256"/>
              <a:gd name="T5" fmla="*/ 20 h 69"/>
              <a:gd name="T6" fmla="*/ 221 w 256"/>
              <a:gd name="T7" fmla="*/ 69 h 69"/>
              <a:gd name="T8" fmla="*/ 227 w 256"/>
              <a:gd name="T9" fmla="*/ 69 h 69"/>
              <a:gd name="T10" fmla="*/ 252 w 256"/>
              <a:gd name="T11" fmla="*/ 18 h 69"/>
              <a:gd name="T12" fmla="*/ 204 w 256"/>
              <a:gd name="T13" fmla="*/ 0 h 69"/>
              <a:gd name="T14" fmla="*/ 0 w 256"/>
              <a:gd name="T15" fmla="*/ 48 h 69"/>
              <a:gd name="T16" fmla="*/ 0 w 256"/>
              <a:gd name="T17" fmla="*/ 52 h 69"/>
              <a:gd name="T18" fmla="*/ 0 w 256"/>
              <a:gd name="T19" fmla="*/ 5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6" h="69">
                <a:moveTo>
                  <a:pt x="0" y="52"/>
                </a:moveTo>
                <a:cubicBezTo>
                  <a:pt x="83" y="22"/>
                  <a:pt x="157" y="4"/>
                  <a:pt x="204" y="4"/>
                </a:cubicBezTo>
                <a:cubicBezTo>
                  <a:pt x="229" y="4"/>
                  <a:pt x="244" y="10"/>
                  <a:pt x="248" y="20"/>
                </a:cubicBezTo>
                <a:cubicBezTo>
                  <a:pt x="252" y="31"/>
                  <a:pt x="242" y="48"/>
                  <a:pt x="221" y="69"/>
                </a:cubicBezTo>
                <a:cubicBezTo>
                  <a:pt x="223" y="69"/>
                  <a:pt x="225" y="69"/>
                  <a:pt x="227" y="69"/>
                </a:cubicBezTo>
                <a:cubicBezTo>
                  <a:pt x="247" y="49"/>
                  <a:pt x="256" y="31"/>
                  <a:pt x="252" y="18"/>
                </a:cubicBezTo>
                <a:cubicBezTo>
                  <a:pt x="247" y="6"/>
                  <a:pt x="231" y="0"/>
                  <a:pt x="204" y="0"/>
                </a:cubicBezTo>
                <a:cubicBezTo>
                  <a:pt x="157" y="0"/>
                  <a:pt x="83" y="18"/>
                  <a:pt x="0" y="48"/>
                </a:cubicBezTo>
                <a:cubicBezTo>
                  <a:pt x="0" y="49"/>
                  <a:pt x="0" y="50"/>
                  <a:pt x="0" y="52"/>
                </a:cubicBezTo>
                <a:cubicBezTo>
                  <a:pt x="0" y="52"/>
                  <a:pt x="0" y="52"/>
                  <a:pt x="0" y="52"/>
                </a:cubicBezTo>
                <a:close/>
              </a:path>
            </a:pathLst>
          </a:custGeom>
          <a:solidFill>
            <a:srgbClr val="0083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p:nvSpPr>
        <p:spPr bwMode="auto">
          <a:xfrm>
            <a:off x="10699750" y="5915025"/>
            <a:ext cx="192087" cy="793750"/>
          </a:xfrm>
          <a:custGeom>
            <a:avLst/>
            <a:gdLst>
              <a:gd name="T0" fmla="*/ 0 w 121"/>
              <a:gd name="T1" fmla="*/ 500 h 500"/>
              <a:gd name="T2" fmla="*/ 0 w 121"/>
              <a:gd name="T3" fmla="*/ 0 h 500"/>
              <a:gd name="T4" fmla="*/ 121 w 121"/>
              <a:gd name="T5" fmla="*/ 0 h 500"/>
              <a:gd name="T6" fmla="*/ 121 w 121"/>
              <a:gd name="T7" fmla="*/ 500 h 500"/>
              <a:gd name="T8" fmla="*/ 0 w 121"/>
              <a:gd name="T9" fmla="*/ 500 h 500"/>
              <a:gd name="T10" fmla="*/ 0 w 121"/>
              <a:gd name="T11" fmla="*/ 500 h 500"/>
              <a:gd name="T12" fmla="*/ 0 w 121"/>
              <a:gd name="T13" fmla="*/ 500 h 500"/>
              <a:gd name="T14" fmla="*/ 0 w 121"/>
              <a:gd name="T15" fmla="*/ 500 h 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500">
                <a:moveTo>
                  <a:pt x="0" y="500"/>
                </a:moveTo>
                <a:lnTo>
                  <a:pt x="0" y="0"/>
                </a:lnTo>
                <a:lnTo>
                  <a:pt x="121" y="0"/>
                </a:lnTo>
                <a:lnTo>
                  <a:pt x="121" y="500"/>
                </a:lnTo>
                <a:lnTo>
                  <a:pt x="0" y="500"/>
                </a:lnTo>
                <a:lnTo>
                  <a:pt x="0" y="500"/>
                </a:lnTo>
                <a:lnTo>
                  <a:pt x="0" y="500"/>
                </a:lnTo>
                <a:lnTo>
                  <a:pt x="0" y="500"/>
                </a:ln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p:nvSpPr>
        <p:spPr bwMode="auto">
          <a:xfrm>
            <a:off x="10699750" y="5915025"/>
            <a:ext cx="192087" cy="55562"/>
          </a:xfrm>
          <a:custGeom>
            <a:avLst/>
            <a:gdLst>
              <a:gd name="T0" fmla="*/ 0 w 121"/>
              <a:gd name="T1" fmla="*/ 35 h 35"/>
              <a:gd name="T2" fmla="*/ 121 w 121"/>
              <a:gd name="T3" fmla="*/ 35 h 35"/>
              <a:gd name="T4" fmla="*/ 121 w 121"/>
              <a:gd name="T5" fmla="*/ 0 h 35"/>
              <a:gd name="T6" fmla="*/ 0 w 121"/>
              <a:gd name="T7" fmla="*/ 0 h 35"/>
              <a:gd name="T8" fmla="*/ 0 w 121"/>
              <a:gd name="T9" fmla="*/ 35 h 35"/>
              <a:gd name="T10" fmla="*/ 0 w 121"/>
              <a:gd name="T11" fmla="*/ 35 h 35"/>
              <a:gd name="T12" fmla="*/ 0 w 121"/>
              <a:gd name="T13" fmla="*/ 35 h 35"/>
              <a:gd name="T14" fmla="*/ 0 w 121"/>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35">
                <a:moveTo>
                  <a:pt x="0" y="35"/>
                </a:moveTo>
                <a:lnTo>
                  <a:pt x="121" y="35"/>
                </a:lnTo>
                <a:lnTo>
                  <a:pt x="121" y="0"/>
                </a:lnTo>
                <a:lnTo>
                  <a:pt x="0" y="0"/>
                </a:lnTo>
                <a:lnTo>
                  <a:pt x="0" y="35"/>
                </a:lnTo>
                <a:lnTo>
                  <a:pt x="0" y="35"/>
                </a:lnTo>
                <a:lnTo>
                  <a:pt x="0" y="35"/>
                </a:lnTo>
                <a:lnTo>
                  <a:pt x="0" y="35"/>
                </a:lnTo>
                <a:close/>
              </a:path>
            </a:pathLst>
          </a:custGeom>
          <a:solidFill>
            <a:srgbClr val="C398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p:cNvSpPr>
          <p:nvPr/>
        </p:nvSpPr>
        <p:spPr bwMode="auto">
          <a:xfrm>
            <a:off x="9699625" y="5430838"/>
            <a:ext cx="1227137" cy="1277937"/>
          </a:xfrm>
          <a:custGeom>
            <a:avLst/>
            <a:gdLst>
              <a:gd name="T0" fmla="*/ 66 w 313"/>
              <a:gd name="T1" fmla="*/ 0 h 325"/>
              <a:gd name="T2" fmla="*/ 247 w 313"/>
              <a:gd name="T3" fmla="*/ 0 h 325"/>
              <a:gd name="T4" fmla="*/ 313 w 313"/>
              <a:gd name="T5" fmla="*/ 68 h 325"/>
              <a:gd name="T6" fmla="*/ 313 w 313"/>
              <a:gd name="T7" fmla="*/ 123 h 325"/>
              <a:gd name="T8" fmla="*/ 247 w 313"/>
              <a:gd name="T9" fmla="*/ 123 h 325"/>
              <a:gd name="T10" fmla="*/ 247 w 313"/>
              <a:gd name="T11" fmla="*/ 325 h 325"/>
              <a:gd name="T12" fmla="*/ 66 w 313"/>
              <a:gd name="T13" fmla="*/ 325 h 325"/>
              <a:gd name="T14" fmla="*/ 66 w 313"/>
              <a:gd name="T15" fmla="*/ 123 h 325"/>
              <a:gd name="T16" fmla="*/ 0 w 313"/>
              <a:gd name="T17" fmla="*/ 123 h 325"/>
              <a:gd name="T18" fmla="*/ 0 w 313"/>
              <a:gd name="T19" fmla="*/ 68 h 325"/>
              <a:gd name="T20" fmla="*/ 66 w 313"/>
              <a:gd name="T21"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3" h="325">
                <a:moveTo>
                  <a:pt x="66" y="0"/>
                </a:moveTo>
                <a:cubicBezTo>
                  <a:pt x="247" y="0"/>
                  <a:pt x="247" y="0"/>
                  <a:pt x="247" y="0"/>
                </a:cubicBezTo>
                <a:cubicBezTo>
                  <a:pt x="283" y="0"/>
                  <a:pt x="313" y="31"/>
                  <a:pt x="313" y="68"/>
                </a:cubicBezTo>
                <a:cubicBezTo>
                  <a:pt x="313" y="123"/>
                  <a:pt x="313" y="123"/>
                  <a:pt x="313" y="123"/>
                </a:cubicBezTo>
                <a:cubicBezTo>
                  <a:pt x="247" y="123"/>
                  <a:pt x="247" y="123"/>
                  <a:pt x="247" y="123"/>
                </a:cubicBezTo>
                <a:cubicBezTo>
                  <a:pt x="247" y="325"/>
                  <a:pt x="247" y="325"/>
                  <a:pt x="247" y="325"/>
                </a:cubicBezTo>
                <a:cubicBezTo>
                  <a:pt x="66" y="325"/>
                  <a:pt x="66" y="325"/>
                  <a:pt x="66" y="325"/>
                </a:cubicBezTo>
                <a:cubicBezTo>
                  <a:pt x="66" y="123"/>
                  <a:pt x="66" y="123"/>
                  <a:pt x="66" y="123"/>
                </a:cubicBezTo>
                <a:cubicBezTo>
                  <a:pt x="0" y="123"/>
                  <a:pt x="0" y="123"/>
                  <a:pt x="0" y="123"/>
                </a:cubicBezTo>
                <a:cubicBezTo>
                  <a:pt x="0" y="68"/>
                  <a:pt x="0" y="68"/>
                  <a:pt x="0" y="68"/>
                </a:cubicBezTo>
                <a:cubicBezTo>
                  <a:pt x="0" y="31"/>
                  <a:pt x="30" y="0"/>
                  <a:pt x="66"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a:off x="9734550" y="5915025"/>
            <a:ext cx="192087" cy="793750"/>
          </a:xfrm>
          <a:custGeom>
            <a:avLst/>
            <a:gdLst>
              <a:gd name="T0" fmla="*/ 0 w 121"/>
              <a:gd name="T1" fmla="*/ 500 h 500"/>
              <a:gd name="T2" fmla="*/ 0 w 121"/>
              <a:gd name="T3" fmla="*/ 0 h 500"/>
              <a:gd name="T4" fmla="*/ 121 w 121"/>
              <a:gd name="T5" fmla="*/ 0 h 500"/>
              <a:gd name="T6" fmla="*/ 121 w 121"/>
              <a:gd name="T7" fmla="*/ 500 h 500"/>
              <a:gd name="T8" fmla="*/ 0 w 121"/>
              <a:gd name="T9" fmla="*/ 500 h 500"/>
              <a:gd name="T10" fmla="*/ 0 w 121"/>
              <a:gd name="T11" fmla="*/ 500 h 500"/>
              <a:gd name="T12" fmla="*/ 0 w 121"/>
              <a:gd name="T13" fmla="*/ 500 h 500"/>
              <a:gd name="T14" fmla="*/ 0 w 121"/>
              <a:gd name="T15" fmla="*/ 500 h 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500">
                <a:moveTo>
                  <a:pt x="0" y="500"/>
                </a:moveTo>
                <a:lnTo>
                  <a:pt x="0" y="0"/>
                </a:lnTo>
                <a:lnTo>
                  <a:pt x="121" y="0"/>
                </a:lnTo>
                <a:lnTo>
                  <a:pt x="121" y="500"/>
                </a:lnTo>
                <a:lnTo>
                  <a:pt x="0" y="500"/>
                </a:lnTo>
                <a:lnTo>
                  <a:pt x="0" y="500"/>
                </a:lnTo>
                <a:lnTo>
                  <a:pt x="0" y="500"/>
                </a:lnTo>
                <a:lnTo>
                  <a:pt x="0" y="500"/>
                </a:ln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a:off x="9734550" y="5915025"/>
            <a:ext cx="192087" cy="55562"/>
          </a:xfrm>
          <a:custGeom>
            <a:avLst/>
            <a:gdLst>
              <a:gd name="T0" fmla="*/ 0 w 121"/>
              <a:gd name="T1" fmla="*/ 35 h 35"/>
              <a:gd name="T2" fmla="*/ 121 w 121"/>
              <a:gd name="T3" fmla="*/ 35 h 35"/>
              <a:gd name="T4" fmla="*/ 121 w 121"/>
              <a:gd name="T5" fmla="*/ 0 h 35"/>
              <a:gd name="T6" fmla="*/ 0 w 121"/>
              <a:gd name="T7" fmla="*/ 0 h 35"/>
              <a:gd name="T8" fmla="*/ 0 w 121"/>
              <a:gd name="T9" fmla="*/ 35 h 35"/>
              <a:gd name="T10" fmla="*/ 0 w 121"/>
              <a:gd name="T11" fmla="*/ 35 h 35"/>
              <a:gd name="T12" fmla="*/ 0 w 121"/>
              <a:gd name="T13" fmla="*/ 35 h 35"/>
              <a:gd name="T14" fmla="*/ 0 w 121"/>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35">
                <a:moveTo>
                  <a:pt x="0" y="35"/>
                </a:moveTo>
                <a:lnTo>
                  <a:pt x="121" y="35"/>
                </a:lnTo>
                <a:lnTo>
                  <a:pt x="121" y="0"/>
                </a:lnTo>
                <a:lnTo>
                  <a:pt x="0" y="0"/>
                </a:lnTo>
                <a:lnTo>
                  <a:pt x="0" y="35"/>
                </a:lnTo>
                <a:lnTo>
                  <a:pt x="0" y="35"/>
                </a:lnTo>
                <a:lnTo>
                  <a:pt x="0" y="35"/>
                </a:lnTo>
                <a:lnTo>
                  <a:pt x="0" y="35"/>
                </a:lnTo>
                <a:close/>
              </a:path>
            </a:pathLst>
          </a:custGeom>
          <a:solidFill>
            <a:srgbClr val="C398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a:off x="10406063" y="5765800"/>
            <a:ext cx="184150" cy="196850"/>
          </a:xfrm>
          <a:custGeom>
            <a:avLst/>
            <a:gdLst>
              <a:gd name="T0" fmla="*/ 116 w 116"/>
              <a:gd name="T1" fmla="*/ 89 h 124"/>
              <a:gd name="T2" fmla="*/ 61 w 116"/>
              <a:gd name="T3" fmla="*/ 124 h 124"/>
              <a:gd name="T4" fmla="*/ 0 w 116"/>
              <a:gd name="T5" fmla="*/ 89 h 124"/>
              <a:gd name="T6" fmla="*/ 0 w 116"/>
              <a:gd name="T7" fmla="*/ 0 h 124"/>
              <a:gd name="T8" fmla="*/ 116 w 116"/>
              <a:gd name="T9" fmla="*/ 0 h 124"/>
              <a:gd name="T10" fmla="*/ 116 w 116"/>
              <a:gd name="T11" fmla="*/ 89 h 124"/>
            </a:gdLst>
            <a:ahLst/>
            <a:cxnLst>
              <a:cxn ang="0">
                <a:pos x="T0" y="T1"/>
              </a:cxn>
              <a:cxn ang="0">
                <a:pos x="T2" y="T3"/>
              </a:cxn>
              <a:cxn ang="0">
                <a:pos x="T4" y="T5"/>
              </a:cxn>
              <a:cxn ang="0">
                <a:pos x="T6" y="T7"/>
              </a:cxn>
              <a:cxn ang="0">
                <a:pos x="T8" y="T9"/>
              </a:cxn>
              <a:cxn ang="0">
                <a:pos x="T10" y="T11"/>
              </a:cxn>
            </a:cxnLst>
            <a:rect l="0" t="0" r="r" b="b"/>
            <a:pathLst>
              <a:path w="116" h="124">
                <a:moveTo>
                  <a:pt x="116" y="89"/>
                </a:moveTo>
                <a:lnTo>
                  <a:pt x="61" y="124"/>
                </a:lnTo>
                <a:lnTo>
                  <a:pt x="0" y="89"/>
                </a:lnTo>
                <a:lnTo>
                  <a:pt x="0" y="0"/>
                </a:lnTo>
                <a:lnTo>
                  <a:pt x="116" y="0"/>
                </a:lnTo>
                <a:lnTo>
                  <a:pt x="116" y="89"/>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a:off x="10148926" y="5419687"/>
            <a:ext cx="177800" cy="252412"/>
          </a:xfrm>
          <a:custGeom>
            <a:avLst/>
            <a:gdLst>
              <a:gd name="T0" fmla="*/ 45 w 45"/>
              <a:gd name="T1" fmla="*/ 58 h 64"/>
              <a:gd name="T2" fmla="*/ 9 w 45"/>
              <a:gd name="T3" fmla="*/ 40 h 64"/>
              <a:gd name="T4" fmla="*/ 13 w 45"/>
              <a:gd name="T5" fmla="*/ 0 h 64"/>
            </a:gdLst>
            <a:ahLst/>
            <a:cxnLst>
              <a:cxn ang="0">
                <a:pos x="T0" y="T1"/>
              </a:cxn>
              <a:cxn ang="0">
                <a:pos x="T2" y="T3"/>
              </a:cxn>
              <a:cxn ang="0">
                <a:pos x="T4" y="T5"/>
              </a:cxn>
            </a:cxnLst>
            <a:rect l="0" t="0" r="r" b="b"/>
            <a:pathLst>
              <a:path w="45" h="64">
                <a:moveTo>
                  <a:pt x="45" y="58"/>
                </a:moveTo>
                <a:cubicBezTo>
                  <a:pt x="34" y="64"/>
                  <a:pt x="18" y="56"/>
                  <a:pt x="9" y="40"/>
                </a:cubicBezTo>
                <a:cubicBezTo>
                  <a:pt x="0" y="24"/>
                  <a:pt x="2" y="6"/>
                  <a:pt x="13" y="0"/>
                </a:cubicBezTo>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a:off x="10296487" y="5427663"/>
            <a:ext cx="176212" cy="250825"/>
          </a:xfrm>
          <a:custGeom>
            <a:avLst/>
            <a:gdLst>
              <a:gd name="T0" fmla="*/ 32 w 45"/>
              <a:gd name="T1" fmla="*/ 0 h 64"/>
              <a:gd name="T2" fmla="*/ 36 w 45"/>
              <a:gd name="T3" fmla="*/ 40 h 64"/>
              <a:gd name="T4" fmla="*/ 0 w 45"/>
              <a:gd name="T5" fmla="*/ 59 h 64"/>
            </a:gdLst>
            <a:ahLst/>
            <a:cxnLst>
              <a:cxn ang="0">
                <a:pos x="T0" y="T1"/>
              </a:cxn>
              <a:cxn ang="0">
                <a:pos x="T2" y="T3"/>
              </a:cxn>
              <a:cxn ang="0">
                <a:pos x="T4" y="T5"/>
              </a:cxn>
            </a:cxnLst>
            <a:rect l="0" t="0" r="r" b="b"/>
            <a:pathLst>
              <a:path w="45" h="64">
                <a:moveTo>
                  <a:pt x="32" y="0"/>
                </a:moveTo>
                <a:cubicBezTo>
                  <a:pt x="43" y="6"/>
                  <a:pt x="45" y="24"/>
                  <a:pt x="36" y="40"/>
                </a:cubicBezTo>
                <a:cubicBezTo>
                  <a:pt x="27" y="56"/>
                  <a:pt x="11" y="64"/>
                  <a:pt x="0" y="59"/>
                </a:cubicBezTo>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a:off x="10425113" y="5251450"/>
            <a:ext cx="234950" cy="530225"/>
          </a:xfrm>
          <a:custGeom>
            <a:avLst/>
            <a:gdLst>
              <a:gd name="T0" fmla="*/ 16 w 60"/>
              <a:gd name="T1" fmla="*/ 14 h 135"/>
              <a:gd name="T2" fmla="*/ 60 w 60"/>
              <a:gd name="T3" fmla="*/ 135 h 135"/>
              <a:gd name="T4" fmla="*/ 10 w 60"/>
              <a:gd name="T5" fmla="*/ 94 h 135"/>
              <a:gd name="T6" fmla="*/ 7 w 60"/>
              <a:gd name="T7" fmla="*/ 19 h 135"/>
              <a:gd name="T8" fmla="*/ 16 w 60"/>
              <a:gd name="T9" fmla="*/ 14 h 135"/>
            </a:gdLst>
            <a:ahLst/>
            <a:cxnLst>
              <a:cxn ang="0">
                <a:pos x="T0" y="T1"/>
              </a:cxn>
              <a:cxn ang="0">
                <a:pos x="T2" y="T3"/>
              </a:cxn>
              <a:cxn ang="0">
                <a:pos x="T4" y="T5"/>
              </a:cxn>
              <a:cxn ang="0">
                <a:pos x="T6" y="T7"/>
              </a:cxn>
              <a:cxn ang="0">
                <a:pos x="T8" y="T9"/>
              </a:cxn>
            </a:cxnLst>
            <a:rect l="0" t="0" r="r" b="b"/>
            <a:pathLst>
              <a:path w="60" h="135">
                <a:moveTo>
                  <a:pt x="16" y="14"/>
                </a:moveTo>
                <a:cubicBezTo>
                  <a:pt x="16" y="14"/>
                  <a:pt x="44" y="0"/>
                  <a:pt x="60" y="135"/>
                </a:cubicBezTo>
                <a:cubicBezTo>
                  <a:pt x="60" y="135"/>
                  <a:pt x="27" y="125"/>
                  <a:pt x="10" y="94"/>
                </a:cubicBezTo>
                <a:cubicBezTo>
                  <a:pt x="0" y="74"/>
                  <a:pt x="1" y="37"/>
                  <a:pt x="7" y="19"/>
                </a:cubicBezTo>
                <a:lnTo>
                  <a:pt x="1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5"/>
          <p:cNvSpPr>
            <a:spLocks/>
          </p:cNvSpPr>
          <p:nvPr/>
        </p:nvSpPr>
        <p:spPr bwMode="auto">
          <a:xfrm>
            <a:off x="10198100" y="5176838"/>
            <a:ext cx="227012" cy="474662"/>
          </a:xfrm>
          <a:custGeom>
            <a:avLst/>
            <a:gdLst>
              <a:gd name="T0" fmla="*/ 143 w 143"/>
              <a:gd name="T1" fmla="*/ 160 h 299"/>
              <a:gd name="T2" fmla="*/ 143 w 143"/>
              <a:gd name="T3" fmla="*/ 0 h 299"/>
              <a:gd name="T4" fmla="*/ 0 w 143"/>
              <a:gd name="T5" fmla="*/ 0 h 299"/>
              <a:gd name="T6" fmla="*/ 0 w 143"/>
              <a:gd name="T7" fmla="*/ 160 h 299"/>
              <a:gd name="T8" fmla="*/ 74 w 143"/>
              <a:gd name="T9" fmla="*/ 299 h 299"/>
              <a:gd name="T10" fmla="*/ 143 w 143"/>
              <a:gd name="T11" fmla="*/ 160 h 299"/>
              <a:gd name="T12" fmla="*/ 143 w 143"/>
              <a:gd name="T13" fmla="*/ 160 h 299"/>
              <a:gd name="T14" fmla="*/ 143 w 143"/>
              <a:gd name="T15" fmla="*/ 16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 h="299">
                <a:moveTo>
                  <a:pt x="143" y="160"/>
                </a:moveTo>
                <a:lnTo>
                  <a:pt x="143" y="0"/>
                </a:lnTo>
                <a:lnTo>
                  <a:pt x="0" y="0"/>
                </a:lnTo>
                <a:lnTo>
                  <a:pt x="0" y="160"/>
                </a:lnTo>
                <a:lnTo>
                  <a:pt x="74" y="299"/>
                </a:lnTo>
                <a:lnTo>
                  <a:pt x="143" y="160"/>
                </a:lnTo>
                <a:lnTo>
                  <a:pt x="143" y="160"/>
                </a:lnTo>
                <a:lnTo>
                  <a:pt x="143" y="160"/>
                </a:ln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6"/>
          <p:cNvSpPr>
            <a:spLocks/>
          </p:cNvSpPr>
          <p:nvPr/>
        </p:nvSpPr>
        <p:spPr bwMode="auto">
          <a:xfrm>
            <a:off x="10198100" y="5176838"/>
            <a:ext cx="227012" cy="192087"/>
          </a:xfrm>
          <a:custGeom>
            <a:avLst/>
            <a:gdLst>
              <a:gd name="T0" fmla="*/ 58 w 58"/>
              <a:gd name="T1" fmla="*/ 46 h 49"/>
              <a:gd name="T2" fmla="*/ 30 w 58"/>
              <a:gd name="T3" fmla="*/ 49 h 49"/>
              <a:gd name="T4" fmla="*/ 0 w 58"/>
              <a:gd name="T5" fmla="*/ 46 h 49"/>
              <a:gd name="T6" fmla="*/ 0 w 58"/>
              <a:gd name="T7" fmla="*/ 0 h 49"/>
              <a:gd name="T8" fmla="*/ 58 w 58"/>
              <a:gd name="T9" fmla="*/ 0 h 49"/>
              <a:gd name="T10" fmla="*/ 58 w 58"/>
              <a:gd name="T11" fmla="*/ 46 h 49"/>
            </a:gdLst>
            <a:ahLst/>
            <a:cxnLst>
              <a:cxn ang="0">
                <a:pos x="T0" y="T1"/>
              </a:cxn>
              <a:cxn ang="0">
                <a:pos x="T2" y="T3"/>
              </a:cxn>
              <a:cxn ang="0">
                <a:pos x="T4" y="T5"/>
              </a:cxn>
              <a:cxn ang="0">
                <a:pos x="T6" y="T7"/>
              </a:cxn>
              <a:cxn ang="0">
                <a:pos x="T8" y="T9"/>
              </a:cxn>
              <a:cxn ang="0">
                <a:pos x="T10" y="T11"/>
              </a:cxn>
            </a:cxnLst>
            <a:rect l="0" t="0" r="r" b="b"/>
            <a:pathLst>
              <a:path w="58" h="49">
                <a:moveTo>
                  <a:pt x="58" y="46"/>
                </a:moveTo>
                <a:cubicBezTo>
                  <a:pt x="49" y="48"/>
                  <a:pt x="40" y="49"/>
                  <a:pt x="30" y="49"/>
                </a:cubicBezTo>
                <a:cubicBezTo>
                  <a:pt x="19" y="49"/>
                  <a:pt x="10" y="48"/>
                  <a:pt x="0" y="46"/>
                </a:cubicBezTo>
                <a:cubicBezTo>
                  <a:pt x="0" y="0"/>
                  <a:pt x="0" y="0"/>
                  <a:pt x="0" y="0"/>
                </a:cubicBezTo>
                <a:cubicBezTo>
                  <a:pt x="58" y="0"/>
                  <a:pt x="58" y="0"/>
                  <a:pt x="58" y="0"/>
                </a:cubicBezTo>
                <a:lnTo>
                  <a:pt x="58" y="46"/>
                </a:lnTo>
                <a:close/>
              </a:path>
            </a:pathLst>
          </a:custGeom>
          <a:solidFill>
            <a:srgbClr val="C398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7"/>
          <p:cNvSpPr>
            <a:spLocks/>
          </p:cNvSpPr>
          <p:nvPr/>
        </p:nvSpPr>
        <p:spPr bwMode="auto">
          <a:xfrm>
            <a:off x="10420350" y="5257800"/>
            <a:ext cx="127000" cy="87312"/>
          </a:xfrm>
          <a:custGeom>
            <a:avLst/>
            <a:gdLst>
              <a:gd name="T0" fmla="*/ 13 w 80"/>
              <a:gd name="T1" fmla="*/ 55 h 55"/>
              <a:gd name="T2" fmla="*/ 0 w 80"/>
              <a:gd name="T3" fmla="*/ 30 h 55"/>
              <a:gd name="T4" fmla="*/ 70 w 80"/>
              <a:gd name="T5" fmla="*/ 0 h 55"/>
              <a:gd name="T6" fmla="*/ 80 w 80"/>
              <a:gd name="T7" fmla="*/ 28 h 55"/>
              <a:gd name="T8" fmla="*/ 13 w 80"/>
              <a:gd name="T9" fmla="*/ 55 h 55"/>
            </a:gdLst>
            <a:ahLst/>
            <a:cxnLst>
              <a:cxn ang="0">
                <a:pos x="T0" y="T1"/>
              </a:cxn>
              <a:cxn ang="0">
                <a:pos x="T2" y="T3"/>
              </a:cxn>
              <a:cxn ang="0">
                <a:pos x="T4" y="T5"/>
              </a:cxn>
              <a:cxn ang="0">
                <a:pos x="T6" y="T7"/>
              </a:cxn>
              <a:cxn ang="0">
                <a:pos x="T8" y="T9"/>
              </a:cxn>
            </a:cxnLst>
            <a:rect l="0" t="0" r="r" b="b"/>
            <a:pathLst>
              <a:path w="80" h="55">
                <a:moveTo>
                  <a:pt x="13" y="55"/>
                </a:moveTo>
                <a:lnTo>
                  <a:pt x="0" y="30"/>
                </a:lnTo>
                <a:lnTo>
                  <a:pt x="70" y="0"/>
                </a:lnTo>
                <a:lnTo>
                  <a:pt x="80" y="28"/>
                </a:lnTo>
                <a:lnTo>
                  <a:pt x="13" y="55"/>
                </a:lnTo>
                <a:close/>
              </a:path>
            </a:pathLst>
          </a:custGeom>
          <a:solidFill>
            <a:srgbClr val="DA4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8"/>
          <p:cNvSpPr>
            <a:spLocks/>
          </p:cNvSpPr>
          <p:nvPr/>
        </p:nvSpPr>
        <p:spPr bwMode="auto">
          <a:xfrm>
            <a:off x="10420350" y="5257800"/>
            <a:ext cx="127000" cy="87312"/>
          </a:xfrm>
          <a:custGeom>
            <a:avLst/>
            <a:gdLst>
              <a:gd name="T0" fmla="*/ 13 w 80"/>
              <a:gd name="T1" fmla="*/ 55 h 55"/>
              <a:gd name="T2" fmla="*/ 0 w 80"/>
              <a:gd name="T3" fmla="*/ 30 h 55"/>
              <a:gd name="T4" fmla="*/ 70 w 80"/>
              <a:gd name="T5" fmla="*/ 0 h 55"/>
              <a:gd name="T6" fmla="*/ 80 w 80"/>
              <a:gd name="T7" fmla="*/ 28 h 55"/>
            </a:gdLst>
            <a:ahLst/>
            <a:cxnLst>
              <a:cxn ang="0">
                <a:pos x="T0" y="T1"/>
              </a:cxn>
              <a:cxn ang="0">
                <a:pos x="T2" y="T3"/>
              </a:cxn>
              <a:cxn ang="0">
                <a:pos x="T4" y="T5"/>
              </a:cxn>
              <a:cxn ang="0">
                <a:pos x="T6" y="T7"/>
              </a:cxn>
            </a:cxnLst>
            <a:rect l="0" t="0" r="r" b="b"/>
            <a:pathLst>
              <a:path w="80" h="55">
                <a:moveTo>
                  <a:pt x="13" y="55"/>
                </a:moveTo>
                <a:lnTo>
                  <a:pt x="0" y="30"/>
                </a:lnTo>
                <a:lnTo>
                  <a:pt x="70" y="0"/>
                </a:lnTo>
                <a:lnTo>
                  <a:pt x="80"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9"/>
          <p:cNvSpPr>
            <a:spLocks/>
          </p:cNvSpPr>
          <p:nvPr/>
        </p:nvSpPr>
        <p:spPr bwMode="auto">
          <a:xfrm>
            <a:off x="9985375" y="4932363"/>
            <a:ext cx="647700" cy="138112"/>
          </a:xfrm>
          <a:custGeom>
            <a:avLst/>
            <a:gdLst>
              <a:gd name="T0" fmla="*/ 0 w 165"/>
              <a:gd name="T1" fmla="*/ 26 h 35"/>
              <a:gd name="T2" fmla="*/ 9 w 165"/>
              <a:gd name="T3" fmla="*/ 35 h 35"/>
              <a:gd name="T4" fmla="*/ 158 w 165"/>
              <a:gd name="T5" fmla="*/ 35 h 35"/>
              <a:gd name="T6" fmla="*/ 165 w 165"/>
              <a:gd name="T7" fmla="*/ 26 h 35"/>
              <a:gd name="T8" fmla="*/ 165 w 165"/>
              <a:gd name="T9" fmla="*/ 8 h 35"/>
              <a:gd name="T10" fmla="*/ 158 w 165"/>
              <a:gd name="T11" fmla="*/ 0 h 35"/>
              <a:gd name="T12" fmla="*/ 9 w 165"/>
              <a:gd name="T13" fmla="*/ 0 h 35"/>
              <a:gd name="T14" fmla="*/ 0 w 165"/>
              <a:gd name="T15" fmla="*/ 8 h 35"/>
              <a:gd name="T16" fmla="*/ 0 w 165"/>
              <a:gd name="T17" fmla="*/ 2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35">
                <a:moveTo>
                  <a:pt x="0" y="26"/>
                </a:moveTo>
                <a:cubicBezTo>
                  <a:pt x="0" y="31"/>
                  <a:pt x="4" y="35"/>
                  <a:pt x="9" y="35"/>
                </a:cubicBezTo>
                <a:cubicBezTo>
                  <a:pt x="158" y="35"/>
                  <a:pt x="158" y="35"/>
                  <a:pt x="158" y="35"/>
                </a:cubicBezTo>
                <a:cubicBezTo>
                  <a:pt x="163" y="35"/>
                  <a:pt x="165" y="31"/>
                  <a:pt x="165" y="26"/>
                </a:cubicBezTo>
                <a:cubicBezTo>
                  <a:pt x="165" y="8"/>
                  <a:pt x="165" y="8"/>
                  <a:pt x="165" y="8"/>
                </a:cubicBezTo>
                <a:cubicBezTo>
                  <a:pt x="165" y="3"/>
                  <a:pt x="163" y="0"/>
                  <a:pt x="158" y="0"/>
                </a:cubicBezTo>
                <a:cubicBezTo>
                  <a:pt x="9" y="0"/>
                  <a:pt x="9" y="0"/>
                  <a:pt x="9" y="0"/>
                </a:cubicBezTo>
                <a:cubicBezTo>
                  <a:pt x="4" y="0"/>
                  <a:pt x="0" y="3"/>
                  <a:pt x="0" y="8"/>
                </a:cubicBezTo>
                <a:lnTo>
                  <a:pt x="0" y="26"/>
                </a:lnTo>
                <a:close/>
              </a:path>
            </a:pathLst>
          </a:custGeom>
          <a:solidFill>
            <a:srgbClr val="C398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0"/>
          <p:cNvSpPr>
            <a:spLocks/>
          </p:cNvSpPr>
          <p:nvPr/>
        </p:nvSpPr>
        <p:spPr bwMode="auto">
          <a:xfrm>
            <a:off x="10048875" y="4743450"/>
            <a:ext cx="525462" cy="582612"/>
          </a:xfrm>
          <a:custGeom>
            <a:avLst/>
            <a:gdLst>
              <a:gd name="T0" fmla="*/ 134 w 134"/>
              <a:gd name="T1" fmla="*/ 0 h 148"/>
              <a:gd name="T2" fmla="*/ 134 w 134"/>
              <a:gd name="T3" fmla="*/ 125 h 148"/>
              <a:gd name="T4" fmla="*/ 133 w 134"/>
              <a:gd name="T5" fmla="*/ 125 h 148"/>
              <a:gd name="T6" fmla="*/ 67 w 134"/>
              <a:gd name="T7" fmla="*/ 148 h 148"/>
              <a:gd name="T8" fmla="*/ 0 w 134"/>
              <a:gd name="T9" fmla="*/ 125 h 148"/>
              <a:gd name="T10" fmla="*/ 0 w 134"/>
              <a:gd name="T11" fmla="*/ 0 h 148"/>
              <a:gd name="T12" fmla="*/ 134 w 134"/>
              <a:gd name="T13" fmla="*/ 0 h 148"/>
            </a:gdLst>
            <a:ahLst/>
            <a:cxnLst>
              <a:cxn ang="0">
                <a:pos x="T0" y="T1"/>
              </a:cxn>
              <a:cxn ang="0">
                <a:pos x="T2" y="T3"/>
              </a:cxn>
              <a:cxn ang="0">
                <a:pos x="T4" y="T5"/>
              </a:cxn>
              <a:cxn ang="0">
                <a:pos x="T6" y="T7"/>
              </a:cxn>
              <a:cxn ang="0">
                <a:pos x="T8" y="T9"/>
              </a:cxn>
              <a:cxn ang="0">
                <a:pos x="T10" y="T11"/>
              </a:cxn>
              <a:cxn ang="0">
                <a:pos x="T12" y="T13"/>
              </a:cxn>
            </a:cxnLst>
            <a:rect l="0" t="0" r="r" b="b"/>
            <a:pathLst>
              <a:path w="134" h="148">
                <a:moveTo>
                  <a:pt x="134" y="0"/>
                </a:moveTo>
                <a:cubicBezTo>
                  <a:pt x="134" y="105"/>
                  <a:pt x="134" y="125"/>
                  <a:pt x="134" y="125"/>
                </a:cubicBezTo>
                <a:cubicBezTo>
                  <a:pt x="133" y="125"/>
                  <a:pt x="133" y="125"/>
                  <a:pt x="133" y="125"/>
                </a:cubicBezTo>
                <a:cubicBezTo>
                  <a:pt x="115" y="140"/>
                  <a:pt x="92" y="148"/>
                  <a:pt x="67" y="148"/>
                </a:cubicBezTo>
                <a:cubicBezTo>
                  <a:pt x="43" y="148"/>
                  <a:pt x="19" y="140"/>
                  <a:pt x="0" y="125"/>
                </a:cubicBezTo>
                <a:cubicBezTo>
                  <a:pt x="0" y="20"/>
                  <a:pt x="0" y="0"/>
                  <a:pt x="0" y="0"/>
                </a:cubicBezTo>
                <a:lnTo>
                  <a:pt x="134" y="0"/>
                </a:ln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1"/>
          <p:cNvSpPr>
            <a:spLocks/>
          </p:cNvSpPr>
          <p:nvPr/>
        </p:nvSpPr>
        <p:spPr bwMode="auto">
          <a:xfrm>
            <a:off x="9982200" y="4519613"/>
            <a:ext cx="666750" cy="828675"/>
          </a:xfrm>
          <a:custGeom>
            <a:avLst/>
            <a:gdLst>
              <a:gd name="T0" fmla="*/ 170 w 170"/>
              <a:gd name="T1" fmla="*/ 155 h 211"/>
              <a:gd name="T2" fmla="*/ 155 w 170"/>
              <a:gd name="T3" fmla="*/ 117 h 211"/>
              <a:gd name="T4" fmla="*/ 137 w 170"/>
              <a:gd name="T5" fmla="*/ 30 h 211"/>
              <a:gd name="T6" fmla="*/ 27 w 170"/>
              <a:gd name="T7" fmla="*/ 32 h 211"/>
              <a:gd name="T8" fmla="*/ 6 w 170"/>
              <a:gd name="T9" fmla="*/ 82 h 211"/>
              <a:gd name="T10" fmla="*/ 29 w 170"/>
              <a:gd name="T11" fmla="*/ 211 h 211"/>
              <a:gd name="T12" fmla="*/ 33 w 170"/>
              <a:gd name="T13" fmla="*/ 111 h 211"/>
              <a:gd name="T14" fmla="*/ 40 w 170"/>
              <a:gd name="T15" fmla="*/ 74 h 211"/>
              <a:gd name="T16" fmla="*/ 170 w 170"/>
              <a:gd name="T17" fmla="*/ 155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 h="211">
                <a:moveTo>
                  <a:pt x="170" y="155"/>
                </a:moveTo>
                <a:cubicBezTo>
                  <a:pt x="160" y="154"/>
                  <a:pt x="156" y="124"/>
                  <a:pt x="155" y="117"/>
                </a:cubicBezTo>
                <a:cubicBezTo>
                  <a:pt x="152" y="85"/>
                  <a:pt x="162" y="55"/>
                  <a:pt x="137" y="30"/>
                </a:cubicBezTo>
                <a:cubicBezTo>
                  <a:pt x="109" y="0"/>
                  <a:pt x="54" y="0"/>
                  <a:pt x="27" y="32"/>
                </a:cubicBezTo>
                <a:cubicBezTo>
                  <a:pt x="15" y="46"/>
                  <a:pt x="8" y="64"/>
                  <a:pt x="6" y="82"/>
                </a:cubicBezTo>
                <a:cubicBezTo>
                  <a:pt x="0" y="121"/>
                  <a:pt x="5" y="179"/>
                  <a:pt x="29" y="211"/>
                </a:cubicBezTo>
                <a:cubicBezTo>
                  <a:pt x="34" y="179"/>
                  <a:pt x="29" y="144"/>
                  <a:pt x="33" y="111"/>
                </a:cubicBezTo>
                <a:cubicBezTo>
                  <a:pt x="34" y="96"/>
                  <a:pt x="37" y="84"/>
                  <a:pt x="40" y="74"/>
                </a:cubicBezTo>
                <a:cubicBezTo>
                  <a:pt x="40" y="74"/>
                  <a:pt x="109" y="150"/>
                  <a:pt x="170" y="15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Oval 22"/>
          <p:cNvSpPr>
            <a:spLocks noChangeArrowheads="1"/>
          </p:cNvSpPr>
          <p:nvPr/>
        </p:nvSpPr>
        <p:spPr bwMode="auto">
          <a:xfrm>
            <a:off x="10279063" y="5765800"/>
            <a:ext cx="52387" cy="50800"/>
          </a:xfrm>
          <a:prstGeom prst="ellipse">
            <a:avLst/>
          </a:prstGeom>
          <a:solidFill>
            <a:srgbClr val="9191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Oval 23"/>
          <p:cNvSpPr>
            <a:spLocks noChangeArrowheads="1"/>
          </p:cNvSpPr>
          <p:nvPr/>
        </p:nvSpPr>
        <p:spPr bwMode="auto">
          <a:xfrm>
            <a:off x="10279063" y="5926138"/>
            <a:ext cx="52387" cy="55562"/>
          </a:xfrm>
          <a:prstGeom prst="ellipse">
            <a:avLst/>
          </a:prstGeom>
          <a:solidFill>
            <a:srgbClr val="9191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24"/>
          <p:cNvSpPr>
            <a:spLocks noChangeArrowheads="1"/>
          </p:cNvSpPr>
          <p:nvPr/>
        </p:nvSpPr>
        <p:spPr bwMode="auto">
          <a:xfrm>
            <a:off x="10279063" y="6091238"/>
            <a:ext cx="52387" cy="52387"/>
          </a:xfrm>
          <a:prstGeom prst="ellipse">
            <a:avLst/>
          </a:prstGeom>
          <a:solidFill>
            <a:srgbClr val="9191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Oval 25"/>
          <p:cNvSpPr>
            <a:spLocks noChangeArrowheads="1"/>
          </p:cNvSpPr>
          <p:nvPr/>
        </p:nvSpPr>
        <p:spPr bwMode="auto">
          <a:xfrm>
            <a:off x="10279063" y="6253163"/>
            <a:ext cx="52387" cy="55562"/>
          </a:xfrm>
          <a:prstGeom prst="ellipse">
            <a:avLst/>
          </a:prstGeom>
          <a:solidFill>
            <a:srgbClr val="9191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26"/>
          <p:cNvSpPr>
            <a:spLocks noChangeArrowheads="1"/>
          </p:cNvSpPr>
          <p:nvPr/>
        </p:nvSpPr>
        <p:spPr bwMode="auto">
          <a:xfrm>
            <a:off x="10279063" y="6418263"/>
            <a:ext cx="52387" cy="50800"/>
          </a:xfrm>
          <a:prstGeom prst="ellipse">
            <a:avLst/>
          </a:prstGeom>
          <a:solidFill>
            <a:srgbClr val="9191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Oval 27"/>
          <p:cNvSpPr>
            <a:spLocks noChangeArrowheads="1"/>
          </p:cNvSpPr>
          <p:nvPr/>
        </p:nvSpPr>
        <p:spPr bwMode="auto">
          <a:xfrm>
            <a:off x="10279063" y="6578600"/>
            <a:ext cx="52387" cy="55562"/>
          </a:xfrm>
          <a:prstGeom prst="ellipse">
            <a:avLst/>
          </a:prstGeom>
          <a:solidFill>
            <a:srgbClr val="9191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28"/>
          <p:cNvSpPr>
            <a:spLocks noChangeArrowheads="1"/>
          </p:cNvSpPr>
          <p:nvPr/>
        </p:nvSpPr>
        <p:spPr bwMode="auto">
          <a:xfrm>
            <a:off x="10833100" y="4868863"/>
            <a:ext cx="122237" cy="122237"/>
          </a:xfrm>
          <a:prstGeom prst="ellipse">
            <a:avLst/>
          </a:prstGeom>
          <a:solidFill>
            <a:srgbClr val="9191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29"/>
          <p:cNvSpPr>
            <a:spLocks noChangeArrowheads="1"/>
          </p:cNvSpPr>
          <p:nvPr/>
        </p:nvSpPr>
        <p:spPr bwMode="auto">
          <a:xfrm>
            <a:off x="10425113" y="5176838"/>
            <a:ext cx="1587" cy="3175"/>
          </a:xfrm>
          <a:prstGeom prst="rect">
            <a:avLst/>
          </a:prstGeom>
          <a:solidFill>
            <a:srgbClr val="E0BB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0"/>
          <p:cNvSpPr>
            <a:spLocks/>
          </p:cNvSpPr>
          <p:nvPr/>
        </p:nvSpPr>
        <p:spPr bwMode="auto">
          <a:xfrm>
            <a:off x="9926638" y="5915025"/>
            <a:ext cx="31750" cy="11112"/>
          </a:xfrm>
          <a:custGeom>
            <a:avLst/>
            <a:gdLst>
              <a:gd name="T0" fmla="*/ 0 w 8"/>
              <a:gd name="T1" fmla="*/ 0 h 3"/>
              <a:gd name="T2" fmla="*/ 0 w 8"/>
              <a:gd name="T3" fmla="*/ 3 h 3"/>
              <a:gd name="T4" fmla="*/ 8 w 8"/>
              <a:gd name="T5" fmla="*/ 0 h 3"/>
              <a:gd name="T6" fmla="*/ 8 w 8"/>
              <a:gd name="T7" fmla="*/ 0 h 3"/>
              <a:gd name="T8" fmla="*/ 0 w 8"/>
              <a:gd name="T9" fmla="*/ 0 h 3"/>
            </a:gdLst>
            <a:ahLst/>
            <a:cxnLst>
              <a:cxn ang="0">
                <a:pos x="T0" y="T1"/>
              </a:cxn>
              <a:cxn ang="0">
                <a:pos x="T2" y="T3"/>
              </a:cxn>
              <a:cxn ang="0">
                <a:pos x="T4" y="T5"/>
              </a:cxn>
              <a:cxn ang="0">
                <a:pos x="T6" y="T7"/>
              </a:cxn>
              <a:cxn ang="0">
                <a:pos x="T8" y="T9"/>
              </a:cxn>
            </a:cxnLst>
            <a:rect l="0" t="0" r="r" b="b"/>
            <a:pathLst>
              <a:path w="8" h="3">
                <a:moveTo>
                  <a:pt x="0" y="0"/>
                </a:moveTo>
                <a:cubicBezTo>
                  <a:pt x="0" y="3"/>
                  <a:pt x="0" y="3"/>
                  <a:pt x="0" y="3"/>
                </a:cubicBezTo>
                <a:cubicBezTo>
                  <a:pt x="2" y="2"/>
                  <a:pt x="5" y="1"/>
                  <a:pt x="8" y="0"/>
                </a:cubicBezTo>
                <a:cubicBezTo>
                  <a:pt x="8" y="0"/>
                  <a:pt x="8" y="0"/>
                  <a:pt x="8" y="0"/>
                </a:cubicBezTo>
                <a:cubicBezTo>
                  <a:pt x="5" y="0"/>
                  <a:pt x="2" y="0"/>
                  <a:pt x="0" y="0"/>
                </a:cubicBezTo>
                <a:close/>
              </a:path>
            </a:pathLst>
          </a:custGeom>
          <a:solidFill>
            <a:srgbClr val="0083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1"/>
          <p:cNvSpPr>
            <a:spLocks/>
          </p:cNvSpPr>
          <p:nvPr/>
        </p:nvSpPr>
        <p:spPr bwMode="auto">
          <a:xfrm>
            <a:off x="9134475" y="5699125"/>
            <a:ext cx="600075" cy="341312"/>
          </a:xfrm>
          <a:custGeom>
            <a:avLst/>
            <a:gdLst>
              <a:gd name="T0" fmla="*/ 153 w 153"/>
              <a:gd name="T1" fmla="*/ 67 h 87"/>
              <a:gd name="T2" fmla="*/ 54 w 153"/>
              <a:gd name="T3" fmla="*/ 83 h 87"/>
              <a:gd name="T4" fmla="*/ 10 w 153"/>
              <a:gd name="T5" fmla="*/ 67 h 87"/>
              <a:gd name="T6" fmla="*/ 56 w 153"/>
              <a:gd name="T7" fmla="*/ 1 h 87"/>
              <a:gd name="T8" fmla="*/ 50 w 153"/>
              <a:gd name="T9" fmla="*/ 0 h 87"/>
              <a:gd name="T10" fmla="*/ 6 w 153"/>
              <a:gd name="T11" fmla="*/ 69 h 87"/>
              <a:gd name="T12" fmla="*/ 54 w 153"/>
              <a:gd name="T13" fmla="*/ 87 h 87"/>
              <a:gd name="T14" fmla="*/ 153 w 153"/>
              <a:gd name="T15" fmla="*/ 72 h 87"/>
              <a:gd name="T16" fmla="*/ 153 w 153"/>
              <a:gd name="T17" fmla="*/ 69 h 87"/>
              <a:gd name="T18" fmla="*/ 153 w 153"/>
              <a:gd name="T19" fmla="*/ 6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87">
                <a:moveTo>
                  <a:pt x="153" y="67"/>
                </a:moveTo>
                <a:cubicBezTo>
                  <a:pt x="113" y="77"/>
                  <a:pt x="80" y="83"/>
                  <a:pt x="54" y="83"/>
                </a:cubicBezTo>
                <a:cubicBezTo>
                  <a:pt x="29" y="83"/>
                  <a:pt x="14" y="77"/>
                  <a:pt x="10" y="67"/>
                </a:cubicBezTo>
                <a:cubicBezTo>
                  <a:pt x="4" y="52"/>
                  <a:pt x="22" y="29"/>
                  <a:pt x="56" y="1"/>
                </a:cubicBezTo>
                <a:cubicBezTo>
                  <a:pt x="54" y="0"/>
                  <a:pt x="52" y="0"/>
                  <a:pt x="50" y="0"/>
                </a:cubicBezTo>
                <a:cubicBezTo>
                  <a:pt x="17" y="28"/>
                  <a:pt x="0" y="53"/>
                  <a:pt x="6" y="69"/>
                </a:cubicBezTo>
                <a:cubicBezTo>
                  <a:pt x="11" y="81"/>
                  <a:pt x="27" y="87"/>
                  <a:pt x="54" y="87"/>
                </a:cubicBezTo>
                <a:cubicBezTo>
                  <a:pt x="80" y="87"/>
                  <a:pt x="113" y="81"/>
                  <a:pt x="153" y="72"/>
                </a:cubicBezTo>
                <a:cubicBezTo>
                  <a:pt x="153" y="69"/>
                  <a:pt x="153" y="69"/>
                  <a:pt x="153" y="69"/>
                </a:cubicBezTo>
                <a:lnTo>
                  <a:pt x="153" y="67"/>
                </a:lnTo>
                <a:close/>
              </a:path>
            </a:pathLst>
          </a:custGeom>
          <a:solidFill>
            <a:srgbClr val="0083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2"/>
          <p:cNvSpPr>
            <a:spLocks/>
          </p:cNvSpPr>
          <p:nvPr/>
        </p:nvSpPr>
        <p:spPr bwMode="auto">
          <a:xfrm>
            <a:off x="9366250" y="5529263"/>
            <a:ext cx="222250" cy="141287"/>
          </a:xfrm>
          <a:custGeom>
            <a:avLst/>
            <a:gdLst>
              <a:gd name="T0" fmla="*/ 52 w 57"/>
              <a:gd name="T1" fmla="*/ 0 h 36"/>
              <a:gd name="T2" fmla="*/ 0 w 57"/>
              <a:gd name="T3" fmla="*/ 36 h 36"/>
              <a:gd name="T4" fmla="*/ 7 w 57"/>
              <a:gd name="T5" fmla="*/ 36 h 36"/>
              <a:gd name="T6" fmla="*/ 57 w 57"/>
              <a:gd name="T7" fmla="*/ 2 h 36"/>
              <a:gd name="T8" fmla="*/ 52 w 57"/>
              <a:gd name="T9" fmla="*/ 0 h 36"/>
            </a:gdLst>
            <a:ahLst/>
            <a:cxnLst>
              <a:cxn ang="0">
                <a:pos x="T0" y="T1"/>
              </a:cxn>
              <a:cxn ang="0">
                <a:pos x="T2" y="T3"/>
              </a:cxn>
              <a:cxn ang="0">
                <a:pos x="T4" y="T5"/>
              </a:cxn>
              <a:cxn ang="0">
                <a:pos x="T6" y="T7"/>
              </a:cxn>
              <a:cxn ang="0">
                <a:pos x="T8" y="T9"/>
              </a:cxn>
            </a:cxnLst>
            <a:rect l="0" t="0" r="r" b="b"/>
            <a:pathLst>
              <a:path w="57" h="36">
                <a:moveTo>
                  <a:pt x="52" y="0"/>
                </a:moveTo>
                <a:cubicBezTo>
                  <a:pt x="32" y="12"/>
                  <a:pt x="15" y="24"/>
                  <a:pt x="0" y="36"/>
                </a:cubicBezTo>
                <a:cubicBezTo>
                  <a:pt x="3" y="36"/>
                  <a:pt x="5" y="36"/>
                  <a:pt x="7" y="36"/>
                </a:cubicBezTo>
                <a:cubicBezTo>
                  <a:pt x="22" y="25"/>
                  <a:pt x="38" y="13"/>
                  <a:pt x="57" y="2"/>
                </a:cubicBezTo>
                <a:cubicBezTo>
                  <a:pt x="55" y="1"/>
                  <a:pt x="53" y="0"/>
                  <a:pt x="52" y="0"/>
                </a:cubicBezTo>
                <a:close/>
              </a:path>
            </a:pathLst>
          </a:custGeom>
          <a:solidFill>
            <a:srgbClr val="0083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3"/>
          <p:cNvSpPr>
            <a:spLocks/>
          </p:cNvSpPr>
          <p:nvPr/>
        </p:nvSpPr>
        <p:spPr bwMode="auto">
          <a:xfrm>
            <a:off x="9585325" y="5278438"/>
            <a:ext cx="466725" cy="242887"/>
          </a:xfrm>
          <a:custGeom>
            <a:avLst/>
            <a:gdLst>
              <a:gd name="T0" fmla="*/ 119 w 119"/>
              <a:gd name="T1" fmla="*/ 0 h 62"/>
              <a:gd name="T2" fmla="*/ 103 w 119"/>
              <a:gd name="T3" fmla="*/ 3 h 62"/>
              <a:gd name="T4" fmla="*/ 0 w 119"/>
              <a:gd name="T5" fmla="*/ 61 h 62"/>
              <a:gd name="T6" fmla="*/ 6 w 119"/>
              <a:gd name="T7" fmla="*/ 62 h 62"/>
              <a:gd name="T8" fmla="*/ 119 w 119"/>
              <a:gd name="T9" fmla="*/ 0 h 62"/>
            </a:gdLst>
            <a:ahLst/>
            <a:cxnLst>
              <a:cxn ang="0">
                <a:pos x="T0" y="T1"/>
              </a:cxn>
              <a:cxn ang="0">
                <a:pos x="T2" y="T3"/>
              </a:cxn>
              <a:cxn ang="0">
                <a:pos x="T4" y="T5"/>
              </a:cxn>
              <a:cxn ang="0">
                <a:pos x="T6" y="T7"/>
              </a:cxn>
              <a:cxn ang="0">
                <a:pos x="T8" y="T9"/>
              </a:cxn>
            </a:cxnLst>
            <a:rect l="0" t="0" r="r" b="b"/>
            <a:pathLst>
              <a:path w="119" h="62">
                <a:moveTo>
                  <a:pt x="119" y="0"/>
                </a:moveTo>
                <a:cubicBezTo>
                  <a:pt x="114" y="1"/>
                  <a:pt x="109" y="2"/>
                  <a:pt x="103" y="3"/>
                </a:cubicBezTo>
                <a:cubicBezTo>
                  <a:pt x="65" y="23"/>
                  <a:pt x="30" y="42"/>
                  <a:pt x="0" y="61"/>
                </a:cubicBezTo>
                <a:cubicBezTo>
                  <a:pt x="2" y="61"/>
                  <a:pt x="4" y="62"/>
                  <a:pt x="6" y="62"/>
                </a:cubicBezTo>
                <a:cubicBezTo>
                  <a:pt x="39" y="42"/>
                  <a:pt x="77" y="21"/>
                  <a:pt x="119" y="0"/>
                </a:cubicBezTo>
                <a:close/>
              </a:path>
            </a:pathLst>
          </a:custGeom>
          <a:solidFill>
            <a:srgbClr val="0083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34"/>
          <p:cNvSpPr>
            <a:spLocks/>
          </p:cNvSpPr>
          <p:nvPr/>
        </p:nvSpPr>
        <p:spPr bwMode="auto">
          <a:xfrm>
            <a:off x="10934700" y="5313363"/>
            <a:ext cx="306387" cy="169862"/>
          </a:xfrm>
          <a:custGeom>
            <a:avLst/>
            <a:gdLst>
              <a:gd name="T0" fmla="*/ 73 w 78"/>
              <a:gd name="T1" fmla="*/ 0 h 43"/>
              <a:gd name="T2" fmla="*/ 0 w 78"/>
              <a:gd name="T3" fmla="*/ 43 h 43"/>
              <a:gd name="T4" fmla="*/ 16 w 78"/>
              <a:gd name="T5" fmla="*/ 39 h 43"/>
              <a:gd name="T6" fmla="*/ 78 w 78"/>
              <a:gd name="T7" fmla="*/ 2 h 43"/>
              <a:gd name="T8" fmla="*/ 73 w 78"/>
              <a:gd name="T9" fmla="*/ 0 h 43"/>
            </a:gdLst>
            <a:ahLst/>
            <a:cxnLst>
              <a:cxn ang="0">
                <a:pos x="T0" y="T1"/>
              </a:cxn>
              <a:cxn ang="0">
                <a:pos x="T2" y="T3"/>
              </a:cxn>
              <a:cxn ang="0">
                <a:pos x="T4" y="T5"/>
              </a:cxn>
              <a:cxn ang="0">
                <a:pos x="T6" y="T7"/>
              </a:cxn>
              <a:cxn ang="0">
                <a:pos x="T8" y="T9"/>
              </a:cxn>
            </a:cxnLst>
            <a:rect l="0" t="0" r="r" b="b"/>
            <a:pathLst>
              <a:path w="78" h="43">
                <a:moveTo>
                  <a:pt x="73" y="0"/>
                </a:moveTo>
                <a:cubicBezTo>
                  <a:pt x="51" y="14"/>
                  <a:pt x="27" y="29"/>
                  <a:pt x="0" y="43"/>
                </a:cubicBezTo>
                <a:cubicBezTo>
                  <a:pt x="6" y="42"/>
                  <a:pt x="11" y="41"/>
                  <a:pt x="16" y="39"/>
                </a:cubicBezTo>
                <a:cubicBezTo>
                  <a:pt x="39" y="27"/>
                  <a:pt x="59" y="14"/>
                  <a:pt x="78" y="2"/>
                </a:cubicBezTo>
                <a:cubicBezTo>
                  <a:pt x="76" y="1"/>
                  <a:pt x="74" y="1"/>
                  <a:pt x="73" y="0"/>
                </a:cubicBezTo>
                <a:close/>
              </a:path>
            </a:pathLst>
          </a:custGeom>
          <a:solidFill>
            <a:srgbClr val="0083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35"/>
          <p:cNvSpPr>
            <a:spLocks/>
          </p:cNvSpPr>
          <p:nvPr/>
        </p:nvSpPr>
        <p:spPr bwMode="auto">
          <a:xfrm>
            <a:off x="11237913" y="5129213"/>
            <a:ext cx="254000" cy="180975"/>
          </a:xfrm>
          <a:custGeom>
            <a:avLst/>
            <a:gdLst>
              <a:gd name="T0" fmla="*/ 6 w 65"/>
              <a:gd name="T1" fmla="*/ 46 h 46"/>
              <a:gd name="T2" fmla="*/ 65 w 65"/>
              <a:gd name="T3" fmla="*/ 1 h 46"/>
              <a:gd name="T4" fmla="*/ 59 w 65"/>
              <a:gd name="T5" fmla="*/ 0 h 46"/>
              <a:gd name="T6" fmla="*/ 0 w 65"/>
              <a:gd name="T7" fmla="*/ 44 h 46"/>
              <a:gd name="T8" fmla="*/ 6 w 65"/>
              <a:gd name="T9" fmla="*/ 46 h 46"/>
            </a:gdLst>
            <a:ahLst/>
            <a:cxnLst>
              <a:cxn ang="0">
                <a:pos x="T0" y="T1"/>
              </a:cxn>
              <a:cxn ang="0">
                <a:pos x="T2" y="T3"/>
              </a:cxn>
              <a:cxn ang="0">
                <a:pos x="T4" y="T5"/>
              </a:cxn>
              <a:cxn ang="0">
                <a:pos x="T6" y="T7"/>
              </a:cxn>
              <a:cxn ang="0">
                <a:pos x="T8" y="T9"/>
              </a:cxn>
            </a:cxnLst>
            <a:rect l="0" t="0" r="r" b="b"/>
            <a:pathLst>
              <a:path w="65" h="46">
                <a:moveTo>
                  <a:pt x="6" y="46"/>
                </a:moveTo>
                <a:cubicBezTo>
                  <a:pt x="30" y="30"/>
                  <a:pt x="50" y="15"/>
                  <a:pt x="65" y="1"/>
                </a:cubicBezTo>
                <a:cubicBezTo>
                  <a:pt x="63" y="1"/>
                  <a:pt x="61" y="0"/>
                  <a:pt x="59" y="0"/>
                </a:cubicBezTo>
                <a:cubicBezTo>
                  <a:pt x="44" y="14"/>
                  <a:pt x="24" y="29"/>
                  <a:pt x="0" y="44"/>
                </a:cubicBezTo>
                <a:cubicBezTo>
                  <a:pt x="2" y="45"/>
                  <a:pt x="4" y="45"/>
                  <a:pt x="6" y="46"/>
                </a:cubicBezTo>
                <a:close/>
              </a:path>
            </a:pathLst>
          </a:custGeom>
          <a:solidFill>
            <a:srgbClr val="0083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36"/>
          <p:cNvSpPr>
            <a:spLocks/>
          </p:cNvSpPr>
          <p:nvPr/>
        </p:nvSpPr>
        <p:spPr bwMode="auto">
          <a:xfrm>
            <a:off x="10868025" y="5521325"/>
            <a:ext cx="28575" cy="15875"/>
          </a:xfrm>
          <a:custGeom>
            <a:avLst/>
            <a:gdLst>
              <a:gd name="T0" fmla="*/ 1 w 7"/>
              <a:gd name="T1" fmla="*/ 4 h 4"/>
              <a:gd name="T2" fmla="*/ 7 w 7"/>
              <a:gd name="T3" fmla="*/ 0 h 4"/>
              <a:gd name="T4" fmla="*/ 0 w 7"/>
              <a:gd name="T5" fmla="*/ 2 h 4"/>
              <a:gd name="T6" fmla="*/ 1 w 7"/>
              <a:gd name="T7" fmla="*/ 4 h 4"/>
            </a:gdLst>
            <a:ahLst/>
            <a:cxnLst>
              <a:cxn ang="0">
                <a:pos x="T0" y="T1"/>
              </a:cxn>
              <a:cxn ang="0">
                <a:pos x="T2" y="T3"/>
              </a:cxn>
              <a:cxn ang="0">
                <a:pos x="T4" y="T5"/>
              </a:cxn>
              <a:cxn ang="0">
                <a:pos x="T6" y="T7"/>
              </a:cxn>
            </a:cxnLst>
            <a:rect l="0" t="0" r="r" b="b"/>
            <a:pathLst>
              <a:path w="7" h="4">
                <a:moveTo>
                  <a:pt x="1" y="4"/>
                </a:moveTo>
                <a:cubicBezTo>
                  <a:pt x="3" y="3"/>
                  <a:pt x="5" y="1"/>
                  <a:pt x="7" y="0"/>
                </a:cubicBezTo>
                <a:cubicBezTo>
                  <a:pt x="4" y="1"/>
                  <a:pt x="2" y="1"/>
                  <a:pt x="0" y="2"/>
                </a:cubicBezTo>
                <a:cubicBezTo>
                  <a:pt x="0" y="3"/>
                  <a:pt x="0" y="3"/>
                  <a:pt x="1" y="4"/>
                </a:cubicBezTo>
                <a:close/>
              </a:path>
            </a:pathLst>
          </a:custGeom>
          <a:solidFill>
            <a:srgbClr val="0083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37"/>
          <p:cNvSpPr>
            <a:spLocks/>
          </p:cNvSpPr>
          <p:nvPr/>
        </p:nvSpPr>
        <p:spPr bwMode="auto">
          <a:xfrm>
            <a:off x="10318750" y="5722938"/>
            <a:ext cx="141287" cy="58737"/>
          </a:xfrm>
          <a:custGeom>
            <a:avLst/>
            <a:gdLst>
              <a:gd name="T0" fmla="*/ 0 w 36"/>
              <a:gd name="T1" fmla="*/ 12 h 15"/>
              <a:gd name="T2" fmla="*/ 3 w 36"/>
              <a:gd name="T3" fmla="*/ 15 h 15"/>
              <a:gd name="T4" fmla="*/ 36 w 36"/>
              <a:gd name="T5" fmla="*/ 2 h 15"/>
              <a:gd name="T6" fmla="*/ 29 w 36"/>
              <a:gd name="T7" fmla="*/ 0 h 15"/>
              <a:gd name="T8" fmla="*/ 0 w 36"/>
              <a:gd name="T9" fmla="*/ 12 h 15"/>
            </a:gdLst>
            <a:ahLst/>
            <a:cxnLst>
              <a:cxn ang="0">
                <a:pos x="T0" y="T1"/>
              </a:cxn>
              <a:cxn ang="0">
                <a:pos x="T2" y="T3"/>
              </a:cxn>
              <a:cxn ang="0">
                <a:pos x="T4" y="T5"/>
              </a:cxn>
              <a:cxn ang="0">
                <a:pos x="T6" y="T7"/>
              </a:cxn>
              <a:cxn ang="0">
                <a:pos x="T8" y="T9"/>
              </a:cxn>
            </a:cxnLst>
            <a:rect l="0" t="0" r="r" b="b"/>
            <a:pathLst>
              <a:path w="36" h="15">
                <a:moveTo>
                  <a:pt x="0" y="12"/>
                </a:moveTo>
                <a:cubicBezTo>
                  <a:pt x="2" y="13"/>
                  <a:pt x="3" y="14"/>
                  <a:pt x="3" y="15"/>
                </a:cubicBezTo>
                <a:cubicBezTo>
                  <a:pt x="14" y="11"/>
                  <a:pt x="25" y="6"/>
                  <a:pt x="36" y="2"/>
                </a:cubicBezTo>
                <a:cubicBezTo>
                  <a:pt x="34" y="1"/>
                  <a:pt x="31" y="1"/>
                  <a:pt x="29" y="0"/>
                </a:cubicBezTo>
                <a:cubicBezTo>
                  <a:pt x="19" y="4"/>
                  <a:pt x="10" y="8"/>
                  <a:pt x="0" y="12"/>
                </a:cubicBezTo>
                <a:close/>
              </a:path>
            </a:pathLst>
          </a:custGeom>
          <a:solidFill>
            <a:srgbClr val="0083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38"/>
          <p:cNvSpPr>
            <a:spLocks/>
          </p:cNvSpPr>
          <p:nvPr/>
        </p:nvSpPr>
        <p:spPr bwMode="auto">
          <a:xfrm>
            <a:off x="10641013" y="5529263"/>
            <a:ext cx="231775" cy="119062"/>
          </a:xfrm>
          <a:custGeom>
            <a:avLst/>
            <a:gdLst>
              <a:gd name="T0" fmla="*/ 49 w 59"/>
              <a:gd name="T1" fmla="*/ 2 h 30"/>
              <a:gd name="T2" fmla="*/ 0 w 59"/>
              <a:gd name="T3" fmla="*/ 26 h 30"/>
              <a:gd name="T4" fmla="*/ 0 w 59"/>
              <a:gd name="T5" fmla="*/ 30 h 30"/>
              <a:gd name="T6" fmla="*/ 59 w 59"/>
              <a:gd name="T7" fmla="*/ 2 h 30"/>
              <a:gd name="T8" fmla="*/ 58 w 59"/>
              <a:gd name="T9" fmla="*/ 0 h 30"/>
              <a:gd name="T10" fmla="*/ 49 w 59"/>
              <a:gd name="T11" fmla="*/ 2 h 30"/>
            </a:gdLst>
            <a:ahLst/>
            <a:cxnLst>
              <a:cxn ang="0">
                <a:pos x="T0" y="T1"/>
              </a:cxn>
              <a:cxn ang="0">
                <a:pos x="T2" y="T3"/>
              </a:cxn>
              <a:cxn ang="0">
                <a:pos x="T4" y="T5"/>
              </a:cxn>
              <a:cxn ang="0">
                <a:pos x="T6" y="T7"/>
              </a:cxn>
              <a:cxn ang="0">
                <a:pos x="T8" y="T9"/>
              </a:cxn>
              <a:cxn ang="0">
                <a:pos x="T10" y="T11"/>
              </a:cxn>
            </a:cxnLst>
            <a:rect l="0" t="0" r="r" b="b"/>
            <a:pathLst>
              <a:path w="59" h="30">
                <a:moveTo>
                  <a:pt x="49" y="2"/>
                </a:moveTo>
                <a:cubicBezTo>
                  <a:pt x="33" y="10"/>
                  <a:pt x="17" y="18"/>
                  <a:pt x="0" y="26"/>
                </a:cubicBezTo>
                <a:cubicBezTo>
                  <a:pt x="0" y="27"/>
                  <a:pt x="0" y="29"/>
                  <a:pt x="0" y="30"/>
                </a:cubicBezTo>
                <a:cubicBezTo>
                  <a:pt x="21" y="21"/>
                  <a:pt x="40" y="11"/>
                  <a:pt x="59" y="2"/>
                </a:cubicBezTo>
                <a:cubicBezTo>
                  <a:pt x="58" y="1"/>
                  <a:pt x="58" y="1"/>
                  <a:pt x="58" y="0"/>
                </a:cubicBezTo>
                <a:cubicBezTo>
                  <a:pt x="55" y="1"/>
                  <a:pt x="52" y="1"/>
                  <a:pt x="49" y="2"/>
                </a:cubicBezTo>
                <a:close/>
              </a:path>
            </a:pathLst>
          </a:custGeom>
          <a:solidFill>
            <a:srgbClr val="0083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39"/>
          <p:cNvSpPr>
            <a:spLocks/>
          </p:cNvSpPr>
          <p:nvPr/>
        </p:nvSpPr>
        <p:spPr bwMode="auto">
          <a:xfrm>
            <a:off x="10460038" y="5686425"/>
            <a:ext cx="66675" cy="28575"/>
          </a:xfrm>
          <a:custGeom>
            <a:avLst/>
            <a:gdLst>
              <a:gd name="T0" fmla="*/ 14 w 17"/>
              <a:gd name="T1" fmla="*/ 0 h 7"/>
              <a:gd name="T2" fmla="*/ 8 w 17"/>
              <a:gd name="T3" fmla="*/ 3 h 7"/>
              <a:gd name="T4" fmla="*/ 0 w 17"/>
              <a:gd name="T5" fmla="*/ 6 h 7"/>
              <a:gd name="T6" fmla="*/ 8 w 17"/>
              <a:gd name="T7" fmla="*/ 7 h 7"/>
              <a:gd name="T8" fmla="*/ 9 w 17"/>
              <a:gd name="T9" fmla="*/ 7 h 7"/>
              <a:gd name="T10" fmla="*/ 17 w 17"/>
              <a:gd name="T11" fmla="*/ 3 h 7"/>
              <a:gd name="T12" fmla="*/ 14 w 17"/>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4" y="0"/>
                </a:moveTo>
                <a:cubicBezTo>
                  <a:pt x="12" y="1"/>
                  <a:pt x="10" y="2"/>
                  <a:pt x="8" y="3"/>
                </a:cubicBezTo>
                <a:cubicBezTo>
                  <a:pt x="5" y="4"/>
                  <a:pt x="2" y="5"/>
                  <a:pt x="0" y="6"/>
                </a:cubicBezTo>
                <a:cubicBezTo>
                  <a:pt x="2" y="7"/>
                  <a:pt x="5" y="7"/>
                  <a:pt x="8" y="7"/>
                </a:cubicBezTo>
                <a:cubicBezTo>
                  <a:pt x="8" y="7"/>
                  <a:pt x="9" y="7"/>
                  <a:pt x="9" y="7"/>
                </a:cubicBezTo>
                <a:cubicBezTo>
                  <a:pt x="12" y="6"/>
                  <a:pt x="14" y="4"/>
                  <a:pt x="17" y="3"/>
                </a:cubicBezTo>
                <a:cubicBezTo>
                  <a:pt x="16" y="2"/>
                  <a:pt x="15" y="1"/>
                  <a:pt x="14" y="0"/>
                </a:cubicBezTo>
                <a:close/>
              </a:path>
            </a:pathLst>
          </a:custGeom>
          <a:solidFill>
            <a:srgbClr val="0083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0"/>
          <p:cNvSpPr>
            <a:spLocks/>
          </p:cNvSpPr>
          <p:nvPr/>
        </p:nvSpPr>
        <p:spPr bwMode="auto">
          <a:xfrm>
            <a:off x="9910763" y="5784850"/>
            <a:ext cx="373062" cy="130175"/>
          </a:xfrm>
          <a:custGeom>
            <a:avLst/>
            <a:gdLst>
              <a:gd name="T0" fmla="*/ 94 w 95"/>
              <a:gd name="T1" fmla="*/ 1 h 33"/>
              <a:gd name="T2" fmla="*/ 94 w 95"/>
              <a:gd name="T3" fmla="*/ 0 h 33"/>
              <a:gd name="T4" fmla="*/ 0 w 95"/>
              <a:gd name="T5" fmla="*/ 33 h 33"/>
              <a:gd name="T6" fmla="*/ 4 w 95"/>
              <a:gd name="T7" fmla="*/ 33 h 33"/>
              <a:gd name="T8" fmla="*/ 12 w 95"/>
              <a:gd name="T9" fmla="*/ 33 h 33"/>
              <a:gd name="T10" fmla="*/ 12 w 95"/>
              <a:gd name="T11" fmla="*/ 33 h 33"/>
              <a:gd name="T12" fmla="*/ 95 w 95"/>
              <a:gd name="T13" fmla="*/ 4 h 33"/>
              <a:gd name="T14" fmla="*/ 94 w 95"/>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33">
                <a:moveTo>
                  <a:pt x="94" y="1"/>
                </a:moveTo>
                <a:cubicBezTo>
                  <a:pt x="94" y="1"/>
                  <a:pt x="94" y="0"/>
                  <a:pt x="94" y="0"/>
                </a:cubicBezTo>
                <a:cubicBezTo>
                  <a:pt x="62" y="13"/>
                  <a:pt x="30" y="24"/>
                  <a:pt x="0" y="33"/>
                </a:cubicBezTo>
                <a:cubicBezTo>
                  <a:pt x="1" y="33"/>
                  <a:pt x="2" y="33"/>
                  <a:pt x="4" y="33"/>
                </a:cubicBezTo>
                <a:cubicBezTo>
                  <a:pt x="6" y="33"/>
                  <a:pt x="9" y="33"/>
                  <a:pt x="12" y="33"/>
                </a:cubicBezTo>
                <a:cubicBezTo>
                  <a:pt x="12" y="33"/>
                  <a:pt x="12" y="33"/>
                  <a:pt x="12" y="33"/>
                </a:cubicBezTo>
                <a:cubicBezTo>
                  <a:pt x="38" y="25"/>
                  <a:pt x="66" y="15"/>
                  <a:pt x="95" y="4"/>
                </a:cubicBezTo>
                <a:cubicBezTo>
                  <a:pt x="94" y="3"/>
                  <a:pt x="94" y="2"/>
                  <a:pt x="94" y="1"/>
                </a:cubicBezTo>
                <a:close/>
              </a:path>
            </a:pathLst>
          </a:custGeom>
          <a:solidFill>
            <a:srgbClr val="0083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Freeform 41"/>
          <p:cNvSpPr>
            <a:spLocks/>
          </p:cNvSpPr>
          <p:nvPr/>
        </p:nvSpPr>
        <p:spPr bwMode="auto">
          <a:xfrm>
            <a:off x="9734550" y="5970588"/>
            <a:ext cx="39687" cy="11112"/>
          </a:xfrm>
          <a:custGeom>
            <a:avLst/>
            <a:gdLst>
              <a:gd name="T0" fmla="*/ 0 w 10"/>
              <a:gd name="T1" fmla="*/ 0 h 3"/>
              <a:gd name="T2" fmla="*/ 0 w 10"/>
              <a:gd name="T3" fmla="*/ 3 h 3"/>
              <a:gd name="T4" fmla="*/ 10 w 10"/>
              <a:gd name="T5" fmla="*/ 0 h 3"/>
              <a:gd name="T6" fmla="*/ 0 w 10"/>
              <a:gd name="T7" fmla="*/ 0 h 3"/>
            </a:gdLst>
            <a:ahLst/>
            <a:cxnLst>
              <a:cxn ang="0">
                <a:pos x="T0" y="T1"/>
              </a:cxn>
              <a:cxn ang="0">
                <a:pos x="T2" y="T3"/>
              </a:cxn>
              <a:cxn ang="0">
                <a:pos x="T4" y="T5"/>
              </a:cxn>
              <a:cxn ang="0">
                <a:pos x="T6" y="T7"/>
              </a:cxn>
            </a:cxnLst>
            <a:rect l="0" t="0" r="r" b="b"/>
            <a:pathLst>
              <a:path w="10" h="3">
                <a:moveTo>
                  <a:pt x="0" y="0"/>
                </a:moveTo>
                <a:cubicBezTo>
                  <a:pt x="0" y="3"/>
                  <a:pt x="0" y="3"/>
                  <a:pt x="0" y="3"/>
                </a:cubicBezTo>
                <a:cubicBezTo>
                  <a:pt x="3" y="2"/>
                  <a:pt x="7" y="1"/>
                  <a:pt x="10" y="0"/>
                </a:cubicBezTo>
                <a:lnTo>
                  <a:pt x="0" y="0"/>
                </a:lnTo>
                <a:close/>
              </a:path>
            </a:pathLst>
          </a:custGeom>
          <a:solidFill>
            <a:srgbClr val="0083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 name="Freeform 42"/>
          <p:cNvSpPr>
            <a:spLocks/>
          </p:cNvSpPr>
          <p:nvPr/>
        </p:nvSpPr>
        <p:spPr bwMode="auto">
          <a:xfrm>
            <a:off x="9734550" y="5915025"/>
            <a:ext cx="192087" cy="55562"/>
          </a:xfrm>
          <a:custGeom>
            <a:avLst/>
            <a:gdLst>
              <a:gd name="T0" fmla="*/ 45 w 49"/>
              <a:gd name="T1" fmla="*/ 0 h 14"/>
              <a:gd name="T2" fmla="*/ 0 w 49"/>
              <a:gd name="T3" fmla="*/ 12 h 14"/>
              <a:gd name="T4" fmla="*/ 0 w 49"/>
              <a:gd name="T5" fmla="*/ 14 h 14"/>
              <a:gd name="T6" fmla="*/ 10 w 49"/>
              <a:gd name="T7" fmla="*/ 14 h 14"/>
              <a:gd name="T8" fmla="*/ 49 w 49"/>
              <a:gd name="T9" fmla="*/ 3 h 14"/>
              <a:gd name="T10" fmla="*/ 49 w 49"/>
              <a:gd name="T11" fmla="*/ 0 h 14"/>
              <a:gd name="T12" fmla="*/ 45 w 4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49" h="14">
                <a:moveTo>
                  <a:pt x="45" y="0"/>
                </a:moveTo>
                <a:cubicBezTo>
                  <a:pt x="29" y="5"/>
                  <a:pt x="14" y="9"/>
                  <a:pt x="0" y="12"/>
                </a:cubicBezTo>
                <a:cubicBezTo>
                  <a:pt x="0" y="14"/>
                  <a:pt x="0" y="14"/>
                  <a:pt x="0" y="14"/>
                </a:cubicBezTo>
                <a:cubicBezTo>
                  <a:pt x="10" y="14"/>
                  <a:pt x="10" y="14"/>
                  <a:pt x="10" y="14"/>
                </a:cubicBezTo>
                <a:cubicBezTo>
                  <a:pt x="23" y="11"/>
                  <a:pt x="35" y="7"/>
                  <a:pt x="49" y="3"/>
                </a:cubicBezTo>
                <a:cubicBezTo>
                  <a:pt x="49" y="0"/>
                  <a:pt x="49" y="0"/>
                  <a:pt x="49" y="0"/>
                </a:cubicBezTo>
                <a:cubicBezTo>
                  <a:pt x="47" y="0"/>
                  <a:pt x="46" y="0"/>
                  <a:pt x="45" y="0"/>
                </a:cubicBezTo>
                <a:close/>
              </a:path>
            </a:pathLst>
          </a:custGeom>
          <a:solidFill>
            <a:srgbClr val="0083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Freeform 43"/>
          <p:cNvSpPr>
            <a:spLocks/>
          </p:cNvSpPr>
          <p:nvPr/>
        </p:nvSpPr>
        <p:spPr bwMode="auto">
          <a:xfrm>
            <a:off x="10515600" y="5632450"/>
            <a:ext cx="125412" cy="66675"/>
          </a:xfrm>
          <a:custGeom>
            <a:avLst/>
            <a:gdLst>
              <a:gd name="T0" fmla="*/ 0 w 32"/>
              <a:gd name="T1" fmla="*/ 14 h 17"/>
              <a:gd name="T2" fmla="*/ 3 w 32"/>
              <a:gd name="T3" fmla="*/ 17 h 17"/>
              <a:gd name="T4" fmla="*/ 32 w 32"/>
              <a:gd name="T5" fmla="*/ 4 h 17"/>
              <a:gd name="T6" fmla="*/ 32 w 32"/>
              <a:gd name="T7" fmla="*/ 0 h 17"/>
              <a:gd name="T8" fmla="*/ 0 w 32"/>
              <a:gd name="T9" fmla="*/ 14 h 17"/>
            </a:gdLst>
            <a:ahLst/>
            <a:cxnLst>
              <a:cxn ang="0">
                <a:pos x="T0" y="T1"/>
              </a:cxn>
              <a:cxn ang="0">
                <a:pos x="T2" y="T3"/>
              </a:cxn>
              <a:cxn ang="0">
                <a:pos x="T4" y="T5"/>
              </a:cxn>
              <a:cxn ang="0">
                <a:pos x="T6" y="T7"/>
              </a:cxn>
              <a:cxn ang="0">
                <a:pos x="T8" y="T9"/>
              </a:cxn>
            </a:cxnLst>
            <a:rect l="0" t="0" r="r" b="b"/>
            <a:pathLst>
              <a:path w="32" h="17">
                <a:moveTo>
                  <a:pt x="0" y="14"/>
                </a:moveTo>
                <a:cubicBezTo>
                  <a:pt x="1" y="15"/>
                  <a:pt x="2" y="16"/>
                  <a:pt x="3" y="17"/>
                </a:cubicBezTo>
                <a:cubicBezTo>
                  <a:pt x="13" y="13"/>
                  <a:pt x="23" y="9"/>
                  <a:pt x="32" y="4"/>
                </a:cubicBezTo>
                <a:cubicBezTo>
                  <a:pt x="32" y="3"/>
                  <a:pt x="32" y="1"/>
                  <a:pt x="32" y="0"/>
                </a:cubicBezTo>
                <a:cubicBezTo>
                  <a:pt x="21" y="5"/>
                  <a:pt x="11" y="10"/>
                  <a:pt x="0" y="14"/>
                </a:cubicBezTo>
                <a:close/>
              </a:path>
            </a:pathLst>
          </a:custGeom>
          <a:solidFill>
            <a:srgbClr val="0083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Freeform 44"/>
          <p:cNvSpPr>
            <a:spLocks/>
          </p:cNvSpPr>
          <p:nvPr/>
        </p:nvSpPr>
        <p:spPr bwMode="auto">
          <a:xfrm>
            <a:off x="10279063" y="5768975"/>
            <a:ext cx="52387" cy="31750"/>
          </a:xfrm>
          <a:custGeom>
            <a:avLst/>
            <a:gdLst>
              <a:gd name="T0" fmla="*/ 10 w 13"/>
              <a:gd name="T1" fmla="*/ 0 h 8"/>
              <a:gd name="T2" fmla="*/ 0 w 13"/>
              <a:gd name="T3" fmla="*/ 4 h 8"/>
              <a:gd name="T4" fmla="*/ 0 w 13"/>
              <a:gd name="T5" fmla="*/ 5 h 8"/>
              <a:gd name="T6" fmla="*/ 1 w 13"/>
              <a:gd name="T7" fmla="*/ 8 h 8"/>
              <a:gd name="T8" fmla="*/ 13 w 13"/>
              <a:gd name="T9" fmla="*/ 3 h 8"/>
              <a:gd name="T10" fmla="*/ 10 w 13"/>
              <a:gd name="T11" fmla="*/ 0 h 8"/>
            </a:gdLst>
            <a:ahLst/>
            <a:cxnLst>
              <a:cxn ang="0">
                <a:pos x="T0" y="T1"/>
              </a:cxn>
              <a:cxn ang="0">
                <a:pos x="T2" y="T3"/>
              </a:cxn>
              <a:cxn ang="0">
                <a:pos x="T4" y="T5"/>
              </a:cxn>
              <a:cxn ang="0">
                <a:pos x="T6" y="T7"/>
              </a:cxn>
              <a:cxn ang="0">
                <a:pos x="T8" y="T9"/>
              </a:cxn>
              <a:cxn ang="0">
                <a:pos x="T10" y="T11"/>
              </a:cxn>
            </a:cxnLst>
            <a:rect l="0" t="0" r="r" b="b"/>
            <a:pathLst>
              <a:path w="13" h="8">
                <a:moveTo>
                  <a:pt x="10" y="0"/>
                </a:moveTo>
                <a:cubicBezTo>
                  <a:pt x="7" y="1"/>
                  <a:pt x="4" y="3"/>
                  <a:pt x="0" y="4"/>
                </a:cubicBezTo>
                <a:cubicBezTo>
                  <a:pt x="0" y="4"/>
                  <a:pt x="0" y="5"/>
                  <a:pt x="0" y="5"/>
                </a:cubicBezTo>
                <a:cubicBezTo>
                  <a:pt x="0" y="6"/>
                  <a:pt x="0" y="7"/>
                  <a:pt x="1" y="8"/>
                </a:cubicBezTo>
                <a:cubicBezTo>
                  <a:pt x="5" y="7"/>
                  <a:pt x="9" y="5"/>
                  <a:pt x="13" y="3"/>
                </a:cubicBezTo>
                <a:cubicBezTo>
                  <a:pt x="13" y="2"/>
                  <a:pt x="12" y="1"/>
                  <a:pt x="10" y="0"/>
                </a:cubicBezTo>
                <a:close/>
              </a:path>
            </a:pathLst>
          </a:custGeom>
          <a:solidFill>
            <a:srgbClr val="0083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Freeform 45"/>
          <p:cNvSpPr>
            <a:spLocks/>
          </p:cNvSpPr>
          <p:nvPr/>
        </p:nvSpPr>
        <p:spPr bwMode="auto">
          <a:xfrm>
            <a:off x="9078913" y="5054600"/>
            <a:ext cx="922337" cy="384175"/>
          </a:xfrm>
          <a:custGeom>
            <a:avLst/>
            <a:gdLst>
              <a:gd name="T0" fmla="*/ 7 w 235"/>
              <a:gd name="T1" fmla="*/ 41 h 98"/>
              <a:gd name="T2" fmla="*/ 156 w 235"/>
              <a:gd name="T3" fmla="*/ 4 h 98"/>
              <a:gd name="T4" fmla="*/ 235 w 235"/>
              <a:gd name="T5" fmla="*/ 7 h 98"/>
              <a:gd name="T6" fmla="*/ 235 w 235"/>
              <a:gd name="T7" fmla="*/ 3 h 98"/>
              <a:gd name="T8" fmla="*/ 156 w 235"/>
              <a:gd name="T9" fmla="*/ 0 h 98"/>
              <a:gd name="T10" fmla="*/ 3 w 235"/>
              <a:gd name="T11" fmla="*/ 40 h 98"/>
              <a:gd name="T12" fmla="*/ 66 w 235"/>
              <a:gd name="T13" fmla="*/ 98 h 98"/>
              <a:gd name="T14" fmla="*/ 71 w 235"/>
              <a:gd name="T15" fmla="*/ 96 h 98"/>
              <a:gd name="T16" fmla="*/ 7 w 235"/>
              <a:gd name="T17" fmla="*/ 4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5" h="98">
                <a:moveTo>
                  <a:pt x="7" y="41"/>
                </a:moveTo>
                <a:cubicBezTo>
                  <a:pt x="10" y="18"/>
                  <a:pt x="67" y="4"/>
                  <a:pt x="156" y="4"/>
                </a:cubicBezTo>
                <a:cubicBezTo>
                  <a:pt x="181" y="4"/>
                  <a:pt x="207" y="5"/>
                  <a:pt x="235" y="7"/>
                </a:cubicBezTo>
                <a:cubicBezTo>
                  <a:pt x="235" y="6"/>
                  <a:pt x="235" y="5"/>
                  <a:pt x="235" y="3"/>
                </a:cubicBezTo>
                <a:cubicBezTo>
                  <a:pt x="207" y="1"/>
                  <a:pt x="181" y="0"/>
                  <a:pt x="156" y="0"/>
                </a:cubicBezTo>
                <a:cubicBezTo>
                  <a:pt x="62" y="0"/>
                  <a:pt x="6" y="15"/>
                  <a:pt x="3" y="40"/>
                </a:cubicBezTo>
                <a:cubicBezTo>
                  <a:pt x="0" y="58"/>
                  <a:pt x="24" y="78"/>
                  <a:pt x="66" y="98"/>
                </a:cubicBezTo>
                <a:cubicBezTo>
                  <a:pt x="68" y="97"/>
                  <a:pt x="69" y="96"/>
                  <a:pt x="71" y="96"/>
                </a:cubicBezTo>
                <a:cubicBezTo>
                  <a:pt x="29" y="77"/>
                  <a:pt x="5" y="57"/>
                  <a:pt x="7" y="41"/>
                </a:cubicBezTo>
                <a:close/>
              </a:path>
            </a:pathLst>
          </a:custGeom>
          <a:solidFill>
            <a:srgbClr val="0083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0" name="Freeform 46"/>
          <p:cNvSpPr>
            <a:spLocks/>
          </p:cNvSpPr>
          <p:nvPr/>
        </p:nvSpPr>
        <p:spPr bwMode="auto">
          <a:xfrm>
            <a:off x="10574338" y="5140325"/>
            <a:ext cx="58737" cy="15875"/>
          </a:xfrm>
          <a:custGeom>
            <a:avLst/>
            <a:gdLst>
              <a:gd name="T0" fmla="*/ 2 w 15"/>
              <a:gd name="T1" fmla="*/ 4 h 4"/>
              <a:gd name="T2" fmla="*/ 15 w 15"/>
              <a:gd name="T3" fmla="*/ 3 h 4"/>
              <a:gd name="T4" fmla="*/ 0 w 15"/>
              <a:gd name="T5" fmla="*/ 0 h 4"/>
              <a:gd name="T6" fmla="*/ 0 w 15"/>
              <a:gd name="T7" fmla="*/ 4 h 4"/>
              <a:gd name="T8" fmla="*/ 2 w 15"/>
              <a:gd name="T9" fmla="*/ 4 h 4"/>
            </a:gdLst>
            <a:ahLst/>
            <a:cxnLst>
              <a:cxn ang="0">
                <a:pos x="T0" y="T1"/>
              </a:cxn>
              <a:cxn ang="0">
                <a:pos x="T2" y="T3"/>
              </a:cxn>
              <a:cxn ang="0">
                <a:pos x="T4" y="T5"/>
              </a:cxn>
              <a:cxn ang="0">
                <a:pos x="T6" y="T7"/>
              </a:cxn>
              <a:cxn ang="0">
                <a:pos x="T8" y="T9"/>
              </a:cxn>
            </a:cxnLst>
            <a:rect l="0" t="0" r="r" b="b"/>
            <a:pathLst>
              <a:path w="15" h="4">
                <a:moveTo>
                  <a:pt x="2" y="4"/>
                </a:moveTo>
                <a:cubicBezTo>
                  <a:pt x="6" y="4"/>
                  <a:pt x="11" y="3"/>
                  <a:pt x="15" y="3"/>
                </a:cubicBezTo>
                <a:cubicBezTo>
                  <a:pt x="10" y="2"/>
                  <a:pt x="5" y="1"/>
                  <a:pt x="0" y="0"/>
                </a:cubicBezTo>
                <a:cubicBezTo>
                  <a:pt x="0" y="1"/>
                  <a:pt x="0" y="3"/>
                  <a:pt x="0" y="4"/>
                </a:cubicBezTo>
                <a:cubicBezTo>
                  <a:pt x="0" y="4"/>
                  <a:pt x="1" y="4"/>
                  <a:pt x="2" y="4"/>
                </a:cubicBezTo>
                <a:close/>
              </a:path>
            </a:pathLst>
          </a:custGeom>
          <a:solidFill>
            <a:srgbClr val="0083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1" name="Freeform 47"/>
          <p:cNvSpPr>
            <a:spLocks/>
          </p:cNvSpPr>
          <p:nvPr/>
        </p:nvSpPr>
        <p:spPr bwMode="auto">
          <a:xfrm>
            <a:off x="11241088" y="5310188"/>
            <a:ext cx="149225" cy="58737"/>
          </a:xfrm>
          <a:custGeom>
            <a:avLst/>
            <a:gdLst>
              <a:gd name="T0" fmla="*/ 0 w 38"/>
              <a:gd name="T1" fmla="*/ 3 h 15"/>
              <a:gd name="T2" fmla="*/ 32 w 38"/>
              <a:gd name="T3" fmla="*/ 15 h 15"/>
              <a:gd name="T4" fmla="*/ 38 w 38"/>
              <a:gd name="T5" fmla="*/ 12 h 15"/>
              <a:gd name="T6" fmla="*/ 5 w 38"/>
              <a:gd name="T7" fmla="*/ 0 h 15"/>
              <a:gd name="T8" fmla="*/ 0 w 38"/>
              <a:gd name="T9" fmla="*/ 3 h 15"/>
            </a:gdLst>
            <a:ahLst/>
            <a:cxnLst>
              <a:cxn ang="0">
                <a:pos x="T0" y="T1"/>
              </a:cxn>
              <a:cxn ang="0">
                <a:pos x="T2" y="T3"/>
              </a:cxn>
              <a:cxn ang="0">
                <a:pos x="T4" y="T5"/>
              </a:cxn>
              <a:cxn ang="0">
                <a:pos x="T6" y="T7"/>
              </a:cxn>
              <a:cxn ang="0">
                <a:pos x="T8" y="T9"/>
              </a:cxn>
            </a:cxnLst>
            <a:rect l="0" t="0" r="r" b="b"/>
            <a:pathLst>
              <a:path w="38" h="15">
                <a:moveTo>
                  <a:pt x="0" y="3"/>
                </a:moveTo>
                <a:cubicBezTo>
                  <a:pt x="11" y="7"/>
                  <a:pt x="22" y="11"/>
                  <a:pt x="32" y="15"/>
                </a:cubicBezTo>
                <a:cubicBezTo>
                  <a:pt x="34" y="14"/>
                  <a:pt x="36" y="13"/>
                  <a:pt x="38" y="12"/>
                </a:cubicBezTo>
                <a:cubicBezTo>
                  <a:pt x="28" y="8"/>
                  <a:pt x="17" y="4"/>
                  <a:pt x="5" y="0"/>
                </a:cubicBezTo>
                <a:cubicBezTo>
                  <a:pt x="3" y="1"/>
                  <a:pt x="1" y="2"/>
                  <a:pt x="0" y="3"/>
                </a:cubicBezTo>
                <a:close/>
              </a:path>
            </a:pathLst>
          </a:custGeom>
          <a:solidFill>
            <a:srgbClr val="0083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2" name="Freeform 48"/>
          <p:cNvSpPr>
            <a:spLocks/>
          </p:cNvSpPr>
          <p:nvPr/>
        </p:nvSpPr>
        <p:spPr bwMode="auto">
          <a:xfrm>
            <a:off x="9588500" y="5521325"/>
            <a:ext cx="146050" cy="55562"/>
          </a:xfrm>
          <a:custGeom>
            <a:avLst/>
            <a:gdLst>
              <a:gd name="T0" fmla="*/ 5 w 37"/>
              <a:gd name="T1" fmla="*/ 0 h 14"/>
              <a:gd name="T2" fmla="*/ 0 w 37"/>
              <a:gd name="T3" fmla="*/ 4 h 14"/>
              <a:gd name="T4" fmla="*/ 35 w 37"/>
              <a:gd name="T5" fmla="*/ 14 h 14"/>
              <a:gd name="T6" fmla="*/ 37 w 37"/>
              <a:gd name="T7" fmla="*/ 10 h 14"/>
              <a:gd name="T8" fmla="*/ 5 w 37"/>
              <a:gd name="T9" fmla="*/ 0 h 14"/>
            </a:gdLst>
            <a:ahLst/>
            <a:cxnLst>
              <a:cxn ang="0">
                <a:pos x="T0" y="T1"/>
              </a:cxn>
              <a:cxn ang="0">
                <a:pos x="T2" y="T3"/>
              </a:cxn>
              <a:cxn ang="0">
                <a:pos x="T4" y="T5"/>
              </a:cxn>
              <a:cxn ang="0">
                <a:pos x="T6" y="T7"/>
              </a:cxn>
              <a:cxn ang="0">
                <a:pos x="T8" y="T9"/>
              </a:cxn>
            </a:cxnLst>
            <a:rect l="0" t="0" r="r" b="b"/>
            <a:pathLst>
              <a:path w="37" h="14">
                <a:moveTo>
                  <a:pt x="5" y="0"/>
                </a:moveTo>
                <a:cubicBezTo>
                  <a:pt x="3" y="1"/>
                  <a:pt x="2" y="2"/>
                  <a:pt x="0" y="4"/>
                </a:cubicBezTo>
                <a:cubicBezTo>
                  <a:pt x="11" y="7"/>
                  <a:pt x="23" y="11"/>
                  <a:pt x="35" y="14"/>
                </a:cubicBezTo>
                <a:cubicBezTo>
                  <a:pt x="36" y="13"/>
                  <a:pt x="36" y="12"/>
                  <a:pt x="37" y="10"/>
                </a:cubicBezTo>
                <a:cubicBezTo>
                  <a:pt x="26" y="7"/>
                  <a:pt x="15" y="4"/>
                  <a:pt x="5" y="0"/>
                </a:cubicBezTo>
                <a:close/>
              </a:path>
            </a:pathLst>
          </a:custGeom>
          <a:solidFill>
            <a:srgbClr val="0083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3" name="Freeform 49"/>
          <p:cNvSpPr>
            <a:spLocks/>
          </p:cNvSpPr>
          <p:nvPr/>
        </p:nvSpPr>
        <p:spPr bwMode="auto">
          <a:xfrm>
            <a:off x="10680700" y="5172075"/>
            <a:ext cx="557212" cy="141287"/>
          </a:xfrm>
          <a:custGeom>
            <a:avLst/>
            <a:gdLst>
              <a:gd name="T0" fmla="*/ 138 w 142"/>
              <a:gd name="T1" fmla="*/ 36 h 36"/>
              <a:gd name="T2" fmla="*/ 142 w 142"/>
              <a:gd name="T3" fmla="*/ 33 h 36"/>
              <a:gd name="T4" fmla="*/ 13 w 142"/>
              <a:gd name="T5" fmla="*/ 0 h 36"/>
              <a:gd name="T6" fmla="*/ 0 w 142"/>
              <a:gd name="T7" fmla="*/ 1 h 36"/>
              <a:gd name="T8" fmla="*/ 138 w 142"/>
              <a:gd name="T9" fmla="*/ 36 h 36"/>
            </a:gdLst>
            <a:ahLst/>
            <a:cxnLst>
              <a:cxn ang="0">
                <a:pos x="T0" y="T1"/>
              </a:cxn>
              <a:cxn ang="0">
                <a:pos x="T2" y="T3"/>
              </a:cxn>
              <a:cxn ang="0">
                <a:pos x="T4" y="T5"/>
              </a:cxn>
              <a:cxn ang="0">
                <a:pos x="T6" y="T7"/>
              </a:cxn>
              <a:cxn ang="0">
                <a:pos x="T8" y="T9"/>
              </a:cxn>
            </a:cxnLst>
            <a:rect l="0" t="0" r="r" b="b"/>
            <a:pathLst>
              <a:path w="142" h="36">
                <a:moveTo>
                  <a:pt x="138" y="36"/>
                </a:moveTo>
                <a:cubicBezTo>
                  <a:pt x="139" y="35"/>
                  <a:pt x="141" y="34"/>
                  <a:pt x="142" y="33"/>
                </a:cubicBezTo>
                <a:cubicBezTo>
                  <a:pt x="105" y="21"/>
                  <a:pt x="61" y="9"/>
                  <a:pt x="13" y="0"/>
                </a:cubicBezTo>
                <a:cubicBezTo>
                  <a:pt x="9" y="0"/>
                  <a:pt x="4" y="1"/>
                  <a:pt x="0" y="1"/>
                </a:cubicBezTo>
                <a:cubicBezTo>
                  <a:pt x="51" y="11"/>
                  <a:pt x="98" y="23"/>
                  <a:pt x="138" y="36"/>
                </a:cubicBezTo>
                <a:close/>
              </a:path>
            </a:pathLst>
          </a:custGeom>
          <a:solidFill>
            <a:srgbClr val="0083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Freeform 50"/>
          <p:cNvSpPr>
            <a:spLocks/>
          </p:cNvSpPr>
          <p:nvPr/>
        </p:nvSpPr>
        <p:spPr bwMode="auto">
          <a:xfrm>
            <a:off x="9377363" y="5446713"/>
            <a:ext cx="207962" cy="82550"/>
          </a:xfrm>
          <a:custGeom>
            <a:avLst/>
            <a:gdLst>
              <a:gd name="T0" fmla="*/ 53 w 53"/>
              <a:gd name="T1" fmla="*/ 18 h 21"/>
              <a:gd name="T2" fmla="*/ 6 w 53"/>
              <a:gd name="T3" fmla="*/ 0 h 21"/>
              <a:gd name="T4" fmla="*/ 0 w 53"/>
              <a:gd name="T5" fmla="*/ 2 h 21"/>
              <a:gd name="T6" fmla="*/ 49 w 53"/>
              <a:gd name="T7" fmla="*/ 21 h 21"/>
              <a:gd name="T8" fmla="*/ 53 w 53"/>
              <a:gd name="T9" fmla="*/ 18 h 21"/>
            </a:gdLst>
            <a:ahLst/>
            <a:cxnLst>
              <a:cxn ang="0">
                <a:pos x="T0" y="T1"/>
              </a:cxn>
              <a:cxn ang="0">
                <a:pos x="T2" y="T3"/>
              </a:cxn>
              <a:cxn ang="0">
                <a:pos x="T4" y="T5"/>
              </a:cxn>
              <a:cxn ang="0">
                <a:pos x="T6" y="T7"/>
              </a:cxn>
              <a:cxn ang="0">
                <a:pos x="T8" y="T9"/>
              </a:cxn>
            </a:cxnLst>
            <a:rect l="0" t="0" r="r" b="b"/>
            <a:pathLst>
              <a:path w="53" h="21">
                <a:moveTo>
                  <a:pt x="53" y="18"/>
                </a:moveTo>
                <a:cubicBezTo>
                  <a:pt x="36" y="12"/>
                  <a:pt x="20" y="6"/>
                  <a:pt x="6" y="0"/>
                </a:cubicBezTo>
                <a:cubicBezTo>
                  <a:pt x="4" y="1"/>
                  <a:pt x="2" y="2"/>
                  <a:pt x="0" y="2"/>
                </a:cubicBezTo>
                <a:cubicBezTo>
                  <a:pt x="14" y="9"/>
                  <a:pt x="31" y="15"/>
                  <a:pt x="49" y="21"/>
                </a:cubicBezTo>
                <a:cubicBezTo>
                  <a:pt x="50" y="20"/>
                  <a:pt x="52" y="19"/>
                  <a:pt x="53" y="18"/>
                </a:cubicBezTo>
                <a:close/>
              </a:path>
            </a:pathLst>
          </a:custGeom>
          <a:solidFill>
            <a:srgbClr val="0083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5" name="Freeform 51"/>
          <p:cNvSpPr>
            <a:spLocks/>
          </p:cNvSpPr>
          <p:nvPr/>
        </p:nvSpPr>
        <p:spPr bwMode="auto">
          <a:xfrm>
            <a:off x="10926763" y="5376863"/>
            <a:ext cx="804862" cy="400050"/>
          </a:xfrm>
          <a:custGeom>
            <a:avLst/>
            <a:gdLst>
              <a:gd name="T0" fmla="*/ 129 w 205"/>
              <a:gd name="T1" fmla="*/ 0 h 102"/>
              <a:gd name="T2" fmla="*/ 123 w 205"/>
              <a:gd name="T3" fmla="*/ 2 h 102"/>
              <a:gd name="T4" fmla="*/ 199 w 205"/>
              <a:gd name="T5" fmla="*/ 62 h 102"/>
              <a:gd name="T6" fmla="*/ 50 w 205"/>
              <a:gd name="T7" fmla="*/ 98 h 102"/>
              <a:gd name="T8" fmla="*/ 0 w 205"/>
              <a:gd name="T9" fmla="*/ 97 h 102"/>
              <a:gd name="T10" fmla="*/ 0 w 205"/>
              <a:gd name="T11" fmla="*/ 101 h 102"/>
              <a:gd name="T12" fmla="*/ 50 w 205"/>
              <a:gd name="T13" fmla="*/ 102 h 102"/>
              <a:gd name="T14" fmla="*/ 203 w 205"/>
              <a:gd name="T15" fmla="*/ 62 h 102"/>
              <a:gd name="T16" fmla="*/ 129 w 205"/>
              <a:gd name="T1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102">
                <a:moveTo>
                  <a:pt x="129" y="0"/>
                </a:moveTo>
                <a:cubicBezTo>
                  <a:pt x="127" y="1"/>
                  <a:pt x="125" y="1"/>
                  <a:pt x="123" y="2"/>
                </a:cubicBezTo>
                <a:cubicBezTo>
                  <a:pt x="172" y="23"/>
                  <a:pt x="201" y="44"/>
                  <a:pt x="199" y="62"/>
                </a:cubicBezTo>
                <a:cubicBezTo>
                  <a:pt x="196" y="84"/>
                  <a:pt x="138" y="98"/>
                  <a:pt x="50" y="98"/>
                </a:cubicBezTo>
                <a:cubicBezTo>
                  <a:pt x="34" y="98"/>
                  <a:pt x="17" y="98"/>
                  <a:pt x="0" y="97"/>
                </a:cubicBezTo>
                <a:cubicBezTo>
                  <a:pt x="0" y="98"/>
                  <a:pt x="0" y="100"/>
                  <a:pt x="0" y="101"/>
                </a:cubicBezTo>
                <a:cubicBezTo>
                  <a:pt x="17" y="102"/>
                  <a:pt x="34" y="102"/>
                  <a:pt x="50" y="102"/>
                </a:cubicBezTo>
                <a:cubicBezTo>
                  <a:pt x="143" y="102"/>
                  <a:pt x="199" y="88"/>
                  <a:pt x="203" y="62"/>
                </a:cubicBezTo>
                <a:cubicBezTo>
                  <a:pt x="205" y="43"/>
                  <a:pt x="178" y="21"/>
                  <a:pt x="129" y="0"/>
                </a:cubicBezTo>
                <a:close/>
              </a:path>
            </a:pathLst>
          </a:custGeom>
          <a:solidFill>
            <a:srgbClr val="0083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 name="Freeform 52"/>
          <p:cNvSpPr>
            <a:spLocks/>
          </p:cNvSpPr>
          <p:nvPr/>
        </p:nvSpPr>
        <p:spPr bwMode="auto">
          <a:xfrm>
            <a:off x="10656888" y="5734050"/>
            <a:ext cx="269875" cy="39687"/>
          </a:xfrm>
          <a:custGeom>
            <a:avLst/>
            <a:gdLst>
              <a:gd name="T0" fmla="*/ 0 w 69"/>
              <a:gd name="T1" fmla="*/ 0 h 10"/>
              <a:gd name="T2" fmla="*/ 0 w 69"/>
              <a:gd name="T3" fmla="*/ 5 h 10"/>
              <a:gd name="T4" fmla="*/ 69 w 69"/>
              <a:gd name="T5" fmla="*/ 10 h 10"/>
              <a:gd name="T6" fmla="*/ 69 w 69"/>
              <a:gd name="T7" fmla="*/ 6 h 10"/>
              <a:gd name="T8" fmla="*/ 0 w 69"/>
              <a:gd name="T9" fmla="*/ 0 h 10"/>
            </a:gdLst>
            <a:ahLst/>
            <a:cxnLst>
              <a:cxn ang="0">
                <a:pos x="T0" y="T1"/>
              </a:cxn>
              <a:cxn ang="0">
                <a:pos x="T2" y="T3"/>
              </a:cxn>
              <a:cxn ang="0">
                <a:pos x="T4" y="T5"/>
              </a:cxn>
              <a:cxn ang="0">
                <a:pos x="T6" y="T7"/>
              </a:cxn>
              <a:cxn ang="0">
                <a:pos x="T8" y="T9"/>
              </a:cxn>
            </a:cxnLst>
            <a:rect l="0" t="0" r="r" b="b"/>
            <a:pathLst>
              <a:path w="69" h="10">
                <a:moveTo>
                  <a:pt x="0" y="0"/>
                </a:moveTo>
                <a:cubicBezTo>
                  <a:pt x="0" y="2"/>
                  <a:pt x="0" y="3"/>
                  <a:pt x="0" y="5"/>
                </a:cubicBezTo>
                <a:cubicBezTo>
                  <a:pt x="24" y="7"/>
                  <a:pt x="47" y="9"/>
                  <a:pt x="69" y="10"/>
                </a:cubicBezTo>
                <a:cubicBezTo>
                  <a:pt x="69" y="9"/>
                  <a:pt x="69" y="7"/>
                  <a:pt x="69" y="6"/>
                </a:cubicBezTo>
                <a:cubicBezTo>
                  <a:pt x="46" y="5"/>
                  <a:pt x="23" y="3"/>
                  <a:pt x="0" y="0"/>
                </a:cubicBezTo>
                <a:close/>
              </a:path>
            </a:pathLst>
          </a:custGeom>
          <a:solidFill>
            <a:srgbClr val="0083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Freeform 53"/>
          <p:cNvSpPr>
            <a:spLocks/>
          </p:cNvSpPr>
          <p:nvPr/>
        </p:nvSpPr>
        <p:spPr bwMode="auto">
          <a:xfrm>
            <a:off x="10071100" y="5656263"/>
            <a:ext cx="388937" cy="66675"/>
          </a:xfrm>
          <a:custGeom>
            <a:avLst/>
            <a:gdLst>
              <a:gd name="T0" fmla="*/ 13 w 99"/>
              <a:gd name="T1" fmla="*/ 0 h 17"/>
              <a:gd name="T2" fmla="*/ 0 w 99"/>
              <a:gd name="T3" fmla="*/ 2 h 17"/>
              <a:gd name="T4" fmla="*/ 75 w 99"/>
              <a:gd name="T5" fmla="*/ 15 h 17"/>
              <a:gd name="T6" fmla="*/ 92 w 99"/>
              <a:gd name="T7" fmla="*/ 17 h 17"/>
              <a:gd name="T8" fmla="*/ 99 w 99"/>
              <a:gd name="T9" fmla="*/ 14 h 17"/>
              <a:gd name="T10" fmla="*/ 75 w 99"/>
              <a:gd name="T11" fmla="*/ 11 h 17"/>
              <a:gd name="T12" fmla="*/ 13 w 99"/>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99" h="17">
                <a:moveTo>
                  <a:pt x="13" y="0"/>
                </a:moveTo>
                <a:cubicBezTo>
                  <a:pt x="9" y="1"/>
                  <a:pt x="5" y="1"/>
                  <a:pt x="0" y="2"/>
                </a:cubicBezTo>
                <a:cubicBezTo>
                  <a:pt x="24" y="6"/>
                  <a:pt x="49" y="11"/>
                  <a:pt x="75" y="15"/>
                </a:cubicBezTo>
                <a:cubicBezTo>
                  <a:pt x="80" y="16"/>
                  <a:pt x="86" y="17"/>
                  <a:pt x="92" y="17"/>
                </a:cubicBezTo>
                <a:cubicBezTo>
                  <a:pt x="94" y="16"/>
                  <a:pt x="96" y="15"/>
                  <a:pt x="99" y="14"/>
                </a:cubicBezTo>
                <a:cubicBezTo>
                  <a:pt x="91" y="13"/>
                  <a:pt x="83" y="12"/>
                  <a:pt x="75" y="11"/>
                </a:cubicBezTo>
                <a:cubicBezTo>
                  <a:pt x="54" y="8"/>
                  <a:pt x="33" y="4"/>
                  <a:pt x="13" y="0"/>
                </a:cubicBezTo>
                <a:close/>
              </a:path>
            </a:pathLst>
          </a:custGeom>
          <a:solidFill>
            <a:srgbClr val="0083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54"/>
          <p:cNvSpPr>
            <a:spLocks/>
          </p:cNvSpPr>
          <p:nvPr/>
        </p:nvSpPr>
        <p:spPr bwMode="auto">
          <a:xfrm>
            <a:off x="10460038" y="5715000"/>
            <a:ext cx="125412" cy="26987"/>
          </a:xfrm>
          <a:custGeom>
            <a:avLst/>
            <a:gdLst>
              <a:gd name="T0" fmla="*/ 8 w 32"/>
              <a:gd name="T1" fmla="*/ 0 h 7"/>
              <a:gd name="T2" fmla="*/ 0 w 32"/>
              <a:gd name="T3" fmla="*/ 4 h 7"/>
              <a:gd name="T4" fmla="*/ 32 w 32"/>
              <a:gd name="T5" fmla="*/ 7 h 7"/>
              <a:gd name="T6" fmla="*/ 25 w 32"/>
              <a:gd name="T7" fmla="*/ 3 h 7"/>
              <a:gd name="T8" fmla="*/ 8 w 32"/>
              <a:gd name="T9" fmla="*/ 0 h 7"/>
            </a:gdLst>
            <a:ahLst/>
            <a:cxnLst>
              <a:cxn ang="0">
                <a:pos x="T0" y="T1"/>
              </a:cxn>
              <a:cxn ang="0">
                <a:pos x="T2" y="T3"/>
              </a:cxn>
              <a:cxn ang="0">
                <a:pos x="T4" y="T5"/>
              </a:cxn>
              <a:cxn ang="0">
                <a:pos x="T6" y="T7"/>
              </a:cxn>
              <a:cxn ang="0">
                <a:pos x="T8" y="T9"/>
              </a:cxn>
            </a:cxnLst>
            <a:rect l="0" t="0" r="r" b="b"/>
            <a:pathLst>
              <a:path w="32" h="7">
                <a:moveTo>
                  <a:pt x="8" y="0"/>
                </a:moveTo>
                <a:cubicBezTo>
                  <a:pt x="5" y="1"/>
                  <a:pt x="3" y="3"/>
                  <a:pt x="0" y="4"/>
                </a:cubicBezTo>
                <a:cubicBezTo>
                  <a:pt x="11" y="5"/>
                  <a:pt x="21" y="6"/>
                  <a:pt x="32" y="7"/>
                </a:cubicBezTo>
                <a:cubicBezTo>
                  <a:pt x="29" y="6"/>
                  <a:pt x="27" y="4"/>
                  <a:pt x="25" y="3"/>
                </a:cubicBezTo>
                <a:cubicBezTo>
                  <a:pt x="19" y="2"/>
                  <a:pt x="13" y="1"/>
                  <a:pt x="8" y="0"/>
                </a:cubicBezTo>
                <a:close/>
              </a:path>
            </a:pathLst>
          </a:custGeom>
          <a:solidFill>
            <a:srgbClr val="0083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55"/>
          <p:cNvSpPr>
            <a:spLocks/>
          </p:cNvSpPr>
          <p:nvPr/>
        </p:nvSpPr>
        <p:spPr bwMode="auto">
          <a:xfrm>
            <a:off x="9726613" y="5561013"/>
            <a:ext cx="301625" cy="79375"/>
          </a:xfrm>
          <a:custGeom>
            <a:avLst/>
            <a:gdLst>
              <a:gd name="T0" fmla="*/ 77 w 77"/>
              <a:gd name="T1" fmla="*/ 19 h 20"/>
              <a:gd name="T2" fmla="*/ 2 w 77"/>
              <a:gd name="T3" fmla="*/ 0 h 20"/>
              <a:gd name="T4" fmla="*/ 0 w 77"/>
              <a:gd name="T5" fmla="*/ 4 h 20"/>
              <a:gd name="T6" fmla="*/ 64 w 77"/>
              <a:gd name="T7" fmla="*/ 20 h 20"/>
              <a:gd name="T8" fmla="*/ 77 w 77"/>
              <a:gd name="T9" fmla="*/ 19 h 20"/>
            </a:gdLst>
            <a:ahLst/>
            <a:cxnLst>
              <a:cxn ang="0">
                <a:pos x="T0" y="T1"/>
              </a:cxn>
              <a:cxn ang="0">
                <a:pos x="T2" y="T3"/>
              </a:cxn>
              <a:cxn ang="0">
                <a:pos x="T4" y="T5"/>
              </a:cxn>
              <a:cxn ang="0">
                <a:pos x="T6" y="T7"/>
              </a:cxn>
              <a:cxn ang="0">
                <a:pos x="T8" y="T9"/>
              </a:cxn>
            </a:cxnLst>
            <a:rect l="0" t="0" r="r" b="b"/>
            <a:pathLst>
              <a:path w="77" h="20">
                <a:moveTo>
                  <a:pt x="77" y="19"/>
                </a:moveTo>
                <a:cubicBezTo>
                  <a:pt x="50" y="13"/>
                  <a:pt x="25" y="7"/>
                  <a:pt x="2" y="0"/>
                </a:cubicBezTo>
                <a:cubicBezTo>
                  <a:pt x="1" y="2"/>
                  <a:pt x="1" y="3"/>
                  <a:pt x="0" y="4"/>
                </a:cubicBezTo>
                <a:cubicBezTo>
                  <a:pt x="20" y="10"/>
                  <a:pt x="41" y="15"/>
                  <a:pt x="64" y="20"/>
                </a:cubicBezTo>
                <a:cubicBezTo>
                  <a:pt x="68" y="20"/>
                  <a:pt x="72" y="19"/>
                  <a:pt x="77" y="19"/>
                </a:cubicBezTo>
                <a:close/>
              </a:path>
            </a:pathLst>
          </a:custGeom>
          <a:solidFill>
            <a:srgbClr val="0083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56"/>
          <p:cNvSpPr>
            <a:spLocks/>
          </p:cNvSpPr>
          <p:nvPr/>
        </p:nvSpPr>
        <p:spPr bwMode="auto">
          <a:xfrm>
            <a:off x="10558463" y="5726113"/>
            <a:ext cx="98425" cy="26987"/>
          </a:xfrm>
          <a:custGeom>
            <a:avLst/>
            <a:gdLst>
              <a:gd name="T0" fmla="*/ 7 w 25"/>
              <a:gd name="T1" fmla="*/ 4 h 7"/>
              <a:gd name="T2" fmla="*/ 25 w 25"/>
              <a:gd name="T3" fmla="*/ 7 h 7"/>
              <a:gd name="T4" fmla="*/ 25 w 25"/>
              <a:gd name="T5" fmla="*/ 2 h 7"/>
              <a:gd name="T6" fmla="*/ 0 w 25"/>
              <a:gd name="T7" fmla="*/ 0 h 7"/>
              <a:gd name="T8" fmla="*/ 7 w 25"/>
              <a:gd name="T9" fmla="*/ 4 h 7"/>
            </a:gdLst>
            <a:ahLst/>
            <a:cxnLst>
              <a:cxn ang="0">
                <a:pos x="T0" y="T1"/>
              </a:cxn>
              <a:cxn ang="0">
                <a:pos x="T2" y="T3"/>
              </a:cxn>
              <a:cxn ang="0">
                <a:pos x="T4" y="T5"/>
              </a:cxn>
              <a:cxn ang="0">
                <a:pos x="T6" y="T7"/>
              </a:cxn>
              <a:cxn ang="0">
                <a:pos x="T8" y="T9"/>
              </a:cxn>
            </a:cxnLst>
            <a:rect l="0" t="0" r="r" b="b"/>
            <a:pathLst>
              <a:path w="25" h="7">
                <a:moveTo>
                  <a:pt x="7" y="4"/>
                </a:moveTo>
                <a:cubicBezTo>
                  <a:pt x="13" y="5"/>
                  <a:pt x="19" y="6"/>
                  <a:pt x="25" y="7"/>
                </a:cubicBezTo>
                <a:cubicBezTo>
                  <a:pt x="25" y="5"/>
                  <a:pt x="25" y="4"/>
                  <a:pt x="25" y="2"/>
                </a:cubicBezTo>
                <a:cubicBezTo>
                  <a:pt x="16" y="2"/>
                  <a:pt x="8" y="1"/>
                  <a:pt x="0" y="0"/>
                </a:cubicBezTo>
                <a:cubicBezTo>
                  <a:pt x="2" y="1"/>
                  <a:pt x="4" y="3"/>
                  <a:pt x="7" y="4"/>
                </a:cubicBezTo>
                <a:close/>
              </a:path>
            </a:pathLst>
          </a:custGeom>
          <a:solidFill>
            <a:srgbClr val="0083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57"/>
          <p:cNvSpPr>
            <a:spLocks/>
          </p:cNvSpPr>
          <p:nvPr/>
        </p:nvSpPr>
        <p:spPr bwMode="auto">
          <a:xfrm>
            <a:off x="9569450" y="5518150"/>
            <a:ext cx="39687" cy="19050"/>
          </a:xfrm>
          <a:custGeom>
            <a:avLst/>
            <a:gdLst>
              <a:gd name="T0" fmla="*/ 4 w 10"/>
              <a:gd name="T1" fmla="*/ 0 h 5"/>
              <a:gd name="T2" fmla="*/ 0 w 10"/>
              <a:gd name="T3" fmla="*/ 3 h 5"/>
              <a:gd name="T4" fmla="*/ 5 w 10"/>
              <a:gd name="T5" fmla="*/ 5 h 5"/>
              <a:gd name="T6" fmla="*/ 10 w 10"/>
              <a:gd name="T7" fmla="*/ 1 h 5"/>
              <a:gd name="T8" fmla="*/ 4 w 10"/>
              <a:gd name="T9" fmla="*/ 0 h 5"/>
            </a:gdLst>
            <a:ahLst/>
            <a:cxnLst>
              <a:cxn ang="0">
                <a:pos x="T0" y="T1"/>
              </a:cxn>
              <a:cxn ang="0">
                <a:pos x="T2" y="T3"/>
              </a:cxn>
              <a:cxn ang="0">
                <a:pos x="T4" y="T5"/>
              </a:cxn>
              <a:cxn ang="0">
                <a:pos x="T6" y="T7"/>
              </a:cxn>
              <a:cxn ang="0">
                <a:pos x="T8" y="T9"/>
              </a:cxn>
            </a:cxnLst>
            <a:rect l="0" t="0" r="r" b="b"/>
            <a:pathLst>
              <a:path w="10" h="5">
                <a:moveTo>
                  <a:pt x="4" y="0"/>
                </a:moveTo>
                <a:cubicBezTo>
                  <a:pt x="3" y="1"/>
                  <a:pt x="1" y="2"/>
                  <a:pt x="0" y="3"/>
                </a:cubicBezTo>
                <a:cubicBezTo>
                  <a:pt x="1" y="3"/>
                  <a:pt x="3" y="4"/>
                  <a:pt x="5" y="5"/>
                </a:cubicBezTo>
                <a:cubicBezTo>
                  <a:pt x="7" y="3"/>
                  <a:pt x="8" y="2"/>
                  <a:pt x="10" y="1"/>
                </a:cubicBezTo>
                <a:cubicBezTo>
                  <a:pt x="8" y="1"/>
                  <a:pt x="6" y="0"/>
                  <a:pt x="4" y="0"/>
                </a:cubicBezTo>
                <a:close/>
              </a:path>
            </a:pathLst>
          </a:custGeom>
          <a:solidFill>
            <a:srgbClr val="0083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58"/>
          <p:cNvSpPr>
            <a:spLocks/>
          </p:cNvSpPr>
          <p:nvPr/>
        </p:nvSpPr>
        <p:spPr bwMode="auto">
          <a:xfrm>
            <a:off x="11222038" y="5302250"/>
            <a:ext cx="38100" cy="19050"/>
          </a:xfrm>
          <a:custGeom>
            <a:avLst/>
            <a:gdLst>
              <a:gd name="T0" fmla="*/ 5 w 10"/>
              <a:gd name="T1" fmla="*/ 5 h 5"/>
              <a:gd name="T2" fmla="*/ 10 w 10"/>
              <a:gd name="T3" fmla="*/ 2 h 5"/>
              <a:gd name="T4" fmla="*/ 4 w 10"/>
              <a:gd name="T5" fmla="*/ 0 h 5"/>
              <a:gd name="T6" fmla="*/ 0 w 10"/>
              <a:gd name="T7" fmla="*/ 3 h 5"/>
              <a:gd name="T8" fmla="*/ 5 w 10"/>
              <a:gd name="T9" fmla="*/ 5 h 5"/>
            </a:gdLst>
            <a:ahLst/>
            <a:cxnLst>
              <a:cxn ang="0">
                <a:pos x="T0" y="T1"/>
              </a:cxn>
              <a:cxn ang="0">
                <a:pos x="T2" y="T3"/>
              </a:cxn>
              <a:cxn ang="0">
                <a:pos x="T4" y="T5"/>
              </a:cxn>
              <a:cxn ang="0">
                <a:pos x="T6" y="T7"/>
              </a:cxn>
              <a:cxn ang="0">
                <a:pos x="T8" y="T9"/>
              </a:cxn>
            </a:cxnLst>
            <a:rect l="0" t="0" r="r" b="b"/>
            <a:pathLst>
              <a:path w="10" h="5">
                <a:moveTo>
                  <a:pt x="5" y="5"/>
                </a:moveTo>
                <a:cubicBezTo>
                  <a:pt x="6" y="4"/>
                  <a:pt x="8" y="3"/>
                  <a:pt x="10" y="2"/>
                </a:cubicBezTo>
                <a:cubicBezTo>
                  <a:pt x="8" y="1"/>
                  <a:pt x="6" y="1"/>
                  <a:pt x="4" y="0"/>
                </a:cubicBezTo>
                <a:cubicBezTo>
                  <a:pt x="3" y="1"/>
                  <a:pt x="1" y="2"/>
                  <a:pt x="0" y="3"/>
                </a:cubicBezTo>
                <a:cubicBezTo>
                  <a:pt x="1" y="4"/>
                  <a:pt x="3" y="4"/>
                  <a:pt x="5" y="5"/>
                </a:cubicBezTo>
                <a:close/>
              </a:path>
            </a:pathLst>
          </a:custGeom>
          <a:solidFill>
            <a:srgbClr val="0083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59"/>
          <p:cNvSpPr>
            <a:spLocks/>
          </p:cNvSpPr>
          <p:nvPr/>
        </p:nvSpPr>
        <p:spPr bwMode="auto">
          <a:xfrm>
            <a:off x="10433050" y="5710238"/>
            <a:ext cx="58737" cy="20637"/>
          </a:xfrm>
          <a:custGeom>
            <a:avLst/>
            <a:gdLst>
              <a:gd name="T0" fmla="*/ 7 w 15"/>
              <a:gd name="T1" fmla="*/ 0 h 5"/>
              <a:gd name="T2" fmla="*/ 0 w 15"/>
              <a:gd name="T3" fmla="*/ 3 h 5"/>
              <a:gd name="T4" fmla="*/ 7 w 15"/>
              <a:gd name="T5" fmla="*/ 5 h 5"/>
              <a:gd name="T6" fmla="*/ 15 w 15"/>
              <a:gd name="T7" fmla="*/ 1 h 5"/>
              <a:gd name="T8" fmla="*/ 7 w 15"/>
              <a:gd name="T9" fmla="*/ 0 h 5"/>
            </a:gdLst>
            <a:ahLst/>
            <a:cxnLst>
              <a:cxn ang="0">
                <a:pos x="T0" y="T1"/>
              </a:cxn>
              <a:cxn ang="0">
                <a:pos x="T2" y="T3"/>
              </a:cxn>
              <a:cxn ang="0">
                <a:pos x="T4" y="T5"/>
              </a:cxn>
              <a:cxn ang="0">
                <a:pos x="T6" y="T7"/>
              </a:cxn>
              <a:cxn ang="0">
                <a:pos x="T8" y="T9"/>
              </a:cxn>
            </a:cxnLst>
            <a:rect l="0" t="0" r="r" b="b"/>
            <a:pathLst>
              <a:path w="15" h="5">
                <a:moveTo>
                  <a:pt x="7" y="0"/>
                </a:moveTo>
                <a:cubicBezTo>
                  <a:pt x="4" y="1"/>
                  <a:pt x="2" y="2"/>
                  <a:pt x="0" y="3"/>
                </a:cubicBezTo>
                <a:cubicBezTo>
                  <a:pt x="2" y="4"/>
                  <a:pt x="5" y="4"/>
                  <a:pt x="7" y="5"/>
                </a:cubicBezTo>
                <a:cubicBezTo>
                  <a:pt x="10" y="4"/>
                  <a:pt x="12" y="2"/>
                  <a:pt x="15" y="1"/>
                </a:cubicBezTo>
                <a:cubicBezTo>
                  <a:pt x="12" y="1"/>
                  <a:pt x="9" y="1"/>
                  <a:pt x="7" y="0"/>
                </a:cubicBezTo>
                <a:close/>
              </a:path>
            </a:pathLst>
          </a:custGeom>
          <a:solidFill>
            <a:srgbClr val="0083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60"/>
          <p:cNvSpPr>
            <a:spLocks/>
          </p:cNvSpPr>
          <p:nvPr/>
        </p:nvSpPr>
        <p:spPr bwMode="auto">
          <a:xfrm>
            <a:off x="9353550" y="5662613"/>
            <a:ext cx="346075" cy="39687"/>
          </a:xfrm>
          <a:custGeom>
            <a:avLst/>
            <a:gdLst>
              <a:gd name="T0" fmla="*/ 88 w 88"/>
              <a:gd name="T1" fmla="*/ 8 h 10"/>
              <a:gd name="T2" fmla="*/ 88 w 88"/>
              <a:gd name="T3" fmla="*/ 0 h 10"/>
              <a:gd name="T4" fmla="*/ 28 w 88"/>
              <a:gd name="T5" fmla="*/ 2 h 10"/>
              <a:gd name="T6" fmla="*/ 10 w 88"/>
              <a:gd name="T7" fmla="*/ 2 h 10"/>
              <a:gd name="T8" fmla="*/ 0 w 88"/>
              <a:gd name="T9" fmla="*/ 10 h 10"/>
              <a:gd name="T10" fmla="*/ 28 w 88"/>
              <a:gd name="T11" fmla="*/ 10 h 10"/>
              <a:gd name="T12" fmla="*/ 88 w 88"/>
              <a:gd name="T13" fmla="*/ 8 h 10"/>
            </a:gdLst>
            <a:ahLst/>
            <a:cxnLst>
              <a:cxn ang="0">
                <a:pos x="T0" y="T1"/>
              </a:cxn>
              <a:cxn ang="0">
                <a:pos x="T2" y="T3"/>
              </a:cxn>
              <a:cxn ang="0">
                <a:pos x="T4" y="T5"/>
              </a:cxn>
              <a:cxn ang="0">
                <a:pos x="T6" y="T7"/>
              </a:cxn>
              <a:cxn ang="0">
                <a:pos x="T8" y="T9"/>
              </a:cxn>
              <a:cxn ang="0">
                <a:pos x="T10" y="T11"/>
              </a:cxn>
              <a:cxn ang="0">
                <a:pos x="T12" y="T13"/>
              </a:cxn>
            </a:cxnLst>
            <a:rect l="0" t="0" r="r" b="b"/>
            <a:pathLst>
              <a:path w="88" h="10">
                <a:moveTo>
                  <a:pt x="88" y="8"/>
                </a:moveTo>
                <a:cubicBezTo>
                  <a:pt x="88" y="6"/>
                  <a:pt x="88" y="3"/>
                  <a:pt x="88" y="0"/>
                </a:cubicBezTo>
                <a:cubicBezTo>
                  <a:pt x="67" y="1"/>
                  <a:pt x="47" y="2"/>
                  <a:pt x="28" y="2"/>
                </a:cubicBezTo>
                <a:cubicBezTo>
                  <a:pt x="22" y="2"/>
                  <a:pt x="16" y="2"/>
                  <a:pt x="10" y="2"/>
                </a:cubicBezTo>
                <a:cubicBezTo>
                  <a:pt x="7" y="5"/>
                  <a:pt x="4" y="7"/>
                  <a:pt x="0" y="10"/>
                </a:cubicBezTo>
                <a:cubicBezTo>
                  <a:pt x="9" y="10"/>
                  <a:pt x="18" y="10"/>
                  <a:pt x="28" y="10"/>
                </a:cubicBezTo>
                <a:cubicBezTo>
                  <a:pt x="46" y="10"/>
                  <a:pt x="66" y="10"/>
                  <a:pt x="88" y="8"/>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 name="Freeform 61"/>
          <p:cNvSpPr>
            <a:spLocks/>
          </p:cNvSpPr>
          <p:nvPr/>
        </p:nvSpPr>
        <p:spPr bwMode="auto">
          <a:xfrm>
            <a:off x="10633075" y="5097463"/>
            <a:ext cx="866775" cy="74612"/>
          </a:xfrm>
          <a:custGeom>
            <a:avLst/>
            <a:gdLst>
              <a:gd name="T0" fmla="*/ 0 w 221"/>
              <a:gd name="T1" fmla="*/ 14 h 19"/>
              <a:gd name="T2" fmla="*/ 25 w 221"/>
              <a:gd name="T3" fmla="*/ 19 h 19"/>
              <a:gd name="T4" fmla="*/ 182 w 221"/>
              <a:gd name="T5" fmla="*/ 8 h 19"/>
              <a:gd name="T6" fmla="*/ 213 w 221"/>
              <a:gd name="T7" fmla="*/ 8 h 19"/>
              <a:gd name="T8" fmla="*/ 221 w 221"/>
              <a:gd name="T9" fmla="*/ 1 h 19"/>
              <a:gd name="T10" fmla="*/ 182 w 221"/>
              <a:gd name="T11" fmla="*/ 0 h 19"/>
              <a:gd name="T12" fmla="*/ 0 w 221"/>
              <a:gd name="T13" fmla="*/ 14 h 19"/>
            </a:gdLst>
            <a:ahLst/>
            <a:cxnLst>
              <a:cxn ang="0">
                <a:pos x="T0" y="T1"/>
              </a:cxn>
              <a:cxn ang="0">
                <a:pos x="T2" y="T3"/>
              </a:cxn>
              <a:cxn ang="0">
                <a:pos x="T4" y="T5"/>
              </a:cxn>
              <a:cxn ang="0">
                <a:pos x="T6" y="T7"/>
              </a:cxn>
              <a:cxn ang="0">
                <a:pos x="T8" y="T9"/>
              </a:cxn>
              <a:cxn ang="0">
                <a:pos x="T10" y="T11"/>
              </a:cxn>
              <a:cxn ang="0">
                <a:pos x="T12" y="T13"/>
              </a:cxn>
            </a:cxnLst>
            <a:rect l="0" t="0" r="r" b="b"/>
            <a:pathLst>
              <a:path w="221" h="19">
                <a:moveTo>
                  <a:pt x="0" y="14"/>
                </a:moveTo>
                <a:cubicBezTo>
                  <a:pt x="8" y="15"/>
                  <a:pt x="17" y="17"/>
                  <a:pt x="25" y="19"/>
                </a:cubicBezTo>
                <a:cubicBezTo>
                  <a:pt x="84" y="11"/>
                  <a:pt x="139" y="8"/>
                  <a:pt x="182" y="8"/>
                </a:cubicBezTo>
                <a:cubicBezTo>
                  <a:pt x="194" y="8"/>
                  <a:pt x="204" y="8"/>
                  <a:pt x="213" y="8"/>
                </a:cubicBezTo>
                <a:cubicBezTo>
                  <a:pt x="216" y="6"/>
                  <a:pt x="219" y="3"/>
                  <a:pt x="221" y="1"/>
                </a:cubicBezTo>
                <a:cubicBezTo>
                  <a:pt x="210" y="0"/>
                  <a:pt x="197" y="0"/>
                  <a:pt x="182" y="0"/>
                </a:cubicBezTo>
                <a:cubicBezTo>
                  <a:pt x="133" y="0"/>
                  <a:pt x="69" y="5"/>
                  <a:pt x="0" y="14"/>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Freeform 62"/>
          <p:cNvSpPr>
            <a:spLocks/>
          </p:cNvSpPr>
          <p:nvPr/>
        </p:nvSpPr>
        <p:spPr bwMode="auto">
          <a:xfrm>
            <a:off x="10574338" y="5156200"/>
            <a:ext cx="106362" cy="34925"/>
          </a:xfrm>
          <a:custGeom>
            <a:avLst/>
            <a:gdLst>
              <a:gd name="T0" fmla="*/ 0 w 27"/>
              <a:gd name="T1" fmla="*/ 9 h 9"/>
              <a:gd name="T2" fmla="*/ 27 w 27"/>
              <a:gd name="T3" fmla="*/ 5 h 9"/>
              <a:gd name="T4" fmla="*/ 2 w 27"/>
              <a:gd name="T5" fmla="*/ 0 h 9"/>
              <a:gd name="T6" fmla="*/ 0 w 27"/>
              <a:gd name="T7" fmla="*/ 1 h 9"/>
              <a:gd name="T8" fmla="*/ 0 w 27"/>
              <a:gd name="T9" fmla="*/ 9 h 9"/>
            </a:gdLst>
            <a:ahLst/>
            <a:cxnLst>
              <a:cxn ang="0">
                <a:pos x="T0" y="T1"/>
              </a:cxn>
              <a:cxn ang="0">
                <a:pos x="T2" y="T3"/>
              </a:cxn>
              <a:cxn ang="0">
                <a:pos x="T4" y="T5"/>
              </a:cxn>
              <a:cxn ang="0">
                <a:pos x="T6" y="T7"/>
              </a:cxn>
              <a:cxn ang="0">
                <a:pos x="T8" y="T9"/>
              </a:cxn>
            </a:cxnLst>
            <a:rect l="0" t="0" r="r" b="b"/>
            <a:pathLst>
              <a:path w="27" h="9">
                <a:moveTo>
                  <a:pt x="0" y="9"/>
                </a:moveTo>
                <a:cubicBezTo>
                  <a:pt x="9" y="7"/>
                  <a:pt x="18" y="6"/>
                  <a:pt x="27" y="5"/>
                </a:cubicBezTo>
                <a:cubicBezTo>
                  <a:pt x="19" y="3"/>
                  <a:pt x="10" y="2"/>
                  <a:pt x="2" y="0"/>
                </a:cubicBezTo>
                <a:cubicBezTo>
                  <a:pt x="1" y="0"/>
                  <a:pt x="0" y="1"/>
                  <a:pt x="0" y="1"/>
                </a:cubicBezTo>
                <a:cubicBezTo>
                  <a:pt x="0" y="4"/>
                  <a:pt x="0" y="6"/>
                  <a:pt x="0" y="9"/>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Freeform 63"/>
          <p:cNvSpPr>
            <a:spLocks/>
          </p:cNvSpPr>
          <p:nvPr/>
        </p:nvSpPr>
        <p:spPr bwMode="auto">
          <a:xfrm>
            <a:off x="9075738" y="5438775"/>
            <a:ext cx="301625" cy="260350"/>
          </a:xfrm>
          <a:custGeom>
            <a:avLst/>
            <a:gdLst>
              <a:gd name="T0" fmla="*/ 10 w 77"/>
              <a:gd name="T1" fmla="*/ 43 h 66"/>
              <a:gd name="T2" fmla="*/ 77 w 77"/>
              <a:gd name="T3" fmla="*/ 4 h 66"/>
              <a:gd name="T4" fmla="*/ 67 w 77"/>
              <a:gd name="T5" fmla="*/ 0 h 66"/>
              <a:gd name="T6" fmla="*/ 2 w 77"/>
              <a:gd name="T7" fmla="*/ 44 h 66"/>
              <a:gd name="T8" fmla="*/ 65 w 77"/>
              <a:gd name="T9" fmla="*/ 66 h 66"/>
              <a:gd name="T10" fmla="*/ 74 w 77"/>
              <a:gd name="T11" fmla="*/ 59 h 66"/>
              <a:gd name="T12" fmla="*/ 10 w 77"/>
              <a:gd name="T13" fmla="*/ 43 h 66"/>
            </a:gdLst>
            <a:ahLst/>
            <a:cxnLst>
              <a:cxn ang="0">
                <a:pos x="T0" y="T1"/>
              </a:cxn>
              <a:cxn ang="0">
                <a:pos x="T2" y="T3"/>
              </a:cxn>
              <a:cxn ang="0">
                <a:pos x="T4" y="T5"/>
              </a:cxn>
              <a:cxn ang="0">
                <a:pos x="T6" y="T7"/>
              </a:cxn>
              <a:cxn ang="0">
                <a:pos x="T8" y="T9"/>
              </a:cxn>
              <a:cxn ang="0">
                <a:pos x="T10" y="T11"/>
              </a:cxn>
              <a:cxn ang="0">
                <a:pos x="T12" y="T13"/>
              </a:cxn>
            </a:cxnLst>
            <a:rect l="0" t="0" r="r" b="b"/>
            <a:pathLst>
              <a:path w="77" h="66">
                <a:moveTo>
                  <a:pt x="10" y="43"/>
                </a:moveTo>
                <a:cubicBezTo>
                  <a:pt x="9" y="36"/>
                  <a:pt x="27" y="22"/>
                  <a:pt x="77" y="4"/>
                </a:cubicBezTo>
                <a:cubicBezTo>
                  <a:pt x="73" y="3"/>
                  <a:pt x="70" y="1"/>
                  <a:pt x="67" y="0"/>
                </a:cubicBezTo>
                <a:cubicBezTo>
                  <a:pt x="25" y="15"/>
                  <a:pt x="0" y="31"/>
                  <a:pt x="2" y="44"/>
                </a:cubicBezTo>
                <a:cubicBezTo>
                  <a:pt x="3" y="49"/>
                  <a:pt x="5" y="63"/>
                  <a:pt x="65" y="66"/>
                </a:cubicBezTo>
                <a:cubicBezTo>
                  <a:pt x="68" y="64"/>
                  <a:pt x="71" y="61"/>
                  <a:pt x="74" y="59"/>
                </a:cubicBezTo>
                <a:cubicBezTo>
                  <a:pt x="29" y="57"/>
                  <a:pt x="11" y="50"/>
                  <a:pt x="10" y="43"/>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Freeform 64"/>
          <p:cNvSpPr>
            <a:spLocks/>
          </p:cNvSpPr>
          <p:nvPr/>
        </p:nvSpPr>
        <p:spPr bwMode="auto">
          <a:xfrm>
            <a:off x="10896600" y="5368925"/>
            <a:ext cx="512762" cy="152400"/>
          </a:xfrm>
          <a:custGeom>
            <a:avLst/>
            <a:gdLst>
              <a:gd name="T0" fmla="*/ 115 w 131"/>
              <a:gd name="T1" fmla="*/ 1 h 39"/>
              <a:gd name="T2" fmla="*/ 26 w 131"/>
              <a:gd name="T3" fmla="*/ 25 h 39"/>
              <a:gd name="T4" fmla="*/ 0 w 131"/>
              <a:gd name="T5" fmla="*/ 39 h 39"/>
              <a:gd name="T6" fmla="*/ 131 w 131"/>
              <a:gd name="T7" fmla="*/ 4 h 39"/>
              <a:gd name="T8" fmla="*/ 120 w 131"/>
              <a:gd name="T9" fmla="*/ 0 h 39"/>
              <a:gd name="T10" fmla="*/ 115 w 131"/>
              <a:gd name="T11" fmla="*/ 1 h 39"/>
            </a:gdLst>
            <a:ahLst/>
            <a:cxnLst>
              <a:cxn ang="0">
                <a:pos x="T0" y="T1"/>
              </a:cxn>
              <a:cxn ang="0">
                <a:pos x="T2" y="T3"/>
              </a:cxn>
              <a:cxn ang="0">
                <a:pos x="T4" y="T5"/>
              </a:cxn>
              <a:cxn ang="0">
                <a:pos x="T6" y="T7"/>
              </a:cxn>
              <a:cxn ang="0">
                <a:pos x="T8" y="T9"/>
              </a:cxn>
              <a:cxn ang="0">
                <a:pos x="T10" y="T11"/>
              </a:cxn>
            </a:cxnLst>
            <a:rect l="0" t="0" r="r" b="b"/>
            <a:pathLst>
              <a:path w="131" h="39">
                <a:moveTo>
                  <a:pt x="115" y="1"/>
                </a:moveTo>
                <a:cubicBezTo>
                  <a:pt x="89" y="9"/>
                  <a:pt x="59" y="18"/>
                  <a:pt x="26" y="25"/>
                </a:cubicBezTo>
                <a:cubicBezTo>
                  <a:pt x="17" y="30"/>
                  <a:pt x="9" y="35"/>
                  <a:pt x="0" y="39"/>
                </a:cubicBezTo>
                <a:cubicBezTo>
                  <a:pt x="49" y="29"/>
                  <a:pt x="95" y="16"/>
                  <a:pt x="131" y="4"/>
                </a:cubicBezTo>
                <a:cubicBezTo>
                  <a:pt x="127" y="3"/>
                  <a:pt x="123" y="1"/>
                  <a:pt x="120" y="0"/>
                </a:cubicBezTo>
                <a:cubicBezTo>
                  <a:pt x="118" y="0"/>
                  <a:pt x="116" y="1"/>
                  <a:pt x="115" y="1"/>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2" name="Freeform 65"/>
          <p:cNvSpPr>
            <a:spLocks/>
          </p:cNvSpPr>
          <p:nvPr/>
        </p:nvSpPr>
        <p:spPr bwMode="auto">
          <a:xfrm>
            <a:off x="11390313" y="5100638"/>
            <a:ext cx="344487" cy="276225"/>
          </a:xfrm>
          <a:custGeom>
            <a:avLst/>
            <a:gdLst>
              <a:gd name="T0" fmla="*/ 78 w 88"/>
              <a:gd name="T1" fmla="*/ 23 h 70"/>
              <a:gd name="T2" fmla="*/ 0 w 88"/>
              <a:gd name="T3" fmla="*/ 65 h 70"/>
              <a:gd name="T4" fmla="*/ 11 w 88"/>
              <a:gd name="T5" fmla="*/ 70 h 70"/>
              <a:gd name="T6" fmla="*/ 86 w 88"/>
              <a:gd name="T7" fmla="*/ 21 h 70"/>
              <a:gd name="T8" fmla="*/ 34 w 88"/>
              <a:gd name="T9" fmla="*/ 0 h 70"/>
              <a:gd name="T10" fmla="*/ 26 w 88"/>
              <a:gd name="T11" fmla="*/ 8 h 70"/>
              <a:gd name="T12" fmla="*/ 78 w 88"/>
              <a:gd name="T13" fmla="*/ 23 h 70"/>
            </a:gdLst>
            <a:ahLst/>
            <a:cxnLst>
              <a:cxn ang="0">
                <a:pos x="T0" y="T1"/>
              </a:cxn>
              <a:cxn ang="0">
                <a:pos x="T2" y="T3"/>
              </a:cxn>
              <a:cxn ang="0">
                <a:pos x="T4" y="T5"/>
              </a:cxn>
              <a:cxn ang="0">
                <a:pos x="T6" y="T7"/>
              </a:cxn>
              <a:cxn ang="0">
                <a:pos x="T8" y="T9"/>
              </a:cxn>
              <a:cxn ang="0">
                <a:pos x="T10" y="T11"/>
              </a:cxn>
              <a:cxn ang="0">
                <a:pos x="T12" y="T13"/>
              </a:cxn>
            </a:cxnLst>
            <a:rect l="0" t="0" r="r" b="b"/>
            <a:pathLst>
              <a:path w="88" h="70">
                <a:moveTo>
                  <a:pt x="78" y="23"/>
                </a:moveTo>
                <a:cubicBezTo>
                  <a:pt x="79" y="30"/>
                  <a:pt x="59" y="46"/>
                  <a:pt x="0" y="65"/>
                </a:cubicBezTo>
                <a:cubicBezTo>
                  <a:pt x="4" y="67"/>
                  <a:pt x="8" y="68"/>
                  <a:pt x="11" y="70"/>
                </a:cubicBezTo>
                <a:cubicBezTo>
                  <a:pt x="59" y="53"/>
                  <a:pt x="88" y="36"/>
                  <a:pt x="86" y="21"/>
                </a:cubicBezTo>
                <a:cubicBezTo>
                  <a:pt x="86" y="17"/>
                  <a:pt x="84" y="5"/>
                  <a:pt x="34" y="0"/>
                </a:cubicBezTo>
                <a:cubicBezTo>
                  <a:pt x="31" y="3"/>
                  <a:pt x="29" y="5"/>
                  <a:pt x="26" y="8"/>
                </a:cubicBezTo>
                <a:cubicBezTo>
                  <a:pt x="63" y="10"/>
                  <a:pt x="78" y="17"/>
                  <a:pt x="78" y="23"/>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3" name="Freeform 66"/>
          <p:cNvSpPr>
            <a:spLocks/>
          </p:cNvSpPr>
          <p:nvPr/>
        </p:nvSpPr>
        <p:spPr bwMode="auto">
          <a:xfrm>
            <a:off x="10052050" y="5278438"/>
            <a:ext cx="4762"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1" y="0"/>
                  <a:pt x="1" y="0"/>
                  <a:pt x="1" y="0"/>
                </a:cubicBezTo>
                <a:cubicBezTo>
                  <a:pt x="1" y="0"/>
                  <a:pt x="1" y="0"/>
                  <a:pt x="1" y="0"/>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Freeform 67"/>
          <p:cNvSpPr>
            <a:spLocks/>
          </p:cNvSpPr>
          <p:nvPr/>
        </p:nvSpPr>
        <p:spPr bwMode="auto">
          <a:xfrm>
            <a:off x="9358313" y="5251450"/>
            <a:ext cx="690562" cy="195262"/>
          </a:xfrm>
          <a:custGeom>
            <a:avLst/>
            <a:gdLst>
              <a:gd name="T0" fmla="*/ 161 w 176"/>
              <a:gd name="T1" fmla="*/ 10 h 50"/>
              <a:gd name="T2" fmla="*/ 176 w 176"/>
              <a:gd name="T3" fmla="*/ 3 h 50"/>
              <a:gd name="T4" fmla="*/ 175 w 176"/>
              <a:gd name="T5" fmla="*/ 0 h 50"/>
              <a:gd name="T6" fmla="*/ 0 w 176"/>
              <a:gd name="T7" fmla="*/ 46 h 50"/>
              <a:gd name="T8" fmla="*/ 11 w 176"/>
              <a:gd name="T9" fmla="*/ 50 h 50"/>
              <a:gd name="T10" fmla="*/ 28 w 176"/>
              <a:gd name="T11" fmla="*/ 45 h 50"/>
              <a:gd name="T12" fmla="*/ 161 w 176"/>
              <a:gd name="T13" fmla="*/ 10 h 50"/>
            </a:gdLst>
            <a:ahLst/>
            <a:cxnLst>
              <a:cxn ang="0">
                <a:pos x="T0" y="T1"/>
              </a:cxn>
              <a:cxn ang="0">
                <a:pos x="T2" y="T3"/>
              </a:cxn>
              <a:cxn ang="0">
                <a:pos x="T4" y="T5"/>
              </a:cxn>
              <a:cxn ang="0">
                <a:pos x="T6" y="T7"/>
              </a:cxn>
              <a:cxn ang="0">
                <a:pos x="T8" y="T9"/>
              </a:cxn>
              <a:cxn ang="0">
                <a:pos x="T10" y="T11"/>
              </a:cxn>
              <a:cxn ang="0">
                <a:pos x="T12" y="T13"/>
              </a:cxn>
            </a:cxnLst>
            <a:rect l="0" t="0" r="r" b="b"/>
            <a:pathLst>
              <a:path w="176" h="50">
                <a:moveTo>
                  <a:pt x="161" y="10"/>
                </a:moveTo>
                <a:cubicBezTo>
                  <a:pt x="166" y="8"/>
                  <a:pt x="171" y="6"/>
                  <a:pt x="176" y="3"/>
                </a:cubicBezTo>
                <a:cubicBezTo>
                  <a:pt x="175" y="2"/>
                  <a:pt x="175" y="1"/>
                  <a:pt x="175" y="0"/>
                </a:cubicBezTo>
                <a:cubicBezTo>
                  <a:pt x="108" y="13"/>
                  <a:pt x="45" y="29"/>
                  <a:pt x="0" y="46"/>
                </a:cubicBezTo>
                <a:cubicBezTo>
                  <a:pt x="4" y="47"/>
                  <a:pt x="7" y="49"/>
                  <a:pt x="11" y="50"/>
                </a:cubicBezTo>
                <a:cubicBezTo>
                  <a:pt x="16" y="48"/>
                  <a:pt x="22" y="46"/>
                  <a:pt x="28" y="45"/>
                </a:cubicBezTo>
                <a:cubicBezTo>
                  <a:pt x="66" y="33"/>
                  <a:pt x="111" y="21"/>
                  <a:pt x="161" y="10"/>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5" name="Freeform 68"/>
          <p:cNvSpPr>
            <a:spLocks/>
          </p:cNvSpPr>
          <p:nvPr/>
        </p:nvSpPr>
        <p:spPr bwMode="auto">
          <a:xfrm>
            <a:off x="10841038" y="5483225"/>
            <a:ext cx="93662" cy="38100"/>
          </a:xfrm>
          <a:custGeom>
            <a:avLst/>
            <a:gdLst>
              <a:gd name="T0" fmla="*/ 5 w 24"/>
              <a:gd name="T1" fmla="*/ 10 h 10"/>
              <a:gd name="T2" fmla="*/ 24 w 24"/>
              <a:gd name="T3" fmla="*/ 0 h 10"/>
              <a:gd name="T4" fmla="*/ 0 w 24"/>
              <a:gd name="T5" fmla="*/ 5 h 10"/>
              <a:gd name="T6" fmla="*/ 5 w 24"/>
              <a:gd name="T7" fmla="*/ 10 h 10"/>
            </a:gdLst>
            <a:ahLst/>
            <a:cxnLst>
              <a:cxn ang="0">
                <a:pos x="T0" y="T1"/>
              </a:cxn>
              <a:cxn ang="0">
                <a:pos x="T2" y="T3"/>
              </a:cxn>
              <a:cxn ang="0">
                <a:pos x="T4" y="T5"/>
              </a:cxn>
              <a:cxn ang="0">
                <a:pos x="T6" y="T7"/>
              </a:cxn>
            </a:cxnLst>
            <a:rect l="0" t="0" r="r" b="b"/>
            <a:pathLst>
              <a:path w="24" h="10">
                <a:moveTo>
                  <a:pt x="5" y="10"/>
                </a:moveTo>
                <a:cubicBezTo>
                  <a:pt x="12" y="7"/>
                  <a:pt x="18" y="3"/>
                  <a:pt x="24" y="0"/>
                </a:cubicBezTo>
                <a:cubicBezTo>
                  <a:pt x="17" y="2"/>
                  <a:pt x="8" y="3"/>
                  <a:pt x="0" y="5"/>
                </a:cubicBezTo>
                <a:cubicBezTo>
                  <a:pt x="2" y="7"/>
                  <a:pt x="3" y="8"/>
                  <a:pt x="5" y="10"/>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6" name="Freeform 69"/>
          <p:cNvSpPr>
            <a:spLocks/>
          </p:cNvSpPr>
          <p:nvPr/>
        </p:nvSpPr>
        <p:spPr bwMode="auto">
          <a:xfrm>
            <a:off x="9699625" y="5640388"/>
            <a:ext cx="371475" cy="53975"/>
          </a:xfrm>
          <a:custGeom>
            <a:avLst/>
            <a:gdLst>
              <a:gd name="T0" fmla="*/ 0 w 95"/>
              <a:gd name="T1" fmla="*/ 6 h 14"/>
              <a:gd name="T2" fmla="*/ 0 w 95"/>
              <a:gd name="T3" fmla="*/ 14 h 14"/>
              <a:gd name="T4" fmla="*/ 95 w 95"/>
              <a:gd name="T5" fmla="*/ 6 h 14"/>
              <a:gd name="T6" fmla="*/ 71 w 95"/>
              <a:gd name="T7" fmla="*/ 0 h 14"/>
              <a:gd name="T8" fmla="*/ 0 w 95"/>
              <a:gd name="T9" fmla="*/ 6 h 14"/>
            </a:gdLst>
            <a:ahLst/>
            <a:cxnLst>
              <a:cxn ang="0">
                <a:pos x="T0" y="T1"/>
              </a:cxn>
              <a:cxn ang="0">
                <a:pos x="T2" y="T3"/>
              </a:cxn>
              <a:cxn ang="0">
                <a:pos x="T4" y="T5"/>
              </a:cxn>
              <a:cxn ang="0">
                <a:pos x="T6" y="T7"/>
              </a:cxn>
              <a:cxn ang="0">
                <a:pos x="T8" y="T9"/>
              </a:cxn>
            </a:cxnLst>
            <a:rect l="0" t="0" r="r" b="b"/>
            <a:pathLst>
              <a:path w="95" h="14">
                <a:moveTo>
                  <a:pt x="0" y="6"/>
                </a:moveTo>
                <a:cubicBezTo>
                  <a:pt x="0" y="9"/>
                  <a:pt x="0" y="12"/>
                  <a:pt x="0" y="14"/>
                </a:cubicBezTo>
                <a:cubicBezTo>
                  <a:pt x="29" y="12"/>
                  <a:pt x="61" y="10"/>
                  <a:pt x="95" y="6"/>
                </a:cubicBezTo>
                <a:cubicBezTo>
                  <a:pt x="87" y="4"/>
                  <a:pt x="79" y="2"/>
                  <a:pt x="71" y="0"/>
                </a:cubicBezTo>
                <a:cubicBezTo>
                  <a:pt x="46" y="3"/>
                  <a:pt x="22" y="5"/>
                  <a:pt x="0" y="6"/>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Freeform 70"/>
          <p:cNvSpPr>
            <a:spLocks/>
          </p:cNvSpPr>
          <p:nvPr/>
        </p:nvSpPr>
        <p:spPr bwMode="auto">
          <a:xfrm>
            <a:off x="10334625" y="5592763"/>
            <a:ext cx="7937" cy="19050"/>
          </a:xfrm>
          <a:custGeom>
            <a:avLst/>
            <a:gdLst>
              <a:gd name="T0" fmla="*/ 0 w 2"/>
              <a:gd name="T1" fmla="*/ 5 h 5"/>
              <a:gd name="T2" fmla="*/ 2 w 2"/>
              <a:gd name="T3" fmla="*/ 0 h 5"/>
              <a:gd name="T4" fmla="*/ 2 w 2"/>
              <a:gd name="T5" fmla="*/ 0 h 5"/>
              <a:gd name="T6" fmla="*/ 0 w 2"/>
              <a:gd name="T7" fmla="*/ 5 h 5"/>
            </a:gdLst>
            <a:ahLst/>
            <a:cxnLst>
              <a:cxn ang="0">
                <a:pos x="T0" y="T1"/>
              </a:cxn>
              <a:cxn ang="0">
                <a:pos x="T2" y="T3"/>
              </a:cxn>
              <a:cxn ang="0">
                <a:pos x="T4" y="T5"/>
              </a:cxn>
              <a:cxn ang="0">
                <a:pos x="T6" y="T7"/>
              </a:cxn>
            </a:cxnLst>
            <a:rect l="0" t="0" r="r" b="b"/>
            <a:pathLst>
              <a:path w="2" h="5">
                <a:moveTo>
                  <a:pt x="0" y="5"/>
                </a:moveTo>
                <a:cubicBezTo>
                  <a:pt x="2" y="0"/>
                  <a:pt x="2" y="0"/>
                  <a:pt x="2" y="0"/>
                </a:cubicBezTo>
                <a:cubicBezTo>
                  <a:pt x="2" y="0"/>
                  <a:pt x="2" y="0"/>
                  <a:pt x="2" y="0"/>
                </a:cubicBezTo>
                <a:lnTo>
                  <a:pt x="0" y="5"/>
                </a:ln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8" name="Freeform 71"/>
          <p:cNvSpPr>
            <a:spLocks/>
          </p:cNvSpPr>
          <p:nvPr/>
        </p:nvSpPr>
        <p:spPr bwMode="auto">
          <a:xfrm>
            <a:off x="10428288" y="5581650"/>
            <a:ext cx="31750" cy="30162"/>
          </a:xfrm>
          <a:custGeom>
            <a:avLst/>
            <a:gdLst>
              <a:gd name="T0" fmla="*/ 5 w 8"/>
              <a:gd name="T1" fmla="*/ 1 h 8"/>
              <a:gd name="T2" fmla="*/ 0 w 8"/>
              <a:gd name="T3" fmla="*/ 8 h 8"/>
              <a:gd name="T4" fmla="*/ 2 w 8"/>
              <a:gd name="T5" fmla="*/ 8 h 8"/>
              <a:gd name="T6" fmla="*/ 8 w 8"/>
              <a:gd name="T7" fmla="*/ 7 h 8"/>
              <a:gd name="T8" fmla="*/ 5 w 8"/>
              <a:gd name="T9" fmla="*/ 0 h 8"/>
              <a:gd name="T10" fmla="*/ 5 w 8"/>
              <a:gd name="T11" fmla="*/ 1 h 8"/>
            </a:gdLst>
            <a:ahLst/>
            <a:cxnLst>
              <a:cxn ang="0">
                <a:pos x="T0" y="T1"/>
              </a:cxn>
              <a:cxn ang="0">
                <a:pos x="T2" y="T3"/>
              </a:cxn>
              <a:cxn ang="0">
                <a:pos x="T4" y="T5"/>
              </a:cxn>
              <a:cxn ang="0">
                <a:pos x="T6" y="T7"/>
              </a:cxn>
              <a:cxn ang="0">
                <a:pos x="T8" y="T9"/>
              </a:cxn>
              <a:cxn ang="0">
                <a:pos x="T10" y="T11"/>
              </a:cxn>
            </a:cxnLst>
            <a:rect l="0" t="0" r="r" b="b"/>
            <a:pathLst>
              <a:path w="8" h="8">
                <a:moveTo>
                  <a:pt x="5" y="1"/>
                </a:moveTo>
                <a:cubicBezTo>
                  <a:pt x="4" y="4"/>
                  <a:pt x="2" y="6"/>
                  <a:pt x="0" y="8"/>
                </a:cubicBezTo>
                <a:cubicBezTo>
                  <a:pt x="1" y="8"/>
                  <a:pt x="2" y="8"/>
                  <a:pt x="2" y="8"/>
                </a:cubicBezTo>
                <a:cubicBezTo>
                  <a:pt x="4" y="7"/>
                  <a:pt x="6" y="7"/>
                  <a:pt x="8" y="7"/>
                </a:cubicBezTo>
                <a:cubicBezTo>
                  <a:pt x="7" y="5"/>
                  <a:pt x="6" y="2"/>
                  <a:pt x="5" y="0"/>
                </a:cubicBezTo>
                <a:cubicBezTo>
                  <a:pt x="5" y="0"/>
                  <a:pt x="5" y="1"/>
                  <a:pt x="5" y="1"/>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Freeform 72"/>
          <p:cNvSpPr>
            <a:spLocks/>
          </p:cNvSpPr>
          <p:nvPr/>
        </p:nvSpPr>
        <p:spPr bwMode="auto">
          <a:xfrm>
            <a:off x="10621963" y="5502275"/>
            <a:ext cx="238125" cy="74612"/>
          </a:xfrm>
          <a:custGeom>
            <a:avLst/>
            <a:gdLst>
              <a:gd name="T0" fmla="*/ 56 w 61"/>
              <a:gd name="T1" fmla="*/ 0 h 19"/>
              <a:gd name="T2" fmla="*/ 0 w 61"/>
              <a:gd name="T3" fmla="*/ 11 h 19"/>
              <a:gd name="T4" fmla="*/ 2 w 61"/>
              <a:gd name="T5" fmla="*/ 19 h 19"/>
              <a:gd name="T6" fmla="*/ 54 w 61"/>
              <a:gd name="T7" fmla="*/ 9 h 19"/>
              <a:gd name="T8" fmla="*/ 61 w 61"/>
              <a:gd name="T9" fmla="*/ 5 h 19"/>
              <a:gd name="T10" fmla="*/ 56 w 61"/>
              <a:gd name="T11" fmla="*/ 0 h 19"/>
            </a:gdLst>
            <a:ahLst/>
            <a:cxnLst>
              <a:cxn ang="0">
                <a:pos x="T0" y="T1"/>
              </a:cxn>
              <a:cxn ang="0">
                <a:pos x="T2" y="T3"/>
              </a:cxn>
              <a:cxn ang="0">
                <a:pos x="T4" y="T5"/>
              </a:cxn>
              <a:cxn ang="0">
                <a:pos x="T6" y="T7"/>
              </a:cxn>
              <a:cxn ang="0">
                <a:pos x="T8" y="T9"/>
              </a:cxn>
              <a:cxn ang="0">
                <a:pos x="T10" y="T11"/>
              </a:cxn>
            </a:cxnLst>
            <a:rect l="0" t="0" r="r" b="b"/>
            <a:pathLst>
              <a:path w="61" h="19">
                <a:moveTo>
                  <a:pt x="56" y="0"/>
                </a:moveTo>
                <a:cubicBezTo>
                  <a:pt x="38" y="4"/>
                  <a:pt x="20" y="8"/>
                  <a:pt x="0" y="11"/>
                </a:cubicBezTo>
                <a:cubicBezTo>
                  <a:pt x="1" y="14"/>
                  <a:pt x="2" y="16"/>
                  <a:pt x="2" y="19"/>
                </a:cubicBezTo>
                <a:cubicBezTo>
                  <a:pt x="20" y="16"/>
                  <a:pt x="37" y="12"/>
                  <a:pt x="54" y="9"/>
                </a:cubicBezTo>
                <a:cubicBezTo>
                  <a:pt x="56" y="8"/>
                  <a:pt x="59" y="6"/>
                  <a:pt x="61" y="5"/>
                </a:cubicBezTo>
                <a:cubicBezTo>
                  <a:pt x="59" y="3"/>
                  <a:pt x="58" y="2"/>
                  <a:pt x="56" y="0"/>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0" name="Freeform 73"/>
          <p:cNvSpPr>
            <a:spLocks/>
          </p:cNvSpPr>
          <p:nvPr/>
        </p:nvSpPr>
        <p:spPr bwMode="auto">
          <a:xfrm>
            <a:off x="10028238" y="5616575"/>
            <a:ext cx="192087" cy="39687"/>
          </a:xfrm>
          <a:custGeom>
            <a:avLst/>
            <a:gdLst>
              <a:gd name="T0" fmla="*/ 42 w 49"/>
              <a:gd name="T1" fmla="*/ 0 h 10"/>
              <a:gd name="T2" fmla="*/ 0 w 49"/>
              <a:gd name="T3" fmla="*/ 5 h 10"/>
              <a:gd name="T4" fmla="*/ 24 w 49"/>
              <a:gd name="T5" fmla="*/ 10 h 10"/>
              <a:gd name="T6" fmla="*/ 49 w 49"/>
              <a:gd name="T7" fmla="*/ 7 h 10"/>
              <a:gd name="T8" fmla="*/ 42 w 49"/>
              <a:gd name="T9" fmla="*/ 0 h 10"/>
            </a:gdLst>
            <a:ahLst/>
            <a:cxnLst>
              <a:cxn ang="0">
                <a:pos x="T0" y="T1"/>
              </a:cxn>
              <a:cxn ang="0">
                <a:pos x="T2" y="T3"/>
              </a:cxn>
              <a:cxn ang="0">
                <a:pos x="T4" y="T5"/>
              </a:cxn>
              <a:cxn ang="0">
                <a:pos x="T6" y="T7"/>
              </a:cxn>
              <a:cxn ang="0">
                <a:pos x="T8" y="T9"/>
              </a:cxn>
            </a:cxnLst>
            <a:rect l="0" t="0" r="r" b="b"/>
            <a:pathLst>
              <a:path w="49" h="10">
                <a:moveTo>
                  <a:pt x="42" y="0"/>
                </a:moveTo>
                <a:cubicBezTo>
                  <a:pt x="28" y="2"/>
                  <a:pt x="13" y="3"/>
                  <a:pt x="0" y="5"/>
                </a:cubicBezTo>
                <a:cubicBezTo>
                  <a:pt x="8" y="7"/>
                  <a:pt x="16" y="8"/>
                  <a:pt x="24" y="10"/>
                </a:cubicBezTo>
                <a:cubicBezTo>
                  <a:pt x="32" y="9"/>
                  <a:pt x="41" y="8"/>
                  <a:pt x="49" y="7"/>
                </a:cubicBezTo>
                <a:cubicBezTo>
                  <a:pt x="46" y="5"/>
                  <a:pt x="44" y="2"/>
                  <a:pt x="42" y="0"/>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Freeform 74"/>
          <p:cNvSpPr>
            <a:spLocks/>
          </p:cNvSpPr>
          <p:nvPr/>
        </p:nvSpPr>
        <p:spPr bwMode="auto">
          <a:xfrm>
            <a:off x="10283825" y="5600700"/>
            <a:ext cx="19050" cy="31750"/>
          </a:xfrm>
          <a:custGeom>
            <a:avLst/>
            <a:gdLst>
              <a:gd name="T0" fmla="*/ 1 w 5"/>
              <a:gd name="T1" fmla="*/ 0 h 8"/>
              <a:gd name="T2" fmla="*/ 0 w 5"/>
              <a:gd name="T3" fmla="*/ 0 h 8"/>
              <a:gd name="T4" fmla="*/ 4 w 5"/>
              <a:gd name="T5" fmla="*/ 8 h 8"/>
              <a:gd name="T6" fmla="*/ 5 w 5"/>
              <a:gd name="T7" fmla="*/ 8 h 8"/>
              <a:gd name="T8" fmla="*/ 1 w 5"/>
              <a:gd name="T9" fmla="*/ 0 h 8"/>
            </a:gdLst>
            <a:ahLst/>
            <a:cxnLst>
              <a:cxn ang="0">
                <a:pos x="T0" y="T1"/>
              </a:cxn>
              <a:cxn ang="0">
                <a:pos x="T2" y="T3"/>
              </a:cxn>
              <a:cxn ang="0">
                <a:pos x="T4" y="T5"/>
              </a:cxn>
              <a:cxn ang="0">
                <a:pos x="T6" y="T7"/>
              </a:cxn>
              <a:cxn ang="0">
                <a:pos x="T8" y="T9"/>
              </a:cxn>
            </a:cxnLst>
            <a:rect l="0" t="0" r="r" b="b"/>
            <a:pathLst>
              <a:path w="5" h="8">
                <a:moveTo>
                  <a:pt x="1" y="0"/>
                </a:moveTo>
                <a:cubicBezTo>
                  <a:pt x="1" y="0"/>
                  <a:pt x="0" y="0"/>
                  <a:pt x="0" y="0"/>
                </a:cubicBezTo>
                <a:cubicBezTo>
                  <a:pt x="4" y="8"/>
                  <a:pt x="4" y="8"/>
                  <a:pt x="4" y="8"/>
                </a:cubicBezTo>
                <a:cubicBezTo>
                  <a:pt x="4" y="8"/>
                  <a:pt x="5" y="8"/>
                  <a:pt x="5" y="8"/>
                </a:cubicBezTo>
                <a:lnTo>
                  <a:pt x="1" y="0"/>
                </a:ln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2" name="Freeform 75"/>
          <p:cNvSpPr>
            <a:spLocks/>
          </p:cNvSpPr>
          <p:nvPr/>
        </p:nvSpPr>
        <p:spPr bwMode="auto">
          <a:xfrm>
            <a:off x="10193338" y="5600700"/>
            <a:ext cx="106362" cy="42862"/>
          </a:xfrm>
          <a:custGeom>
            <a:avLst/>
            <a:gdLst>
              <a:gd name="T0" fmla="*/ 23 w 27"/>
              <a:gd name="T1" fmla="*/ 0 h 11"/>
              <a:gd name="T2" fmla="*/ 0 w 27"/>
              <a:gd name="T3" fmla="*/ 4 h 11"/>
              <a:gd name="T4" fmla="*/ 7 w 27"/>
              <a:gd name="T5" fmla="*/ 11 h 11"/>
              <a:gd name="T6" fmla="*/ 27 w 27"/>
              <a:gd name="T7" fmla="*/ 8 h 11"/>
              <a:gd name="T8" fmla="*/ 23 w 27"/>
              <a:gd name="T9" fmla="*/ 0 h 11"/>
            </a:gdLst>
            <a:ahLst/>
            <a:cxnLst>
              <a:cxn ang="0">
                <a:pos x="T0" y="T1"/>
              </a:cxn>
              <a:cxn ang="0">
                <a:pos x="T2" y="T3"/>
              </a:cxn>
              <a:cxn ang="0">
                <a:pos x="T4" y="T5"/>
              </a:cxn>
              <a:cxn ang="0">
                <a:pos x="T6" y="T7"/>
              </a:cxn>
              <a:cxn ang="0">
                <a:pos x="T8" y="T9"/>
              </a:cxn>
            </a:cxnLst>
            <a:rect l="0" t="0" r="r" b="b"/>
            <a:pathLst>
              <a:path w="27" h="11">
                <a:moveTo>
                  <a:pt x="23" y="0"/>
                </a:moveTo>
                <a:cubicBezTo>
                  <a:pt x="15" y="2"/>
                  <a:pt x="7" y="3"/>
                  <a:pt x="0" y="4"/>
                </a:cubicBezTo>
                <a:cubicBezTo>
                  <a:pt x="2" y="6"/>
                  <a:pt x="4" y="9"/>
                  <a:pt x="7" y="11"/>
                </a:cubicBezTo>
                <a:cubicBezTo>
                  <a:pt x="14" y="10"/>
                  <a:pt x="20" y="9"/>
                  <a:pt x="27" y="8"/>
                </a:cubicBezTo>
                <a:lnTo>
                  <a:pt x="23" y="0"/>
                </a:ln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3" name="Freeform 76"/>
          <p:cNvSpPr>
            <a:spLocks/>
          </p:cNvSpPr>
          <p:nvPr/>
        </p:nvSpPr>
        <p:spPr bwMode="auto">
          <a:xfrm>
            <a:off x="10326688" y="5576888"/>
            <a:ext cx="122237" cy="50800"/>
          </a:xfrm>
          <a:custGeom>
            <a:avLst/>
            <a:gdLst>
              <a:gd name="T0" fmla="*/ 31 w 31"/>
              <a:gd name="T1" fmla="*/ 1 h 13"/>
              <a:gd name="T2" fmla="*/ 31 w 31"/>
              <a:gd name="T3" fmla="*/ 0 h 13"/>
              <a:gd name="T4" fmla="*/ 27 w 31"/>
              <a:gd name="T5" fmla="*/ 1 h 13"/>
              <a:gd name="T6" fmla="*/ 4 w 31"/>
              <a:gd name="T7" fmla="*/ 4 h 13"/>
              <a:gd name="T8" fmla="*/ 2 w 31"/>
              <a:gd name="T9" fmla="*/ 9 h 13"/>
              <a:gd name="T10" fmla="*/ 0 w 31"/>
              <a:gd name="T11" fmla="*/ 13 h 13"/>
              <a:gd name="T12" fmla="*/ 26 w 31"/>
              <a:gd name="T13" fmla="*/ 9 h 13"/>
              <a:gd name="T14" fmla="*/ 31 w 31"/>
              <a:gd name="T15" fmla="*/ 2 h 13"/>
              <a:gd name="T16" fmla="*/ 31 w 31"/>
              <a:gd name="T17"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3">
                <a:moveTo>
                  <a:pt x="31" y="1"/>
                </a:moveTo>
                <a:cubicBezTo>
                  <a:pt x="31" y="1"/>
                  <a:pt x="31" y="0"/>
                  <a:pt x="31" y="0"/>
                </a:cubicBezTo>
                <a:cubicBezTo>
                  <a:pt x="30" y="0"/>
                  <a:pt x="28" y="0"/>
                  <a:pt x="27" y="1"/>
                </a:cubicBezTo>
                <a:cubicBezTo>
                  <a:pt x="19" y="2"/>
                  <a:pt x="12" y="3"/>
                  <a:pt x="4" y="4"/>
                </a:cubicBezTo>
                <a:cubicBezTo>
                  <a:pt x="2" y="9"/>
                  <a:pt x="2" y="9"/>
                  <a:pt x="2" y="9"/>
                </a:cubicBezTo>
                <a:cubicBezTo>
                  <a:pt x="0" y="13"/>
                  <a:pt x="0" y="13"/>
                  <a:pt x="0" y="13"/>
                </a:cubicBezTo>
                <a:cubicBezTo>
                  <a:pt x="8" y="12"/>
                  <a:pt x="17" y="10"/>
                  <a:pt x="26" y="9"/>
                </a:cubicBezTo>
                <a:cubicBezTo>
                  <a:pt x="28" y="7"/>
                  <a:pt x="30" y="5"/>
                  <a:pt x="31" y="2"/>
                </a:cubicBezTo>
                <a:cubicBezTo>
                  <a:pt x="31" y="2"/>
                  <a:pt x="31" y="1"/>
                  <a:pt x="31" y="1"/>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4" name="Freeform 77"/>
          <p:cNvSpPr>
            <a:spLocks/>
          </p:cNvSpPr>
          <p:nvPr/>
        </p:nvSpPr>
        <p:spPr bwMode="auto">
          <a:xfrm>
            <a:off x="10448925" y="5545138"/>
            <a:ext cx="179387" cy="63500"/>
          </a:xfrm>
          <a:custGeom>
            <a:avLst/>
            <a:gdLst>
              <a:gd name="T0" fmla="*/ 44 w 46"/>
              <a:gd name="T1" fmla="*/ 0 h 16"/>
              <a:gd name="T2" fmla="*/ 1 w 46"/>
              <a:gd name="T3" fmla="*/ 8 h 16"/>
              <a:gd name="T4" fmla="*/ 0 w 46"/>
              <a:gd name="T5" fmla="*/ 9 h 16"/>
              <a:gd name="T6" fmla="*/ 3 w 46"/>
              <a:gd name="T7" fmla="*/ 16 h 16"/>
              <a:gd name="T8" fmla="*/ 46 w 46"/>
              <a:gd name="T9" fmla="*/ 8 h 16"/>
              <a:gd name="T10" fmla="*/ 44 w 46"/>
              <a:gd name="T11" fmla="*/ 0 h 16"/>
            </a:gdLst>
            <a:ahLst/>
            <a:cxnLst>
              <a:cxn ang="0">
                <a:pos x="T0" y="T1"/>
              </a:cxn>
              <a:cxn ang="0">
                <a:pos x="T2" y="T3"/>
              </a:cxn>
              <a:cxn ang="0">
                <a:pos x="T4" y="T5"/>
              </a:cxn>
              <a:cxn ang="0">
                <a:pos x="T6" y="T7"/>
              </a:cxn>
              <a:cxn ang="0">
                <a:pos x="T8" y="T9"/>
              </a:cxn>
              <a:cxn ang="0">
                <a:pos x="T10" y="T11"/>
              </a:cxn>
            </a:cxnLst>
            <a:rect l="0" t="0" r="r" b="b"/>
            <a:pathLst>
              <a:path w="46" h="16">
                <a:moveTo>
                  <a:pt x="44" y="0"/>
                </a:moveTo>
                <a:cubicBezTo>
                  <a:pt x="30" y="3"/>
                  <a:pt x="16" y="5"/>
                  <a:pt x="1" y="8"/>
                </a:cubicBezTo>
                <a:cubicBezTo>
                  <a:pt x="1" y="8"/>
                  <a:pt x="1" y="9"/>
                  <a:pt x="0" y="9"/>
                </a:cubicBezTo>
                <a:cubicBezTo>
                  <a:pt x="1" y="11"/>
                  <a:pt x="2" y="14"/>
                  <a:pt x="3" y="16"/>
                </a:cubicBezTo>
                <a:cubicBezTo>
                  <a:pt x="17" y="13"/>
                  <a:pt x="32" y="11"/>
                  <a:pt x="46" y="8"/>
                </a:cubicBezTo>
                <a:cubicBezTo>
                  <a:pt x="46" y="5"/>
                  <a:pt x="45" y="3"/>
                  <a:pt x="44" y="0"/>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5" name="Freeform 78"/>
          <p:cNvSpPr>
            <a:spLocks/>
          </p:cNvSpPr>
          <p:nvPr/>
        </p:nvSpPr>
        <p:spPr bwMode="auto">
          <a:xfrm>
            <a:off x="10448925" y="5576888"/>
            <a:ext cx="3175" cy="4762"/>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0"/>
                  <a:pt x="1" y="0"/>
                </a:cubicBezTo>
                <a:cubicBezTo>
                  <a:pt x="1" y="0"/>
                  <a:pt x="0" y="0"/>
                  <a:pt x="0" y="0"/>
                </a:cubicBezTo>
                <a:cubicBezTo>
                  <a:pt x="0" y="0"/>
                  <a:pt x="0" y="1"/>
                  <a:pt x="0" y="1"/>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6" name="Freeform 79"/>
          <p:cNvSpPr>
            <a:spLocks/>
          </p:cNvSpPr>
          <p:nvPr/>
        </p:nvSpPr>
        <p:spPr bwMode="auto">
          <a:xfrm>
            <a:off x="10287000" y="5592763"/>
            <a:ext cx="55562" cy="39687"/>
          </a:xfrm>
          <a:custGeom>
            <a:avLst/>
            <a:gdLst>
              <a:gd name="T0" fmla="*/ 0 w 14"/>
              <a:gd name="T1" fmla="*/ 2 h 10"/>
              <a:gd name="T2" fmla="*/ 4 w 14"/>
              <a:gd name="T3" fmla="*/ 10 h 10"/>
              <a:gd name="T4" fmla="*/ 9 w 14"/>
              <a:gd name="T5" fmla="*/ 9 h 10"/>
              <a:gd name="T6" fmla="*/ 12 w 14"/>
              <a:gd name="T7" fmla="*/ 5 h 10"/>
              <a:gd name="T8" fmla="*/ 14 w 14"/>
              <a:gd name="T9" fmla="*/ 0 h 10"/>
              <a:gd name="T10" fmla="*/ 0 w 14"/>
              <a:gd name="T11" fmla="*/ 2 h 10"/>
            </a:gdLst>
            <a:ahLst/>
            <a:cxnLst>
              <a:cxn ang="0">
                <a:pos x="T0" y="T1"/>
              </a:cxn>
              <a:cxn ang="0">
                <a:pos x="T2" y="T3"/>
              </a:cxn>
              <a:cxn ang="0">
                <a:pos x="T4" y="T5"/>
              </a:cxn>
              <a:cxn ang="0">
                <a:pos x="T6" y="T7"/>
              </a:cxn>
              <a:cxn ang="0">
                <a:pos x="T8" y="T9"/>
              </a:cxn>
              <a:cxn ang="0">
                <a:pos x="T10" y="T11"/>
              </a:cxn>
            </a:cxnLst>
            <a:rect l="0" t="0" r="r" b="b"/>
            <a:pathLst>
              <a:path w="14" h="10">
                <a:moveTo>
                  <a:pt x="0" y="2"/>
                </a:moveTo>
                <a:cubicBezTo>
                  <a:pt x="4" y="10"/>
                  <a:pt x="4" y="10"/>
                  <a:pt x="4" y="10"/>
                </a:cubicBezTo>
                <a:cubicBezTo>
                  <a:pt x="6" y="10"/>
                  <a:pt x="8" y="9"/>
                  <a:pt x="9" y="9"/>
                </a:cubicBezTo>
                <a:cubicBezTo>
                  <a:pt x="12" y="5"/>
                  <a:pt x="12" y="5"/>
                  <a:pt x="12" y="5"/>
                </a:cubicBezTo>
                <a:cubicBezTo>
                  <a:pt x="14" y="0"/>
                  <a:pt x="14" y="0"/>
                  <a:pt x="14" y="0"/>
                </a:cubicBezTo>
                <a:cubicBezTo>
                  <a:pt x="9" y="1"/>
                  <a:pt x="5" y="2"/>
                  <a:pt x="0" y="2"/>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 name="Freeform 80"/>
          <p:cNvSpPr>
            <a:spLocks/>
          </p:cNvSpPr>
          <p:nvPr/>
        </p:nvSpPr>
        <p:spPr bwMode="auto">
          <a:xfrm>
            <a:off x="10323513" y="5611813"/>
            <a:ext cx="11112" cy="15875"/>
          </a:xfrm>
          <a:custGeom>
            <a:avLst/>
            <a:gdLst>
              <a:gd name="T0" fmla="*/ 1 w 3"/>
              <a:gd name="T1" fmla="*/ 4 h 4"/>
              <a:gd name="T2" fmla="*/ 3 w 3"/>
              <a:gd name="T3" fmla="*/ 0 h 4"/>
              <a:gd name="T4" fmla="*/ 0 w 3"/>
              <a:gd name="T5" fmla="*/ 4 h 4"/>
              <a:gd name="T6" fmla="*/ 1 w 3"/>
              <a:gd name="T7" fmla="*/ 4 h 4"/>
            </a:gdLst>
            <a:ahLst/>
            <a:cxnLst>
              <a:cxn ang="0">
                <a:pos x="T0" y="T1"/>
              </a:cxn>
              <a:cxn ang="0">
                <a:pos x="T2" y="T3"/>
              </a:cxn>
              <a:cxn ang="0">
                <a:pos x="T4" y="T5"/>
              </a:cxn>
              <a:cxn ang="0">
                <a:pos x="T6" y="T7"/>
              </a:cxn>
            </a:cxnLst>
            <a:rect l="0" t="0" r="r" b="b"/>
            <a:pathLst>
              <a:path w="3" h="4">
                <a:moveTo>
                  <a:pt x="1" y="4"/>
                </a:moveTo>
                <a:cubicBezTo>
                  <a:pt x="3" y="0"/>
                  <a:pt x="3" y="0"/>
                  <a:pt x="3" y="0"/>
                </a:cubicBezTo>
                <a:cubicBezTo>
                  <a:pt x="0" y="4"/>
                  <a:pt x="0" y="4"/>
                  <a:pt x="0" y="4"/>
                </a:cubicBezTo>
                <a:cubicBezTo>
                  <a:pt x="0" y="4"/>
                  <a:pt x="1" y="4"/>
                  <a:pt x="1" y="4"/>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 name="Freeform 81"/>
          <p:cNvSpPr>
            <a:spLocks/>
          </p:cNvSpPr>
          <p:nvPr/>
        </p:nvSpPr>
        <p:spPr bwMode="auto">
          <a:xfrm>
            <a:off x="10102850" y="5235575"/>
            <a:ext cx="0" cy="3175"/>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1"/>
                  <a:pt x="0" y="1"/>
                  <a:pt x="0" y="1"/>
                </a:cubicBezTo>
                <a:cubicBezTo>
                  <a:pt x="0" y="1"/>
                  <a:pt x="0" y="0"/>
                  <a:pt x="0" y="0"/>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 name="Rectangle 82"/>
          <p:cNvSpPr>
            <a:spLocks noChangeArrowheads="1"/>
          </p:cNvSpPr>
          <p:nvPr/>
        </p:nvSpPr>
        <p:spPr bwMode="auto">
          <a:xfrm>
            <a:off x="10425113" y="5180013"/>
            <a:ext cx="1587" cy="31750"/>
          </a:xfrm>
          <a:prstGeom prst="rect">
            <a:avLst/>
          </a:prstGeom>
          <a:solidFill>
            <a:srgbClr val="2053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0" name="Freeform 83"/>
          <p:cNvSpPr>
            <a:spLocks/>
          </p:cNvSpPr>
          <p:nvPr/>
        </p:nvSpPr>
        <p:spPr bwMode="auto">
          <a:xfrm>
            <a:off x="9329738" y="5670550"/>
            <a:ext cx="63500" cy="31750"/>
          </a:xfrm>
          <a:custGeom>
            <a:avLst/>
            <a:gdLst>
              <a:gd name="T0" fmla="*/ 16 w 16"/>
              <a:gd name="T1" fmla="*/ 0 h 8"/>
              <a:gd name="T2" fmla="*/ 9 w 16"/>
              <a:gd name="T3" fmla="*/ 0 h 8"/>
              <a:gd name="T4" fmla="*/ 0 w 16"/>
              <a:gd name="T5" fmla="*/ 7 h 8"/>
              <a:gd name="T6" fmla="*/ 6 w 16"/>
              <a:gd name="T7" fmla="*/ 8 h 8"/>
              <a:gd name="T8" fmla="*/ 16 w 16"/>
              <a:gd name="T9" fmla="*/ 0 h 8"/>
            </a:gdLst>
            <a:ahLst/>
            <a:cxnLst>
              <a:cxn ang="0">
                <a:pos x="T0" y="T1"/>
              </a:cxn>
              <a:cxn ang="0">
                <a:pos x="T2" y="T3"/>
              </a:cxn>
              <a:cxn ang="0">
                <a:pos x="T4" y="T5"/>
              </a:cxn>
              <a:cxn ang="0">
                <a:pos x="T6" y="T7"/>
              </a:cxn>
              <a:cxn ang="0">
                <a:pos x="T8" y="T9"/>
              </a:cxn>
            </a:cxnLst>
            <a:rect l="0" t="0" r="r" b="b"/>
            <a:pathLst>
              <a:path w="16" h="8">
                <a:moveTo>
                  <a:pt x="16" y="0"/>
                </a:moveTo>
                <a:cubicBezTo>
                  <a:pt x="14" y="0"/>
                  <a:pt x="12" y="0"/>
                  <a:pt x="9" y="0"/>
                </a:cubicBezTo>
                <a:cubicBezTo>
                  <a:pt x="6" y="2"/>
                  <a:pt x="3" y="5"/>
                  <a:pt x="0" y="7"/>
                </a:cubicBezTo>
                <a:cubicBezTo>
                  <a:pt x="2" y="7"/>
                  <a:pt x="4" y="7"/>
                  <a:pt x="6" y="8"/>
                </a:cubicBezTo>
                <a:cubicBezTo>
                  <a:pt x="10" y="5"/>
                  <a:pt x="13" y="3"/>
                  <a:pt x="16" y="0"/>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1" name="Freeform 84"/>
          <p:cNvSpPr>
            <a:spLocks/>
          </p:cNvSpPr>
          <p:nvPr/>
        </p:nvSpPr>
        <p:spPr bwMode="auto">
          <a:xfrm>
            <a:off x="10860088" y="5467350"/>
            <a:ext cx="138112" cy="61912"/>
          </a:xfrm>
          <a:custGeom>
            <a:avLst/>
            <a:gdLst>
              <a:gd name="T0" fmla="*/ 0 w 35"/>
              <a:gd name="T1" fmla="*/ 14 h 16"/>
              <a:gd name="T2" fmla="*/ 2 w 35"/>
              <a:gd name="T3" fmla="*/ 16 h 16"/>
              <a:gd name="T4" fmla="*/ 9 w 35"/>
              <a:gd name="T5" fmla="*/ 14 h 16"/>
              <a:gd name="T6" fmla="*/ 35 w 35"/>
              <a:gd name="T7" fmla="*/ 0 h 16"/>
              <a:gd name="T8" fmla="*/ 19 w 35"/>
              <a:gd name="T9" fmla="*/ 4 h 16"/>
              <a:gd name="T10" fmla="*/ 0 w 35"/>
              <a:gd name="T11" fmla="*/ 14 h 16"/>
            </a:gdLst>
            <a:ahLst/>
            <a:cxnLst>
              <a:cxn ang="0">
                <a:pos x="T0" y="T1"/>
              </a:cxn>
              <a:cxn ang="0">
                <a:pos x="T2" y="T3"/>
              </a:cxn>
              <a:cxn ang="0">
                <a:pos x="T4" y="T5"/>
              </a:cxn>
              <a:cxn ang="0">
                <a:pos x="T6" y="T7"/>
              </a:cxn>
              <a:cxn ang="0">
                <a:pos x="T8" y="T9"/>
              </a:cxn>
              <a:cxn ang="0">
                <a:pos x="T10" y="T11"/>
              </a:cxn>
            </a:cxnLst>
            <a:rect l="0" t="0" r="r" b="b"/>
            <a:pathLst>
              <a:path w="35" h="16">
                <a:moveTo>
                  <a:pt x="0" y="14"/>
                </a:moveTo>
                <a:cubicBezTo>
                  <a:pt x="0" y="15"/>
                  <a:pt x="1" y="15"/>
                  <a:pt x="2" y="16"/>
                </a:cubicBezTo>
                <a:cubicBezTo>
                  <a:pt x="4" y="15"/>
                  <a:pt x="6" y="15"/>
                  <a:pt x="9" y="14"/>
                </a:cubicBezTo>
                <a:cubicBezTo>
                  <a:pt x="18" y="10"/>
                  <a:pt x="26" y="5"/>
                  <a:pt x="35" y="0"/>
                </a:cubicBezTo>
                <a:cubicBezTo>
                  <a:pt x="30" y="2"/>
                  <a:pt x="25" y="3"/>
                  <a:pt x="19" y="4"/>
                </a:cubicBezTo>
                <a:cubicBezTo>
                  <a:pt x="13" y="7"/>
                  <a:pt x="7" y="11"/>
                  <a:pt x="0" y="14"/>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2" name="Freeform 85"/>
          <p:cNvSpPr>
            <a:spLocks/>
          </p:cNvSpPr>
          <p:nvPr/>
        </p:nvSpPr>
        <p:spPr bwMode="auto">
          <a:xfrm>
            <a:off x="11468100" y="5100638"/>
            <a:ext cx="55562" cy="31750"/>
          </a:xfrm>
          <a:custGeom>
            <a:avLst/>
            <a:gdLst>
              <a:gd name="T0" fmla="*/ 0 w 14"/>
              <a:gd name="T1" fmla="*/ 7 h 8"/>
              <a:gd name="T2" fmla="*/ 6 w 14"/>
              <a:gd name="T3" fmla="*/ 8 h 8"/>
              <a:gd name="T4" fmla="*/ 14 w 14"/>
              <a:gd name="T5" fmla="*/ 0 h 8"/>
              <a:gd name="T6" fmla="*/ 8 w 14"/>
              <a:gd name="T7" fmla="*/ 0 h 8"/>
              <a:gd name="T8" fmla="*/ 0 w 14"/>
              <a:gd name="T9" fmla="*/ 7 h 8"/>
            </a:gdLst>
            <a:ahLst/>
            <a:cxnLst>
              <a:cxn ang="0">
                <a:pos x="T0" y="T1"/>
              </a:cxn>
              <a:cxn ang="0">
                <a:pos x="T2" y="T3"/>
              </a:cxn>
              <a:cxn ang="0">
                <a:pos x="T4" y="T5"/>
              </a:cxn>
              <a:cxn ang="0">
                <a:pos x="T6" y="T7"/>
              </a:cxn>
              <a:cxn ang="0">
                <a:pos x="T8" y="T9"/>
              </a:cxn>
            </a:cxnLst>
            <a:rect l="0" t="0" r="r" b="b"/>
            <a:pathLst>
              <a:path w="14" h="8">
                <a:moveTo>
                  <a:pt x="0" y="7"/>
                </a:moveTo>
                <a:cubicBezTo>
                  <a:pt x="2" y="7"/>
                  <a:pt x="4" y="8"/>
                  <a:pt x="6" y="8"/>
                </a:cubicBezTo>
                <a:cubicBezTo>
                  <a:pt x="9" y="5"/>
                  <a:pt x="11" y="3"/>
                  <a:pt x="14" y="0"/>
                </a:cubicBezTo>
                <a:cubicBezTo>
                  <a:pt x="12" y="0"/>
                  <a:pt x="10" y="0"/>
                  <a:pt x="8" y="0"/>
                </a:cubicBezTo>
                <a:cubicBezTo>
                  <a:pt x="6" y="2"/>
                  <a:pt x="3" y="5"/>
                  <a:pt x="0" y="7"/>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3" name="Freeform 86"/>
          <p:cNvSpPr>
            <a:spLocks/>
          </p:cNvSpPr>
          <p:nvPr/>
        </p:nvSpPr>
        <p:spPr bwMode="auto">
          <a:xfrm>
            <a:off x="9990138" y="5262563"/>
            <a:ext cx="66675" cy="26987"/>
          </a:xfrm>
          <a:custGeom>
            <a:avLst/>
            <a:gdLst>
              <a:gd name="T0" fmla="*/ 17 w 17"/>
              <a:gd name="T1" fmla="*/ 4 h 7"/>
              <a:gd name="T2" fmla="*/ 15 w 17"/>
              <a:gd name="T3" fmla="*/ 0 h 7"/>
              <a:gd name="T4" fmla="*/ 0 w 17"/>
              <a:gd name="T5" fmla="*/ 7 h 7"/>
              <a:gd name="T6" fmla="*/ 16 w 17"/>
              <a:gd name="T7" fmla="*/ 4 h 7"/>
              <a:gd name="T8" fmla="*/ 17 w 17"/>
              <a:gd name="T9" fmla="*/ 4 h 7"/>
            </a:gdLst>
            <a:ahLst/>
            <a:cxnLst>
              <a:cxn ang="0">
                <a:pos x="T0" y="T1"/>
              </a:cxn>
              <a:cxn ang="0">
                <a:pos x="T2" y="T3"/>
              </a:cxn>
              <a:cxn ang="0">
                <a:pos x="T4" y="T5"/>
              </a:cxn>
              <a:cxn ang="0">
                <a:pos x="T6" y="T7"/>
              </a:cxn>
              <a:cxn ang="0">
                <a:pos x="T8" y="T9"/>
              </a:cxn>
            </a:cxnLst>
            <a:rect l="0" t="0" r="r" b="b"/>
            <a:pathLst>
              <a:path w="17" h="7">
                <a:moveTo>
                  <a:pt x="17" y="4"/>
                </a:moveTo>
                <a:cubicBezTo>
                  <a:pt x="16" y="3"/>
                  <a:pt x="15" y="2"/>
                  <a:pt x="15" y="0"/>
                </a:cubicBezTo>
                <a:cubicBezTo>
                  <a:pt x="10" y="3"/>
                  <a:pt x="5" y="5"/>
                  <a:pt x="0" y="7"/>
                </a:cubicBezTo>
                <a:cubicBezTo>
                  <a:pt x="6" y="6"/>
                  <a:pt x="11" y="5"/>
                  <a:pt x="16" y="4"/>
                </a:cubicBezTo>
                <a:cubicBezTo>
                  <a:pt x="17" y="4"/>
                  <a:pt x="17" y="4"/>
                  <a:pt x="17" y="4"/>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4" name="Freeform 87"/>
          <p:cNvSpPr>
            <a:spLocks/>
          </p:cNvSpPr>
          <p:nvPr/>
        </p:nvSpPr>
        <p:spPr bwMode="auto">
          <a:xfrm>
            <a:off x="10833100" y="5521325"/>
            <a:ext cx="34925" cy="15875"/>
          </a:xfrm>
          <a:custGeom>
            <a:avLst/>
            <a:gdLst>
              <a:gd name="T0" fmla="*/ 9 w 9"/>
              <a:gd name="T1" fmla="*/ 2 h 4"/>
              <a:gd name="T2" fmla="*/ 7 w 9"/>
              <a:gd name="T3" fmla="*/ 0 h 4"/>
              <a:gd name="T4" fmla="*/ 0 w 9"/>
              <a:gd name="T5" fmla="*/ 4 h 4"/>
              <a:gd name="T6" fmla="*/ 9 w 9"/>
              <a:gd name="T7" fmla="*/ 2 h 4"/>
            </a:gdLst>
            <a:ahLst/>
            <a:cxnLst>
              <a:cxn ang="0">
                <a:pos x="T0" y="T1"/>
              </a:cxn>
              <a:cxn ang="0">
                <a:pos x="T2" y="T3"/>
              </a:cxn>
              <a:cxn ang="0">
                <a:pos x="T4" y="T5"/>
              </a:cxn>
              <a:cxn ang="0">
                <a:pos x="T6" y="T7"/>
              </a:cxn>
            </a:cxnLst>
            <a:rect l="0" t="0" r="r" b="b"/>
            <a:pathLst>
              <a:path w="9" h="4">
                <a:moveTo>
                  <a:pt x="9" y="2"/>
                </a:moveTo>
                <a:cubicBezTo>
                  <a:pt x="8" y="1"/>
                  <a:pt x="7" y="1"/>
                  <a:pt x="7" y="0"/>
                </a:cubicBezTo>
                <a:cubicBezTo>
                  <a:pt x="5" y="1"/>
                  <a:pt x="2" y="3"/>
                  <a:pt x="0" y="4"/>
                </a:cubicBezTo>
                <a:cubicBezTo>
                  <a:pt x="3" y="3"/>
                  <a:pt x="6" y="3"/>
                  <a:pt x="9" y="2"/>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Freeform 88"/>
          <p:cNvSpPr>
            <a:spLocks/>
          </p:cNvSpPr>
          <p:nvPr/>
        </p:nvSpPr>
        <p:spPr bwMode="auto">
          <a:xfrm>
            <a:off x="11366500" y="5356225"/>
            <a:ext cx="66675" cy="28575"/>
          </a:xfrm>
          <a:custGeom>
            <a:avLst/>
            <a:gdLst>
              <a:gd name="T0" fmla="*/ 0 w 17"/>
              <a:gd name="T1" fmla="*/ 3 h 7"/>
              <a:gd name="T2" fmla="*/ 11 w 17"/>
              <a:gd name="T3" fmla="*/ 7 h 7"/>
              <a:gd name="T4" fmla="*/ 17 w 17"/>
              <a:gd name="T5" fmla="*/ 5 h 7"/>
              <a:gd name="T6" fmla="*/ 6 w 17"/>
              <a:gd name="T7" fmla="*/ 0 h 7"/>
              <a:gd name="T8" fmla="*/ 0 w 17"/>
              <a:gd name="T9" fmla="*/ 3 h 7"/>
            </a:gdLst>
            <a:ahLst/>
            <a:cxnLst>
              <a:cxn ang="0">
                <a:pos x="T0" y="T1"/>
              </a:cxn>
              <a:cxn ang="0">
                <a:pos x="T2" y="T3"/>
              </a:cxn>
              <a:cxn ang="0">
                <a:pos x="T4" y="T5"/>
              </a:cxn>
              <a:cxn ang="0">
                <a:pos x="T6" y="T7"/>
              </a:cxn>
              <a:cxn ang="0">
                <a:pos x="T8" y="T9"/>
              </a:cxn>
            </a:cxnLst>
            <a:rect l="0" t="0" r="r" b="b"/>
            <a:pathLst>
              <a:path w="17" h="7">
                <a:moveTo>
                  <a:pt x="0" y="3"/>
                </a:moveTo>
                <a:cubicBezTo>
                  <a:pt x="3" y="4"/>
                  <a:pt x="7" y="6"/>
                  <a:pt x="11" y="7"/>
                </a:cubicBezTo>
                <a:cubicBezTo>
                  <a:pt x="13" y="6"/>
                  <a:pt x="15" y="6"/>
                  <a:pt x="17" y="5"/>
                </a:cubicBezTo>
                <a:cubicBezTo>
                  <a:pt x="14" y="3"/>
                  <a:pt x="10" y="2"/>
                  <a:pt x="6" y="0"/>
                </a:cubicBezTo>
                <a:cubicBezTo>
                  <a:pt x="4" y="1"/>
                  <a:pt x="2" y="2"/>
                  <a:pt x="0" y="3"/>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 name="Freeform 89"/>
          <p:cNvSpPr>
            <a:spLocks/>
          </p:cNvSpPr>
          <p:nvPr/>
        </p:nvSpPr>
        <p:spPr bwMode="auto">
          <a:xfrm>
            <a:off x="10582275" y="5153025"/>
            <a:ext cx="149225" cy="23812"/>
          </a:xfrm>
          <a:custGeom>
            <a:avLst/>
            <a:gdLst>
              <a:gd name="T0" fmla="*/ 25 w 38"/>
              <a:gd name="T1" fmla="*/ 6 h 6"/>
              <a:gd name="T2" fmla="*/ 38 w 38"/>
              <a:gd name="T3" fmla="*/ 5 h 6"/>
              <a:gd name="T4" fmla="*/ 13 w 38"/>
              <a:gd name="T5" fmla="*/ 0 h 6"/>
              <a:gd name="T6" fmla="*/ 0 w 38"/>
              <a:gd name="T7" fmla="*/ 1 h 6"/>
              <a:gd name="T8" fmla="*/ 25 w 38"/>
              <a:gd name="T9" fmla="*/ 6 h 6"/>
            </a:gdLst>
            <a:ahLst/>
            <a:cxnLst>
              <a:cxn ang="0">
                <a:pos x="T0" y="T1"/>
              </a:cxn>
              <a:cxn ang="0">
                <a:pos x="T2" y="T3"/>
              </a:cxn>
              <a:cxn ang="0">
                <a:pos x="T4" y="T5"/>
              </a:cxn>
              <a:cxn ang="0">
                <a:pos x="T6" y="T7"/>
              </a:cxn>
              <a:cxn ang="0">
                <a:pos x="T8" y="T9"/>
              </a:cxn>
            </a:cxnLst>
            <a:rect l="0" t="0" r="r" b="b"/>
            <a:pathLst>
              <a:path w="38" h="6">
                <a:moveTo>
                  <a:pt x="25" y="6"/>
                </a:moveTo>
                <a:cubicBezTo>
                  <a:pt x="29" y="6"/>
                  <a:pt x="34" y="5"/>
                  <a:pt x="38" y="5"/>
                </a:cubicBezTo>
                <a:cubicBezTo>
                  <a:pt x="30" y="3"/>
                  <a:pt x="21" y="1"/>
                  <a:pt x="13" y="0"/>
                </a:cubicBezTo>
                <a:cubicBezTo>
                  <a:pt x="9" y="0"/>
                  <a:pt x="4" y="1"/>
                  <a:pt x="0" y="1"/>
                </a:cubicBezTo>
                <a:cubicBezTo>
                  <a:pt x="8" y="3"/>
                  <a:pt x="17" y="4"/>
                  <a:pt x="25" y="6"/>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 name="Freeform 90"/>
          <p:cNvSpPr>
            <a:spLocks/>
          </p:cNvSpPr>
          <p:nvPr/>
        </p:nvSpPr>
        <p:spPr bwMode="auto">
          <a:xfrm>
            <a:off x="9337675" y="5430838"/>
            <a:ext cx="63500" cy="23812"/>
          </a:xfrm>
          <a:custGeom>
            <a:avLst/>
            <a:gdLst>
              <a:gd name="T0" fmla="*/ 16 w 16"/>
              <a:gd name="T1" fmla="*/ 4 h 6"/>
              <a:gd name="T2" fmla="*/ 5 w 16"/>
              <a:gd name="T3" fmla="*/ 0 h 6"/>
              <a:gd name="T4" fmla="*/ 0 w 16"/>
              <a:gd name="T5" fmla="*/ 2 h 6"/>
              <a:gd name="T6" fmla="*/ 10 w 16"/>
              <a:gd name="T7" fmla="*/ 6 h 6"/>
              <a:gd name="T8" fmla="*/ 16 w 16"/>
              <a:gd name="T9" fmla="*/ 4 h 6"/>
            </a:gdLst>
            <a:ahLst/>
            <a:cxnLst>
              <a:cxn ang="0">
                <a:pos x="T0" y="T1"/>
              </a:cxn>
              <a:cxn ang="0">
                <a:pos x="T2" y="T3"/>
              </a:cxn>
              <a:cxn ang="0">
                <a:pos x="T4" y="T5"/>
              </a:cxn>
              <a:cxn ang="0">
                <a:pos x="T6" y="T7"/>
              </a:cxn>
              <a:cxn ang="0">
                <a:pos x="T8" y="T9"/>
              </a:cxn>
            </a:cxnLst>
            <a:rect l="0" t="0" r="r" b="b"/>
            <a:pathLst>
              <a:path w="16" h="6">
                <a:moveTo>
                  <a:pt x="16" y="4"/>
                </a:moveTo>
                <a:cubicBezTo>
                  <a:pt x="12" y="3"/>
                  <a:pt x="9" y="1"/>
                  <a:pt x="5" y="0"/>
                </a:cubicBezTo>
                <a:cubicBezTo>
                  <a:pt x="3" y="0"/>
                  <a:pt x="2" y="1"/>
                  <a:pt x="0" y="2"/>
                </a:cubicBezTo>
                <a:cubicBezTo>
                  <a:pt x="3" y="3"/>
                  <a:pt x="6" y="5"/>
                  <a:pt x="10" y="6"/>
                </a:cubicBezTo>
                <a:cubicBezTo>
                  <a:pt x="12" y="6"/>
                  <a:pt x="14" y="5"/>
                  <a:pt x="16" y="4"/>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 name="Freeform 91"/>
          <p:cNvSpPr>
            <a:spLocks/>
          </p:cNvSpPr>
          <p:nvPr/>
        </p:nvSpPr>
        <p:spPr bwMode="auto">
          <a:xfrm>
            <a:off x="9977438" y="5635625"/>
            <a:ext cx="146050" cy="26987"/>
          </a:xfrm>
          <a:custGeom>
            <a:avLst/>
            <a:gdLst>
              <a:gd name="T0" fmla="*/ 13 w 37"/>
              <a:gd name="T1" fmla="*/ 0 h 7"/>
              <a:gd name="T2" fmla="*/ 0 w 37"/>
              <a:gd name="T3" fmla="*/ 1 h 7"/>
              <a:gd name="T4" fmla="*/ 24 w 37"/>
              <a:gd name="T5" fmla="*/ 7 h 7"/>
              <a:gd name="T6" fmla="*/ 37 w 37"/>
              <a:gd name="T7" fmla="*/ 5 h 7"/>
              <a:gd name="T8" fmla="*/ 13 w 37"/>
              <a:gd name="T9" fmla="*/ 0 h 7"/>
            </a:gdLst>
            <a:ahLst/>
            <a:cxnLst>
              <a:cxn ang="0">
                <a:pos x="T0" y="T1"/>
              </a:cxn>
              <a:cxn ang="0">
                <a:pos x="T2" y="T3"/>
              </a:cxn>
              <a:cxn ang="0">
                <a:pos x="T4" y="T5"/>
              </a:cxn>
              <a:cxn ang="0">
                <a:pos x="T6" y="T7"/>
              </a:cxn>
              <a:cxn ang="0">
                <a:pos x="T8" y="T9"/>
              </a:cxn>
            </a:cxnLst>
            <a:rect l="0" t="0" r="r" b="b"/>
            <a:pathLst>
              <a:path w="37" h="7">
                <a:moveTo>
                  <a:pt x="13" y="0"/>
                </a:moveTo>
                <a:cubicBezTo>
                  <a:pt x="8" y="0"/>
                  <a:pt x="4" y="1"/>
                  <a:pt x="0" y="1"/>
                </a:cubicBezTo>
                <a:cubicBezTo>
                  <a:pt x="8" y="3"/>
                  <a:pt x="16" y="5"/>
                  <a:pt x="24" y="7"/>
                </a:cubicBezTo>
                <a:cubicBezTo>
                  <a:pt x="29" y="6"/>
                  <a:pt x="33" y="6"/>
                  <a:pt x="37" y="5"/>
                </a:cubicBezTo>
                <a:cubicBezTo>
                  <a:pt x="29" y="3"/>
                  <a:pt x="21" y="2"/>
                  <a:pt x="13" y="0"/>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9" name="Oval 92"/>
          <p:cNvSpPr>
            <a:spLocks noChangeArrowheads="1"/>
          </p:cNvSpPr>
          <p:nvPr/>
        </p:nvSpPr>
        <p:spPr bwMode="auto">
          <a:xfrm>
            <a:off x="11163300" y="5502275"/>
            <a:ext cx="403225" cy="404812"/>
          </a:xfrm>
          <a:prstGeom prst="ellipse">
            <a:avLst/>
          </a:prstGeom>
          <a:solidFill>
            <a:srgbClr val="DA4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0" name="Freeform 93"/>
          <p:cNvSpPr>
            <a:spLocks/>
          </p:cNvSpPr>
          <p:nvPr/>
        </p:nvSpPr>
        <p:spPr bwMode="auto">
          <a:xfrm>
            <a:off x="11193463" y="5800725"/>
            <a:ext cx="180975" cy="55562"/>
          </a:xfrm>
          <a:custGeom>
            <a:avLst/>
            <a:gdLst>
              <a:gd name="T0" fmla="*/ 39 w 46"/>
              <a:gd name="T1" fmla="*/ 0 h 14"/>
              <a:gd name="T2" fmla="*/ 4 w 46"/>
              <a:gd name="T3" fmla="*/ 0 h 14"/>
              <a:gd name="T4" fmla="*/ 0 w 46"/>
              <a:gd name="T5" fmla="*/ 2 h 14"/>
              <a:gd name="T6" fmla="*/ 11 w 46"/>
              <a:gd name="T7" fmla="*/ 14 h 14"/>
              <a:gd name="T8" fmla="*/ 39 w 46"/>
              <a:gd name="T9" fmla="*/ 14 h 14"/>
              <a:gd name="T10" fmla="*/ 46 w 46"/>
              <a:gd name="T11" fmla="*/ 8 h 14"/>
              <a:gd name="T12" fmla="*/ 46 w 46"/>
              <a:gd name="T13" fmla="*/ 8 h 14"/>
              <a:gd name="T14" fmla="*/ 39 w 46"/>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14">
                <a:moveTo>
                  <a:pt x="39" y="0"/>
                </a:moveTo>
                <a:cubicBezTo>
                  <a:pt x="4" y="0"/>
                  <a:pt x="4" y="0"/>
                  <a:pt x="4" y="0"/>
                </a:cubicBezTo>
                <a:cubicBezTo>
                  <a:pt x="2" y="0"/>
                  <a:pt x="0" y="0"/>
                  <a:pt x="0" y="2"/>
                </a:cubicBezTo>
                <a:cubicBezTo>
                  <a:pt x="2" y="6"/>
                  <a:pt x="7" y="10"/>
                  <a:pt x="11" y="14"/>
                </a:cubicBezTo>
                <a:cubicBezTo>
                  <a:pt x="39" y="14"/>
                  <a:pt x="39" y="14"/>
                  <a:pt x="39" y="14"/>
                </a:cubicBezTo>
                <a:cubicBezTo>
                  <a:pt x="42" y="14"/>
                  <a:pt x="46" y="10"/>
                  <a:pt x="46" y="8"/>
                </a:cubicBezTo>
                <a:cubicBezTo>
                  <a:pt x="46" y="8"/>
                  <a:pt x="46" y="8"/>
                  <a:pt x="46" y="8"/>
                </a:cubicBezTo>
                <a:cubicBezTo>
                  <a:pt x="46" y="4"/>
                  <a:pt x="42" y="0"/>
                  <a:pt x="39" y="0"/>
                </a:cubicBezTo>
              </a:path>
            </a:pathLst>
          </a:custGeom>
          <a:solidFill>
            <a:srgbClr val="EA9B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1" name="Freeform 94"/>
          <p:cNvSpPr>
            <a:spLocks/>
          </p:cNvSpPr>
          <p:nvPr/>
        </p:nvSpPr>
        <p:spPr bwMode="auto">
          <a:xfrm>
            <a:off x="11171238" y="5581650"/>
            <a:ext cx="250825" cy="80962"/>
          </a:xfrm>
          <a:custGeom>
            <a:avLst/>
            <a:gdLst>
              <a:gd name="T0" fmla="*/ 33 w 64"/>
              <a:gd name="T1" fmla="*/ 0 h 21"/>
              <a:gd name="T2" fmla="*/ 6 w 64"/>
              <a:gd name="T3" fmla="*/ 0 h 21"/>
              <a:gd name="T4" fmla="*/ 0 w 64"/>
              <a:gd name="T5" fmla="*/ 15 h 21"/>
              <a:gd name="T6" fmla="*/ 15 w 64"/>
              <a:gd name="T7" fmla="*/ 15 h 21"/>
              <a:gd name="T8" fmla="*/ 21 w 64"/>
              <a:gd name="T9" fmla="*/ 21 h 21"/>
              <a:gd name="T10" fmla="*/ 56 w 64"/>
              <a:gd name="T11" fmla="*/ 21 h 21"/>
              <a:gd name="T12" fmla="*/ 64 w 64"/>
              <a:gd name="T13" fmla="*/ 15 h 21"/>
              <a:gd name="T14" fmla="*/ 56 w 64"/>
              <a:gd name="T15" fmla="*/ 9 h 21"/>
              <a:gd name="T16" fmla="*/ 39 w 64"/>
              <a:gd name="T17" fmla="*/ 9 h 21"/>
              <a:gd name="T18" fmla="*/ 33 w 64"/>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21">
                <a:moveTo>
                  <a:pt x="33" y="0"/>
                </a:moveTo>
                <a:cubicBezTo>
                  <a:pt x="6" y="0"/>
                  <a:pt x="6" y="0"/>
                  <a:pt x="6" y="0"/>
                </a:cubicBezTo>
                <a:cubicBezTo>
                  <a:pt x="4" y="4"/>
                  <a:pt x="2" y="9"/>
                  <a:pt x="0" y="15"/>
                </a:cubicBezTo>
                <a:cubicBezTo>
                  <a:pt x="15" y="15"/>
                  <a:pt x="15" y="15"/>
                  <a:pt x="15" y="15"/>
                </a:cubicBezTo>
                <a:cubicBezTo>
                  <a:pt x="15" y="19"/>
                  <a:pt x="19" y="21"/>
                  <a:pt x="21" y="21"/>
                </a:cubicBezTo>
                <a:cubicBezTo>
                  <a:pt x="56" y="21"/>
                  <a:pt x="56" y="21"/>
                  <a:pt x="56" y="21"/>
                </a:cubicBezTo>
                <a:cubicBezTo>
                  <a:pt x="60" y="21"/>
                  <a:pt x="64" y="19"/>
                  <a:pt x="64" y="15"/>
                </a:cubicBezTo>
                <a:cubicBezTo>
                  <a:pt x="64" y="11"/>
                  <a:pt x="60" y="9"/>
                  <a:pt x="56" y="9"/>
                </a:cubicBezTo>
                <a:cubicBezTo>
                  <a:pt x="39" y="9"/>
                  <a:pt x="39" y="9"/>
                  <a:pt x="39" y="9"/>
                </a:cubicBezTo>
                <a:cubicBezTo>
                  <a:pt x="39" y="4"/>
                  <a:pt x="37" y="0"/>
                  <a:pt x="33" y="0"/>
                </a:cubicBezTo>
              </a:path>
            </a:pathLst>
          </a:custGeom>
          <a:solidFill>
            <a:srgbClr val="EA9B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2" name="Freeform 95"/>
          <p:cNvSpPr>
            <a:spLocks/>
          </p:cNvSpPr>
          <p:nvPr/>
        </p:nvSpPr>
        <p:spPr bwMode="auto">
          <a:xfrm>
            <a:off x="11406188" y="5686425"/>
            <a:ext cx="160337" cy="47625"/>
          </a:xfrm>
          <a:custGeom>
            <a:avLst/>
            <a:gdLst>
              <a:gd name="T0" fmla="*/ 41 w 41"/>
              <a:gd name="T1" fmla="*/ 0 h 12"/>
              <a:gd name="T2" fmla="*/ 6 w 41"/>
              <a:gd name="T3" fmla="*/ 0 h 12"/>
              <a:gd name="T4" fmla="*/ 0 w 41"/>
              <a:gd name="T5" fmla="*/ 6 h 12"/>
              <a:gd name="T6" fmla="*/ 6 w 41"/>
              <a:gd name="T7" fmla="*/ 12 h 12"/>
              <a:gd name="T8" fmla="*/ 39 w 41"/>
              <a:gd name="T9" fmla="*/ 12 h 12"/>
              <a:gd name="T10" fmla="*/ 41 w 41"/>
              <a:gd name="T11" fmla="*/ 4 h 12"/>
              <a:gd name="T12" fmla="*/ 41 w 41"/>
              <a:gd name="T13" fmla="*/ 4 h 12"/>
              <a:gd name="T14" fmla="*/ 41 w 41"/>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12">
                <a:moveTo>
                  <a:pt x="41" y="0"/>
                </a:moveTo>
                <a:cubicBezTo>
                  <a:pt x="6" y="0"/>
                  <a:pt x="6" y="0"/>
                  <a:pt x="6" y="0"/>
                </a:cubicBezTo>
                <a:cubicBezTo>
                  <a:pt x="2" y="0"/>
                  <a:pt x="0" y="2"/>
                  <a:pt x="0" y="6"/>
                </a:cubicBezTo>
                <a:cubicBezTo>
                  <a:pt x="0" y="10"/>
                  <a:pt x="2" y="12"/>
                  <a:pt x="6" y="12"/>
                </a:cubicBezTo>
                <a:cubicBezTo>
                  <a:pt x="39" y="12"/>
                  <a:pt x="39" y="12"/>
                  <a:pt x="39" y="12"/>
                </a:cubicBezTo>
                <a:cubicBezTo>
                  <a:pt x="41" y="10"/>
                  <a:pt x="41" y="6"/>
                  <a:pt x="41" y="4"/>
                </a:cubicBezTo>
                <a:cubicBezTo>
                  <a:pt x="41" y="4"/>
                  <a:pt x="41" y="4"/>
                  <a:pt x="41" y="4"/>
                </a:cubicBezTo>
                <a:cubicBezTo>
                  <a:pt x="41" y="2"/>
                  <a:pt x="41" y="0"/>
                  <a:pt x="41" y="0"/>
                </a:cubicBezTo>
              </a:path>
            </a:pathLst>
          </a:custGeom>
          <a:solidFill>
            <a:srgbClr val="EA9B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3" name="Freeform 96"/>
          <p:cNvSpPr>
            <a:spLocks/>
          </p:cNvSpPr>
          <p:nvPr/>
        </p:nvSpPr>
        <p:spPr bwMode="auto">
          <a:xfrm>
            <a:off x="9193213" y="4794250"/>
            <a:ext cx="400050" cy="396875"/>
          </a:xfrm>
          <a:custGeom>
            <a:avLst/>
            <a:gdLst>
              <a:gd name="T0" fmla="*/ 96 w 102"/>
              <a:gd name="T1" fmla="*/ 39 h 101"/>
              <a:gd name="T2" fmla="*/ 39 w 102"/>
              <a:gd name="T3" fmla="*/ 7 h 101"/>
              <a:gd name="T4" fmla="*/ 6 w 102"/>
              <a:gd name="T5" fmla="*/ 62 h 101"/>
              <a:gd name="T6" fmla="*/ 62 w 102"/>
              <a:gd name="T7" fmla="*/ 94 h 101"/>
              <a:gd name="T8" fmla="*/ 96 w 102"/>
              <a:gd name="T9" fmla="*/ 39 h 101"/>
            </a:gdLst>
            <a:ahLst/>
            <a:cxnLst>
              <a:cxn ang="0">
                <a:pos x="T0" y="T1"/>
              </a:cxn>
              <a:cxn ang="0">
                <a:pos x="T2" y="T3"/>
              </a:cxn>
              <a:cxn ang="0">
                <a:pos x="T4" y="T5"/>
              </a:cxn>
              <a:cxn ang="0">
                <a:pos x="T6" y="T7"/>
              </a:cxn>
              <a:cxn ang="0">
                <a:pos x="T8" y="T9"/>
              </a:cxn>
            </a:cxnLst>
            <a:rect l="0" t="0" r="r" b="b"/>
            <a:pathLst>
              <a:path w="102" h="101">
                <a:moveTo>
                  <a:pt x="96" y="39"/>
                </a:moveTo>
                <a:cubicBezTo>
                  <a:pt x="89" y="13"/>
                  <a:pt x="65" y="0"/>
                  <a:pt x="39" y="7"/>
                </a:cubicBezTo>
                <a:cubicBezTo>
                  <a:pt x="15" y="13"/>
                  <a:pt x="0" y="36"/>
                  <a:pt x="6" y="62"/>
                </a:cubicBezTo>
                <a:cubicBezTo>
                  <a:pt x="13" y="86"/>
                  <a:pt x="38" y="101"/>
                  <a:pt x="62" y="94"/>
                </a:cubicBezTo>
                <a:cubicBezTo>
                  <a:pt x="88" y="88"/>
                  <a:pt x="102" y="62"/>
                  <a:pt x="96" y="39"/>
                </a:cubicBezTo>
                <a:close/>
              </a:path>
            </a:pathLst>
          </a:custGeom>
          <a:solidFill>
            <a:srgbClr val="B5B5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4" name="Freeform 97"/>
          <p:cNvSpPr>
            <a:spLocks/>
          </p:cNvSpPr>
          <p:nvPr/>
        </p:nvSpPr>
        <p:spPr bwMode="auto">
          <a:xfrm>
            <a:off x="8969376" y="4857750"/>
            <a:ext cx="850900" cy="274637"/>
          </a:xfrm>
          <a:custGeom>
            <a:avLst/>
            <a:gdLst>
              <a:gd name="T0" fmla="*/ 145 w 217"/>
              <a:gd name="T1" fmla="*/ 10 h 70"/>
              <a:gd name="T2" fmla="*/ 148 w 217"/>
              <a:gd name="T3" fmla="*/ 11 h 70"/>
              <a:gd name="T4" fmla="*/ 108 w 217"/>
              <a:gd name="T5" fmla="*/ 38 h 70"/>
              <a:gd name="T6" fmla="*/ 62 w 217"/>
              <a:gd name="T7" fmla="*/ 33 h 70"/>
              <a:gd name="T8" fmla="*/ 62 w 217"/>
              <a:gd name="T9" fmla="*/ 32 h 70"/>
              <a:gd name="T10" fmla="*/ 2 w 217"/>
              <a:gd name="T11" fmla="*/ 62 h 70"/>
              <a:gd name="T12" fmla="*/ 111 w 217"/>
              <a:gd name="T13" fmla="*/ 48 h 70"/>
              <a:gd name="T14" fmla="*/ 215 w 217"/>
              <a:gd name="T15" fmla="*/ 6 h 70"/>
              <a:gd name="T16" fmla="*/ 145 w 217"/>
              <a:gd name="T17" fmla="*/ 1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7" h="70">
                <a:moveTo>
                  <a:pt x="145" y="10"/>
                </a:moveTo>
                <a:cubicBezTo>
                  <a:pt x="147" y="9"/>
                  <a:pt x="148" y="11"/>
                  <a:pt x="148" y="11"/>
                </a:cubicBezTo>
                <a:cubicBezTo>
                  <a:pt x="150" y="19"/>
                  <a:pt x="132" y="32"/>
                  <a:pt x="108" y="38"/>
                </a:cubicBezTo>
                <a:cubicBezTo>
                  <a:pt x="86" y="44"/>
                  <a:pt x="64" y="41"/>
                  <a:pt x="62" y="33"/>
                </a:cubicBezTo>
                <a:cubicBezTo>
                  <a:pt x="62" y="32"/>
                  <a:pt x="62" y="32"/>
                  <a:pt x="62" y="32"/>
                </a:cubicBezTo>
                <a:cubicBezTo>
                  <a:pt x="24" y="43"/>
                  <a:pt x="0" y="56"/>
                  <a:pt x="2" y="62"/>
                </a:cubicBezTo>
                <a:cubicBezTo>
                  <a:pt x="4" y="70"/>
                  <a:pt x="53" y="64"/>
                  <a:pt x="111" y="48"/>
                </a:cubicBezTo>
                <a:cubicBezTo>
                  <a:pt x="171" y="33"/>
                  <a:pt x="217" y="14"/>
                  <a:pt x="215" y="6"/>
                </a:cubicBezTo>
                <a:cubicBezTo>
                  <a:pt x="213" y="0"/>
                  <a:pt x="186" y="1"/>
                  <a:pt x="145" y="10"/>
                </a:cubicBezTo>
                <a:close/>
              </a:path>
            </a:pathLst>
          </a:custGeom>
          <a:solidFill>
            <a:srgbClr val="DA4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5" name="Freeform 98"/>
          <p:cNvSpPr>
            <a:spLocks/>
          </p:cNvSpPr>
          <p:nvPr/>
        </p:nvSpPr>
        <p:spPr bwMode="auto">
          <a:xfrm>
            <a:off x="11083925" y="5014913"/>
            <a:ext cx="192087" cy="192087"/>
          </a:xfrm>
          <a:custGeom>
            <a:avLst/>
            <a:gdLst>
              <a:gd name="T0" fmla="*/ 0 w 49"/>
              <a:gd name="T1" fmla="*/ 25 h 49"/>
              <a:gd name="T2" fmla="*/ 24 w 49"/>
              <a:gd name="T3" fmla="*/ 0 h 49"/>
              <a:gd name="T4" fmla="*/ 49 w 49"/>
              <a:gd name="T5" fmla="*/ 25 h 49"/>
              <a:gd name="T6" fmla="*/ 24 w 49"/>
              <a:gd name="T7" fmla="*/ 49 h 49"/>
              <a:gd name="T8" fmla="*/ 0 w 49"/>
              <a:gd name="T9" fmla="*/ 25 h 49"/>
            </a:gdLst>
            <a:ahLst/>
            <a:cxnLst>
              <a:cxn ang="0">
                <a:pos x="T0" y="T1"/>
              </a:cxn>
              <a:cxn ang="0">
                <a:pos x="T2" y="T3"/>
              </a:cxn>
              <a:cxn ang="0">
                <a:pos x="T4" y="T5"/>
              </a:cxn>
              <a:cxn ang="0">
                <a:pos x="T6" y="T7"/>
              </a:cxn>
              <a:cxn ang="0">
                <a:pos x="T8" y="T9"/>
              </a:cxn>
            </a:cxnLst>
            <a:rect l="0" t="0" r="r" b="b"/>
            <a:pathLst>
              <a:path w="49" h="49">
                <a:moveTo>
                  <a:pt x="0" y="25"/>
                </a:moveTo>
                <a:cubicBezTo>
                  <a:pt x="0" y="12"/>
                  <a:pt x="12" y="0"/>
                  <a:pt x="24" y="0"/>
                </a:cubicBezTo>
                <a:cubicBezTo>
                  <a:pt x="39" y="0"/>
                  <a:pt x="49" y="12"/>
                  <a:pt x="49" y="25"/>
                </a:cubicBezTo>
                <a:cubicBezTo>
                  <a:pt x="49" y="39"/>
                  <a:pt x="39" y="49"/>
                  <a:pt x="24" y="49"/>
                </a:cubicBezTo>
                <a:cubicBezTo>
                  <a:pt x="12" y="49"/>
                  <a:pt x="0" y="39"/>
                  <a:pt x="0" y="25"/>
                </a:cubicBezTo>
              </a:path>
            </a:pathLst>
          </a:custGeom>
          <a:solidFill>
            <a:srgbClr val="1724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6" name="Freeform 99"/>
          <p:cNvSpPr>
            <a:spLocks/>
          </p:cNvSpPr>
          <p:nvPr/>
        </p:nvSpPr>
        <p:spPr bwMode="auto">
          <a:xfrm>
            <a:off x="11155363" y="5054600"/>
            <a:ext cx="120650" cy="39687"/>
          </a:xfrm>
          <a:custGeom>
            <a:avLst/>
            <a:gdLst>
              <a:gd name="T0" fmla="*/ 27 w 31"/>
              <a:gd name="T1" fmla="*/ 0 h 10"/>
              <a:gd name="T2" fmla="*/ 15 w 31"/>
              <a:gd name="T3" fmla="*/ 0 h 10"/>
              <a:gd name="T4" fmla="*/ 13 w 31"/>
              <a:gd name="T5" fmla="*/ 4 h 10"/>
              <a:gd name="T6" fmla="*/ 4 w 31"/>
              <a:gd name="T7" fmla="*/ 4 h 10"/>
              <a:gd name="T8" fmla="*/ 0 w 31"/>
              <a:gd name="T9" fmla="*/ 8 h 10"/>
              <a:gd name="T10" fmla="*/ 4 w 31"/>
              <a:gd name="T11" fmla="*/ 10 h 10"/>
              <a:gd name="T12" fmla="*/ 21 w 31"/>
              <a:gd name="T13" fmla="*/ 10 h 10"/>
              <a:gd name="T14" fmla="*/ 25 w 31"/>
              <a:gd name="T15" fmla="*/ 8 h 10"/>
              <a:gd name="T16" fmla="*/ 31 w 31"/>
              <a:gd name="T17" fmla="*/ 8 h 10"/>
              <a:gd name="T18" fmla="*/ 27 w 31"/>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0">
                <a:moveTo>
                  <a:pt x="27" y="0"/>
                </a:moveTo>
                <a:cubicBezTo>
                  <a:pt x="15" y="0"/>
                  <a:pt x="15" y="0"/>
                  <a:pt x="15" y="0"/>
                </a:cubicBezTo>
                <a:cubicBezTo>
                  <a:pt x="13" y="0"/>
                  <a:pt x="13" y="2"/>
                  <a:pt x="13" y="4"/>
                </a:cubicBezTo>
                <a:cubicBezTo>
                  <a:pt x="4" y="4"/>
                  <a:pt x="4" y="4"/>
                  <a:pt x="4" y="4"/>
                </a:cubicBezTo>
                <a:cubicBezTo>
                  <a:pt x="2" y="4"/>
                  <a:pt x="0" y="6"/>
                  <a:pt x="0" y="8"/>
                </a:cubicBezTo>
                <a:cubicBezTo>
                  <a:pt x="0" y="8"/>
                  <a:pt x="2" y="10"/>
                  <a:pt x="4" y="10"/>
                </a:cubicBezTo>
                <a:cubicBezTo>
                  <a:pt x="21" y="10"/>
                  <a:pt x="21" y="10"/>
                  <a:pt x="21" y="10"/>
                </a:cubicBezTo>
                <a:cubicBezTo>
                  <a:pt x="23" y="10"/>
                  <a:pt x="25" y="8"/>
                  <a:pt x="25" y="8"/>
                </a:cubicBezTo>
                <a:cubicBezTo>
                  <a:pt x="31" y="8"/>
                  <a:pt x="31" y="8"/>
                  <a:pt x="31" y="8"/>
                </a:cubicBezTo>
                <a:cubicBezTo>
                  <a:pt x="31" y="4"/>
                  <a:pt x="29" y="2"/>
                  <a:pt x="27" y="0"/>
                </a:cubicBezTo>
              </a:path>
            </a:pathLst>
          </a:custGeom>
          <a:solidFill>
            <a:srgbClr val="7472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7" name="Freeform 100"/>
          <p:cNvSpPr>
            <a:spLocks/>
          </p:cNvSpPr>
          <p:nvPr/>
        </p:nvSpPr>
        <p:spPr bwMode="auto">
          <a:xfrm>
            <a:off x="11083925" y="5100638"/>
            <a:ext cx="79375" cy="36512"/>
          </a:xfrm>
          <a:custGeom>
            <a:avLst/>
            <a:gdLst>
              <a:gd name="T0" fmla="*/ 16 w 20"/>
              <a:gd name="T1" fmla="*/ 0 h 9"/>
              <a:gd name="T2" fmla="*/ 0 w 20"/>
              <a:gd name="T3" fmla="*/ 0 h 9"/>
              <a:gd name="T4" fmla="*/ 0 w 20"/>
              <a:gd name="T5" fmla="*/ 3 h 9"/>
              <a:gd name="T6" fmla="*/ 0 w 20"/>
              <a:gd name="T7" fmla="*/ 3 h 9"/>
              <a:gd name="T8" fmla="*/ 2 w 20"/>
              <a:gd name="T9" fmla="*/ 9 h 9"/>
              <a:gd name="T10" fmla="*/ 16 w 20"/>
              <a:gd name="T11" fmla="*/ 9 h 9"/>
              <a:gd name="T12" fmla="*/ 20 w 20"/>
              <a:gd name="T13" fmla="*/ 5 h 9"/>
              <a:gd name="T14" fmla="*/ 16 w 2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9">
                <a:moveTo>
                  <a:pt x="16" y="0"/>
                </a:moveTo>
                <a:cubicBezTo>
                  <a:pt x="0" y="0"/>
                  <a:pt x="0" y="0"/>
                  <a:pt x="0" y="0"/>
                </a:cubicBezTo>
                <a:cubicBezTo>
                  <a:pt x="0" y="3"/>
                  <a:pt x="0" y="3"/>
                  <a:pt x="0" y="3"/>
                </a:cubicBezTo>
                <a:cubicBezTo>
                  <a:pt x="0" y="3"/>
                  <a:pt x="0" y="3"/>
                  <a:pt x="0" y="3"/>
                </a:cubicBezTo>
                <a:cubicBezTo>
                  <a:pt x="0" y="5"/>
                  <a:pt x="2" y="7"/>
                  <a:pt x="2" y="9"/>
                </a:cubicBezTo>
                <a:cubicBezTo>
                  <a:pt x="16" y="9"/>
                  <a:pt x="16" y="9"/>
                  <a:pt x="16" y="9"/>
                </a:cubicBezTo>
                <a:cubicBezTo>
                  <a:pt x="18" y="9"/>
                  <a:pt x="20" y="7"/>
                  <a:pt x="20" y="5"/>
                </a:cubicBezTo>
                <a:cubicBezTo>
                  <a:pt x="20" y="3"/>
                  <a:pt x="18" y="0"/>
                  <a:pt x="16" y="0"/>
                </a:cubicBezTo>
              </a:path>
            </a:pathLst>
          </a:custGeom>
          <a:solidFill>
            <a:srgbClr val="7472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8" name="Oval 101"/>
          <p:cNvSpPr>
            <a:spLocks noChangeArrowheads="1"/>
          </p:cNvSpPr>
          <p:nvPr/>
        </p:nvSpPr>
        <p:spPr bwMode="auto">
          <a:xfrm>
            <a:off x="9099550" y="5821363"/>
            <a:ext cx="258762" cy="254000"/>
          </a:xfrm>
          <a:prstGeom prst="ellipse">
            <a:avLst/>
          </a:prstGeom>
          <a:solidFill>
            <a:srgbClr val="2172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9" name="Freeform 102"/>
          <p:cNvSpPr>
            <a:spLocks/>
          </p:cNvSpPr>
          <p:nvPr/>
        </p:nvSpPr>
        <p:spPr bwMode="auto">
          <a:xfrm>
            <a:off x="9113838" y="6013450"/>
            <a:ext cx="122237" cy="39687"/>
          </a:xfrm>
          <a:custGeom>
            <a:avLst/>
            <a:gdLst>
              <a:gd name="T0" fmla="*/ 27 w 31"/>
              <a:gd name="T1" fmla="*/ 0 h 10"/>
              <a:gd name="T2" fmla="*/ 4 w 31"/>
              <a:gd name="T3" fmla="*/ 0 h 10"/>
              <a:gd name="T4" fmla="*/ 0 w 31"/>
              <a:gd name="T5" fmla="*/ 2 h 10"/>
              <a:gd name="T6" fmla="*/ 9 w 31"/>
              <a:gd name="T7" fmla="*/ 10 h 10"/>
              <a:gd name="T8" fmla="*/ 27 w 31"/>
              <a:gd name="T9" fmla="*/ 10 h 10"/>
              <a:gd name="T10" fmla="*/ 31 w 31"/>
              <a:gd name="T11" fmla="*/ 4 h 10"/>
              <a:gd name="T12" fmla="*/ 31 w 31"/>
              <a:gd name="T13" fmla="*/ 4 h 10"/>
              <a:gd name="T14" fmla="*/ 27 w 31"/>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
                <a:moveTo>
                  <a:pt x="27" y="0"/>
                </a:moveTo>
                <a:cubicBezTo>
                  <a:pt x="4" y="0"/>
                  <a:pt x="4" y="0"/>
                  <a:pt x="4" y="0"/>
                </a:cubicBezTo>
                <a:cubicBezTo>
                  <a:pt x="2" y="0"/>
                  <a:pt x="2" y="0"/>
                  <a:pt x="0" y="2"/>
                </a:cubicBezTo>
                <a:cubicBezTo>
                  <a:pt x="2" y="4"/>
                  <a:pt x="4" y="8"/>
                  <a:pt x="9" y="10"/>
                </a:cubicBezTo>
                <a:cubicBezTo>
                  <a:pt x="27" y="10"/>
                  <a:pt x="27" y="10"/>
                  <a:pt x="27" y="10"/>
                </a:cubicBezTo>
                <a:cubicBezTo>
                  <a:pt x="29" y="10"/>
                  <a:pt x="31" y="8"/>
                  <a:pt x="31" y="4"/>
                </a:cubicBezTo>
                <a:cubicBezTo>
                  <a:pt x="31" y="4"/>
                  <a:pt x="31" y="4"/>
                  <a:pt x="31" y="4"/>
                </a:cubicBezTo>
                <a:cubicBezTo>
                  <a:pt x="31" y="2"/>
                  <a:pt x="29" y="0"/>
                  <a:pt x="27" y="0"/>
                </a:cubicBezTo>
                <a:close/>
              </a:path>
            </a:pathLst>
          </a:custGeom>
          <a:solidFill>
            <a:srgbClr val="368E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0" name="Freeform 103"/>
          <p:cNvSpPr>
            <a:spLocks/>
          </p:cNvSpPr>
          <p:nvPr/>
        </p:nvSpPr>
        <p:spPr bwMode="auto">
          <a:xfrm>
            <a:off x="9105900" y="5875338"/>
            <a:ext cx="153987" cy="47625"/>
          </a:xfrm>
          <a:custGeom>
            <a:avLst/>
            <a:gdLst>
              <a:gd name="T0" fmla="*/ 35 w 39"/>
              <a:gd name="T1" fmla="*/ 4 h 12"/>
              <a:gd name="T2" fmla="*/ 25 w 39"/>
              <a:gd name="T3" fmla="*/ 4 h 12"/>
              <a:gd name="T4" fmla="*/ 21 w 39"/>
              <a:gd name="T5" fmla="*/ 0 h 12"/>
              <a:gd name="T6" fmla="*/ 4 w 39"/>
              <a:gd name="T7" fmla="*/ 0 h 12"/>
              <a:gd name="T8" fmla="*/ 0 w 39"/>
              <a:gd name="T9" fmla="*/ 8 h 12"/>
              <a:gd name="T10" fmla="*/ 8 w 39"/>
              <a:gd name="T11" fmla="*/ 8 h 12"/>
              <a:gd name="T12" fmla="*/ 13 w 39"/>
              <a:gd name="T13" fmla="*/ 12 h 12"/>
              <a:gd name="T14" fmla="*/ 35 w 39"/>
              <a:gd name="T15" fmla="*/ 12 h 12"/>
              <a:gd name="T16" fmla="*/ 39 w 39"/>
              <a:gd name="T17" fmla="*/ 8 h 12"/>
              <a:gd name="T18" fmla="*/ 35 w 39"/>
              <a:gd name="T1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12">
                <a:moveTo>
                  <a:pt x="35" y="4"/>
                </a:moveTo>
                <a:cubicBezTo>
                  <a:pt x="25" y="4"/>
                  <a:pt x="25" y="4"/>
                  <a:pt x="25" y="4"/>
                </a:cubicBezTo>
                <a:cubicBezTo>
                  <a:pt x="25" y="2"/>
                  <a:pt x="23" y="0"/>
                  <a:pt x="21" y="0"/>
                </a:cubicBezTo>
                <a:cubicBezTo>
                  <a:pt x="4" y="0"/>
                  <a:pt x="4" y="0"/>
                  <a:pt x="4" y="0"/>
                </a:cubicBezTo>
                <a:cubicBezTo>
                  <a:pt x="2" y="2"/>
                  <a:pt x="0" y="6"/>
                  <a:pt x="0" y="8"/>
                </a:cubicBezTo>
                <a:cubicBezTo>
                  <a:pt x="8" y="8"/>
                  <a:pt x="8" y="8"/>
                  <a:pt x="8" y="8"/>
                </a:cubicBezTo>
                <a:cubicBezTo>
                  <a:pt x="8" y="10"/>
                  <a:pt x="11" y="12"/>
                  <a:pt x="13" y="12"/>
                </a:cubicBezTo>
                <a:cubicBezTo>
                  <a:pt x="35" y="12"/>
                  <a:pt x="35" y="12"/>
                  <a:pt x="35" y="12"/>
                </a:cubicBezTo>
                <a:cubicBezTo>
                  <a:pt x="37" y="12"/>
                  <a:pt x="39" y="10"/>
                  <a:pt x="39" y="8"/>
                </a:cubicBezTo>
                <a:cubicBezTo>
                  <a:pt x="39" y="6"/>
                  <a:pt x="37" y="4"/>
                  <a:pt x="35" y="4"/>
                </a:cubicBezTo>
                <a:close/>
              </a:path>
            </a:pathLst>
          </a:custGeom>
          <a:solidFill>
            <a:srgbClr val="368E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1" name="Freeform 104"/>
          <p:cNvSpPr>
            <a:spLocks/>
          </p:cNvSpPr>
          <p:nvPr/>
        </p:nvSpPr>
        <p:spPr bwMode="auto">
          <a:xfrm>
            <a:off x="9251950" y="5938838"/>
            <a:ext cx="106362" cy="34925"/>
          </a:xfrm>
          <a:custGeom>
            <a:avLst/>
            <a:gdLst>
              <a:gd name="T0" fmla="*/ 0 w 27"/>
              <a:gd name="T1" fmla="*/ 5 h 9"/>
              <a:gd name="T2" fmla="*/ 6 w 27"/>
              <a:gd name="T3" fmla="*/ 9 h 9"/>
              <a:gd name="T4" fmla="*/ 27 w 27"/>
              <a:gd name="T5" fmla="*/ 9 h 9"/>
              <a:gd name="T6" fmla="*/ 27 w 27"/>
              <a:gd name="T7" fmla="*/ 3 h 9"/>
              <a:gd name="T8" fmla="*/ 27 w 27"/>
              <a:gd name="T9" fmla="*/ 0 h 9"/>
              <a:gd name="T10" fmla="*/ 6 w 27"/>
              <a:gd name="T11" fmla="*/ 0 h 9"/>
              <a:gd name="T12" fmla="*/ 0 w 27"/>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27" h="9">
                <a:moveTo>
                  <a:pt x="0" y="5"/>
                </a:moveTo>
                <a:cubicBezTo>
                  <a:pt x="0" y="7"/>
                  <a:pt x="2" y="9"/>
                  <a:pt x="6" y="9"/>
                </a:cubicBezTo>
                <a:cubicBezTo>
                  <a:pt x="27" y="9"/>
                  <a:pt x="27" y="9"/>
                  <a:pt x="27" y="9"/>
                </a:cubicBezTo>
                <a:cubicBezTo>
                  <a:pt x="27" y="7"/>
                  <a:pt x="27" y="5"/>
                  <a:pt x="27" y="3"/>
                </a:cubicBezTo>
                <a:cubicBezTo>
                  <a:pt x="27" y="0"/>
                  <a:pt x="27" y="0"/>
                  <a:pt x="27" y="0"/>
                </a:cubicBezTo>
                <a:cubicBezTo>
                  <a:pt x="6" y="0"/>
                  <a:pt x="6" y="0"/>
                  <a:pt x="6" y="0"/>
                </a:cubicBezTo>
                <a:cubicBezTo>
                  <a:pt x="2" y="0"/>
                  <a:pt x="0" y="3"/>
                  <a:pt x="0" y="5"/>
                </a:cubicBezTo>
                <a:close/>
              </a:path>
            </a:pathLst>
          </a:custGeom>
          <a:solidFill>
            <a:srgbClr val="368E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2" name="Freeform 105"/>
          <p:cNvSpPr>
            <a:spLocks/>
          </p:cNvSpPr>
          <p:nvPr/>
        </p:nvSpPr>
        <p:spPr bwMode="auto">
          <a:xfrm>
            <a:off x="9515475" y="5643563"/>
            <a:ext cx="88900" cy="90487"/>
          </a:xfrm>
          <a:custGeom>
            <a:avLst/>
            <a:gdLst>
              <a:gd name="T0" fmla="*/ 23 w 23"/>
              <a:gd name="T1" fmla="*/ 10 h 23"/>
              <a:gd name="T2" fmla="*/ 11 w 23"/>
              <a:gd name="T3" fmla="*/ 0 h 23"/>
              <a:gd name="T4" fmla="*/ 0 w 23"/>
              <a:gd name="T5" fmla="*/ 10 h 23"/>
              <a:gd name="T6" fmla="*/ 11 w 23"/>
              <a:gd name="T7" fmla="*/ 23 h 23"/>
              <a:gd name="T8" fmla="*/ 23 w 23"/>
              <a:gd name="T9" fmla="*/ 10 h 23"/>
            </a:gdLst>
            <a:ahLst/>
            <a:cxnLst>
              <a:cxn ang="0">
                <a:pos x="T0" y="T1"/>
              </a:cxn>
              <a:cxn ang="0">
                <a:pos x="T2" y="T3"/>
              </a:cxn>
              <a:cxn ang="0">
                <a:pos x="T4" y="T5"/>
              </a:cxn>
              <a:cxn ang="0">
                <a:pos x="T6" y="T7"/>
              </a:cxn>
              <a:cxn ang="0">
                <a:pos x="T8" y="T9"/>
              </a:cxn>
            </a:cxnLst>
            <a:rect l="0" t="0" r="r" b="b"/>
            <a:pathLst>
              <a:path w="23" h="23">
                <a:moveTo>
                  <a:pt x="23" y="10"/>
                </a:moveTo>
                <a:cubicBezTo>
                  <a:pt x="23" y="4"/>
                  <a:pt x="17" y="0"/>
                  <a:pt x="11" y="0"/>
                </a:cubicBezTo>
                <a:cubicBezTo>
                  <a:pt x="4" y="0"/>
                  <a:pt x="0" y="4"/>
                  <a:pt x="0" y="10"/>
                </a:cubicBezTo>
                <a:cubicBezTo>
                  <a:pt x="0" y="18"/>
                  <a:pt x="4" y="23"/>
                  <a:pt x="11" y="23"/>
                </a:cubicBezTo>
                <a:cubicBezTo>
                  <a:pt x="17" y="23"/>
                  <a:pt x="23" y="18"/>
                  <a:pt x="23" y="10"/>
                </a:cubicBezTo>
                <a:close/>
              </a:path>
            </a:pathLst>
          </a:custGeom>
          <a:solidFill>
            <a:srgbClr val="B5B5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 name="Group 2"/>
          <p:cNvGrpSpPr/>
          <p:nvPr/>
        </p:nvGrpSpPr>
        <p:grpSpPr>
          <a:xfrm>
            <a:off x="0" y="6251688"/>
            <a:ext cx="12436475" cy="752362"/>
            <a:chOff x="0" y="6251688"/>
            <a:chExt cx="12436475" cy="752362"/>
          </a:xfrm>
        </p:grpSpPr>
        <p:pic>
          <p:nvPicPr>
            <p:cNvPr id="37" name="Picture 36"/>
            <p:cNvPicPr>
              <a:picLocks noChangeAspect="1"/>
            </p:cNvPicPr>
            <p:nvPr/>
          </p:nvPicPr>
          <p:blipFill rotWithShape="1">
            <a:blip r:embed="rId4"/>
            <a:srcRect b="30615"/>
            <a:stretch/>
          </p:blipFill>
          <p:spPr>
            <a:xfrm>
              <a:off x="0" y="6499664"/>
              <a:ext cx="1327270" cy="504386"/>
            </a:xfrm>
            <a:prstGeom prst="rect">
              <a:avLst/>
            </a:prstGeom>
          </p:spPr>
        </p:pic>
        <p:pic>
          <p:nvPicPr>
            <p:cNvPr id="252" name="Picture 251"/>
            <p:cNvPicPr>
              <a:picLocks noChangeAspect="1"/>
            </p:cNvPicPr>
            <p:nvPr/>
          </p:nvPicPr>
          <p:blipFill rotWithShape="1">
            <a:blip r:embed="rId4"/>
            <a:srcRect b="47480"/>
            <a:stretch/>
          </p:blipFill>
          <p:spPr>
            <a:xfrm>
              <a:off x="3639670" y="6251688"/>
              <a:ext cx="2615576" cy="752362"/>
            </a:xfrm>
            <a:prstGeom prst="rect">
              <a:avLst/>
            </a:prstGeom>
          </p:spPr>
        </p:pic>
        <p:pic>
          <p:nvPicPr>
            <p:cNvPr id="262" name="Picture 261"/>
            <p:cNvPicPr>
              <a:picLocks noChangeAspect="1"/>
            </p:cNvPicPr>
            <p:nvPr/>
          </p:nvPicPr>
          <p:blipFill rotWithShape="1">
            <a:blip r:embed="rId4"/>
            <a:srcRect b="47480"/>
            <a:stretch/>
          </p:blipFill>
          <p:spPr>
            <a:xfrm>
              <a:off x="6771546" y="6251688"/>
              <a:ext cx="2615576" cy="752362"/>
            </a:xfrm>
            <a:prstGeom prst="rect">
              <a:avLst/>
            </a:prstGeom>
          </p:spPr>
        </p:pic>
        <p:pic>
          <p:nvPicPr>
            <p:cNvPr id="264" name="Picture 263"/>
            <p:cNvPicPr>
              <a:picLocks noChangeAspect="1"/>
            </p:cNvPicPr>
            <p:nvPr/>
          </p:nvPicPr>
          <p:blipFill rotWithShape="1">
            <a:blip r:embed="rId4"/>
            <a:srcRect b="30615"/>
            <a:stretch/>
          </p:blipFill>
          <p:spPr>
            <a:xfrm>
              <a:off x="2951613" y="6499664"/>
              <a:ext cx="1327270" cy="504386"/>
            </a:xfrm>
            <a:prstGeom prst="rect">
              <a:avLst/>
            </a:prstGeom>
          </p:spPr>
        </p:pic>
        <p:pic>
          <p:nvPicPr>
            <p:cNvPr id="265" name="Picture 264"/>
            <p:cNvPicPr>
              <a:picLocks noChangeAspect="1"/>
            </p:cNvPicPr>
            <p:nvPr/>
          </p:nvPicPr>
          <p:blipFill rotWithShape="1">
            <a:blip r:embed="rId4"/>
            <a:srcRect b="47480"/>
            <a:stretch/>
          </p:blipFill>
          <p:spPr>
            <a:xfrm>
              <a:off x="1162784" y="6462691"/>
              <a:ext cx="1882027" cy="541359"/>
            </a:xfrm>
            <a:prstGeom prst="rect">
              <a:avLst/>
            </a:prstGeom>
          </p:spPr>
        </p:pic>
        <p:pic>
          <p:nvPicPr>
            <p:cNvPr id="266" name="Picture 265"/>
            <p:cNvPicPr>
              <a:picLocks noChangeAspect="1"/>
            </p:cNvPicPr>
            <p:nvPr/>
          </p:nvPicPr>
          <p:blipFill rotWithShape="1">
            <a:blip r:embed="rId4"/>
            <a:srcRect b="30615"/>
            <a:stretch/>
          </p:blipFill>
          <p:spPr>
            <a:xfrm>
              <a:off x="6167708" y="6499664"/>
              <a:ext cx="1327270" cy="504386"/>
            </a:xfrm>
            <a:prstGeom prst="rect">
              <a:avLst/>
            </a:prstGeom>
          </p:spPr>
        </p:pic>
        <p:pic>
          <p:nvPicPr>
            <p:cNvPr id="261" name="Picture 260"/>
            <p:cNvPicPr>
              <a:picLocks noChangeAspect="1"/>
            </p:cNvPicPr>
            <p:nvPr/>
          </p:nvPicPr>
          <p:blipFill rotWithShape="1">
            <a:blip r:embed="rId4"/>
            <a:srcRect b="47480"/>
            <a:stretch/>
          </p:blipFill>
          <p:spPr>
            <a:xfrm>
              <a:off x="9820899" y="6251688"/>
              <a:ext cx="2615576" cy="752362"/>
            </a:xfrm>
            <a:prstGeom prst="rect">
              <a:avLst/>
            </a:prstGeom>
          </p:spPr>
        </p:pic>
        <p:pic>
          <p:nvPicPr>
            <p:cNvPr id="263" name="Picture 262"/>
            <p:cNvPicPr>
              <a:picLocks noChangeAspect="1"/>
            </p:cNvPicPr>
            <p:nvPr/>
          </p:nvPicPr>
          <p:blipFill rotWithShape="1">
            <a:blip r:embed="rId4"/>
            <a:srcRect b="30615"/>
            <a:stretch/>
          </p:blipFill>
          <p:spPr>
            <a:xfrm>
              <a:off x="9217061" y="6499664"/>
              <a:ext cx="1327270" cy="504386"/>
            </a:xfrm>
            <a:prstGeom prst="rect">
              <a:avLst/>
            </a:prstGeom>
          </p:spPr>
        </p:pic>
      </p:grpSp>
      <p:sp>
        <p:nvSpPr>
          <p:cNvPr id="210" name="Freeform 9"/>
          <p:cNvSpPr>
            <a:spLocks/>
          </p:cNvSpPr>
          <p:nvPr/>
        </p:nvSpPr>
        <p:spPr bwMode="auto">
          <a:xfrm>
            <a:off x="4469578" y="4705961"/>
            <a:ext cx="456223" cy="249603"/>
          </a:xfrm>
          <a:custGeom>
            <a:avLst/>
            <a:gdLst>
              <a:gd name="T0" fmla="*/ 768 w 971"/>
              <a:gd name="T1" fmla="*/ 123 h 530"/>
              <a:gd name="T2" fmla="*/ 701 w 971"/>
              <a:gd name="T3" fmla="*/ 135 h 530"/>
              <a:gd name="T4" fmla="*/ 471 w 971"/>
              <a:gd name="T5" fmla="*/ 0 h 530"/>
              <a:gd name="T6" fmla="*/ 215 w 971"/>
              <a:gd name="T7" fmla="*/ 197 h 530"/>
              <a:gd name="T8" fmla="*/ 169 w 971"/>
              <a:gd name="T9" fmla="*/ 191 h 530"/>
              <a:gd name="T10" fmla="*/ 0 w 971"/>
              <a:gd name="T11" fmla="*/ 360 h 530"/>
              <a:gd name="T12" fmla="*/ 169 w 971"/>
              <a:gd name="T13" fmla="*/ 530 h 530"/>
              <a:gd name="T14" fmla="*/ 768 w 971"/>
              <a:gd name="T15" fmla="*/ 530 h 530"/>
              <a:gd name="T16" fmla="*/ 971 w 971"/>
              <a:gd name="T17" fmla="*/ 327 h 530"/>
              <a:gd name="T18" fmla="*/ 768 w 971"/>
              <a:gd name="T19" fmla="*/ 123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1" h="530">
                <a:moveTo>
                  <a:pt x="768" y="123"/>
                </a:moveTo>
                <a:cubicBezTo>
                  <a:pt x="745" y="123"/>
                  <a:pt x="722" y="127"/>
                  <a:pt x="701" y="135"/>
                </a:cubicBezTo>
                <a:cubicBezTo>
                  <a:pt x="655" y="54"/>
                  <a:pt x="569" y="0"/>
                  <a:pt x="471" y="0"/>
                </a:cubicBezTo>
                <a:cubicBezTo>
                  <a:pt x="348" y="0"/>
                  <a:pt x="245" y="84"/>
                  <a:pt x="215" y="197"/>
                </a:cubicBezTo>
                <a:cubicBezTo>
                  <a:pt x="200" y="193"/>
                  <a:pt x="185" y="191"/>
                  <a:pt x="169" y="191"/>
                </a:cubicBezTo>
                <a:cubicBezTo>
                  <a:pt x="76" y="191"/>
                  <a:pt x="0" y="267"/>
                  <a:pt x="0" y="360"/>
                </a:cubicBezTo>
                <a:cubicBezTo>
                  <a:pt x="0" y="454"/>
                  <a:pt x="76" y="530"/>
                  <a:pt x="169" y="530"/>
                </a:cubicBezTo>
                <a:cubicBezTo>
                  <a:pt x="768" y="530"/>
                  <a:pt x="768" y="530"/>
                  <a:pt x="768" y="530"/>
                </a:cubicBezTo>
                <a:cubicBezTo>
                  <a:pt x="880" y="530"/>
                  <a:pt x="971" y="439"/>
                  <a:pt x="971" y="327"/>
                </a:cubicBezTo>
                <a:cubicBezTo>
                  <a:pt x="971" y="214"/>
                  <a:pt x="880" y="123"/>
                  <a:pt x="768" y="123"/>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rgbClr val="505050"/>
              </a:solidFill>
            </a:endParaRPr>
          </a:p>
        </p:txBody>
      </p:sp>
    </p:spTree>
    <p:extLst>
      <p:ext uri="{BB962C8B-B14F-4D97-AF65-F5344CB8AC3E}">
        <p14:creationId xmlns:p14="http://schemas.microsoft.com/office/powerpoint/2010/main" val="2434400957"/>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rotWithShape="1">
          <a:blip r:embed="rId2">
            <a:extLst>
              <a:ext uri="{28A0092B-C50C-407E-A947-70E740481C1C}">
                <a14:useLocalDpi xmlns:a14="http://schemas.microsoft.com/office/drawing/2010/main" val="0"/>
              </a:ext>
            </a:extLst>
          </a:blip>
          <a:srcRect l="11611"/>
          <a:stretch/>
        </p:blipFill>
        <p:spPr>
          <a:xfrm flipH="1">
            <a:off x="-22304" y="983502"/>
            <a:ext cx="12458778" cy="3863258"/>
          </a:xfrm>
          <a:prstGeom prst="rect">
            <a:avLst/>
          </a:prstGeom>
        </p:spPr>
      </p:pic>
      <p:sp>
        <p:nvSpPr>
          <p:cNvPr id="2" name="Title 1"/>
          <p:cNvSpPr>
            <a:spLocks noGrp="1"/>
          </p:cNvSpPr>
          <p:nvPr>
            <p:ph type="title" idx="4294967295"/>
          </p:nvPr>
        </p:nvSpPr>
        <p:spPr>
          <a:xfrm>
            <a:off x="547688" y="295275"/>
            <a:ext cx="11888787" cy="917575"/>
          </a:xfrm>
        </p:spPr>
        <p:txBody>
          <a:bodyPr/>
          <a:lstStyle/>
          <a:p>
            <a:r>
              <a:rPr lang="en-US" dirty="0"/>
              <a:t>Partner Opportunities</a:t>
            </a:r>
          </a:p>
        </p:txBody>
      </p:sp>
      <p:grpSp>
        <p:nvGrpSpPr>
          <p:cNvPr id="51" name="Group 94"/>
          <p:cNvGrpSpPr>
            <a:grpSpLocks noChangeAspect="1"/>
          </p:cNvGrpSpPr>
          <p:nvPr/>
        </p:nvGrpSpPr>
        <p:grpSpPr bwMode="auto">
          <a:xfrm>
            <a:off x="763349" y="1325323"/>
            <a:ext cx="1929500" cy="2272149"/>
            <a:chOff x="474" y="764"/>
            <a:chExt cx="1267" cy="1492"/>
          </a:xfrm>
        </p:grpSpPr>
        <p:sp>
          <p:nvSpPr>
            <p:cNvPr id="53" name="AutoShape 93"/>
            <p:cNvSpPr>
              <a:spLocks noChangeAspect="1" noChangeArrowheads="1" noTextEdit="1"/>
            </p:cNvSpPr>
            <p:nvPr/>
          </p:nvSpPr>
          <p:spPr bwMode="auto">
            <a:xfrm>
              <a:off x="474" y="764"/>
              <a:ext cx="1267" cy="1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95"/>
            <p:cNvSpPr>
              <a:spLocks/>
            </p:cNvSpPr>
            <p:nvPr/>
          </p:nvSpPr>
          <p:spPr bwMode="auto">
            <a:xfrm>
              <a:off x="1196" y="766"/>
              <a:ext cx="349" cy="193"/>
            </a:xfrm>
            <a:custGeom>
              <a:avLst/>
              <a:gdLst>
                <a:gd name="T0" fmla="*/ 123 w 157"/>
                <a:gd name="T1" fmla="*/ 21 h 87"/>
                <a:gd name="T2" fmla="*/ 113 w 157"/>
                <a:gd name="T3" fmla="*/ 23 h 87"/>
                <a:gd name="T4" fmla="*/ 76 w 157"/>
                <a:gd name="T5" fmla="*/ 0 h 87"/>
                <a:gd name="T6" fmla="*/ 35 w 157"/>
                <a:gd name="T7" fmla="*/ 32 h 87"/>
                <a:gd name="T8" fmla="*/ 27 w 157"/>
                <a:gd name="T9" fmla="*/ 32 h 87"/>
                <a:gd name="T10" fmla="*/ 0 w 157"/>
                <a:gd name="T11" fmla="*/ 59 h 87"/>
                <a:gd name="T12" fmla="*/ 27 w 157"/>
                <a:gd name="T13" fmla="*/ 87 h 87"/>
                <a:gd name="T14" fmla="*/ 123 w 157"/>
                <a:gd name="T15" fmla="*/ 87 h 87"/>
                <a:gd name="T16" fmla="*/ 157 w 157"/>
                <a:gd name="T17" fmla="*/ 53 h 87"/>
                <a:gd name="T18" fmla="*/ 123 w 157"/>
                <a:gd name="T19"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 h="87">
                  <a:moveTo>
                    <a:pt x="123" y="21"/>
                  </a:moveTo>
                  <a:cubicBezTo>
                    <a:pt x="120" y="21"/>
                    <a:pt x="117" y="21"/>
                    <a:pt x="113" y="23"/>
                  </a:cubicBezTo>
                  <a:cubicBezTo>
                    <a:pt x="105" y="9"/>
                    <a:pt x="92" y="0"/>
                    <a:pt x="76" y="0"/>
                  </a:cubicBezTo>
                  <a:cubicBezTo>
                    <a:pt x="56" y="0"/>
                    <a:pt x="40" y="14"/>
                    <a:pt x="35" y="32"/>
                  </a:cubicBezTo>
                  <a:cubicBezTo>
                    <a:pt x="32" y="32"/>
                    <a:pt x="30" y="32"/>
                    <a:pt x="27" y="32"/>
                  </a:cubicBezTo>
                  <a:cubicBezTo>
                    <a:pt x="13" y="32"/>
                    <a:pt x="0" y="43"/>
                    <a:pt x="0" y="59"/>
                  </a:cubicBezTo>
                  <a:cubicBezTo>
                    <a:pt x="0" y="74"/>
                    <a:pt x="13" y="87"/>
                    <a:pt x="27" y="87"/>
                  </a:cubicBezTo>
                  <a:cubicBezTo>
                    <a:pt x="123" y="87"/>
                    <a:pt x="123" y="87"/>
                    <a:pt x="123" y="87"/>
                  </a:cubicBezTo>
                  <a:cubicBezTo>
                    <a:pt x="141" y="87"/>
                    <a:pt x="157" y="71"/>
                    <a:pt x="157" y="53"/>
                  </a:cubicBezTo>
                  <a:cubicBezTo>
                    <a:pt x="157" y="35"/>
                    <a:pt x="141" y="21"/>
                    <a:pt x="123" y="21"/>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96"/>
            <p:cNvSpPr>
              <a:spLocks/>
            </p:cNvSpPr>
            <p:nvPr/>
          </p:nvSpPr>
          <p:spPr bwMode="auto">
            <a:xfrm>
              <a:off x="652" y="1779"/>
              <a:ext cx="1089" cy="475"/>
            </a:xfrm>
            <a:custGeom>
              <a:avLst/>
              <a:gdLst>
                <a:gd name="T0" fmla="*/ 82 w 490"/>
                <a:gd name="T1" fmla="*/ 117 h 214"/>
                <a:gd name="T2" fmla="*/ 158 w 490"/>
                <a:gd name="T3" fmla="*/ 58 h 214"/>
                <a:gd name="T4" fmla="*/ 215 w 490"/>
                <a:gd name="T5" fmla="*/ 80 h 214"/>
                <a:gd name="T6" fmla="*/ 318 w 490"/>
                <a:gd name="T7" fmla="*/ 0 h 214"/>
                <a:gd name="T8" fmla="*/ 424 w 490"/>
                <a:gd name="T9" fmla="*/ 104 h 214"/>
                <a:gd name="T10" fmla="*/ 434 w 490"/>
                <a:gd name="T11" fmla="*/ 103 h 214"/>
                <a:gd name="T12" fmla="*/ 490 w 490"/>
                <a:gd name="T13" fmla="*/ 159 h 214"/>
                <a:gd name="T14" fmla="*/ 440 w 490"/>
                <a:gd name="T15" fmla="*/ 214 h 214"/>
                <a:gd name="T16" fmla="*/ 242 w 490"/>
                <a:gd name="T17" fmla="*/ 214 h 214"/>
                <a:gd name="T18" fmla="*/ 174 w 490"/>
                <a:gd name="T19" fmla="*/ 214 h 214"/>
                <a:gd name="T20" fmla="*/ 162 w 490"/>
                <a:gd name="T21" fmla="*/ 214 h 214"/>
                <a:gd name="T22" fmla="*/ 18 w 490"/>
                <a:gd name="T23" fmla="*/ 214 h 214"/>
                <a:gd name="T24" fmla="*/ 2 w 490"/>
                <a:gd name="T25" fmla="*/ 214 h 214"/>
                <a:gd name="T26" fmla="*/ 0 w 490"/>
                <a:gd name="T27" fmla="*/ 204 h 214"/>
                <a:gd name="T28" fmla="*/ 82 w 490"/>
                <a:gd name="T29" fmla="*/ 11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0" h="214">
                  <a:moveTo>
                    <a:pt x="82" y="117"/>
                  </a:moveTo>
                  <a:cubicBezTo>
                    <a:pt x="91" y="84"/>
                    <a:pt x="122" y="58"/>
                    <a:pt x="158" y="58"/>
                  </a:cubicBezTo>
                  <a:cubicBezTo>
                    <a:pt x="179" y="58"/>
                    <a:pt x="199" y="64"/>
                    <a:pt x="215" y="80"/>
                  </a:cubicBezTo>
                  <a:cubicBezTo>
                    <a:pt x="227" y="33"/>
                    <a:pt x="268" y="0"/>
                    <a:pt x="318" y="0"/>
                  </a:cubicBezTo>
                  <a:cubicBezTo>
                    <a:pt x="375" y="0"/>
                    <a:pt x="423" y="45"/>
                    <a:pt x="424" y="104"/>
                  </a:cubicBezTo>
                  <a:cubicBezTo>
                    <a:pt x="428" y="103"/>
                    <a:pt x="431" y="103"/>
                    <a:pt x="434" y="103"/>
                  </a:cubicBezTo>
                  <a:cubicBezTo>
                    <a:pt x="466" y="103"/>
                    <a:pt x="490" y="127"/>
                    <a:pt x="490" y="159"/>
                  </a:cubicBezTo>
                  <a:cubicBezTo>
                    <a:pt x="490" y="189"/>
                    <a:pt x="469" y="213"/>
                    <a:pt x="440" y="214"/>
                  </a:cubicBezTo>
                  <a:cubicBezTo>
                    <a:pt x="440" y="214"/>
                    <a:pt x="440" y="214"/>
                    <a:pt x="242" y="214"/>
                  </a:cubicBezTo>
                  <a:cubicBezTo>
                    <a:pt x="242" y="214"/>
                    <a:pt x="242" y="214"/>
                    <a:pt x="174" y="214"/>
                  </a:cubicBezTo>
                  <a:cubicBezTo>
                    <a:pt x="169" y="214"/>
                    <a:pt x="166" y="214"/>
                    <a:pt x="162" y="214"/>
                  </a:cubicBezTo>
                  <a:cubicBezTo>
                    <a:pt x="162" y="214"/>
                    <a:pt x="162" y="214"/>
                    <a:pt x="18" y="214"/>
                  </a:cubicBezTo>
                  <a:cubicBezTo>
                    <a:pt x="2" y="214"/>
                    <a:pt x="2" y="214"/>
                    <a:pt x="2" y="214"/>
                  </a:cubicBezTo>
                  <a:cubicBezTo>
                    <a:pt x="0" y="212"/>
                    <a:pt x="0" y="207"/>
                    <a:pt x="0" y="204"/>
                  </a:cubicBezTo>
                  <a:cubicBezTo>
                    <a:pt x="0" y="157"/>
                    <a:pt x="36" y="120"/>
                    <a:pt x="82" y="117"/>
                  </a:cubicBez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97"/>
            <p:cNvSpPr>
              <a:spLocks/>
            </p:cNvSpPr>
            <p:nvPr/>
          </p:nvSpPr>
          <p:spPr bwMode="auto">
            <a:xfrm>
              <a:off x="834" y="2123"/>
              <a:ext cx="33" cy="120"/>
            </a:xfrm>
            <a:custGeom>
              <a:avLst/>
              <a:gdLst>
                <a:gd name="T0" fmla="*/ 33 w 33"/>
                <a:gd name="T1" fmla="*/ 120 h 120"/>
                <a:gd name="T2" fmla="*/ 0 w 33"/>
                <a:gd name="T3" fmla="*/ 120 h 120"/>
                <a:gd name="T4" fmla="*/ 0 w 33"/>
                <a:gd name="T5" fmla="*/ 0 h 120"/>
                <a:gd name="T6" fmla="*/ 33 w 33"/>
                <a:gd name="T7" fmla="*/ 0 h 120"/>
                <a:gd name="T8" fmla="*/ 33 w 33"/>
                <a:gd name="T9" fmla="*/ 120 h 120"/>
                <a:gd name="T10" fmla="*/ 33 w 33"/>
                <a:gd name="T11" fmla="*/ 120 h 120"/>
                <a:gd name="T12" fmla="*/ 33 w 33"/>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33" h="120">
                  <a:moveTo>
                    <a:pt x="33" y="120"/>
                  </a:moveTo>
                  <a:lnTo>
                    <a:pt x="0" y="120"/>
                  </a:lnTo>
                  <a:lnTo>
                    <a:pt x="0" y="0"/>
                  </a:lnTo>
                  <a:lnTo>
                    <a:pt x="33" y="0"/>
                  </a:lnTo>
                  <a:lnTo>
                    <a:pt x="33" y="120"/>
                  </a:lnTo>
                  <a:lnTo>
                    <a:pt x="33" y="120"/>
                  </a:lnTo>
                  <a:lnTo>
                    <a:pt x="33" y="120"/>
                  </a:lnTo>
                  <a:close/>
                </a:path>
              </a:pathLst>
            </a:custGeom>
            <a:solidFill>
              <a:srgbClr val="2121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98"/>
            <p:cNvSpPr>
              <a:spLocks/>
            </p:cNvSpPr>
            <p:nvPr/>
          </p:nvSpPr>
          <p:spPr bwMode="auto">
            <a:xfrm>
              <a:off x="476" y="1683"/>
              <a:ext cx="747" cy="449"/>
            </a:xfrm>
            <a:custGeom>
              <a:avLst/>
              <a:gdLst>
                <a:gd name="T0" fmla="*/ 326 w 336"/>
                <a:gd name="T1" fmla="*/ 0 h 202"/>
                <a:gd name="T2" fmla="*/ 69 w 336"/>
                <a:gd name="T3" fmla="*/ 0 h 202"/>
                <a:gd name="T4" fmla="*/ 78 w 336"/>
                <a:gd name="T5" fmla="*/ 8 h 202"/>
                <a:gd name="T6" fmla="*/ 322 w 336"/>
                <a:gd name="T7" fmla="*/ 8 h 202"/>
                <a:gd name="T8" fmla="*/ 326 w 336"/>
                <a:gd name="T9" fmla="*/ 15 h 202"/>
                <a:gd name="T10" fmla="*/ 326 w 336"/>
                <a:gd name="T11" fmla="*/ 178 h 202"/>
                <a:gd name="T12" fmla="*/ 322 w 336"/>
                <a:gd name="T13" fmla="*/ 184 h 202"/>
                <a:gd name="T14" fmla="*/ 252 w 336"/>
                <a:gd name="T15" fmla="*/ 184 h 202"/>
                <a:gd name="T16" fmla="*/ 269 w 336"/>
                <a:gd name="T17" fmla="*/ 201 h 202"/>
                <a:gd name="T18" fmla="*/ 252 w 336"/>
                <a:gd name="T19" fmla="*/ 184 h 202"/>
                <a:gd name="T20" fmla="*/ 15 w 336"/>
                <a:gd name="T21" fmla="*/ 184 h 202"/>
                <a:gd name="T22" fmla="*/ 10 w 336"/>
                <a:gd name="T23" fmla="*/ 178 h 202"/>
                <a:gd name="T24" fmla="*/ 10 w 336"/>
                <a:gd name="T25" fmla="*/ 15 h 202"/>
                <a:gd name="T26" fmla="*/ 15 w 336"/>
                <a:gd name="T27" fmla="*/ 8 h 202"/>
                <a:gd name="T28" fmla="*/ 78 w 336"/>
                <a:gd name="T29" fmla="*/ 8 h 202"/>
                <a:gd name="T30" fmla="*/ 69 w 336"/>
                <a:gd name="T31" fmla="*/ 0 h 202"/>
                <a:gd name="T32" fmla="*/ 10 w 336"/>
                <a:gd name="T33" fmla="*/ 0 h 202"/>
                <a:gd name="T34" fmla="*/ 0 w 336"/>
                <a:gd name="T35" fmla="*/ 9 h 202"/>
                <a:gd name="T36" fmla="*/ 0 w 336"/>
                <a:gd name="T37" fmla="*/ 190 h 202"/>
                <a:gd name="T38" fmla="*/ 10 w 336"/>
                <a:gd name="T39" fmla="*/ 202 h 202"/>
                <a:gd name="T40" fmla="*/ 326 w 336"/>
                <a:gd name="T41" fmla="*/ 202 h 202"/>
                <a:gd name="T42" fmla="*/ 336 w 336"/>
                <a:gd name="T43" fmla="*/ 190 h 202"/>
                <a:gd name="T44" fmla="*/ 336 w 336"/>
                <a:gd name="T45" fmla="*/ 9 h 202"/>
                <a:gd name="T46" fmla="*/ 326 w 336"/>
                <a:gd name="T47"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6" h="202">
                  <a:moveTo>
                    <a:pt x="326" y="0"/>
                  </a:moveTo>
                  <a:cubicBezTo>
                    <a:pt x="326" y="0"/>
                    <a:pt x="326" y="0"/>
                    <a:pt x="69" y="0"/>
                  </a:cubicBezTo>
                  <a:cubicBezTo>
                    <a:pt x="78" y="8"/>
                    <a:pt x="78" y="8"/>
                    <a:pt x="78" y="8"/>
                  </a:cubicBezTo>
                  <a:cubicBezTo>
                    <a:pt x="322" y="8"/>
                    <a:pt x="322" y="8"/>
                    <a:pt x="322" y="8"/>
                  </a:cubicBezTo>
                  <a:cubicBezTo>
                    <a:pt x="325" y="8"/>
                    <a:pt x="326" y="9"/>
                    <a:pt x="326" y="15"/>
                  </a:cubicBezTo>
                  <a:cubicBezTo>
                    <a:pt x="326" y="178"/>
                    <a:pt x="326" y="178"/>
                    <a:pt x="326" y="178"/>
                  </a:cubicBezTo>
                  <a:cubicBezTo>
                    <a:pt x="326" y="181"/>
                    <a:pt x="325" y="184"/>
                    <a:pt x="322" y="184"/>
                  </a:cubicBezTo>
                  <a:cubicBezTo>
                    <a:pt x="296" y="184"/>
                    <a:pt x="274" y="184"/>
                    <a:pt x="252" y="184"/>
                  </a:cubicBezTo>
                  <a:cubicBezTo>
                    <a:pt x="269" y="201"/>
                    <a:pt x="269" y="201"/>
                    <a:pt x="269" y="201"/>
                  </a:cubicBezTo>
                  <a:cubicBezTo>
                    <a:pt x="252" y="184"/>
                    <a:pt x="252" y="184"/>
                    <a:pt x="252" y="184"/>
                  </a:cubicBezTo>
                  <a:cubicBezTo>
                    <a:pt x="15" y="184"/>
                    <a:pt x="15" y="184"/>
                    <a:pt x="15" y="184"/>
                  </a:cubicBezTo>
                  <a:cubicBezTo>
                    <a:pt x="11" y="184"/>
                    <a:pt x="10" y="181"/>
                    <a:pt x="10" y="178"/>
                  </a:cubicBezTo>
                  <a:cubicBezTo>
                    <a:pt x="10" y="15"/>
                    <a:pt x="10" y="15"/>
                    <a:pt x="10" y="15"/>
                  </a:cubicBezTo>
                  <a:cubicBezTo>
                    <a:pt x="10" y="9"/>
                    <a:pt x="11" y="8"/>
                    <a:pt x="15" y="8"/>
                  </a:cubicBezTo>
                  <a:cubicBezTo>
                    <a:pt x="38" y="8"/>
                    <a:pt x="58" y="8"/>
                    <a:pt x="78" y="8"/>
                  </a:cubicBezTo>
                  <a:cubicBezTo>
                    <a:pt x="69" y="0"/>
                    <a:pt x="69" y="0"/>
                    <a:pt x="69" y="0"/>
                  </a:cubicBezTo>
                  <a:cubicBezTo>
                    <a:pt x="52" y="0"/>
                    <a:pt x="31" y="0"/>
                    <a:pt x="10" y="0"/>
                  </a:cubicBezTo>
                  <a:cubicBezTo>
                    <a:pt x="5" y="0"/>
                    <a:pt x="0" y="4"/>
                    <a:pt x="0" y="9"/>
                  </a:cubicBezTo>
                  <a:cubicBezTo>
                    <a:pt x="0" y="9"/>
                    <a:pt x="0" y="9"/>
                    <a:pt x="0" y="190"/>
                  </a:cubicBezTo>
                  <a:cubicBezTo>
                    <a:pt x="0" y="196"/>
                    <a:pt x="5" y="202"/>
                    <a:pt x="10" y="202"/>
                  </a:cubicBezTo>
                  <a:cubicBezTo>
                    <a:pt x="10" y="202"/>
                    <a:pt x="10" y="202"/>
                    <a:pt x="326" y="202"/>
                  </a:cubicBezTo>
                  <a:cubicBezTo>
                    <a:pt x="331" y="202"/>
                    <a:pt x="336" y="196"/>
                    <a:pt x="336" y="190"/>
                  </a:cubicBezTo>
                  <a:cubicBezTo>
                    <a:pt x="336" y="9"/>
                    <a:pt x="336" y="9"/>
                    <a:pt x="336" y="9"/>
                  </a:cubicBezTo>
                  <a:cubicBezTo>
                    <a:pt x="336" y="4"/>
                    <a:pt x="331" y="0"/>
                    <a:pt x="326" y="0"/>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99"/>
            <p:cNvSpPr>
              <a:spLocks/>
            </p:cNvSpPr>
            <p:nvPr/>
          </p:nvSpPr>
          <p:spPr bwMode="auto">
            <a:xfrm>
              <a:off x="498" y="1698"/>
              <a:ext cx="703" cy="397"/>
            </a:xfrm>
            <a:custGeom>
              <a:avLst/>
              <a:gdLst>
                <a:gd name="T0" fmla="*/ 312 w 316"/>
                <a:gd name="T1" fmla="*/ 0 h 176"/>
                <a:gd name="T2" fmla="*/ 68 w 316"/>
                <a:gd name="T3" fmla="*/ 0 h 176"/>
                <a:gd name="T4" fmla="*/ 5 w 316"/>
                <a:gd name="T5" fmla="*/ 0 h 176"/>
                <a:gd name="T6" fmla="*/ 0 w 316"/>
                <a:gd name="T7" fmla="*/ 7 h 176"/>
                <a:gd name="T8" fmla="*/ 0 w 316"/>
                <a:gd name="T9" fmla="*/ 170 h 176"/>
                <a:gd name="T10" fmla="*/ 5 w 316"/>
                <a:gd name="T11" fmla="*/ 176 h 176"/>
                <a:gd name="T12" fmla="*/ 242 w 316"/>
                <a:gd name="T13" fmla="*/ 176 h 176"/>
                <a:gd name="T14" fmla="*/ 312 w 316"/>
                <a:gd name="T15" fmla="*/ 176 h 176"/>
                <a:gd name="T16" fmla="*/ 316 w 316"/>
                <a:gd name="T17" fmla="*/ 170 h 176"/>
                <a:gd name="T18" fmla="*/ 316 w 316"/>
                <a:gd name="T19" fmla="*/ 7 h 176"/>
                <a:gd name="T20" fmla="*/ 312 w 316"/>
                <a:gd name="T21"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76">
                  <a:moveTo>
                    <a:pt x="312" y="0"/>
                  </a:moveTo>
                  <a:cubicBezTo>
                    <a:pt x="312" y="0"/>
                    <a:pt x="312" y="0"/>
                    <a:pt x="68" y="0"/>
                  </a:cubicBezTo>
                  <a:cubicBezTo>
                    <a:pt x="48" y="0"/>
                    <a:pt x="28" y="0"/>
                    <a:pt x="5" y="0"/>
                  </a:cubicBezTo>
                  <a:cubicBezTo>
                    <a:pt x="1" y="0"/>
                    <a:pt x="0" y="1"/>
                    <a:pt x="0" y="7"/>
                  </a:cubicBezTo>
                  <a:cubicBezTo>
                    <a:pt x="0" y="7"/>
                    <a:pt x="0" y="7"/>
                    <a:pt x="0" y="170"/>
                  </a:cubicBezTo>
                  <a:cubicBezTo>
                    <a:pt x="0" y="173"/>
                    <a:pt x="1" y="176"/>
                    <a:pt x="5" y="176"/>
                  </a:cubicBezTo>
                  <a:cubicBezTo>
                    <a:pt x="5" y="176"/>
                    <a:pt x="5" y="176"/>
                    <a:pt x="242" y="176"/>
                  </a:cubicBezTo>
                  <a:cubicBezTo>
                    <a:pt x="264" y="176"/>
                    <a:pt x="286" y="176"/>
                    <a:pt x="312" y="176"/>
                  </a:cubicBezTo>
                  <a:cubicBezTo>
                    <a:pt x="315" y="176"/>
                    <a:pt x="316" y="173"/>
                    <a:pt x="316" y="170"/>
                  </a:cubicBezTo>
                  <a:cubicBezTo>
                    <a:pt x="316" y="7"/>
                    <a:pt x="316" y="7"/>
                    <a:pt x="316" y="7"/>
                  </a:cubicBezTo>
                  <a:cubicBezTo>
                    <a:pt x="316" y="1"/>
                    <a:pt x="315" y="0"/>
                    <a:pt x="312" y="0"/>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00"/>
            <p:cNvSpPr>
              <a:spLocks/>
            </p:cNvSpPr>
            <p:nvPr/>
          </p:nvSpPr>
          <p:spPr bwMode="auto">
            <a:xfrm>
              <a:off x="650" y="1698"/>
              <a:ext cx="551" cy="397"/>
            </a:xfrm>
            <a:custGeom>
              <a:avLst/>
              <a:gdLst>
                <a:gd name="T0" fmla="*/ 244 w 248"/>
                <a:gd name="T1" fmla="*/ 176 h 176"/>
                <a:gd name="T2" fmla="*/ 248 w 248"/>
                <a:gd name="T3" fmla="*/ 170 h 176"/>
                <a:gd name="T4" fmla="*/ 248 w 248"/>
                <a:gd name="T5" fmla="*/ 7 h 176"/>
                <a:gd name="T6" fmla="*/ 244 w 248"/>
                <a:gd name="T7" fmla="*/ 0 h 176"/>
                <a:gd name="T8" fmla="*/ 0 w 248"/>
                <a:gd name="T9" fmla="*/ 0 h 176"/>
                <a:gd name="T10" fmla="*/ 174 w 248"/>
                <a:gd name="T11" fmla="*/ 176 h 176"/>
                <a:gd name="T12" fmla="*/ 244 w 248"/>
                <a:gd name="T13" fmla="*/ 176 h 176"/>
              </a:gdLst>
              <a:ahLst/>
              <a:cxnLst>
                <a:cxn ang="0">
                  <a:pos x="T0" y="T1"/>
                </a:cxn>
                <a:cxn ang="0">
                  <a:pos x="T2" y="T3"/>
                </a:cxn>
                <a:cxn ang="0">
                  <a:pos x="T4" y="T5"/>
                </a:cxn>
                <a:cxn ang="0">
                  <a:pos x="T6" y="T7"/>
                </a:cxn>
                <a:cxn ang="0">
                  <a:pos x="T8" y="T9"/>
                </a:cxn>
                <a:cxn ang="0">
                  <a:pos x="T10" y="T11"/>
                </a:cxn>
                <a:cxn ang="0">
                  <a:pos x="T12" y="T13"/>
                </a:cxn>
              </a:cxnLst>
              <a:rect l="0" t="0" r="r" b="b"/>
              <a:pathLst>
                <a:path w="248" h="176">
                  <a:moveTo>
                    <a:pt x="244" y="176"/>
                  </a:moveTo>
                  <a:cubicBezTo>
                    <a:pt x="247" y="176"/>
                    <a:pt x="248" y="173"/>
                    <a:pt x="248" y="170"/>
                  </a:cubicBezTo>
                  <a:cubicBezTo>
                    <a:pt x="248" y="7"/>
                    <a:pt x="248" y="7"/>
                    <a:pt x="248" y="7"/>
                  </a:cubicBezTo>
                  <a:cubicBezTo>
                    <a:pt x="248" y="1"/>
                    <a:pt x="247" y="0"/>
                    <a:pt x="244" y="0"/>
                  </a:cubicBezTo>
                  <a:cubicBezTo>
                    <a:pt x="244" y="0"/>
                    <a:pt x="244" y="0"/>
                    <a:pt x="0" y="0"/>
                  </a:cubicBezTo>
                  <a:cubicBezTo>
                    <a:pt x="174" y="176"/>
                    <a:pt x="174" y="176"/>
                    <a:pt x="174" y="176"/>
                  </a:cubicBezTo>
                  <a:cubicBezTo>
                    <a:pt x="196" y="176"/>
                    <a:pt x="218" y="176"/>
                    <a:pt x="244" y="176"/>
                  </a:cubicBezTo>
                  <a:close/>
                </a:path>
              </a:pathLst>
            </a:custGeom>
            <a:solidFill>
              <a:srgbClr val="2A6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101"/>
            <p:cNvSpPr>
              <a:spLocks/>
            </p:cNvSpPr>
            <p:nvPr/>
          </p:nvSpPr>
          <p:spPr bwMode="auto">
            <a:xfrm>
              <a:off x="476" y="1683"/>
              <a:ext cx="600" cy="449"/>
            </a:xfrm>
            <a:custGeom>
              <a:avLst/>
              <a:gdLst>
                <a:gd name="T0" fmla="*/ 252 w 270"/>
                <a:gd name="T1" fmla="*/ 184 h 202"/>
                <a:gd name="T2" fmla="*/ 269 w 270"/>
                <a:gd name="T3" fmla="*/ 201 h 202"/>
                <a:gd name="T4" fmla="*/ 252 w 270"/>
                <a:gd name="T5" fmla="*/ 184 h 202"/>
                <a:gd name="T6" fmla="*/ 15 w 270"/>
                <a:gd name="T7" fmla="*/ 184 h 202"/>
                <a:gd name="T8" fmla="*/ 10 w 270"/>
                <a:gd name="T9" fmla="*/ 178 h 202"/>
                <a:gd name="T10" fmla="*/ 10 w 270"/>
                <a:gd name="T11" fmla="*/ 15 h 202"/>
                <a:gd name="T12" fmla="*/ 15 w 270"/>
                <a:gd name="T13" fmla="*/ 8 h 202"/>
                <a:gd name="T14" fmla="*/ 77 w 270"/>
                <a:gd name="T15" fmla="*/ 8 h 202"/>
                <a:gd name="T16" fmla="*/ 68 w 270"/>
                <a:gd name="T17" fmla="*/ 0 h 202"/>
                <a:gd name="T18" fmla="*/ 10 w 270"/>
                <a:gd name="T19" fmla="*/ 0 h 202"/>
                <a:gd name="T20" fmla="*/ 0 w 270"/>
                <a:gd name="T21" fmla="*/ 9 h 202"/>
                <a:gd name="T22" fmla="*/ 0 w 270"/>
                <a:gd name="T23" fmla="*/ 190 h 202"/>
                <a:gd name="T24" fmla="*/ 10 w 270"/>
                <a:gd name="T25" fmla="*/ 202 h 202"/>
                <a:gd name="T26" fmla="*/ 270 w 270"/>
                <a:gd name="T27" fmla="*/ 202 h 202"/>
                <a:gd name="T28" fmla="*/ 253 w 270"/>
                <a:gd name="T29" fmla="*/ 184 h 202"/>
                <a:gd name="T30" fmla="*/ 252 w 270"/>
                <a:gd name="T31" fmla="*/ 184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0" h="202">
                  <a:moveTo>
                    <a:pt x="252" y="184"/>
                  </a:moveTo>
                  <a:cubicBezTo>
                    <a:pt x="269" y="201"/>
                    <a:pt x="269" y="201"/>
                    <a:pt x="269" y="201"/>
                  </a:cubicBezTo>
                  <a:cubicBezTo>
                    <a:pt x="252" y="184"/>
                    <a:pt x="252" y="184"/>
                    <a:pt x="252" y="184"/>
                  </a:cubicBezTo>
                  <a:cubicBezTo>
                    <a:pt x="15" y="184"/>
                    <a:pt x="15" y="184"/>
                    <a:pt x="15" y="184"/>
                  </a:cubicBezTo>
                  <a:cubicBezTo>
                    <a:pt x="11" y="184"/>
                    <a:pt x="10" y="181"/>
                    <a:pt x="10" y="178"/>
                  </a:cubicBezTo>
                  <a:cubicBezTo>
                    <a:pt x="10" y="15"/>
                    <a:pt x="10" y="15"/>
                    <a:pt x="10" y="15"/>
                  </a:cubicBezTo>
                  <a:cubicBezTo>
                    <a:pt x="10" y="9"/>
                    <a:pt x="11" y="8"/>
                    <a:pt x="15" y="8"/>
                  </a:cubicBezTo>
                  <a:cubicBezTo>
                    <a:pt x="38" y="8"/>
                    <a:pt x="58" y="8"/>
                    <a:pt x="77" y="8"/>
                  </a:cubicBezTo>
                  <a:cubicBezTo>
                    <a:pt x="68" y="0"/>
                    <a:pt x="68" y="0"/>
                    <a:pt x="68" y="0"/>
                  </a:cubicBezTo>
                  <a:cubicBezTo>
                    <a:pt x="52" y="0"/>
                    <a:pt x="31" y="0"/>
                    <a:pt x="10" y="0"/>
                  </a:cubicBezTo>
                  <a:cubicBezTo>
                    <a:pt x="5" y="0"/>
                    <a:pt x="0" y="4"/>
                    <a:pt x="0" y="9"/>
                  </a:cubicBezTo>
                  <a:cubicBezTo>
                    <a:pt x="0" y="9"/>
                    <a:pt x="0" y="9"/>
                    <a:pt x="0" y="190"/>
                  </a:cubicBezTo>
                  <a:cubicBezTo>
                    <a:pt x="0" y="196"/>
                    <a:pt x="5" y="202"/>
                    <a:pt x="10" y="202"/>
                  </a:cubicBezTo>
                  <a:cubicBezTo>
                    <a:pt x="10" y="202"/>
                    <a:pt x="10" y="202"/>
                    <a:pt x="270" y="202"/>
                  </a:cubicBezTo>
                  <a:cubicBezTo>
                    <a:pt x="253" y="184"/>
                    <a:pt x="253" y="184"/>
                    <a:pt x="253" y="184"/>
                  </a:cubicBezTo>
                  <a:cubicBezTo>
                    <a:pt x="253" y="184"/>
                    <a:pt x="253" y="184"/>
                    <a:pt x="252" y="184"/>
                  </a:cubicBezTo>
                  <a:close/>
                </a:path>
              </a:pathLst>
            </a:custGeom>
            <a:solidFill>
              <a:srgbClr val="2121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102"/>
            <p:cNvSpPr>
              <a:spLocks/>
            </p:cNvSpPr>
            <p:nvPr/>
          </p:nvSpPr>
          <p:spPr bwMode="auto">
            <a:xfrm>
              <a:off x="750" y="2232"/>
              <a:ext cx="200" cy="22"/>
            </a:xfrm>
            <a:custGeom>
              <a:avLst/>
              <a:gdLst>
                <a:gd name="T0" fmla="*/ 0 w 200"/>
                <a:gd name="T1" fmla="*/ 22 h 22"/>
                <a:gd name="T2" fmla="*/ 0 w 200"/>
                <a:gd name="T3" fmla="*/ 0 h 22"/>
                <a:gd name="T4" fmla="*/ 200 w 200"/>
                <a:gd name="T5" fmla="*/ 0 h 22"/>
                <a:gd name="T6" fmla="*/ 200 w 200"/>
                <a:gd name="T7" fmla="*/ 22 h 22"/>
                <a:gd name="T8" fmla="*/ 0 w 200"/>
                <a:gd name="T9" fmla="*/ 22 h 22"/>
                <a:gd name="T10" fmla="*/ 0 w 200"/>
                <a:gd name="T11" fmla="*/ 22 h 22"/>
                <a:gd name="T12" fmla="*/ 0 w 200"/>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200" h="22">
                  <a:moveTo>
                    <a:pt x="0" y="22"/>
                  </a:moveTo>
                  <a:lnTo>
                    <a:pt x="0" y="0"/>
                  </a:lnTo>
                  <a:lnTo>
                    <a:pt x="200" y="0"/>
                  </a:lnTo>
                  <a:lnTo>
                    <a:pt x="200" y="22"/>
                  </a:lnTo>
                  <a:lnTo>
                    <a:pt x="0" y="22"/>
                  </a:lnTo>
                  <a:lnTo>
                    <a:pt x="0" y="22"/>
                  </a:lnTo>
                  <a:lnTo>
                    <a:pt x="0" y="22"/>
                  </a:lnTo>
                  <a:close/>
                </a:path>
              </a:pathLst>
            </a:custGeom>
            <a:solidFill>
              <a:srgbClr val="2121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103"/>
            <p:cNvSpPr>
              <a:spLocks noEditPoints="1"/>
            </p:cNvSpPr>
            <p:nvPr/>
          </p:nvSpPr>
          <p:spPr bwMode="auto">
            <a:xfrm>
              <a:off x="747" y="1776"/>
              <a:ext cx="223" cy="229"/>
            </a:xfrm>
            <a:custGeom>
              <a:avLst/>
              <a:gdLst>
                <a:gd name="T0" fmla="*/ 88 w 100"/>
                <a:gd name="T1" fmla="*/ 0 h 103"/>
                <a:gd name="T2" fmla="*/ 79 w 100"/>
                <a:gd name="T3" fmla="*/ 11 h 103"/>
                <a:gd name="T4" fmla="*/ 0 w 100"/>
                <a:gd name="T5" fmla="*/ 11 h 103"/>
                <a:gd name="T6" fmla="*/ 1 w 100"/>
                <a:gd name="T7" fmla="*/ 12 h 103"/>
                <a:gd name="T8" fmla="*/ 0 w 100"/>
                <a:gd name="T9" fmla="*/ 11 h 103"/>
                <a:gd name="T10" fmla="*/ 0 w 100"/>
                <a:gd name="T11" fmla="*/ 103 h 103"/>
                <a:gd name="T12" fmla="*/ 92 w 100"/>
                <a:gd name="T13" fmla="*/ 103 h 103"/>
                <a:gd name="T14" fmla="*/ 92 w 100"/>
                <a:gd name="T15" fmla="*/ 101 h 103"/>
                <a:gd name="T16" fmla="*/ 92 w 100"/>
                <a:gd name="T17" fmla="*/ 17 h 103"/>
                <a:gd name="T18" fmla="*/ 100 w 100"/>
                <a:gd name="T19" fmla="*/ 6 h 103"/>
                <a:gd name="T20" fmla="*/ 88 w 100"/>
                <a:gd name="T21" fmla="*/ 0 h 103"/>
                <a:gd name="T22" fmla="*/ 13 w 100"/>
                <a:gd name="T23" fmla="*/ 88 h 103"/>
                <a:gd name="T24" fmla="*/ 13 w 100"/>
                <a:gd name="T25" fmla="*/ 24 h 103"/>
                <a:gd name="T26" fmla="*/ 13 w 100"/>
                <a:gd name="T27" fmla="*/ 24 h 103"/>
                <a:gd name="T28" fmla="*/ 13 w 100"/>
                <a:gd name="T29" fmla="*/ 24 h 103"/>
                <a:gd name="T30" fmla="*/ 71 w 100"/>
                <a:gd name="T31" fmla="*/ 24 h 103"/>
                <a:gd name="T32" fmla="*/ 49 w 100"/>
                <a:gd name="T33" fmla="*/ 57 h 103"/>
                <a:gd name="T34" fmla="*/ 31 w 100"/>
                <a:gd name="T35" fmla="*/ 42 h 103"/>
                <a:gd name="T36" fmla="*/ 30 w 100"/>
                <a:gd name="T37" fmla="*/ 40 h 103"/>
                <a:gd name="T38" fmla="*/ 21 w 100"/>
                <a:gd name="T39" fmla="*/ 51 h 103"/>
                <a:gd name="T40" fmla="*/ 51 w 100"/>
                <a:gd name="T41" fmla="*/ 76 h 103"/>
                <a:gd name="T42" fmla="*/ 57 w 100"/>
                <a:gd name="T43" fmla="*/ 67 h 103"/>
                <a:gd name="T44" fmla="*/ 56 w 100"/>
                <a:gd name="T45" fmla="*/ 67 h 103"/>
                <a:gd name="T46" fmla="*/ 57 w 100"/>
                <a:gd name="T47" fmla="*/ 67 h 103"/>
                <a:gd name="T48" fmla="*/ 77 w 100"/>
                <a:gd name="T49" fmla="*/ 39 h 103"/>
                <a:gd name="T50" fmla="*/ 77 w 100"/>
                <a:gd name="T51" fmla="*/ 88 h 103"/>
                <a:gd name="T52" fmla="*/ 13 w 100"/>
                <a:gd name="T53" fmla="*/ 88 h 103"/>
                <a:gd name="T54" fmla="*/ 56 w 100"/>
                <a:gd name="T55" fmla="*/ 66 h 103"/>
                <a:gd name="T56" fmla="*/ 55 w 100"/>
                <a:gd name="T57" fmla="*/ 66 h 103"/>
                <a:gd name="T58" fmla="*/ 56 w 100"/>
                <a:gd name="T59" fmla="*/ 66 h 103"/>
                <a:gd name="T60" fmla="*/ 78 w 100"/>
                <a:gd name="T61" fmla="*/ 88 h 103"/>
                <a:gd name="T62" fmla="*/ 78 w 100"/>
                <a:gd name="T63" fmla="*/ 89 h 103"/>
                <a:gd name="T64" fmla="*/ 78 w 100"/>
                <a:gd name="T65" fmla="*/ 88 h 103"/>
                <a:gd name="T66" fmla="*/ 83 w 100"/>
                <a:gd name="T67" fmla="*/ 93 h 103"/>
                <a:gd name="T68" fmla="*/ 86 w 100"/>
                <a:gd name="T69" fmla="*/ 96 h 103"/>
                <a:gd name="T70" fmla="*/ 83 w 100"/>
                <a:gd name="T71" fmla="*/ 9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103">
                  <a:moveTo>
                    <a:pt x="88" y="0"/>
                  </a:moveTo>
                  <a:cubicBezTo>
                    <a:pt x="79" y="11"/>
                    <a:pt x="79" y="11"/>
                    <a:pt x="79" y="11"/>
                  </a:cubicBezTo>
                  <a:cubicBezTo>
                    <a:pt x="0" y="11"/>
                    <a:pt x="0" y="11"/>
                    <a:pt x="0" y="11"/>
                  </a:cubicBezTo>
                  <a:cubicBezTo>
                    <a:pt x="0" y="11"/>
                    <a:pt x="1" y="11"/>
                    <a:pt x="1" y="12"/>
                  </a:cubicBezTo>
                  <a:cubicBezTo>
                    <a:pt x="0" y="11"/>
                    <a:pt x="0" y="11"/>
                    <a:pt x="0" y="11"/>
                  </a:cubicBezTo>
                  <a:cubicBezTo>
                    <a:pt x="0" y="103"/>
                    <a:pt x="0" y="103"/>
                    <a:pt x="0" y="103"/>
                  </a:cubicBezTo>
                  <a:cubicBezTo>
                    <a:pt x="92" y="103"/>
                    <a:pt x="92" y="103"/>
                    <a:pt x="92" y="103"/>
                  </a:cubicBezTo>
                  <a:cubicBezTo>
                    <a:pt x="92" y="101"/>
                    <a:pt x="92" y="101"/>
                    <a:pt x="92" y="101"/>
                  </a:cubicBezTo>
                  <a:cubicBezTo>
                    <a:pt x="92" y="17"/>
                    <a:pt x="92" y="17"/>
                    <a:pt x="92" y="17"/>
                  </a:cubicBezTo>
                  <a:cubicBezTo>
                    <a:pt x="100" y="6"/>
                    <a:pt x="100" y="6"/>
                    <a:pt x="100" y="6"/>
                  </a:cubicBezTo>
                  <a:cubicBezTo>
                    <a:pt x="88" y="0"/>
                    <a:pt x="88" y="0"/>
                    <a:pt x="88" y="0"/>
                  </a:cubicBezTo>
                  <a:close/>
                  <a:moveTo>
                    <a:pt x="13" y="88"/>
                  </a:moveTo>
                  <a:cubicBezTo>
                    <a:pt x="13" y="32"/>
                    <a:pt x="13" y="26"/>
                    <a:pt x="13" y="24"/>
                  </a:cubicBezTo>
                  <a:cubicBezTo>
                    <a:pt x="13" y="24"/>
                    <a:pt x="13" y="24"/>
                    <a:pt x="13" y="24"/>
                  </a:cubicBezTo>
                  <a:cubicBezTo>
                    <a:pt x="13" y="24"/>
                    <a:pt x="13" y="24"/>
                    <a:pt x="13" y="24"/>
                  </a:cubicBezTo>
                  <a:cubicBezTo>
                    <a:pt x="71" y="24"/>
                    <a:pt x="71" y="24"/>
                    <a:pt x="71" y="24"/>
                  </a:cubicBezTo>
                  <a:cubicBezTo>
                    <a:pt x="65" y="32"/>
                    <a:pt x="60" y="40"/>
                    <a:pt x="49" y="57"/>
                  </a:cubicBezTo>
                  <a:cubicBezTo>
                    <a:pt x="49" y="57"/>
                    <a:pt x="49" y="57"/>
                    <a:pt x="31" y="42"/>
                  </a:cubicBezTo>
                  <a:cubicBezTo>
                    <a:pt x="31" y="42"/>
                    <a:pt x="31" y="42"/>
                    <a:pt x="30" y="40"/>
                  </a:cubicBezTo>
                  <a:cubicBezTo>
                    <a:pt x="30" y="40"/>
                    <a:pt x="30" y="40"/>
                    <a:pt x="21" y="51"/>
                  </a:cubicBezTo>
                  <a:cubicBezTo>
                    <a:pt x="21" y="51"/>
                    <a:pt x="21" y="51"/>
                    <a:pt x="51" y="76"/>
                  </a:cubicBezTo>
                  <a:cubicBezTo>
                    <a:pt x="51" y="76"/>
                    <a:pt x="51" y="76"/>
                    <a:pt x="57" y="67"/>
                  </a:cubicBezTo>
                  <a:cubicBezTo>
                    <a:pt x="56" y="67"/>
                    <a:pt x="56" y="67"/>
                    <a:pt x="56" y="67"/>
                  </a:cubicBezTo>
                  <a:cubicBezTo>
                    <a:pt x="57" y="67"/>
                    <a:pt x="57" y="67"/>
                    <a:pt x="57" y="67"/>
                  </a:cubicBezTo>
                  <a:cubicBezTo>
                    <a:pt x="61" y="61"/>
                    <a:pt x="67" y="54"/>
                    <a:pt x="77" y="39"/>
                  </a:cubicBezTo>
                  <a:cubicBezTo>
                    <a:pt x="77" y="88"/>
                    <a:pt x="77" y="88"/>
                    <a:pt x="77" y="88"/>
                  </a:cubicBezTo>
                  <a:cubicBezTo>
                    <a:pt x="13" y="88"/>
                    <a:pt x="13" y="88"/>
                    <a:pt x="13" y="88"/>
                  </a:cubicBezTo>
                  <a:close/>
                  <a:moveTo>
                    <a:pt x="56" y="66"/>
                  </a:moveTo>
                  <a:cubicBezTo>
                    <a:pt x="55" y="66"/>
                    <a:pt x="55" y="66"/>
                    <a:pt x="55" y="66"/>
                  </a:cubicBezTo>
                  <a:cubicBezTo>
                    <a:pt x="55" y="66"/>
                    <a:pt x="55" y="66"/>
                    <a:pt x="56" y="66"/>
                  </a:cubicBezTo>
                  <a:close/>
                  <a:moveTo>
                    <a:pt x="78" y="88"/>
                  </a:moveTo>
                  <a:cubicBezTo>
                    <a:pt x="78" y="88"/>
                    <a:pt x="78" y="89"/>
                    <a:pt x="78" y="89"/>
                  </a:cubicBezTo>
                  <a:cubicBezTo>
                    <a:pt x="78" y="88"/>
                    <a:pt x="78" y="88"/>
                    <a:pt x="78" y="88"/>
                  </a:cubicBezTo>
                  <a:close/>
                  <a:moveTo>
                    <a:pt x="83" y="93"/>
                  </a:moveTo>
                  <a:cubicBezTo>
                    <a:pt x="84" y="94"/>
                    <a:pt x="86" y="95"/>
                    <a:pt x="86" y="96"/>
                  </a:cubicBezTo>
                  <a:cubicBezTo>
                    <a:pt x="85" y="95"/>
                    <a:pt x="84" y="94"/>
                    <a:pt x="83" y="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104"/>
            <p:cNvSpPr>
              <a:spLocks/>
            </p:cNvSpPr>
            <p:nvPr/>
          </p:nvSpPr>
          <p:spPr bwMode="auto">
            <a:xfrm>
              <a:off x="783" y="922"/>
              <a:ext cx="629" cy="441"/>
            </a:xfrm>
            <a:custGeom>
              <a:avLst/>
              <a:gdLst>
                <a:gd name="T0" fmla="*/ 0 w 629"/>
                <a:gd name="T1" fmla="*/ 0 h 441"/>
                <a:gd name="T2" fmla="*/ 629 w 629"/>
                <a:gd name="T3" fmla="*/ 0 h 441"/>
                <a:gd name="T4" fmla="*/ 629 w 629"/>
                <a:gd name="T5" fmla="*/ 441 h 441"/>
                <a:gd name="T6" fmla="*/ 0 w 629"/>
                <a:gd name="T7" fmla="*/ 441 h 441"/>
                <a:gd name="T8" fmla="*/ 0 w 629"/>
                <a:gd name="T9" fmla="*/ 0 h 441"/>
                <a:gd name="T10" fmla="*/ 0 w 629"/>
                <a:gd name="T11" fmla="*/ 0 h 441"/>
              </a:gdLst>
              <a:ahLst/>
              <a:cxnLst>
                <a:cxn ang="0">
                  <a:pos x="T0" y="T1"/>
                </a:cxn>
                <a:cxn ang="0">
                  <a:pos x="T2" y="T3"/>
                </a:cxn>
                <a:cxn ang="0">
                  <a:pos x="T4" y="T5"/>
                </a:cxn>
                <a:cxn ang="0">
                  <a:pos x="T6" y="T7"/>
                </a:cxn>
                <a:cxn ang="0">
                  <a:pos x="T8" y="T9"/>
                </a:cxn>
                <a:cxn ang="0">
                  <a:pos x="T10" y="T11"/>
                </a:cxn>
              </a:cxnLst>
              <a:rect l="0" t="0" r="r" b="b"/>
              <a:pathLst>
                <a:path w="629" h="441">
                  <a:moveTo>
                    <a:pt x="0" y="0"/>
                  </a:moveTo>
                  <a:lnTo>
                    <a:pt x="629" y="0"/>
                  </a:lnTo>
                  <a:lnTo>
                    <a:pt x="629" y="441"/>
                  </a:lnTo>
                  <a:lnTo>
                    <a:pt x="0" y="441"/>
                  </a:lnTo>
                  <a:lnTo>
                    <a:pt x="0" y="0"/>
                  </a:lnTo>
                  <a:lnTo>
                    <a:pt x="0" y="0"/>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05"/>
            <p:cNvSpPr>
              <a:spLocks/>
            </p:cNvSpPr>
            <p:nvPr/>
          </p:nvSpPr>
          <p:spPr bwMode="auto">
            <a:xfrm>
              <a:off x="1014" y="955"/>
              <a:ext cx="369" cy="375"/>
            </a:xfrm>
            <a:custGeom>
              <a:avLst/>
              <a:gdLst>
                <a:gd name="T0" fmla="*/ 0 w 369"/>
                <a:gd name="T1" fmla="*/ 0 h 375"/>
                <a:gd name="T2" fmla="*/ 369 w 369"/>
                <a:gd name="T3" fmla="*/ 0 h 375"/>
                <a:gd name="T4" fmla="*/ 369 w 369"/>
                <a:gd name="T5" fmla="*/ 375 h 375"/>
                <a:gd name="T6" fmla="*/ 0 w 369"/>
                <a:gd name="T7" fmla="*/ 375 h 375"/>
                <a:gd name="T8" fmla="*/ 0 w 369"/>
                <a:gd name="T9" fmla="*/ 0 h 375"/>
                <a:gd name="T10" fmla="*/ 0 w 369"/>
                <a:gd name="T11" fmla="*/ 0 h 375"/>
              </a:gdLst>
              <a:ahLst/>
              <a:cxnLst>
                <a:cxn ang="0">
                  <a:pos x="T0" y="T1"/>
                </a:cxn>
                <a:cxn ang="0">
                  <a:pos x="T2" y="T3"/>
                </a:cxn>
                <a:cxn ang="0">
                  <a:pos x="T4" y="T5"/>
                </a:cxn>
                <a:cxn ang="0">
                  <a:pos x="T6" y="T7"/>
                </a:cxn>
                <a:cxn ang="0">
                  <a:pos x="T8" y="T9"/>
                </a:cxn>
                <a:cxn ang="0">
                  <a:pos x="T10" y="T11"/>
                </a:cxn>
              </a:cxnLst>
              <a:rect l="0" t="0" r="r" b="b"/>
              <a:pathLst>
                <a:path w="369" h="375">
                  <a:moveTo>
                    <a:pt x="0" y="0"/>
                  </a:moveTo>
                  <a:lnTo>
                    <a:pt x="369" y="0"/>
                  </a:lnTo>
                  <a:lnTo>
                    <a:pt x="369" y="375"/>
                  </a:lnTo>
                  <a:lnTo>
                    <a:pt x="0" y="37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06"/>
            <p:cNvSpPr>
              <a:spLocks/>
            </p:cNvSpPr>
            <p:nvPr/>
          </p:nvSpPr>
          <p:spPr bwMode="auto">
            <a:xfrm>
              <a:off x="1052" y="1139"/>
              <a:ext cx="71" cy="191"/>
            </a:xfrm>
            <a:custGeom>
              <a:avLst/>
              <a:gdLst>
                <a:gd name="T0" fmla="*/ 0 w 71"/>
                <a:gd name="T1" fmla="*/ 0 h 191"/>
                <a:gd name="T2" fmla="*/ 71 w 71"/>
                <a:gd name="T3" fmla="*/ 0 h 191"/>
                <a:gd name="T4" fmla="*/ 71 w 71"/>
                <a:gd name="T5" fmla="*/ 191 h 191"/>
                <a:gd name="T6" fmla="*/ 0 w 71"/>
                <a:gd name="T7" fmla="*/ 191 h 191"/>
                <a:gd name="T8" fmla="*/ 0 w 71"/>
                <a:gd name="T9" fmla="*/ 0 h 191"/>
                <a:gd name="T10" fmla="*/ 0 w 71"/>
                <a:gd name="T11" fmla="*/ 0 h 191"/>
              </a:gdLst>
              <a:ahLst/>
              <a:cxnLst>
                <a:cxn ang="0">
                  <a:pos x="T0" y="T1"/>
                </a:cxn>
                <a:cxn ang="0">
                  <a:pos x="T2" y="T3"/>
                </a:cxn>
                <a:cxn ang="0">
                  <a:pos x="T4" y="T5"/>
                </a:cxn>
                <a:cxn ang="0">
                  <a:pos x="T6" y="T7"/>
                </a:cxn>
                <a:cxn ang="0">
                  <a:pos x="T8" y="T9"/>
                </a:cxn>
                <a:cxn ang="0">
                  <a:pos x="T10" y="T11"/>
                </a:cxn>
              </a:cxnLst>
              <a:rect l="0" t="0" r="r" b="b"/>
              <a:pathLst>
                <a:path w="71" h="191">
                  <a:moveTo>
                    <a:pt x="0" y="0"/>
                  </a:moveTo>
                  <a:lnTo>
                    <a:pt x="71" y="0"/>
                  </a:lnTo>
                  <a:lnTo>
                    <a:pt x="71" y="191"/>
                  </a:lnTo>
                  <a:lnTo>
                    <a:pt x="0" y="191"/>
                  </a:lnTo>
                  <a:lnTo>
                    <a:pt x="0" y="0"/>
                  </a:lnTo>
                  <a:lnTo>
                    <a:pt x="0" y="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07"/>
            <p:cNvSpPr>
              <a:spLocks/>
            </p:cNvSpPr>
            <p:nvPr/>
          </p:nvSpPr>
          <p:spPr bwMode="auto">
            <a:xfrm>
              <a:off x="1165" y="1090"/>
              <a:ext cx="67" cy="240"/>
            </a:xfrm>
            <a:custGeom>
              <a:avLst/>
              <a:gdLst>
                <a:gd name="T0" fmla="*/ 0 w 67"/>
                <a:gd name="T1" fmla="*/ 0 h 240"/>
                <a:gd name="T2" fmla="*/ 67 w 67"/>
                <a:gd name="T3" fmla="*/ 0 h 240"/>
                <a:gd name="T4" fmla="*/ 67 w 67"/>
                <a:gd name="T5" fmla="*/ 240 h 240"/>
                <a:gd name="T6" fmla="*/ 0 w 67"/>
                <a:gd name="T7" fmla="*/ 240 h 240"/>
                <a:gd name="T8" fmla="*/ 0 w 67"/>
                <a:gd name="T9" fmla="*/ 0 h 240"/>
                <a:gd name="T10" fmla="*/ 0 w 67"/>
                <a:gd name="T11" fmla="*/ 0 h 240"/>
              </a:gdLst>
              <a:ahLst/>
              <a:cxnLst>
                <a:cxn ang="0">
                  <a:pos x="T0" y="T1"/>
                </a:cxn>
                <a:cxn ang="0">
                  <a:pos x="T2" y="T3"/>
                </a:cxn>
                <a:cxn ang="0">
                  <a:pos x="T4" y="T5"/>
                </a:cxn>
                <a:cxn ang="0">
                  <a:pos x="T6" y="T7"/>
                </a:cxn>
                <a:cxn ang="0">
                  <a:pos x="T8" y="T9"/>
                </a:cxn>
                <a:cxn ang="0">
                  <a:pos x="T10" y="T11"/>
                </a:cxn>
              </a:cxnLst>
              <a:rect l="0" t="0" r="r" b="b"/>
              <a:pathLst>
                <a:path w="67" h="240">
                  <a:moveTo>
                    <a:pt x="0" y="0"/>
                  </a:moveTo>
                  <a:lnTo>
                    <a:pt x="67" y="0"/>
                  </a:lnTo>
                  <a:lnTo>
                    <a:pt x="67" y="240"/>
                  </a:lnTo>
                  <a:lnTo>
                    <a:pt x="0" y="240"/>
                  </a:lnTo>
                  <a:lnTo>
                    <a:pt x="0" y="0"/>
                  </a:lnTo>
                  <a:lnTo>
                    <a:pt x="0" y="0"/>
                  </a:lnTo>
                  <a:close/>
                </a:path>
              </a:pathLst>
            </a:cu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108"/>
            <p:cNvSpPr>
              <a:spLocks/>
            </p:cNvSpPr>
            <p:nvPr/>
          </p:nvSpPr>
          <p:spPr bwMode="auto">
            <a:xfrm>
              <a:off x="1276" y="1024"/>
              <a:ext cx="67" cy="306"/>
            </a:xfrm>
            <a:custGeom>
              <a:avLst/>
              <a:gdLst>
                <a:gd name="T0" fmla="*/ 0 w 67"/>
                <a:gd name="T1" fmla="*/ 0 h 306"/>
                <a:gd name="T2" fmla="*/ 67 w 67"/>
                <a:gd name="T3" fmla="*/ 0 h 306"/>
                <a:gd name="T4" fmla="*/ 67 w 67"/>
                <a:gd name="T5" fmla="*/ 306 h 306"/>
                <a:gd name="T6" fmla="*/ 0 w 67"/>
                <a:gd name="T7" fmla="*/ 306 h 306"/>
                <a:gd name="T8" fmla="*/ 0 w 67"/>
                <a:gd name="T9" fmla="*/ 0 h 306"/>
                <a:gd name="T10" fmla="*/ 0 w 67"/>
                <a:gd name="T11" fmla="*/ 0 h 306"/>
              </a:gdLst>
              <a:ahLst/>
              <a:cxnLst>
                <a:cxn ang="0">
                  <a:pos x="T0" y="T1"/>
                </a:cxn>
                <a:cxn ang="0">
                  <a:pos x="T2" y="T3"/>
                </a:cxn>
                <a:cxn ang="0">
                  <a:pos x="T4" y="T5"/>
                </a:cxn>
                <a:cxn ang="0">
                  <a:pos x="T6" y="T7"/>
                </a:cxn>
                <a:cxn ang="0">
                  <a:pos x="T8" y="T9"/>
                </a:cxn>
                <a:cxn ang="0">
                  <a:pos x="T10" y="T11"/>
                </a:cxn>
              </a:cxnLst>
              <a:rect l="0" t="0" r="r" b="b"/>
              <a:pathLst>
                <a:path w="67" h="306">
                  <a:moveTo>
                    <a:pt x="0" y="0"/>
                  </a:moveTo>
                  <a:lnTo>
                    <a:pt x="67" y="0"/>
                  </a:lnTo>
                  <a:lnTo>
                    <a:pt x="67" y="306"/>
                  </a:lnTo>
                  <a:lnTo>
                    <a:pt x="0" y="306"/>
                  </a:lnTo>
                  <a:lnTo>
                    <a:pt x="0" y="0"/>
                  </a:lnTo>
                  <a:lnTo>
                    <a:pt x="0" y="0"/>
                  </a:lnTo>
                  <a:close/>
                </a:path>
              </a:pathLst>
            </a:custGeom>
            <a:solidFill>
              <a:srgbClr val="1E26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109"/>
            <p:cNvSpPr>
              <a:spLocks/>
            </p:cNvSpPr>
            <p:nvPr/>
          </p:nvSpPr>
          <p:spPr bwMode="auto">
            <a:xfrm>
              <a:off x="812" y="966"/>
              <a:ext cx="162" cy="167"/>
            </a:xfrm>
            <a:custGeom>
              <a:avLst/>
              <a:gdLst>
                <a:gd name="T0" fmla="*/ 0 w 162"/>
                <a:gd name="T1" fmla="*/ 0 h 167"/>
                <a:gd name="T2" fmla="*/ 162 w 162"/>
                <a:gd name="T3" fmla="*/ 0 h 167"/>
                <a:gd name="T4" fmla="*/ 162 w 162"/>
                <a:gd name="T5" fmla="*/ 167 h 167"/>
                <a:gd name="T6" fmla="*/ 0 w 162"/>
                <a:gd name="T7" fmla="*/ 167 h 167"/>
                <a:gd name="T8" fmla="*/ 0 w 162"/>
                <a:gd name="T9" fmla="*/ 0 h 167"/>
                <a:gd name="T10" fmla="*/ 0 w 162"/>
                <a:gd name="T11" fmla="*/ 0 h 167"/>
              </a:gdLst>
              <a:ahLst/>
              <a:cxnLst>
                <a:cxn ang="0">
                  <a:pos x="T0" y="T1"/>
                </a:cxn>
                <a:cxn ang="0">
                  <a:pos x="T2" y="T3"/>
                </a:cxn>
                <a:cxn ang="0">
                  <a:pos x="T4" y="T5"/>
                </a:cxn>
                <a:cxn ang="0">
                  <a:pos x="T6" y="T7"/>
                </a:cxn>
                <a:cxn ang="0">
                  <a:pos x="T8" y="T9"/>
                </a:cxn>
                <a:cxn ang="0">
                  <a:pos x="T10" y="T11"/>
                </a:cxn>
              </a:cxnLst>
              <a:rect l="0" t="0" r="r" b="b"/>
              <a:pathLst>
                <a:path w="162" h="167">
                  <a:moveTo>
                    <a:pt x="0" y="0"/>
                  </a:moveTo>
                  <a:lnTo>
                    <a:pt x="162" y="0"/>
                  </a:lnTo>
                  <a:lnTo>
                    <a:pt x="162" y="167"/>
                  </a:lnTo>
                  <a:lnTo>
                    <a:pt x="0" y="167"/>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110"/>
            <p:cNvSpPr>
              <a:spLocks/>
            </p:cNvSpPr>
            <p:nvPr/>
          </p:nvSpPr>
          <p:spPr bwMode="auto">
            <a:xfrm>
              <a:off x="839" y="1010"/>
              <a:ext cx="108" cy="80"/>
            </a:xfrm>
            <a:custGeom>
              <a:avLst/>
              <a:gdLst>
                <a:gd name="T0" fmla="*/ 108 w 108"/>
                <a:gd name="T1" fmla="*/ 14 h 80"/>
                <a:gd name="T2" fmla="*/ 91 w 108"/>
                <a:gd name="T3" fmla="*/ 0 h 80"/>
                <a:gd name="T4" fmla="*/ 40 w 108"/>
                <a:gd name="T5" fmla="*/ 52 h 80"/>
                <a:gd name="T6" fmla="*/ 15 w 108"/>
                <a:gd name="T7" fmla="*/ 25 h 80"/>
                <a:gd name="T8" fmla="*/ 0 w 108"/>
                <a:gd name="T9" fmla="*/ 40 h 80"/>
                <a:gd name="T10" fmla="*/ 40 w 108"/>
                <a:gd name="T11" fmla="*/ 80 h 80"/>
                <a:gd name="T12" fmla="*/ 40 w 108"/>
                <a:gd name="T13" fmla="*/ 80 h 80"/>
                <a:gd name="T14" fmla="*/ 44 w 108"/>
                <a:gd name="T15" fmla="*/ 80 h 80"/>
                <a:gd name="T16" fmla="*/ 108 w 108"/>
                <a:gd name="T17" fmla="*/ 14 h 80"/>
                <a:gd name="T18" fmla="*/ 108 w 108"/>
                <a:gd name="T19" fmla="*/ 14 h 80"/>
                <a:gd name="T20" fmla="*/ 108 w 108"/>
                <a:gd name="T21" fmla="*/ 1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80">
                  <a:moveTo>
                    <a:pt x="108" y="14"/>
                  </a:moveTo>
                  <a:lnTo>
                    <a:pt x="91" y="0"/>
                  </a:lnTo>
                  <a:lnTo>
                    <a:pt x="40" y="52"/>
                  </a:lnTo>
                  <a:lnTo>
                    <a:pt x="15" y="25"/>
                  </a:lnTo>
                  <a:lnTo>
                    <a:pt x="0" y="40"/>
                  </a:lnTo>
                  <a:lnTo>
                    <a:pt x="40" y="80"/>
                  </a:lnTo>
                  <a:lnTo>
                    <a:pt x="40" y="80"/>
                  </a:lnTo>
                  <a:lnTo>
                    <a:pt x="44" y="80"/>
                  </a:lnTo>
                  <a:lnTo>
                    <a:pt x="108" y="14"/>
                  </a:lnTo>
                  <a:lnTo>
                    <a:pt x="108" y="14"/>
                  </a:lnTo>
                  <a:lnTo>
                    <a:pt x="108" y="14"/>
                  </a:lnTo>
                  <a:close/>
                </a:path>
              </a:pathLst>
            </a:custGeom>
            <a:solidFill>
              <a:srgbClr val="0078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111"/>
            <p:cNvSpPr>
              <a:spLocks/>
            </p:cNvSpPr>
            <p:nvPr/>
          </p:nvSpPr>
          <p:spPr bwMode="auto">
            <a:xfrm>
              <a:off x="812" y="1166"/>
              <a:ext cx="162" cy="164"/>
            </a:xfrm>
            <a:custGeom>
              <a:avLst/>
              <a:gdLst>
                <a:gd name="T0" fmla="*/ 0 w 162"/>
                <a:gd name="T1" fmla="*/ 0 h 164"/>
                <a:gd name="T2" fmla="*/ 162 w 162"/>
                <a:gd name="T3" fmla="*/ 0 h 164"/>
                <a:gd name="T4" fmla="*/ 162 w 162"/>
                <a:gd name="T5" fmla="*/ 164 h 164"/>
                <a:gd name="T6" fmla="*/ 0 w 162"/>
                <a:gd name="T7" fmla="*/ 164 h 164"/>
                <a:gd name="T8" fmla="*/ 0 w 162"/>
                <a:gd name="T9" fmla="*/ 0 h 164"/>
                <a:gd name="T10" fmla="*/ 0 w 162"/>
                <a:gd name="T11" fmla="*/ 0 h 164"/>
              </a:gdLst>
              <a:ahLst/>
              <a:cxnLst>
                <a:cxn ang="0">
                  <a:pos x="T0" y="T1"/>
                </a:cxn>
                <a:cxn ang="0">
                  <a:pos x="T2" y="T3"/>
                </a:cxn>
                <a:cxn ang="0">
                  <a:pos x="T4" y="T5"/>
                </a:cxn>
                <a:cxn ang="0">
                  <a:pos x="T6" y="T7"/>
                </a:cxn>
                <a:cxn ang="0">
                  <a:pos x="T8" y="T9"/>
                </a:cxn>
                <a:cxn ang="0">
                  <a:pos x="T10" y="T11"/>
                </a:cxn>
              </a:cxnLst>
              <a:rect l="0" t="0" r="r" b="b"/>
              <a:pathLst>
                <a:path w="162" h="164">
                  <a:moveTo>
                    <a:pt x="0" y="0"/>
                  </a:moveTo>
                  <a:lnTo>
                    <a:pt x="162" y="0"/>
                  </a:lnTo>
                  <a:lnTo>
                    <a:pt x="162" y="164"/>
                  </a:lnTo>
                  <a:lnTo>
                    <a:pt x="0" y="164"/>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112"/>
            <p:cNvSpPr>
              <a:spLocks noEditPoints="1"/>
            </p:cNvSpPr>
            <p:nvPr/>
          </p:nvSpPr>
          <p:spPr bwMode="auto">
            <a:xfrm>
              <a:off x="836" y="1199"/>
              <a:ext cx="114" cy="96"/>
            </a:xfrm>
            <a:custGeom>
              <a:avLst/>
              <a:gdLst>
                <a:gd name="T0" fmla="*/ 48 w 51"/>
                <a:gd name="T1" fmla="*/ 32 h 43"/>
                <a:gd name="T2" fmla="*/ 32 w 51"/>
                <a:gd name="T3" fmla="*/ 5 h 43"/>
                <a:gd name="T4" fmla="*/ 18 w 51"/>
                <a:gd name="T5" fmla="*/ 5 h 43"/>
                <a:gd name="T6" fmla="*/ 3 w 51"/>
                <a:gd name="T7" fmla="*/ 32 h 43"/>
                <a:gd name="T8" fmla="*/ 10 w 51"/>
                <a:gd name="T9" fmla="*/ 43 h 43"/>
                <a:gd name="T10" fmla="*/ 40 w 51"/>
                <a:gd name="T11" fmla="*/ 43 h 43"/>
                <a:gd name="T12" fmla="*/ 48 w 51"/>
                <a:gd name="T13" fmla="*/ 32 h 43"/>
                <a:gd name="T14" fmla="*/ 29 w 51"/>
                <a:gd name="T15" fmla="*/ 10 h 43"/>
                <a:gd name="T16" fmla="*/ 27 w 51"/>
                <a:gd name="T17" fmla="*/ 29 h 43"/>
                <a:gd name="T18" fmla="*/ 22 w 51"/>
                <a:gd name="T19" fmla="*/ 29 h 43"/>
                <a:gd name="T20" fmla="*/ 22 w 51"/>
                <a:gd name="T21" fmla="*/ 10 h 43"/>
                <a:gd name="T22" fmla="*/ 29 w 51"/>
                <a:gd name="T23" fmla="*/ 10 h 43"/>
                <a:gd name="T24" fmla="*/ 29 w 51"/>
                <a:gd name="T25" fmla="*/ 10 h 43"/>
                <a:gd name="T26" fmla="*/ 29 w 51"/>
                <a:gd name="T27" fmla="*/ 38 h 43"/>
                <a:gd name="T28" fmla="*/ 26 w 51"/>
                <a:gd name="T29" fmla="*/ 38 h 43"/>
                <a:gd name="T30" fmla="*/ 22 w 51"/>
                <a:gd name="T31" fmla="*/ 38 h 43"/>
                <a:gd name="T32" fmla="*/ 22 w 51"/>
                <a:gd name="T33" fmla="*/ 35 h 43"/>
                <a:gd name="T34" fmla="*/ 22 w 51"/>
                <a:gd name="T35" fmla="*/ 33 h 43"/>
                <a:gd name="T36" fmla="*/ 26 w 51"/>
                <a:gd name="T37" fmla="*/ 32 h 43"/>
                <a:gd name="T38" fmla="*/ 29 w 51"/>
                <a:gd name="T39" fmla="*/ 33 h 43"/>
                <a:gd name="T40" fmla="*/ 29 w 51"/>
                <a:gd name="T41" fmla="*/ 35 h 43"/>
                <a:gd name="T42" fmla="*/ 29 w 51"/>
                <a:gd name="T43" fmla="*/ 3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 h="43">
                  <a:moveTo>
                    <a:pt x="48" y="32"/>
                  </a:moveTo>
                  <a:cubicBezTo>
                    <a:pt x="32" y="5"/>
                    <a:pt x="32" y="5"/>
                    <a:pt x="32" y="5"/>
                  </a:cubicBezTo>
                  <a:cubicBezTo>
                    <a:pt x="29" y="0"/>
                    <a:pt x="21" y="0"/>
                    <a:pt x="18" y="5"/>
                  </a:cubicBezTo>
                  <a:cubicBezTo>
                    <a:pt x="3" y="32"/>
                    <a:pt x="3" y="32"/>
                    <a:pt x="3" y="32"/>
                  </a:cubicBezTo>
                  <a:cubicBezTo>
                    <a:pt x="0" y="36"/>
                    <a:pt x="5" y="43"/>
                    <a:pt x="10" y="43"/>
                  </a:cubicBezTo>
                  <a:cubicBezTo>
                    <a:pt x="40" y="43"/>
                    <a:pt x="40" y="43"/>
                    <a:pt x="40" y="43"/>
                  </a:cubicBezTo>
                  <a:cubicBezTo>
                    <a:pt x="46" y="43"/>
                    <a:pt x="51" y="36"/>
                    <a:pt x="48" y="32"/>
                  </a:cubicBezTo>
                  <a:close/>
                  <a:moveTo>
                    <a:pt x="29" y="10"/>
                  </a:moveTo>
                  <a:cubicBezTo>
                    <a:pt x="27" y="29"/>
                    <a:pt x="27" y="29"/>
                    <a:pt x="27" y="29"/>
                  </a:cubicBezTo>
                  <a:cubicBezTo>
                    <a:pt x="22" y="29"/>
                    <a:pt x="22" y="29"/>
                    <a:pt x="22" y="29"/>
                  </a:cubicBezTo>
                  <a:cubicBezTo>
                    <a:pt x="22" y="10"/>
                    <a:pt x="22" y="10"/>
                    <a:pt x="22" y="10"/>
                  </a:cubicBezTo>
                  <a:cubicBezTo>
                    <a:pt x="29" y="10"/>
                    <a:pt x="29" y="10"/>
                    <a:pt x="29" y="10"/>
                  </a:cubicBezTo>
                  <a:cubicBezTo>
                    <a:pt x="29" y="10"/>
                    <a:pt x="29" y="10"/>
                    <a:pt x="29" y="10"/>
                  </a:cubicBezTo>
                  <a:close/>
                  <a:moveTo>
                    <a:pt x="29" y="38"/>
                  </a:moveTo>
                  <a:cubicBezTo>
                    <a:pt x="27" y="38"/>
                    <a:pt x="27" y="38"/>
                    <a:pt x="26" y="38"/>
                  </a:cubicBezTo>
                  <a:cubicBezTo>
                    <a:pt x="24" y="38"/>
                    <a:pt x="24" y="38"/>
                    <a:pt x="22" y="38"/>
                  </a:cubicBezTo>
                  <a:cubicBezTo>
                    <a:pt x="22" y="36"/>
                    <a:pt x="22" y="36"/>
                    <a:pt x="22" y="35"/>
                  </a:cubicBezTo>
                  <a:cubicBezTo>
                    <a:pt x="22" y="33"/>
                    <a:pt x="22" y="33"/>
                    <a:pt x="22" y="33"/>
                  </a:cubicBezTo>
                  <a:cubicBezTo>
                    <a:pt x="24" y="32"/>
                    <a:pt x="24" y="32"/>
                    <a:pt x="26" y="32"/>
                  </a:cubicBezTo>
                  <a:cubicBezTo>
                    <a:pt x="27" y="32"/>
                    <a:pt x="27" y="32"/>
                    <a:pt x="29" y="33"/>
                  </a:cubicBezTo>
                  <a:cubicBezTo>
                    <a:pt x="29" y="33"/>
                    <a:pt x="29" y="33"/>
                    <a:pt x="29" y="35"/>
                  </a:cubicBezTo>
                  <a:cubicBezTo>
                    <a:pt x="29" y="36"/>
                    <a:pt x="29" y="36"/>
                    <a:pt x="29" y="38"/>
                  </a:cubicBez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113"/>
            <p:cNvSpPr>
              <a:spLocks/>
            </p:cNvSpPr>
            <p:nvPr/>
          </p:nvSpPr>
          <p:spPr bwMode="auto">
            <a:xfrm>
              <a:off x="783" y="862"/>
              <a:ext cx="629" cy="60"/>
            </a:xfrm>
            <a:custGeom>
              <a:avLst/>
              <a:gdLst>
                <a:gd name="T0" fmla="*/ 0 w 629"/>
                <a:gd name="T1" fmla="*/ 0 h 60"/>
                <a:gd name="T2" fmla="*/ 629 w 629"/>
                <a:gd name="T3" fmla="*/ 0 h 60"/>
                <a:gd name="T4" fmla="*/ 629 w 629"/>
                <a:gd name="T5" fmla="*/ 60 h 60"/>
                <a:gd name="T6" fmla="*/ 0 w 629"/>
                <a:gd name="T7" fmla="*/ 60 h 60"/>
                <a:gd name="T8" fmla="*/ 0 w 629"/>
                <a:gd name="T9" fmla="*/ 0 h 60"/>
                <a:gd name="T10" fmla="*/ 0 w 629"/>
                <a:gd name="T11" fmla="*/ 0 h 60"/>
              </a:gdLst>
              <a:ahLst/>
              <a:cxnLst>
                <a:cxn ang="0">
                  <a:pos x="T0" y="T1"/>
                </a:cxn>
                <a:cxn ang="0">
                  <a:pos x="T2" y="T3"/>
                </a:cxn>
                <a:cxn ang="0">
                  <a:pos x="T4" y="T5"/>
                </a:cxn>
                <a:cxn ang="0">
                  <a:pos x="T6" y="T7"/>
                </a:cxn>
                <a:cxn ang="0">
                  <a:pos x="T8" y="T9"/>
                </a:cxn>
                <a:cxn ang="0">
                  <a:pos x="T10" y="T11"/>
                </a:cxn>
              </a:cxnLst>
              <a:rect l="0" t="0" r="r" b="b"/>
              <a:pathLst>
                <a:path w="629" h="60">
                  <a:moveTo>
                    <a:pt x="0" y="0"/>
                  </a:moveTo>
                  <a:lnTo>
                    <a:pt x="629" y="0"/>
                  </a:lnTo>
                  <a:lnTo>
                    <a:pt x="629" y="60"/>
                  </a:lnTo>
                  <a:lnTo>
                    <a:pt x="0" y="60"/>
                  </a:lnTo>
                  <a:lnTo>
                    <a:pt x="0" y="0"/>
                  </a:lnTo>
                  <a:lnTo>
                    <a:pt x="0"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114"/>
            <p:cNvSpPr>
              <a:spLocks/>
            </p:cNvSpPr>
            <p:nvPr/>
          </p:nvSpPr>
          <p:spPr bwMode="auto">
            <a:xfrm>
              <a:off x="1239" y="1934"/>
              <a:ext cx="396" cy="298"/>
            </a:xfrm>
            <a:custGeom>
              <a:avLst/>
              <a:gdLst>
                <a:gd name="T0" fmla="*/ 134 w 178"/>
                <a:gd name="T1" fmla="*/ 134 h 134"/>
                <a:gd name="T2" fmla="*/ 178 w 178"/>
                <a:gd name="T3" fmla="*/ 134 h 134"/>
                <a:gd name="T4" fmla="*/ 178 w 178"/>
                <a:gd name="T5" fmla="*/ 0 h 134"/>
                <a:gd name="T6" fmla="*/ 0 w 178"/>
                <a:gd name="T7" fmla="*/ 0 h 134"/>
                <a:gd name="T8" fmla="*/ 134 w 178"/>
                <a:gd name="T9" fmla="*/ 134 h 134"/>
              </a:gdLst>
              <a:ahLst/>
              <a:cxnLst>
                <a:cxn ang="0">
                  <a:pos x="T0" y="T1"/>
                </a:cxn>
                <a:cxn ang="0">
                  <a:pos x="T2" y="T3"/>
                </a:cxn>
                <a:cxn ang="0">
                  <a:pos x="T4" y="T5"/>
                </a:cxn>
                <a:cxn ang="0">
                  <a:pos x="T6" y="T7"/>
                </a:cxn>
                <a:cxn ang="0">
                  <a:pos x="T8" y="T9"/>
                </a:cxn>
              </a:cxnLst>
              <a:rect l="0" t="0" r="r" b="b"/>
              <a:pathLst>
                <a:path w="178" h="134">
                  <a:moveTo>
                    <a:pt x="134" y="134"/>
                  </a:moveTo>
                  <a:cubicBezTo>
                    <a:pt x="147" y="134"/>
                    <a:pt x="162" y="134"/>
                    <a:pt x="178" y="134"/>
                  </a:cubicBezTo>
                  <a:cubicBezTo>
                    <a:pt x="178" y="134"/>
                    <a:pt x="178" y="134"/>
                    <a:pt x="178" y="0"/>
                  </a:cubicBezTo>
                  <a:cubicBezTo>
                    <a:pt x="0" y="0"/>
                    <a:pt x="0" y="0"/>
                    <a:pt x="0" y="0"/>
                  </a:cubicBezTo>
                  <a:lnTo>
                    <a:pt x="134" y="134"/>
                  </a:lnTo>
                  <a:close/>
                </a:path>
              </a:pathLst>
            </a:custGeom>
            <a:solidFill>
              <a:srgbClr val="2A6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115"/>
            <p:cNvSpPr>
              <a:spLocks/>
            </p:cNvSpPr>
            <p:nvPr/>
          </p:nvSpPr>
          <p:spPr bwMode="auto">
            <a:xfrm>
              <a:off x="1096" y="1934"/>
              <a:ext cx="447" cy="298"/>
            </a:xfrm>
            <a:custGeom>
              <a:avLst/>
              <a:gdLst>
                <a:gd name="T0" fmla="*/ 0 w 201"/>
                <a:gd name="T1" fmla="*/ 0 h 134"/>
                <a:gd name="T2" fmla="*/ 0 w 201"/>
                <a:gd name="T3" fmla="*/ 134 h 134"/>
                <a:gd name="T4" fmla="*/ 201 w 201"/>
                <a:gd name="T5" fmla="*/ 134 h 134"/>
                <a:gd name="T6" fmla="*/ 67 w 201"/>
                <a:gd name="T7" fmla="*/ 0 h 134"/>
                <a:gd name="T8" fmla="*/ 0 w 201"/>
                <a:gd name="T9" fmla="*/ 0 h 134"/>
              </a:gdLst>
              <a:ahLst/>
              <a:cxnLst>
                <a:cxn ang="0">
                  <a:pos x="T0" y="T1"/>
                </a:cxn>
                <a:cxn ang="0">
                  <a:pos x="T2" y="T3"/>
                </a:cxn>
                <a:cxn ang="0">
                  <a:pos x="T4" y="T5"/>
                </a:cxn>
                <a:cxn ang="0">
                  <a:pos x="T6" y="T7"/>
                </a:cxn>
                <a:cxn ang="0">
                  <a:pos x="T8" y="T9"/>
                </a:cxn>
              </a:cxnLst>
              <a:rect l="0" t="0" r="r" b="b"/>
              <a:pathLst>
                <a:path w="201" h="134">
                  <a:moveTo>
                    <a:pt x="0" y="0"/>
                  </a:moveTo>
                  <a:cubicBezTo>
                    <a:pt x="0" y="18"/>
                    <a:pt x="0" y="55"/>
                    <a:pt x="0" y="134"/>
                  </a:cubicBezTo>
                  <a:cubicBezTo>
                    <a:pt x="0" y="134"/>
                    <a:pt x="0" y="134"/>
                    <a:pt x="201" y="134"/>
                  </a:cubicBezTo>
                  <a:cubicBezTo>
                    <a:pt x="67" y="0"/>
                    <a:pt x="67" y="0"/>
                    <a:pt x="67" y="0"/>
                  </a:cubicBezTo>
                  <a:lnTo>
                    <a:pt x="0" y="0"/>
                  </a:ln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116"/>
            <p:cNvSpPr>
              <a:spLocks/>
            </p:cNvSpPr>
            <p:nvPr/>
          </p:nvSpPr>
          <p:spPr bwMode="auto">
            <a:xfrm>
              <a:off x="1204" y="1896"/>
              <a:ext cx="434" cy="38"/>
            </a:xfrm>
            <a:custGeom>
              <a:avLst/>
              <a:gdLst>
                <a:gd name="T0" fmla="*/ 0 w 195"/>
                <a:gd name="T1" fmla="*/ 0 h 17"/>
                <a:gd name="T2" fmla="*/ 16 w 195"/>
                <a:gd name="T3" fmla="*/ 16 h 17"/>
                <a:gd name="T4" fmla="*/ 17 w 195"/>
                <a:gd name="T5" fmla="*/ 17 h 17"/>
                <a:gd name="T6" fmla="*/ 195 w 195"/>
                <a:gd name="T7" fmla="*/ 17 h 17"/>
                <a:gd name="T8" fmla="*/ 195 w 195"/>
                <a:gd name="T9" fmla="*/ 16 h 17"/>
                <a:gd name="T10" fmla="*/ 195 w 195"/>
                <a:gd name="T11" fmla="*/ 0 h 17"/>
                <a:gd name="T12" fmla="*/ 0 w 19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95" h="17">
                  <a:moveTo>
                    <a:pt x="0" y="0"/>
                  </a:moveTo>
                  <a:cubicBezTo>
                    <a:pt x="16" y="16"/>
                    <a:pt x="16" y="16"/>
                    <a:pt x="16" y="16"/>
                  </a:cubicBezTo>
                  <a:cubicBezTo>
                    <a:pt x="17" y="17"/>
                    <a:pt x="17" y="17"/>
                    <a:pt x="17" y="17"/>
                  </a:cubicBezTo>
                  <a:cubicBezTo>
                    <a:pt x="195" y="17"/>
                    <a:pt x="195" y="17"/>
                    <a:pt x="195" y="17"/>
                  </a:cubicBezTo>
                  <a:cubicBezTo>
                    <a:pt x="195" y="16"/>
                    <a:pt x="195" y="16"/>
                    <a:pt x="195" y="16"/>
                  </a:cubicBezTo>
                  <a:cubicBezTo>
                    <a:pt x="195" y="11"/>
                    <a:pt x="195" y="6"/>
                    <a:pt x="195" y="0"/>
                  </a:cubicBezTo>
                  <a:cubicBezTo>
                    <a:pt x="195" y="0"/>
                    <a:pt x="195" y="0"/>
                    <a:pt x="0" y="0"/>
                  </a:cubicBez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117"/>
            <p:cNvSpPr>
              <a:spLocks/>
            </p:cNvSpPr>
            <p:nvPr/>
          </p:nvSpPr>
          <p:spPr bwMode="auto">
            <a:xfrm>
              <a:off x="1096" y="1896"/>
              <a:ext cx="149" cy="38"/>
            </a:xfrm>
            <a:custGeom>
              <a:avLst/>
              <a:gdLst>
                <a:gd name="T0" fmla="*/ 66 w 67"/>
                <a:gd name="T1" fmla="*/ 16 h 17"/>
                <a:gd name="T2" fmla="*/ 50 w 67"/>
                <a:gd name="T3" fmla="*/ 0 h 17"/>
                <a:gd name="T4" fmla="*/ 0 w 67"/>
                <a:gd name="T5" fmla="*/ 0 h 17"/>
                <a:gd name="T6" fmla="*/ 0 w 67"/>
                <a:gd name="T7" fmla="*/ 16 h 17"/>
                <a:gd name="T8" fmla="*/ 0 w 67"/>
                <a:gd name="T9" fmla="*/ 17 h 17"/>
                <a:gd name="T10" fmla="*/ 67 w 67"/>
                <a:gd name="T11" fmla="*/ 17 h 17"/>
                <a:gd name="T12" fmla="*/ 66 w 6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67" h="17">
                  <a:moveTo>
                    <a:pt x="66" y="16"/>
                  </a:moveTo>
                  <a:cubicBezTo>
                    <a:pt x="50" y="0"/>
                    <a:pt x="50" y="0"/>
                    <a:pt x="50" y="0"/>
                  </a:cubicBezTo>
                  <a:cubicBezTo>
                    <a:pt x="34" y="0"/>
                    <a:pt x="18" y="0"/>
                    <a:pt x="0" y="0"/>
                  </a:cubicBezTo>
                  <a:cubicBezTo>
                    <a:pt x="0" y="0"/>
                    <a:pt x="0" y="0"/>
                    <a:pt x="0" y="16"/>
                  </a:cubicBezTo>
                  <a:cubicBezTo>
                    <a:pt x="0" y="16"/>
                    <a:pt x="0" y="16"/>
                    <a:pt x="0" y="17"/>
                  </a:cubicBezTo>
                  <a:cubicBezTo>
                    <a:pt x="67" y="17"/>
                    <a:pt x="67" y="17"/>
                    <a:pt x="67" y="17"/>
                  </a:cubicBezTo>
                  <a:lnTo>
                    <a:pt x="66" y="16"/>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118"/>
            <p:cNvSpPr>
              <a:spLocks/>
            </p:cNvSpPr>
            <p:nvPr/>
          </p:nvSpPr>
          <p:spPr bwMode="auto">
            <a:xfrm>
              <a:off x="1072" y="1874"/>
              <a:ext cx="493" cy="380"/>
            </a:xfrm>
            <a:custGeom>
              <a:avLst/>
              <a:gdLst>
                <a:gd name="T0" fmla="*/ 214 w 222"/>
                <a:gd name="T1" fmla="*/ 163 h 171"/>
                <a:gd name="T2" fmla="*/ 212 w 222"/>
                <a:gd name="T3" fmla="*/ 161 h 171"/>
                <a:gd name="T4" fmla="*/ 11 w 222"/>
                <a:gd name="T5" fmla="*/ 161 h 171"/>
                <a:gd name="T6" fmla="*/ 11 w 222"/>
                <a:gd name="T7" fmla="*/ 27 h 171"/>
                <a:gd name="T8" fmla="*/ 10 w 222"/>
                <a:gd name="T9" fmla="*/ 27 h 171"/>
                <a:gd name="T10" fmla="*/ 10 w 222"/>
                <a:gd name="T11" fmla="*/ 26 h 171"/>
                <a:gd name="T12" fmla="*/ 11 w 222"/>
                <a:gd name="T13" fmla="*/ 26 h 171"/>
                <a:gd name="T14" fmla="*/ 11 w 222"/>
                <a:gd name="T15" fmla="*/ 10 h 171"/>
                <a:gd name="T16" fmla="*/ 61 w 222"/>
                <a:gd name="T17" fmla="*/ 10 h 171"/>
                <a:gd name="T18" fmla="*/ 59 w 222"/>
                <a:gd name="T19" fmla="*/ 8 h 171"/>
                <a:gd name="T20" fmla="*/ 51 w 222"/>
                <a:gd name="T21" fmla="*/ 0 h 171"/>
                <a:gd name="T22" fmla="*/ 9 w 222"/>
                <a:gd name="T23" fmla="*/ 0 h 171"/>
                <a:gd name="T24" fmla="*/ 0 w 222"/>
                <a:gd name="T25" fmla="*/ 9 h 171"/>
                <a:gd name="T26" fmla="*/ 0 w 222"/>
                <a:gd name="T27" fmla="*/ 163 h 171"/>
                <a:gd name="T28" fmla="*/ 9 w 222"/>
                <a:gd name="T29" fmla="*/ 171 h 171"/>
                <a:gd name="T30" fmla="*/ 222 w 222"/>
                <a:gd name="T31" fmla="*/ 171 h 171"/>
                <a:gd name="T32" fmla="*/ 214 w 222"/>
                <a:gd name="T33" fmla="*/ 16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2" h="171">
                  <a:moveTo>
                    <a:pt x="214" y="163"/>
                  </a:moveTo>
                  <a:cubicBezTo>
                    <a:pt x="212" y="161"/>
                    <a:pt x="212" y="161"/>
                    <a:pt x="212" y="161"/>
                  </a:cubicBezTo>
                  <a:cubicBezTo>
                    <a:pt x="11" y="161"/>
                    <a:pt x="11" y="161"/>
                    <a:pt x="11" y="161"/>
                  </a:cubicBezTo>
                  <a:cubicBezTo>
                    <a:pt x="11" y="82"/>
                    <a:pt x="11" y="45"/>
                    <a:pt x="11" y="27"/>
                  </a:cubicBezTo>
                  <a:cubicBezTo>
                    <a:pt x="10" y="27"/>
                    <a:pt x="10" y="27"/>
                    <a:pt x="10" y="27"/>
                  </a:cubicBezTo>
                  <a:cubicBezTo>
                    <a:pt x="10" y="26"/>
                    <a:pt x="10" y="26"/>
                    <a:pt x="10" y="26"/>
                  </a:cubicBezTo>
                  <a:cubicBezTo>
                    <a:pt x="11" y="26"/>
                    <a:pt x="11" y="26"/>
                    <a:pt x="11" y="26"/>
                  </a:cubicBezTo>
                  <a:cubicBezTo>
                    <a:pt x="11" y="10"/>
                    <a:pt x="11" y="10"/>
                    <a:pt x="11" y="10"/>
                  </a:cubicBezTo>
                  <a:cubicBezTo>
                    <a:pt x="29" y="10"/>
                    <a:pt x="45" y="10"/>
                    <a:pt x="61" y="10"/>
                  </a:cubicBezTo>
                  <a:cubicBezTo>
                    <a:pt x="59" y="8"/>
                    <a:pt x="59" y="8"/>
                    <a:pt x="59" y="8"/>
                  </a:cubicBezTo>
                  <a:cubicBezTo>
                    <a:pt x="51" y="0"/>
                    <a:pt x="51" y="0"/>
                    <a:pt x="51" y="0"/>
                  </a:cubicBezTo>
                  <a:cubicBezTo>
                    <a:pt x="9" y="0"/>
                    <a:pt x="9" y="0"/>
                    <a:pt x="9" y="0"/>
                  </a:cubicBezTo>
                  <a:cubicBezTo>
                    <a:pt x="5" y="0"/>
                    <a:pt x="0" y="4"/>
                    <a:pt x="0" y="9"/>
                  </a:cubicBezTo>
                  <a:cubicBezTo>
                    <a:pt x="0" y="163"/>
                    <a:pt x="0" y="163"/>
                    <a:pt x="0" y="163"/>
                  </a:cubicBezTo>
                  <a:cubicBezTo>
                    <a:pt x="0" y="168"/>
                    <a:pt x="5" y="171"/>
                    <a:pt x="9" y="171"/>
                  </a:cubicBezTo>
                  <a:cubicBezTo>
                    <a:pt x="128" y="171"/>
                    <a:pt x="190" y="171"/>
                    <a:pt x="222" y="171"/>
                  </a:cubicBezTo>
                  <a:lnTo>
                    <a:pt x="214" y="163"/>
                  </a:lnTo>
                  <a:close/>
                </a:path>
              </a:pathLst>
            </a:custGeom>
            <a:solidFill>
              <a:srgbClr val="331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119"/>
            <p:cNvSpPr>
              <a:spLocks/>
            </p:cNvSpPr>
            <p:nvPr/>
          </p:nvSpPr>
          <p:spPr bwMode="auto">
            <a:xfrm>
              <a:off x="1182" y="1874"/>
              <a:ext cx="476" cy="380"/>
            </a:xfrm>
            <a:custGeom>
              <a:avLst/>
              <a:gdLst>
                <a:gd name="T0" fmla="*/ 208 w 216"/>
                <a:gd name="T1" fmla="*/ 0 h 171"/>
                <a:gd name="T2" fmla="*/ 0 w 216"/>
                <a:gd name="T3" fmla="*/ 0 h 171"/>
                <a:gd name="T4" fmla="*/ 8 w 216"/>
                <a:gd name="T5" fmla="*/ 8 h 171"/>
                <a:gd name="T6" fmla="*/ 10 w 216"/>
                <a:gd name="T7" fmla="*/ 10 h 171"/>
                <a:gd name="T8" fmla="*/ 205 w 216"/>
                <a:gd name="T9" fmla="*/ 10 h 171"/>
                <a:gd name="T10" fmla="*/ 205 w 216"/>
                <a:gd name="T11" fmla="*/ 26 h 171"/>
                <a:gd name="T12" fmla="*/ 207 w 216"/>
                <a:gd name="T13" fmla="*/ 26 h 171"/>
                <a:gd name="T14" fmla="*/ 207 w 216"/>
                <a:gd name="T15" fmla="*/ 27 h 171"/>
                <a:gd name="T16" fmla="*/ 205 w 216"/>
                <a:gd name="T17" fmla="*/ 27 h 171"/>
                <a:gd name="T18" fmla="*/ 205 w 216"/>
                <a:gd name="T19" fmla="*/ 161 h 171"/>
                <a:gd name="T20" fmla="*/ 161 w 216"/>
                <a:gd name="T21" fmla="*/ 161 h 171"/>
                <a:gd name="T22" fmla="*/ 163 w 216"/>
                <a:gd name="T23" fmla="*/ 163 h 171"/>
                <a:gd name="T24" fmla="*/ 171 w 216"/>
                <a:gd name="T25" fmla="*/ 171 h 171"/>
                <a:gd name="T26" fmla="*/ 208 w 216"/>
                <a:gd name="T27" fmla="*/ 171 h 171"/>
                <a:gd name="T28" fmla="*/ 216 w 216"/>
                <a:gd name="T29" fmla="*/ 163 h 171"/>
                <a:gd name="T30" fmla="*/ 216 w 216"/>
                <a:gd name="T31" fmla="*/ 9 h 171"/>
                <a:gd name="T32" fmla="*/ 208 w 216"/>
                <a:gd name="T3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6" h="171">
                  <a:moveTo>
                    <a:pt x="208" y="0"/>
                  </a:moveTo>
                  <a:cubicBezTo>
                    <a:pt x="96" y="0"/>
                    <a:pt x="34" y="0"/>
                    <a:pt x="0" y="0"/>
                  </a:cubicBezTo>
                  <a:cubicBezTo>
                    <a:pt x="8" y="8"/>
                    <a:pt x="8" y="8"/>
                    <a:pt x="8" y="8"/>
                  </a:cubicBezTo>
                  <a:cubicBezTo>
                    <a:pt x="10" y="10"/>
                    <a:pt x="10" y="10"/>
                    <a:pt x="10" y="10"/>
                  </a:cubicBezTo>
                  <a:cubicBezTo>
                    <a:pt x="205" y="10"/>
                    <a:pt x="205" y="10"/>
                    <a:pt x="205" y="10"/>
                  </a:cubicBezTo>
                  <a:cubicBezTo>
                    <a:pt x="205" y="16"/>
                    <a:pt x="205" y="21"/>
                    <a:pt x="205" y="26"/>
                  </a:cubicBezTo>
                  <a:cubicBezTo>
                    <a:pt x="207" y="26"/>
                    <a:pt x="207" y="26"/>
                    <a:pt x="207" y="26"/>
                  </a:cubicBezTo>
                  <a:cubicBezTo>
                    <a:pt x="207" y="27"/>
                    <a:pt x="207" y="27"/>
                    <a:pt x="207" y="27"/>
                  </a:cubicBezTo>
                  <a:cubicBezTo>
                    <a:pt x="205" y="27"/>
                    <a:pt x="205" y="27"/>
                    <a:pt x="205" y="27"/>
                  </a:cubicBezTo>
                  <a:cubicBezTo>
                    <a:pt x="205" y="161"/>
                    <a:pt x="205" y="161"/>
                    <a:pt x="205" y="161"/>
                  </a:cubicBezTo>
                  <a:cubicBezTo>
                    <a:pt x="189" y="161"/>
                    <a:pt x="174" y="161"/>
                    <a:pt x="161" y="161"/>
                  </a:cubicBezTo>
                  <a:cubicBezTo>
                    <a:pt x="163" y="163"/>
                    <a:pt x="163" y="163"/>
                    <a:pt x="163" y="163"/>
                  </a:cubicBezTo>
                  <a:cubicBezTo>
                    <a:pt x="171" y="171"/>
                    <a:pt x="171" y="171"/>
                    <a:pt x="171" y="171"/>
                  </a:cubicBezTo>
                  <a:cubicBezTo>
                    <a:pt x="208" y="171"/>
                    <a:pt x="208" y="171"/>
                    <a:pt x="208" y="171"/>
                  </a:cubicBezTo>
                  <a:cubicBezTo>
                    <a:pt x="213" y="171"/>
                    <a:pt x="216" y="168"/>
                    <a:pt x="216" y="163"/>
                  </a:cubicBezTo>
                  <a:cubicBezTo>
                    <a:pt x="216" y="9"/>
                    <a:pt x="216" y="9"/>
                    <a:pt x="216" y="9"/>
                  </a:cubicBezTo>
                  <a:cubicBezTo>
                    <a:pt x="216" y="4"/>
                    <a:pt x="213" y="0"/>
                    <a:pt x="208" y="0"/>
                  </a:cubicBezTo>
                  <a:close/>
                </a:path>
              </a:pathLst>
            </a:cu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120"/>
            <p:cNvSpPr>
              <a:spLocks/>
            </p:cNvSpPr>
            <p:nvPr/>
          </p:nvSpPr>
          <p:spPr bwMode="auto">
            <a:xfrm>
              <a:off x="1616" y="1907"/>
              <a:ext cx="14" cy="16"/>
            </a:xfrm>
            <a:custGeom>
              <a:avLst/>
              <a:gdLst>
                <a:gd name="T0" fmla="*/ 2 w 6"/>
                <a:gd name="T1" fmla="*/ 0 h 7"/>
                <a:gd name="T2" fmla="*/ 3 w 6"/>
                <a:gd name="T3" fmla="*/ 1 h 7"/>
                <a:gd name="T4" fmla="*/ 3 w 6"/>
                <a:gd name="T5" fmla="*/ 2 h 7"/>
                <a:gd name="T6" fmla="*/ 3 w 6"/>
                <a:gd name="T7" fmla="*/ 2 h 7"/>
                <a:gd name="T8" fmla="*/ 3 w 6"/>
                <a:gd name="T9" fmla="*/ 1 h 7"/>
                <a:gd name="T10" fmla="*/ 4 w 6"/>
                <a:gd name="T11" fmla="*/ 0 h 7"/>
                <a:gd name="T12" fmla="*/ 6 w 6"/>
                <a:gd name="T13" fmla="*/ 0 h 7"/>
                <a:gd name="T14" fmla="*/ 4 w 6"/>
                <a:gd name="T15" fmla="*/ 3 h 7"/>
                <a:gd name="T16" fmla="*/ 6 w 6"/>
                <a:gd name="T17" fmla="*/ 7 h 7"/>
                <a:gd name="T18" fmla="*/ 4 w 6"/>
                <a:gd name="T19" fmla="*/ 7 h 7"/>
                <a:gd name="T20" fmla="*/ 3 w 6"/>
                <a:gd name="T21" fmla="*/ 5 h 7"/>
                <a:gd name="T22" fmla="*/ 3 w 6"/>
                <a:gd name="T23" fmla="*/ 5 h 7"/>
                <a:gd name="T24" fmla="*/ 3 w 6"/>
                <a:gd name="T25" fmla="*/ 5 h 7"/>
                <a:gd name="T26" fmla="*/ 3 w 6"/>
                <a:gd name="T27" fmla="*/ 5 h 7"/>
                <a:gd name="T28" fmla="*/ 2 w 6"/>
                <a:gd name="T29" fmla="*/ 7 h 7"/>
                <a:gd name="T30" fmla="*/ 0 w 6"/>
                <a:gd name="T31" fmla="*/ 7 h 7"/>
                <a:gd name="T32" fmla="*/ 2 w 6"/>
                <a:gd name="T33" fmla="*/ 3 h 7"/>
                <a:gd name="T34" fmla="*/ 0 w 6"/>
                <a:gd name="T35" fmla="*/ 0 h 7"/>
                <a:gd name="T36" fmla="*/ 2 w 6"/>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7">
                  <a:moveTo>
                    <a:pt x="2" y="0"/>
                  </a:moveTo>
                  <a:cubicBezTo>
                    <a:pt x="3" y="1"/>
                    <a:pt x="3" y="1"/>
                    <a:pt x="3" y="1"/>
                  </a:cubicBezTo>
                  <a:cubicBezTo>
                    <a:pt x="3" y="2"/>
                    <a:pt x="3" y="2"/>
                    <a:pt x="3" y="2"/>
                  </a:cubicBezTo>
                  <a:cubicBezTo>
                    <a:pt x="3" y="2"/>
                    <a:pt x="3" y="2"/>
                    <a:pt x="3" y="2"/>
                  </a:cubicBezTo>
                  <a:cubicBezTo>
                    <a:pt x="3" y="2"/>
                    <a:pt x="3" y="2"/>
                    <a:pt x="3" y="1"/>
                  </a:cubicBezTo>
                  <a:cubicBezTo>
                    <a:pt x="4" y="0"/>
                    <a:pt x="4" y="0"/>
                    <a:pt x="4" y="0"/>
                  </a:cubicBezTo>
                  <a:cubicBezTo>
                    <a:pt x="6" y="0"/>
                    <a:pt x="6" y="0"/>
                    <a:pt x="6" y="0"/>
                  </a:cubicBezTo>
                  <a:cubicBezTo>
                    <a:pt x="4" y="3"/>
                    <a:pt x="4" y="3"/>
                    <a:pt x="4" y="3"/>
                  </a:cubicBezTo>
                  <a:cubicBezTo>
                    <a:pt x="6" y="7"/>
                    <a:pt x="6" y="7"/>
                    <a:pt x="6" y="7"/>
                  </a:cubicBezTo>
                  <a:cubicBezTo>
                    <a:pt x="4" y="7"/>
                    <a:pt x="4" y="7"/>
                    <a:pt x="4" y="7"/>
                  </a:cubicBezTo>
                  <a:cubicBezTo>
                    <a:pt x="3" y="5"/>
                    <a:pt x="3" y="5"/>
                    <a:pt x="3" y="5"/>
                  </a:cubicBezTo>
                  <a:cubicBezTo>
                    <a:pt x="3" y="5"/>
                    <a:pt x="3" y="5"/>
                    <a:pt x="3" y="5"/>
                  </a:cubicBezTo>
                  <a:cubicBezTo>
                    <a:pt x="3" y="5"/>
                    <a:pt x="3" y="5"/>
                    <a:pt x="3" y="5"/>
                  </a:cubicBezTo>
                  <a:cubicBezTo>
                    <a:pt x="3" y="5"/>
                    <a:pt x="3" y="5"/>
                    <a:pt x="3" y="5"/>
                  </a:cubicBezTo>
                  <a:cubicBezTo>
                    <a:pt x="2" y="7"/>
                    <a:pt x="2" y="7"/>
                    <a:pt x="2" y="7"/>
                  </a:cubicBezTo>
                  <a:cubicBezTo>
                    <a:pt x="0" y="7"/>
                    <a:pt x="0" y="7"/>
                    <a:pt x="0" y="7"/>
                  </a:cubicBezTo>
                  <a:cubicBezTo>
                    <a:pt x="2" y="3"/>
                    <a:pt x="2" y="3"/>
                    <a:pt x="2" y="3"/>
                  </a:cubicBezTo>
                  <a:cubicBezTo>
                    <a:pt x="0" y="0"/>
                    <a:pt x="0" y="0"/>
                    <a:pt x="0" y="0"/>
                  </a:cubicBezTo>
                  <a:lnTo>
                    <a:pt x="2"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121"/>
            <p:cNvSpPr>
              <a:spLocks noEditPoints="1"/>
            </p:cNvSpPr>
            <p:nvPr/>
          </p:nvSpPr>
          <p:spPr bwMode="auto">
            <a:xfrm>
              <a:off x="1290" y="1996"/>
              <a:ext cx="158" cy="162"/>
            </a:xfrm>
            <a:custGeom>
              <a:avLst/>
              <a:gdLst>
                <a:gd name="T0" fmla="*/ 63 w 71"/>
                <a:gd name="T1" fmla="*/ 0 h 73"/>
                <a:gd name="T2" fmla="*/ 57 w 71"/>
                <a:gd name="T3" fmla="*/ 7 h 73"/>
                <a:gd name="T4" fmla="*/ 0 w 71"/>
                <a:gd name="T5" fmla="*/ 7 h 73"/>
                <a:gd name="T6" fmla="*/ 1 w 71"/>
                <a:gd name="T7" fmla="*/ 8 h 73"/>
                <a:gd name="T8" fmla="*/ 0 w 71"/>
                <a:gd name="T9" fmla="*/ 7 h 73"/>
                <a:gd name="T10" fmla="*/ 0 w 71"/>
                <a:gd name="T11" fmla="*/ 73 h 73"/>
                <a:gd name="T12" fmla="*/ 66 w 71"/>
                <a:gd name="T13" fmla="*/ 73 h 73"/>
                <a:gd name="T14" fmla="*/ 66 w 71"/>
                <a:gd name="T15" fmla="*/ 72 h 73"/>
                <a:gd name="T16" fmla="*/ 66 w 71"/>
                <a:gd name="T17" fmla="*/ 11 h 73"/>
                <a:gd name="T18" fmla="*/ 71 w 71"/>
                <a:gd name="T19" fmla="*/ 4 h 73"/>
                <a:gd name="T20" fmla="*/ 63 w 71"/>
                <a:gd name="T21" fmla="*/ 0 h 73"/>
                <a:gd name="T22" fmla="*/ 10 w 71"/>
                <a:gd name="T23" fmla="*/ 62 h 73"/>
                <a:gd name="T24" fmla="*/ 10 w 71"/>
                <a:gd name="T25" fmla="*/ 17 h 73"/>
                <a:gd name="T26" fmla="*/ 10 w 71"/>
                <a:gd name="T27" fmla="*/ 16 h 73"/>
                <a:gd name="T28" fmla="*/ 10 w 71"/>
                <a:gd name="T29" fmla="*/ 17 h 73"/>
                <a:gd name="T30" fmla="*/ 51 w 71"/>
                <a:gd name="T31" fmla="*/ 17 h 73"/>
                <a:gd name="T32" fmla="*/ 35 w 71"/>
                <a:gd name="T33" fmla="*/ 40 h 73"/>
                <a:gd name="T34" fmla="*/ 23 w 71"/>
                <a:gd name="T35" fmla="*/ 29 h 73"/>
                <a:gd name="T36" fmla="*/ 22 w 71"/>
                <a:gd name="T37" fmla="*/ 28 h 73"/>
                <a:gd name="T38" fmla="*/ 15 w 71"/>
                <a:gd name="T39" fmla="*/ 36 h 73"/>
                <a:gd name="T40" fmla="*/ 36 w 71"/>
                <a:gd name="T41" fmla="*/ 54 h 73"/>
                <a:gd name="T42" fmla="*/ 41 w 71"/>
                <a:gd name="T43" fmla="*/ 47 h 73"/>
                <a:gd name="T44" fmla="*/ 41 w 71"/>
                <a:gd name="T45" fmla="*/ 47 h 73"/>
                <a:gd name="T46" fmla="*/ 41 w 71"/>
                <a:gd name="T47" fmla="*/ 47 h 73"/>
                <a:gd name="T48" fmla="*/ 55 w 71"/>
                <a:gd name="T49" fmla="*/ 27 h 73"/>
                <a:gd name="T50" fmla="*/ 55 w 71"/>
                <a:gd name="T51" fmla="*/ 62 h 73"/>
                <a:gd name="T52" fmla="*/ 10 w 71"/>
                <a:gd name="T53" fmla="*/ 62 h 73"/>
                <a:gd name="T54" fmla="*/ 40 w 71"/>
                <a:gd name="T55" fmla="*/ 47 h 73"/>
                <a:gd name="T56" fmla="*/ 40 w 71"/>
                <a:gd name="T57" fmla="*/ 46 h 73"/>
                <a:gd name="T58" fmla="*/ 40 w 71"/>
                <a:gd name="T59" fmla="*/ 47 h 73"/>
                <a:gd name="T60" fmla="*/ 56 w 71"/>
                <a:gd name="T61" fmla="*/ 62 h 73"/>
                <a:gd name="T62" fmla="*/ 56 w 71"/>
                <a:gd name="T63" fmla="*/ 63 h 73"/>
                <a:gd name="T64" fmla="*/ 56 w 71"/>
                <a:gd name="T65" fmla="*/ 62 h 73"/>
                <a:gd name="T66" fmla="*/ 60 w 71"/>
                <a:gd name="T67" fmla="*/ 66 h 73"/>
                <a:gd name="T68" fmla="*/ 62 w 71"/>
                <a:gd name="T69" fmla="*/ 68 h 73"/>
                <a:gd name="T70" fmla="*/ 60 w 71"/>
                <a:gd name="T71" fmla="*/ 6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73">
                  <a:moveTo>
                    <a:pt x="63" y="0"/>
                  </a:moveTo>
                  <a:cubicBezTo>
                    <a:pt x="57" y="7"/>
                    <a:pt x="57" y="7"/>
                    <a:pt x="57" y="7"/>
                  </a:cubicBezTo>
                  <a:cubicBezTo>
                    <a:pt x="0" y="7"/>
                    <a:pt x="0" y="7"/>
                    <a:pt x="0" y="7"/>
                  </a:cubicBezTo>
                  <a:cubicBezTo>
                    <a:pt x="1" y="7"/>
                    <a:pt x="1" y="7"/>
                    <a:pt x="1" y="8"/>
                  </a:cubicBezTo>
                  <a:cubicBezTo>
                    <a:pt x="1" y="7"/>
                    <a:pt x="0" y="7"/>
                    <a:pt x="0" y="7"/>
                  </a:cubicBezTo>
                  <a:cubicBezTo>
                    <a:pt x="0" y="73"/>
                    <a:pt x="0" y="73"/>
                    <a:pt x="0" y="73"/>
                  </a:cubicBezTo>
                  <a:cubicBezTo>
                    <a:pt x="66" y="73"/>
                    <a:pt x="66" y="73"/>
                    <a:pt x="66" y="73"/>
                  </a:cubicBezTo>
                  <a:cubicBezTo>
                    <a:pt x="66" y="72"/>
                    <a:pt x="66" y="72"/>
                    <a:pt x="66" y="72"/>
                  </a:cubicBezTo>
                  <a:cubicBezTo>
                    <a:pt x="66" y="11"/>
                    <a:pt x="66" y="11"/>
                    <a:pt x="66" y="11"/>
                  </a:cubicBezTo>
                  <a:cubicBezTo>
                    <a:pt x="71" y="4"/>
                    <a:pt x="71" y="4"/>
                    <a:pt x="71" y="4"/>
                  </a:cubicBezTo>
                  <a:cubicBezTo>
                    <a:pt x="63" y="0"/>
                    <a:pt x="63" y="0"/>
                    <a:pt x="63" y="0"/>
                  </a:cubicBezTo>
                  <a:close/>
                  <a:moveTo>
                    <a:pt x="10" y="62"/>
                  </a:moveTo>
                  <a:cubicBezTo>
                    <a:pt x="10" y="22"/>
                    <a:pt x="10" y="18"/>
                    <a:pt x="10" y="17"/>
                  </a:cubicBezTo>
                  <a:cubicBezTo>
                    <a:pt x="10" y="16"/>
                    <a:pt x="10" y="16"/>
                    <a:pt x="10" y="16"/>
                  </a:cubicBezTo>
                  <a:cubicBezTo>
                    <a:pt x="10" y="17"/>
                    <a:pt x="10" y="17"/>
                    <a:pt x="10" y="17"/>
                  </a:cubicBezTo>
                  <a:cubicBezTo>
                    <a:pt x="51" y="17"/>
                    <a:pt x="51" y="17"/>
                    <a:pt x="51" y="17"/>
                  </a:cubicBezTo>
                  <a:cubicBezTo>
                    <a:pt x="47" y="22"/>
                    <a:pt x="43" y="28"/>
                    <a:pt x="35" y="40"/>
                  </a:cubicBezTo>
                  <a:cubicBezTo>
                    <a:pt x="35" y="40"/>
                    <a:pt x="35" y="40"/>
                    <a:pt x="23" y="29"/>
                  </a:cubicBezTo>
                  <a:cubicBezTo>
                    <a:pt x="23" y="29"/>
                    <a:pt x="23" y="29"/>
                    <a:pt x="22" y="28"/>
                  </a:cubicBezTo>
                  <a:cubicBezTo>
                    <a:pt x="22" y="28"/>
                    <a:pt x="22" y="28"/>
                    <a:pt x="15" y="36"/>
                  </a:cubicBezTo>
                  <a:cubicBezTo>
                    <a:pt x="15" y="36"/>
                    <a:pt x="15" y="36"/>
                    <a:pt x="36" y="54"/>
                  </a:cubicBezTo>
                  <a:cubicBezTo>
                    <a:pt x="36" y="54"/>
                    <a:pt x="36" y="54"/>
                    <a:pt x="41" y="47"/>
                  </a:cubicBezTo>
                  <a:cubicBezTo>
                    <a:pt x="41" y="47"/>
                    <a:pt x="41" y="47"/>
                    <a:pt x="41" y="47"/>
                  </a:cubicBezTo>
                  <a:cubicBezTo>
                    <a:pt x="41" y="47"/>
                    <a:pt x="41" y="47"/>
                    <a:pt x="41" y="47"/>
                  </a:cubicBezTo>
                  <a:cubicBezTo>
                    <a:pt x="44" y="43"/>
                    <a:pt x="48" y="38"/>
                    <a:pt x="55" y="27"/>
                  </a:cubicBezTo>
                  <a:cubicBezTo>
                    <a:pt x="55" y="62"/>
                    <a:pt x="55" y="62"/>
                    <a:pt x="55" y="62"/>
                  </a:cubicBezTo>
                  <a:cubicBezTo>
                    <a:pt x="10" y="62"/>
                    <a:pt x="10" y="62"/>
                    <a:pt x="10" y="62"/>
                  </a:cubicBezTo>
                  <a:close/>
                  <a:moveTo>
                    <a:pt x="40" y="47"/>
                  </a:moveTo>
                  <a:cubicBezTo>
                    <a:pt x="40" y="46"/>
                    <a:pt x="40" y="46"/>
                    <a:pt x="40" y="46"/>
                  </a:cubicBezTo>
                  <a:cubicBezTo>
                    <a:pt x="40" y="46"/>
                    <a:pt x="40" y="46"/>
                    <a:pt x="40" y="47"/>
                  </a:cubicBezTo>
                  <a:close/>
                  <a:moveTo>
                    <a:pt x="56" y="62"/>
                  </a:moveTo>
                  <a:cubicBezTo>
                    <a:pt x="56" y="62"/>
                    <a:pt x="56" y="62"/>
                    <a:pt x="56" y="63"/>
                  </a:cubicBezTo>
                  <a:cubicBezTo>
                    <a:pt x="56" y="62"/>
                    <a:pt x="56" y="62"/>
                    <a:pt x="56" y="62"/>
                  </a:cubicBezTo>
                  <a:close/>
                  <a:moveTo>
                    <a:pt x="60" y="66"/>
                  </a:moveTo>
                  <a:cubicBezTo>
                    <a:pt x="61" y="67"/>
                    <a:pt x="61" y="67"/>
                    <a:pt x="62" y="68"/>
                  </a:cubicBezTo>
                  <a:cubicBezTo>
                    <a:pt x="61" y="67"/>
                    <a:pt x="60" y="66"/>
                    <a:pt x="60" y="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122"/>
            <p:cNvSpPr>
              <a:spLocks/>
            </p:cNvSpPr>
            <p:nvPr/>
          </p:nvSpPr>
          <p:spPr bwMode="auto">
            <a:xfrm>
              <a:off x="956" y="1805"/>
              <a:ext cx="229" cy="347"/>
            </a:xfrm>
            <a:custGeom>
              <a:avLst/>
              <a:gdLst>
                <a:gd name="T0" fmla="*/ 9 w 103"/>
                <a:gd name="T1" fmla="*/ 29 h 156"/>
                <a:gd name="T2" fmla="*/ 95 w 103"/>
                <a:gd name="T3" fmla="*/ 29 h 156"/>
                <a:gd name="T4" fmla="*/ 95 w 103"/>
                <a:gd name="T5" fmla="*/ 147 h 156"/>
                <a:gd name="T6" fmla="*/ 103 w 103"/>
                <a:gd name="T7" fmla="*/ 156 h 156"/>
                <a:gd name="T8" fmla="*/ 103 w 103"/>
                <a:gd name="T9" fmla="*/ 7 h 156"/>
                <a:gd name="T10" fmla="*/ 97 w 103"/>
                <a:gd name="T11" fmla="*/ 0 h 156"/>
                <a:gd name="T12" fmla="*/ 7 w 103"/>
                <a:gd name="T13" fmla="*/ 0 h 156"/>
                <a:gd name="T14" fmla="*/ 0 w 103"/>
                <a:gd name="T15" fmla="*/ 7 h 156"/>
                <a:gd name="T16" fmla="*/ 0 w 103"/>
                <a:gd name="T17" fmla="*/ 54 h 156"/>
                <a:gd name="T18" fmla="*/ 9 w 103"/>
                <a:gd name="T19" fmla="*/ 62 h 156"/>
                <a:gd name="T20" fmla="*/ 9 w 103"/>
                <a:gd name="T21" fmla="*/ 2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156">
                  <a:moveTo>
                    <a:pt x="9" y="29"/>
                  </a:moveTo>
                  <a:cubicBezTo>
                    <a:pt x="95" y="29"/>
                    <a:pt x="95" y="29"/>
                    <a:pt x="95" y="29"/>
                  </a:cubicBezTo>
                  <a:cubicBezTo>
                    <a:pt x="95" y="147"/>
                    <a:pt x="95" y="147"/>
                    <a:pt x="95" y="147"/>
                  </a:cubicBezTo>
                  <a:cubicBezTo>
                    <a:pt x="103" y="156"/>
                    <a:pt x="103" y="156"/>
                    <a:pt x="103" y="156"/>
                  </a:cubicBezTo>
                  <a:cubicBezTo>
                    <a:pt x="103" y="7"/>
                    <a:pt x="103" y="7"/>
                    <a:pt x="103" y="7"/>
                  </a:cubicBezTo>
                  <a:cubicBezTo>
                    <a:pt x="103" y="2"/>
                    <a:pt x="100" y="0"/>
                    <a:pt x="97" y="0"/>
                  </a:cubicBezTo>
                  <a:cubicBezTo>
                    <a:pt x="7" y="0"/>
                    <a:pt x="7" y="0"/>
                    <a:pt x="7" y="0"/>
                  </a:cubicBezTo>
                  <a:cubicBezTo>
                    <a:pt x="3" y="0"/>
                    <a:pt x="0" y="2"/>
                    <a:pt x="0" y="7"/>
                  </a:cubicBezTo>
                  <a:cubicBezTo>
                    <a:pt x="0" y="24"/>
                    <a:pt x="0" y="39"/>
                    <a:pt x="0" y="54"/>
                  </a:cubicBezTo>
                  <a:cubicBezTo>
                    <a:pt x="9" y="62"/>
                    <a:pt x="9" y="62"/>
                    <a:pt x="9" y="62"/>
                  </a:cubicBezTo>
                  <a:lnTo>
                    <a:pt x="9" y="29"/>
                  </a:lnTo>
                  <a:close/>
                </a:path>
              </a:pathLst>
            </a:custGeom>
            <a:solidFill>
              <a:srgbClr val="1E26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123"/>
            <p:cNvSpPr>
              <a:spLocks/>
            </p:cNvSpPr>
            <p:nvPr/>
          </p:nvSpPr>
          <p:spPr bwMode="auto">
            <a:xfrm>
              <a:off x="956" y="1925"/>
              <a:ext cx="229" cy="329"/>
            </a:xfrm>
            <a:custGeom>
              <a:avLst/>
              <a:gdLst>
                <a:gd name="T0" fmla="*/ 95 w 103"/>
                <a:gd name="T1" fmla="*/ 93 h 148"/>
                <a:gd name="T2" fmla="*/ 95 w 103"/>
                <a:gd name="T3" fmla="*/ 120 h 148"/>
                <a:gd name="T4" fmla="*/ 9 w 103"/>
                <a:gd name="T5" fmla="*/ 120 h 148"/>
                <a:gd name="T6" fmla="*/ 9 w 103"/>
                <a:gd name="T7" fmla="*/ 8 h 148"/>
                <a:gd name="T8" fmla="*/ 0 w 103"/>
                <a:gd name="T9" fmla="*/ 0 h 148"/>
                <a:gd name="T10" fmla="*/ 0 w 103"/>
                <a:gd name="T11" fmla="*/ 142 h 148"/>
                <a:gd name="T12" fmla="*/ 7 w 103"/>
                <a:gd name="T13" fmla="*/ 148 h 148"/>
                <a:gd name="T14" fmla="*/ 97 w 103"/>
                <a:gd name="T15" fmla="*/ 148 h 148"/>
                <a:gd name="T16" fmla="*/ 103 w 103"/>
                <a:gd name="T17" fmla="*/ 142 h 148"/>
                <a:gd name="T18" fmla="*/ 103 w 103"/>
                <a:gd name="T19" fmla="*/ 102 h 148"/>
                <a:gd name="T20" fmla="*/ 95 w 103"/>
                <a:gd name="T21" fmla="*/ 9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148">
                  <a:moveTo>
                    <a:pt x="95" y="93"/>
                  </a:moveTo>
                  <a:cubicBezTo>
                    <a:pt x="95" y="120"/>
                    <a:pt x="95" y="120"/>
                    <a:pt x="95" y="120"/>
                  </a:cubicBezTo>
                  <a:cubicBezTo>
                    <a:pt x="9" y="120"/>
                    <a:pt x="9" y="120"/>
                    <a:pt x="9" y="120"/>
                  </a:cubicBezTo>
                  <a:cubicBezTo>
                    <a:pt x="9" y="8"/>
                    <a:pt x="9" y="8"/>
                    <a:pt x="9" y="8"/>
                  </a:cubicBezTo>
                  <a:cubicBezTo>
                    <a:pt x="0" y="0"/>
                    <a:pt x="0" y="0"/>
                    <a:pt x="0" y="0"/>
                  </a:cubicBezTo>
                  <a:cubicBezTo>
                    <a:pt x="0" y="142"/>
                    <a:pt x="0" y="142"/>
                    <a:pt x="0" y="142"/>
                  </a:cubicBezTo>
                  <a:cubicBezTo>
                    <a:pt x="0" y="145"/>
                    <a:pt x="3" y="148"/>
                    <a:pt x="7" y="148"/>
                  </a:cubicBezTo>
                  <a:cubicBezTo>
                    <a:pt x="97" y="148"/>
                    <a:pt x="97" y="148"/>
                    <a:pt x="97" y="148"/>
                  </a:cubicBezTo>
                  <a:cubicBezTo>
                    <a:pt x="100" y="148"/>
                    <a:pt x="103" y="145"/>
                    <a:pt x="103" y="142"/>
                  </a:cubicBezTo>
                  <a:cubicBezTo>
                    <a:pt x="103" y="102"/>
                    <a:pt x="103" y="102"/>
                    <a:pt x="103" y="102"/>
                  </a:cubicBezTo>
                  <a:lnTo>
                    <a:pt x="95" y="93"/>
                  </a:lnTo>
                  <a:close/>
                </a:path>
              </a:pathLst>
            </a:custGeom>
            <a:solidFill>
              <a:srgbClr val="131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124"/>
            <p:cNvSpPr>
              <a:spLocks/>
            </p:cNvSpPr>
            <p:nvPr/>
          </p:nvSpPr>
          <p:spPr bwMode="auto">
            <a:xfrm>
              <a:off x="976" y="1870"/>
              <a:ext cx="191" cy="262"/>
            </a:xfrm>
            <a:custGeom>
              <a:avLst/>
              <a:gdLst>
                <a:gd name="T0" fmla="*/ 0 w 86"/>
                <a:gd name="T1" fmla="*/ 0 h 118"/>
                <a:gd name="T2" fmla="*/ 0 w 86"/>
                <a:gd name="T3" fmla="*/ 33 h 118"/>
                <a:gd name="T4" fmla="*/ 22 w 86"/>
                <a:gd name="T5" fmla="*/ 55 h 118"/>
                <a:gd name="T6" fmla="*/ 86 w 86"/>
                <a:gd name="T7" fmla="*/ 118 h 118"/>
                <a:gd name="T8" fmla="*/ 86 w 86"/>
                <a:gd name="T9" fmla="*/ 0 h 118"/>
                <a:gd name="T10" fmla="*/ 0 w 86"/>
                <a:gd name="T11" fmla="*/ 0 h 118"/>
              </a:gdLst>
              <a:ahLst/>
              <a:cxnLst>
                <a:cxn ang="0">
                  <a:pos x="T0" y="T1"/>
                </a:cxn>
                <a:cxn ang="0">
                  <a:pos x="T2" y="T3"/>
                </a:cxn>
                <a:cxn ang="0">
                  <a:pos x="T4" y="T5"/>
                </a:cxn>
                <a:cxn ang="0">
                  <a:pos x="T6" y="T7"/>
                </a:cxn>
                <a:cxn ang="0">
                  <a:pos x="T8" y="T9"/>
                </a:cxn>
                <a:cxn ang="0">
                  <a:pos x="T10" y="T11"/>
                </a:cxn>
              </a:cxnLst>
              <a:rect l="0" t="0" r="r" b="b"/>
              <a:pathLst>
                <a:path w="86" h="118">
                  <a:moveTo>
                    <a:pt x="0" y="0"/>
                  </a:moveTo>
                  <a:cubicBezTo>
                    <a:pt x="0" y="33"/>
                    <a:pt x="0" y="33"/>
                    <a:pt x="0" y="33"/>
                  </a:cubicBezTo>
                  <a:cubicBezTo>
                    <a:pt x="22" y="55"/>
                    <a:pt x="22" y="55"/>
                    <a:pt x="22" y="55"/>
                  </a:cubicBezTo>
                  <a:cubicBezTo>
                    <a:pt x="86" y="118"/>
                    <a:pt x="86" y="118"/>
                    <a:pt x="86" y="118"/>
                  </a:cubicBezTo>
                  <a:cubicBezTo>
                    <a:pt x="86" y="0"/>
                    <a:pt x="86" y="0"/>
                    <a:pt x="86" y="0"/>
                  </a:cubicBezTo>
                  <a:lnTo>
                    <a:pt x="0" y="0"/>
                  </a:lnTo>
                  <a:close/>
                </a:path>
              </a:pathLst>
            </a:custGeom>
            <a:solidFill>
              <a:srgbClr val="2A6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125"/>
            <p:cNvSpPr>
              <a:spLocks/>
            </p:cNvSpPr>
            <p:nvPr/>
          </p:nvSpPr>
          <p:spPr bwMode="auto">
            <a:xfrm>
              <a:off x="976" y="1943"/>
              <a:ext cx="191" cy="249"/>
            </a:xfrm>
            <a:custGeom>
              <a:avLst/>
              <a:gdLst>
                <a:gd name="T0" fmla="*/ 0 w 86"/>
                <a:gd name="T1" fmla="*/ 0 h 112"/>
                <a:gd name="T2" fmla="*/ 0 w 86"/>
                <a:gd name="T3" fmla="*/ 112 h 112"/>
                <a:gd name="T4" fmla="*/ 86 w 86"/>
                <a:gd name="T5" fmla="*/ 112 h 112"/>
                <a:gd name="T6" fmla="*/ 86 w 86"/>
                <a:gd name="T7" fmla="*/ 85 h 112"/>
                <a:gd name="T8" fmla="*/ 0 w 86"/>
                <a:gd name="T9" fmla="*/ 0 h 112"/>
              </a:gdLst>
              <a:ahLst/>
              <a:cxnLst>
                <a:cxn ang="0">
                  <a:pos x="T0" y="T1"/>
                </a:cxn>
                <a:cxn ang="0">
                  <a:pos x="T2" y="T3"/>
                </a:cxn>
                <a:cxn ang="0">
                  <a:pos x="T4" y="T5"/>
                </a:cxn>
                <a:cxn ang="0">
                  <a:pos x="T6" y="T7"/>
                </a:cxn>
                <a:cxn ang="0">
                  <a:pos x="T8" y="T9"/>
                </a:cxn>
              </a:cxnLst>
              <a:rect l="0" t="0" r="r" b="b"/>
              <a:pathLst>
                <a:path w="86" h="112">
                  <a:moveTo>
                    <a:pt x="0" y="0"/>
                  </a:moveTo>
                  <a:cubicBezTo>
                    <a:pt x="0" y="112"/>
                    <a:pt x="0" y="112"/>
                    <a:pt x="0" y="112"/>
                  </a:cubicBezTo>
                  <a:cubicBezTo>
                    <a:pt x="86" y="112"/>
                    <a:pt x="86" y="112"/>
                    <a:pt x="86" y="112"/>
                  </a:cubicBezTo>
                  <a:cubicBezTo>
                    <a:pt x="86" y="85"/>
                    <a:pt x="86" y="85"/>
                    <a:pt x="86" y="85"/>
                  </a:cubicBezTo>
                  <a:lnTo>
                    <a:pt x="0" y="0"/>
                  </a:ln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126"/>
            <p:cNvSpPr>
              <a:spLocks/>
            </p:cNvSpPr>
            <p:nvPr/>
          </p:nvSpPr>
          <p:spPr bwMode="auto">
            <a:xfrm>
              <a:off x="976" y="1870"/>
              <a:ext cx="191" cy="22"/>
            </a:xfrm>
            <a:custGeom>
              <a:avLst/>
              <a:gdLst>
                <a:gd name="T0" fmla="*/ 191 w 191"/>
                <a:gd name="T1" fmla="*/ 22 h 22"/>
                <a:gd name="T2" fmla="*/ 0 w 191"/>
                <a:gd name="T3" fmla="*/ 22 h 22"/>
                <a:gd name="T4" fmla="*/ 0 w 191"/>
                <a:gd name="T5" fmla="*/ 0 h 22"/>
                <a:gd name="T6" fmla="*/ 191 w 191"/>
                <a:gd name="T7" fmla="*/ 0 h 22"/>
                <a:gd name="T8" fmla="*/ 191 w 191"/>
                <a:gd name="T9" fmla="*/ 22 h 22"/>
                <a:gd name="T10" fmla="*/ 191 w 191"/>
                <a:gd name="T11" fmla="*/ 22 h 22"/>
              </a:gdLst>
              <a:ahLst/>
              <a:cxnLst>
                <a:cxn ang="0">
                  <a:pos x="T0" y="T1"/>
                </a:cxn>
                <a:cxn ang="0">
                  <a:pos x="T2" y="T3"/>
                </a:cxn>
                <a:cxn ang="0">
                  <a:pos x="T4" y="T5"/>
                </a:cxn>
                <a:cxn ang="0">
                  <a:pos x="T6" y="T7"/>
                </a:cxn>
                <a:cxn ang="0">
                  <a:pos x="T8" y="T9"/>
                </a:cxn>
                <a:cxn ang="0">
                  <a:pos x="T10" y="T11"/>
                </a:cxn>
              </a:cxnLst>
              <a:rect l="0" t="0" r="r" b="b"/>
              <a:pathLst>
                <a:path w="191" h="22">
                  <a:moveTo>
                    <a:pt x="191" y="22"/>
                  </a:moveTo>
                  <a:lnTo>
                    <a:pt x="0" y="22"/>
                  </a:lnTo>
                  <a:lnTo>
                    <a:pt x="0" y="0"/>
                  </a:lnTo>
                  <a:lnTo>
                    <a:pt x="191" y="0"/>
                  </a:lnTo>
                  <a:lnTo>
                    <a:pt x="191" y="22"/>
                  </a:lnTo>
                  <a:lnTo>
                    <a:pt x="191" y="22"/>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127"/>
            <p:cNvSpPr>
              <a:spLocks/>
            </p:cNvSpPr>
            <p:nvPr/>
          </p:nvSpPr>
          <p:spPr bwMode="auto">
            <a:xfrm>
              <a:off x="1152" y="1876"/>
              <a:ext cx="11" cy="11"/>
            </a:xfrm>
            <a:custGeom>
              <a:avLst/>
              <a:gdLst>
                <a:gd name="T0" fmla="*/ 1 w 5"/>
                <a:gd name="T1" fmla="*/ 0 h 5"/>
                <a:gd name="T2" fmla="*/ 2 w 5"/>
                <a:gd name="T3" fmla="*/ 1 h 5"/>
                <a:gd name="T4" fmla="*/ 3 w 5"/>
                <a:gd name="T5" fmla="*/ 1 h 5"/>
                <a:gd name="T6" fmla="*/ 3 w 5"/>
                <a:gd name="T7" fmla="*/ 1 h 5"/>
                <a:gd name="T8" fmla="*/ 3 w 5"/>
                <a:gd name="T9" fmla="*/ 1 h 5"/>
                <a:gd name="T10" fmla="*/ 3 w 5"/>
                <a:gd name="T11" fmla="*/ 0 h 5"/>
                <a:gd name="T12" fmla="*/ 5 w 5"/>
                <a:gd name="T13" fmla="*/ 0 h 5"/>
                <a:gd name="T14" fmla="*/ 3 w 5"/>
                <a:gd name="T15" fmla="*/ 2 h 5"/>
                <a:gd name="T16" fmla="*/ 5 w 5"/>
                <a:gd name="T17" fmla="*/ 5 h 5"/>
                <a:gd name="T18" fmla="*/ 3 w 5"/>
                <a:gd name="T19" fmla="*/ 5 h 5"/>
                <a:gd name="T20" fmla="*/ 3 w 5"/>
                <a:gd name="T21" fmla="*/ 4 h 5"/>
                <a:gd name="T22" fmla="*/ 2 w 5"/>
                <a:gd name="T23" fmla="*/ 3 h 5"/>
                <a:gd name="T24" fmla="*/ 2 w 5"/>
                <a:gd name="T25" fmla="*/ 3 h 5"/>
                <a:gd name="T26" fmla="*/ 2 w 5"/>
                <a:gd name="T27" fmla="*/ 4 h 5"/>
                <a:gd name="T28" fmla="*/ 1 w 5"/>
                <a:gd name="T29" fmla="*/ 5 h 5"/>
                <a:gd name="T30" fmla="*/ 0 w 5"/>
                <a:gd name="T31" fmla="*/ 5 h 5"/>
                <a:gd name="T32" fmla="*/ 1 w 5"/>
                <a:gd name="T33" fmla="*/ 2 h 5"/>
                <a:gd name="T34" fmla="*/ 0 w 5"/>
                <a:gd name="T35" fmla="*/ 0 h 5"/>
                <a:gd name="T36" fmla="*/ 1 w 5"/>
                <a:gd name="T3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5">
                  <a:moveTo>
                    <a:pt x="1" y="0"/>
                  </a:moveTo>
                  <a:cubicBezTo>
                    <a:pt x="2" y="1"/>
                    <a:pt x="2" y="1"/>
                    <a:pt x="2" y="1"/>
                  </a:cubicBezTo>
                  <a:cubicBezTo>
                    <a:pt x="2" y="1"/>
                    <a:pt x="2" y="1"/>
                    <a:pt x="3" y="1"/>
                  </a:cubicBezTo>
                  <a:cubicBezTo>
                    <a:pt x="3" y="1"/>
                    <a:pt x="3" y="1"/>
                    <a:pt x="3" y="1"/>
                  </a:cubicBezTo>
                  <a:cubicBezTo>
                    <a:pt x="3" y="1"/>
                    <a:pt x="3" y="1"/>
                    <a:pt x="3" y="1"/>
                  </a:cubicBezTo>
                  <a:cubicBezTo>
                    <a:pt x="3" y="0"/>
                    <a:pt x="3" y="0"/>
                    <a:pt x="3" y="0"/>
                  </a:cubicBezTo>
                  <a:cubicBezTo>
                    <a:pt x="5" y="0"/>
                    <a:pt x="5" y="0"/>
                    <a:pt x="5" y="0"/>
                  </a:cubicBezTo>
                  <a:cubicBezTo>
                    <a:pt x="3" y="2"/>
                    <a:pt x="3" y="2"/>
                    <a:pt x="3" y="2"/>
                  </a:cubicBezTo>
                  <a:cubicBezTo>
                    <a:pt x="5" y="5"/>
                    <a:pt x="5" y="5"/>
                    <a:pt x="5" y="5"/>
                  </a:cubicBezTo>
                  <a:cubicBezTo>
                    <a:pt x="3" y="5"/>
                    <a:pt x="3" y="5"/>
                    <a:pt x="3" y="5"/>
                  </a:cubicBezTo>
                  <a:cubicBezTo>
                    <a:pt x="3" y="4"/>
                    <a:pt x="3" y="4"/>
                    <a:pt x="3" y="4"/>
                  </a:cubicBezTo>
                  <a:cubicBezTo>
                    <a:pt x="3" y="4"/>
                    <a:pt x="3" y="3"/>
                    <a:pt x="2" y="3"/>
                  </a:cubicBezTo>
                  <a:cubicBezTo>
                    <a:pt x="2" y="3"/>
                    <a:pt x="2" y="3"/>
                    <a:pt x="2" y="3"/>
                  </a:cubicBezTo>
                  <a:cubicBezTo>
                    <a:pt x="2" y="3"/>
                    <a:pt x="2" y="4"/>
                    <a:pt x="2" y="4"/>
                  </a:cubicBezTo>
                  <a:cubicBezTo>
                    <a:pt x="1" y="5"/>
                    <a:pt x="1" y="5"/>
                    <a:pt x="1" y="5"/>
                  </a:cubicBezTo>
                  <a:cubicBezTo>
                    <a:pt x="0" y="5"/>
                    <a:pt x="0" y="5"/>
                    <a:pt x="0" y="5"/>
                  </a:cubicBezTo>
                  <a:cubicBezTo>
                    <a:pt x="1" y="2"/>
                    <a:pt x="1" y="2"/>
                    <a:pt x="1" y="2"/>
                  </a:cubicBezTo>
                  <a:cubicBezTo>
                    <a:pt x="0" y="0"/>
                    <a:pt x="0" y="0"/>
                    <a:pt x="0" y="0"/>
                  </a:cubicBezTo>
                  <a:lnTo>
                    <a:pt x="1"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128"/>
            <p:cNvSpPr>
              <a:spLocks noEditPoints="1"/>
            </p:cNvSpPr>
            <p:nvPr/>
          </p:nvSpPr>
          <p:spPr bwMode="auto">
            <a:xfrm>
              <a:off x="1025" y="1987"/>
              <a:ext cx="91" cy="96"/>
            </a:xfrm>
            <a:custGeom>
              <a:avLst/>
              <a:gdLst>
                <a:gd name="T0" fmla="*/ 36 w 41"/>
                <a:gd name="T1" fmla="*/ 0 h 43"/>
                <a:gd name="T2" fmla="*/ 33 w 41"/>
                <a:gd name="T3" fmla="*/ 4 h 43"/>
                <a:gd name="T4" fmla="*/ 0 w 41"/>
                <a:gd name="T5" fmla="*/ 4 h 43"/>
                <a:gd name="T6" fmla="*/ 0 w 41"/>
                <a:gd name="T7" fmla="*/ 5 h 43"/>
                <a:gd name="T8" fmla="*/ 0 w 41"/>
                <a:gd name="T9" fmla="*/ 4 h 43"/>
                <a:gd name="T10" fmla="*/ 0 w 41"/>
                <a:gd name="T11" fmla="*/ 43 h 43"/>
                <a:gd name="T12" fmla="*/ 38 w 41"/>
                <a:gd name="T13" fmla="*/ 43 h 43"/>
                <a:gd name="T14" fmla="*/ 38 w 41"/>
                <a:gd name="T15" fmla="*/ 42 h 43"/>
                <a:gd name="T16" fmla="*/ 38 w 41"/>
                <a:gd name="T17" fmla="*/ 7 h 43"/>
                <a:gd name="T18" fmla="*/ 41 w 41"/>
                <a:gd name="T19" fmla="*/ 3 h 43"/>
                <a:gd name="T20" fmla="*/ 36 w 41"/>
                <a:gd name="T21" fmla="*/ 0 h 43"/>
                <a:gd name="T22" fmla="*/ 6 w 41"/>
                <a:gd name="T23" fmla="*/ 36 h 43"/>
                <a:gd name="T24" fmla="*/ 6 w 41"/>
                <a:gd name="T25" fmla="*/ 10 h 43"/>
                <a:gd name="T26" fmla="*/ 5 w 41"/>
                <a:gd name="T27" fmla="*/ 10 h 43"/>
                <a:gd name="T28" fmla="*/ 6 w 41"/>
                <a:gd name="T29" fmla="*/ 10 h 43"/>
                <a:gd name="T30" fmla="*/ 30 w 41"/>
                <a:gd name="T31" fmla="*/ 10 h 43"/>
                <a:gd name="T32" fmla="*/ 20 w 41"/>
                <a:gd name="T33" fmla="*/ 23 h 43"/>
                <a:gd name="T34" fmla="*/ 13 w 41"/>
                <a:gd name="T35" fmla="*/ 17 h 43"/>
                <a:gd name="T36" fmla="*/ 12 w 41"/>
                <a:gd name="T37" fmla="*/ 17 h 43"/>
                <a:gd name="T38" fmla="*/ 9 w 41"/>
                <a:gd name="T39" fmla="*/ 21 h 43"/>
                <a:gd name="T40" fmla="*/ 21 w 41"/>
                <a:gd name="T41" fmla="*/ 31 h 43"/>
                <a:gd name="T42" fmla="*/ 23 w 41"/>
                <a:gd name="T43" fmla="*/ 28 h 43"/>
                <a:gd name="T44" fmla="*/ 23 w 41"/>
                <a:gd name="T45" fmla="*/ 28 h 43"/>
                <a:gd name="T46" fmla="*/ 23 w 41"/>
                <a:gd name="T47" fmla="*/ 28 h 43"/>
                <a:gd name="T48" fmla="*/ 32 w 41"/>
                <a:gd name="T49" fmla="*/ 16 h 43"/>
                <a:gd name="T50" fmla="*/ 32 w 41"/>
                <a:gd name="T51" fmla="*/ 36 h 43"/>
                <a:gd name="T52" fmla="*/ 6 w 41"/>
                <a:gd name="T53" fmla="*/ 36 h 43"/>
                <a:gd name="T54" fmla="*/ 23 w 41"/>
                <a:gd name="T55" fmla="*/ 27 h 43"/>
                <a:gd name="T56" fmla="*/ 23 w 41"/>
                <a:gd name="T57" fmla="*/ 27 h 43"/>
                <a:gd name="T58" fmla="*/ 23 w 41"/>
                <a:gd name="T59" fmla="*/ 27 h 43"/>
                <a:gd name="T60" fmla="*/ 32 w 41"/>
                <a:gd name="T61" fmla="*/ 36 h 43"/>
                <a:gd name="T62" fmla="*/ 32 w 41"/>
                <a:gd name="T63" fmla="*/ 37 h 43"/>
                <a:gd name="T64" fmla="*/ 32 w 41"/>
                <a:gd name="T65" fmla="*/ 36 h 43"/>
                <a:gd name="T66" fmla="*/ 34 w 41"/>
                <a:gd name="T67" fmla="*/ 39 h 43"/>
                <a:gd name="T68" fmla="*/ 36 w 41"/>
                <a:gd name="T69" fmla="*/ 40 h 43"/>
                <a:gd name="T70" fmla="*/ 34 w 41"/>
                <a:gd name="T71" fmla="*/ 3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 h="43">
                  <a:moveTo>
                    <a:pt x="36" y="0"/>
                  </a:moveTo>
                  <a:cubicBezTo>
                    <a:pt x="33" y="4"/>
                    <a:pt x="33" y="4"/>
                    <a:pt x="33" y="4"/>
                  </a:cubicBezTo>
                  <a:cubicBezTo>
                    <a:pt x="0" y="4"/>
                    <a:pt x="0" y="4"/>
                    <a:pt x="0" y="4"/>
                  </a:cubicBezTo>
                  <a:cubicBezTo>
                    <a:pt x="0" y="5"/>
                    <a:pt x="0" y="5"/>
                    <a:pt x="0" y="5"/>
                  </a:cubicBezTo>
                  <a:cubicBezTo>
                    <a:pt x="0" y="4"/>
                    <a:pt x="0" y="4"/>
                    <a:pt x="0" y="4"/>
                  </a:cubicBezTo>
                  <a:cubicBezTo>
                    <a:pt x="0" y="43"/>
                    <a:pt x="0" y="43"/>
                    <a:pt x="0" y="43"/>
                  </a:cubicBezTo>
                  <a:cubicBezTo>
                    <a:pt x="38" y="43"/>
                    <a:pt x="38" y="43"/>
                    <a:pt x="38" y="43"/>
                  </a:cubicBezTo>
                  <a:cubicBezTo>
                    <a:pt x="38" y="42"/>
                    <a:pt x="38" y="42"/>
                    <a:pt x="38" y="42"/>
                  </a:cubicBezTo>
                  <a:cubicBezTo>
                    <a:pt x="38" y="7"/>
                    <a:pt x="38" y="7"/>
                    <a:pt x="38" y="7"/>
                  </a:cubicBezTo>
                  <a:cubicBezTo>
                    <a:pt x="41" y="3"/>
                    <a:pt x="41" y="3"/>
                    <a:pt x="41" y="3"/>
                  </a:cubicBezTo>
                  <a:cubicBezTo>
                    <a:pt x="36" y="0"/>
                    <a:pt x="36" y="0"/>
                    <a:pt x="36" y="0"/>
                  </a:cubicBezTo>
                  <a:close/>
                  <a:moveTo>
                    <a:pt x="6" y="36"/>
                  </a:moveTo>
                  <a:cubicBezTo>
                    <a:pt x="6" y="13"/>
                    <a:pt x="6" y="11"/>
                    <a:pt x="6" y="10"/>
                  </a:cubicBezTo>
                  <a:cubicBezTo>
                    <a:pt x="6" y="10"/>
                    <a:pt x="5" y="10"/>
                    <a:pt x="5" y="10"/>
                  </a:cubicBezTo>
                  <a:cubicBezTo>
                    <a:pt x="6" y="10"/>
                    <a:pt x="6" y="10"/>
                    <a:pt x="6" y="10"/>
                  </a:cubicBezTo>
                  <a:cubicBezTo>
                    <a:pt x="30" y="10"/>
                    <a:pt x="30" y="10"/>
                    <a:pt x="30" y="10"/>
                  </a:cubicBezTo>
                  <a:cubicBezTo>
                    <a:pt x="27" y="13"/>
                    <a:pt x="25" y="17"/>
                    <a:pt x="20" y="23"/>
                  </a:cubicBezTo>
                  <a:cubicBezTo>
                    <a:pt x="20" y="23"/>
                    <a:pt x="20" y="23"/>
                    <a:pt x="13" y="17"/>
                  </a:cubicBezTo>
                  <a:cubicBezTo>
                    <a:pt x="13" y="17"/>
                    <a:pt x="13" y="17"/>
                    <a:pt x="12" y="17"/>
                  </a:cubicBezTo>
                  <a:cubicBezTo>
                    <a:pt x="12" y="17"/>
                    <a:pt x="12" y="17"/>
                    <a:pt x="9" y="21"/>
                  </a:cubicBezTo>
                  <a:cubicBezTo>
                    <a:pt x="9" y="21"/>
                    <a:pt x="9" y="21"/>
                    <a:pt x="21" y="31"/>
                  </a:cubicBezTo>
                  <a:cubicBezTo>
                    <a:pt x="21" y="31"/>
                    <a:pt x="21" y="31"/>
                    <a:pt x="23" y="28"/>
                  </a:cubicBezTo>
                  <a:cubicBezTo>
                    <a:pt x="23" y="28"/>
                    <a:pt x="23" y="28"/>
                    <a:pt x="23" y="28"/>
                  </a:cubicBezTo>
                  <a:cubicBezTo>
                    <a:pt x="23" y="28"/>
                    <a:pt x="23" y="28"/>
                    <a:pt x="23" y="28"/>
                  </a:cubicBezTo>
                  <a:cubicBezTo>
                    <a:pt x="25" y="25"/>
                    <a:pt x="28" y="22"/>
                    <a:pt x="32" y="16"/>
                  </a:cubicBezTo>
                  <a:cubicBezTo>
                    <a:pt x="32" y="36"/>
                    <a:pt x="32" y="36"/>
                    <a:pt x="32" y="36"/>
                  </a:cubicBezTo>
                  <a:cubicBezTo>
                    <a:pt x="6" y="36"/>
                    <a:pt x="6" y="36"/>
                    <a:pt x="6" y="36"/>
                  </a:cubicBezTo>
                  <a:close/>
                  <a:moveTo>
                    <a:pt x="23" y="27"/>
                  </a:moveTo>
                  <a:cubicBezTo>
                    <a:pt x="23" y="27"/>
                    <a:pt x="23" y="27"/>
                    <a:pt x="23" y="27"/>
                  </a:cubicBezTo>
                  <a:cubicBezTo>
                    <a:pt x="23" y="27"/>
                    <a:pt x="23" y="27"/>
                    <a:pt x="23" y="27"/>
                  </a:cubicBezTo>
                  <a:close/>
                  <a:moveTo>
                    <a:pt x="32" y="36"/>
                  </a:moveTo>
                  <a:cubicBezTo>
                    <a:pt x="32" y="37"/>
                    <a:pt x="32" y="37"/>
                    <a:pt x="32" y="37"/>
                  </a:cubicBezTo>
                  <a:cubicBezTo>
                    <a:pt x="32" y="37"/>
                    <a:pt x="32" y="37"/>
                    <a:pt x="32" y="36"/>
                  </a:cubicBezTo>
                  <a:close/>
                  <a:moveTo>
                    <a:pt x="34" y="39"/>
                  </a:moveTo>
                  <a:cubicBezTo>
                    <a:pt x="35" y="39"/>
                    <a:pt x="35" y="39"/>
                    <a:pt x="36" y="40"/>
                  </a:cubicBezTo>
                  <a:cubicBezTo>
                    <a:pt x="35" y="39"/>
                    <a:pt x="35" y="39"/>
                    <a:pt x="34"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129"/>
            <p:cNvSpPr>
              <a:spLocks/>
            </p:cNvSpPr>
            <p:nvPr/>
          </p:nvSpPr>
          <p:spPr bwMode="auto">
            <a:xfrm>
              <a:off x="630" y="1248"/>
              <a:ext cx="329" cy="182"/>
            </a:xfrm>
            <a:custGeom>
              <a:avLst/>
              <a:gdLst>
                <a:gd name="T0" fmla="*/ 117 w 148"/>
                <a:gd name="T1" fmla="*/ 20 h 82"/>
                <a:gd name="T2" fmla="*/ 106 w 148"/>
                <a:gd name="T3" fmla="*/ 22 h 82"/>
                <a:gd name="T4" fmla="*/ 72 w 148"/>
                <a:gd name="T5" fmla="*/ 0 h 82"/>
                <a:gd name="T6" fmla="*/ 33 w 148"/>
                <a:gd name="T7" fmla="*/ 31 h 82"/>
                <a:gd name="T8" fmla="*/ 25 w 148"/>
                <a:gd name="T9" fmla="*/ 31 h 82"/>
                <a:gd name="T10" fmla="*/ 0 w 148"/>
                <a:gd name="T11" fmla="*/ 56 h 82"/>
                <a:gd name="T12" fmla="*/ 25 w 148"/>
                <a:gd name="T13" fmla="*/ 82 h 82"/>
                <a:gd name="T14" fmla="*/ 117 w 148"/>
                <a:gd name="T15" fmla="*/ 82 h 82"/>
                <a:gd name="T16" fmla="*/ 148 w 148"/>
                <a:gd name="T17" fmla="*/ 51 h 82"/>
                <a:gd name="T18" fmla="*/ 117 w 148"/>
                <a:gd name="T19" fmla="*/ 2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82">
                  <a:moveTo>
                    <a:pt x="117" y="20"/>
                  </a:moveTo>
                  <a:cubicBezTo>
                    <a:pt x="113" y="20"/>
                    <a:pt x="110" y="20"/>
                    <a:pt x="106" y="22"/>
                  </a:cubicBezTo>
                  <a:cubicBezTo>
                    <a:pt x="100" y="10"/>
                    <a:pt x="86" y="0"/>
                    <a:pt x="72" y="0"/>
                  </a:cubicBezTo>
                  <a:cubicBezTo>
                    <a:pt x="53" y="0"/>
                    <a:pt x="38" y="14"/>
                    <a:pt x="33" y="31"/>
                  </a:cubicBezTo>
                  <a:cubicBezTo>
                    <a:pt x="30" y="31"/>
                    <a:pt x="28" y="31"/>
                    <a:pt x="25" y="31"/>
                  </a:cubicBezTo>
                  <a:cubicBezTo>
                    <a:pt x="12" y="31"/>
                    <a:pt x="0" y="42"/>
                    <a:pt x="0" y="56"/>
                  </a:cubicBezTo>
                  <a:cubicBezTo>
                    <a:pt x="0" y="71"/>
                    <a:pt x="12" y="82"/>
                    <a:pt x="25" y="82"/>
                  </a:cubicBezTo>
                  <a:cubicBezTo>
                    <a:pt x="117" y="82"/>
                    <a:pt x="117" y="82"/>
                    <a:pt x="117" y="82"/>
                  </a:cubicBezTo>
                  <a:cubicBezTo>
                    <a:pt x="133" y="82"/>
                    <a:pt x="148" y="68"/>
                    <a:pt x="148" y="51"/>
                  </a:cubicBezTo>
                  <a:cubicBezTo>
                    <a:pt x="148" y="34"/>
                    <a:pt x="133" y="20"/>
                    <a:pt x="117" y="20"/>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130"/>
            <p:cNvSpPr>
              <a:spLocks/>
            </p:cNvSpPr>
            <p:nvPr/>
          </p:nvSpPr>
          <p:spPr bwMode="auto">
            <a:xfrm>
              <a:off x="630" y="1301"/>
              <a:ext cx="202" cy="129"/>
            </a:xfrm>
            <a:custGeom>
              <a:avLst/>
              <a:gdLst>
                <a:gd name="T0" fmla="*/ 35 w 91"/>
                <a:gd name="T1" fmla="*/ 0 h 58"/>
                <a:gd name="T2" fmla="*/ 33 w 91"/>
                <a:gd name="T3" fmla="*/ 7 h 58"/>
                <a:gd name="T4" fmla="*/ 33 w 91"/>
                <a:gd name="T5" fmla="*/ 7 h 58"/>
                <a:gd name="T6" fmla="*/ 25 w 91"/>
                <a:gd name="T7" fmla="*/ 7 h 58"/>
                <a:gd name="T8" fmla="*/ 0 w 91"/>
                <a:gd name="T9" fmla="*/ 32 h 58"/>
                <a:gd name="T10" fmla="*/ 25 w 91"/>
                <a:gd name="T11" fmla="*/ 58 h 58"/>
                <a:gd name="T12" fmla="*/ 91 w 91"/>
                <a:gd name="T13" fmla="*/ 58 h 58"/>
                <a:gd name="T14" fmla="*/ 35 w 91"/>
                <a:gd name="T15" fmla="*/ 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58">
                  <a:moveTo>
                    <a:pt x="35" y="0"/>
                  </a:moveTo>
                  <a:cubicBezTo>
                    <a:pt x="34" y="3"/>
                    <a:pt x="34" y="5"/>
                    <a:pt x="33" y="7"/>
                  </a:cubicBezTo>
                  <a:cubicBezTo>
                    <a:pt x="33" y="7"/>
                    <a:pt x="33" y="7"/>
                    <a:pt x="33" y="7"/>
                  </a:cubicBezTo>
                  <a:cubicBezTo>
                    <a:pt x="30" y="7"/>
                    <a:pt x="28" y="7"/>
                    <a:pt x="25" y="7"/>
                  </a:cubicBezTo>
                  <a:cubicBezTo>
                    <a:pt x="12" y="7"/>
                    <a:pt x="0" y="18"/>
                    <a:pt x="0" y="32"/>
                  </a:cubicBezTo>
                  <a:cubicBezTo>
                    <a:pt x="0" y="47"/>
                    <a:pt x="12" y="58"/>
                    <a:pt x="25" y="58"/>
                  </a:cubicBezTo>
                  <a:cubicBezTo>
                    <a:pt x="91" y="58"/>
                    <a:pt x="91" y="58"/>
                    <a:pt x="91" y="58"/>
                  </a:cubicBezTo>
                  <a:cubicBezTo>
                    <a:pt x="35" y="0"/>
                    <a:pt x="35" y="0"/>
                    <a:pt x="35" y="0"/>
                  </a:cubicBezTo>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31"/>
            <p:cNvSpPr>
              <a:spLocks/>
            </p:cNvSpPr>
            <p:nvPr/>
          </p:nvSpPr>
          <p:spPr bwMode="auto">
            <a:xfrm>
              <a:off x="1065" y="1377"/>
              <a:ext cx="14" cy="22"/>
            </a:xfrm>
            <a:custGeom>
              <a:avLst/>
              <a:gdLst>
                <a:gd name="T0" fmla="*/ 3 w 6"/>
                <a:gd name="T1" fmla="*/ 10 h 10"/>
                <a:gd name="T2" fmla="*/ 0 w 6"/>
                <a:gd name="T3" fmla="*/ 7 h 10"/>
                <a:gd name="T4" fmla="*/ 0 w 6"/>
                <a:gd name="T5" fmla="*/ 3 h 10"/>
                <a:gd name="T6" fmla="*/ 3 w 6"/>
                <a:gd name="T7" fmla="*/ 0 h 10"/>
                <a:gd name="T8" fmla="*/ 6 w 6"/>
                <a:gd name="T9" fmla="*/ 3 h 10"/>
                <a:gd name="T10" fmla="*/ 6 w 6"/>
                <a:gd name="T11" fmla="*/ 7 h 10"/>
                <a:gd name="T12" fmla="*/ 3 w 6"/>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6" h="10">
                  <a:moveTo>
                    <a:pt x="3" y="10"/>
                  </a:moveTo>
                  <a:cubicBezTo>
                    <a:pt x="2" y="10"/>
                    <a:pt x="0" y="8"/>
                    <a:pt x="0" y="7"/>
                  </a:cubicBezTo>
                  <a:cubicBezTo>
                    <a:pt x="0" y="3"/>
                    <a:pt x="0" y="3"/>
                    <a:pt x="0" y="3"/>
                  </a:cubicBezTo>
                  <a:cubicBezTo>
                    <a:pt x="0" y="1"/>
                    <a:pt x="2" y="0"/>
                    <a:pt x="3" y="0"/>
                  </a:cubicBezTo>
                  <a:cubicBezTo>
                    <a:pt x="5" y="0"/>
                    <a:pt x="6" y="1"/>
                    <a:pt x="6" y="3"/>
                  </a:cubicBezTo>
                  <a:cubicBezTo>
                    <a:pt x="6" y="7"/>
                    <a:pt x="6" y="7"/>
                    <a:pt x="6" y="7"/>
                  </a:cubicBezTo>
                  <a:cubicBezTo>
                    <a:pt x="6" y="8"/>
                    <a:pt x="5" y="10"/>
                    <a:pt x="3" y="10"/>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32"/>
            <p:cNvSpPr>
              <a:spLocks noEditPoints="1"/>
            </p:cNvSpPr>
            <p:nvPr/>
          </p:nvSpPr>
          <p:spPr bwMode="auto">
            <a:xfrm>
              <a:off x="1065" y="1415"/>
              <a:ext cx="14" cy="71"/>
            </a:xfrm>
            <a:custGeom>
              <a:avLst/>
              <a:gdLst>
                <a:gd name="T0" fmla="*/ 3 w 6"/>
                <a:gd name="T1" fmla="*/ 32 h 32"/>
                <a:gd name="T2" fmla="*/ 0 w 6"/>
                <a:gd name="T3" fmla="*/ 29 h 32"/>
                <a:gd name="T4" fmla="*/ 0 w 6"/>
                <a:gd name="T5" fmla="*/ 22 h 32"/>
                <a:gd name="T6" fmla="*/ 3 w 6"/>
                <a:gd name="T7" fmla="*/ 20 h 32"/>
                <a:gd name="T8" fmla="*/ 6 w 6"/>
                <a:gd name="T9" fmla="*/ 22 h 32"/>
                <a:gd name="T10" fmla="*/ 6 w 6"/>
                <a:gd name="T11" fmla="*/ 29 h 32"/>
                <a:gd name="T12" fmla="*/ 3 w 6"/>
                <a:gd name="T13" fmla="*/ 32 h 32"/>
                <a:gd name="T14" fmla="*/ 3 w 6"/>
                <a:gd name="T15" fmla="*/ 12 h 32"/>
                <a:gd name="T16" fmla="*/ 0 w 6"/>
                <a:gd name="T17" fmla="*/ 9 h 32"/>
                <a:gd name="T18" fmla="*/ 0 w 6"/>
                <a:gd name="T19" fmla="*/ 3 h 32"/>
                <a:gd name="T20" fmla="*/ 3 w 6"/>
                <a:gd name="T21" fmla="*/ 0 h 32"/>
                <a:gd name="T22" fmla="*/ 6 w 6"/>
                <a:gd name="T23" fmla="*/ 3 h 32"/>
                <a:gd name="T24" fmla="*/ 6 w 6"/>
                <a:gd name="T25" fmla="*/ 9 h 32"/>
                <a:gd name="T26" fmla="*/ 3 w 6"/>
                <a:gd name="T27" fmla="*/ 1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32">
                  <a:moveTo>
                    <a:pt x="3" y="32"/>
                  </a:moveTo>
                  <a:cubicBezTo>
                    <a:pt x="2" y="32"/>
                    <a:pt x="0" y="31"/>
                    <a:pt x="0" y="29"/>
                  </a:cubicBezTo>
                  <a:cubicBezTo>
                    <a:pt x="0" y="22"/>
                    <a:pt x="0" y="22"/>
                    <a:pt x="0" y="22"/>
                  </a:cubicBezTo>
                  <a:cubicBezTo>
                    <a:pt x="0" y="21"/>
                    <a:pt x="2" y="20"/>
                    <a:pt x="3" y="20"/>
                  </a:cubicBezTo>
                  <a:cubicBezTo>
                    <a:pt x="5" y="20"/>
                    <a:pt x="6" y="21"/>
                    <a:pt x="6" y="22"/>
                  </a:cubicBezTo>
                  <a:cubicBezTo>
                    <a:pt x="6" y="29"/>
                    <a:pt x="6" y="29"/>
                    <a:pt x="6" y="29"/>
                  </a:cubicBezTo>
                  <a:cubicBezTo>
                    <a:pt x="6" y="31"/>
                    <a:pt x="5" y="32"/>
                    <a:pt x="3" y="32"/>
                  </a:cubicBezTo>
                  <a:close/>
                  <a:moveTo>
                    <a:pt x="3" y="12"/>
                  </a:moveTo>
                  <a:cubicBezTo>
                    <a:pt x="2" y="12"/>
                    <a:pt x="0" y="11"/>
                    <a:pt x="0" y="9"/>
                  </a:cubicBezTo>
                  <a:cubicBezTo>
                    <a:pt x="0" y="3"/>
                    <a:pt x="0" y="3"/>
                    <a:pt x="0" y="3"/>
                  </a:cubicBezTo>
                  <a:cubicBezTo>
                    <a:pt x="0" y="1"/>
                    <a:pt x="2" y="0"/>
                    <a:pt x="3" y="0"/>
                  </a:cubicBezTo>
                  <a:cubicBezTo>
                    <a:pt x="5" y="0"/>
                    <a:pt x="6" y="1"/>
                    <a:pt x="6" y="3"/>
                  </a:cubicBezTo>
                  <a:cubicBezTo>
                    <a:pt x="6" y="9"/>
                    <a:pt x="6" y="9"/>
                    <a:pt x="6" y="9"/>
                  </a:cubicBezTo>
                  <a:cubicBezTo>
                    <a:pt x="6" y="11"/>
                    <a:pt x="5" y="12"/>
                    <a:pt x="3" y="12"/>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133"/>
            <p:cNvSpPr>
              <a:spLocks noEditPoints="1"/>
            </p:cNvSpPr>
            <p:nvPr/>
          </p:nvSpPr>
          <p:spPr bwMode="auto">
            <a:xfrm>
              <a:off x="1065" y="1501"/>
              <a:ext cx="14" cy="247"/>
            </a:xfrm>
            <a:custGeom>
              <a:avLst/>
              <a:gdLst>
                <a:gd name="T0" fmla="*/ 3 w 6"/>
                <a:gd name="T1" fmla="*/ 111 h 111"/>
                <a:gd name="T2" fmla="*/ 0 w 6"/>
                <a:gd name="T3" fmla="*/ 108 h 111"/>
                <a:gd name="T4" fmla="*/ 0 w 6"/>
                <a:gd name="T5" fmla="*/ 101 h 111"/>
                <a:gd name="T6" fmla="*/ 3 w 6"/>
                <a:gd name="T7" fmla="*/ 98 h 111"/>
                <a:gd name="T8" fmla="*/ 6 w 6"/>
                <a:gd name="T9" fmla="*/ 101 h 111"/>
                <a:gd name="T10" fmla="*/ 6 w 6"/>
                <a:gd name="T11" fmla="*/ 108 h 111"/>
                <a:gd name="T12" fmla="*/ 3 w 6"/>
                <a:gd name="T13" fmla="*/ 111 h 111"/>
                <a:gd name="T14" fmla="*/ 3 w 6"/>
                <a:gd name="T15" fmla="*/ 91 h 111"/>
                <a:gd name="T16" fmla="*/ 0 w 6"/>
                <a:gd name="T17" fmla="*/ 88 h 111"/>
                <a:gd name="T18" fmla="*/ 0 w 6"/>
                <a:gd name="T19" fmla="*/ 82 h 111"/>
                <a:gd name="T20" fmla="*/ 3 w 6"/>
                <a:gd name="T21" fmla="*/ 79 h 111"/>
                <a:gd name="T22" fmla="*/ 6 w 6"/>
                <a:gd name="T23" fmla="*/ 82 h 111"/>
                <a:gd name="T24" fmla="*/ 6 w 6"/>
                <a:gd name="T25" fmla="*/ 88 h 111"/>
                <a:gd name="T26" fmla="*/ 3 w 6"/>
                <a:gd name="T27" fmla="*/ 91 h 111"/>
                <a:gd name="T28" fmla="*/ 3 w 6"/>
                <a:gd name="T29" fmla="*/ 71 h 111"/>
                <a:gd name="T30" fmla="*/ 0 w 6"/>
                <a:gd name="T31" fmla="*/ 69 h 111"/>
                <a:gd name="T32" fmla="*/ 0 w 6"/>
                <a:gd name="T33" fmla="*/ 62 h 111"/>
                <a:gd name="T34" fmla="*/ 3 w 6"/>
                <a:gd name="T35" fmla="*/ 59 h 111"/>
                <a:gd name="T36" fmla="*/ 6 w 6"/>
                <a:gd name="T37" fmla="*/ 62 h 111"/>
                <a:gd name="T38" fmla="*/ 6 w 6"/>
                <a:gd name="T39" fmla="*/ 69 h 111"/>
                <a:gd name="T40" fmla="*/ 3 w 6"/>
                <a:gd name="T41" fmla="*/ 71 h 111"/>
                <a:gd name="T42" fmla="*/ 3 w 6"/>
                <a:gd name="T43" fmla="*/ 52 h 111"/>
                <a:gd name="T44" fmla="*/ 0 w 6"/>
                <a:gd name="T45" fmla="*/ 49 h 111"/>
                <a:gd name="T46" fmla="*/ 0 w 6"/>
                <a:gd name="T47" fmla="*/ 42 h 111"/>
                <a:gd name="T48" fmla="*/ 3 w 6"/>
                <a:gd name="T49" fmla="*/ 40 h 111"/>
                <a:gd name="T50" fmla="*/ 6 w 6"/>
                <a:gd name="T51" fmla="*/ 42 h 111"/>
                <a:gd name="T52" fmla="*/ 6 w 6"/>
                <a:gd name="T53" fmla="*/ 49 h 111"/>
                <a:gd name="T54" fmla="*/ 3 w 6"/>
                <a:gd name="T55" fmla="*/ 52 h 111"/>
                <a:gd name="T56" fmla="*/ 3 w 6"/>
                <a:gd name="T57" fmla="*/ 32 h 111"/>
                <a:gd name="T58" fmla="*/ 0 w 6"/>
                <a:gd name="T59" fmla="*/ 29 h 111"/>
                <a:gd name="T60" fmla="*/ 0 w 6"/>
                <a:gd name="T61" fmla="*/ 23 h 111"/>
                <a:gd name="T62" fmla="*/ 3 w 6"/>
                <a:gd name="T63" fmla="*/ 20 h 111"/>
                <a:gd name="T64" fmla="*/ 6 w 6"/>
                <a:gd name="T65" fmla="*/ 23 h 111"/>
                <a:gd name="T66" fmla="*/ 6 w 6"/>
                <a:gd name="T67" fmla="*/ 29 h 111"/>
                <a:gd name="T68" fmla="*/ 3 w 6"/>
                <a:gd name="T69" fmla="*/ 32 h 111"/>
                <a:gd name="T70" fmla="*/ 3 w 6"/>
                <a:gd name="T71" fmla="*/ 12 h 111"/>
                <a:gd name="T72" fmla="*/ 0 w 6"/>
                <a:gd name="T73" fmla="*/ 10 h 111"/>
                <a:gd name="T74" fmla="*/ 0 w 6"/>
                <a:gd name="T75" fmla="*/ 3 h 111"/>
                <a:gd name="T76" fmla="*/ 3 w 6"/>
                <a:gd name="T77" fmla="*/ 0 h 111"/>
                <a:gd name="T78" fmla="*/ 6 w 6"/>
                <a:gd name="T79" fmla="*/ 3 h 111"/>
                <a:gd name="T80" fmla="*/ 6 w 6"/>
                <a:gd name="T81" fmla="*/ 10 h 111"/>
                <a:gd name="T82" fmla="*/ 3 w 6"/>
                <a:gd name="T83" fmla="*/ 1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 h="111">
                  <a:moveTo>
                    <a:pt x="3" y="111"/>
                  </a:moveTo>
                  <a:cubicBezTo>
                    <a:pt x="2" y="111"/>
                    <a:pt x="0" y="109"/>
                    <a:pt x="0" y="108"/>
                  </a:cubicBezTo>
                  <a:cubicBezTo>
                    <a:pt x="0" y="101"/>
                    <a:pt x="0" y="101"/>
                    <a:pt x="0" y="101"/>
                  </a:cubicBezTo>
                  <a:cubicBezTo>
                    <a:pt x="0" y="100"/>
                    <a:pt x="2" y="98"/>
                    <a:pt x="3" y="98"/>
                  </a:cubicBezTo>
                  <a:cubicBezTo>
                    <a:pt x="5" y="98"/>
                    <a:pt x="6" y="100"/>
                    <a:pt x="6" y="101"/>
                  </a:cubicBezTo>
                  <a:cubicBezTo>
                    <a:pt x="6" y="108"/>
                    <a:pt x="6" y="108"/>
                    <a:pt x="6" y="108"/>
                  </a:cubicBezTo>
                  <a:cubicBezTo>
                    <a:pt x="6" y="109"/>
                    <a:pt x="5" y="111"/>
                    <a:pt x="3" y="111"/>
                  </a:cubicBezTo>
                  <a:close/>
                  <a:moveTo>
                    <a:pt x="3" y="91"/>
                  </a:moveTo>
                  <a:cubicBezTo>
                    <a:pt x="2" y="91"/>
                    <a:pt x="0" y="90"/>
                    <a:pt x="0" y="88"/>
                  </a:cubicBezTo>
                  <a:cubicBezTo>
                    <a:pt x="0" y="82"/>
                    <a:pt x="0" y="82"/>
                    <a:pt x="0" y="82"/>
                  </a:cubicBezTo>
                  <a:cubicBezTo>
                    <a:pt x="0" y="80"/>
                    <a:pt x="2" y="79"/>
                    <a:pt x="3" y="79"/>
                  </a:cubicBezTo>
                  <a:cubicBezTo>
                    <a:pt x="5" y="79"/>
                    <a:pt x="6" y="80"/>
                    <a:pt x="6" y="82"/>
                  </a:cubicBezTo>
                  <a:cubicBezTo>
                    <a:pt x="6" y="88"/>
                    <a:pt x="6" y="88"/>
                    <a:pt x="6" y="88"/>
                  </a:cubicBezTo>
                  <a:cubicBezTo>
                    <a:pt x="6" y="90"/>
                    <a:pt x="5" y="91"/>
                    <a:pt x="3" y="91"/>
                  </a:cubicBezTo>
                  <a:close/>
                  <a:moveTo>
                    <a:pt x="3" y="71"/>
                  </a:moveTo>
                  <a:cubicBezTo>
                    <a:pt x="2" y="71"/>
                    <a:pt x="0" y="70"/>
                    <a:pt x="0" y="69"/>
                  </a:cubicBezTo>
                  <a:cubicBezTo>
                    <a:pt x="0" y="62"/>
                    <a:pt x="0" y="62"/>
                    <a:pt x="0" y="62"/>
                  </a:cubicBezTo>
                  <a:cubicBezTo>
                    <a:pt x="0" y="60"/>
                    <a:pt x="2" y="59"/>
                    <a:pt x="3" y="59"/>
                  </a:cubicBezTo>
                  <a:cubicBezTo>
                    <a:pt x="5" y="59"/>
                    <a:pt x="6" y="60"/>
                    <a:pt x="6" y="62"/>
                  </a:cubicBezTo>
                  <a:cubicBezTo>
                    <a:pt x="6" y="69"/>
                    <a:pt x="6" y="69"/>
                    <a:pt x="6" y="69"/>
                  </a:cubicBezTo>
                  <a:cubicBezTo>
                    <a:pt x="6" y="70"/>
                    <a:pt x="5" y="71"/>
                    <a:pt x="3" y="71"/>
                  </a:cubicBezTo>
                  <a:close/>
                  <a:moveTo>
                    <a:pt x="3" y="52"/>
                  </a:moveTo>
                  <a:cubicBezTo>
                    <a:pt x="2" y="52"/>
                    <a:pt x="0" y="50"/>
                    <a:pt x="0" y="49"/>
                  </a:cubicBezTo>
                  <a:cubicBezTo>
                    <a:pt x="0" y="42"/>
                    <a:pt x="0" y="42"/>
                    <a:pt x="0" y="42"/>
                  </a:cubicBezTo>
                  <a:cubicBezTo>
                    <a:pt x="0" y="41"/>
                    <a:pt x="2" y="40"/>
                    <a:pt x="3" y="40"/>
                  </a:cubicBezTo>
                  <a:cubicBezTo>
                    <a:pt x="5" y="40"/>
                    <a:pt x="6" y="41"/>
                    <a:pt x="6" y="42"/>
                  </a:cubicBezTo>
                  <a:cubicBezTo>
                    <a:pt x="6" y="49"/>
                    <a:pt x="6" y="49"/>
                    <a:pt x="6" y="49"/>
                  </a:cubicBezTo>
                  <a:cubicBezTo>
                    <a:pt x="6" y="50"/>
                    <a:pt x="5" y="52"/>
                    <a:pt x="3" y="52"/>
                  </a:cubicBezTo>
                  <a:close/>
                  <a:moveTo>
                    <a:pt x="3" y="32"/>
                  </a:moveTo>
                  <a:cubicBezTo>
                    <a:pt x="2" y="32"/>
                    <a:pt x="0" y="31"/>
                    <a:pt x="0" y="29"/>
                  </a:cubicBezTo>
                  <a:cubicBezTo>
                    <a:pt x="0" y="23"/>
                    <a:pt x="0" y="23"/>
                    <a:pt x="0" y="23"/>
                  </a:cubicBezTo>
                  <a:cubicBezTo>
                    <a:pt x="0" y="21"/>
                    <a:pt x="2" y="20"/>
                    <a:pt x="3" y="20"/>
                  </a:cubicBezTo>
                  <a:cubicBezTo>
                    <a:pt x="5" y="20"/>
                    <a:pt x="6" y="21"/>
                    <a:pt x="6" y="23"/>
                  </a:cubicBezTo>
                  <a:cubicBezTo>
                    <a:pt x="6" y="29"/>
                    <a:pt x="6" y="29"/>
                    <a:pt x="6" y="29"/>
                  </a:cubicBezTo>
                  <a:cubicBezTo>
                    <a:pt x="6" y="31"/>
                    <a:pt x="5" y="32"/>
                    <a:pt x="3" y="32"/>
                  </a:cubicBezTo>
                  <a:close/>
                  <a:moveTo>
                    <a:pt x="3" y="12"/>
                  </a:moveTo>
                  <a:cubicBezTo>
                    <a:pt x="2" y="12"/>
                    <a:pt x="0" y="11"/>
                    <a:pt x="0" y="10"/>
                  </a:cubicBezTo>
                  <a:cubicBezTo>
                    <a:pt x="0" y="3"/>
                    <a:pt x="0" y="3"/>
                    <a:pt x="0" y="3"/>
                  </a:cubicBezTo>
                  <a:cubicBezTo>
                    <a:pt x="0" y="2"/>
                    <a:pt x="2" y="0"/>
                    <a:pt x="3" y="0"/>
                  </a:cubicBezTo>
                  <a:cubicBezTo>
                    <a:pt x="5" y="0"/>
                    <a:pt x="6" y="2"/>
                    <a:pt x="6" y="3"/>
                  </a:cubicBezTo>
                  <a:cubicBezTo>
                    <a:pt x="6" y="10"/>
                    <a:pt x="6" y="10"/>
                    <a:pt x="6" y="10"/>
                  </a:cubicBezTo>
                  <a:cubicBezTo>
                    <a:pt x="6" y="11"/>
                    <a:pt x="5" y="12"/>
                    <a:pt x="3" y="12"/>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34"/>
            <p:cNvSpPr>
              <a:spLocks/>
            </p:cNvSpPr>
            <p:nvPr/>
          </p:nvSpPr>
          <p:spPr bwMode="auto">
            <a:xfrm>
              <a:off x="1065" y="1763"/>
              <a:ext cx="14" cy="20"/>
            </a:xfrm>
            <a:custGeom>
              <a:avLst/>
              <a:gdLst>
                <a:gd name="T0" fmla="*/ 3 w 6"/>
                <a:gd name="T1" fmla="*/ 9 h 9"/>
                <a:gd name="T2" fmla="*/ 0 w 6"/>
                <a:gd name="T3" fmla="*/ 7 h 9"/>
                <a:gd name="T4" fmla="*/ 0 w 6"/>
                <a:gd name="T5" fmla="*/ 3 h 9"/>
                <a:gd name="T6" fmla="*/ 3 w 6"/>
                <a:gd name="T7" fmla="*/ 0 h 9"/>
                <a:gd name="T8" fmla="*/ 6 w 6"/>
                <a:gd name="T9" fmla="*/ 3 h 9"/>
                <a:gd name="T10" fmla="*/ 6 w 6"/>
                <a:gd name="T11" fmla="*/ 7 h 9"/>
                <a:gd name="T12" fmla="*/ 3 w 6"/>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3" y="9"/>
                  </a:moveTo>
                  <a:cubicBezTo>
                    <a:pt x="2" y="9"/>
                    <a:pt x="0" y="8"/>
                    <a:pt x="0" y="7"/>
                  </a:cubicBezTo>
                  <a:cubicBezTo>
                    <a:pt x="0" y="3"/>
                    <a:pt x="0" y="3"/>
                    <a:pt x="0" y="3"/>
                  </a:cubicBezTo>
                  <a:cubicBezTo>
                    <a:pt x="0" y="1"/>
                    <a:pt x="2" y="0"/>
                    <a:pt x="3" y="0"/>
                  </a:cubicBezTo>
                  <a:cubicBezTo>
                    <a:pt x="5" y="0"/>
                    <a:pt x="6" y="1"/>
                    <a:pt x="6" y="3"/>
                  </a:cubicBezTo>
                  <a:cubicBezTo>
                    <a:pt x="6" y="7"/>
                    <a:pt x="6" y="7"/>
                    <a:pt x="6" y="7"/>
                  </a:cubicBezTo>
                  <a:cubicBezTo>
                    <a:pt x="6" y="8"/>
                    <a:pt x="5" y="9"/>
                    <a:pt x="3" y="9"/>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35"/>
            <p:cNvSpPr>
              <a:spLocks noEditPoints="1"/>
            </p:cNvSpPr>
            <p:nvPr/>
          </p:nvSpPr>
          <p:spPr bwMode="auto">
            <a:xfrm>
              <a:off x="1085" y="1554"/>
              <a:ext cx="291" cy="300"/>
            </a:xfrm>
            <a:custGeom>
              <a:avLst/>
              <a:gdLst>
                <a:gd name="T0" fmla="*/ 126 w 131"/>
                <a:gd name="T1" fmla="*/ 133 h 135"/>
                <a:gd name="T2" fmla="*/ 128 w 131"/>
                <a:gd name="T3" fmla="*/ 122 h 135"/>
                <a:gd name="T4" fmla="*/ 131 w 131"/>
                <a:gd name="T5" fmla="*/ 133 h 135"/>
                <a:gd name="T6" fmla="*/ 128 w 131"/>
                <a:gd name="T7" fmla="*/ 113 h 135"/>
                <a:gd name="T8" fmla="*/ 126 w 131"/>
                <a:gd name="T9" fmla="*/ 103 h 135"/>
                <a:gd name="T10" fmla="*/ 131 w 131"/>
                <a:gd name="T11" fmla="*/ 103 h 135"/>
                <a:gd name="T12" fmla="*/ 128 w 131"/>
                <a:gd name="T13" fmla="*/ 113 h 135"/>
                <a:gd name="T14" fmla="*/ 126 w 131"/>
                <a:gd name="T15" fmla="*/ 88 h 135"/>
                <a:gd name="T16" fmla="*/ 128 w 131"/>
                <a:gd name="T17" fmla="*/ 77 h 135"/>
                <a:gd name="T18" fmla="*/ 131 w 131"/>
                <a:gd name="T19" fmla="*/ 88 h 135"/>
                <a:gd name="T20" fmla="*/ 128 w 131"/>
                <a:gd name="T21" fmla="*/ 68 h 135"/>
                <a:gd name="T22" fmla="*/ 126 w 131"/>
                <a:gd name="T23" fmla="*/ 58 h 135"/>
                <a:gd name="T24" fmla="*/ 131 w 131"/>
                <a:gd name="T25" fmla="*/ 58 h 135"/>
                <a:gd name="T26" fmla="*/ 128 w 131"/>
                <a:gd name="T27" fmla="*/ 68 h 135"/>
                <a:gd name="T28" fmla="*/ 126 w 131"/>
                <a:gd name="T29" fmla="*/ 43 h 135"/>
                <a:gd name="T30" fmla="*/ 128 w 131"/>
                <a:gd name="T31" fmla="*/ 32 h 135"/>
                <a:gd name="T32" fmla="*/ 131 w 131"/>
                <a:gd name="T33" fmla="*/ 43 h 135"/>
                <a:gd name="T34" fmla="*/ 128 w 131"/>
                <a:gd name="T35" fmla="*/ 23 h 135"/>
                <a:gd name="T36" fmla="*/ 126 w 131"/>
                <a:gd name="T37" fmla="*/ 13 h 135"/>
                <a:gd name="T38" fmla="*/ 131 w 131"/>
                <a:gd name="T39" fmla="*/ 13 h 135"/>
                <a:gd name="T40" fmla="*/ 128 w 131"/>
                <a:gd name="T41" fmla="*/ 23 h 135"/>
                <a:gd name="T42" fmla="*/ 116 w 131"/>
                <a:gd name="T43" fmla="*/ 6 h 135"/>
                <a:gd name="T44" fmla="*/ 116 w 131"/>
                <a:gd name="T45" fmla="*/ 0 h 135"/>
                <a:gd name="T46" fmla="*/ 126 w 131"/>
                <a:gd name="T47" fmla="*/ 3 h 135"/>
                <a:gd name="T48" fmla="*/ 101 w 131"/>
                <a:gd name="T49" fmla="*/ 6 h 135"/>
                <a:gd name="T50" fmla="*/ 90 w 131"/>
                <a:gd name="T51" fmla="*/ 3 h 135"/>
                <a:gd name="T52" fmla="*/ 101 w 131"/>
                <a:gd name="T53" fmla="*/ 0 h 135"/>
                <a:gd name="T54" fmla="*/ 101 w 131"/>
                <a:gd name="T55" fmla="*/ 6 h 135"/>
                <a:gd name="T56" fmla="*/ 71 w 131"/>
                <a:gd name="T57" fmla="*/ 6 h 135"/>
                <a:gd name="T58" fmla="*/ 71 w 131"/>
                <a:gd name="T59" fmla="*/ 0 h 135"/>
                <a:gd name="T60" fmla="*/ 81 w 131"/>
                <a:gd name="T61" fmla="*/ 3 h 135"/>
                <a:gd name="T62" fmla="*/ 56 w 131"/>
                <a:gd name="T63" fmla="*/ 6 h 135"/>
                <a:gd name="T64" fmla="*/ 45 w 131"/>
                <a:gd name="T65" fmla="*/ 3 h 135"/>
                <a:gd name="T66" fmla="*/ 56 w 131"/>
                <a:gd name="T67" fmla="*/ 0 h 135"/>
                <a:gd name="T68" fmla="*/ 56 w 131"/>
                <a:gd name="T69" fmla="*/ 6 h 135"/>
                <a:gd name="T70" fmla="*/ 26 w 131"/>
                <a:gd name="T71" fmla="*/ 6 h 135"/>
                <a:gd name="T72" fmla="*/ 26 w 131"/>
                <a:gd name="T73" fmla="*/ 0 h 135"/>
                <a:gd name="T74" fmla="*/ 36 w 131"/>
                <a:gd name="T75" fmla="*/ 3 h 135"/>
                <a:gd name="T76" fmla="*/ 11 w 131"/>
                <a:gd name="T77" fmla="*/ 6 h 135"/>
                <a:gd name="T78" fmla="*/ 0 w 131"/>
                <a:gd name="T79" fmla="*/ 3 h 135"/>
                <a:gd name="T80" fmla="*/ 11 w 131"/>
                <a:gd name="T81" fmla="*/ 0 h 135"/>
                <a:gd name="T82" fmla="*/ 11 w 131"/>
                <a:gd name="T83" fmla="*/ 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1" h="135">
                  <a:moveTo>
                    <a:pt x="128" y="135"/>
                  </a:moveTo>
                  <a:cubicBezTo>
                    <a:pt x="127" y="135"/>
                    <a:pt x="126" y="134"/>
                    <a:pt x="126" y="133"/>
                  </a:cubicBezTo>
                  <a:cubicBezTo>
                    <a:pt x="126" y="125"/>
                    <a:pt x="126" y="125"/>
                    <a:pt x="126" y="125"/>
                  </a:cubicBezTo>
                  <a:cubicBezTo>
                    <a:pt x="126" y="124"/>
                    <a:pt x="127" y="122"/>
                    <a:pt x="128" y="122"/>
                  </a:cubicBezTo>
                  <a:cubicBezTo>
                    <a:pt x="130" y="122"/>
                    <a:pt x="131" y="124"/>
                    <a:pt x="131" y="125"/>
                  </a:cubicBezTo>
                  <a:cubicBezTo>
                    <a:pt x="131" y="133"/>
                    <a:pt x="131" y="133"/>
                    <a:pt x="131" y="133"/>
                  </a:cubicBezTo>
                  <a:cubicBezTo>
                    <a:pt x="131" y="134"/>
                    <a:pt x="130" y="135"/>
                    <a:pt x="128" y="135"/>
                  </a:cubicBezTo>
                  <a:close/>
                  <a:moveTo>
                    <a:pt x="128" y="113"/>
                  </a:moveTo>
                  <a:cubicBezTo>
                    <a:pt x="127" y="113"/>
                    <a:pt x="126" y="112"/>
                    <a:pt x="126" y="110"/>
                  </a:cubicBezTo>
                  <a:cubicBezTo>
                    <a:pt x="126" y="103"/>
                    <a:pt x="126" y="103"/>
                    <a:pt x="126" y="103"/>
                  </a:cubicBezTo>
                  <a:cubicBezTo>
                    <a:pt x="126" y="101"/>
                    <a:pt x="127" y="100"/>
                    <a:pt x="128" y="100"/>
                  </a:cubicBezTo>
                  <a:cubicBezTo>
                    <a:pt x="130" y="100"/>
                    <a:pt x="131" y="101"/>
                    <a:pt x="131" y="103"/>
                  </a:cubicBezTo>
                  <a:cubicBezTo>
                    <a:pt x="131" y="110"/>
                    <a:pt x="131" y="110"/>
                    <a:pt x="131" y="110"/>
                  </a:cubicBezTo>
                  <a:cubicBezTo>
                    <a:pt x="131" y="112"/>
                    <a:pt x="130" y="113"/>
                    <a:pt x="128" y="113"/>
                  </a:cubicBezTo>
                  <a:close/>
                  <a:moveTo>
                    <a:pt x="128" y="90"/>
                  </a:moveTo>
                  <a:cubicBezTo>
                    <a:pt x="127" y="90"/>
                    <a:pt x="126" y="89"/>
                    <a:pt x="126" y="88"/>
                  </a:cubicBezTo>
                  <a:cubicBezTo>
                    <a:pt x="126" y="80"/>
                    <a:pt x="126" y="80"/>
                    <a:pt x="126" y="80"/>
                  </a:cubicBezTo>
                  <a:cubicBezTo>
                    <a:pt x="126" y="79"/>
                    <a:pt x="127" y="77"/>
                    <a:pt x="128" y="77"/>
                  </a:cubicBezTo>
                  <a:cubicBezTo>
                    <a:pt x="130" y="77"/>
                    <a:pt x="131" y="79"/>
                    <a:pt x="131" y="80"/>
                  </a:cubicBezTo>
                  <a:cubicBezTo>
                    <a:pt x="131" y="88"/>
                    <a:pt x="131" y="88"/>
                    <a:pt x="131" y="88"/>
                  </a:cubicBezTo>
                  <a:cubicBezTo>
                    <a:pt x="131" y="89"/>
                    <a:pt x="130" y="90"/>
                    <a:pt x="128" y="90"/>
                  </a:cubicBezTo>
                  <a:close/>
                  <a:moveTo>
                    <a:pt x="128" y="68"/>
                  </a:moveTo>
                  <a:cubicBezTo>
                    <a:pt x="127" y="68"/>
                    <a:pt x="126" y="67"/>
                    <a:pt x="126" y="65"/>
                  </a:cubicBezTo>
                  <a:cubicBezTo>
                    <a:pt x="126" y="58"/>
                    <a:pt x="126" y="58"/>
                    <a:pt x="126" y="58"/>
                  </a:cubicBezTo>
                  <a:cubicBezTo>
                    <a:pt x="126" y="56"/>
                    <a:pt x="127" y="55"/>
                    <a:pt x="128" y="55"/>
                  </a:cubicBezTo>
                  <a:cubicBezTo>
                    <a:pt x="130" y="55"/>
                    <a:pt x="131" y="56"/>
                    <a:pt x="131" y="58"/>
                  </a:cubicBezTo>
                  <a:cubicBezTo>
                    <a:pt x="131" y="65"/>
                    <a:pt x="131" y="65"/>
                    <a:pt x="131" y="65"/>
                  </a:cubicBezTo>
                  <a:cubicBezTo>
                    <a:pt x="131" y="67"/>
                    <a:pt x="130" y="68"/>
                    <a:pt x="128" y="68"/>
                  </a:cubicBezTo>
                  <a:close/>
                  <a:moveTo>
                    <a:pt x="128" y="45"/>
                  </a:moveTo>
                  <a:cubicBezTo>
                    <a:pt x="127" y="45"/>
                    <a:pt x="126" y="44"/>
                    <a:pt x="126" y="43"/>
                  </a:cubicBezTo>
                  <a:cubicBezTo>
                    <a:pt x="126" y="35"/>
                    <a:pt x="126" y="35"/>
                    <a:pt x="126" y="35"/>
                  </a:cubicBezTo>
                  <a:cubicBezTo>
                    <a:pt x="126" y="34"/>
                    <a:pt x="127" y="32"/>
                    <a:pt x="128" y="32"/>
                  </a:cubicBezTo>
                  <a:cubicBezTo>
                    <a:pt x="130" y="32"/>
                    <a:pt x="131" y="34"/>
                    <a:pt x="131" y="35"/>
                  </a:cubicBezTo>
                  <a:cubicBezTo>
                    <a:pt x="131" y="43"/>
                    <a:pt x="131" y="43"/>
                    <a:pt x="131" y="43"/>
                  </a:cubicBezTo>
                  <a:cubicBezTo>
                    <a:pt x="131" y="44"/>
                    <a:pt x="130" y="45"/>
                    <a:pt x="128" y="45"/>
                  </a:cubicBezTo>
                  <a:close/>
                  <a:moveTo>
                    <a:pt x="128" y="23"/>
                  </a:moveTo>
                  <a:cubicBezTo>
                    <a:pt x="127" y="23"/>
                    <a:pt x="126" y="22"/>
                    <a:pt x="126" y="20"/>
                  </a:cubicBezTo>
                  <a:cubicBezTo>
                    <a:pt x="126" y="13"/>
                    <a:pt x="126" y="13"/>
                    <a:pt x="126" y="13"/>
                  </a:cubicBezTo>
                  <a:cubicBezTo>
                    <a:pt x="126" y="11"/>
                    <a:pt x="127" y="10"/>
                    <a:pt x="128" y="10"/>
                  </a:cubicBezTo>
                  <a:cubicBezTo>
                    <a:pt x="130" y="10"/>
                    <a:pt x="131" y="11"/>
                    <a:pt x="131" y="13"/>
                  </a:cubicBezTo>
                  <a:cubicBezTo>
                    <a:pt x="131" y="20"/>
                    <a:pt x="131" y="20"/>
                    <a:pt x="131" y="20"/>
                  </a:cubicBezTo>
                  <a:cubicBezTo>
                    <a:pt x="131" y="22"/>
                    <a:pt x="130" y="23"/>
                    <a:pt x="128" y="23"/>
                  </a:cubicBezTo>
                  <a:close/>
                  <a:moveTo>
                    <a:pt x="123" y="6"/>
                  </a:moveTo>
                  <a:cubicBezTo>
                    <a:pt x="116" y="6"/>
                    <a:pt x="116" y="6"/>
                    <a:pt x="116" y="6"/>
                  </a:cubicBezTo>
                  <a:cubicBezTo>
                    <a:pt x="114" y="6"/>
                    <a:pt x="113" y="4"/>
                    <a:pt x="113" y="3"/>
                  </a:cubicBezTo>
                  <a:cubicBezTo>
                    <a:pt x="113" y="1"/>
                    <a:pt x="114" y="0"/>
                    <a:pt x="116" y="0"/>
                  </a:cubicBezTo>
                  <a:cubicBezTo>
                    <a:pt x="123" y="0"/>
                    <a:pt x="123" y="0"/>
                    <a:pt x="123" y="0"/>
                  </a:cubicBezTo>
                  <a:cubicBezTo>
                    <a:pt x="125" y="0"/>
                    <a:pt x="126" y="1"/>
                    <a:pt x="126" y="3"/>
                  </a:cubicBezTo>
                  <a:cubicBezTo>
                    <a:pt x="126" y="4"/>
                    <a:pt x="125" y="6"/>
                    <a:pt x="123" y="6"/>
                  </a:cubicBezTo>
                  <a:close/>
                  <a:moveTo>
                    <a:pt x="101" y="6"/>
                  </a:moveTo>
                  <a:cubicBezTo>
                    <a:pt x="93" y="6"/>
                    <a:pt x="93" y="6"/>
                    <a:pt x="93" y="6"/>
                  </a:cubicBezTo>
                  <a:cubicBezTo>
                    <a:pt x="92" y="6"/>
                    <a:pt x="90" y="4"/>
                    <a:pt x="90" y="3"/>
                  </a:cubicBezTo>
                  <a:cubicBezTo>
                    <a:pt x="90" y="1"/>
                    <a:pt x="92" y="0"/>
                    <a:pt x="93" y="0"/>
                  </a:cubicBezTo>
                  <a:cubicBezTo>
                    <a:pt x="101" y="0"/>
                    <a:pt x="101" y="0"/>
                    <a:pt x="101" y="0"/>
                  </a:cubicBezTo>
                  <a:cubicBezTo>
                    <a:pt x="102" y="0"/>
                    <a:pt x="103" y="1"/>
                    <a:pt x="103" y="3"/>
                  </a:cubicBezTo>
                  <a:cubicBezTo>
                    <a:pt x="103" y="4"/>
                    <a:pt x="102" y="6"/>
                    <a:pt x="101" y="6"/>
                  </a:cubicBezTo>
                  <a:close/>
                  <a:moveTo>
                    <a:pt x="78" y="6"/>
                  </a:moveTo>
                  <a:cubicBezTo>
                    <a:pt x="71" y="6"/>
                    <a:pt x="71" y="6"/>
                    <a:pt x="71" y="6"/>
                  </a:cubicBezTo>
                  <a:cubicBezTo>
                    <a:pt x="69" y="6"/>
                    <a:pt x="68" y="4"/>
                    <a:pt x="68" y="3"/>
                  </a:cubicBezTo>
                  <a:cubicBezTo>
                    <a:pt x="68" y="1"/>
                    <a:pt x="69" y="0"/>
                    <a:pt x="71" y="0"/>
                  </a:cubicBezTo>
                  <a:cubicBezTo>
                    <a:pt x="78" y="0"/>
                    <a:pt x="78" y="0"/>
                    <a:pt x="78" y="0"/>
                  </a:cubicBezTo>
                  <a:cubicBezTo>
                    <a:pt x="80" y="0"/>
                    <a:pt x="81" y="1"/>
                    <a:pt x="81" y="3"/>
                  </a:cubicBezTo>
                  <a:cubicBezTo>
                    <a:pt x="81" y="4"/>
                    <a:pt x="80" y="6"/>
                    <a:pt x="78" y="6"/>
                  </a:cubicBezTo>
                  <a:close/>
                  <a:moveTo>
                    <a:pt x="56" y="6"/>
                  </a:moveTo>
                  <a:cubicBezTo>
                    <a:pt x="48" y="6"/>
                    <a:pt x="48" y="6"/>
                    <a:pt x="48" y="6"/>
                  </a:cubicBezTo>
                  <a:cubicBezTo>
                    <a:pt x="47" y="6"/>
                    <a:pt x="45" y="4"/>
                    <a:pt x="45" y="3"/>
                  </a:cubicBezTo>
                  <a:cubicBezTo>
                    <a:pt x="45" y="1"/>
                    <a:pt x="47" y="0"/>
                    <a:pt x="48" y="0"/>
                  </a:cubicBezTo>
                  <a:cubicBezTo>
                    <a:pt x="56" y="0"/>
                    <a:pt x="56" y="0"/>
                    <a:pt x="56" y="0"/>
                  </a:cubicBezTo>
                  <a:cubicBezTo>
                    <a:pt x="57" y="0"/>
                    <a:pt x="58" y="1"/>
                    <a:pt x="58" y="3"/>
                  </a:cubicBezTo>
                  <a:cubicBezTo>
                    <a:pt x="58" y="4"/>
                    <a:pt x="57" y="6"/>
                    <a:pt x="56" y="6"/>
                  </a:cubicBezTo>
                  <a:close/>
                  <a:moveTo>
                    <a:pt x="33" y="6"/>
                  </a:moveTo>
                  <a:cubicBezTo>
                    <a:pt x="26" y="6"/>
                    <a:pt x="26" y="6"/>
                    <a:pt x="26" y="6"/>
                  </a:cubicBezTo>
                  <a:cubicBezTo>
                    <a:pt x="24" y="6"/>
                    <a:pt x="23" y="4"/>
                    <a:pt x="23" y="3"/>
                  </a:cubicBezTo>
                  <a:cubicBezTo>
                    <a:pt x="23" y="1"/>
                    <a:pt x="24" y="0"/>
                    <a:pt x="26" y="0"/>
                  </a:cubicBezTo>
                  <a:cubicBezTo>
                    <a:pt x="33" y="0"/>
                    <a:pt x="33" y="0"/>
                    <a:pt x="33" y="0"/>
                  </a:cubicBezTo>
                  <a:cubicBezTo>
                    <a:pt x="35" y="0"/>
                    <a:pt x="36" y="1"/>
                    <a:pt x="36" y="3"/>
                  </a:cubicBezTo>
                  <a:cubicBezTo>
                    <a:pt x="36" y="4"/>
                    <a:pt x="35" y="6"/>
                    <a:pt x="33" y="6"/>
                  </a:cubicBezTo>
                  <a:close/>
                  <a:moveTo>
                    <a:pt x="11" y="6"/>
                  </a:moveTo>
                  <a:cubicBezTo>
                    <a:pt x="3" y="6"/>
                    <a:pt x="3" y="6"/>
                    <a:pt x="3" y="6"/>
                  </a:cubicBezTo>
                  <a:cubicBezTo>
                    <a:pt x="1" y="6"/>
                    <a:pt x="0" y="4"/>
                    <a:pt x="0" y="3"/>
                  </a:cubicBezTo>
                  <a:cubicBezTo>
                    <a:pt x="0" y="1"/>
                    <a:pt x="1" y="0"/>
                    <a:pt x="3" y="0"/>
                  </a:cubicBezTo>
                  <a:cubicBezTo>
                    <a:pt x="11" y="0"/>
                    <a:pt x="11" y="0"/>
                    <a:pt x="11" y="0"/>
                  </a:cubicBezTo>
                  <a:cubicBezTo>
                    <a:pt x="12" y="0"/>
                    <a:pt x="13" y="1"/>
                    <a:pt x="13" y="3"/>
                  </a:cubicBezTo>
                  <a:cubicBezTo>
                    <a:pt x="13" y="4"/>
                    <a:pt x="12" y="6"/>
                    <a:pt x="11" y="6"/>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36"/>
            <p:cNvSpPr>
              <a:spLocks noEditPoints="1"/>
            </p:cNvSpPr>
            <p:nvPr/>
          </p:nvSpPr>
          <p:spPr bwMode="auto">
            <a:xfrm>
              <a:off x="852" y="1554"/>
              <a:ext cx="200" cy="91"/>
            </a:xfrm>
            <a:custGeom>
              <a:avLst/>
              <a:gdLst>
                <a:gd name="T0" fmla="*/ 3 w 90"/>
                <a:gd name="T1" fmla="*/ 41 h 41"/>
                <a:gd name="T2" fmla="*/ 0 w 90"/>
                <a:gd name="T3" fmla="*/ 38 h 41"/>
                <a:gd name="T4" fmla="*/ 0 w 90"/>
                <a:gd name="T5" fmla="*/ 31 h 41"/>
                <a:gd name="T6" fmla="*/ 3 w 90"/>
                <a:gd name="T7" fmla="*/ 28 h 41"/>
                <a:gd name="T8" fmla="*/ 6 w 90"/>
                <a:gd name="T9" fmla="*/ 31 h 41"/>
                <a:gd name="T10" fmla="*/ 6 w 90"/>
                <a:gd name="T11" fmla="*/ 38 h 41"/>
                <a:gd name="T12" fmla="*/ 3 w 90"/>
                <a:gd name="T13" fmla="*/ 41 h 41"/>
                <a:gd name="T14" fmla="*/ 3 w 90"/>
                <a:gd name="T15" fmla="*/ 19 h 41"/>
                <a:gd name="T16" fmla="*/ 0 w 90"/>
                <a:gd name="T17" fmla="*/ 16 h 41"/>
                <a:gd name="T18" fmla="*/ 0 w 90"/>
                <a:gd name="T19" fmla="*/ 8 h 41"/>
                <a:gd name="T20" fmla="*/ 3 w 90"/>
                <a:gd name="T21" fmla="*/ 6 h 41"/>
                <a:gd name="T22" fmla="*/ 6 w 90"/>
                <a:gd name="T23" fmla="*/ 8 h 41"/>
                <a:gd name="T24" fmla="*/ 6 w 90"/>
                <a:gd name="T25" fmla="*/ 16 h 41"/>
                <a:gd name="T26" fmla="*/ 3 w 90"/>
                <a:gd name="T27" fmla="*/ 19 h 41"/>
                <a:gd name="T28" fmla="*/ 87 w 90"/>
                <a:gd name="T29" fmla="*/ 6 h 41"/>
                <a:gd name="T30" fmla="*/ 80 w 90"/>
                <a:gd name="T31" fmla="*/ 6 h 41"/>
                <a:gd name="T32" fmla="*/ 77 w 90"/>
                <a:gd name="T33" fmla="*/ 3 h 41"/>
                <a:gd name="T34" fmla="*/ 80 w 90"/>
                <a:gd name="T35" fmla="*/ 0 h 41"/>
                <a:gd name="T36" fmla="*/ 87 w 90"/>
                <a:gd name="T37" fmla="*/ 0 h 41"/>
                <a:gd name="T38" fmla="*/ 90 w 90"/>
                <a:gd name="T39" fmla="*/ 3 h 41"/>
                <a:gd name="T40" fmla="*/ 87 w 90"/>
                <a:gd name="T41" fmla="*/ 6 h 41"/>
                <a:gd name="T42" fmla="*/ 65 w 90"/>
                <a:gd name="T43" fmla="*/ 6 h 41"/>
                <a:gd name="T44" fmla="*/ 57 w 90"/>
                <a:gd name="T45" fmla="*/ 6 h 41"/>
                <a:gd name="T46" fmla="*/ 55 w 90"/>
                <a:gd name="T47" fmla="*/ 3 h 41"/>
                <a:gd name="T48" fmla="*/ 57 w 90"/>
                <a:gd name="T49" fmla="*/ 0 h 41"/>
                <a:gd name="T50" fmla="*/ 65 w 90"/>
                <a:gd name="T51" fmla="*/ 0 h 41"/>
                <a:gd name="T52" fmla="*/ 68 w 90"/>
                <a:gd name="T53" fmla="*/ 3 h 41"/>
                <a:gd name="T54" fmla="*/ 65 w 90"/>
                <a:gd name="T55" fmla="*/ 6 h 41"/>
                <a:gd name="T56" fmla="*/ 42 w 90"/>
                <a:gd name="T57" fmla="*/ 6 h 41"/>
                <a:gd name="T58" fmla="*/ 35 w 90"/>
                <a:gd name="T59" fmla="*/ 6 h 41"/>
                <a:gd name="T60" fmla="*/ 32 w 90"/>
                <a:gd name="T61" fmla="*/ 3 h 41"/>
                <a:gd name="T62" fmla="*/ 35 w 90"/>
                <a:gd name="T63" fmla="*/ 0 h 41"/>
                <a:gd name="T64" fmla="*/ 42 w 90"/>
                <a:gd name="T65" fmla="*/ 0 h 41"/>
                <a:gd name="T66" fmla="*/ 45 w 90"/>
                <a:gd name="T67" fmla="*/ 3 h 41"/>
                <a:gd name="T68" fmla="*/ 42 w 90"/>
                <a:gd name="T69" fmla="*/ 6 h 41"/>
                <a:gd name="T70" fmla="*/ 20 w 90"/>
                <a:gd name="T71" fmla="*/ 6 h 41"/>
                <a:gd name="T72" fmla="*/ 12 w 90"/>
                <a:gd name="T73" fmla="*/ 6 h 41"/>
                <a:gd name="T74" fmla="*/ 10 w 90"/>
                <a:gd name="T75" fmla="*/ 3 h 41"/>
                <a:gd name="T76" fmla="*/ 12 w 90"/>
                <a:gd name="T77" fmla="*/ 0 h 41"/>
                <a:gd name="T78" fmla="*/ 20 w 90"/>
                <a:gd name="T79" fmla="*/ 0 h 41"/>
                <a:gd name="T80" fmla="*/ 23 w 90"/>
                <a:gd name="T81" fmla="*/ 3 h 41"/>
                <a:gd name="T82" fmla="*/ 20 w 90"/>
                <a:gd name="T8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0" h="41">
                  <a:moveTo>
                    <a:pt x="3" y="41"/>
                  </a:moveTo>
                  <a:cubicBezTo>
                    <a:pt x="1" y="41"/>
                    <a:pt x="0" y="40"/>
                    <a:pt x="0" y="38"/>
                  </a:cubicBezTo>
                  <a:cubicBezTo>
                    <a:pt x="0" y="31"/>
                    <a:pt x="0" y="31"/>
                    <a:pt x="0" y="31"/>
                  </a:cubicBezTo>
                  <a:cubicBezTo>
                    <a:pt x="0" y="29"/>
                    <a:pt x="1" y="28"/>
                    <a:pt x="3" y="28"/>
                  </a:cubicBezTo>
                  <a:cubicBezTo>
                    <a:pt x="4" y="28"/>
                    <a:pt x="6" y="29"/>
                    <a:pt x="6" y="31"/>
                  </a:cubicBezTo>
                  <a:cubicBezTo>
                    <a:pt x="6" y="38"/>
                    <a:pt x="6" y="38"/>
                    <a:pt x="6" y="38"/>
                  </a:cubicBezTo>
                  <a:cubicBezTo>
                    <a:pt x="6" y="40"/>
                    <a:pt x="4" y="41"/>
                    <a:pt x="3" y="41"/>
                  </a:cubicBezTo>
                  <a:close/>
                  <a:moveTo>
                    <a:pt x="3" y="19"/>
                  </a:moveTo>
                  <a:cubicBezTo>
                    <a:pt x="1" y="19"/>
                    <a:pt x="0" y="17"/>
                    <a:pt x="0" y="16"/>
                  </a:cubicBezTo>
                  <a:cubicBezTo>
                    <a:pt x="0" y="8"/>
                    <a:pt x="0" y="8"/>
                    <a:pt x="0" y="8"/>
                  </a:cubicBezTo>
                  <a:cubicBezTo>
                    <a:pt x="0" y="7"/>
                    <a:pt x="1" y="6"/>
                    <a:pt x="3" y="6"/>
                  </a:cubicBezTo>
                  <a:cubicBezTo>
                    <a:pt x="4" y="6"/>
                    <a:pt x="6" y="7"/>
                    <a:pt x="6" y="8"/>
                  </a:cubicBezTo>
                  <a:cubicBezTo>
                    <a:pt x="6" y="16"/>
                    <a:pt x="6" y="16"/>
                    <a:pt x="6" y="16"/>
                  </a:cubicBezTo>
                  <a:cubicBezTo>
                    <a:pt x="6" y="17"/>
                    <a:pt x="4" y="19"/>
                    <a:pt x="3" y="19"/>
                  </a:cubicBezTo>
                  <a:close/>
                  <a:moveTo>
                    <a:pt x="87" y="6"/>
                  </a:moveTo>
                  <a:cubicBezTo>
                    <a:pt x="80" y="6"/>
                    <a:pt x="80" y="6"/>
                    <a:pt x="80" y="6"/>
                  </a:cubicBezTo>
                  <a:cubicBezTo>
                    <a:pt x="78" y="6"/>
                    <a:pt x="77" y="4"/>
                    <a:pt x="77" y="3"/>
                  </a:cubicBezTo>
                  <a:cubicBezTo>
                    <a:pt x="77" y="1"/>
                    <a:pt x="78" y="0"/>
                    <a:pt x="80" y="0"/>
                  </a:cubicBezTo>
                  <a:cubicBezTo>
                    <a:pt x="87" y="0"/>
                    <a:pt x="87" y="0"/>
                    <a:pt x="87" y="0"/>
                  </a:cubicBezTo>
                  <a:cubicBezTo>
                    <a:pt x="89" y="0"/>
                    <a:pt x="90" y="1"/>
                    <a:pt x="90" y="3"/>
                  </a:cubicBezTo>
                  <a:cubicBezTo>
                    <a:pt x="90" y="4"/>
                    <a:pt x="89" y="6"/>
                    <a:pt x="87" y="6"/>
                  </a:cubicBezTo>
                  <a:close/>
                  <a:moveTo>
                    <a:pt x="65" y="6"/>
                  </a:moveTo>
                  <a:cubicBezTo>
                    <a:pt x="57" y="6"/>
                    <a:pt x="57" y="6"/>
                    <a:pt x="57" y="6"/>
                  </a:cubicBezTo>
                  <a:cubicBezTo>
                    <a:pt x="56" y="6"/>
                    <a:pt x="55" y="4"/>
                    <a:pt x="55" y="3"/>
                  </a:cubicBezTo>
                  <a:cubicBezTo>
                    <a:pt x="55" y="1"/>
                    <a:pt x="56" y="0"/>
                    <a:pt x="57" y="0"/>
                  </a:cubicBezTo>
                  <a:cubicBezTo>
                    <a:pt x="65" y="0"/>
                    <a:pt x="65" y="0"/>
                    <a:pt x="65" y="0"/>
                  </a:cubicBezTo>
                  <a:cubicBezTo>
                    <a:pt x="66" y="0"/>
                    <a:pt x="68" y="1"/>
                    <a:pt x="68" y="3"/>
                  </a:cubicBezTo>
                  <a:cubicBezTo>
                    <a:pt x="68" y="4"/>
                    <a:pt x="66" y="6"/>
                    <a:pt x="65" y="6"/>
                  </a:cubicBezTo>
                  <a:close/>
                  <a:moveTo>
                    <a:pt x="42" y="6"/>
                  </a:moveTo>
                  <a:cubicBezTo>
                    <a:pt x="35" y="6"/>
                    <a:pt x="35" y="6"/>
                    <a:pt x="35" y="6"/>
                  </a:cubicBezTo>
                  <a:cubicBezTo>
                    <a:pt x="33" y="6"/>
                    <a:pt x="32" y="4"/>
                    <a:pt x="32" y="3"/>
                  </a:cubicBezTo>
                  <a:cubicBezTo>
                    <a:pt x="32" y="1"/>
                    <a:pt x="33" y="0"/>
                    <a:pt x="35" y="0"/>
                  </a:cubicBezTo>
                  <a:cubicBezTo>
                    <a:pt x="42" y="0"/>
                    <a:pt x="42" y="0"/>
                    <a:pt x="42" y="0"/>
                  </a:cubicBezTo>
                  <a:cubicBezTo>
                    <a:pt x="44" y="0"/>
                    <a:pt x="45" y="1"/>
                    <a:pt x="45" y="3"/>
                  </a:cubicBezTo>
                  <a:cubicBezTo>
                    <a:pt x="45" y="4"/>
                    <a:pt x="44" y="6"/>
                    <a:pt x="42" y="6"/>
                  </a:cubicBezTo>
                  <a:close/>
                  <a:moveTo>
                    <a:pt x="20" y="6"/>
                  </a:moveTo>
                  <a:cubicBezTo>
                    <a:pt x="12" y="6"/>
                    <a:pt x="12" y="6"/>
                    <a:pt x="12" y="6"/>
                  </a:cubicBezTo>
                  <a:cubicBezTo>
                    <a:pt x="11" y="6"/>
                    <a:pt x="10" y="4"/>
                    <a:pt x="10" y="3"/>
                  </a:cubicBezTo>
                  <a:cubicBezTo>
                    <a:pt x="10" y="1"/>
                    <a:pt x="11" y="0"/>
                    <a:pt x="12" y="0"/>
                  </a:cubicBezTo>
                  <a:cubicBezTo>
                    <a:pt x="20" y="0"/>
                    <a:pt x="20" y="0"/>
                    <a:pt x="20" y="0"/>
                  </a:cubicBezTo>
                  <a:cubicBezTo>
                    <a:pt x="21" y="0"/>
                    <a:pt x="23" y="1"/>
                    <a:pt x="23" y="3"/>
                  </a:cubicBezTo>
                  <a:cubicBezTo>
                    <a:pt x="23" y="4"/>
                    <a:pt x="21" y="6"/>
                    <a:pt x="20" y="6"/>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 name="Group 6"/>
          <p:cNvGrpSpPr>
            <a:grpSpLocks noChangeAspect="1"/>
          </p:cNvGrpSpPr>
          <p:nvPr/>
        </p:nvGrpSpPr>
        <p:grpSpPr bwMode="auto">
          <a:xfrm>
            <a:off x="3811588" y="1385888"/>
            <a:ext cx="1978025" cy="2251075"/>
            <a:chOff x="2401" y="873"/>
            <a:chExt cx="1246" cy="1418"/>
          </a:xfrm>
        </p:grpSpPr>
        <p:sp>
          <p:nvSpPr>
            <p:cNvPr id="4" name="AutoShape 5"/>
            <p:cNvSpPr>
              <a:spLocks noChangeAspect="1" noChangeArrowheads="1" noTextEdit="1"/>
            </p:cNvSpPr>
            <p:nvPr/>
          </p:nvSpPr>
          <p:spPr bwMode="auto">
            <a:xfrm>
              <a:off x="2403" y="875"/>
              <a:ext cx="1244" cy="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10"/>
            <p:cNvSpPr>
              <a:spLocks/>
            </p:cNvSpPr>
            <p:nvPr/>
          </p:nvSpPr>
          <p:spPr bwMode="auto">
            <a:xfrm>
              <a:off x="3029" y="1226"/>
              <a:ext cx="374" cy="307"/>
            </a:xfrm>
            <a:custGeom>
              <a:avLst/>
              <a:gdLst>
                <a:gd name="T0" fmla="*/ 139 w 184"/>
                <a:gd name="T1" fmla="*/ 2 h 151"/>
                <a:gd name="T2" fmla="*/ 6 w 184"/>
                <a:gd name="T3" fmla="*/ 63 h 151"/>
                <a:gd name="T4" fmla="*/ 6 w 184"/>
                <a:gd name="T5" fmla="*/ 63 h 151"/>
                <a:gd name="T6" fmla="*/ 2 w 184"/>
                <a:gd name="T7" fmla="*/ 73 h 151"/>
                <a:gd name="T8" fmla="*/ 35 w 184"/>
                <a:gd name="T9" fmla="*/ 146 h 151"/>
                <a:gd name="T10" fmla="*/ 46 w 184"/>
                <a:gd name="T11" fmla="*/ 150 h 151"/>
                <a:gd name="T12" fmla="*/ 46 w 184"/>
                <a:gd name="T13" fmla="*/ 150 h 151"/>
                <a:gd name="T14" fmla="*/ 179 w 184"/>
                <a:gd name="T15" fmla="*/ 89 h 151"/>
                <a:gd name="T16" fmla="*/ 182 w 184"/>
                <a:gd name="T17" fmla="*/ 78 h 151"/>
                <a:gd name="T18" fmla="*/ 149 w 184"/>
                <a:gd name="T19" fmla="*/ 6 h 151"/>
                <a:gd name="T20" fmla="*/ 139 w 184"/>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 h="151">
                  <a:moveTo>
                    <a:pt x="139" y="2"/>
                  </a:moveTo>
                  <a:cubicBezTo>
                    <a:pt x="6" y="63"/>
                    <a:pt x="6" y="63"/>
                    <a:pt x="6" y="63"/>
                  </a:cubicBezTo>
                  <a:cubicBezTo>
                    <a:pt x="6" y="63"/>
                    <a:pt x="6" y="63"/>
                    <a:pt x="6" y="63"/>
                  </a:cubicBezTo>
                  <a:cubicBezTo>
                    <a:pt x="2" y="65"/>
                    <a:pt x="0" y="69"/>
                    <a:pt x="2" y="73"/>
                  </a:cubicBezTo>
                  <a:cubicBezTo>
                    <a:pt x="35" y="146"/>
                    <a:pt x="35" y="146"/>
                    <a:pt x="35" y="146"/>
                  </a:cubicBezTo>
                  <a:cubicBezTo>
                    <a:pt x="37" y="150"/>
                    <a:pt x="42" y="151"/>
                    <a:pt x="46" y="150"/>
                  </a:cubicBezTo>
                  <a:cubicBezTo>
                    <a:pt x="46" y="150"/>
                    <a:pt x="46" y="150"/>
                    <a:pt x="46" y="150"/>
                  </a:cubicBezTo>
                  <a:cubicBezTo>
                    <a:pt x="179" y="89"/>
                    <a:pt x="179" y="89"/>
                    <a:pt x="179" y="89"/>
                  </a:cubicBezTo>
                  <a:cubicBezTo>
                    <a:pt x="182" y="87"/>
                    <a:pt x="184" y="82"/>
                    <a:pt x="182" y="78"/>
                  </a:cubicBezTo>
                  <a:cubicBezTo>
                    <a:pt x="149" y="6"/>
                    <a:pt x="149" y="6"/>
                    <a:pt x="149" y="6"/>
                  </a:cubicBezTo>
                  <a:cubicBezTo>
                    <a:pt x="147" y="2"/>
                    <a:pt x="143" y="0"/>
                    <a:pt x="139" y="2"/>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1"/>
            <p:cNvSpPr>
              <a:spLocks/>
            </p:cNvSpPr>
            <p:nvPr/>
          </p:nvSpPr>
          <p:spPr bwMode="auto">
            <a:xfrm>
              <a:off x="3078" y="1356"/>
              <a:ext cx="73" cy="74"/>
            </a:xfrm>
            <a:custGeom>
              <a:avLst/>
              <a:gdLst>
                <a:gd name="T0" fmla="*/ 20 w 36"/>
                <a:gd name="T1" fmla="*/ 0 h 36"/>
                <a:gd name="T2" fmla="*/ 20 w 36"/>
                <a:gd name="T3" fmla="*/ 0 h 36"/>
                <a:gd name="T4" fmla="*/ 14 w 36"/>
                <a:gd name="T5" fmla="*/ 1 h 36"/>
                <a:gd name="T6" fmla="*/ 14 w 36"/>
                <a:gd name="T7" fmla="*/ 1 h 36"/>
                <a:gd name="T8" fmla="*/ 12 w 36"/>
                <a:gd name="T9" fmla="*/ 2 h 36"/>
                <a:gd name="T10" fmla="*/ 4 w 36"/>
                <a:gd name="T11" fmla="*/ 24 h 36"/>
                <a:gd name="T12" fmla="*/ 5 w 36"/>
                <a:gd name="T13" fmla="*/ 25 h 36"/>
                <a:gd name="T14" fmla="*/ 26 w 36"/>
                <a:gd name="T15" fmla="*/ 32 h 36"/>
                <a:gd name="T16" fmla="*/ 36 w 36"/>
                <a:gd name="T17" fmla="*/ 18 h 36"/>
                <a:gd name="T18" fmla="*/ 34 w 36"/>
                <a:gd name="T19" fmla="*/ 10 h 36"/>
                <a:gd name="T20" fmla="*/ 20 w 36"/>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36">
                  <a:moveTo>
                    <a:pt x="20" y="0"/>
                  </a:moveTo>
                  <a:cubicBezTo>
                    <a:pt x="20" y="0"/>
                    <a:pt x="20" y="0"/>
                    <a:pt x="20" y="0"/>
                  </a:cubicBezTo>
                  <a:cubicBezTo>
                    <a:pt x="18" y="0"/>
                    <a:pt x="16" y="1"/>
                    <a:pt x="14" y="1"/>
                  </a:cubicBezTo>
                  <a:cubicBezTo>
                    <a:pt x="14" y="1"/>
                    <a:pt x="14" y="1"/>
                    <a:pt x="14" y="1"/>
                  </a:cubicBezTo>
                  <a:cubicBezTo>
                    <a:pt x="13" y="2"/>
                    <a:pt x="13" y="2"/>
                    <a:pt x="12" y="2"/>
                  </a:cubicBezTo>
                  <a:cubicBezTo>
                    <a:pt x="4" y="6"/>
                    <a:pt x="0" y="16"/>
                    <a:pt x="4" y="24"/>
                  </a:cubicBezTo>
                  <a:cubicBezTo>
                    <a:pt x="4" y="24"/>
                    <a:pt x="5" y="25"/>
                    <a:pt x="5" y="25"/>
                  </a:cubicBezTo>
                  <a:cubicBezTo>
                    <a:pt x="9" y="33"/>
                    <a:pt x="18" y="36"/>
                    <a:pt x="26" y="32"/>
                  </a:cubicBezTo>
                  <a:cubicBezTo>
                    <a:pt x="32" y="29"/>
                    <a:pt x="36" y="24"/>
                    <a:pt x="36" y="18"/>
                  </a:cubicBezTo>
                  <a:cubicBezTo>
                    <a:pt x="36" y="15"/>
                    <a:pt x="36" y="13"/>
                    <a:pt x="34" y="10"/>
                  </a:cubicBezTo>
                  <a:cubicBezTo>
                    <a:pt x="32" y="4"/>
                    <a:pt x="26" y="1"/>
                    <a:pt x="20" y="0"/>
                  </a:cubicBezTo>
                  <a:close/>
                </a:path>
              </a:pathLst>
            </a:custGeom>
            <a:solidFill>
              <a:srgbClr val="2A6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2"/>
            <p:cNvSpPr>
              <a:spLocks/>
            </p:cNvSpPr>
            <p:nvPr/>
          </p:nvSpPr>
          <p:spPr bwMode="auto">
            <a:xfrm>
              <a:off x="3092" y="1407"/>
              <a:ext cx="104" cy="86"/>
            </a:xfrm>
            <a:custGeom>
              <a:avLst/>
              <a:gdLst>
                <a:gd name="T0" fmla="*/ 31 w 51"/>
                <a:gd name="T1" fmla="*/ 3 h 42"/>
                <a:gd name="T2" fmla="*/ 29 w 51"/>
                <a:gd name="T3" fmla="*/ 4 h 42"/>
                <a:gd name="T4" fmla="*/ 29 w 51"/>
                <a:gd name="T5" fmla="*/ 5 h 42"/>
                <a:gd name="T6" fmla="*/ 29 w 51"/>
                <a:gd name="T7" fmla="*/ 5 h 42"/>
                <a:gd name="T8" fmla="*/ 23 w 51"/>
                <a:gd name="T9" fmla="*/ 11 h 42"/>
                <a:gd name="T10" fmla="*/ 23 w 51"/>
                <a:gd name="T11" fmla="*/ 11 h 42"/>
                <a:gd name="T12" fmla="*/ 21 w 51"/>
                <a:gd name="T13" fmla="*/ 12 h 42"/>
                <a:gd name="T14" fmla="*/ 10 w 51"/>
                <a:gd name="T15" fmla="*/ 13 h 42"/>
                <a:gd name="T16" fmla="*/ 10 w 51"/>
                <a:gd name="T17" fmla="*/ 13 h 42"/>
                <a:gd name="T18" fmla="*/ 10 w 51"/>
                <a:gd name="T19" fmla="*/ 13 h 42"/>
                <a:gd name="T20" fmla="*/ 9 w 51"/>
                <a:gd name="T21" fmla="*/ 13 h 42"/>
                <a:gd name="T22" fmla="*/ 0 w 51"/>
                <a:gd name="T23" fmla="*/ 17 h 42"/>
                <a:gd name="T24" fmla="*/ 10 w 51"/>
                <a:gd name="T25" fmla="*/ 38 h 42"/>
                <a:gd name="T26" fmla="*/ 11 w 51"/>
                <a:gd name="T27" fmla="*/ 42 h 42"/>
                <a:gd name="T28" fmla="*/ 51 w 51"/>
                <a:gd name="T29" fmla="*/ 24 h 42"/>
                <a:gd name="T30" fmla="*/ 49 w 51"/>
                <a:gd name="T31" fmla="*/ 20 h 42"/>
                <a:gd name="T32" fmla="*/ 39 w 51"/>
                <a:gd name="T33" fmla="*/ 0 h 42"/>
                <a:gd name="T34" fmla="*/ 31 w 51"/>
                <a:gd name="T3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42">
                  <a:moveTo>
                    <a:pt x="31" y="3"/>
                  </a:moveTo>
                  <a:cubicBezTo>
                    <a:pt x="29" y="4"/>
                    <a:pt x="29" y="4"/>
                    <a:pt x="29" y="4"/>
                  </a:cubicBezTo>
                  <a:cubicBezTo>
                    <a:pt x="29" y="4"/>
                    <a:pt x="29" y="4"/>
                    <a:pt x="29" y="5"/>
                  </a:cubicBezTo>
                  <a:cubicBezTo>
                    <a:pt x="29" y="5"/>
                    <a:pt x="29" y="5"/>
                    <a:pt x="29" y="5"/>
                  </a:cubicBezTo>
                  <a:cubicBezTo>
                    <a:pt x="28" y="7"/>
                    <a:pt x="25" y="10"/>
                    <a:pt x="23" y="11"/>
                  </a:cubicBezTo>
                  <a:cubicBezTo>
                    <a:pt x="23" y="11"/>
                    <a:pt x="23" y="11"/>
                    <a:pt x="23" y="11"/>
                  </a:cubicBezTo>
                  <a:cubicBezTo>
                    <a:pt x="22" y="12"/>
                    <a:pt x="22" y="12"/>
                    <a:pt x="21" y="12"/>
                  </a:cubicBezTo>
                  <a:cubicBezTo>
                    <a:pt x="18" y="14"/>
                    <a:pt x="14" y="14"/>
                    <a:pt x="10" y="13"/>
                  </a:cubicBezTo>
                  <a:cubicBezTo>
                    <a:pt x="10" y="13"/>
                    <a:pt x="10" y="13"/>
                    <a:pt x="10" y="13"/>
                  </a:cubicBezTo>
                  <a:cubicBezTo>
                    <a:pt x="10" y="13"/>
                    <a:pt x="10" y="13"/>
                    <a:pt x="10" y="13"/>
                  </a:cubicBezTo>
                  <a:cubicBezTo>
                    <a:pt x="9" y="13"/>
                    <a:pt x="9" y="13"/>
                    <a:pt x="9" y="13"/>
                  </a:cubicBezTo>
                  <a:cubicBezTo>
                    <a:pt x="0" y="17"/>
                    <a:pt x="0" y="17"/>
                    <a:pt x="0" y="17"/>
                  </a:cubicBezTo>
                  <a:cubicBezTo>
                    <a:pt x="10" y="38"/>
                    <a:pt x="10" y="38"/>
                    <a:pt x="10" y="38"/>
                  </a:cubicBezTo>
                  <a:cubicBezTo>
                    <a:pt x="11" y="42"/>
                    <a:pt x="11" y="42"/>
                    <a:pt x="11" y="42"/>
                  </a:cubicBezTo>
                  <a:cubicBezTo>
                    <a:pt x="51" y="24"/>
                    <a:pt x="51" y="24"/>
                    <a:pt x="51" y="24"/>
                  </a:cubicBezTo>
                  <a:cubicBezTo>
                    <a:pt x="49" y="20"/>
                    <a:pt x="49" y="20"/>
                    <a:pt x="49" y="20"/>
                  </a:cubicBezTo>
                  <a:cubicBezTo>
                    <a:pt x="39" y="0"/>
                    <a:pt x="39" y="0"/>
                    <a:pt x="39" y="0"/>
                  </a:cubicBezTo>
                  <a:lnTo>
                    <a:pt x="31" y="3"/>
                  </a:lnTo>
                  <a:close/>
                </a:path>
              </a:pathLst>
            </a:custGeom>
            <a:solidFill>
              <a:srgbClr val="2A6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3"/>
            <p:cNvSpPr>
              <a:spLocks/>
            </p:cNvSpPr>
            <p:nvPr/>
          </p:nvSpPr>
          <p:spPr bwMode="auto">
            <a:xfrm>
              <a:off x="3163" y="1263"/>
              <a:ext cx="145" cy="73"/>
            </a:xfrm>
            <a:custGeom>
              <a:avLst/>
              <a:gdLst>
                <a:gd name="T0" fmla="*/ 69 w 71"/>
                <a:gd name="T1" fmla="*/ 7 h 36"/>
                <a:gd name="T2" fmla="*/ 5 w 71"/>
                <a:gd name="T3" fmla="*/ 36 h 36"/>
                <a:gd name="T4" fmla="*/ 1 w 71"/>
                <a:gd name="T5" fmla="*/ 34 h 36"/>
                <a:gd name="T6" fmla="*/ 2 w 71"/>
                <a:gd name="T7" fmla="*/ 30 h 36"/>
                <a:gd name="T8" fmla="*/ 66 w 71"/>
                <a:gd name="T9" fmla="*/ 0 h 36"/>
                <a:gd name="T10" fmla="*/ 70 w 71"/>
                <a:gd name="T11" fmla="*/ 2 h 36"/>
                <a:gd name="T12" fmla="*/ 69 w 71"/>
                <a:gd name="T13" fmla="*/ 7 h 36"/>
              </a:gdLst>
              <a:ahLst/>
              <a:cxnLst>
                <a:cxn ang="0">
                  <a:pos x="T0" y="T1"/>
                </a:cxn>
                <a:cxn ang="0">
                  <a:pos x="T2" y="T3"/>
                </a:cxn>
                <a:cxn ang="0">
                  <a:pos x="T4" y="T5"/>
                </a:cxn>
                <a:cxn ang="0">
                  <a:pos x="T6" y="T7"/>
                </a:cxn>
                <a:cxn ang="0">
                  <a:pos x="T8" y="T9"/>
                </a:cxn>
                <a:cxn ang="0">
                  <a:pos x="T10" y="T11"/>
                </a:cxn>
                <a:cxn ang="0">
                  <a:pos x="T12" y="T13"/>
                </a:cxn>
              </a:cxnLst>
              <a:rect l="0" t="0" r="r" b="b"/>
              <a:pathLst>
                <a:path w="71" h="36">
                  <a:moveTo>
                    <a:pt x="69" y="7"/>
                  </a:moveTo>
                  <a:cubicBezTo>
                    <a:pt x="5" y="36"/>
                    <a:pt x="5" y="36"/>
                    <a:pt x="5" y="36"/>
                  </a:cubicBezTo>
                  <a:cubicBezTo>
                    <a:pt x="3" y="36"/>
                    <a:pt x="1" y="36"/>
                    <a:pt x="1" y="34"/>
                  </a:cubicBezTo>
                  <a:cubicBezTo>
                    <a:pt x="0" y="32"/>
                    <a:pt x="1" y="30"/>
                    <a:pt x="2" y="30"/>
                  </a:cubicBezTo>
                  <a:cubicBezTo>
                    <a:pt x="66" y="0"/>
                    <a:pt x="66" y="0"/>
                    <a:pt x="66" y="0"/>
                  </a:cubicBezTo>
                  <a:cubicBezTo>
                    <a:pt x="68" y="0"/>
                    <a:pt x="70" y="0"/>
                    <a:pt x="70" y="2"/>
                  </a:cubicBezTo>
                  <a:cubicBezTo>
                    <a:pt x="71" y="4"/>
                    <a:pt x="70" y="6"/>
                    <a:pt x="69" y="7"/>
                  </a:cubicBezTo>
                  <a:close/>
                </a:path>
              </a:pathLst>
            </a:custGeom>
            <a:solidFill>
              <a:srgbClr val="2A6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4"/>
            <p:cNvSpPr>
              <a:spLocks/>
            </p:cNvSpPr>
            <p:nvPr/>
          </p:nvSpPr>
          <p:spPr bwMode="auto">
            <a:xfrm>
              <a:off x="3175" y="1310"/>
              <a:ext cx="96" cy="52"/>
            </a:xfrm>
            <a:custGeom>
              <a:avLst/>
              <a:gdLst>
                <a:gd name="T0" fmla="*/ 45 w 47"/>
                <a:gd name="T1" fmla="*/ 7 h 26"/>
                <a:gd name="T2" fmla="*/ 5 w 47"/>
                <a:gd name="T3" fmla="*/ 25 h 26"/>
                <a:gd name="T4" fmla="*/ 0 w 47"/>
                <a:gd name="T5" fmla="*/ 23 h 26"/>
                <a:gd name="T6" fmla="*/ 2 w 47"/>
                <a:gd name="T7" fmla="*/ 19 h 26"/>
                <a:gd name="T8" fmla="*/ 42 w 47"/>
                <a:gd name="T9" fmla="*/ 1 h 26"/>
                <a:gd name="T10" fmla="*/ 46 w 47"/>
                <a:gd name="T11" fmla="*/ 2 h 26"/>
                <a:gd name="T12" fmla="*/ 45 w 47"/>
                <a:gd name="T13" fmla="*/ 7 h 26"/>
              </a:gdLst>
              <a:ahLst/>
              <a:cxnLst>
                <a:cxn ang="0">
                  <a:pos x="T0" y="T1"/>
                </a:cxn>
                <a:cxn ang="0">
                  <a:pos x="T2" y="T3"/>
                </a:cxn>
                <a:cxn ang="0">
                  <a:pos x="T4" y="T5"/>
                </a:cxn>
                <a:cxn ang="0">
                  <a:pos x="T6" y="T7"/>
                </a:cxn>
                <a:cxn ang="0">
                  <a:pos x="T8" y="T9"/>
                </a:cxn>
                <a:cxn ang="0">
                  <a:pos x="T10" y="T11"/>
                </a:cxn>
                <a:cxn ang="0">
                  <a:pos x="T12" y="T13"/>
                </a:cxn>
              </a:cxnLst>
              <a:rect l="0" t="0" r="r" b="b"/>
              <a:pathLst>
                <a:path w="47" h="26">
                  <a:moveTo>
                    <a:pt x="45" y="7"/>
                  </a:moveTo>
                  <a:cubicBezTo>
                    <a:pt x="5" y="25"/>
                    <a:pt x="5" y="25"/>
                    <a:pt x="5" y="25"/>
                  </a:cubicBezTo>
                  <a:cubicBezTo>
                    <a:pt x="3" y="26"/>
                    <a:pt x="1" y="25"/>
                    <a:pt x="0" y="23"/>
                  </a:cubicBezTo>
                  <a:cubicBezTo>
                    <a:pt x="0" y="22"/>
                    <a:pt x="0" y="20"/>
                    <a:pt x="2" y="19"/>
                  </a:cubicBezTo>
                  <a:cubicBezTo>
                    <a:pt x="42" y="1"/>
                    <a:pt x="42" y="1"/>
                    <a:pt x="42" y="1"/>
                  </a:cubicBezTo>
                  <a:cubicBezTo>
                    <a:pt x="44" y="0"/>
                    <a:pt x="45" y="1"/>
                    <a:pt x="46" y="2"/>
                  </a:cubicBezTo>
                  <a:cubicBezTo>
                    <a:pt x="47" y="4"/>
                    <a:pt x="46" y="6"/>
                    <a:pt x="45" y="7"/>
                  </a:cubicBezTo>
                  <a:close/>
                </a:path>
              </a:pathLst>
            </a:custGeom>
            <a:solidFill>
              <a:srgbClr val="2A6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5"/>
            <p:cNvSpPr>
              <a:spLocks/>
            </p:cNvSpPr>
            <p:nvPr/>
          </p:nvSpPr>
          <p:spPr bwMode="auto">
            <a:xfrm>
              <a:off x="3186" y="1336"/>
              <a:ext cx="97" cy="51"/>
            </a:xfrm>
            <a:custGeom>
              <a:avLst/>
              <a:gdLst>
                <a:gd name="T0" fmla="*/ 45 w 48"/>
                <a:gd name="T1" fmla="*/ 6 h 25"/>
                <a:gd name="T2" fmla="*/ 5 w 48"/>
                <a:gd name="T3" fmla="*/ 25 h 25"/>
                <a:gd name="T4" fmla="*/ 1 w 48"/>
                <a:gd name="T5" fmla="*/ 23 h 25"/>
                <a:gd name="T6" fmla="*/ 3 w 48"/>
                <a:gd name="T7" fmla="*/ 19 h 25"/>
                <a:gd name="T8" fmla="*/ 43 w 48"/>
                <a:gd name="T9" fmla="*/ 0 h 25"/>
                <a:gd name="T10" fmla="*/ 47 w 48"/>
                <a:gd name="T11" fmla="*/ 2 h 25"/>
                <a:gd name="T12" fmla="*/ 45 w 48"/>
                <a:gd name="T13" fmla="*/ 6 h 25"/>
              </a:gdLst>
              <a:ahLst/>
              <a:cxnLst>
                <a:cxn ang="0">
                  <a:pos x="T0" y="T1"/>
                </a:cxn>
                <a:cxn ang="0">
                  <a:pos x="T2" y="T3"/>
                </a:cxn>
                <a:cxn ang="0">
                  <a:pos x="T4" y="T5"/>
                </a:cxn>
                <a:cxn ang="0">
                  <a:pos x="T6" y="T7"/>
                </a:cxn>
                <a:cxn ang="0">
                  <a:pos x="T8" y="T9"/>
                </a:cxn>
                <a:cxn ang="0">
                  <a:pos x="T10" y="T11"/>
                </a:cxn>
                <a:cxn ang="0">
                  <a:pos x="T12" y="T13"/>
                </a:cxn>
              </a:cxnLst>
              <a:rect l="0" t="0" r="r" b="b"/>
              <a:pathLst>
                <a:path w="48" h="25">
                  <a:moveTo>
                    <a:pt x="45" y="6"/>
                  </a:moveTo>
                  <a:cubicBezTo>
                    <a:pt x="5" y="25"/>
                    <a:pt x="5" y="25"/>
                    <a:pt x="5" y="25"/>
                  </a:cubicBezTo>
                  <a:cubicBezTo>
                    <a:pt x="4" y="25"/>
                    <a:pt x="2" y="25"/>
                    <a:pt x="1" y="23"/>
                  </a:cubicBezTo>
                  <a:cubicBezTo>
                    <a:pt x="0" y="21"/>
                    <a:pt x="1" y="19"/>
                    <a:pt x="3" y="19"/>
                  </a:cubicBezTo>
                  <a:cubicBezTo>
                    <a:pt x="43" y="0"/>
                    <a:pt x="43" y="0"/>
                    <a:pt x="43" y="0"/>
                  </a:cubicBezTo>
                  <a:cubicBezTo>
                    <a:pt x="44" y="0"/>
                    <a:pt x="46" y="0"/>
                    <a:pt x="47" y="2"/>
                  </a:cubicBezTo>
                  <a:cubicBezTo>
                    <a:pt x="48" y="4"/>
                    <a:pt x="47" y="6"/>
                    <a:pt x="45" y="6"/>
                  </a:cubicBezTo>
                  <a:close/>
                </a:path>
              </a:pathLst>
            </a:custGeom>
            <a:solidFill>
              <a:srgbClr val="2A6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6"/>
            <p:cNvSpPr>
              <a:spLocks/>
            </p:cNvSpPr>
            <p:nvPr/>
          </p:nvSpPr>
          <p:spPr bwMode="auto">
            <a:xfrm>
              <a:off x="3200" y="1362"/>
              <a:ext cx="112" cy="66"/>
            </a:xfrm>
            <a:custGeom>
              <a:avLst/>
              <a:gdLst>
                <a:gd name="T0" fmla="*/ 112 w 112"/>
                <a:gd name="T1" fmla="*/ 19 h 66"/>
                <a:gd name="T2" fmla="*/ 8 w 112"/>
                <a:gd name="T3" fmla="*/ 66 h 66"/>
                <a:gd name="T4" fmla="*/ 0 w 112"/>
                <a:gd name="T5" fmla="*/ 47 h 66"/>
                <a:gd name="T6" fmla="*/ 104 w 112"/>
                <a:gd name="T7" fmla="*/ 0 h 66"/>
                <a:gd name="T8" fmla="*/ 112 w 112"/>
                <a:gd name="T9" fmla="*/ 19 h 66"/>
              </a:gdLst>
              <a:ahLst/>
              <a:cxnLst>
                <a:cxn ang="0">
                  <a:pos x="T0" y="T1"/>
                </a:cxn>
                <a:cxn ang="0">
                  <a:pos x="T2" y="T3"/>
                </a:cxn>
                <a:cxn ang="0">
                  <a:pos x="T4" y="T5"/>
                </a:cxn>
                <a:cxn ang="0">
                  <a:pos x="T6" y="T7"/>
                </a:cxn>
                <a:cxn ang="0">
                  <a:pos x="T8" y="T9"/>
                </a:cxn>
              </a:cxnLst>
              <a:rect l="0" t="0" r="r" b="b"/>
              <a:pathLst>
                <a:path w="112" h="66">
                  <a:moveTo>
                    <a:pt x="112" y="19"/>
                  </a:moveTo>
                  <a:lnTo>
                    <a:pt x="8" y="66"/>
                  </a:lnTo>
                  <a:lnTo>
                    <a:pt x="0" y="47"/>
                  </a:lnTo>
                  <a:lnTo>
                    <a:pt x="104" y="0"/>
                  </a:lnTo>
                  <a:lnTo>
                    <a:pt x="112" y="19"/>
                  </a:lnTo>
                  <a:close/>
                </a:path>
              </a:pathLst>
            </a:custGeom>
            <a:solidFill>
              <a:srgbClr val="2A6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7"/>
            <p:cNvSpPr>
              <a:spLocks/>
            </p:cNvSpPr>
            <p:nvPr/>
          </p:nvSpPr>
          <p:spPr bwMode="auto">
            <a:xfrm>
              <a:off x="2657" y="1354"/>
              <a:ext cx="626" cy="522"/>
            </a:xfrm>
            <a:custGeom>
              <a:avLst/>
              <a:gdLst>
                <a:gd name="T0" fmla="*/ 299 w 308"/>
                <a:gd name="T1" fmla="*/ 111 h 257"/>
                <a:gd name="T2" fmla="*/ 80 w 308"/>
                <a:gd name="T3" fmla="*/ 3 h 257"/>
                <a:gd name="T4" fmla="*/ 80 w 308"/>
                <a:gd name="T5" fmla="*/ 3 h 257"/>
                <a:gd name="T6" fmla="*/ 62 w 308"/>
                <a:gd name="T7" fmla="*/ 9 h 257"/>
                <a:gd name="T8" fmla="*/ 3 w 308"/>
                <a:gd name="T9" fmla="*/ 129 h 257"/>
                <a:gd name="T10" fmla="*/ 9 w 308"/>
                <a:gd name="T11" fmla="*/ 146 h 257"/>
                <a:gd name="T12" fmla="*/ 9 w 308"/>
                <a:gd name="T13" fmla="*/ 147 h 257"/>
                <a:gd name="T14" fmla="*/ 228 w 308"/>
                <a:gd name="T15" fmla="*/ 254 h 257"/>
                <a:gd name="T16" fmla="*/ 246 w 308"/>
                <a:gd name="T17" fmla="*/ 248 h 257"/>
                <a:gd name="T18" fmla="*/ 305 w 308"/>
                <a:gd name="T19" fmla="*/ 129 h 257"/>
                <a:gd name="T20" fmla="*/ 299 w 308"/>
                <a:gd name="T21" fmla="*/ 11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8" h="257">
                  <a:moveTo>
                    <a:pt x="299" y="111"/>
                  </a:moveTo>
                  <a:cubicBezTo>
                    <a:pt x="80" y="3"/>
                    <a:pt x="80" y="3"/>
                    <a:pt x="80" y="3"/>
                  </a:cubicBezTo>
                  <a:cubicBezTo>
                    <a:pt x="80" y="3"/>
                    <a:pt x="80" y="3"/>
                    <a:pt x="80" y="3"/>
                  </a:cubicBezTo>
                  <a:cubicBezTo>
                    <a:pt x="73" y="0"/>
                    <a:pt x="65" y="3"/>
                    <a:pt x="62" y="9"/>
                  </a:cubicBezTo>
                  <a:cubicBezTo>
                    <a:pt x="3" y="129"/>
                    <a:pt x="3" y="129"/>
                    <a:pt x="3" y="129"/>
                  </a:cubicBezTo>
                  <a:cubicBezTo>
                    <a:pt x="0" y="135"/>
                    <a:pt x="3" y="143"/>
                    <a:pt x="9" y="146"/>
                  </a:cubicBezTo>
                  <a:cubicBezTo>
                    <a:pt x="9" y="147"/>
                    <a:pt x="9" y="147"/>
                    <a:pt x="9" y="147"/>
                  </a:cubicBezTo>
                  <a:cubicBezTo>
                    <a:pt x="228" y="254"/>
                    <a:pt x="228" y="254"/>
                    <a:pt x="228" y="254"/>
                  </a:cubicBezTo>
                  <a:cubicBezTo>
                    <a:pt x="235" y="257"/>
                    <a:pt x="243" y="255"/>
                    <a:pt x="246" y="248"/>
                  </a:cubicBezTo>
                  <a:cubicBezTo>
                    <a:pt x="305" y="129"/>
                    <a:pt x="305" y="129"/>
                    <a:pt x="305" y="129"/>
                  </a:cubicBezTo>
                  <a:cubicBezTo>
                    <a:pt x="308" y="122"/>
                    <a:pt x="305" y="114"/>
                    <a:pt x="299" y="111"/>
                  </a:cubicBezTo>
                  <a:close/>
                </a:path>
              </a:pathLst>
            </a:custGeom>
            <a:solidFill>
              <a:srgbClr val="2A6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8"/>
            <p:cNvSpPr>
              <a:spLocks/>
            </p:cNvSpPr>
            <p:nvPr/>
          </p:nvSpPr>
          <p:spPr bwMode="auto">
            <a:xfrm>
              <a:off x="2789" y="1434"/>
              <a:ext cx="122" cy="126"/>
            </a:xfrm>
            <a:custGeom>
              <a:avLst/>
              <a:gdLst>
                <a:gd name="T0" fmla="*/ 53 w 60"/>
                <a:gd name="T1" fmla="*/ 15 h 62"/>
                <a:gd name="T2" fmla="*/ 53 w 60"/>
                <a:gd name="T3" fmla="*/ 15 h 62"/>
                <a:gd name="T4" fmla="*/ 46 w 60"/>
                <a:gd name="T5" fmla="*/ 9 h 62"/>
                <a:gd name="T6" fmla="*/ 45 w 60"/>
                <a:gd name="T7" fmla="*/ 8 h 62"/>
                <a:gd name="T8" fmla="*/ 43 w 60"/>
                <a:gd name="T9" fmla="*/ 7 h 62"/>
                <a:gd name="T10" fmla="*/ 6 w 60"/>
                <a:gd name="T11" fmla="*/ 20 h 62"/>
                <a:gd name="T12" fmla="*/ 5 w 60"/>
                <a:gd name="T13" fmla="*/ 22 h 62"/>
                <a:gd name="T14" fmla="*/ 18 w 60"/>
                <a:gd name="T15" fmla="*/ 57 h 62"/>
                <a:gd name="T16" fmla="*/ 47 w 60"/>
                <a:gd name="T17" fmla="*/ 54 h 62"/>
                <a:gd name="T18" fmla="*/ 55 w 60"/>
                <a:gd name="T19" fmla="*/ 44 h 62"/>
                <a:gd name="T20" fmla="*/ 53 w 60"/>
                <a:gd name="T21" fmla="*/ 1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62">
                  <a:moveTo>
                    <a:pt x="53" y="15"/>
                  </a:moveTo>
                  <a:cubicBezTo>
                    <a:pt x="53" y="15"/>
                    <a:pt x="53" y="15"/>
                    <a:pt x="53" y="15"/>
                  </a:cubicBezTo>
                  <a:cubicBezTo>
                    <a:pt x="51" y="13"/>
                    <a:pt x="48" y="11"/>
                    <a:pt x="46" y="9"/>
                  </a:cubicBezTo>
                  <a:cubicBezTo>
                    <a:pt x="46" y="9"/>
                    <a:pt x="45" y="8"/>
                    <a:pt x="45" y="8"/>
                  </a:cubicBezTo>
                  <a:cubicBezTo>
                    <a:pt x="44" y="8"/>
                    <a:pt x="43" y="7"/>
                    <a:pt x="43" y="7"/>
                  </a:cubicBezTo>
                  <a:cubicBezTo>
                    <a:pt x="29" y="0"/>
                    <a:pt x="12" y="6"/>
                    <a:pt x="6" y="20"/>
                  </a:cubicBezTo>
                  <a:cubicBezTo>
                    <a:pt x="5" y="21"/>
                    <a:pt x="5" y="21"/>
                    <a:pt x="5" y="22"/>
                  </a:cubicBezTo>
                  <a:cubicBezTo>
                    <a:pt x="0" y="35"/>
                    <a:pt x="5" y="51"/>
                    <a:pt x="18" y="57"/>
                  </a:cubicBezTo>
                  <a:cubicBezTo>
                    <a:pt x="28" y="62"/>
                    <a:pt x="39" y="60"/>
                    <a:pt x="47" y="54"/>
                  </a:cubicBezTo>
                  <a:cubicBezTo>
                    <a:pt x="51" y="52"/>
                    <a:pt x="54" y="48"/>
                    <a:pt x="55" y="44"/>
                  </a:cubicBezTo>
                  <a:cubicBezTo>
                    <a:pt x="60" y="35"/>
                    <a:pt x="59" y="24"/>
                    <a:pt x="53" y="15"/>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9"/>
            <p:cNvSpPr>
              <a:spLocks/>
            </p:cNvSpPr>
            <p:nvPr/>
          </p:nvSpPr>
          <p:spPr bwMode="auto">
            <a:xfrm>
              <a:off x="2718" y="1521"/>
              <a:ext cx="171" cy="146"/>
            </a:xfrm>
            <a:custGeom>
              <a:avLst/>
              <a:gdLst>
                <a:gd name="T0" fmla="*/ 70 w 84"/>
                <a:gd name="T1" fmla="*/ 25 h 72"/>
                <a:gd name="T2" fmla="*/ 68 w 84"/>
                <a:gd name="T3" fmla="*/ 24 h 72"/>
                <a:gd name="T4" fmla="*/ 67 w 84"/>
                <a:gd name="T5" fmla="*/ 24 h 72"/>
                <a:gd name="T6" fmla="*/ 67 w 84"/>
                <a:gd name="T7" fmla="*/ 24 h 72"/>
                <a:gd name="T8" fmla="*/ 52 w 84"/>
                <a:gd name="T9" fmla="*/ 23 h 72"/>
                <a:gd name="T10" fmla="*/ 51 w 84"/>
                <a:gd name="T11" fmla="*/ 23 h 72"/>
                <a:gd name="T12" fmla="*/ 49 w 84"/>
                <a:gd name="T13" fmla="*/ 22 h 72"/>
                <a:gd name="T14" fmla="*/ 37 w 84"/>
                <a:gd name="T15" fmla="*/ 9 h 72"/>
                <a:gd name="T16" fmla="*/ 37 w 84"/>
                <a:gd name="T17" fmla="*/ 9 h 72"/>
                <a:gd name="T18" fmla="*/ 36 w 84"/>
                <a:gd name="T19" fmla="*/ 9 h 72"/>
                <a:gd name="T20" fmla="*/ 35 w 84"/>
                <a:gd name="T21" fmla="*/ 8 h 72"/>
                <a:gd name="T22" fmla="*/ 20 w 84"/>
                <a:gd name="T23" fmla="*/ 0 h 72"/>
                <a:gd name="T24" fmla="*/ 4 w 84"/>
                <a:gd name="T25" fmla="*/ 34 h 72"/>
                <a:gd name="T26" fmla="*/ 0 w 84"/>
                <a:gd name="T27" fmla="*/ 41 h 72"/>
                <a:gd name="T28" fmla="*/ 65 w 84"/>
                <a:gd name="T29" fmla="*/ 72 h 72"/>
                <a:gd name="T30" fmla="*/ 68 w 84"/>
                <a:gd name="T31" fmla="*/ 65 h 72"/>
                <a:gd name="T32" fmla="*/ 84 w 84"/>
                <a:gd name="T33" fmla="*/ 32 h 72"/>
                <a:gd name="T34" fmla="*/ 70 w 84"/>
                <a:gd name="T35" fmla="*/ 2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 h="72">
                  <a:moveTo>
                    <a:pt x="70" y="25"/>
                  </a:moveTo>
                  <a:cubicBezTo>
                    <a:pt x="68" y="24"/>
                    <a:pt x="68" y="24"/>
                    <a:pt x="68" y="24"/>
                  </a:cubicBezTo>
                  <a:cubicBezTo>
                    <a:pt x="68" y="24"/>
                    <a:pt x="67" y="24"/>
                    <a:pt x="67" y="24"/>
                  </a:cubicBezTo>
                  <a:cubicBezTo>
                    <a:pt x="67" y="24"/>
                    <a:pt x="67" y="24"/>
                    <a:pt x="67" y="24"/>
                  </a:cubicBezTo>
                  <a:cubicBezTo>
                    <a:pt x="62" y="25"/>
                    <a:pt x="57" y="25"/>
                    <a:pt x="52" y="23"/>
                  </a:cubicBezTo>
                  <a:cubicBezTo>
                    <a:pt x="51" y="23"/>
                    <a:pt x="51" y="23"/>
                    <a:pt x="51" y="23"/>
                  </a:cubicBezTo>
                  <a:cubicBezTo>
                    <a:pt x="51" y="22"/>
                    <a:pt x="50" y="22"/>
                    <a:pt x="49" y="22"/>
                  </a:cubicBezTo>
                  <a:cubicBezTo>
                    <a:pt x="43" y="19"/>
                    <a:pt x="39" y="14"/>
                    <a:pt x="37" y="9"/>
                  </a:cubicBezTo>
                  <a:cubicBezTo>
                    <a:pt x="37" y="9"/>
                    <a:pt x="37" y="9"/>
                    <a:pt x="37" y="9"/>
                  </a:cubicBezTo>
                  <a:cubicBezTo>
                    <a:pt x="37" y="9"/>
                    <a:pt x="36" y="9"/>
                    <a:pt x="36" y="9"/>
                  </a:cubicBezTo>
                  <a:cubicBezTo>
                    <a:pt x="35" y="8"/>
                    <a:pt x="35" y="8"/>
                    <a:pt x="35" y="8"/>
                  </a:cubicBezTo>
                  <a:cubicBezTo>
                    <a:pt x="20" y="0"/>
                    <a:pt x="20" y="0"/>
                    <a:pt x="20" y="0"/>
                  </a:cubicBezTo>
                  <a:cubicBezTo>
                    <a:pt x="4" y="34"/>
                    <a:pt x="4" y="34"/>
                    <a:pt x="4" y="34"/>
                  </a:cubicBezTo>
                  <a:cubicBezTo>
                    <a:pt x="0" y="41"/>
                    <a:pt x="0" y="41"/>
                    <a:pt x="0" y="41"/>
                  </a:cubicBezTo>
                  <a:cubicBezTo>
                    <a:pt x="65" y="72"/>
                    <a:pt x="65" y="72"/>
                    <a:pt x="65" y="72"/>
                  </a:cubicBezTo>
                  <a:cubicBezTo>
                    <a:pt x="68" y="65"/>
                    <a:pt x="68" y="65"/>
                    <a:pt x="68" y="65"/>
                  </a:cubicBezTo>
                  <a:cubicBezTo>
                    <a:pt x="84" y="32"/>
                    <a:pt x="84" y="32"/>
                    <a:pt x="84" y="32"/>
                  </a:cubicBezTo>
                  <a:lnTo>
                    <a:pt x="70" y="25"/>
                  </a:ln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0"/>
            <p:cNvSpPr>
              <a:spLocks/>
            </p:cNvSpPr>
            <p:nvPr/>
          </p:nvSpPr>
          <p:spPr bwMode="auto">
            <a:xfrm>
              <a:off x="2974" y="1488"/>
              <a:ext cx="240" cy="133"/>
            </a:xfrm>
            <a:custGeom>
              <a:avLst/>
              <a:gdLst>
                <a:gd name="T0" fmla="*/ 109 w 118"/>
                <a:gd name="T1" fmla="*/ 63 h 65"/>
                <a:gd name="T2" fmla="*/ 4 w 118"/>
                <a:gd name="T3" fmla="*/ 12 h 65"/>
                <a:gd name="T4" fmla="*/ 2 w 118"/>
                <a:gd name="T5" fmla="*/ 4 h 65"/>
                <a:gd name="T6" fmla="*/ 9 w 118"/>
                <a:gd name="T7" fmla="*/ 2 h 65"/>
                <a:gd name="T8" fmla="*/ 114 w 118"/>
                <a:gd name="T9" fmla="*/ 53 h 65"/>
                <a:gd name="T10" fmla="*/ 117 w 118"/>
                <a:gd name="T11" fmla="*/ 61 h 65"/>
                <a:gd name="T12" fmla="*/ 109 w 118"/>
                <a:gd name="T13" fmla="*/ 63 h 65"/>
              </a:gdLst>
              <a:ahLst/>
              <a:cxnLst>
                <a:cxn ang="0">
                  <a:pos x="T0" y="T1"/>
                </a:cxn>
                <a:cxn ang="0">
                  <a:pos x="T2" y="T3"/>
                </a:cxn>
                <a:cxn ang="0">
                  <a:pos x="T4" y="T5"/>
                </a:cxn>
                <a:cxn ang="0">
                  <a:pos x="T6" y="T7"/>
                </a:cxn>
                <a:cxn ang="0">
                  <a:pos x="T8" y="T9"/>
                </a:cxn>
                <a:cxn ang="0">
                  <a:pos x="T10" y="T11"/>
                </a:cxn>
                <a:cxn ang="0">
                  <a:pos x="T12" y="T13"/>
                </a:cxn>
              </a:cxnLst>
              <a:rect l="0" t="0" r="r" b="b"/>
              <a:pathLst>
                <a:path w="118" h="65">
                  <a:moveTo>
                    <a:pt x="109" y="63"/>
                  </a:moveTo>
                  <a:cubicBezTo>
                    <a:pt x="4" y="12"/>
                    <a:pt x="4" y="12"/>
                    <a:pt x="4" y="12"/>
                  </a:cubicBezTo>
                  <a:cubicBezTo>
                    <a:pt x="1" y="10"/>
                    <a:pt x="0" y="7"/>
                    <a:pt x="2" y="4"/>
                  </a:cubicBezTo>
                  <a:cubicBezTo>
                    <a:pt x="3" y="2"/>
                    <a:pt x="6" y="0"/>
                    <a:pt x="9" y="2"/>
                  </a:cubicBezTo>
                  <a:cubicBezTo>
                    <a:pt x="114" y="53"/>
                    <a:pt x="114" y="53"/>
                    <a:pt x="114" y="53"/>
                  </a:cubicBezTo>
                  <a:cubicBezTo>
                    <a:pt x="117" y="55"/>
                    <a:pt x="118" y="58"/>
                    <a:pt x="117" y="61"/>
                  </a:cubicBezTo>
                  <a:cubicBezTo>
                    <a:pt x="115" y="64"/>
                    <a:pt x="112" y="65"/>
                    <a:pt x="109" y="63"/>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1"/>
            <p:cNvSpPr>
              <a:spLocks/>
            </p:cNvSpPr>
            <p:nvPr/>
          </p:nvSpPr>
          <p:spPr bwMode="auto">
            <a:xfrm>
              <a:off x="2954" y="1531"/>
              <a:ext cx="160" cy="92"/>
            </a:xfrm>
            <a:custGeom>
              <a:avLst/>
              <a:gdLst>
                <a:gd name="T0" fmla="*/ 70 w 79"/>
                <a:gd name="T1" fmla="*/ 44 h 45"/>
                <a:gd name="T2" fmla="*/ 4 w 79"/>
                <a:gd name="T3" fmla="*/ 11 h 45"/>
                <a:gd name="T4" fmla="*/ 2 w 79"/>
                <a:gd name="T5" fmla="*/ 4 h 45"/>
                <a:gd name="T6" fmla="*/ 9 w 79"/>
                <a:gd name="T7" fmla="*/ 1 h 45"/>
                <a:gd name="T8" fmla="*/ 75 w 79"/>
                <a:gd name="T9" fmla="*/ 34 h 45"/>
                <a:gd name="T10" fmla="*/ 77 w 79"/>
                <a:gd name="T11" fmla="*/ 41 h 45"/>
                <a:gd name="T12" fmla="*/ 70 w 79"/>
                <a:gd name="T13" fmla="*/ 44 h 45"/>
              </a:gdLst>
              <a:ahLst/>
              <a:cxnLst>
                <a:cxn ang="0">
                  <a:pos x="T0" y="T1"/>
                </a:cxn>
                <a:cxn ang="0">
                  <a:pos x="T2" y="T3"/>
                </a:cxn>
                <a:cxn ang="0">
                  <a:pos x="T4" y="T5"/>
                </a:cxn>
                <a:cxn ang="0">
                  <a:pos x="T6" y="T7"/>
                </a:cxn>
                <a:cxn ang="0">
                  <a:pos x="T8" y="T9"/>
                </a:cxn>
                <a:cxn ang="0">
                  <a:pos x="T10" y="T11"/>
                </a:cxn>
                <a:cxn ang="0">
                  <a:pos x="T12" y="T13"/>
                </a:cxn>
              </a:cxnLst>
              <a:rect l="0" t="0" r="r" b="b"/>
              <a:pathLst>
                <a:path w="79" h="45">
                  <a:moveTo>
                    <a:pt x="70" y="44"/>
                  </a:moveTo>
                  <a:cubicBezTo>
                    <a:pt x="4" y="11"/>
                    <a:pt x="4" y="11"/>
                    <a:pt x="4" y="11"/>
                  </a:cubicBezTo>
                  <a:cubicBezTo>
                    <a:pt x="1" y="10"/>
                    <a:pt x="0" y="7"/>
                    <a:pt x="2" y="4"/>
                  </a:cubicBezTo>
                  <a:cubicBezTo>
                    <a:pt x="3" y="1"/>
                    <a:pt x="6" y="0"/>
                    <a:pt x="9" y="1"/>
                  </a:cubicBezTo>
                  <a:cubicBezTo>
                    <a:pt x="75" y="34"/>
                    <a:pt x="75" y="34"/>
                    <a:pt x="75" y="34"/>
                  </a:cubicBezTo>
                  <a:cubicBezTo>
                    <a:pt x="77" y="35"/>
                    <a:pt x="79" y="38"/>
                    <a:pt x="77" y="41"/>
                  </a:cubicBezTo>
                  <a:cubicBezTo>
                    <a:pt x="76" y="44"/>
                    <a:pt x="73" y="45"/>
                    <a:pt x="70" y="44"/>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2"/>
            <p:cNvSpPr>
              <a:spLocks/>
            </p:cNvSpPr>
            <p:nvPr/>
          </p:nvSpPr>
          <p:spPr bwMode="auto">
            <a:xfrm>
              <a:off x="2934" y="1574"/>
              <a:ext cx="158" cy="91"/>
            </a:xfrm>
            <a:custGeom>
              <a:avLst/>
              <a:gdLst>
                <a:gd name="T0" fmla="*/ 70 w 78"/>
                <a:gd name="T1" fmla="*/ 43 h 45"/>
                <a:gd name="T2" fmla="*/ 4 w 78"/>
                <a:gd name="T3" fmla="*/ 11 h 45"/>
                <a:gd name="T4" fmla="*/ 1 w 78"/>
                <a:gd name="T5" fmla="*/ 4 h 45"/>
                <a:gd name="T6" fmla="*/ 9 w 78"/>
                <a:gd name="T7" fmla="*/ 1 h 45"/>
                <a:gd name="T8" fmla="*/ 75 w 78"/>
                <a:gd name="T9" fmla="*/ 33 h 45"/>
                <a:gd name="T10" fmla="*/ 77 w 78"/>
                <a:gd name="T11" fmla="*/ 41 h 45"/>
                <a:gd name="T12" fmla="*/ 70 w 78"/>
                <a:gd name="T13" fmla="*/ 43 h 45"/>
              </a:gdLst>
              <a:ahLst/>
              <a:cxnLst>
                <a:cxn ang="0">
                  <a:pos x="T0" y="T1"/>
                </a:cxn>
                <a:cxn ang="0">
                  <a:pos x="T2" y="T3"/>
                </a:cxn>
                <a:cxn ang="0">
                  <a:pos x="T4" y="T5"/>
                </a:cxn>
                <a:cxn ang="0">
                  <a:pos x="T6" y="T7"/>
                </a:cxn>
                <a:cxn ang="0">
                  <a:pos x="T8" y="T9"/>
                </a:cxn>
                <a:cxn ang="0">
                  <a:pos x="T10" y="T11"/>
                </a:cxn>
                <a:cxn ang="0">
                  <a:pos x="T12" y="T13"/>
                </a:cxn>
              </a:cxnLst>
              <a:rect l="0" t="0" r="r" b="b"/>
              <a:pathLst>
                <a:path w="78" h="45">
                  <a:moveTo>
                    <a:pt x="70" y="43"/>
                  </a:moveTo>
                  <a:cubicBezTo>
                    <a:pt x="4" y="11"/>
                    <a:pt x="4" y="11"/>
                    <a:pt x="4" y="11"/>
                  </a:cubicBezTo>
                  <a:cubicBezTo>
                    <a:pt x="1" y="10"/>
                    <a:pt x="0" y="6"/>
                    <a:pt x="1" y="4"/>
                  </a:cubicBezTo>
                  <a:cubicBezTo>
                    <a:pt x="3" y="1"/>
                    <a:pt x="6" y="0"/>
                    <a:pt x="9" y="1"/>
                  </a:cubicBezTo>
                  <a:cubicBezTo>
                    <a:pt x="75" y="33"/>
                    <a:pt x="75" y="33"/>
                    <a:pt x="75" y="33"/>
                  </a:cubicBezTo>
                  <a:cubicBezTo>
                    <a:pt x="77" y="35"/>
                    <a:pt x="78" y="38"/>
                    <a:pt x="77" y="41"/>
                  </a:cubicBezTo>
                  <a:cubicBezTo>
                    <a:pt x="76" y="44"/>
                    <a:pt x="72" y="45"/>
                    <a:pt x="70" y="43"/>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3"/>
            <p:cNvSpPr>
              <a:spLocks/>
            </p:cNvSpPr>
            <p:nvPr/>
          </p:nvSpPr>
          <p:spPr bwMode="auto">
            <a:xfrm>
              <a:off x="2899" y="1625"/>
              <a:ext cx="185" cy="113"/>
            </a:xfrm>
            <a:custGeom>
              <a:avLst/>
              <a:gdLst>
                <a:gd name="T0" fmla="*/ 171 w 185"/>
                <a:gd name="T1" fmla="*/ 113 h 113"/>
                <a:gd name="T2" fmla="*/ 0 w 185"/>
                <a:gd name="T3" fmla="*/ 30 h 113"/>
                <a:gd name="T4" fmla="*/ 16 w 185"/>
                <a:gd name="T5" fmla="*/ 0 h 113"/>
                <a:gd name="T6" fmla="*/ 185 w 185"/>
                <a:gd name="T7" fmla="*/ 85 h 113"/>
                <a:gd name="T8" fmla="*/ 171 w 185"/>
                <a:gd name="T9" fmla="*/ 113 h 113"/>
              </a:gdLst>
              <a:ahLst/>
              <a:cxnLst>
                <a:cxn ang="0">
                  <a:pos x="T0" y="T1"/>
                </a:cxn>
                <a:cxn ang="0">
                  <a:pos x="T2" y="T3"/>
                </a:cxn>
                <a:cxn ang="0">
                  <a:pos x="T4" y="T5"/>
                </a:cxn>
                <a:cxn ang="0">
                  <a:pos x="T6" y="T7"/>
                </a:cxn>
                <a:cxn ang="0">
                  <a:pos x="T8" y="T9"/>
                </a:cxn>
              </a:cxnLst>
              <a:rect l="0" t="0" r="r" b="b"/>
              <a:pathLst>
                <a:path w="185" h="113">
                  <a:moveTo>
                    <a:pt x="171" y="113"/>
                  </a:moveTo>
                  <a:lnTo>
                    <a:pt x="0" y="30"/>
                  </a:lnTo>
                  <a:lnTo>
                    <a:pt x="16" y="0"/>
                  </a:lnTo>
                  <a:lnTo>
                    <a:pt x="185" y="85"/>
                  </a:lnTo>
                  <a:lnTo>
                    <a:pt x="171" y="113"/>
                  </a:ln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4"/>
            <p:cNvSpPr>
              <a:spLocks/>
            </p:cNvSpPr>
            <p:nvPr/>
          </p:nvSpPr>
          <p:spPr bwMode="auto">
            <a:xfrm>
              <a:off x="2401" y="1822"/>
              <a:ext cx="596" cy="416"/>
            </a:xfrm>
            <a:custGeom>
              <a:avLst/>
              <a:gdLst>
                <a:gd name="T0" fmla="*/ 251 w 293"/>
                <a:gd name="T1" fmla="*/ 1 h 205"/>
                <a:gd name="T2" fmla="*/ 12 w 293"/>
                <a:gd name="T3" fmla="*/ 47 h 205"/>
                <a:gd name="T4" fmla="*/ 11 w 293"/>
                <a:gd name="T5" fmla="*/ 47 h 205"/>
                <a:gd name="T6" fmla="*/ 1 w 293"/>
                <a:gd name="T7" fmla="*/ 63 h 205"/>
                <a:gd name="T8" fmla="*/ 26 w 293"/>
                <a:gd name="T9" fmla="*/ 193 h 205"/>
                <a:gd name="T10" fmla="*/ 42 w 293"/>
                <a:gd name="T11" fmla="*/ 204 h 205"/>
                <a:gd name="T12" fmla="*/ 42 w 293"/>
                <a:gd name="T13" fmla="*/ 204 h 205"/>
                <a:gd name="T14" fmla="*/ 281 w 293"/>
                <a:gd name="T15" fmla="*/ 158 h 205"/>
                <a:gd name="T16" fmla="*/ 292 w 293"/>
                <a:gd name="T17" fmla="*/ 142 h 205"/>
                <a:gd name="T18" fmla="*/ 267 w 293"/>
                <a:gd name="T19" fmla="*/ 11 h 205"/>
                <a:gd name="T20" fmla="*/ 251 w 293"/>
                <a:gd name="T21" fmla="*/ 1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3" h="205">
                  <a:moveTo>
                    <a:pt x="251" y="1"/>
                  </a:moveTo>
                  <a:cubicBezTo>
                    <a:pt x="12" y="47"/>
                    <a:pt x="12" y="47"/>
                    <a:pt x="12" y="47"/>
                  </a:cubicBezTo>
                  <a:cubicBezTo>
                    <a:pt x="11" y="47"/>
                    <a:pt x="11" y="47"/>
                    <a:pt x="11" y="47"/>
                  </a:cubicBezTo>
                  <a:cubicBezTo>
                    <a:pt x="4" y="49"/>
                    <a:pt x="0" y="55"/>
                    <a:pt x="1" y="63"/>
                  </a:cubicBezTo>
                  <a:cubicBezTo>
                    <a:pt x="26" y="193"/>
                    <a:pt x="26" y="193"/>
                    <a:pt x="26" y="193"/>
                  </a:cubicBezTo>
                  <a:cubicBezTo>
                    <a:pt x="28" y="200"/>
                    <a:pt x="35" y="205"/>
                    <a:pt x="42" y="204"/>
                  </a:cubicBezTo>
                  <a:cubicBezTo>
                    <a:pt x="42" y="204"/>
                    <a:pt x="42" y="204"/>
                    <a:pt x="42" y="204"/>
                  </a:cubicBezTo>
                  <a:cubicBezTo>
                    <a:pt x="281" y="158"/>
                    <a:pt x="281" y="158"/>
                    <a:pt x="281" y="158"/>
                  </a:cubicBezTo>
                  <a:cubicBezTo>
                    <a:pt x="288" y="156"/>
                    <a:pt x="293" y="149"/>
                    <a:pt x="292" y="142"/>
                  </a:cubicBezTo>
                  <a:cubicBezTo>
                    <a:pt x="267" y="11"/>
                    <a:pt x="267" y="11"/>
                    <a:pt x="267" y="11"/>
                  </a:cubicBezTo>
                  <a:cubicBezTo>
                    <a:pt x="265" y="4"/>
                    <a:pt x="258" y="0"/>
                    <a:pt x="251" y="1"/>
                  </a:cubicBezTo>
                  <a:close/>
                </a:path>
              </a:pathLst>
            </a:custGeom>
            <a:solidFill>
              <a:srgbClr val="2A6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5"/>
            <p:cNvSpPr>
              <a:spLocks/>
            </p:cNvSpPr>
            <p:nvPr/>
          </p:nvSpPr>
          <p:spPr bwMode="auto">
            <a:xfrm>
              <a:off x="2472" y="1952"/>
              <a:ext cx="118" cy="115"/>
            </a:xfrm>
            <a:custGeom>
              <a:avLst/>
              <a:gdLst>
                <a:gd name="T0" fmla="*/ 38 w 58"/>
                <a:gd name="T1" fmla="*/ 1 h 57"/>
                <a:gd name="T2" fmla="*/ 38 w 58"/>
                <a:gd name="T3" fmla="*/ 1 h 57"/>
                <a:gd name="T4" fmla="*/ 28 w 58"/>
                <a:gd name="T5" fmla="*/ 0 h 57"/>
                <a:gd name="T6" fmla="*/ 27 w 58"/>
                <a:gd name="T7" fmla="*/ 0 h 57"/>
                <a:gd name="T8" fmla="*/ 25 w 58"/>
                <a:gd name="T9" fmla="*/ 0 h 57"/>
                <a:gd name="T10" fmla="*/ 3 w 58"/>
                <a:gd name="T11" fmla="*/ 33 h 57"/>
                <a:gd name="T12" fmla="*/ 3 w 58"/>
                <a:gd name="T13" fmla="*/ 35 h 57"/>
                <a:gd name="T14" fmla="*/ 35 w 58"/>
                <a:gd name="T15" fmla="*/ 55 h 57"/>
                <a:gd name="T16" fmla="*/ 57 w 58"/>
                <a:gd name="T17" fmla="*/ 35 h 57"/>
                <a:gd name="T18" fmla="*/ 57 w 58"/>
                <a:gd name="T19" fmla="*/ 22 h 57"/>
                <a:gd name="T20" fmla="*/ 38 w 58"/>
                <a:gd name="T21" fmla="*/ 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7">
                  <a:moveTo>
                    <a:pt x="38" y="1"/>
                  </a:moveTo>
                  <a:cubicBezTo>
                    <a:pt x="38" y="1"/>
                    <a:pt x="38" y="1"/>
                    <a:pt x="38" y="1"/>
                  </a:cubicBezTo>
                  <a:cubicBezTo>
                    <a:pt x="34" y="0"/>
                    <a:pt x="31" y="0"/>
                    <a:pt x="28" y="0"/>
                  </a:cubicBezTo>
                  <a:cubicBezTo>
                    <a:pt x="28" y="0"/>
                    <a:pt x="27" y="0"/>
                    <a:pt x="27" y="0"/>
                  </a:cubicBezTo>
                  <a:cubicBezTo>
                    <a:pt x="26" y="0"/>
                    <a:pt x="26" y="0"/>
                    <a:pt x="25" y="0"/>
                  </a:cubicBezTo>
                  <a:cubicBezTo>
                    <a:pt x="10" y="3"/>
                    <a:pt x="0" y="18"/>
                    <a:pt x="3" y="33"/>
                  </a:cubicBezTo>
                  <a:cubicBezTo>
                    <a:pt x="3" y="34"/>
                    <a:pt x="3" y="34"/>
                    <a:pt x="3" y="35"/>
                  </a:cubicBezTo>
                  <a:cubicBezTo>
                    <a:pt x="7" y="49"/>
                    <a:pt x="21" y="57"/>
                    <a:pt x="35" y="55"/>
                  </a:cubicBezTo>
                  <a:cubicBezTo>
                    <a:pt x="46" y="53"/>
                    <a:pt x="54" y="45"/>
                    <a:pt x="57" y="35"/>
                  </a:cubicBezTo>
                  <a:cubicBezTo>
                    <a:pt x="58" y="31"/>
                    <a:pt x="58" y="27"/>
                    <a:pt x="57" y="22"/>
                  </a:cubicBezTo>
                  <a:cubicBezTo>
                    <a:pt x="55" y="12"/>
                    <a:pt x="47" y="4"/>
                    <a:pt x="38" y="1"/>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6"/>
            <p:cNvSpPr>
              <a:spLocks/>
            </p:cNvSpPr>
            <p:nvPr/>
          </p:nvSpPr>
          <p:spPr bwMode="auto">
            <a:xfrm>
              <a:off x="2472" y="2055"/>
              <a:ext cx="161" cy="116"/>
            </a:xfrm>
            <a:custGeom>
              <a:avLst/>
              <a:gdLst>
                <a:gd name="T0" fmla="*/ 56 w 79"/>
                <a:gd name="T1" fmla="*/ 2 h 57"/>
                <a:gd name="T2" fmla="*/ 53 w 79"/>
                <a:gd name="T3" fmla="*/ 3 h 57"/>
                <a:gd name="T4" fmla="*/ 52 w 79"/>
                <a:gd name="T5" fmla="*/ 4 h 57"/>
                <a:gd name="T6" fmla="*/ 52 w 79"/>
                <a:gd name="T7" fmla="*/ 4 h 57"/>
                <a:gd name="T8" fmla="*/ 39 w 79"/>
                <a:gd name="T9" fmla="*/ 12 h 57"/>
                <a:gd name="T10" fmla="*/ 39 w 79"/>
                <a:gd name="T11" fmla="*/ 12 h 57"/>
                <a:gd name="T12" fmla="*/ 37 w 79"/>
                <a:gd name="T13" fmla="*/ 12 h 57"/>
                <a:gd name="T14" fmla="*/ 19 w 79"/>
                <a:gd name="T15" fmla="*/ 10 h 57"/>
                <a:gd name="T16" fmla="*/ 19 w 79"/>
                <a:gd name="T17" fmla="*/ 10 h 57"/>
                <a:gd name="T18" fmla="*/ 19 w 79"/>
                <a:gd name="T19" fmla="*/ 10 h 57"/>
                <a:gd name="T20" fmla="*/ 17 w 79"/>
                <a:gd name="T21" fmla="*/ 10 h 57"/>
                <a:gd name="T22" fmla="*/ 0 w 79"/>
                <a:gd name="T23" fmla="*/ 13 h 57"/>
                <a:gd name="T24" fmla="*/ 7 w 79"/>
                <a:gd name="T25" fmla="*/ 49 h 57"/>
                <a:gd name="T26" fmla="*/ 9 w 79"/>
                <a:gd name="T27" fmla="*/ 57 h 57"/>
                <a:gd name="T28" fmla="*/ 79 w 79"/>
                <a:gd name="T29" fmla="*/ 44 h 57"/>
                <a:gd name="T30" fmla="*/ 78 w 79"/>
                <a:gd name="T31" fmla="*/ 36 h 57"/>
                <a:gd name="T32" fmla="*/ 71 w 79"/>
                <a:gd name="T33" fmla="*/ 0 h 57"/>
                <a:gd name="T34" fmla="*/ 56 w 79"/>
                <a:gd name="T35"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57">
                  <a:moveTo>
                    <a:pt x="56" y="2"/>
                  </a:moveTo>
                  <a:cubicBezTo>
                    <a:pt x="53" y="3"/>
                    <a:pt x="53" y="3"/>
                    <a:pt x="53" y="3"/>
                  </a:cubicBezTo>
                  <a:cubicBezTo>
                    <a:pt x="53" y="3"/>
                    <a:pt x="52" y="3"/>
                    <a:pt x="52" y="4"/>
                  </a:cubicBezTo>
                  <a:cubicBezTo>
                    <a:pt x="52" y="4"/>
                    <a:pt x="52" y="4"/>
                    <a:pt x="52" y="4"/>
                  </a:cubicBezTo>
                  <a:cubicBezTo>
                    <a:pt x="49" y="7"/>
                    <a:pt x="44" y="10"/>
                    <a:pt x="39" y="12"/>
                  </a:cubicBezTo>
                  <a:cubicBezTo>
                    <a:pt x="39" y="12"/>
                    <a:pt x="39" y="12"/>
                    <a:pt x="39" y="12"/>
                  </a:cubicBezTo>
                  <a:cubicBezTo>
                    <a:pt x="38" y="12"/>
                    <a:pt x="38" y="12"/>
                    <a:pt x="37" y="12"/>
                  </a:cubicBezTo>
                  <a:cubicBezTo>
                    <a:pt x="30" y="14"/>
                    <a:pt x="24" y="12"/>
                    <a:pt x="19" y="10"/>
                  </a:cubicBezTo>
                  <a:cubicBezTo>
                    <a:pt x="19" y="10"/>
                    <a:pt x="19" y="10"/>
                    <a:pt x="19" y="10"/>
                  </a:cubicBezTo>
                  <a:cubicBezTo>
                    <a:pt x="19" y="10"/>
                    <a:pt x="19" y="10"/>
                    <a:pt x="19" y="10"/>
                  </a:cubicBezTo>
                  <a:cubicBezTo>
                    <a:pt x="17" y="10"/>
                    <a:pt x="17" y="10"/>
                    <a:pt x="17" y="10"/>
                  </a:cubicBezTo>
                  <a:cubicBezTo>
                    <a:pt x="0" y="13"/>
                    <a:pt x="0" y="13"/>
                    <a:pt x="0" y="13"/>
                  </a:cubicBezTo>
                  <a:cubicBezTo>
                    <a:pt x="7" y="49"/>
                    <a:pt x="7" y="49"/>
                    <a:pt x="7" y="49"/>
                  </a:cubicBezTo>
                  <a:cubicBezTo>
                    <a:pt x="9" y="57"/>
                    <a:pt x="9" y="57"/>
                    <a:pt x="9" y="57"/>
                  </a:cubicBezTo>
                  <a:cubicBezTo>
                    <a:pt x="79" y="44"/>
                    <a:pt x="79" y="44"/>
                    <a:pt x="79" y="44"/>
                  </a:cubicBezTo>
                  <a:cubicBezTo>
                    <a:pt x="78" y="36"/>
                    <a:pt x="78" y="36"/>
                    <a:pt x="78" y="36"/>
                  </a:cubicBezTo>
                  <a:cubicBezTo>
                    <a:pt x="71" y="0"/>
                    <a:pt x="71" y="0"/>
                    <a:pt x="71" y="0"/>
                  </a:cubicBezTo>
                  <a:lnTo>
                    <a:pt x="56" y="2"/>
                  </a:ln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27"/>
            <p:cNvSpPr>
              <a:spLocks/>
            </p:cNvSpPr>
            <p:nvPr/>
          </p:nvSpPr>
          <p:spPr bwMode="auto">
            <a:xfrm>
              <a:off x="2633" y="1870"/>
              <a:ext cx="256" cy="71"/>
            </a:xfrm>
            <a:custGeom>
              <a:avLst/>
              <a:gdLst>
                <a:gd name="T0" fmla="*/ 121 w 126"/>
                <a:gd name="T1" fmla="*/ 12 h 35"/>
                <a:gd name="T2" fmla="*/ 7 w 126"/>
                <a:gd name="T3" fmla="*/ 34 h 35"/>
                <a:gd name="T4" fmla="*/ 0 w 126"/>
                <a:gd name="T5" fmla="*/ 30 h 35"/>
                <a:gd name="T6" fmla="*/ 5 w 126"/>
                <a:gd name="T7" fmla="*/ 23 h 35"/>
                <a:gd name="T8" fmla="*/ 119 w 126"/>
                <a:gd name="T9" fmla="*/ 1 h 35"/>
                <a:gd name="T10" fmla="*/ 126 w 126"/>
                <a:gd name="T11" fmla="*/ 5 h 35"/>
                <a:gd name="T12" fmla="*/ 121 w 126"/>
                <a:gd name="T13" fmla="*/ 12 h 35"/>
              </a:gdLst>
              <a:ahLst/>
              <a:cxnLst>
                <a:cxn ang="0">
                  <a:pos x="T0" y="T1"/>
                </a:cxn>
                <a:cxn ang="0">
                  <a:pos x="T2" y="T3"/>
                </a:cxn>
                <a:cxn ang="0">
                  <a:pos x="T4" y="T5"/>
                </a:cxn>
                <a:cxn ang="0">
                  <a:pos x="T6" y="T7"/>
                </a:cxn>
                <a:cxn ang="0">
                  <a:pos x="T8" y="T9"/>
                </a:cxn>
                <a:cxn ang="0">
                  <a:pos x="T10" y="T11"/>
                </a:cxn>
                <a:cxn ang="0">
                  <a:pos x="T12" y="T13"/>
                </a:cxn>
              </a:cxnLst>
              <a:rect l="0" t="0" r="r" b="b"/>
              <a:pathLst>
                <a:path w="126" h="35">
                  <a:moveTo>
                    <a:pt x="121" y="12"/>
                  </a:moveTo>
                  <a:cubicBezTo>
                    <a:pt x="7" y="34"/>
                    <a:pt x="7" y="34"/>
                    <a:pt x="7" y="34"/>
                  </a:cubicBezTo>
                  <a:cubicBezTo>
                    <a:pt x="4" y="35"/>
                    <a:pt x="1" y="33"/>
                    <a:pt x="0" y="30"/>
                  </a:cubicBezTo>
                  <a:cubicBezTo>
                    <a:pt x="0" y="27"/>
                    <a:pt x="2" y="24"/>
                    <a:pt x="5" y="23"/>
                  </a:cubicBezTo>
                  <a:cubicBezTo>
                    <a:pt x="119" y="1"/>
                    <a:pt x="119" y="1"/>
                    <a:pt x="119" y="1"/>
                  </a:cubicBezTo>
                  <a:cubicBezTo>
                    <a:pt x="122" y="0"/>
                    <a:pt x="125" y="2"/>
                    <a:pt x="126" y="5"/>
                  </a:cubicBezTo>
                  <a:cubicBezTo>
                    <a:pt x="126" y="8"/>
                    <a:pt x="124" y="11"/>
                    <a:pt x="121" y="12"/>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28"/>
            <p:cNvSpPr>
              <a:spLocks/>
            </p:cNvSpPr>
            <p:nvPr/>
          </p:nvSpPr>
          <p:spPr bwMode="auto">
            <a:xfrm>
              <a:off x="2641" y="1933"/>
              <a:ext cx="171" cy="53"/>
            </a:xfrm>
            <a:custGeom>
              <a:avLst/>
              <a:gdLst>
                <a:gd name="T0" fmla="*/ 79 w 84"/>
                <a:gd name="T1" fmla="*/ 12 h 26"/>
                <a:gd name="T2" fmla="*/ 7 w 84"/>
                <a:gd name="T3" fmla="*/ 26 h 26"/>
                <a:gd name="T4" fmla="*/ 1 w 84"/>
                <a:gd name="T5" fmla="*/ 21 h 26"/>
                <a:gd name="T6" fmla="*/ 5 w 84"/>
                <a:gd name="T7" fmla="*/ 15 h 26"/>
                <a:gd name="T8" fmla="*/ 77 w 84"/>
                <a:gd name="T9" fmla="*/ 1 h 26"/>
                <a:gd name="T10" fmla="*/ 83 w 84"/>
                <a:gd name="T11" fmla="*/ 5 h 26"/>
                <a:gd name="T12" fmla="*/ 79 w 84"/>
                <a:gd name="T13" fmla="*/ 12 h 26"/>
              </a:gdLst>
              <a:ahLst/>
              <a:cxnLst>
                <a:cxn ang="0">
                  <a:pos x="T0" y="T1"/>
                </a:cxn>
                <a:cxn ang="0">
                  <a:pos x="T2" y="T3"/>
                </a:cxn>
                <a:cxn ang="0">
                  <a:pos x="T4" y="T5"/>
                </a:cxn>
                <a:cxn ang="0">
                  <a:pos x="T6" y="T7"/>
                </a:cxn>
                <a:cxn ang="0">
                  <a:pos x="T8" y="T9"/>
                </a:cxn>
                <a:cxn ang="0">
                  <a:pos x="T10" y="T11"/>
                </a:cxn>
                <a:cxn ang="0">
                  <a:pos x="T12" y="T13"/>
                </a:cxn>
              </a:cxnLst>
              <a:rect l="0" t="0" r="r" b="b"/>
              <a:pathLst>
                <a:path w="84" h="26">
                  <a:moveTo>
                    <a:pt x="79" y="12"/>
                  </a:moveTo>
                  <a:cubicBezTo>
                    <a:pt x="7" y="26"/>
                    <a:pt x="7" y="26"/>
                    <a:pt x="7" y="26"/>
                  </a:cubicBezTo>
                  <a:cubicBezTo>
                    <a:pt x="4" y="26"/>
                    <a:pt x="1" y="24"/>
                    <a:pt x="1" y="21"/>
                  </a:cubicBezTo>
                  <a:cubicBezTo>
                    <a:pt x="0" y="18"/>
                    <a:pt x="2" y="15"/>
                    <a:pt x="5" y="15"/>
                  </a:cubicBezTo>
                  <a:cubicBezTo>
                    <a:pt x="77" y="1"/>
                    <a:pt x="77" y="1"/>
                    <a:pt x="77" y="1"/>
                  </a:cubicBezTo>
                  <a:cubicBezTo>
                    <a:pt x="80" y="0"/>
                    <a:pt x="83" y="2"/>
                    <a:pt x="83" y="5"/>
                  </a:cubicBezTo>
                  <a:cubicBezTo>
                    <a:pt x="84" y="8"/>
                    <a:pt x="82" y="11"/>
                    <a:pt x="79" y="12"/>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29"/>
            <p:cNvSpPr>
              <a:spLocks/>
            </p:cNvSpPr>
            <p:nvPr/>
          </p:nvSpPr>
          <p:spPr bwMode="auto">
            <a:xfrm>
              <a:off x="2649" y="1980"/>
              <a:ext cx="171" cy="53"/>
            </a:xfrm>
            <a:custGeom>
              <a:avLst/>
              <a:gdLst>
                <a:gd name="T0" fmla="*/ 79 w 84"/>
                <a:gd name="T1" fmla="*/ 11 h 26"/>
                <a:gd name="T2" fmla="*/ 7 w 84"/>
                <a:gd name="T3" fmla="*/ 25 h 26"/>
                <a:gd name="T4" fmla="*/ 1 w 84"/>
                <a:gd name="T5" fmla="*/ 21 h 26"/>
                <a:gd name="T6" fmla="*/ 5 w 84"/>
                <a:gd name="T7" fmla="*/ 14 h 26"/>
                <a:gd name="T8" fmla="*/ 77 w 84"/>
                <a:gd name="T9" fmla="*/ 0 h 26"/>
                <a:gd name="T10" fmla="*/ 84 w 84"/>
                <a:gd name="T11" fmla="*/ 5 h 26"/>
                <a:gd name="T12" fmla="*/ 79 w 84"/>
                <a:gd name="T13" fmla="*/ 11 h 26"/>
              </a:gdLst>
              <a:ahLst/>
              <a:cxnLst>
                <a:cxn ang="0">
                  <a:pos x="T0" y="T1"/>
                </a:cxn>
                <a:cxn ang="0">
                  <a:pos x="T2" y="T3"/>
                </a:cxn>
                <a:cxn ang="0">
                  <a:pos x="T4" y="T5"/>
                </a:cxn>
                <a:cxn ang="0">
                  <a:pos x="T6" y="T7"/>
                </a:cxn>
                <a:cxn ang="0">
                  <a:pos x="T8" y="T9"/>
                </a:cxn>
                <a:cxn ang="0">
                  <a:pos x="T10" y="T11"/>
                </a:cxn>
                <a:cxn ang="0">
                  <a:pos x="T12" y="T13"/>
                </a:cxn>
              </a:cxnLst>
              <a:rect l="0" t="0" r="r" b="b"/>
              <a:pathLst>
                <a:path w="84" h="26">
                  <a:moveTo>
                    <a:pt x="79" y="11"/>
                  </a:moveTo>
                  <a:cubicBezTo>
                    <a:pt x="7" y="25"/>
                    <a:pt x="7" y="25"/>
                    <a:pt x="7" y="25"/>
                  </a:cubicBezTo>
                  <a:cubicBezTo>
                    <a:pt x="4" y="26"/>
                    <a:pt x="1" y="24"/>
                    <a:pt x="1" y="21"/>
                  </a:cubicBezTo>
                  <a:cubicBezTo>
                    <a:pt x="0" y="18"/>
                    <a:pt x="2" y="15"/>
                    <a:pt x="5" y="14"/>
                  </a:cubicBezTo>
                  <a:cubicBezTo>
                    <a:pt x="77" y="0"/>
                    <a:pt x="77" y="0"/>
                    <a:pt x="77" y="0"/>
                  </a:cubicBezTo>
                  <a:cubicBezTo>
                    <a:pt x="80" y="0"/>
                    <a:pt x="83" y="2"/>
                    <a:pt x="84" y="5"/>
                  </a:cubicBezTo>
                  <a:cubicBezTo>
                    <a:pt x="84" y="8"/>
                    <a:pt x="82" y="11"/>
                    <a:pt x="79" y="11"/>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30"/>
            <p:cNvSpPr>
              <a:spLocks/>
            </p:cNvSpPr>
            <p:nvPr/>
          </p:nvSpPr>
          <p:spPr bwMode="auto">
            <a:xfrm>
              <a:off x="2659" y="2035"/>
              <a:ext cx="193" cy="69"/>
            </a:xfrm>
            <a:custGeom>
              <a:avLst/>
              <a:gdLst>
                <a:gd name="T0" fmla="*/ 193 w 193"/>
                <a:gd name="T1" fmla="*/ 32 h 69"/>
                <a:gd name="T2" fmla="*/ 8 w 193"/>
                <a:gd name="T3" fmla="*/ 69 h 69"/>
                <a:gd name="T4" fmla="*/ 0 w 193"/>
                <a:gd name="T5" fmla="*/ 37 h 69"/>
                <a:gd name="T6" fmla="*/ 187 w 193"/>
                <a:gd name="T7" fmla="*/ 0 h 69"/>
                <a:gd name="T8" fmla="*/ 193 w 193"/>
                <a:gd name="T9" fmla="*/ 32 h 69"/>
              </a:gdLst>
              <a:ahLst/>
              <a:cxnLst>
                <a:cxn ang="0">
                  <a:pos x="T0" y="T1"/>
                </a:cxn>
                <a:cxn ang="0">
                  <a:pos x="T2" y="T3"/>
                </a:cxn>
                <a:cxn ang="0">
                  <a:pos x="T4" y="T5"/>
                </a:cxn>
                <a:cxn ang="0">
                  <a:pos x="T6" y="T7"/>
                </a:cxn>
                <a:cxn ang="0">
                  <a:pos x="T8" y="T9"/>
                </a:cxn>
              </a:cxnLst>
              <a:rect l="0" t="0" r="r" b="b"/>
              <a:pathLst>
                <a:path w="193" h="69">
                  <a:moveTo>
                    <a:pt x="193" y="32"/>
                  </a:moveTo>
                  <a:lnTo>
                    <a:pt x="8" y="69"/>
                  </a:lnTo>
                  <a:lnTo>
                    <a:pt x="0" y="37"/>
                  </a:lnTo>
                  <a:lnTo>
                    <a:pt x="187" y="0"/>
                  </a:lnTo>
                  <a:lnTo>
                    <a:pt x="193" y="32"/>
                  </a:ln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31"/>
            <p:cNvSpPr>
              <a:spLocks/>
            </p:cNvSpPr>
            <p:nvPr/>
          </p:nvSpPr>
          <p:spPr bwMode="auto">
            <a:xfrm>
              <a:off x="2551" y="1795"/>
              <a:ext cx="41" cy="496"/>
            </a:xfrm>
            <a:custGeom>
              <a:avLst/>
              <a:gdLst>
                <a:gd name="T0" fmla="*/ 20 w 20"/>
                <a:gd name="T1" fmla="*/ 0 h 244"/>
                <a:gd name="T2" fmla="*/ 0 w 20"/>
                <a:gd name="T3" fmla="*/ 20 h 244"/>
                <a:gd name="T4" fmla="*/ 0 w 20"/>
                <a:gd name="T5" fmla="*/ 224 h 244"/>
                <a:gd name="T6" fmla="*/ 20 w 20"/>
                <a:gd name="T7" fmla="*/ 244 h 244"/>
                <a:gd name="T8" fmla="*/ 20 w 20"/>
                <a:gd name="T9" fmla="*/ 244 h 244"/>
                <a:gd name="T10" fmla="*/ 20 w 20"/>
                <a:gd name="T11" fmla="*/ 0 h 244"/>
              </a:gdLst>
              <a:ahLst/>
              <a:cxnLst>
                <a:cxn ang="0">
                  <a:pos x="T0" y="T1"/>
                </a:cxn>
                <a:cxn ang="0">
                  <a:pos x="T2" y="T3"/>
                </a:cxn>
                <a:cxn ang="0">
                  <a:pos x="T4" y="T5"/>
                </a:cxn>
                <a:cxn ang="0">
                  <a:pos x="T6" y="T7"/>
                </a:cxn>
                <a:cxn ang="0">
                  <a:pos x="T8" y="T9"/>
                </a:cxn>
                <a:cxn ang="0">
                  <a:pos x="T10" y="T11"/>
                </a:cxn>
              </a:cxnLst>
              <a:rect l="0" t="0" r="r" b="b"/>
              <a:pathLst>
                <a:path w="20" h="244">
                  <a:moveTo>
                    <a:pt x="20" y="0"/>
                  </a:moveTo>
                  <a:cubicBezTo>
                    <a:pt x="9" y="0"/>
                    <a:pt x="0" y="9"/>
                    <a:pt x="0" y="20"/>
                  </a:cubicBezTo>
                  <a:cubicBezTo>
                    <a:pt x="0" y="224"/>
                    <a:pt x="0" y="224"/>
                    <a:pt x="0" y="224"/>
                  </a:cubicBezTo>
                  <a:cubicBezTo>
                    <a:pt x="0" y="235"/>
                    <a:pt x="9" y="244"/>
                    <a:pt x="20" y="244"/>
                  </a:cubicBezTo>
                  <a:cubicBezTo>
                    <a:pt x="20" y="244"/>
                    <a:pt x="20" y="244"/>
                    <a:pt x="20" y="244"/>
                  </a:cubicBezTo>
                  <a:cubicBezTo>
                    <a:pt x="20" y="0"/>
                    <a:pt x="20" y="0"/>
                    <a:pt x="20" y="0"/>
                  </a:cubicBez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32"/>
            <p:cNvSpPr>
              <a:spLocks/>
            </p:cNvSpPr>
            <p:nvPr/>
          </p:nvSpPr>
          <p:spPr bwMode="auto">
            <a:xfrm>
              <a:off x="2592" y="1795"/>
              <a:ext cx="801" cy="496"/>
            </a:xfrm>
            <a:custGeom>
              <a:avLst/>
              <a:gdLst>
                <a:gd name="T0" fmla="*/ 374 w 394"/>
                <a:gd name="T1" fmla="*/ 0 h 244"/>
                <a:gd name="T2" fmla="*/ 0 w 394"/>
                <a:gd name="T3" fmla="*/ 0 h 244"/>
                <a:gd name="T4" fmla="*/ 0 w 394"/>
                <a:gd name="T5" fmla="*/ 244 h 244"/>
                <a:gd name="T6" fmla="*/ 374 w 394"/>
                <a:gd name="T7" fmla="*/ 244 h 244"/>
                <a:gd name="T8" fmla="*/ 394 w 394"/>
                <a:gd name="T9" fmla="*/ 224 h 244"/>
                <a:gd name="T10" fmla="*/ 394 w 394"/>
                <a:gd name="T11" fmla="*/ 20 h 244"/>
                <a:gd name="T12" fmla="*/ 374 w 394"/>
                <a:gd name="T13" fmla="*/ 0 h 244"/>
              </a:gdLst>
              <a:ahLst/>
              <a:cxnLst>
                <a:cxn ang="0">
                  <a:pos x="T0" y="T1"/>
                </a:cxn>
                <a:cxn ang="0">
                  <a:pos x="T2" y="T3"/>
                </a:cxn>
                <a:cxn ang="0">
                  <a:pos x="T4" y="T5"/>
                </a:cxn>
                <a:cxn ang="0">
                  <a:pos x="T6" y="T7"/>
                </a:cxn>
                <a:cxn ang="0">
                  <a:pos x="T8" y="T9"/>
                </a:cxn>
                <a:cxn ang="0">
                  <a:pos x="T10" y="T11"/>
                </a:cxn>
                <a:cxn ang="0">
                  <a:pos x="T12" y="T13"/>
                </a:cxn>
              </a:cxnLst>
              <a:rect l="0" t="0" r="r" b="b"/>
              <a:pathLst>
                <a:path w="394" h="244">
                  <a:moveTo>
                    <a:pt x="374" y="0"/>
                  </a:moveTo>
                  <a:cubicBezTo>
                    <a:pt x="0" y="0"/>
                    <a:pt x="0" y="0"/>
                    <a:pt x="0" y="0"/>
                  </a:cubicBezTo>
                  <a:cubicBezTo>
                    <a:pt x="0" y="244"/>
                    <a:pt x="0" y="244"/>
                    <a:pt x="0" y="244"/>
                  </a:cubicBezTo>
                  <a:cubicBezTo>
                    <a:pt x="374" y="244"/>
                    <a:pt x="374" y="244"/>
                    <a:pt x="374" y="244"/>
                  </a:cubicBezTo>
                  <a:cubicBezTo>
                    <a:pt x="385" y="244"/>
                    <a:pt x="394" y="235"/>
                    <a:pt x="394" y="224"/>
                  </a:cubicBezTo>
                  <a:cubicBezTo>
                    <a:pt x="394" y="20"/>
                    <a:pt x="394" y="20"/>
                    <a:pt x="394" y="20"/>
                  </a:cubicBezTo>
                  <a:cubicBezTo>
                    <a:pt x="394" y="9"/>
                    <a:pt x="385" y="0"/>
                    <a:pt x="374" y="0"/>
                  </a:cubicBez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Rectangle 33"/>
            <p:cNvSpPr>
              <a:spLocks noChangeArrowheads="1"/>
            </p:cNvSpPr>
            <p:nvPr/>
          </p:nvSpPr>
          <p:spPr bwMode="auto">
            <a:xfrm>
              <a:off x="2649" y="1838"/>
              <a:ext cx="309" cy="4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34"/>
            <p:cNvSpPr>
              <a:spLocks/>
            </p:cNvSpPr>
            <p:nvPr/>
          </p:nvSpPr>
          <p:spPr bwMode="auto">
            <a:xfrm>
              <a:off x="2978" y="1834"/>
              <a:ext cx="395" cy="49"/>
            </a:xfrm>
            <a:custGeom>
              <a:avLst/>
              <a:gdLst>
                <a:gd name="T0" fmla="*/ 181 w 194"/>
                <a:gd name="T1" fmla="*/ 24 h 24"/>
                <a:gd name="T2" fmla="*/ 12 w 194"/>
                <a:gd name="T3" fmla="*/ 24 h 24"/>
                <a:gd name="T4" fmla="*/ 0 w 194"/>
                <a:gd name="T5" fmla="*/ 12 h 24"/>
                <a:gd name="T6" fmla="*/ 12 w 194"/>
                <a:gd name="T7" fmla="*/ 0 h 24"/>
                <a:gd name="T8" fmla="*/ 181 w 194"/>
                <a:gd name="T9" fmla="*/ 0 h 24"/>
                <a:gd name="T10" fmla="*/ 194 w 194"/>
                <a:gd name="T11" fmla="*/ 12 h 24"/>
                <a:gd name="T12" fmla="*/ 181 w 194"/>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194" h="24">
                  <a:moveTo>
                    <a:pt x="181" y="24"/>
                  </a:moveTo>
                  <a:cubicBezTo>
                    <a:pt x="12" y="24"/>
                    <a:pt x="12" y="24"/>
                    <a:pt x="12" y="24"/>
                  </a:cubicBezTo>
                  <a:cubicBezTo>
                    <a:pt x="5" y="24"/>
                    <a:pt x="0" y="19"/>
                    <a:pt x="0" y="12"/>
                  </a:cubicBezTo>
                  <a:cubicBezTo>
                    <a:pt x="0" y="5"/>
                    <a:pt x="5" y="0"/>
                    <a:pt x="12" y="0"/>
                  </a:cubicBezTo>
                  <a:cubicBezTo>
                    <a:pt x="181" y="0"/>
                    <a:pt x="181" y="0"/>
                    <a:pt x="181" y="0"/>
                  </a:cubicBezTo>
                  <a:cubicBezTo>
                    <a:pt x="188" y="0"/>
                    <a:pt x="194" y="5"/>
                    <a:pt x="194" y="12"/>
                  </a:cubicBezTo>
                  <a:cubicBezTo>
                    <a:pt x="194" y="19"/>
                    <a:pt x="188" y="24"/>
                    <a:pt x="181" y="24"/>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35"/>
            <p:cNvSpPr>
              <a:spLocks/>
            </p:cNvSpPr>
            <p:nvPr/>
          </p:nvSpPr>
          <p:spPr bwMode="auto">
            <a:xfrm>
              <a:off x="2978" y="1913"/>
              <a:ext cx="267" cy="51"/>
            </a:xfrm>
            <a:custGeom>
              <a:avLst/>
              <a:gdLst>
                <a:gd name="T0" fmla="*/ 118 w 131"/>
                <a:gd name="T1" fmla="*/ 25 h 25"/>
                <a:gd name="T2" fmla="*/ 12 w 131"/>
                <a:gd name="T3" fmla="*/ 25 h 25"/>
                <a:gd name="T4" fmla="*/ 0 w 131"/>
                <a:gd name="T5" fmla="*/ 13 h 25"/>
                <a:gd name="T6" fmla="*/ 12 w 131"/>
                <a:gd name="T7" fmla="*/ 0 h 25"/>
                <a:gd name="T8" fmla="*/ 118 w 131"/>
                <a:gd name="T9" fmla="*/ 0 h 25"/>
                <a:gd name="T10" fmla="*/ 131 w 131"/>
                <a:gd name="T11" fmla="*/ 13 h 25"/>
                <a:gd name="T12" fmla="*/ 118 w 131"/>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131" h="25">
                  <a:moveTo>
                    <a:pt x="118" y="25"/>
                  </a:moveTo>
                  <a:cubicBezTo>
                    <a:pt x="12" y="25"/>
                    <a:pt x="12" y="25"/>
                    <a:pt x="12" y="25"/>
                  </a:cubicBezTo>
                  <a:cubicBezTo>
                    <a:pt x="5" y="25"/>
                    <a:pt x="0" y="19"/>
                    <a:pt x="0" y="13"/>
                  </a:cubicBezTo>
                  <a:cubicBezTo>
                    <a:pt x="0" y="6"/>
                    <a:pt x="5" y="0"/>
                    <a:pt x="12" y="0"/>
                  </a:cubicBezTo>
                  <a:cubicBezTo>
                    <a:pt x="118" y="0"/>
                    <a:pt x="118" y="0"/>
                    <a:pt x="118" y="0"/>
                  </a:cubicBezTo>
                  <a:cubicBezTo>
                    <a:pt x="125" y="0"/>
                    <a:pt x="131" y="6"/>
                    <a:pt x="131" y="13"/>
                  </a:cubicBezTo>
                  <a:cubicBezTo>
                    <a:pt x="131" y="19"/>
                    <a:pt x="125" y="25"/>
                    <a:pt x="118" y="25"/>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36"/>
            <p:cNvSpPr>
              <a:spLocks/>
            </p:cNvSpPr>
            <p:nvPr/>
          </p:nvSpPr>
          <p:spPr bwMode="auto">
            <a:xfrm>
              <a:off x="2978" y="1984"/>
              <a:ext cx="267" cy="49"/>
            </a:xfrm>
            <a:custGeom>
              <a:avLst/>
              <a:gdLst>
                <a:gd name="T0" fmla="*/ 118 w 131"/>
                <a:gd name="T1" fmla="*/ 24 h 24"/>
                <a:gd name="T2" fmla="*/ 12 w 131"/>
                <a:gd name="T3" fmla="*/ 24 h 24"/>
                <a:gd name="T4" fmla="*/ 0 w 131"/>
                <a:gd name="T5" fmla="*/ 12 h 24"/>
                <a:gd name="T6" fmla="*/ 12 w 131"/>
                <a:gd name="T7" fmla="*/ 0 h 24"/>
                <a:gd name="T8" fmla="*/ 118 w 131"/>
                <a:gd name="T9" fmla="*/ 0 h 24"/>
                <a:gd name="T10" fmla="*/ 131 w 131"/>
                <a:gd name="T11" fmla="*/ 12 h 24"/>
                <a:gd name="T12" fmla="*/ 118 w 131"/>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131" h="24">
                  <a:moveTo>
                    <a:pt x="118" y="24"/>
                  </a:moveTo>
                  <a:cubicBezTo>
                    <a:pt x="12" y="24"/>
                    <a:pt x="12" y="24"/>
                    <a:pt x="12" y="24"/>
                  </a:cubicBezTo>
                  <a:cubicBezTo>
                    <a:pt x="5" y="24"/>
                    <a:pt x="0" y="19"/>
                    <a:pt x="0" y="12"/>
                  </a:cubicBezTo>
                  <a:cubicBezTo>
                    <a:pt x="0" y="5"/>
                    <a:pt x="5" y="0"/>
                    <a:pt x="12" y="0"/>
                  </a:cubicBezTo>
                  <a:cubicBezTo>
                    <a:pt x="118" y="0"/>
                    <a:pt x="118" y="0"/>
                    <a:pt x="118" y="0"/>
                  </a:cubicBezTo>
                  <a:cubicBezTo>
                    <a:pt x="125" y="0"/>
                    <a:pt x="131" y="5"/>
                    <a:pt x="131" y="12"/>
                  </a:cubicBezTo>
                  <a:cubicBezTo>
                    <a:pt x="131" y="19"/>
                    <a:pt x="125" y="24"/>
                    <a:pt x="118" y="24"/>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37"/>
            <p:cNvSpPr>
              <a:spLocks/>
            </p:cNvSpPr>
            <p:nvPr/>
          </p:nvSpPr>
          <p:spPr bwMode="auto">
            <a:xfrm>
              <a:off x="2993" y="2090"/>
              <a:ext cx="365" cy="83"/>
            </a:xfrm>
            <a:custGeom>
              <a:avLst/>
              <a:gdLst>
                <a:gd name="T0" fmla="*/ 130 w 365"/>
                <a:gd name="T1" fmla="*/ 0 h 83"/>
                <a:gd name="T2" fmla="*/ 0 w 365"/>
                <a:gd name="T3" fmla="*/ 0 h 83"/>
                <a:gd name="T4" fmla="*/ 0 w 365"/>
                <a:gd name="T5" fmla="*/ 83 h 83"/>
                <a:gd name="T6" fmla="*/ 365 w 365"/>
                <a:gd name="T7" fmla="*/ 83 h 83"/>
                <a:gd name="T8" fmla="*/ 365 w 365"/>
                <a:gd name="T9" fmla="*/ 0 h 83"/>
                <a:gd name="T10" fmla="*/ 130 w 365"/>
                <a:gd name="T11" fmla="*/ 0 h 83"/>
              </a:gdLst>
              <a:ahLst/>
              <a:cxnLst>
                <a:cxn ang="0">
                  <a:pos x="T0" y="T1"/>
                </a:cxn>
                <a:cxn ang="0">
                  <a:pos x="T2" y="T3"/>
                </a:cxn>
                <a:cxn ang="0">
                  <a:pos x="T4" y="T5"/>
                </a:cxn>
                <a:cxn ang="0">
                  <a:pos x="T6" y="T7"/>
                </a:cxn>
                <a:cxn ang="0">
                  <a:pos x="T8" y="T9"/>
                </a:cxn>
                <a:cxn ang="0">
                  <a:pos x="T10" y="T11"/>
                </a:cxn>
              </a:cxnLst>
              <a:rect l="0" t="0" r="r" b="b"/>
              <a:pathLst>
                <a:path w="365" h="83">
                  <a:moveTo>
                    <a:pt x="130" y="0"/>
                  </a:moveTo>
                  <a:lnTo>
                    <a:pt x="0" y="0"/>
                  </a:lnTo>
                  <a:lnTo>
                    <a:pt x="0" y="83"/>
                  </a:lnTo>
                  <a:lnTo>
                    <a:pt x="365" y="83"/>
                  </a:lnTo>
                  <a:lnTo>
                    <a:pt x="365" y="0"/>
                  </a:lnTo>
                  <a:lnTo>
                    <a:pt x="130" y="0"/>
                  </a:lnTo>
                  <a:close/>
                </a:path>
              </a:pathLst>
            </a:custGeom>
            <a:solidFill>
              <a:srgbClr val="2A4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Rectangle 38"/>
            <p:cNvSpPr>
              <a:spLocks noChangeArrowheads="1"/>
            </p:cNvSpPr>
            <p:nvPr/>
          </p:nvSpPr>
          <p:spPr bwMode="auto">
            <a:xfrm>
              <a:off x="2753" y="2100"/>
              <a:ext cx="109" cy="47"/>
            </a:xfrm>
            <a:prstGeom prst="rect">
              <a:avLst/>
            </a:prstGeom>
            <a:solidFill>
              <a:srgbClr val="E0BB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39"/>
            <p:cNvSpPr>
              <a:spLocks/>
            </p:cNvSpPr>
            <p:nvPr/>
          </p:nvSpPr>
          <p:spPr bwMode="auto">
            <a:xfrm>
              <a:off x="2698" y="2100"/>
              <a:ext cx="211" cy="130"/>
            </a:xfrm>
            <a:custGeom>
              <a:avLst/>
              <a:gdLst>
                <a:gd name="T0" fmla="*/ 77 w 104"/>
                <a:gd name="T1" fmla="*/ 0 h 64"/>
                <a:gd name="T2" fmla="*/ 52 w 104"/>
                <a:gd name="T3" fmla="*/ 9 h 64"/>
                <a:gd name="T4" fmla="*/ 27 w 104"/>
                <a:gd name="T5" fmla="*/ 0 h 64"/>
                <a:gd name="T6" fmla="*/ 0 w 104"/>
                <a:gd name="T7" fmla="*/ 0 h 64"/>
                <a:gd name="T8" fmla="*/ 0 w 104"/>
                <a:gd name="T9" fmla="*/ 64 h 64"/>
                <a:gd name="T10" fmla="*/ 104 w 104"/>
                <a:gd name="T11" fmla="*/ 64 h 64"/>
                <a:gd name="T12" fmla="*/ 104 w 104"/>
                <a:gd name="T13" fmla="*/ 0 h 64"/>
                <a:gd name="T14" fmla="*/ 77 w 104"/>
                <a:gd name="T15" fmla="*/ 0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64">
                  <a:moveTo>
                    <a:pt x="77" y="0"/>
                  </a:moveTo>
                  <a:cubicBezTo>
                    <a:pt x="70" y="5"/>
                    <a:pt x="61" y="9"/>
                    <a:pt x="52" y="9"/>
                  </a:cubicBezTo>
                  <a:cubicBezTo>
                    <a:pt x="42" y="9"/>
                    <a:pt x="34" y="5"/>
                    <a:pt x="27" y="0"/>
                  </a:cubicBezTo>
                  <a:cubicBezTo>
                    <a:pt x="0" y="0"/>
                    <a:pt x="0" y="0"/>
                    <a:pt x="0" y="0"/>
                  </a:cubicBezTo>
                  <a:cubicBezTo>
                    <a:pt x="0" y="64"/>
                    <a:pt x="0" y="64"/>
                    <a:pt x="0" y="64"/>
                  </a:cubicBezTo>
                  <a:cubicBezTo>
                    <a:pt x="104" y="64"/>
                    <a:pt x="104" y="64"/>
                    <a:pt x="104" y="64"/>
                  </a:cubicBezTo>
                  <a:cubicBezTo>
                    <a:pt x="104" y="0"/>
                    <a:pt x="104" y="0"/>
                    <a:pt x="104" y="0"/>
                  </a:cubicBezTo>
                  <a:lnTo>
                    <a:pt x="77" y="0"/>
                  </a:lnTo>
                  <a:close/>
                </a:path>
              </a:pathLst>
            </a:cu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Rectangle 40"/>
            <p:cNvSpPr>
              <a:spLocks noChangeArrowheads="1"/>
            </p:cNvSpPr>
            <p:nvPr/>
          </p:nvSpPr>
          <p:spPr bwMode="auto">
            <a:xfrm>
              <a:off x="2698" y="2100"/>
              <a:ext cx="51" cy="108"/>
            </a:xfrm>
            <a:prstGeom prst="rect">
              <a:avLst/>
            </a:prstGeom>
            <a:solidFill>
              <a:srgbClr val="4423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Rectangle 41"/>
            <p:cNvSpPr>
              <a:spLocks noChangeArrowheads="1"/>
            </p:cNvSpPr>
            <p:nvPr/>
          </p:nvSpPr>
          <p:spPr bwMode="auto">
            <a:xfrm>
              <a:off x="2862" y="2100"/>
              <a:ext cx="47" cy="108"/>
            </a:xfrm>
            <a:prstGeom prst="rect">
              <a:avLst/>
            </a:prstGeom>
            <a:solidFill>
              <a:srgbClr val="4423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42"/>
            <p:cNvSpPr>
              <a:spLocks/>
            </p:cNvSpPr>
            <p:nvPr/>
          </p:nvSpPr>
          <p:spPr bwMode="auto">
            <a:xfrm>
              <a:off x="2753" y="2100"/>
              <a:ext cx="99" cy="65"/>
            </a:xfrm>
            <a:custGeom>
              <a:avLst/>
              <a:gdLst>
                <a:gd name="T0" fmla="*/ 49 w 49"/>
                <a:gd name="T1" fmla="*/ 0 h 32"/>
                <a:gd name="T2" fmla="*/ 25 w 49"/>
                <a:gd name="T3" fmla="*/ 9 h 32"/>
                <a:gd name="T4" fmla="*/ 0 w 49"/>
                <a:gd name="T5" fmla="*/ 0 h 32"/>
                <a:gd name="T6" fmla="*/ 25 w 49"/>
                <a:gd name="T7" fmla="*/ 32 h 32"/>
                <a:gd name="T8" fmla="*/ 49 w 49"/>
                <a:gd name="T9" fmla="*/ 0 h 32"/>
              </a:gdLst>
              <a:ahLst/>
              <a:cxnLst>
                <a:cxn ang="0">
                  <a:pos x="T0" y="T1"/>
                </a:cxn>
                <a:cxn ang="0">
                  <a:pos x="T2" y="T3"/>
                </a:cxn>
                <a:cxn ang="0">
                  <a:pos x="T4" y="T5"/>
                </a:cxn>
                <a:cxn ang="0">
                  <a:pos x="T6" y="T7"/>
                </a:cxn>
                <a:cxn ang="0">
                  <a:pos x="T8" y="T9"/>
                </a:cxn>
              </a:cxnLst>
              <a:rect l="0" t="0" r="r" b="b"/>
              <a:pathLst>
                <a:path w="49" h="32">
                  <a:moveTo>
                    <a:pt x="49" y="0"/>
                  </a:moveTo>
                  <a:cubicBezTo>
                    <a:pt x="43" y="6"/>
                    <a:pt x="34" y="9"/>
                    <a:pt x="25" y="9"/>
                  </a:cubicBezTo>
                  <a:cubicBezTo>
                    <a:pt x="16" y="9"/>
                    <a:pt x="7" y="5"/>
                    <a:pt x="0" y="0"/>
                  </a:cubicBezTo>
                  <a:cubicBezTo>
                    <a:pt x="25" y="32"/>
                    <a:pt x="25" y="32"/>
                    <a:pt x="25" y="32"/>
                  </a:cubicBezTo>
                  <a:lnTo>
                    <a:pt x="4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43"/>
            <p:cNvSpPr>
              <a:spLocks/>
            </p:cNvSpPr>
            <p:nvPr/>
          </p:nvSpPr>
          <p:spPr bwMode="auto">
            <a:xfrm>
              <a:off x="2797" y="2183"/>
              <a:ext cx="13" cy="14"/>
            </a:xfrm>
            <a:custGeom>
              <a:avLst/>
              <a:gdLst>
                <a:gd name="T0" fmla="*/ 6 w 6"/>
                <a:gd name="T1" fmla="*/ 4 h 7"/>
                <a:gd name="T2" fmla="*/ 3 w 6"/>
                <a:gd name="T3" fmla="*/ 7 h 7"/>
                <a:gd name="T4" fmla="*/ 0 w 6"/>
                <a:gd name="T5" fmla="*/ 4 h 7"/>
                <a:gd name="T6" fmla="*/ 3 w 6"/>
                <a:gd name="T7" fmla="*/ 0 h 7"/>
                <a:gd name="T8" fmla="*/ 6 w 6"/>
                <a:gd name="T9" fmla="*/ 4 h 7"/>
              </a:gdLst>
              <a:ahLst/>
              <a:cxnLst>
                <a:cxn ang="0">
                  <a:pos x="T0" y="T1"/>
                </a:cxn>
                <a:cxn ang="0">
                  <a:pos x="T2" y="T3"/>
                </a:cxn>
                <a:cxn ang="0">
                  <a:pos x="T4" y="T5"/>
                </a:cxn>
                <a:cxn ang="0">
                  <a:pos x="T6" y="T7"/>
                </a:cxn>
                <a:cxn ang="0">
                  <a:pos x="T8" y="T9"/>
                </a:cxn>
              </a:cxnLst>
              <a:rect l="0" t="0" r="r" b="b"/>
              <a:pathLst>
                <a:path w="6" h="7">
                  <a:moveTo>
                    <a:pt x="6" y="4"/>
                  </a:moveTo>
                  <a:cubicBezTo>
                    <a:pt x="6" y="6"/>
                    <a:pt x="5" y="7"/>
                    <a:pt x="3" y="7"/>
                  </a:cubicBezTo>
                  <a:cubicBezTo>
                    <a:pt x="1" y="7"/>
                    <a:pt x="0" y="5"/>
                    <a:pt x="0" y="4"/>
                  </a:cubicBezTo>
                  <a:cubicBezTo>
                    <a:pt x="0" y="2"/>
                    <a:pt x="1" y="0"/>
                    <a:pt x="3" y="0"/>
                  </a:cubicBezTo>
                  <a:cubicBezTo>
                    <a:pt x="5" y="0"/>
                    <a:pt x="6" y="2"/>
                    <a:pt x="6" y="4"/>
                  </a:cubicBezTo>
                  <a:close/>
                </a:path>
              </a:pathLst>
            </a:custGeom>
            <a:solidFill>
              <a:srgbClr val="2A6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Oval 44"/>
            <p:cNvSpPr>
              <a:spLocks noChangeArrowheads="1"/>
            </p:cNvSpPr>
            <p:nvPr/>
          </p:nvSpPr>
          <p:spPr bwMode="auto">
            <a:xfrm>
              <a:off x="2797" y="2214"/>
              <a:ext cx="13" cy="14"/>
            </a:xfrm>
            <a:prstGeom prst="ellipse">
              <a:avLst/>
            </a:prstGeom>
            <a:solidFill>
              <a:srgbClr val="2A6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45"/>
            <p:cNvSpPr>
              <a:spLocks/>
            </p:cNvSpPr>
            <p:nvPr/>
          </p:nvSpPr>
          <p:spPr bwMode="auto">
            <a:xfrm>
              <a:off x="2722" y="1980"/>
              <a:ext cx="159" cy="33"/>
            </a:xfrm>
            <a:custGeom>
              <a:avLst/>
              <a:gdLst>
                <a:gd name="T0" fmla="*/ 0 w 78"/>
                <a:gd name="T1" fmla="*/ 12 h 16"/>
                <a:gd name="T2" fmla="*/ 5 w 78"/>
                <a:gd name="T3" fmla="*/ 16 h 16"/>
                <a:gd name="T4" fmla="*/ 74 w 78"/>
                <a:gd name="T5" fmla="*/ 16 h 16"/>
                <a:gd name="T6" fmla="*/ 78 w 78"/>
                <a:gd name="T7" fmla="*/ 12 h 16"/>
                <a:gd name="T8" fmla="*/ 78 w 78"/>
                <a:gd name="T9" fmla="*/ 4 h 16"/>
                <a:gd name="T10" fmla="*/ 74 w 78"/>
                <a:gd name="T11" fmla="*/ 0 h 16"/>
                <a:gd name="T12" fmla="*/ 5 w 78"/>
                <a:gd name="T13" fmla="*/ 0 h 16"/>
                <a:gd name="T14" fmla="*/ 0 w 78"/>
                <a:gd name="T15" fmla="*/ 4 h 16"/>
                <a:gd name="T16" fmla="*/ 0 w 78"/>
                <a:gd name="T1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16">
                  <a:moveTo>
                    <a:pt x="0" y="12"/>
                  </a:moveTo>
                  <a:cubicBezTo>
                    <a:pt x="0" y="14"/>
                    <a:pt x="2" y="16"/>
                    <a:pt x="5" y="16"/>
                  </a:cubicBezTo>
                  <a:cubicBezTo>
                    <a:pt x="74" y="16"/>
                    <a:pt x="74" y="16"/>
                    <a:pt x="74" y="16"/>
                  </a:cubicBezTo>
                  <a:cubicBezTo>
                    <a:pt x="77" y="16"/>
                    <a:pt x="78" y="14"/>
                    <a:pt x="78" y="12"/>
                  </a:cubicBezTo>
                  <a:cubicBezTo>
                    <a:pt x="78" y="4"/>
                    <a:pt x="78" y="4"/>
                    <a:pt x="78" y="4"/>
                  </a:cubicBezTo>
                  <a:cubicBezTo>
                    <a:pt x="78" y="1"/>
                    <a:pt x="77" y="0"/>
                    <a:pt x="74" y="0"/>
                  </a:cubicBezTo>
                  <a:cubicBezTo>
                    <a:pt x="5" y="0"/>
                    <a:pt x="5" y="0"/>
                    <a:pt x="5" y="0"/>
                  </a:cubicBezTo>
                  <a:cubicBezTo>
                    <a:pt x="2" y="0"/>
                    <a:pt x="0" y="1"/>
                    <a:pt x="0" y="4"/>
                  </a:cubicBezTo>
                  <a:lnTo>
                    <a:pt x="0" y="12"/>
                  </a:lnTo>
                  <a:close/>
                </a:path>
              </a:pathLst>
            </a:custGeom>
            <a:solidFill>
              <a:srgbClr val="C398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46"/>
            <p:cNvSpPr>
              <a:spLocks/>
            </p:cNvSpPr>
            <p:nvPr/>
          </p:nvSpPr>
          <p:spPr bwMode="auto">
            <a:xfrm>
              <a:off x="2775" y="2039"/>
              <a:ext cx="55" cy="77"/>
            </a:xfrm>
            <a:custGeom>
              <a:avLst/>
              <a:gdLst>
                <a:gd name="T0" fmla="*/ 55 w 55"/>
                <a:gd name="T1" fmla="*/ 61 h 77"/>
                <a:gd name="T2" fmla="*/ 55 w 55"/>
                <a:gd name="T3" fmla="*/ 0 h 77"/>
                <a:gd name="T4" fmla="*/ 0 w 55"/>
                <a:gd name="T5" fmla="*/ 0 h 77"/>
                <a:gd name="T6" fmla="*/ 0 w 55"/>
                <a:gd name="T7" fmla="*/ 61 h 77"/>
                <a:gd name="T8" fmla="*/ 28 w 55"/>
                <a:gd name="T9" fmla="*/ 77 h 77"/>
                <a:gd name="T10" fmla="*/ 55 w 55"/>
                <a:gd name="T11" fmla="*/ 61 h 77"/>
                <a:gd name="T12" fmla="*/ 55 w 55"/>
                <a:gd name="T13" fmla="*/ 61 h 77"/>
                <a:gd name="T14" fmla="*/ 55 w 55"/>
                <a:gd name="T15" fmla="*/ 61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77">
                  <a:moveTo>
                    <a:pt x="55" y="61"/>
                  </a:moveTo>
                  <a:lnTo>
                    <a:pt x="55" y="0"/>
                  </a:lnTo>
                  <a:lnTo>
                    <a:pt x="0" y="0"/>
                  </a:lnTo>
                  <a:lnTo>
                    <a:pt x="0" y="61"/>
                  </a:lnTo>
                  <a:lnTo>
                    <a:pt x="28" y="77"/>
                  </a:lnTo>
                  <a:lnTo>
                    <a:pt x="55" y="61"/>
                  </a:lnTo>
                  <a:lnTo>
                    <a:pt x="55" y="61"/>
                  </a:lnTo>
                  <a:lnTo>
                    <a:pt x="55" y="61"/>
                  </a:ln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2" name="Freeform 47"/>
            <p:cNvSpPr>
              <a:spLocks/>
            </p:cNvSpPr>
            <p:nvPr/>
          </p:nvSpPr>
          <p:spPr bwMode="auto">
            <a:xfrm>
              <a:off x="2775" y="2039"/>
              <a:ext cx="55" cy="47"/>
            </a:xfrm>
            <a:custGeom>
              <a:avLst/>
              <a:gdLst>
                <a:gd name="T0" fmla="*/ 27 w 27"/>
                <a:gd name="T1" fmla="*/ 22 h 23"/>
                <a:gd name="T2" fmla="*/ 14 w 27"/>
                <a:gd name="T3" fmla="*/ 23 h 23"/>
                <a:gd name="T4" fmla="*/ 0 w 27"/>
                <a:gd name="T5" fmla="*/ 22 h 23"/>
                <a:gd name="T6" fmla="*/ 0 w 27"/>
                <a:gd name="T7" fmla="*/ 0 h 23"/>
                <a:gd name="T8" fmla="*/ 27 w 27"/>
                <a:gd name="T9" fmla="*/ 0 h 23"/>
                <a:gd name="T10" fmla="*/ 27 w 27"/>
                <a:gd name="T11" fmla="*/ 22 h 23"/>
              </a:gdLst>
              <a:ahLst/>
              <a:cxnLst>
                <a:cxn ang="0">
                  <a:pos x="T0" y="T1"/>
                </a:cxn>
                <a:cxn ang="0">
                  <a:pos x="T2" y="T3"/>
                </a:cxn>
                <a:cxn ang="0">
                  <a:pos x="T4" y="T5"/>
                </a:cxn>
                <a:cxn ang="0">
                  <a:pos x="T6" y="T7"/>
                </a:cxn>
                <a:cxn ang="0">
                  <a:pos x="T8" y="T9"/>
                </a:cxn>
                <a:cxn ang="0">
                  <a:pos x="T10" y="T11"/>
                </a:cxn>
              </a:cxnLst>
              <a:rect l="0" t="0" r="r" b="b"/>
              <a:pathLst>
                <a:path w="27" h="23">
                  <a:moveTo>
                    <a:pt x="27" y="22"/>
                  </a:moveTo>
                  <a:cubicBezTo>
                    <a:pt x="23" y="22"/>
                    <a:pt x="18" y="23"/>
                    <a:pt x="14" y="23"/>
                  </a:cubicBezTo>
                  <a:cubicBezTo>
                    <a:pt x="9" y="23"/>
                    <a:pt x="4" y="22"/>
                    <a:pt x="0" y="22"/>
                  </a:cubicBezTo>
                  <a:cubicBezTo>
                    <a:pt x="0" y="0"/>
                    <a:pt x="0" y="0"/>
                    <a:pt x="0" y="0"/>
                  </a:cubicBezTo>
                  <a:cubicBezTo>
                    <a:pt x="27" y="0"/>
                    <a:pt x="27" y="0"/>
                    <a:pt x="27" y="0"/>
                  </a:cubicBezTo>
                  <a:lnTo>
                    <a:pt x="27" y="22"/>
                  </a:lnTo>
                  <a:close/>
                </a:path>
              </a:pathLst>
            </a:custGeom>
            <a:solidFill>
              <a:srgbClr val="C398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3" name="Freeform 48"/>
            <p:cNvSpPr>
              <a:spLocks/>
            </p:cNvSpPr>
            <p:nvPr/>
          </p:nvSpPr>
          <p:spPr bwMode="auto">
            <a:xfrm>
              <a:off x="2738" y="1925"/>
              <a:ext cx="128" cy="151"/>
            </a:xfrm>
            <a:custGeom>
              <a:avLst/>
              <a:gdLst>
                <a:gd name="T0" fmla="*/ 63 w 63"/>
                <a:gd name="T1" fmla="*/ 14 h 74"/>
                <a:gd name="T2" fmla="*/ 63 w 63"/>
                <a:gd name="T3" fmla="*/ 63 h 74"/>
                <a:gd name="T4" fmla="*/ 62 w 63"/>
                <a:gd name="T5" fmla="*/ 63 h 74"/>
                <a:gd name="T6" fmla="*/ 31 w 63"/>
                <a:gd name="T7" fmla="*/ 74 h 74"/>
                <a:gd name="T8" fmla="*/ 0 w 63"/>
                <a:gd name="T9" fmla="*/ 63 h 74"/>
                <a:gd name="T10" fmla="*/ 0 w 63"/>
                <a:gd name="T11" fmla="*/ 14 h 74"/>
                <a:gd name="T12" fmla="*/ 31 w 63"/>
                <a:gd name="T13" fmla="*/ 0 h 74"/>
                <a:gd name="T14" fmla="*/ 63 w 63"/>
                <a:gd name="T15" fmla="*/ 1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74">
                  <a:moveTo>
                    <a:pt x="63" y="14"/>
                  </a:moveTo>
                  <a:cubicBezTo>
                    <a:pt x="63" y="63"/>
                    <a:pt x="63" y="63"/>
                    <a:pt x="63" y="63"/>
                  </a:cubicBezTo>
                  <a:cubicBezTo>
                    <a:pt x="62" y="63"/>
                    <a:pt x="62" y="63"/>
                    <a:pt x="62" y="63"/>
                  </a:cubicBezTo>
                  <a:cubicBezTo>
                    <a:pt x="54" y="70"/>
                    <a:pt x="43" y="74"/>
                    <a:pt x="31" y="74"/>
                  </a:cubicBezTo>
                  <a:cubicBezTo>
                    <a:pt x="20" y="74"/>
                    <a:pt x="9" y="70"/>
                    <a:pt x="0" y="63"/>
                  </a:cubicBezTo>
                  <a:cubicBezTo>
                    <a:pt x="0" y="14"/>
                    <a:pt x="0" y="14"/>
                    <a:pt x="0" y="14"/>
                  </a:cubicBezTo>
                  <a:cubicBezTo>
                    <a:pt x="31" y="0"/>
                    <a:pt x="31" y="0"/>
                    <a:pt x="31" y="0"/>
                  </a:cubicBezTo>
                  <a:lnTo>
                    <a:pt x="63" y="14"/>
                  </a:ln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4" name="Freeform 49"/>
            <p:cNvSpPr>
              <a:spLocks/>
            </p:cNvSpPr>
            <p:nvPr/>
          </p:nvSpPr>
          <p:spPr bwMode="auto">
            <a:xfrm>
              <a:off x="2728" y="1856"/>
              <a:ext cx="163" cy="185"/>
            </a:xfrm>
            <a:custGeom>
              <a:avLst/>
              <a:gdLst>
                <a:gd name="T0" fmla="*/ 48 w 80"/>
                <a:gd name="T1" fmla="*/ 28 h 91"/>
                <a:gd name="T2" fmla="*/ 58 w 80"/>
                <a:gd name="T3" fmla="*/ 15 h 91"/>
                <a:gd name="T4" fmla="*/ 39 w 80"/>
                <a:gd name="T5" fmla="*/ 0 h 91"/>
                <a:gd name="T6" fmla="*/ 20 w 80"/>
                <a:gd name="T7" fmla="*/ 15 h 91"/>
                <a:gd name="T8" fmla="*/ 25 w 80"/>
                <a:gd name="T9" fmla="*/ 26 h 91"/>
                <a:gd name="T10" fmla="*/ 25 w 80"/>
                <a:gd name="T11" fmla="*/ 26 h 91"/>
                <a:gd name="T12" fmla="*/ 29 w 80"/>
                <a:gd name="T13" fmla="*/ 28 h 91"/>
                <a:gd name="T14" fmla="*/ 0 w 80"/>
                <a:gd name="T15" fmla="*/ 64 h 91"/>
                <a:gd name="T16" fmla="*/ 31 w 80"/>
                <a:gd name="T17" fmla="*/ 52 h 91"/>
                <a:gd name="T18" fmla="*/ 41 w 80"/>
                <a:gd name="T19" fmla="*/ 44 h 91"/>
                <a:gd name="T20" fmla="*/ 46 w 80"/>
                <a:gd name="T21" fmla="*/ 49 h 91"/>
                <a:gd name="T22" fmla="*/ 71 w 80"/>
                <a:gd name="T23" fmla="*/ 91 h 91"/>
                <a:gd name="T24" fmla="*/ 48 w 80"/>
                <a:gd name="T25" fmla="*/ 2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91">
                  <a:moveTo>
                    <a:pt x="48" y="28"/>
                  </a:moveTo>
                  <a:cubicBezTo>
                    <a:pt x="54" y="26"/>
                    <a:pt x="58" y="21"/>
                    <a:pt x="58" y="15"/>
                  </a:cubicBezTo>
                  <a:cubicBezTo>
                    <a:pt x="58" y="7"/>
                    <a:pt x="49" y="0"/>
                    <a:pt x="39" y="0"/>
                  </a:cubicBezTo>
                  <a:cubicBezTo>
                    <a:pt x="29" y="0"/>
                    <a:pt x="20" y="7"/>
                    <a:pt x="20" y="15"/>
                  </a:cubicBezTo>
                  <a:cubicBezTo>
                    <a:pt x="20" y="19"/>
                    <a:pt x="22" y="23"/>
                    <a:pt x="25" y="26"/>
                  </a:cubicBezTo>
                  <a:cubicBezTo>
                    <a:pt x="25" y="26"/>
                    <a:pt x="25" y="26"/>
                    <a:pt x="25" y="26"/>
                  </a:cubicBezTo>
                  <a:cubicBezTo>
                    <a:pt x="26" y="27"/>
                    <a:pt x="27" y="27"/>
                    <a:pt x="29" y="28"/>
                  </a:cubicBezTo>
                  <a:cubicBezTo>
                    <a:pt x="11" y="32"/>
                    <a:pt x="0" y="49"/>
                    <a:pt x="0" y="64"/>
                  </a:cubicBezTo>
                  <a:cubicBezTo>
                    <a:pt x="0" y="64"/>
                    <a:pt x="17" y="63"/>
                    <a:pt x="31" y="52"/>
                  </a:cubicBezTo>
                  <a:cubicBezTo>
                    <a:pt x="35" y="49"/>
                    <a:pt x="38" y="47"/>
                    <a:pt x="41" y="44"/>
                  </a:cubicBezTo>
                  <a:cubicBezTo>
                    <a:pt x="42" y="46"/>
                    <a:pt x="44" y="48"/>
                    <a:pt x="46" y="49"/>
                  </a:cubicBezTo>
                  <a:cubicBezTo>
                    <a:pt x="68" y="63"/>
                    <a:pt x="71" y="91"/>
                    <a:pt x="71" y="91"/>
                  </a:cubicBezTo>
                  <a:cubicBezTo>
                    <a:pt x="80" y="48"/>
                    <a:pt x="65" y="33"/>
                    <a:pt x="48"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5" name="Freeform 50"/>
            <p:cNvSpPr>
              <a:spLocks/>
            </p:cNvSpPr>
            <p:nvPr/>
          </p:nvSpPr>
          <p:spPr bwMode="auto">
            <a:xfrm>
              <a:off x="3275" y="1649"/>
              <a:ext cx="244" cy="276"/>
            </a:xfrm>
            <a:custGeom>
              <a:avLst/>
              <a:gdLst>
                <a:gd name="T0" fmla="*/ 120 w 120"/>
                <a:gd name="T1" fmla="*/ 136 h 136"/>
                <a:gd name="T2" fmla="*/ 94 w 120"/>
                <a:gd name="T3" fmla="*/ 136 h 136"/>
                <a:gd name="T4" fmla="*/ 94 w 120"/>
                <a:gd name="T5" fmla="*/ 59 h 136"/>
                <a:gd name="T6" fmla="*/ 60 w 120"/>
                <a:gd name="T7" fmla="*/ 26 h 136"/>
                <a:gd name="T8" fmla="*/ 27 w 120"/>
                <a:gd name="T9" fmla="*/ 59 h 136"/>
                <a:gd name="T10" fmla="*/ 27 w 120"/>
                <a:gd name="T11" fmla="*/ 136 h 136"/>
                <a:gd name="T12" fmla="*/ 0 w 120"/>
                <a:gd name="T13" fmla="*/ 136 h 136"/>
                <a:gd name="T14" fmla="*/ 0 w 120"/>
                <a:gd name="T15" fmla="*/ 59 h 136"/>
                <a:gd name="T16" fmla="*/ 60 w 120"/>
                <a:gd name="T17" fmla="*/ 0 h 136"/>
                <a:gd name="T18" fmla="*/ 120 w 120"/>
                <a:gd name="T19" fmla="*/ 59 h 136"/>
                <a:gd name="T20" fmla="*/ 120 w 120"/>
                <a:gd name="T21"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136">
                  <a:moveTo>
                    <a:pt x="120" y="136"/>
                  </a:moveTo>
                  <a:cubicBezTo>
                    <a:pt x="94" y="136"/>
                    <a:pt x="94" y="136"/>
                    <a:pt x="94" y="136"/>
                  </a:cubicBezTo>
                  <a:cubicBezTo>
                    <a:pt x="94" y="59"/>
                    <a:pt x="94" y="59"/>
                    <a:pt x="94" y="59"/>
                  </a:cubicBezTo>
                  <a:cubicBezTo>
                    <a:pt x="94" y="41"/>
                    <a:pt x="79" y="26"/>
                    <a:pt x="60" y="26"/>
                  </a:cubicBezTo>
                  <a:cubicBezTo>
                    <a:pt x="42" y="26"/>
                    <a:pt x="27" y="41"/>
                    <a:pt x="27" y="59"/>
                  </a:cubicBezTo>
                  <a:cubicBezTo>
                    <a:pt x="27" y="136"/>
                    <a:pt x="27" y="136"/>
                    <a:pt x="27" y="136"/>
                  </a:cubicBezTo>
                  <a:cubicBezTo>
                    <a:pt x="0" y="136"/>
                    <a:pt x="0" y="136"/>
                    <a:pt x="0" y="136"/>
                  </a:cubicBezTo>
                  <a:cubicBezTo>
                    <a:pt x="0" y="59"/>
                    <a:pt x="0" y="59"/>
                    <a:pt x="0" y="59"/>
                  </a:cubicBezTo>
                  <a:cubicBezTo>
                    <a:pt x="0" y="27"/>
                    <a:pt x="27" y="0"/>
                    <a:pt x="60" y="0"/>
                  </a:cubicBezTo>
                  <a:cubicBezTo>
                    <a:pt x="93" y="0"/>
                    <a:pt x="120" y="27"/>
                    <a:pt x="120" y="59"/>
                  </a:cubicBezTo>
                  <a:lnTo>
                    <a:pt x="120" y="136"/>
                  </a:lnTo>
                  <a:close/>
                </a:path>
              </a:pathLst>
            </a:custGeom>
            <a:solidFill>
              <a:srgbClr val="1E26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6" name="Freeform 51"/>
            <p:cNvSpPr>
              <a:spLocks/>
            </p:cNvSpPr>
            <p:nvPr/>
          </p:nvSpPr>
          <p:spPr bwMode="auto">
            <a:xfrm>
              <a:off x="3200" y="1917"/>
              <a:ext cx="394" cy="370"/>
            </a:xfrm>
            <a:custGeom>
              <a:avLst/>
              <a:gdLst>
                <a:gd name="T0" fmla="*/ 394 w 394"/>
                <a:gd name="T1" fmla="*/ 370 h 370"/>
                <a:gd name="T2" fmla="*/ 0 w 394"/>
                <a:gd name="T3" fmla="*/ 370 h 370"/>
                <a:gd name="T4" fmla="*/ 0 w 394"/>
                <a:gd name="T5" fmla="*/ 0 h 370"/>
                <a:gd name="T6" fmla="*/ 394 w 394"/>
                <a:gd name="T7" fmla="*/ 0 h 370"/>
                <a:gd name="T8" fmla="*/ 394 w 394"/>
                <a:gd name="T9" fmla="*/ 370 h 370"/>
                <a:gd name="T10" fmla="*/ 394 w 394"/>
                <a:gd name="T11" fmla="*/ 370 h 370"/>
              </a:gdLst>
              <a:ahLst/>
              <a:cxnLst>
                <a:cxn ang="0">
                  <a:pos x="T0" y="T1"/>
                </a:cxn>
                <a:cxn ang="0">
                  <a:pos x="T2" y="T3"/>
                </a:cxn>
                <a:cxn ang="0">
                  <a:pos x="T4" y="T5"/>
                </a:cxn>
                <a:cxn ang="0">
                  <a:pos x="T6" y="T7"/>
                </a:cxn>
                <a:cxn ang="0">
                  <a:pos x="T8" y="T9"/>
                </a:cxn>
                <a:cxn ang="0">
                  <a:pos x="T10" y="T11"/>
                </a:cxn>
              </a:cxnLst>
              <a:rect l="0" t="0" r="r" b="b"/>
              <a:pathLst>
                <a:path w="394" h="370">
                  <a:moveTo>
                    <a:pt x="394" y="370"/>
                  </a:moveTo>
                  <a:lnTo>
                    <a:pt x="0" y="370"/>
                  </a:lnTo>
                  <a:lnTo>
                    <a:pt x="0" y="0"/>
                  </a:lnTo>
                  <a:lnTo>
                    <a:pt x="394" y="0"/>
                  </a:lnTo>
                  <a:lnTo>
                    <a:pt x="394" y="370"/>
                  </a:lnTo>
                  <a:lnTo>
                    <a:pt x="394" y="370"/>
                  </a:lnTo>
                  <a:close/>
                </a:path>
              </a:pathLst>
            </a:custGeom>
            <a:solidFill>
              <a:srgbClr val="7380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7" name="Freeform 52"/>
            <p:cNvSpPr>
              <a:spLocks/>
            </p:cNvSpPr>
            <p:nvPr/>
          </p:nvSpPr>
          <p:spPr bwMode="auto">
            <a:xfrm>
              <a:off x="3200" y="1917"/>
              <a:ext cx="101" cy="370"/>
            </a:xfrm>
            <a:custGeom>
              <a:avLst/>
              <a:gdLst>
                <a:gd name="T0" fmla="*/ 101 w 101"/>
                <a:gd name="T1" fmla="*/ 370 h 370"/>
                <a:gd name="T2" fmla="*/ 0 w 101"/>
                <a:gd name="T3" fmla="*/ 370 h 370"/>
                <a:gd name="T4" fmla="*/ 0 w 101"/>
                <a:gd name="T5" fmla="*/ 0 h 370"/>
                <a:gd name="T6" fmla="*/ 101 w 101"/>
                <a:gd name="T7" fmla="*/ 0 h 370"/>
                <a:gd name="T8" fmla="*/ 101 w 101"/>
                <a:gd name="T9" fmla="*/ 370 h 370"/>
                <a:gd name="T10" fmla="*/ 101 w 101"/>
                <a:gd name="T11" fmla="*/ 370 h 370"/>
              </a:gdLst>
              <a:ahLst/>
              <a:cxnLst>
                <a:cxn ang="0">
                  <a:pos x="T0" y="T1"/>
                </a:cxn>
                <a:cxn ang="0">
                  <a:pos x="T2" y="T3"/>
                </a:cxn>
                <a:cxn ang="0">
                  <a:pos x="T4" y="T5"/>
                </a:cxn>
                <a:cxn ang="0">
                  <a:pos x="T6" y="T7"/>
                </a:cxn>
                <a:cxn ang="0">
                  <a:pos x="T8" y="T9"/>
                </a:cxn>
                <a:cxn ang="0">
                  <a:pos x="T10" y="T11"/>
                </a:cxn>
              </a:cxnLst>
              <a:rect l="0" t="0" r="r" b="b"/>
              <a:pathLst>
                <a:path w="101" h="370">
                  <a:moveTo>
                    <a:pt x="101" y="370"/>
                  </a:moveTo>
                  <a:lnTo>
                    <a:pt x="0" y="370"/>
                  </a:lnTo>
                  <a:lnTo>
                    <a:pt x="0" y="0"/>
                  </a:lnTo>
                  <a:lnTo>
                    <a:pt x="101" y="0"/>
                  </a:lnTo>
                  <a:lnTo>
                    <a:pt x="101" y="370"/>
                  </a:lnTo>
                  <a:lnTo>
                    <a:pt x="101" y="370"/>
                  </a:lnTo>
                  <a:close/>
                </a:path>
              </a:pathLst>
            </a:custGeom>
            <a:solidFill>
              <a:srgbClr val="0C1D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8" name="Freeform 53"/>
            <p:cNvSpPr>
              <a:spLocks/>
            </p:cNvSpPr>
            <p:nvPr/>
          </p:nvSpPr>
          <p:spPr bwMode="auto">
            <a:xfrm>
              <a:off x="3356" y="2035"/>
              <a:ext cx="82" cy="142"/>
            </a:xfrm>
            <a:custGeom>
              <a:avLst/>
              <a:gdLst>
                <a:gd name="T0" fmla="*/ 40 w 40"/>
                <a:gd name="T1" fmla="*/ 20 h 70"/>
                <a:gd name="T2" fmla="*/ 20 w 40"/>
                <a:gd name="T3" fmla="*/ 0 h 70"/>
                <a:gd name="T4" fmla="*/ 0 w 40"/>
                <a:gd name="T5" fmla="*/ 20 h 70"/>
                <a:gd name="T6" fmla="*/ 14 w 40"/>
                <a:gd name="T7" fmla="*/ 39 h 70"/>
                <a:gd name="T8" fmla="*/ 14 w 40"/>
                <a:gd name="T9" fmla="*/ 70 h 70"/>
                <a:gd name="T10" fmla="*/ 27 w 40"/>
                <a:gd name="T11" fmla="*/ 70 h 70"/>
                <a:gd name="T12" fmla="*/ 27 w 40"/>
                <a:gd name="T13" fmla="*/ 39 h 70"/>
                <a:gd name="T14" fmla="*/ 40 w 40"/>
                <a:gd name="T15" fmla="*/ 2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70">
                  <a:moveTo>
                    <a:pt x="40" y="20"/>
                  </a:moveTo>
                  <a:cubicBezTo>
                    <a:pt x="40" y="9"/>
                    <a:pt x="31" y="0"/>
                    <a:pt x="20" y="0"/>
                  </a:cubicBezTo>
                  <a:cubicBezTo>
                    <a:pt x="9" y="0"/>
                    <a:pt x="0" y="9"/>
                    <a:pt x="0" y="20"/>
                  </a:cubicBezTo>
                  <a:cubicBezTo>
                    <a:pt x="0" y="28"/>
                    <a:pt x="6" y="36"/>
                    <a:pt x="14" y="39"/>
                  </a:cubicBezTo>
                  <a:cubicBezTo>
                    <a:pt x="14" y="70"/>
                    <a:pt x="14" y="70"/>
                    <a:pt x="14" y="70"/>
                  </a:cubicBezTo>
                  <a:cubicBezTo>
                    <a:pt x="27" y="70"/>
                    <a:pt x="27" y="70"/>
                    <a:pt x="27" y="70"/>
                  </a:cubicBezTo>
                  <a:cubicBezTo>
                    <a:pt x="27" y="39"/>
                    <a:pt x="27" y="39"/>
                    <a:pt x="27" y="39"/>
                  </a:cubicBezTo>
                  <a:cubicBezTo>
                    <a:pt x="34" y="36"/>
                    <a:pt x="40" y="28"/>
                    <a:pt x="40"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1" name="Freeform 54"/>
            <p:cNvSpPr>
              <a:spLocks/>
            </p:cNvSpPr>
            <p:nvPr/>
          </p:nvSpPr>
          <p:spPr bwMode="auto">
            <a:xfrm>
              <a:off x="3230" y="873"/>
              <a:ext cx="415" cy="225"/>
            </a:xfrm>
            <a:custGeom>
              <a:avLst/>
              <a:gdLst>
                <a:gd name="T0" fmla="*/ 43 w 204"/>
                <a:gd name="T1" fmla="*/ 26 h 111"/>
                <a:gd name="T2" fmla="*/ 58 w 204"/>
                <a:gd name="T3" fmla="*/ 28 h 111"/>
                <a:gd name="T4" fmla="*/ 105 w 204"/>
                <a:gd name="T5" fmla="*/ 0 h 111"/>
                <a:gd name="T6" fmla="*/ 158 w 204"/>
                <a:gd name="T7" fmla="*/ 42 h 111"/>
                <a:gd name="T8" fmla="*/ 169 w 204"/>
                <a:gd name="T9" fmla="*/ 41 h 111"/>
                <a:gd name="T10" fmla="*/ 204 w 204"/>
                <a:gd name="T11" fmla="*/ 76 h 111"/>
                <a:gd name="T12" fmla="*/ 169 w 204"/>
                <a:gd name="T13" fmla="*/ 111 h 111"/>
                <a:gd name="T14" fmla="*/ 43 w 204"/>
                <a:gd name="T15" fmla="*/ 111 h 111"/>
                <a:gd name="T16" fmla="*/ 0 w 204"/>
                <a:gd name="T17" fmla="*/ 68 h 111"/>
                <a:gd name="T18" fmla="*/ 43 w 204"/>
                <a:gd name="T19" fmla="*/ 26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4" h="111">
                  <a:moveTo>
                    <a:pt x="43" y="26"/>
                  </a:moveTo>
                  <a:cubicBezTo>
                    <a:pt x="47" y="26"/>
                    <a:pt x="53" y="26"/>
                    <a:pt x="58" y="28"/>
                  </a:cubicBezTo>
                  <a:cubicBezTo>
                    <a:pt x="66" y="12"/>
                    <a:pt x="85" y="0"/>
                    <a:pt x="105" y="0"/>
                  </a:cubicBezTo>
                  <a:cubicBezTo>
                    <a:pt x="132" y="0"/>
                    <a:pt x="152" y="17"/>
                    <a:pt x="158" y="42"/>
                  </a:cubicBezTo>
                  <a:cubicBezTo>
                    <a:pt x="162" y="41"/>
                    <a:pt x="166" y="41"/>
                    <a:pt x="169" y="41"/>
                  </a:cubicBezTo>
                  <a:cubicBezTo>
                    <a:pt x="187" y="41"/>
                    <a:pt x="204" y="56"/>
                    <a:pt x="204" y="76"/>
                  </a:cubicBezTo>
                  <a:cubicBezTo>
                    <a:pt x="204" y="96"/>
                    <a:pt x="187" y="111"/>
                    <a:pt x="169" y="111"/>
                  </a:cubicBezTo>
                  <a:cubicBezTo>
                    <a:pt x="43" y="111"/>
                    <a:pt x="43" y="111"/>
                    <a:pt x="43" y="111"/>
                  </a:cubicBezTo>
                  <a:cubicBezTo>
                    <a:pt x="20" y="111"/>
                    <a:pt x="0" y="93"/>
                    <a:pt x="0" y="68"/>
                  </a:cubicBezTo>
                  <a:cubicBezTo>
                    <a:pt x="0" y="45"/>
                    <a:pt x="20" y="26"/>
                    <a:pt x="43" y="26"/>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3" name="Freeform 55"/>
            <p:cNvSpPr>
              <a:spLocks/>
            </p:cNvSpPr>
            <p:nvPr/>
          </p:nvSpPr>
          <p:spPr bwMode="auto">
            <a:xfrm>
              <a:off x="2440" y="903"/>
              <a:ext cx="300" cy="165"/>
            </a:xfrm>
            <a:custGeom>
              <a:avLst/>
              <a:gdLst>
                <a:gd name="T0" fmla="*/ 31 w 148"/>
                <a:gd name="T1" fmla="*/ 19 h 81"/>
                <a:gd name="T2" fmla="*/ 42 w 148"/>
                <a:gd name="T3" fmla="*/ 21 h 81"/>
                <a:gd name="T4" fmla="*/ 76 w 148"/>
                <a:gd name="T5" fmla="*/ 0 h 81"/>
                <a:gd name="T6" fmla="*/ 115 w 148"/>
                <a:gd name="T7" fmla="*/ 30 h 81"/>
                <a:gd name="T8" fmla="*/ 123 w 148"/>
                <a:gd name="T9" fmla="*/ 30 h 81"/>
                <a:gd name="T10" fmla="*/ 148 w 148"/>
                <a:gd name="T11" fmla="*/ 55 h 81"/>
                <a:gd name="T12" fmla="*/ 123 w 148"/>
                <a:gd name="T13" fmla="*/ 81 h 81"/>
                <a:gd name="T14" fmla="*/ 31 w 148"/>
                <a:gd name="T15" fmla="*/ 81 h 81"/>
                <a:gd name="T16" fmla="*/ 0 w 148"/>
                <a:gd name="T17" fmla="*/ 50 h 81"/>
                <a:gd name="T18" fmla="*/ 31 w 148"/>
                <a:gd name="T19" fmla="*/ 1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81">
                  <a:moveTo>
                    <a:pt x="31" y="19"/>
                  </a:moveTo>
                  <a:cubicBezTo>
                    <a:pt x="34" y="19"/>
                    <a:pt x="39" y="19"/>
                    <a:pt x="42" y="21"/>
                  </a:cubicBezTo>
                  <a:cubicBezTo>
                    <a:pt x="48" y="9"/>
                    <a:pt x="62" y="0"/>
                    <a:pt x="76" y="0"/>
                  </a:cubicBezTo>
                  <a:cubicBezTo>
                    <a:pt x="96" y="0"/>
                    <a:pt x="111" y="12"/>
                    <a:pt x="115" y="30"/>
                  </a:cubicBezTo>
                  <a:cubicBezTo>
                    <a:pt x="118" y="30"/>
                    <a:pt x="120" y="30"/>
                    <a:pt x="123" y="30"/>
                  </a:cubicBezTo>
                  <a:cubicBezTo>
                    <a:pt x="136" y="30"/>
                    <a:pt x="148" y="41"/>
                    <a:pt x="148" y="55"/>
                  </a:cubicBezTo>
                  <a:cubicBezTo>
                    <a:pt x="148" y="70"/>
                    <a:pt x="136" y="81"/>
                    <a:pt x="123" y="81"/>
                  </a:cubicBezTo>
                  <a:cubicBezTo>
                    <a:pt x="31" y="81"/>
                    <a:pt x="31" y="81"/>
                    <a:pt x="31" y="81"/>
                  </a:cubicBezTo>
                  <a:cubicBezTo>
                    <a:pt x="14" y="81"/>
                    <a:pt x="0" y="68"/>
                    <a:pt x="0" y="50"/>
                  </a:cubicBezTo>
                  <a:cubicBezTo>
                    <a:pt x="0" y="33"/>
                    <a:pt x="14" y="19"/>
                    <a:pt x="31" y="19"/>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64" name="Group 58"/>
          <p:cNvGrpSpPr>
            <a:grpSpLocks noChangeAspect="1"/>
          </p:cNvGrpSpPr>
          <p:nvPr/>
        </p:nvGrpSpPr>
        <p:grpSpPr bwMode="auto">
          <a:xfrm>
            <a:off x="6802438" y="1272944"/>
            <a:ext cx="2012950" cy="2359025"/>
            <a:chOff x="4285" y="844"/>
            <a:chExt cx="1268" cy="1486"/>
          </a:xfrm>
        </p:grpSpPr>
        <p:sp>
          <p:nvSpPr>
            <p:cNvPr id="365" name="AutoShape 57"/>
            <p:cNvSpPr>
              <a:spLocks noChangeAspect="1" noChangeArrowheads="1" noTextEdit="1"/>
            </p:cNvSpPr>
            <p:nvPr/>
          </p:nvSpPr>
          <p:spPr bwMode="auto">
            <a:xfrm>
              <a:off x="4285" y="844"/>
              <a:ext cx="1268" cy="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6" name="Freeform 59"/>
            <p:cNvSpPr>
              <a:spLocks/>
            </p:cNvSpPr>
            <p:nvPr/>
          </p:nvSpPr>
          <p:spPr bwMode="auto">
            <a:xfrm>
              <a:off x="4289" y="1100"/>
              <a:ext cx="440" cy="241"/>
            </a:xfrm>
            <a:custGeom>
              <a:avLst/>
              <a:gdLst>
                <a:gd name="T0" fmla="*/ 44 w 204"/>
                <a:gd name="T1" fmla="*/ 27 h 112"/>
                <a:gd name="T2" fmla="*/ 58 w 204"/>
                <a:gd name="T3" fmla="*/ 29 h 112"/>
                <a:gd name="T4" fmla="*/ 105 w 204"/>
                <a:gd name="T5" fmla="*/ 0 h 112"/>
                <a:gd name="T6" fmla="*/ 159 w 204"/>
                <a:gd name="T7" fmla="*/ 42 h 112"/>
                <a:gd name="T8" fmla="*/ 169 w 204"/>
                <a:gd name="T9" fmla="*/ 41 h 112"/>
                <a:gd name="T10" fmla="*/ 204 w 204"/>
                <a:gd name="T11" fmla="*/ 76 h 112"/>
                <a:gd name="T12" fmla="*/ 169 w 204"/>
                <a:gd name="T13" fmla="*/ 112 h 112"/>
                <a:gd name="T14" fmla="*/ 44 w 204"/>
                <a:gd name="T15" fmla="*/ 112 h 112"/>
                <a:gd name="T16" fmla="*/ 0 w 204"/>
                <a:gd name="T17" fmla="*/ 69 h 112"/>
                <a:gd name="T18" fmla="*/ 44 w 204"/>
                <a:gd name="T19" fmla="*/ 2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4" h="112">
                  <a:moveTo>
                    <a:pt x="44" y="27"/>
                  </a:moveTo>
                  <a:cubicBezTo>
                    <a:pt x="48" y="27"/>
                    <a:pt x="54" y="27"/>
                    <a:pt x="58" y="29"/>
                  </a:cubicBezTo>
                  <a:cubicBezTo>
                    <a:pt x="66" y="13"/>
                    <a:pt x="86" y="0"/>
                    <a:pt x="105" y="0"/>
                  </a:cubicBezTo>
                  <a:cubicBezTo>
                    <a:pt x="132" y="0"/>
                    <a:pt x="153" y="18"/>
                    <a:pt x="159" y="42"/>
                  </a:cubicBezTo>
                  <a:cubicBezTo>
                    <a:pt x="163" y="41"/>
                    <a:pt x="166" y="41"/>
                    <a:pt x="169" y="41"/>
                  </a:cubicBezTo>
                  <a:cubicBezTo>
                    <a:pt x="188" y="41"/>
                    <a:pt x="204" y="57"/>
                    <a:pt x="204" y="76"/>
                  </a:cubicBezTo>
                  <a:cubicBezTo>
                    <a:pt x="204" y="97"/>
                    <a:pt x="188" y="112"/>
                    <a:pt x="169" y="112"/>
                  </a:cubicBezTo>
                  <a:cubicBezTo>
                    <a:pt x="44" y="112"/>
                    <a:pt x="44" y="112"/>
                    <a:pt x="44" y="112"/>
                  </a:cubicBezTo>
                  <a:cubicBezTo>
                    <a:pt x="20" y="112"/>
                    <a:pt x="0" y="94"/>
                    <a:pt x="0" y="69"/>
                  </a:cubicBezTo>
                  <a:cubicBezTo>
                    <a:pt x="0" y="45"/>
                    <a:pt x="20" y="27"/>
                    <a:pt x="44" y="27"/>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7" name="Freeform 60"/>
            <p:cNvSpPr>
              <a:spLocks/>
            </p:cNvSpPr>
            <p:nvPr/>
          </p:nvSpPr>
          <p:spPr bwMode="auto">
            <a:xfrm>
              <a:off x="5059" y="844"/>
              <a:ext cx="321" cy="176"/>
            </a:xfrm>
            <a:custGeom>
              <a:avLst/>
              <a:gdLst>
                <a:gd name="T0" fmla="*/ 32 w 149"/>
                <a:gd name="T1" fmla="*/ 20 h 82"/>
                <a:gd name="T2" fmla="*/ 42 w 149"/>
                <a:gd name="T3" fmla="*/ 21 h 82"/>
                <a:gd name="T4" fmla="*/ 77 w 149"/>
                <a:gd name="T5" fmla="*/ 0 h 82"/>
                <a:gd name="T6" fmla="*/ 116 w 149"/>
                <a:gd name="T7" fmla="*/ 31 h 82"/>
                <a:gd name="T8" fmla="*/ 123 w 149"/>
                <a:gd name="T9" fmla="*/ 30 h 82"/>
                <a:gd name="T10" fmla="*/ 149 w 149"/>
                <a:gd name="T11" fmla="*/ 56 h 82"/>
                <a:gd name="T12" fmla="*/ 123 w 149"/>
                <a:gd name="T13" fmla="*/ 82 h 82"/>
                <a:gd name="T14" fmla="*/ 32 w 149"/>
                <a:gd name="T15" fmla="*/ 82 h 82"/>
                <a:gd name="T16" fmla="*/ 0 w 149"/>
                <a:gd name="T17" fmla="*/ 50 h 82"/>
                <a:gd name="T18" fmla="*/ 32 w 149"/>
                <a:gd name="T19" fmla="*/ 2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9" h="82">
                  <a:moveTo>
                    <a:pt x="32" y="20"/>
                  </a:moveTo>
                  <a:cubicBezTo>
                    <a:pt x="35" y="20"/>
                    <a:pt x="39" y="20"/>
                    <a:pt x="42" y="21"/>
                  </a:cubicBezTo>
                  <a:cubicBezTo>
                    <a:pt x="48" y="9"/>
                    <a:pt x="62" y="0"/>
                    <a:pt x="77" y="0"/>
                  </a:cubicBezTo>
                  <a:cubicBezTo>
                    <a:pt x="96" y="0"/>
                    <a:pt x="111" y="13"/>
                    <a:pt x="116" y="31"/>
                  </a:cubicBezTo>
                  <a:cubicBezTo>
                    <a:pt x="119" y="30"/>
                    <a:pt x="121" y="30"/>
                    <a:pt x="123" y="30"/>
                  </a:cubicBezTo>
                  <a:cubicBezTo>
                    <a:pt x="137" y="30"/>
                    <a:pt x="149" y="41"/>
                    <a:pt x="149" y="56"/>
                  </a:cubicBezTo>
                  <a:cubicBezTo>
                    <a:pt x="149" y="71"/>
                    <a:pt x="137" y="82"/>
                    <a:pt x="123" y="82"/>
                  </a:cubicBezTo>
                  <a:cubicBezTo>
                    <a:pt x="32" y="82"/>
                    <a:pt x="32" y="82"/>
                    <a:pt x="32" y="82"/>
                  </a:cubicBezTo>
                  <a:cubicBezTo>
                    <a:pt x="14" y="82"/>
                    <a:pt x="0" y="68"/>
                    <a:pt x="0" y="50"/>
                  </a:cubicBezTo>
                  <a:cubicBezTo>
                    <a:pt x="0" y="33"/>
                    <a:pt x="14" y="20"/>
                    <a:pt x="32" y="20"/>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2" name="Freeform 65"/>
            <p:cNvSpPr>
              <a:spLocks/>
            </p:cNvSpPr>
            <p:nvPr/>
          </p:nvSpPr>
          <p:spPr bwMode="auto">
            <a:xfrm>
              <a:off x="4852" y="1583"/>
              <a:ext cx="280" cy="747"/>
            </a:xfrm>
            <a:custGeom>
              <a:avLst/>
              <a:gdLst>
                <a:gd name="T0" fmla="*/ 280 w 280"/>
                <a:gd name="T1" fmla="*/ 747 h 747"/>
                <a:gd name="T2" fmla="*/ 0 w 280"/>
                <a:gd name="T3" fmla="*/ 747 h 747"/>
                <a:gd name="T4" fmla="*/ 0 w 280"/>
                <a:gd name="T5" fmla="*/ 0 h 747"/>
                <a:gd name="T6" fmla="*/ 280 w 280"/>
                <a:gd name="T7" fmla="*/ 0 h 747"/>
                <a:gd name="T8" fmla="*/ 280 w 280"/>
                <a:gd name="T9" fmla="*/ 747 h 747"/>
                <a:gd name="T10" fmla="*/ 280 w 280"/>
                <a:gd name="T11" fmla="*/ 747 h 747"/>
                <a:gd name="T12" fmla="*/ 280 w 280"/>
                <a:gd name="T13" fmla="*/ 747 h 747"/>
                <a:gd name="T14" fmla="*/ 280 w 280"/>
                <a:gd name="T15" fmla="*/ 747 h 747"/>
                <a:gd name="T16" fmla="*/ 280 w 280"/>
                <a:gd name="T17"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747">
                  <a:moveTo>
                    <a:pt x="280" y="747"/>
                  </a:moveTo>
                  <a:lnTo>
                    <a:pt x="0" y="747"/>
                  </a:lnTo>
                  <a:lnTo>
                    <a:pt x="0" y="0"/>
                  </a:lnTo>
                  <a:lnTo>
                    <a:pt x="280" y="0"/>
                  </a:lnTo>
                  <a:lnTo>
                    <a:pt x="280" y="747"/>
                  </a:lnTo>
                  <a:lnTo>
                    <a:pt x="280" y="747"/>
                  </a:lnTo>
                  <a:lnTo>
                    <a:pt x="280" y="747"/>
                  </a:lnTo>
                  <a:lnTo>
                    <a:pt x="280" y="747"/>
                  </a:lnTo>
                  <a:lnTo>
                    <a:pt x="280" y="747"/>
                  </a:lnTo>
                  <a:close/>
                </a:path>
              </a:pathLst>
            </a:custGeom>
            <a:solidFill>
              <a:srgbClr val="0C1D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3" name="Freeform 66"/>
            <p:cNvSpPr>
              <a:spLocks/>
            </p:cNvSpPr>
            <p:nvPr/>
          </p:nvSpPr>
          <p:spPr bwMode="auto">
            <a:xfrm>
              <a:off x="4852" y="1621"/>
              <a:ext cx="280" cy="56"/>
            </a:xfrm>
            <a:custGeom>
              <a:avLst/>
              <a:gdLst>
                <a:gd name="T0" fmla="*/ 0 w 280"/>
                <a:gd name="T1" fmla="*/ 56 h 56"/>
                <a:gd name="T2" fmla="*/ 280 w 280"/>
                <a:gd name="T3" fmla="*/ 56 h 56"/>
                <a:gd name="T4" fmla="*/ 280 w 280"/>
                <a:gd name="T5" fmla="*/ 0 h 56"/>
                <a:gd name="T6" fmla="*/ 0 w 280"/>
                <a:gd name="T7" fmla="*/ 0 h 56"/>
                <a:gd name="T8" fmla="*/ 0 w 280"/>
                <a:gd name="T9" fmla="*/ 56 h 56"/>
                <a:gd name="T10" fmla="*/ 0 w 280"/>
                <a:gd name="T11" fmla="*/ 56 h 56"/>
                <a:gd name="T12" fmla="*/ 0 w 280"/>
                <a:gd name="T13" fmla="*/ 56 h 56"/>
                <a:gd name="T14" fmla="*/ 0 w 280"/>
                <a:gd name="T15" fmla="*/ 56 h 56"/>
                <a:gd name="T16" fmla="*/ 0 w 280"/>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56">
                  <a:moveTo>
                    <a:pt x="0" y="56"/>
                  </a:moveTo>
                  <a:lnTo>
                    <a:pt x="280" y="56"/>
                  </a:lnTo>
                  <a:lnTo>
                    <a:pt x="280" y="0"/>
                  </a:lnTo>
                  <a:lnTo>
                    <a:pt x="0" y="0"/>
                  </a:lnTo>
                  <a:lnTo>
                    <a:pt x="0" y="56"/>
                  </a:lnTo>
                  <a:lnTo>
                    <a:pt x="0" y="56"/>
                  </a:lnTo>
                  <a:lnTo>
                    <a:pt x="0" y="56"/>
                  </a:lnTo>
                  <a:lnTo>
                    <a:pt x="0" y="56"/>
                  </a:lnTo>
                  <a:lnTo>
                    <a:pt x="0" y="56"/>
                  </a:lnTo>
                  <a:close/>
                </a:path>
              </a:pathLst>
            </a:custGeom>
            <a:solidFill>
              <a:srgbClr val="7380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4" name="Freeform 67"/>
            <p:cNvSpPr>
              <a:spLocks/>
            </p:cNvSpPr>
            <p:nvPr/>
          </p:nvSpPr>
          <p:spPr bwMode="auto">
            <a:xfrm>
              <a:off x="4852" y="1725"/>
              <a:ext cx="280" cy="62"/>
            </a:xfrm>
            <a:custGeom>
              <a:avLst/>
              <a:gdLst>
                <a:gd name="T0" fmla="*/ 0 w 280"/>
                <a:gd name="T1" fmla="*/ 62 h 62"/>
                <a:gd name="T2" fmla="*/ 280 w 280"/>
                <a:gd name="T3" fmla="*/ 62 h 62"/>
                <a:gd name="T4" fmla="*/ 280 w 280"/>
                <a:gd name="T5" fmla="*/ 0 h 62"/>
                <a:gd name="T6" fmla="*/ 0 w 280"/>
                <a:gd name="T7" fmla="*/ 0 h 62"/>
                <a:gd name="T8" fmla="*/ 0 w 280"/>
                <a:gd name="T9" fmla="*/ 62 h 62"/>
                <a:gd name="T10" fmla="*/ 0 w 280"/>
                <a:gd name="T11" fmla="*/ 62 h 62"/>
                <a:gd name="T12" fmla="*/ 0 w 280"/>
                <a:gd name="T13" fmla="*/ 62 h 62"/>
                <a:gd name="T14" fmla="*/ 0 w 280"/>
                <a:gd name="T15" fmla="*/ 62 h 62"/>
                <a:gd name="T16" fmla="*/ 0 w 280"/>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62">
                  <a:moveTo>
                    <a:pt x="0" y="62"/>
                  </a:moveTo>
                  <a:lnTo>
                    <a:pt x="280" y="62"/>
                  </a:lnTo>
                  <a:lnTo>
                    <a:pt x="280" y="0"/>
                  </a:lnTo>
                  <a:lnTo>
                    <a:pt x="0" y="0"/>
                  </a:lnTo>
                  <a:lnTo>
                    <a:pt x="0" y="62"/>
                  </a:lnTo>
                  <a:lnTo>
                    <a:pt x="0" y="62"/>
                  </a:lnTo>
                  <a:lnTo>
                    <a:pt x="0" y="62"/>
                  </a:lnTo>
                  <a:lnTo>
                    <a:pt x="0" y="62"/>
                  </a:lnTo>
                  <a:lnTo>
                    <a:pt x="0" y="62"/>
                  </a:lnTo>
                  <a:close/>
                </a:path>
              </a:pathLst>
            </a:custGeom>
            <a:solidFill>
              <a:srgbClr val="7380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5" name="Freeform 68"/>
            <p:cNvSpPr>
              <a:spLocks/>
            </p:cNvSpPr>
            <p:nvPr/>
          </p:nvSpPr>
          <p:spPr bwMode="auto">
            <a:xfrm>
              <a:off x="4852" y="1832"/>
              <a:ext cx="280" cy="56"/>
            </a:xfrm>
            <a:custGeom>
              <a:avLst/>
              <a:gdLst>
                <a:gd name="T0" fmla="*/ 0 w 280"/>
                <a:gd name="T1" fmla="*/ 56 h 56"/>
                <a:gd name="T2" fmla="*/ 280 w 280"/>
                <a:gd name="T3" fmla="*/ 56 h 56"/>
                <a:gd name="T4" fmla="*/ 280 w 280"/>
                <a:gd name="T5" fmla="*/ 0 h 56"/>
                <a:gd name="T6" fmla="*/ 0 w 280"/>
                <a:gd name="T7" fmla="*/ 0 h 56"/>
                <a:gd name="T8" fmla="*/ 0 w 280"/>
                <a:gd name="T9" fmla="*/ 56 h 56"/>
                <a:gd name="T10" fmla="*/ 0 w 280"/>
                <a:gd name="T11" fmla="*/ 56 h 56"/>
                <a:gd name="T12" fmla="*/ 0 w 280"/>
                <a:gd name="T13" fmla="*/ 56 h 56"/>
                <a:gd name="T14" fmla="*/ 0 w 280"/>
                <a:gd name="T15" fmla="*/ 56 h 56"/>
                <a:gd name="T16" fmla="*/ 0 w 280"/>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56">
                  <a:moveTo>
                    <a:pt x="0" y="56"/>
                  </a:moveTo>
                  <a:lnTo>
                    <a:pt x="280" y="56"/>
                  </a:lnTo>
                  <a:lnTo>
                    <a:pt x="280" y="0"/>
                  </a:lnTo>
                  <a:lnTo>
                    <a:pt x="0" y="0"/>
                  </a:lnTo>
                  <a:lnTo>
                    <a:pt x="0" y="56"/>
                  </a:lnTo>
                  <a:lnTo>
                    <a:pt x="0" y="56"/>
                  </a:lnTo>
                  <a:lnTo>
                    <a:pt x="0" y="56"/>
                  </a:lnTo>
                  <a:lnTo>
                    <a:pt x="0" y="56"/>
                  </a:lnTo>
                  <a:lnTo>
                    <a:pt x="0" y="56"/>
                  </a:lnTo>
                  <a:close/>
                </a:path>
              </a:pathLst>
            </a:custGeom>
            <a:solidFill>
              <a:srgbClr val="7380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6" name="Freeform 69"/>
            <p:cNvSpPr>
              <a:spLocks/>
            </p:cNvSpPr>
            <p:nvPr/>
          </p:nvSpPr>
          <p:spPr bwMode="auto">
            <a:xfrm>
              <a:off x="4852" y="1936"/>
              <a:ext cx="280" cy="56"/>
            </a:xfrm>
            <a:custGeom>
              <a:avLst/>
              <a:gdLst>
                <a:gd name="T0" fmla="*/ 0 w 280"/>
                <a:gd name="T1" fmla="*/ 56 h 56"/>
                <a:gd name="T2" fmla="*/ 280 w 280"/>
                <a:gd name="T3" fmla="*/ 56 h 56"/>
                <a:gd name="T4" fmla="*/ 280 w 280"/>
                <a:gd name="T5" fmla="*/ 0 h 56"/>
                <a:gd name="T6" fmla="*/ 0 w 280"/>
                <a:gd name="T7" fmla="*/ 0 h 56"/>
                <a:gd name="T8" fmla="*/ 0 w 280"/>
                <a:gd name="T9" fmla="*/ 56 h 56"/>
                <a:gd name="T10" fmla="*/ 0 w 280"/>
                <a:gd name="T11" fmla="*/ 56 h 56"/>
                <a:gd name="T12" fmla="*/ 0 w 280"/>
                <a:gd name="T13" fmla="*/ 56 h 56"/>
                <a:gd name="T14" fmla="*/ 0 w 280"/>
                <a:gd name="T15" fmla="*/ 56 h 56"/>
                <a:gd name="T16" fmla="*/ 0 w 280"/>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56">
                  <a:moveTo>
                    <a:pt x="0" y="56"/>
                  </a:moveTo>
                  <a:lnTo>
                    <a:pt x="280" y="56"/>
                  </a:lnTo>
                  <a:lnTo>
                    <a:pt x="280" y="0"/>
                  </a:lnTo>
                  <a:lnTo>
                    <a:pt x="0" y="0"/>
                  </a:lnTo>
                  <a:lnTo>
                    <a:pt x="0" y="56"/>
                  </a:lnTo>
                  <a:lnTo>
                    <a:pt x="0" y="56"/>
                  </a:lnTo>
                  <a:lnTo>
                    <a:pt x="0" y="56"/>
                  </a:lnTo>
                  <a:lnTo>
                    <a:pt x="0" y="56"/>
                  </a:lnTo>
                  <a:lnTo>
                    <a:pt x="0" y="56"/>
                  </a:lnTo>
                  <a:close/>
                </a:path>
              </a:pathLst>
            </a:custGeom>
            <a:solidFill>
              <a:srgbClr val="7380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7" name="Freeform 70"/>
            <p:cNvSpPr>
              <a:spLocks/>
            </p:cNvSpPr>
            <p:nvPr/>
          </p:nvSpPr>
          <p:spPr bwMode="auto">
            <a:xfrm>
              <a:off x="4852" y="2039"/>
              <a:ext cx="280" cy="61"/>
            </a:xfrm>
            <a:custGeom>
              <a:avLst/>
              <a:gdLst>
                <a:gd name="T0" fmla="*/ 0 w 280"/>
                <a:gd name="T1" fmla="*/ 61 h 61"/>
                <a:gd name="T2" fmla="*/ 280 w 280"/>
                <a:gd name="T3" fmla="*/ 61 h 61"/>
                <a:gd name="T4" fmla="*/ 280 w 280"/>
                <a:gd name="T5" fmla="*/ 0 h 61"/>
                <a:gd name="T6" fmla="*/ 0 w 280"/>
                <a:gd name="T7" fmla="*/ 0 h 61"/>
                <a:gd name="T8" fmla="*/ 0 w 280"/>
                <a:gd name="T9" fmla="*/ 61 h 61"/>
                <a:gd name="T10" fmla="*/ 0 w 280"/>
                <a:gd name="T11" fmla="*/ 61 h 61"/>
                <a:gd name="T12" fmla="*/ 0 w 280"/>
                <a:gd name="T13" fmla="*/ 61 h 61"/>
                <a:gd name="T14" fmla="*/ 0 w 280"/>
                <a:gd name="T15" fmla="*/ 61 h 61"/>
                <a:gd name="T16" fmla="*/ 0 w 280"/>
                <a:gd name="T1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61">
                  <a:moveTo>
                    <a:pt x="0" y="61"/>
                  </a:moveTo>
                  <a:lnTo>
                    <a:pt x="280" y="61"/>
                  </a:lnTo>
                  <a:lnTo>
                    <a:pt x="280" y="0"/>
                  </a:lnTo>
                  <a:lnTo>
                    <a:pt x="0" y="0"/>
                  </a:lnTo>
                  <a:lnTo>
                    <a:pt x="0" y="61"/>
                  </a:lnTo>
                  <a:lnTo>
                    <a:pt x="0" y="61"/>
                  </a:lnTo>
                  <a:lnTo>
                    <a:pt x="0" y="61"/>
                  </a:lnTo>
                  <a:lnTo>
                    <a:pt x="0" y="61"/>
                  </a:lnTo>
                  <a:lnTo>
                    <a:pt x="0" y="61"/>
                  </a:lnTo>
                  <a:close/>
                </a:path>
              </a:pathLst>
            </a:custGeom>
            <a:solidFill>
              <a:srgbClr val="7380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8" name="Freeform 71"/>
            <p:cNvSpPr>
              <a:spLocks/>
            </p:cNvSpPr>
            <p:nvPr/>
          </p:nvSpPr>
          <p:spPr bwMode="auto">
            <a:xfrm>
              <a:off x="4852" y="2143"/>
              <a:ext cx="280" cy="58"/>
            </a:xfrm>
            <a:custGeom>
              <a:avLst/>
              <a:gdLst>
                <a:gd name="T0" fmla="*/ 0 w 280"/>
                <a:gd name="T1" fmla="*/ 58 h 58"/>
                <a:gd name="T2" fmla="*/ 280 w 280"/>
                <a:gd name="T3" fmla="*/ 58 h 58"/>
                <a:gd name="T4" fmla="*/ 280 w 280"/>
                <a:gd name="T5" fmla="*/ 0 h 58"/>
                <a:gd name="T6" fmla="*/ 0 w 280"/>
                <a:gd name="T7" fmla="*/ 0 h 58"/>
                <a:gd name="T8" fmla="*/ 0 w 280"/>
                <a:gd name="T9" fmla="*/ 58 h 58"/>
                <a:gd name="T10" fmla="*/ 0 w 280"/>
                <a:gd name="T11" fmla="*/ 58 h 58"/>
                <a:gd name="T12" fmla="*/ 0 w 280"/>
                <a:gd name="T13" fmla="*/ 58 h 58"/>
                <a:gd name="T14" fmla="*/ 0 w 280"/>
                <a:gd name="T15" fmla="*/ 58 h 58"/>
                <a:gd name="T16" fmla="*/ 0 w 280"/>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58">
                  <a:moveTo>
                    <a:pt x="0" y="58"/>
                  </a:moveTo>
                  <a:lnTo>
                    <a:pt x="280" y="58"/>
                  </a:lnTo>
                  <a:lnTo>
                    <a:pt x="280" y="0"/>
                  </a:lnTo>
                  <a:lnTo>
                    <a:pt x="0" y="0"/>
                  </a:lnTo>
                  <a:lnTo>
                    <a:pt x="0" y="58"/>
                  </a:lnTo>
                  <a:lnTo>
                    <a:pt x="0" y="58"/>
                  </a:lnTo>
                  <a:lnTo>
                    <a:pt x="0" y="58"/>
                  </a:lnTo>
                  <a:lnTo>
                    <a:pt x="0" y="58"/>
                  </a:lnTo>
                  <a:lnTo>
                    <a:pt x="0" y="58"/>
                  </a:lnTo>
                  <a:close/>
                </a:path>
              </a:pathLst>
            </a:custGeom>
            <a:solidFill>
              <a:srgbClr val="7380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9" name="Freeform 72"/>
            <p:cNvSpPr>
              <a:spLocks/>
            </p:cNvSpPr>
            <p:nvPr/>
          </p:nvSpPr>
          <p:spPr bwMode="auto">
            <a:xfrm>
              <a:off x="4852" y="2244"/>
              <a:ext cx="280" cy="58"/>
            </a:xfrm>
            <a:custGeom>
              <a:avLst/>
              <a:gdLst>
                <a:gd name="T0" fmla="*/ 0 w 280"/>
                <a:gd name="T1" fmla="*/ 58 h 58"/>
                <a:gd name="T2" fmla="*/ 280 w 280"/>
                <a:gd name="T3" fmla="*/ 58 h 58"/>
                <a:gd name="T4" fmla="*/ 280 w 280"/>
                <a:gd name="T5" fmla="*/ 0 h 58"/>
                <a:gd name="T6" fmla="*/ 0 w 280"/>
                <a:gd name="T7" fmla="*/ 0 h 58"/>
                <a:gd name="T8" fmla="*/ 0 w 280"/>
                <a:gd name="T9" fmla="*/ 58 h 58"/>
                <a:gd name="T10" fmla="*/ 0 w 280"/>
                <a:gd name="T11" fmla="*/ 58 h 58"/>
                <a:gd name="T12" fmla="*/ 0 w 280"/>
                <a:gd name="T13" fmla="*/ 58 h 58"/>
                <a:gd name="T14" fmla="*/ 0 w 280"/>
                <a:gd name="T15" fmla="*/ 58 h 58"/>
                <a:gd name="T16" fmla="*/ 0 w 280"/>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58">
                  <a:moveTo>
                    <a:pt x="0" y="58"/>
                  </a:moveTo>
                  <a:lnTo>
                    <a:pt x="280" y="58"/>
                  </a:lnTo>
                  <a:lnTo>
                    <a:pt x="280" y="0"/>
                  </a:lnTo>
                  <a:lnTo>
                    <a:pt x="0" y="0"/>
                  </a:lnTo>
                  <a:lnTo>
                    <a:pt x="0" y="58"/>
                  </a:lnTo>
                  <a:lnTo>
                    <a:pt x="0" y="58"/>
                  </a:lnTo>
                  <a:lnTo>
                    <a:pt x="0" y="58"/>
                  </a:lnTo>
                  <a:lnTo>
                    <a:pt x="0" y="58"/>
                  </a:lnTo>
                  <a:lnTo>
                    <a:pt x="0" y="58"/>
                  </a:lnTo>
                  <a:close/>
                </a:path>
              </a:pathLst>
            </a:custGeom>
            <a:solidFill>
              <a:srgbClr val="7380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 name="Freeform 73"/>
            <p:cNvSpPr>
              <a:spLocks/>
            </p:cNvSpPr>
            <p:nvPr/>
          </p:nvSpPr>
          <p:spPr bwMode="auto">
            <a:xfrm>
              <a:off x="4285" y="1880"/>
              <a:ext cx="69" cy="108"/>
            </a:xfrm>
            <a:custGeom>
              <a:avLst/>
              <a:gdLst>
                <a:gd name="T0" fmla="*/ 69 w 69"/>
                <a:gd name="T1" fmla="*/ 108 h 108"/>
                <a:gd name="T2" fmla="*/ 0 w 69"/>
                <a:gd name="T3" fmla="*/ 108 h 108"/>
                <a:gd name="T4" fmla="*/ 0 w 69"/>
                <a:gd name="T5" fmla="*/ 88 h 108"/>
                <a:gd name="T6" fmla="*/ 24 w 69"/>
                <a:gd name="T7" fmla="*/ 88 h 108"/>
                <a:gd name="T8" fmla="*/ 24 w 69"/>
                <a:gd name="T9" fmla="*/ 21 h 108"/>
                <a:gd name="T10" fmla="*/ 0 w 69"/>
                <a:gd name="T11" fmla="*/ 30 h 108"/>
                <a:gd name="T12" fmla="*/ 0 w 69"/>
                <a:gd name="T13" fmla="*/ 6 h 108"/>
                <a:gd name="T14" fmla="*/ 50 w 69"/>
                <a:gd name="T15" fmla="*/ 0 h 108"/>
                <a:gd name="T16" fmla="*/ 50 w 69"/>
                <a:gd name="T17" fmla="*/ 88 h 108"/>
                <a:gd name="T18" fmla="*/ 69 w 69"/>
                <a:gd name="T19" fmla="*/ 88 h 108"/>
                <a:gd name="T20" fmla="*/ 69 w 69"/>
                <a:gd name="T21" fmla="*/ 108 h 108"/>
                <a:gd name="T22" fmla="*/ 69 w 69"/>
                <a:gd name="T23" fmla="*/ 108 h 108"/>
                <a:gd name="T24" fmla="*/ 69 w 69"/>
                <a:gd name="T25"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108">
                  <a:moveTo>
                    <a:pt x="69" y="108"/>
                  </a:moveTo>
                  <a:lnTo>
                    <a:pt x="0" y="108"/>
                  </a:lnTo>
                  <a:lnTo>
                    <a:pt x="0" y="88"/>
                  </a:lnTo>
                  <a:lnTo>
                    <a:pt x="24" y="88"/>
                  </a:lnTo>
                  <a:lnTo>
                    <a:pt x="24" y="21"/>
                  </a:lnTo>
                  <a:lnTo>
                    <a:pt x="0" y="30"/>
                  </a:lnTo>
                  <a:lnTo>
                    <a:pt x="0" y="6"/>
                  </a:lnTo>
                  <a:lnTo>
                    <a:pt x="50" y="0"/>
                  </a:lnTo>
                  <a:lnTo>
                    <a:pt x="50" y="88"/>
                  </a:lnTo>
                  <a:lnTo>
                    <a:pt x="69" y="88"/>
                  </a:lnTo>
                  <a:lnTo>
                    <a:pt x="69" y="108"/>
                  </a:lnTo>
                  <a:lnTo>
                    <a:pt x="69" y="108"/>
                  </a:lnTo>
                  <a:lnTo>
                    <a:pt x="69" y="108"/>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 name="Freeform 74"/>
            <p:cNvSpPr>
              <a:spLocks noEditPoints="1"/>
            </p:cNvSpPr>
            <p:nvPr/>
          </p:nvSpPr>
          <p:spPr bwMode="auto">
            <a:xfrm>
              <a:off x="4367" y="1880"/>
              <a:ext cx="80" cy="110"/>
            </a:xfrm>
            <a:custGeom>
              <a:avLst/>
              <a:gdLst>
                <a:gd name="T0" fmla="*/ 18 w 37"/>
                <a:gd name="T1" fmla="*/ 51 h 51"/>
                <a:gd name="T2" fmla="*/ 0 w 37"/>
                <a:gd name="T3" fmla="*/ 27 h 51"/>
                <a:gd name="T4" fmla="*/ 6 w 37"/>
                <a:gd name="T5" fmla="*/ 7 h 51"/>
                <a:gd name="T6" fmla="*/ 19 w 37"/>
                <a:gd name="T7" fmla="*/ 0 h 51"/>
                <a:gd name="T8" fmla="*/ 37 w 37"/>
                <a:gd name="T9" fmla="*/ 25 h 51"/>
                <a:gd name="T10" fmla="*/ 33 w 37"/>
                <a:gd name="T11" fmla="*/ 45 h 51"/>
                <a:gd name="T12" fmla="*/ 18 w 37"/>
                <a:gd name="T13" fmla="*/ 51 h 51"/>
                <a:gd name="T14" fmla="*/ 19 w 37"/>
                <a:gd name="T15" fmla="*/ 8 h 51"/>
                <a:gd name="T16" fmla="*/ 11 w 37"/>
                <a:gd name="T17" fmla="*/ 26 h 51"/>
                <a:gd name="T18" fmla="*/ 19 w 37"/>
                <a:gd name="T19" fmla="*/ 42 h 51"/>
                <a:gd name="T20" fmla="*/ 26 w 37"/>
                <a:gd name="T21" fmla="*/ 26 h 51"/>
                <a:gd name="T22" fmla="*/ 19 w 37"/>
                <a:gd name="T23" fmla="*/ 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51">
                  <a:moveTo>
                    <a:pt x="18" y="51"/>
                  </a:moveTo>
                  <a:cubicBezTo>
                    <a:pt x="7" y="51"/>
                    <a:pt x="0" y="44"/>
                    <a:pt x="0" y="27"/>
                  </a:cubicBezTo>
                  <a:cubicBezTo>
                    <a:pt x="0" y="18"/>
                    <a:pt x="2" y="11"/>
                    <a:pt x="6" y="7"/>
                  </a:cubicBezTo>
                  <a:cubicBezTo>
                    <a:pt x="9" y="2"/>
                    <a:pt x="14" y="0"/>
                    <a:pt x="19" y="0"/>
                  </a:cubicBezTo>
                  <a:cubicBezTo>
                    <a:pt x="32" y="0"/>
                    <a:pt x="37" y="8"/>
                    <a:pt x="37" y="25"/>
                  </a:cubicBezTo>
                  <a:cubicBezTo>
                    <a:pt x="37" y="33"/>
                    <a:pt x="36" y="40"/>
                    <a:pt x="33" y="45"/>
                  </a:cubicBezTo>
                  <a:cubicBezTo>
                    <a:pt x="29" y="49"/>
                    <a:pt x="25" y="51"/>
                    <a:pt x="18" y="51"/>
                  </a:cubicBezTo>
                  <a:close/>
                  <a:moveTo>
                    <a:pt x="19" y="8"/>
                  </a:moveTo>
                  <a:cubicBezTo>
                    <a:pt x="15" y="8"/>
                    <a:pt x="11" y="15"/>
                    <a:pt x="11" y="26"/>
                  </a:cubicBezTo>
                  <a:cubicBezTo>
                    <a:pt x="11" y="37"/>
                    <a:pt x="15" y="42"/>
                    <a:pt x="19" y="42"/>
                  </a:cubicBezTo>
                  <a:cubicBezTo>
                    <a:pt x="24" y="42"/>
                    <a:pt x="26" y="37"/>
                    <a:pt x="26" y="26"/>
                  </a:cubicBezTo>
                  <a:cubicBezTo>
                    <a:pt x="26" y="13"/>
                    <a:pt x="24" y="8"/>
                    <a:pt x="19" y="8"/>
                  </a:cubicBez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2" name="Freeform 75"/>
            <p:cNvSpPr>
              <a:spLocks noEditPoints="1"/>
            </p:cNvSpPr>
            <p:nvPr/>
          </p:nvSpPr>
          <p:spPr bwMode="auto">
            <a:xfrm>
              <a:off x="4457" y="1880"/>
              <a:ext cx="80" cy="110"/>
            </a:xfrm>
            <a:custGeom>
              <a:avLst/>
              <a:gdLst>
                <a:gd name="T0" fmla="*/ 18 w 37"/>
                <a:gd name="T1" fmla="*/ 51 h 51"/>
                <a:gd name="T2" fmla="*/ 0 w 37"/>
                <a:gd name="T3" fmla="*/ 27 h 51"/>
                <a:gd name="T4" fmla="*/ 6 w 37"/>
                <a:gd name="T5" fmla="*/ 7 h 51"/>
                <a:gd name="T6" fmla="*/ 19 w 37"/>
                <a:gd name="T7" fmla="*/ 0 h 51"/>
                <a:gd name="T8" fmla="*/ 37 w 37"/>
                <a:gd name="T9" fmla="*/ 25 h 51"/>
                <a:gd name="T10" fmla="*/ 31 w 37"/>
                <a:gd name="T11" fmla="*/ 45 h 51"/>
                <a:gd name="T12" fmla="*/ 18 w 37"/>
                <a:gd name="T13" fmla="*/ 51 h 51"/>
                <a:gd name="T14" fmla="*/ 19 w 37"/>
                <a:gd name="T15" fmla="*/ 8 h 51"/>
                <a:gd name="T16" fmla="*/ 11 w 37"/>
                <a:gd name="T17" fmla="*/ 26 h 51"/>
                <a:gd name="T18" fmla="*/ 19 w 37"/>
                <a:gd name="T19" fmla="*/ 42 h 51"/>
                <a:gd name="T20" fmla="*/ 26 w 37"/>
                <a:gd name="T21" fmla="*/ 26 h 51"/>
                <a:gd name="T22" fmla="*/ 19 w 37"/>
                <a:gd name="T23" fmla="*/ 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51">
                  <a:moveTo>
                    <a:pt x="18" y="51"/>
                  </a:moveTo>
                  <a:cubicBezTo>
                    <a:pt x="7" y="51"/>
                    <a:pt x="0" y="44"/>
                    <a:pt x="0" y="27"/>
                  </a:cubicBezTo>
                  <a:cubicBezTo>
                    <a:pt x="0" y="18"/>
                    <a:pt x="2" y="11"/>
                    <a:pt x="6" y="7"/>
                  </a:cubicBezTo>
                  <a:cubicBezTo>
                    <a:pt x="8" y="2"/>
                    <a:pt x="13" y="0"/>
                    <a:pt x="19" y="0"/>
                  </a:cubicBezTo>
                  <a:cubicBezTo>
                    <a:pt x="31" y="0"/>
                    <a:pt x="37" y="8"/>
                    <a:pt x="37" y="25"/>
                  </a:cubicBezTo>
                  <a:cubicBezTo>
                    <a:pt x="37" y="33"/>
                    <a:pt x="35" y="40"/>
                    <a:pt x="31" y="45"/>
                  </a:cubicBezTo>
                  <a:cubicBezTo>
                    <a:pt x="29" y="49"/>
                    <a:pt x="25" y="51"/>
                    <a:pt x="18" y="51"/>
                  </a:cubicBezTo>
                  <a:close/>
                  <a:moveTo>
                    <a:pt x="19" y="8"/>
                  </a:moveTo>
                  <a:cubicBezTo>
                    <a:pt x="13" y="8"/>
                    <a:pt x="11" y="15"/>
                    <a:pt x="11" y="26"/>
                  </a:cubicBezTo>
                  <a:cubicBezTo>
                    <a:pt x="11" y="37"/>
                    <a:pt x="13" y="42"/>
                    <a:pt x="19" y="42"/>
                  </a:cubicBezTo>
                  <a:cubicBezTo>
                    <a:pt x="24" y="42"/>
                    <a:pt x="26" y="37"/>
                    <a:pt x="26" y="26"/>
                  </a:cubicBezTo>
                  <a:cubicBezTo>
                    <a:pt x="26" y="13"/>
                    <a:pt x="24" y="8"/>
                    <a:pt x="19" y="8"/>
                  </a:cubicBez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3" name="Freeform 76"/>
            <p:cNvSpPr>
              <a:spLocks/>
            </p:cNvSpPr>
            <p:nvPr/>
          </p:nvSpPr>
          <p:spPr bwMode="auto">
            <a:xfrm>
              <a:off x="4554" y="1880"/>
              <a:ext cx="72" cy="108"/>
            </a:xfrm>
            <a:custGeom>
              <a:avLst/>
              <a:gdLst>
                <a:gd name="T0" fmla="*/ 72 w 72"/>
                <a:gd name="T1" fmla="*/ 108 h 108"/>
                <a:gd name="T2" fmla="*/ 0 w 72"/>
                <a:gd name="T3" fmla="*/ 108 h 108"/>
                <a:gd name="T4" fmla="*/ 0 w 72"/>
                <a:gd name="T5" fmla="*/ 88 h 108"/>
                <a:gd name="T6" fmla="*/ 24 w 72"/>
                <a:gd name="T7" fmla="*/ 88 h 108"/>
                <a:gd name="T8" fmla="*/ 24 w 72"/>
                <a:gd name="T9" fmla="*/ 21 h 108"/>
                <a:gd name="T10" fmla="*/ 0 w 72"/>
                <a:gd name="T11" fmla="*/ 30 h 108"/>
                <a:gd name="T12" fmla="*/ 0 w 72"/>
                <a:gd name="T13" fmla="*/ 6 h 108"/>
                <a:gd name="T14" fmla="*/ 46 w 72"/>
                <a:gd name="T15" fmla="*/ 0 h 108"/>
                <a:gd name="T16" fmla="*/ 46 w 72"/>
                <a:gd name="T17" fmla="*/ 88 h 108"/>
                <a:gd name="T18" fmla="*/ 72 w 72"/>
                <a:gd name="T19" fmla="*/ 88 h 108"/>
                <a:gd name="T20" fmla="*/ 72 w 72"/>
                <a:gd name="T21" fmla="*/ 108 h 108"/>
                <a:gd name="T22" fmla="*/ 72 w 72"/>
                <a:gd name="T23" fmla="*/ 108 h 108"/>
                <a:gd name="T24" fmla="*/ 72 w 72"/>
                <a:gd name="T25"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108">
                  <a:moveTo>
                    <a:pt x="72" y="108"/>
                  </a:moveTo>
                  <a:lnTo>
                    <a:pt x="0" y="108"/>
                  </a:lnTo>
                  <a:lnTo>
                    <a:pt x="0" y="88"/>
                  </a:lnTo>
                  <a:lnTo>
                    <a:pt x="24" y="88"/>
                  </a:lnTo>
                  <a:lnTo>
                    <a:pt x="24" y="21"/>
                  </a:lnTo>
                  <a:lnTo>
                    <a:pt x="0" y="30"/>
                  </a:lnTo>
                  <a:lnTo>
                    <a:pt x="0" y="6"/>
                  </a:lnTo>
                  <a:lnTo>
                    <a:pt x="46" y="0"/>
                  </a:lnTo>
                  <a:lnTo>
                    <a:pt x="46" y="88"/>
                  </a:lnTo>
                  <a:lnTo>
                    <a:pt x="72" y="88"/>
                  </a:lnTo>
                  <a:lnTo>
                    <a:pt x="72" y="108"/>
                  </a:lnTo>
                  <a:lnTo>
                    <a:pt x="72" y="108"/>
                  </a:lnTo>
                  <a:lnTo>
                    <a:pt x="72" y="108"/>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4" name="Freeform 77"/>
            <p:cNvSpPr>
              <a:spLocks/>
            </p:cNvSpPr>
            <p:nvPr/>
          </p:nvSpPr>
          <p:spPr bwMode="auto">
            <a:xfrm>
              <a:off x="4481" y="1486"/>
              <a:ext cx="423" cy="844"/>
            </a:xfrm>
            <a:custGeom>
              <a:avLst/>
              <a:gdLst>
                <a:gd name="T0" fmla="*/ 423 w 423"/>
                <a:gd name="T1" fmla="*/ 844 h 844"/>
                <a:gd name="T2" fmla="*/ 0 w 423"/>
                <a:gd name="T3" fmla="*/ 844 h 844"/>
                <a:gd name="T4" fmla="*/ 0 w 423"/>
                <a:gd name="T5" fmla="*/ 0 h 844"/>
                <a:gd name="T6" fmla="*/ 423 w 423"/>
                <a:gd name="T7" fmla="*/ 0 h 844"/>
                <a:gd name="T8" fmla="*/ 423 w 423"/>
                <a:gd name="T9" fmla="*/ 844 h 844"/>
                <a:gd name="T10" fmla="*/ 423 w 423"/>
                <a:gd name="T11" fmla="*/ 844 h 844"/>
                <a:gd name="T12" fmla="*/ 423 w 423"/>
                <a:gd name="T13" fmla="*/ 844 h 844"/>
              </a:gdLst>
              <a:ahLst/>
              <a:cxnLst>
                <a:cxn ang="0">
                  <a:pos x="T0" y="T1"/>
                </a:cxn>
                <a:cxn ang="0">
                  <a:pos x="T2" y="T3"/>
                </a:cxn>
                <a:cxn ang="0">
                  <a:pos x="T4" y="T5"/>
                </a:cxn>
                <a:cxn ang="0">
                  <a:pos x="T6" y="T7"/>
                </a:cxn>
                <a:cxn ang="0">
                  <a:pos x="T8" y="T9"/>
                </a:cxn>
                <a:cxn ang="0">
                  <a:pos x="T10" y="T11"/>
                </a:cxn>
                <a:cxn ang="0">
                  <a:pos x="T12" y="T13"/>
                </a:cxn>
              </a:cxnLst>
              <a:rect l="0" t="0" r="r" b="b"/>
              <a:pathLst>
                <a:path w="423" h="844">
                  <a:moveTo>
                    <a:pt x="423" y="844"/>
                  </a:moveTo>
                  <a:lnTo>
                    <a:pt x="0" y="844"/>
                  </a:lnTo>
                  <a:lnTo>
                    <a:pt x="0" y="0"/>
                  </a:lnTo>
                  <a:lnTo>
                    <a:pt x="423" y="0"/>
                  </a:lnTo>
                  <a:lnTo>
                    <a:pt x="423" y="844"/>
                  </a:lnTo>
                  <a:lnTo>
                    <a:pt x="423" y="844"/>
                  </a:lnTo>
                  <a:lnTo>
                    <a:pt x="423" y="844"/>
                  </a:lnTo>
                  <a:close/>
                </a:path>
              </a:pathLst>
            </a:cu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5" name="Freeform 78"/>
            <p:cNvSpPr>
              <a:spLocks/>
            </p:cNvSpPr>
            <p:nvPr/>
          </p:nvSpPr>
          <p:spPr bwMode="auto">
            <a:xfrm>
              <a:off x="4813" y="1548"/>
              <a:ext cx="33" cy="58"/>
            </a:xfrm>
            <a:custGeom>
              <a:avLst/>
              <a:gdLst>
                <a:gd name="T0" fmla="*/ 0 w 33"/>
                <a:gd name="T1" fmla="*/ 58 h 58"/>
                <a:gd name="T2" fmla="*/ 33 w 33"/>
                <a:gd name="T3" fmla="*/ 58 h 58"/>
                <a:gd name="T4" fmla="*/ 33 w 33"/>
                <a:gd name="T5" fmla="*/ 0 h 58"/>
                <a:gd name="T6" fmla="*/ 0 w 33"/>
                <a:gd name="T7" fmla="*/ 0 h 58"/>
                <a:gd name="T8" fmla="*/ 0 w 33"/>
                <a:gd name="T9" fmla="*/ 58 h 58"/>
                <a:gd name="T10" fmla="*/ 0 w 33"/>
                <a:gd name="T11" fmla="*/ 58 h 58"/>
                <a:gd name="T12" fmla="*/ 0 w 33"/>
                <a:gd name="T13" fmla="*/ 58 h 58"/>
              </a:gdLst>
              <a:ahLst/>
              <a:cxnLst>
                <a:cxn ang="0">
                  <a:pos x="T0" y="T1"/>
                </a:cxn>
                <a:cxn ang="0">
                  <a:pos x="T2" y="T3"/>
                </a:cxn>
                <a:cxn ang="0">
                  <a:pos x="T4" y="T5"/>
                </a:cxn>
                <a:cxn ang="0">
                  <a:pos x="T6" y="T7"/>
                </a:cxn>
                <a:cxn ang="0">
                  <a:pos x="T8" y="T9"/>
                </a:cxn>
                <a:cxn ang="0">
                  <a:pos x="T10" y="T11"/>
                </a:cxn>
                <a:cxn ang="0">
                  <a:pos x="T12" y="T13"/>
                </a:cxn>
              </a:cxnLst>
              <a:rect l="0" t="0" r="r" b="b"/>
              <a:pathLst>
                <a:path w="33" h="58">
                  <a:moveTo>
                    <a:pt x="0" y="58"/>
                  </a:moveTo>
                  <a:lnTo>
                    <a:pt x="33" y="58"/>
                  </a:lnTo>
                  <a:lnTo>
                    <a:pt x="33" y="0"/>
                  </a:lnTo>
                  <a:lnTo>
                    <a:pt x="0" y="0"/>
                  </a:lnTo>
                  <a:lnTo>
                    <a:pt x="0" y="58"/>
                  </a:lnTo>
                  <a:lnTo>
                    <a:pt x="0" y="58"/>
                  </a:lnTo>
                  <a:lnTo>
                    <a:pt x="0" y="58"/>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6" name="Freeform 79"/>
            <p:cNvSpPr>
              <a:spLocks/>
            </p:cNvSpPr>
            <p:nvPr/>
          </p:nvSpPr>
          <p:spPr bwMode="auto">
            <a:xfrm>
              <a:off x="4813" y="1548"/>
              <a:ext cx="33" cy="58"/>
            </a:xfrm>
            <a:custGeom>
              <a:avLst/>
              <a:gdLst>
                <a:gd name="T0" fmla="*/ 0 w 33"/>
                <a:gd name="T1" fmla="*/ 58 h 58"/>
                <a:gd name="T2" fmla="*/ 33 w 33"/>
                <a:gd name="T3" fmla="*/ 58 h 58"/>
                <a:gd name="T4" fmla="*/ 33 w 33"/>
                <a:gd name="T5" fmla="*/ 0 h 58"/>
                <a:gd name="T6" fmla="*/ 0 w 33"/>
                <a:gd name="T7" fmla="*/ 0 h 58"/>
                <a:gd name="T8" fmla="*/ 0 w 33"/>
                <a:gd name="T9" fmla="*/ 58 h 58"/>
                <a:gd name="T10" fmla="*/ 0 w 33"/>
                <a:gd name="T11" fmla="*/ 58 h 58"/>
                <a:gd name="T12" fmla="*/ 0 w 33"/>
                <a:gd name="T13" fmla="*/ 58 h 58"/>
              </a:gdLst>
              <a:ahLst/>
              <a:cxnLst>
                <a:cxn ang="0">
                  <a:pos x="T0" y="T1"/>
                </a:cxn>
                <a:cxn ang="0">
                  <a:pos x="T2" y="T3"/>
                </a:cxn>
                <a:cxn ang="0">
                  <a:pos x="T4" y="T5"/>
                </a:cxn>
                <a:cxn ang="0">
                  <a:pos x="T6" y="T7"/>
                </a:cxn>
                <a:cxn ang="0">
                  <a:pos x="T8" y="T9"/>
                </a:cxn>
                <a:cxn ang="0">
                  <a:pos x="T10" y="T11"/>
                </a:cxn>
                <a:cxn ang="0">
                  <a:pos x="T12" y="T13"/>
                </a:cxn>
              </a:cxnLst>
              <a:rect l="0" t="0" r="r" b="b"/>
              <a:pathLst>
                <a:path w="33" h="58">
                  <a:moveTo>
                    <a:pt x="0" y="58"/>
                  </a:moveTo>
                  <a:lnTo>
                    <a:pt x="33" y="58"/>
                  </a:lnTo>
                  <a:lnTo>
                    <a:pt x="33" y="0"/>
                  </a:lnTo>
                  <a:lnTo>
                    <a:pt x="0" y="0"/>
                  </a:lnTo>
                  <a:lnTo>
                    <a:pt x="0" y="58"/>
                  </a:lnTo>
                  <a:lnTo>
                    <a:pt x="0" y="58"/>
                  </a:lnTo>
                  <a:lnTo>
                    <a:pt x="0" y="58"/>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7" name="Freeform 80"/>
            <p:cNvSpPr>
              <a:spLocks/>
            </p:cNvSpPr>
            <p:nvPr/>
          </p:nvSpPr>
          <p:spPr bwMode="auto">
            <a:xfrm>
              <a:off x="4721" y="1548"/>
              <a:ext cx="32" cy="58"/>
            </a:xfrm>
            <a:custGeom>
              <a:avLst/>
              <a:gdLst>
                <a:gd name="T0" fmla="*/ 0 w 32"/>
                <a:gd name="T1" fmla="*/ 58 h 58"/>
                <a:gd name="T2" fmla="*/ 32 w 32"/>
                <a:gd name="T3" fmla="*/ 58 h 58"/>
                <a:gd name="T4" fmla="*/ 32 w 32"/>
                <a:gd name="T5" fmla="*/ 0 h 58"/>
                <a:gd name="T6" fmla="*/ 0 w 32"/>
                <a:gd name="T7" fmla="*/ 0 h 58"/>
                <a:gd name="T8" fmla="*/ 0 w 32"/>
                <a:gd name="T9" fmla="*/ 58 h 58"/>
                <a:gd name="T10" fmla="*/ 0 w 32"/>
                <a:gd name="T11" fmla="*/ 58 h 58"/>
                <a:gd name="T12" fmla="*/ 0 w 32"/>
                <a:gd name="T13" fmla="*/ 58 h 58"/>
              </a:gdLst>
              <a:ahLst/>
              <a:cxnLst>
                <a:cxn ang="0">
                  <a:pos x="T0" y="T1"/>
                </a:cxn>
                <a:cxn ang="0">
                  <a:pos x="T2" y="T3"/>
                </a:cxn>
                <a:cxn ang="0">
                  <a:pos x="T4" y="T5"/>
                </a:cxn>
                <a:cxn ang="0">
                  <a:pos x="T6" y="T7"/>
                </a:cxn>
                <a:cxn ang="0">
                  <a:pos x="T8" y="T9"/>
                </a:cxn>
                <a:cxn ang="0">
                  <a:pos x="T10" y="T11"/>
                </a:cxn>
                <a:cxn ang="0">
                  <a:pos x="T12" y="T13"/>
                </a:cxn>
              </a:cxnLst>
              <a:rect l="0" t="0" r="r" b="b"/>
              <a:pathLst>
                <a:path w="32" h="58">
                  <a:moveTo>
                    <a:pt x="0" y="58"/>
                  </a:moveTo>
                  <a:lnTo>
                    <a:pt x="32" y="58"/>
                  </a:lnTo>
                  <a:lnTo>
                    <a:pt x="32" y="0"/>
                  </a:lnTo>
                  <a:lnTo>
                    <a:pt x="0" y="0"/>
                  </a:lnTo>
                  <a:lnTo>
                    <a:pt x="0" y="58"/>
                  </a:lnTo>
                  <a:lnTo>
                    <a:pt x="0" y="58"/>
                  </a:lnTo>
                  <a:lnTo>
                    <a:pt x="0" y="58"/>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8" name="Freeform 81"/>
            <p:cNvSpPr>
              <a:spLocks/>
            </p:cNvSpPr>
            <p:nvPr/>
          </p:nvSpPr>
          <p:spPr bwMode="auto">
            <a:xfrm>
              <a:off x="4721" y="1548"/>
              <a:ext cx="32" cy="58"/>
            </a:xfrm>
            <a:custGeom>
              <a:avLst/>
              <a:gdLst>
                <a:gd name="T0" fmla="*/ 0 w 32"/>
                <a:gd name="T1" fmla="*/ 58 h 58"/>
                <a:gd name="T2" fmla="*/ 32 w 32"/>
                <a:gd name="T3" fmla="*/ 58 h 58"/>
                <a:gd name="T4" fmla="*/ 32 w 32"/>
                <a:gd name="T5" fmla="*/ 0 h 58"/>
                <a:gd name="T6" fmla="*/ 0 w 32"/>
                <a:gd name="T7" fmla="*/ 0 h 58"/>
                <a:gd name="T8" fmla="*/ 0 w 32"/>
                <a:gd name="T9" fmla="*/ 58 h 58"/>
                <a:gd name="T10" fmla="*/ 0 w 32"/>
                <a:gd name="T11" fmla="*/ 58 h 58"/>
                <a:gd name="T12" fmla="*/ 0 w 32"/>
                <a:gd name="T13" fmla="*/ 58 h 58"/>
              </a:gdLst>
              <a:ahLst/>
              <a:cxnLst>
                <a:cxn ang="0">
                  <a:pos x="T0" y="T1"/>
                </a:cxn>
                <a:cxn ang="0">
                  <a:pos x="T2" y="T3"/>
                </a:cxn>
                <a:cxn ang="0">
                  <a:pos x="T4" y="T5"/>
                </a:cxn>
                <a:cxn ang="0">
                  <a:pos x="T6" y="T7"/>
                </a:cxn>
                <a:cxn ang="0">
                  <a:pos x="T8" y="T9"/>
                </a:cxn>
                <a:cxn ang="0">
                  <a:pos x="T10" y="T11"/>
                </a:cxn>
                <a:cxn ang="0">
                  <a:pos x="T12" y="T13"/>
                </a:cxn>
              </a:cxnLst>
              <a:rect l="0" t="0" r="r" b="b"/>
              <a:pathLst>
                <a:path w="32" h="58">
                  <a:moveTo>
                    <a:pt x="0" y="58"/>
                  </a:moveTo>
                  <a:lnTo>
                    <a:pt x="32" y="58"/>
                  </a:lnTo>
                  <a:lnTo>
                    <a:pt x="32" y="0"/>
                  </a:lnTo>
                  <a:lnTo>
                    <a:pt x="0" y="0"/>
                  </a:lnTo>
                  <a:lnTo>
                    <a:pt x="0" y="58"/>
                  </a:lnTo>
                  <a:lnTo>
                    <a:pt x="0" y="58"/>
                  </a:lnTo>
                  <a:lnTo>
                    <a:pt x="0" y="58"/>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9" name="Freeform 82"/>
            <p:cNvSpPr>
              <a:spLocks/>
            </p:cNvSpPr>
            <p:nvPr/>
          </p:nvSpPr>
          <p:spPr bwMode="auto">
            <a:xfrm>
              <a:off x="4626" y="1548"/>
              <a:ext cx="38" cy="58"/>
            </a:xfrm>
            <a:custGeom>
              <a:avLst/>
              <a:gdLst>
                <a:gd name="T0" fmla="*/ 0 w 38"/>
                <a:gd name="T1" fmla="*/ 58 h 58"/>
                <a:gd name="T2" fmla="*/ 38 w 38"/>
                <a:gd name="T3" fmla="*/ 58 h 58"/>
                <a:gd name="T4" fmla="*/ 38 w 38"/>
                <a:gd name="T5" fmla="*/ 0 h 58"/>
                <a:gd name="T6" fmla="*/ 0 w 38"/>
                <a:gd name="T7" fmla="*/ 0 h 58"/>
                <a:gd name="T8" fmla="*/ 0 w 38"/>
                <a:gd name="T9" fmla="*/ 58 h 58"/>
                <a:gd name="T10" fmla="*/ 0 w 38"/>
                <a:gd name="T11" fmla="*/ 58 h 58"/>
                <a:gd name="T12" fmla="*/ 0 w 38"/>
                <a:gd name="T13" fmla="*/ 58 h 58"/>
              </a:gdLst>
              <a:ahLst/>
              <a:cxnLst>
                <a:cxn ang="0">
                  <a:pos x="T0" y="T1"/>
                </a:cxn>
                <a:cxn ang="0">
                  <a:pos x="T2" y="T3"/>
                </a:cxn>
                <a:cxn ang="0">
                  <a:pos x="T4" y="T5"/>
                </a:cxn>
                <a:cxn ang="0">
                  <a:pos x="T6" y="T7"/>
                </a:cxn>
                <a:cxn ang="0">
                  <a:pos x="T8" y="T9"/>
                </a:cxn>
                <a:cxn ang="0">
                  <a:pos x="T10" y="T11"/>
                </a:cxn>
                <a:cxn ang="0">
                  <a:pos x="T12" y="T13"/>
                </a:cxn>
              </a:cxnLst>
              <a:rect l="0" t="0" r="r" b="b"/>
              <a:pathLst>
                <a:path w="38" h="58">
                  <a:moveTo>
                    <a:pt x="0" y="58"/>
                  </a:moveTo>
                  <a:lnTo>
                    <a:pt x="38" y="58"/>
                  </a:lnTo>
                  <a:lnTo>
                    <a:pt x="38" y="0"/>
                  </a:lnTo>
                  <a:lnTo>
                    <a:pt x="0" y="0"/>
                  </a:lnTo>
                  <a:lnTo>
                    <a:pt x="0" y="58"/>
                  </a:lnTo>
                  <a:lnTo>
                    <a:pt x="0" y="58"/>
                  </a:lnTo>
                  <a:lnTo>
                    <a:pt x="0" y="58"/>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0" name="Freeform 83"/>
            <p:cNvSpPr>
              <a:spLocks/>
            </p:cNvSpPr>
            <p:nvPr/>
          </p:nvSpPr>
          <p:spPr bwMode="auto">
            <a:xfrm>
              <a:off x="4626" y="1548"/>
              <a:ext cx="38" cy="58"/>
            </a:xfrm>
            <a:custGeom>
              <a:avLst/>
              <a:gdLst>
                <a:gd name="T0" fmla="*/ 0 w 38"/>
                <a:gd name="T1" fmla="*/ 58 h 58"/>
                <a:gd name="T2" fmla="*/ 38 w 38"/>
                <a:gd name="T3" fmla="*/ 58 h 58"/>
                <a:gd name="T4" fmla="*/ 38 w 38"/>
                <a:gd name="T5" fmla="*/ 0 h 58"/>
                <a:gd name="T6" fmla="*/ 0 w 38"/>
                <a:gd name="T7" fmla="*/ 0 h 58"/>
                <a:gd name="T8" fmla="*/ 0 w 38"/>
                <a:gd name="T9" fmla="*/ 58 h 58"/>
                <a:gd name="T10" fmla="*/ 0 w 38"/>
                <a:gd name="T11" fmla="*/ 58 h 58"/>
                <a:gd name="T12" fmla="*/ 0 w 38"/>
                <a:gd name="T13" fmla="*/ 58 h 58"/>
              </a:gdLst>
              <a:ahLst/>
              <a:cxnLst>
                <a:cxn ang="0">
                  <a:pos x="T0" y="T1"/>
                </a:cxn>
                <a:cxn ang="0">
                  <a:pos x="T2" y="T3"/>
                </a:cxn>
                <a:cxn ang="0">
                  <a:pos x="T4" y="T5"/>
                </a:cxn>
                <a:cxn ang="0">
                  <a:pos x="T6" y="T7"/>
                </a:cxn>
                <a:cxn ang="0">
                  <a:pos x="T8" y="T9"/>
                </a:cxn>
                <a:cxn ang="0">
                  <a:pos x="T10" y="T11"/>
                </a:cxn>
                <a:cxn ang="0">
                  <a:pos x="T12" y="T13"/>
                </a:cxn>
              </a:cxnLst>
              <a:rect l="0" t="0" r="r" b="b"/>
              <a:pathLst>
                <a:path w="38" h="58">
                  <a:moveTo>
                    <a:pt x="0" y="58"/>
                  </a:moveTo>
                  <a:lnTo>
                    <a:pt x="38" y="58"/>
                  </a:lnTo>
                  <a:lnTo>
                    <a:pt x="38" y="0"/>
                  </a:lnTo>
                  <a:lnTo>
                    <a:pt x="0" y="0"/>
                  </a:lnTo>
                  <a:lnTo>
                    <a:pt x="0" y="58"/>
                  </a:lnTo>
                  <a:lnTo>
                    <a:pt x="0" y="58"/>
                  </a:lnTo>
                  <a:lnTo>
                    <a:pt x="0" y="58"/>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1" name="Freeform 84"/>
            <p:cNvSpPr>
              <a:spLocks/>
            </p:cNvSpPr>
            <p:nvPr/>
          </p:nvSpPr>
          <p:spPr bwMode="auto">
            <a:xfrm>
              <a:off x="4535" y="1548"/>
              <a:ext cx="35" cy="58"/>
            </a:xfrm>
            <a:custGeom>
              <a:avLst/>
              <a:gdLst>
                <a:gd name="T0" fmla="*/ 0 w 35"/>
                <a:gd name="T1" fmla="*/ 58 h 58"/>
                <a:gd name="T2" fmla="*/ 35 w 35"/>
                <a:gd name="T3" fmla="*/ 58 h 58"/>
                <a:gd name="T4" fmla="*/ 35 w 35"/>
                <a:gd name="T5" fmla="*/ 0 h 58"/>
                <a:gd name="T6" fmla="*/ 0 w 35"/>
                <a:gd name="T7" fmla="*/ 0 h 58"/>
                <a:gd name="T8" fmla="*/ 0 w 35"/>
                <a:gd name="T9" fmla="*/ 58 h 58"/>
                <a:gd name="T10" fmla="*/ 0 w 35"/>
                <a:gd name="T11" fmla="*/ 58 h 58"/>
                <a:gd name="T12" fmla="*/ 0 w 35"/>
                <a:gd name="T13" fmla="*/ 58 h 58"/>
              </a:gdLst>
              <a:ahLst/>
              <a:cxnLst>
                <a:cxn ang="0">
                  <a:pos x="T0" y="T1"/>
                </a:cxn>
                <a:cxn ang="0">
                  <a:pos x="T2" y="T3"/>
                </a:cxn>
                <a:cxn ang="0">
                  <a:pos x="T4" y="T5"/>
                </a:cxn>
                <a:cxn ang="0">
                  <a:pos x="T6" y="T7"/>
                </a:cxn>
                <a:cxn ang="0">
                  <a:pos x="T8" y="T9"/>
                </a:cxn>
                <a:cxn ang="0">
                  <a:pos x="T10" y="T11"/>
                </a:cxn>
                <a:cxn ang="0">
                  <a:pos x="T12" y="T13"/>
                </a:cxn>
              </a:cxnLst>
              <a:rect l="0" t="0" r="r" b="b"/>
              <a:pathLst>
                <a:path w="35" h="58">
                  <a:moveTo>
                    <a:pt x="0" y="58"/>
                  </a:moveTo>
                  <a:lnTo>
                    <a:pt x="35" y="58"/>
                  </a:lnTo>
                  <a:lnTo>
                    <a:pt x="35" y="0"/>
                  </a:lnTo>
                  <a:lnTo>
                    <a:pt x="0" y="0"/>
                  </a:lnTo>
                  <a:lnTo>
                    <a:pt x="0" y="58"/>
                  </a:lnTo>
                  <a:lnTo>
                    <a:pt x="0" y="58"/>
                  </a:lnTo>
                  <a:lnTo>
                    <a:pt x="0" y="58"/>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2" name="Freeform 85"/>
            <p:cNvSpPr>
              <a:spLocks/>
            </p:cNvSpPr>
            <p:nvPr/>
          </p:nvSpPr>
          <p:spPr bwMode="auto">
            <a:xfrm>
              <a:off x="4535" y="1548"/>
              <a:ext cx="35" cy="58"/>
            </a:xfrm>
            <a:custGeom>
              <a:avLst/>
              <a:gdLst>
                <a:gd name="T0" fmla="*/ 0 w 35"/>
                <a:gd name="T1" fmla="*/ 58 h 58"/>
                <a:gd name="T2" fmla="*/ 35 w 35"/>
                <a:gd name="T3" fmla="*/ 58 h 58"/>
                <a:gd name="T4" fmla="*/ 35 w 35"/>
                <a:gd name="T5" fmla="*/ 0 h 58"/>
                <a:gd name="T6" fmla="*/ 0 w 35"/>
                <a:gd name="T7" fmla="*/ 0 h 58"/>
                <a:gd name="T8" fmla="*/ 0 w 35"/>
                <a:gd name="T9" fmla="*/ 58 h 58"/>
                <a:gd name="T10" fmla="*/ 0 w 35"/>
                <a:gd name="T11" fmla="*/ 58 h 58"/>
                <a:gd name="T12" fmla="*/ 0 w 35"/>
                <a:gd name="T13" fmla="*/ 58 h 58"/>
              </a:gdLst>
              <a:ahLst/>
              <a:cxnLst>
                <a:cxn ang="0">
                  <a:pos x="T0" y="T1"/>
                </a:cxn>
                <a:cxn ang="0">
                  <a:pos x="T2" y="T3"/>
                </a:cxn>
                <a:cxn ang="0">
                  <a:pos x="T4" y="T5"/>
                </a:cxn>
                <a:cxn ang="0">
                  <a:pos x="T6" y="T7"/>
                </a:cxn>
                <a:cxn ang="0">
                  <a:pos x="T8" y="T9"/>
                </a:cxn>
                <a:cxn ang="0">
                  <a:pos x="T10" y="T11"/>
                </a:cxn>
                <a:cxn ang="0">
                  <a:pos x="T12" y="T13"/>
                </a:cxn>
              </a:cxnLst>
              <a:rect l="0" t="0" r="r" b="b"/>
              <a:pathLst>
                <a:path w="35" h="58">
                  <a:moveTo>
                    <a:pt x="0" y="58"/>
                  </a:moveTo>
                  <a:lnTo>
                    <a:pt x="35" y="58"/>
                  </a:lnTo>
                  <a:lnTo>
                    <a:pt x="35" y="0"/>
                  </a:lnTo>
                  <a:lnTo>
                    <a:pt x="0" y="0"/>
                  </a:lnTo>
                  <a:lnTo>
                    <a:pt x="0" y="58"/>
                  </a:lnTo>
                  <a:lnTo>
                    <a:pt x="0" y="58"/>
                  </a:lnTo>
                  <a:lnTo>
                    <a:pt x="0" y="58"/>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3" name="Freeform 86"/>
            <p:cNvSpPr>
              <a:spLocks/>
            </p:cNvSpPr>
            <p:nvPr/>
          </p:nvSpPr>
          <p:spPr bwMode="auto">
            <a:xfrm>
              <a:off x="4813" y="1639"/>
              <a:ext cx="33" cy="64"/>
            </a:xfrm>
            <a:custGeom>
              <a:avLst/>
              <a:gdLst>
                <a:gd name="T0" fmla="*/ 0 w 33"/>
                <a:gd name="T1" fmla="*/ 64 h 64"/>
                <a:gd name="T2" fmla="*/ 33 w 33"/>
                <a:gd name="T3" fmla="*/ 64 h 64"/>
                <a:gd name="T4" fmla="*/ 33 w 33"/>
                <a:gd name="T5" fmla="*/ 0 h 64"/>
                <a:gd name="T6" fmla="*/ 0 w 33"/>
                <a:gd name="T7" fmla="*/ 0 h 64"/>
                <a:gd name="T8" fmla="*/ 0 w 33"/>
                <a:gd name="T9" fmla="*/ 64 h 64"/>
                <a:gd name="T10" fmla="*/ 0 w 33"/>
                <a:gd name="T11" fmla="*/ 64 h 64"/>
                <a:gd name="T12" fmla="*/ 0 w 33"/>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3" h="64">
                  <a:moveTo>
                    <a:pt x="0" y="64"/>
                  </a:moveTo>
                  <a:lnTo>
                    <a:pt x="33" y="64"/>
                  </a:lnTo>
                  <a:lnTo>
                    <a:pt x="33" y="0"/>
                  </a:lnTo>
                  <a:lnTo>
                    <a:pt x="0" y="0"/>
                  </a:lnTo>
                  <a:lnTo>
                    <a:pt x="0" y="64"/>
                  </a:lnTo>
                  <a:lnTo>
                    <a:pt x="0" y="64"/>
                  </a:lnTo>
                  <a:lnTo>
                    <a:pt x="0" y="64"/>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4" name="Freeform 87"/>
            <p:cNvSpPr>
              <a:spLocks/>
            </p:cNvSpPr>
            <p:nvPr/>
          </p:nvSpPr>
          <p:spPr bwMode="auto">
            <a:xfrm>
              <a:off x="4813" y="1639"/>
              <a:ext cx="33" cy="64"/>
            </a:xfrm>
            <a:custGeom>
              <a:avLst/>
              <a:gdLst>
                <a:gd name="T0" fmla="*/ 0 w 33"/>
                <a:gd name="T1" fmla="*/ 64 h 64"/>
                <a:gd name="T2" fmla="*/ 33 w 33"/>
                <a:gd name="T3" fmla="*/ 64 h 64"/>
                <a:gd name="T4" fmla="*/ 33 w 33"/>
                <a:gd name="T5" fmla="*/ 0 h 64"/>
                <a:gd name="T6" fmla="*/ 0 w 33"/>
                <a:gd name="T7" fmla="*/ 0 h 64"/>
                <a:gd name="T8" fmla="*/ 0 w 33"/>
                <a:gd name="T9" fmla="*/ 64 h 64"/>
                <a:gd name="T10" fmla="*/ 0 w 33"/>
                <a:gd name="T11" fmla="*/ 64 h 64"/>
                <a:gd name="T12" fmla="*/ 0 w 33"/>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3" h="64">
                  <a:moveTo>
                    <a:pt x="0" y="64"/>
                  </a:moveTo>
                  <a:lnTo>
                    <a:pt x="33" y="64"/>
                  </a:lnTo>
                  <a:lnTo>
                    <a:pt x="33" y="0"/>
                  </a:lnTo>
                  <a:lnTo>
                    <a:pt x="0" y="0"/>
                  </a:lnTo>
                  <a:lnTo>
                    <a:pt x="0" y="64"/>
                  </a:lnTo>
                  <a:lnTo>
                    <a:pt x="0" y="64"/>
                  </a:lnTo>
                  <a:lnTo>
                    <a:pt x="0" y="64"/>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5" name="Freeform 88"/>
            <p:cNvSpPr>
              <a:spLocks/>
            </p:cNvSpPr>
            <p:nvPr/>
          </p:nvSpPr>
          <p:spPr bwMode="auto">
            <a:xfrm>
              <a:off x="4721" y="1639"/>
              <a:ext cx="32" cy="64"/>
            </a:xfrm>
            <a:custGeom>
              <a:avLst/>
              <a:gdLst>
                <a:gd name="T0" fmla="*/ 0 w 32"/>
                <a:gd name="T1" fmla="*/ 64 h 64"/>
                <a:gd name="T2" fmla="*/ 32 w 32"/>
                <a:gd name="T3" fmla="*/ 64 h 64"/>
                <a:gd name="T4" fmla="*/ 32 w 32"/>
                <a:gd name="T5" fmla="*/ 0 h 64"/>
                <a:gd name="T6" fmla="*/ 0 w 32"/>
                <a:gd name="T7" fmla="*/ 0 h 64"/>
                <a:gd name="T8" fmla="*/ 0 w 32"/>
                <a:gd name="T9" fmla="*/ 64 h 64"/>
                <a:gd name="T10" fmla="*/ 0 w 32"/>
                <a:gd name="T11" fmla="*/ 64 h 64"/>
                <a:gd name="T12" fmla="*/ 0 w 32"/>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2" h="64">
                  <a:moveTo>
                    <a:pt x="0" y="64"/>
                  </a:moveTo>
                  <a:lnTo>
                    <a:pt x="32" y="64"/>
                  </a:lnTo>
                  <a:lnTo>
                    <a:pt x="32" y="0"/>
                  </a:lnTo>
                  <a:lnTo>
                    <a:pt x="0" y="0"/>
                  </a:lnTo>
                  <a:lnTo>
                    <a:pt x="0" y="64"/>
                  </a:lnTo>
                  <a:lnTo>
                    <a:pt x="0" y="64"/>
                  </a:lnTo>
                  <a:lnTo>
                    <a:pt x="0" y="64"/>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6" name="Freeform 89"/>
            <p:cNvSpPr>
              <a:spLocks/>
            </p:cNvSpPr>
            <p:nvPr/>
          </p:nvSpPr>
          <p:spPr bwMode="auto">
            <a:xfrm>
              <a:off x="4721" y="1639"/>
              <a:ext cx="32" cy="64"/>
            </a:xfrm>
            <a:custGeom>
              <a:avLst/>
              <a:gdLst>
                <a:gd name="T0" fmla="*/ 0 w 32"/>
                <a:gd name="T1" fmla="*/ 64 h 64"/>
                <a:gd name="T2" fmla="*/ 32 w 32"/>
                <a:gd name="T3" fmla="*/ 64 h 64"/>
                <a:gd name="T4" fmla="*/ 32 w 32"/>
                <a:gd name="T5" fmla="*/ 0 h 64"/>
                <a:gd name="T6" fmla="*/ 0 w 32"/>
                <a:gd name="T7" fmla="*/ 0 h 64"/>
                <a:gd name="T8" fmla="*/ 0 w 32"/>
                <a:gd name="T9" fmla="*/ 64 h 64"/>
                <a:gd name="T10" fmla="*/ 0 w 32"/>
                <a:gd name="T11" fmla="*/ 64 h 64"/>
                <a:gd name="T12" fmla="*/ 0 w 32"/>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2" h="64">
                  <a:moveTo>
                    <a:pt x="0" y="64"/>
                  </a:moveTo>
                  <a:lnTo>
                    <a:pt x="32" y="64"/>
                  </a:lnTo>
                  <a:lnTo>
                    <a:pt x="32" y="0"/>
                  </a:lnTo>
                  <a:lnTo>
                    <a:pt x="0" y="0"/>
                  </a:lnTo>
                  <a:lnTo>
                    <a:pt x="0" y="64"/>
                  </a:lnTo>
                  <a:lnTo>
                    <a:pt x="0" y="64"/>
                  </a:lnTo>
                  <a:lnTo>
                    <a:pt x="0" y="64"/>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7" name="Freeform 90"/>
            <p:cNvSpPr>
              <a:spLocks/>
            </p:cNvSpPr>
            <p:nvPr/>
          </p:nvSpPr>
          <p:spPr bwMode="auto">
            <a:xfrm>
              <a:off x="4626" y="1639"/>
              <a:ext cx="38" cy="64"/>
            </a:xfrm>
            <a:custGeom>
              <a:avLst/>
              <a:gdLst>
                <a:gd name="T0" fmla="*/ 0 w 38"/>
                <a:gd name="T1" fmla="*/ 64 h 64"/>
                <a:gd name="T2" fmla="*/ 38 w 38"/>
                <a:gd name="T3" fmla="*/ 64 h 64"/>
                <a:gd name="T4" fmla="*/ 38 w 38"/>
                <a:gd name="T5" fmla="*/ 0 h 64"/>
                <a:gd name="T6" fmla="*/ 0 w 38"/>
                <a:gd name="T7" fmla="*/ 0 h 64"/>
                <a:gd name="T8" fmla="*/ 0 w 38"/>
                <a:gd name="T9" fmla="*/ 64 h 64"/>
                <a:gd name="T10" fmla="*/ 0 w 38"/>
                <a:gd name="T11" fmla="*/ 64 h 64"/>
                <a:gd name="T12" fmla="*/ 0 w 38"/>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8" h="64">
                  <a:moveTo>
                    <a:pt x="0" y="64"/>
                  </a:moveTo>
                  <a:lnTo>
                    <a:pt x="38" y="64"/>
                  </a:lnTo>
                  <a:lnTo>
                    <a:pt x="38" y="0"/>
                  </a:lnTo>
                  <a:lnTo>
                    <a:pt x="0" y="0"/>
                  </a:lnTo>
                  <a:lnTo>
                    <a:pt x="0" y="64"/>
                  </a:lnTo>
                  <a:lnTo>
                    <a:pt x="0" y="64"/>
                  </a:lnTo>
                  <a:lnTo>
                    <a:pt x="0" y="64"/>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8" name="Freeform 91"/>
            <p:cNvSpPr>
              <a:spLocks/>
            </p:cNvSpPr>
            <p:nvPr/>
          </p:nvSpPr>
          <p:spPr bwMode="auto">
            <a:xfrm>
              <a:off x="4626" y="1639"/>
              <a:ext cx="38" cy="64"/>
            </a:xfrm>
            <a:custGeom>
              <a:avLst/>
              <a:gdLst>
                <a:gd name="T0" fmla="*/ 0 w 38"/>
                <a:gd name="T1" fmla="*/ 64 h 64"/>
                <a:gd name="T2" fmla="*/ 38 w 38"/>
                <a:gd name="T3" fmla="*/ 64 h 64"/>
                <a:gd name="T4" fmla="*/ 38 w 38"/>
                <a:gd name="T5" fmla="*/ 0 h 64"/>
                <a:gd name="T6" fmla="*/ 0 w 38"/>
                <a:gd name="T7" fmla="*/ 0 h 64"/>
                <a:gd name="T8" fmla="*/ 0 w 38"/>
                <a:gd name="T9" fmla="*/ 64 h 64"/>
                <a:gd name="T10" fmla="*/ 0 w 38"/>
                <a:gd name="T11" fmla="*/ 64 h 64"/>
                <a:gd name="T12" fmla="*/ 0 w 38"/>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8" h="64">
                  <a:moveTo>
                    <a:pt x="0" y="64"/>
                  </a:moveTo>
                  <a:lnTo>
                    <a:pt x="38" y="64"/>
                  </a:lnTo>
                  <a:lnTo>
                    <a:pt x="38" y="0"/>
                  </a:lnTo>
                  <a:lnTo>
                    <a:pt x="0" y="0"/>
                  </a:lnTo>
                  <a:lnTo>
                    <a:pt x="0" y="64"/>
                  </a:lnTo>
                  <a:lnTo>
                    <a:pt x="0" y="64"/>
                  </a:lnTo>
                  <a:lnTo>
                    <a:pt x="0" y="64"/>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9" name="Freeform 92"/>
            <p:cNvSpPr>
              <a:spLocks/>
            </p:cNvSpPr>
            <p:nvPr/>
          </p:nvSpPr>
          <p:spPr bwMode="auto">
            <a:xfrm>
              <a:off x="4535" y="1639"/>
              <a:ext cx="35" cy="64"/>
            </a:xfrm>
            <a:custGeom>
              <a:avLst/>
              <a:gdLst>
                <a:gd name="T0" fmla="*/ 0 w 35"/>
                <a:gd name="T1" fmla="*/ 64 h 64"/>
                <a:gd name="T2" fmla="*/ 35 w 35"/>
                <a:gd name="T3" fmla="*/ 64 h 64"/>
                <a:gd name="T4" fmla="*/ 35 w 35"/>
                <a:gd name="T5" fmla="*/ 0 h 64"/>
                <a:gd name="T6" fmla="*/ 0 w 35"/>
                <a:gd name="T7" fmla="*/ 0 h 64"/>
                <a:gd name="T8" fmla="*/ 0 w 35"/>
                <a:gd name="T9" fmla="*/ 64 h 64"/>
                <a:gd name="T10" fmla="*/ 0 w 35"/>
                <a:gd name="T11" fmla="*/ 64 h 64"/>
                <a:gd name="T12" fmla="*/ 0 w 35"/>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5" h="64">
                  <a:moveTo>
                    <a:pt x="0" y="64"/>
                  </a:moveTo>
                  <a:lnTo>
                    <a:pt x="35" y="64"/>
                  </a:lnTo>
                  <a:lnTo>
                    <a:pt x="35" y="0"/>
                  </a:lnTo>
                  <a:lnTo>
                    <a:pt x="0" y="0"/>
                  </a:lnTo>
                  <a:lnTo>
                    <a:pt x="0" y="64"/>
                  </a:lnTo>
                  <a:lnTo>
                    <a:pt x="0" y="64"/>
                  </a:lnTo>
                  <a:lnTo>
                    <a:pt x="0" y="64"/>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0" name="Freeform 93"/>
            <p:cNvSpPr>
              <a:spLocks/>
            </p:cNvSpPr>
            <p:nvPr/>
          </p:nvSpPr>
          <p:spPr bwMode="auto">
            <a:xfrm>
              <a:off x="4535" y="1639"/>
              <a:ext cx="35" cy="64"/>
            </a:xfrm>
            <a:custGeom>
              <a:avLst/>
              <a:gdLst>
                <a:gd name="T0" fmla="*/ 0 w 35"/>
                <a:gd name="T1" fmla="*/ 64 h 64"/>
                <a:gd name="T2" fmla="*/ 35 w 35"/>
                <a:gd name="T3" fmla="*/ 64 h 64"/>
                <a:gd name="T4" fmla="*/ 35 w 35"/>
                <a:gd name="T5" fmla="*/ 0 h 64"/>
                <a:gd name="T6" fmla="*/ 0 w 35"/>
                <a:gd name="T7" fmla="*/ 0 h 64"/>
                <a:gd name="T8" fmla="*/ 0 w 35"/>
                <a:gd name="T9" fmla="*/ 64 h 64"/>
                <a:gd name="T10" fmla="*/ 0 w 35"/>
                <a:gd name="T11" fmla="*/ 64 h 64"/>
                <a:gd name="T12" fmla="*/ 0 w 35"/>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5" h="64">
                  <a:moveTo>
                    <a:pt x="0" y="64"/>
                  </a:moveTo>
                  <a:lnTo>
                    <a:pt x="35" y="64"/>
                  </a:lnTo>
                  <a:lnTo>
                    <a:pt x="35" y="0"/>
                  </a:lnTo>
                  <a:lnTo>
                    <a:pt x="0" y="0"/>
                  </a:lnTo>
                  <a:lnTo>
                    <a:pt x="0" y="64"/>
                  </a:lnTo>
                  <a:lnTo>
                    <a:pt x="0" y="64"/>
                  </a:lnTo>
                  <a:lnTo>
                    <a:pt x="0" y="64"/>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1" name="Freeform 94"/>
            <p:cNvSpPr>
              <a:spLocks/>
            </p:cNvSpPr>
            <p:nvPr/>
          </p:nvSpPr>
          <p:spPr bwMode="auto">
            <a:xfrm>
              <a:off x="4813" y="1731"/>
              <a:ext cx="33" cy="63"/>
            </a:xfrm>
            <a:custGeom>
              <a:avLst/>
              <a:gdLst>
                <a:gd name="T0" fmla="*/ 0 w 33"/>
                <a:gd name="T1" fmla="*/ 63 h 63"/>
                <a:gd name="T2" fmla="*/ 33 w 33"/>
                <a:gd name="T3" fmla="*/ 63 h 63"/>
                <a:gd name="T4" fmla="*/ 33 w 33"/>
                <a:gd name="T5" fmla="*/ 0 h 63"/>
                <a:gd name="T6" fmla="*/ 0 w 33"/>
                <a:gd name="T7" fmla="*/ 0 h 63"/>
                <a:gd name="T8" fmla="*/ 0 w 33"/>
                <a:gd name="T9" fmla="*/ 63 h 63"/>
                <a:gd name="T10" fmla="*/ 0 w 33"/>
                <a:gd name="T11" fmla="*/ 63 h 63"/>
                <a:gd name="T12" fmla="*/ 0 w 33"/>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3" h="63">
                  <a:moveTo>
                    <a:pt x="0" y="63"/>
                  </a:moveTo>
                  <a:lnTo>
                    <a:pt x="33" y="63"/>
                  </a:lnTo>
                  <a:lnTo>
                    <a:pt x="33" y="0"/>
                  </a:lnTo>
                  <a:lnTo>
                    <a:pt x="0" y="0"/>
                  </a:lnTo>
                  <a:lnTo>
                    <a:pt x="0" y="63"/>
                  </a:lnTo>
                  <a:lnTo>
                    <a:pt x="0" y="63"/>
                  </a:lnTo>
                  <a:lnTo>
                    <a:pt x="0" y="63"/>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2" name="Freeform 95"/>
            <p:cNvSpPr>
              <a:spLocks/>
            </p:cNvSpPr>
            <p:nvPr/>
          </p:nvSpPr>
          <p:spPr bwMode="auto">
            <a:xfrm>
              <a:off x="4813" y="1731"/>
              <a:ext cx="33" cy="63"/>
            </a:xfrm>
            <a:custGeom>
              <a:avLst/>
              <a:gdLst>
                <a:gd name="T0" fmla="*/ 0 w 33"/>
                <a:gd name="T1" fmla="*/ 63 h 63"/>
                <a:gd name="T2" fmla="*/ 33 w 33"/>
                <a:gd name="T3" fmla="*/ 63 h 63"/>
                <a:gd name="T4" fmla="*/ 33 w 33"/>
                <a:gd name="T5" fmla="*/ 0 h 63"/>
                <a:gd name="T6" fmla="*/ 0 w 33"/>
                <a:gd name="T7" fmla="*/ 0 h 63"/>
                <a:gd name="T8" fmla="*/ 0 w 33"/>
                <a:gd name="T9" fmla="*/ 63 h 63"/>
                <a:gd name="T10" fmla="*/ 0 w 33"/>
                <a:gd name="T11" fmla="*/ 63 h 63"/>
                <a:gd name="T12" fmla="*/ 0 w 33"/>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3" h="63">
                  <a:moveTo>
                    <a:pt x="0" y="63"/>
                  </a:moveTo>
                  <a:lnTo>
                    <a:pt x="33" y="63"/>
                  </a:lnTo>
                  <a:lnTo>
                    <a:pt x="33" y="0"/>
                  </a:lnTo>
                  <a:lnTo>
                    <a:pt x="0" y="0"/>
                  </a:lnTo>
                  <a:lnTo>
                    <a:pt x="0" y="63"/>
                  </a:lnTo>
                  <a:lnTo>
                    <a:pt x="0" y="63"/>
                  </a:lnTo>
                  <a:lnTo>
                    <a:pt x="0" y="63"/>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3" name="Freeform 96"/>
            <p:cNvSpPr>
              <a:spLocks/>
            </p:cNvSpPr>
            <p:nvPr/>
          </p:nvSpPr>
          <p:spPr bwMode="auto">
            <a:xfrm>
              <a:off x="4721" y="1731"/>
              <a:ext cx="32" cy="63"/>
            </a:xfrm>
            <a:custGeom>
              <a:avLst/>
              <a:gdLst>
                <a:gd name="T0" fmla="*/ 0 w 32"/>
                <a:gd name="T1" fmla="*/ 63 h 63"/>
                <a:gd name="T2" fmla="*/ 32 w 32"/>
                <a:gd name="T3" fmla="*/ 63 h 63"/>
                <a:gd name="T4" fmla="*/ 32 w 32"/>
                <a:gd name="T5" fmla="*/ 0 h 63"/>
                <a:gd name="T6" fmla="*/ 0 w 32"/>
                <a:gd name="T7" fmla="*/ 0 h 63"/>
                <a:gd name="T8" fmla="*/ 0 w 32"/>
                <a:gd name="T9" fmla="*/ 63 h 63"/>
                <a:gd name="T10" fmla="*/ 0 w 32"/>
                <a:gd name="T11" fmla="*/ 63 h 63"/>
                <a:gd name="T12" fmla="*/ 0 w 32"/>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2" h="63">
                  <a:moveTo>
                    <a:pt x="0" y="63"/>
                  </a:moveTo>
                  <a:lnTo>
                    <a:pt x="32" y="63"/>
                  </a:lnTo>
                  <a:lnTo>
                    <a:pt x="32" y="0"/>
                  </a:lnTo>
                  <a:lnTo>
                    <a:pt x="0" y="0"/>
                  </a:lnTo>
                  <a:lnTo>
                    <a:pt x="0" y="63"/>
                  </a:lnTo>
                  <a:lnTo>
                    <a:pt x="0" y="63"/>
                  </a:lnTo>
                  <a:lnTo>
                    <a:pt x="0" y="63"/>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4" name="Freeform 97"/>
            <p:cNvSpPr>
              <a:spLocks/>
            </p:cNvSpPr>
            <p:nvPr/>
          </p:nvSpPr>
          <p:spPr bwMode="auto">
            <a:xfrm>
              <a:off x="4721" y="1731"/>
              <a:ext cx="32" cy="63"/>
            </a:xfrm>
            <a:custGeom>
              <a:avLst/>
              <a:gdLst>
                <a:gd name="T0" fmla="*/ 0 w 32"/>
                <a:gd name="T1" fmla="*/ 63 h 63"/>
                <a:gd name="T2" fmla="*/ 32 w 32"/>
                <a:gd name="T3" fmla="*/ 63 h 63"/>
                <a:gd name="T4" fmla="*/ 32 w 32"/>
                <a:gd name="T5" fmla="*/ 0 h 63"/>
                <a:gd name="T6" fmla="*/ 0 w 32"/>
                <a:gd name="T7" fmla="*/ 0 h 63"/>
                <a:gd name="T8" fmla="*/ 0 w 32"/>
                <a:gd name="T9" fmla="*/ 63 h 63"/>
                <a:gd name="T10" fmla="*/ 0 w 32"/>
                <a:gd name="T11" fmla="*/ 63 h 63"/>
                <a:gd name="T12" fmla="*/ 0 w 32"/>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2" h="63">
                  <a:moveTo>
                    <a:pt x="0" y="63"/>
                  </a:moveTo>
                  <a:lnTo>
                    <a:pt x="32" y="63"/>
                  </a:lnTo>
                  <a:lnTo>
                    <a:pt x="32" y="0"/>
                  </a:lnTo>
                  <a:lnTo>
                    <a:pt x="0" y="0"/>
                  </a:lnTo>
                  <a:lnTo>
                    <a:pt x="0" y="63"/>
                  </a:lnTo>
                  <a:lnTo>
                    <a:pt x="0" y="63"/>
                  </a:lnTo>
                  <a:lnTo>
                    <a:pt x="0" y="63"/>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5" name="Freeform 98"/>
            <p:cNvSpPr>
              <a:spLocks/>
            </p:cNvSpPr>
            <p:nvPr/>
          </p:nvSpPr>
          <p:spPr bwMode="auto">
            <a:xfrm>
              <a:off x="4626" y="1731"/>
              <a:ext cx="38" cy="63"/>
            </a:xfrm>
            <a:custGeom>
              <a:avLst/>
              <a:gdLst>
                <a:gd name="T0" fmla="*/ 0 w 38"/>
                <a:gd name="T1" fmla="*/ 63 h 63"/>
                <a:gd name="T2" fmla="*/ 38 w 38"/>
                <a:gd name="T3" fmla="*/ 63 h 63"/>
                <a:gd name="T4" fmla="*/ 38 w 38"/>
                <a:gd name="T5" fmla="*/ 0 h 63"/>
                <a:gd name="T6" fmla="*/ 0 w 38"/>
                <a:gd name="T7" fmla="*/ 0 h 63"/>
                <a:gd name="T8" fmla="*/ 0 w 38"/>
                <a:gd name="T9" fmla="*/ 63 h 63"/>
                <a:gd name="T10" fmla="*/ 0 w 38"/>
                <a:gd name="T11" fmla="*/ 63 h 63"/>
                <a:gd name="T12" fmla="*/ 0 w 38"/>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8" h="63">
                  <a:moveTo>
                    <a:pt x="0" y="63"/>
                  </a:moveTo>
                  <a:lnTo>
                    <a:pt x="38" y="63"/>
                  </a:lnTo>
                  <a:lnTo>
                    <a:pt x="38" y="0"/>
                  </a:lnTo>
                  <a:lnTo>
                    <a:pt x="0" y="0"/>
                  </a:lnTo>
                  <a:lnTo>
                    <a:pt x="0" y="63"/>
                  </a:lnTo>
                  <a:lnTo>
                    <a:pt x="0" y="63"/>
                  </a:lnTo>
                  <a:lnTo>
                    <a:pt x="0" y="63"/>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6" name="Freeform 99"/>
            <p:cNvSpPr>
              <a:spLocks/>
            </p:cNvSpPr>
            <p:nvPr/>
          </p:nvSpPr>
          <p:spPr bwMode="auto">
            <a:xfrm>
              <a:off x="4626" y="1731"/>
              <a:ext cx="38" cy="63"/>
            </a:xfrm>
            <a:custGeom>
              <a:avLst/>
              <a:gdLst>
                <a:gd name="T0" fmla="*/ 0 w 38"/>
                <a:gd name="T1" fmla="*/ 63 h 63"/>
                <a:gd name="T2" fmla="*/ 38 w 38"/>
                <a:gd name="T3" fmla="*/ 63 h 63"/>
                <a:gd name="T4" fmla="*/ 38 w 38"/>
                <a:gd name="T5" fmla="*/ 0 h 63"/>
                <a:gd name="T6" fmla="*/ 0 w 38"/>
                <a:gd name="T7" fmla="*/ 0 h 63"/>
                <a:gd name="T8" fmla="*/ 0 w 38"/>
                <a:gd name="T9" fmla="*/ 63 h 63"/>
                <a:gd name="T10" fmla="*/ 0 w 38"/>
                <a:gd name="T11" fmla="*/ 63 h 63"/>
                <a:gd name="T12" fmla="*/ 0 w 38"/>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8" h="63">
                  <a:moveTo>
                    <a:pt x="0" y="63"/>
                  </a:moveTo>
                  <a:lnTo>
                    <a:pt x="38" y="63"/>
                  </a:lnTo>
                  <a:lnTo>
                    <a:pt x="38" y="0"/>
                  </a:lnTo>
                  <a:lnTo>
                    <a:pt x="0" y="0"/>
                  </a:lnTo>
                  <a:lnTo>
                    <a:pt x="0" y="63"/>
                  </a:lnTo>
                  <a:lnTo>
                    <a:pt x="0" y="63"/>
                  </a:lnTo>
                  <a:lnTo>
                    <a:pt x="0" y="63"/>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7" name="Freeform 100"/>
            <p:cNvSpPr>
              <a:spLocks/>
            </p:cNvSpPr>
            <p:nvPr/>
          </p:nvSpPr>
          <p:spPr bwMode="auto">
            <a:xfrm>
              <a:off x="4535" y="1731"/>
              <a:ext cx="35" cy="63"/>
            </a:xfrm>
            <a:custGeom>
              <a:avLst/>
              <a:gdLst>
                <a:gd name="T0" fmla="*/ 0 w 35"/>
                <a:gd name="T1" fmla="*/ 63 h 63"/>
                <a:gd name="T2" fmla="*/ 35 w 35"/>
                <a:gd name="T3" fmla="*/ 63 h 63"/>
                <a:gd name="T4" fmla="*/ 35 w 35"/>
                <a:gd name="T5" fmla="*/ 0 h 63"/>
                <a:gd name="T6" fmla="*/ 0 w 35"/>
                <a:gd name="T7" fmla="*/ 0 h 63"/>
                <a:gd name="T8" fmla="*/ 0 w 35"/>
                <a:gd name="T9" fmla="*/ 63 h 63"/>
                <a:gd name="T10" fmla="*/ 0 w 35"/>
                <a:gd name="T11" fmla="*/ 63 h 63"/>
                <a:gd name="T12" fmla="*/ 0 w 35"/>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5" h="63">
                  <a:moveTo>
                    <a:pt x="0" y="63"/>
                  </a:moveTo>
                  <a:lnTo>
                    <a:pt x="35" y="63"/>
                  </a:lnTo>
                  <a:lnTo>
                    <a:pt x="35" y="0"/>
                  </a:lnTo>
                  <a:lnTo>
                    <a:pt x="0" y="0"/>
                  </a:lnTo>
                  <a:lnTo>
                    <a:pt x="0" y="63"/>
                  </a:lnTo>
                  <a:lnTo>
                    <a:pt x="0" y="63"/>
                  </a:lnTo>
                  <a:lnTo>
                    <a:pt x="0" y="63"/>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8" name="Freeform 101"/>
            <p:cNvSpPr>
              <a:spLocks/>
            </p:cNvSpPr>
            <p:nvPr/>
          </p:nvSpPr>
          <p:spPr bwMode="auto">
            <a:xfrm>
              <a:off x="4535" y="1731"/>
              <a:ext cx="35" cy="63"/>
            </a:xfrm>
            <a:custGeom>
              <a:avLst/>
              <a:gdLst>
                <a:gd name="T0" fmla="*/ 0 w 35"/>
                <a:gd name="T1" fmla="*/ 63 h 63"/>
                <a:gd name="T2" fmla="*/ 35 w 35"/>
                <a:gd name="T3" fmla="*/ 63 h 63"/>
                <a:gd name="T4" fmla="*/ 35 w 35"/>
                <a:gd name="T5" fmla="*/ 0 h 63"/>
                <a:gd name="T6" fmla="*/ 0 w 35"/>
                <a:gd name="T7" fmla="*/ 0 h 63"/>
                <a:gd name="T8" fmla="*/ 0 w 35"/>
                <a:gd name="T9" fmla="*/ 63 h 63"/>
                <a:gd name="T10" fmla="*/ 0 w 35"/>
                <a:gd name="T11" fmla="*/ 63 h 63"/>
                <a:gd name="T12" fmla="*/ 0 w 35"/>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5" h="63">
                  <a:moveTo>
                    <a:pt x="0" y="63"/>
                  </a:moveTo>
                  <a:lnTo>
                    <a:pt x="35" y="63"/>
                  </a:lnTo>
                  <a:lnTo>
                    <a:pt x="35" y="0"/>
                  </a:lnTo>
                  <a:lnTo>
                    <a:pt x="0" y="0"/>
                  </a:lnTo>
                  <a:lnTo>
                    <a:pt x="0" y="63"/>
                  </a:lnTo>
                  <a:lnTo>
                    <a:pt x="0" y="63"/>
                  </a:lnTo>
                  <a:lnTo>
                    <a:pt x="0" y="63"/>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9" name="Freeform 102"/>
            <p:cNvSpPr>
              <a:spLocks/>
            </p:cNvSpPr>
            <p:nvPr/>
          </p:nvSpPr>
          <p:spPr bwMode="auto">
            <a:xfrm>
              <a:off x="4813" y="1820"/>
              <a:ext cx="33" cy="64"/>
            </a:xfrm>
            <a:custGeom>
              <a:avLst/>
              <a:gdLst>
                <a:gd name="T0" fmla="*/ 0 w 33"/>
                <a:gd name="T1" fmla="*/ 64 h 64"/>
                <a:gd name="T2" fmla="*/ 33 w 33"/>
                <a:gd name="T3" fmla="*/ 64 h 64"/>
                <a:gd name="T4" fmla="*/ 33 w 33"/>
                <a:gd name="T5" fmla="*/ 0 h 64"/>
                <a:gd name="T6" fmla="*/ 0 w 33"/>
                <a:gd name="T7" fmla="*/ 0 h 64"/>
                <a:gd name="T8" fmla="*/ 0 w 33"/>
                <a:gd name="T9" fmla="*/ 64 h 64"/>
                <a:gd name="T10" fmla="*/ 0 w 33"/>
                <a:gd name="T11" fmla="*/ 64 h 64"/>
                <a:gd name="T12" fmla="*/ 0 w 33"/>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3" h="64">
                  <a:moveTo>
                    <a:pt x="0" y="64"/>
                  </a:moveTo>
                  <a:lnTo>
                    <a:pt x="33" y="64"/>
                  </a:lnTo>
                  <a:lnTo>
                    <a:pt x="33" y="0"/>
                  </a:lnTo>
                  <a:lnTo>
                    <a:pt x="0" y="0"/>
                  </a:lnTo>
                  <a:lnTo>
                    <a:pt x="0" y="64"/>
                  </a:lnTo>
                  <a:lnTo>
                    <a:pt x="0" y="64"/>
                  </a:lnTo>
                  <a:lnTo>
                    <a:pt x="0" y="64"/>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 name="Freeform 103"/>
            <p:cNvSpPr>
              <a:spLocks/>
            </p:cNvSpPr>
            <p:nvPr/>
          </p:nvSpPr>
          <p:spPr bwMode="auto">
            <a:xfrm>
              <a:off x="4813" y="1820"/>
              <a:ext cx="33" cy="64"/>
            </a:xfrm>
            <a:custGeom>
              <a:avLst/>
              <a:gdLst>
                <a:gd name="T0" fmla="*/ 0 w 33"/>
                <a:gd name="T1" fmla="*/ 64 h 64"/>
                <a:gd name="T2" fmla="*/ 33 w 33"/>
                <a:gd name="T3" fmla="*/ 64 h 64"/>
                <a:gd name="T4" fmla="*/ 33 w 33"/>
                <a:gd name="T5" fmla="*/ 0 h 64"/>
                <a:gd name="T6" fmla="*/ 0 w 33"/>
                <a:gd name="T7" fmla="*/ 0 h 64"/>
                <a:gd name="T8" fmla="*/ 0 w 33"/>
                <a:gd name="T9" fmla="*/ 64 h 64"/>
                <a:gd name="T10" fmla="*/ 0 w 33"/>
                <a:gd name="T11" fmla="*/ 64 h 64"/>
                <a:gd name="T12" fmla="*/ 0 w 33"/>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3" h="64">
                  <a:moveTo>
                    <a:pt x="0" y="64"/>
                  </a:moveTo>
                  <a:lnTo>
                    <a:pt x="33" y="64"/>
                  </a:lnTo>
                  <a:lnTo>
                    <a:pt x="33" y="0"/>
                  </a:lnTo>
                  <a:lnTo>
                    <a:pt x="0" y="0"/>
                  </a:lnTo>
                  <a:lnTo>
                    <a:pt x="0" y="64"/>
                  </a:lnTo>
                  <a:lnTo>
                    <a:pt x="0" y="64"/>
                  </a:lnTo>
                  <a:lnTo>
                    <a:pt x="0" y="64"/>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 name="Freeform 104"/>
            <p:cNvSpPr>
              <a:spLocks/>
            </p:cNvSpPr>
            <p:nvPr/>
          </p:nvSpPr>
          <p:spPr bwMode="auto">
            <a:xfrm>
              <a:off x="4721" y="1820"/>
              <a:ext cx="32" cy="64"/>
            </a:xfrm>
            <a:custGeom>
              <a:avLst/>
              <a:gdLst>
                <a:gd name="T0" fmla="*/ 0 w 32"/>
                <a:gd name="T1" fmla="*/ 64 h 64"/>
                <a:gd name="T2" fmla="*/ 32 w 32"/>
                <a:gd name="T3" fmla="*/ 64 h 64"/>
                <a:gd name="T4" fmla="*/ 32 w 32"/>
                <a:gd name="T5" fmla="*/ 0 h 64"/>
                <a:gd name="T6" fmla="*/ 0 w 32"/>
                <a:gd name="T7" fmla="*/ 0 h 64"/>
                <a:gd name="T8" fmla="*/ 0 w 32"/>
                <a:gd name="T9" fmla="*/ 64 h 64"/>
                <a:gd name="T10" fmla="*/ 0 w 32"/>
                <a:gd name="T11" fmla="*/ 64 h 64"/>
                <a:gd name="T12" fmla="*/ 0 w 32"/>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2" h="64">
                  <a:moveTo>
                    <a:pt x="0" y="64"/>
                  </a:moveTo>
                  <a:lnTo>
                    <a:pt x="32" y="64"/>
                  </a:lnTo>
                  <a:lnTo>
                    <a:pt x="32" y="0"/>
                  </a:lnTo>
                  <a:lnTo>
                    <a:pt x="0" y="0"/>
                  </a:lnTo>
                  <a:lnTo>
                    <a:pt x="0" y="64"/>
                  </a:lnTo>
                  <a:lnTo>
                    <a:pt x="0" y="64"/>
                  </a:lnTo>
                  <a:lnTo>
                    <a:pt x="0" y="64"/>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 name="Freeform 105"/>
            <p:cNvSpPr>
              <a:spLocks/>
            </p:cNvSpPr>
            <p:nvPr/>
          </p:nvSpPr>
          <p:spPr bwMode="auto">
            <a:xfrm>
              <a:off x="4721" y="1820"/>
              <a:ext cx="32" cy="64"/>
            </a:xfrm>
            <a:custGeom>
              <a:avLst/>
              <a:gdLst>
                <a:gd name="T0" fmla="*/ 0 w 32"/>
                <a:gd name="T1" fmla="*/ 64 h 64"/>
                <a:gd name="T2" fmla="*/ 32 w 32"/>
                <a:gd name="T3" fmla="*/ 64 h 64"/>
                <a:gd name="T4" fmla="*/ 32 w 32"/>
                <a:gd name="T5" fmla="*/ 0 h 64"/>
                <a:gd name="T6" fmla="*/ 0 w 32"/>
                <a:gd name="T7" fmla="*/ 0 h 64"/>
                <a:gd name="T8" fmla="*/ 0 w 32"/>
                <a:gd name="T9" fmla="*/ 64 h 64"/>
                <a:gd name="T10" fmla="*/ 0 w 32"/>
                <a:gd name="T11" fmla="*/ 64 h 64"/>
                <a:gd name="T12" fmla="*/ 0 w 32"/>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2" h="64">
                  <a:moveTo>
                    <a:pt x="0" y="64"/>
                  </a:moveTo>
                  <a:lnTo>
                    <a:pt x="32" y="64"/>
                  </a:lnTo>
                  <a:lnTo>
                    <a:pt x="32" y="0"/>
                  </a:lnTo>
                  <a:lnTo>
                    <a:pt x="0" y="0"/>
                  </a:lnTo>
                  <a:lnTo>
                    <a:pt x="0" y="64"/>
                  </a:lnTo>
                  <a:lnTo>
                    <a:pt x="0" y="64"/>
                  </a:lnTo>
                  <a:lnTo>
                    <a:pt x="0" y="64"/>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3" name="Freeform 106"/>
            <p:cNvSpPr>
              <a:spLocks/>
            </p:cNvSpPr>
            <p:nvPr/>
          </p:nvSpPr>
          <p:spPr bwMode="auto">
            <a:xfrm>
              <a:off x="4626" y="1820"/>
              <a:ext cx="38" cy="64"/>
            </a:xfrm>
            <a:custGeom>
              <a:avLst/>
              <a:gdLst>
                <a:gd name="T0" fmla="*/ 0 w 38"/>
                <a:gd name="T1" fmla="*/ 64 h 64"/>
                <a:gd name="T2" fmla="*/ 38 w 38"/>
                <a:gd name="T3" fmla="*/ 64 h 64"/>
                <a:gd name="T4" fmla="*/ 38 w 38"/>
                <a:gd name="T5" fmla="*/ 0 h 64"/>
                <a:gd name="T6" fmla="*/ 0 w 38"/>
                <a:gd name="T7" fmla="*/ 0 h 64"/>
                <a:gd name="T8" fmla="*/ 0 w 38"/>
                <a:gd name="T9" fmla="*/ 64 h 64"/>
                <a:gd name="T10" fmla="*/ 0 w 38"/>
                <a:gd name="T11" fmla="*/ 64 h 64"/>
                <a:gd name="T12" fmla="*/ 0 w 38"/>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8" h="64">
                  <a:moveTo>
                    <a:pt x="0" y="64"/>
                  </a:moveTo>
                  <a:lnTo>
                    <a:pt x="38" y="64"/>
                  </a:lnTo>
                  <a:lnTo>
                    <a:pt x="38" y="0"/>
                  </a:lnTo>
                  <a:lnTo>
                    <a:pt x="0" y="0"/>
                  </a:lnTo>
                  <a:lnTo>
                    <a:pt x="0" y="64"/>
                  </a:lnTo>
                  <a:lnTo>
                    <a:pt x="0" y="64"/>
                  </a:lnTo>
                  <a:lnTo>
                    <a:pt x="0" y="64"/>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4" name="Freeform 107"/>
            <p:cNvSpPr>
              <a:spLocks/>
            </p:cNvSpPr>
            <p:nvPr/>
          </p:nvSpPr>
          <p:spPr bwMode="auto">
            <a:xfrm>
              <a:off x="4626" y="1820"/>
              <a:ext cx="38" cy="64"/>
            </a:xfrm>
            <a:custGeom>
              <a:avLst/>
              <a:gdLst>
                <a:gd name="T0" fmla="*/ 0 w 38"/>
                <a:gd name="T1" fmla="*/ 64 h 64"/>
                <a:gd name="T2" fmla="*/ 38 w 38"/>
                <a:gd name="T3" fmla="*/ 64 h 64"/>
                <a:gd name="T4" fmla="*/ 38 w 38"/>
                <a:gd name="T5" fmla="*/ 0 h 64"/>
                <a:gd name="T6" fmla="*/ 0 w 38"/>
                <a:gd name="T7" fmla="*/ 0 h 64"/>
                <a:gd name="T8" fmla="*/ 0 w 38"/>
                <a:gd name="T9" fmla="*/ 64 h 64"/>
                <a:gd name="T10" fmla="*/ 0 w 38"/>
                <a:gd name="T11" fmla="*/ 64 h 64"/>
                <a:gd name="T12" fmla="*/ 0 w 38"/>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8" h="64">
                  <a:moveTo>
                    <a:pt x="0" y="64"/>
                  </a:moveTo>
                  <a:lnTo>
                    <a:pt x="38" y="64"/>
                  </a:lnTo>
                  <a:lnTo>
                    <a:pt x="38" y="0"/>
                  </a:lnTo>
                  <a:lnTo>
                    <a:pt x="0" y="0"/>
                  </a:lnTo>
                  <a:lnTo>
                    <a:pt x="0" y="64"/>
                  </a:lnTo>
                  <a:lnTo>
                    <a:pt x="0" y="64"/>
                  </a:lnTo>
                  <a:lnTo>
                    <a:pt x="0" y="64"/>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5" name="Freeform 108"/>
            <p:cNvSpPr>
              <a:spLocks/>
            </p:cNvSpPr>
            <p:nvPr/>
          </p:nvSpPr>
          <p:spPr bwMode="auto">
            <a:xfrm>
              <a:off x="4535" y="1820"/>
              <a:ext cx="35" cy="64"/>
            </a:xfrm>
            <a:custGeom>
              <a:avLst/>
              <a:gdLst>
                <a:gd name="T0" fmla="*/ 0 w 35"/>
                <a:gd name="T1" fmla="*/ 64 h 64"/>
                <a:gd name="T2" fmla="*/ 35 w 35"/>
                <a:gd name="T3" fmla="*/ 64 h 64"/>
                <a:gd name="T4" fmla="*/ 35 w 35"/>
                <a:gd name="T5" fmla="*/ 0 h 64"/>
                <a:gd name="T6" fmla="*/ 0 w 35"/>
                <a:gd name="T7" fmla="*/ 0 h 64"/>
                <a:gd name="T8" fmla="*/ 0 w 35"/>
                <a:gd name="T9" fmla="*/ 64 h 64"/>
                <a:gd name="T10" fmla="*/ 0 w 35"/>
                <a:gd name="T11" fmla="*/ 64 h 64"/>
                <a:gd name="T12" fmla="*/ 0 w 35"/>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5" h="64">
                  <a:moveTo>
                    <a:pt x="0" y="64"/>
                  </a:moveTo>
                  <a:lnTo>
                    <a:pt x="35" y="64"/>
                  </a:lnTo>
                  <a:lnTo>
                    <a:pt x="35" y="0"/>
                  </a:lnTo>
                  <a:lnTo>
                    <a:pt x="0" y="0"/>
                  </a:lnTo>
                  <a:lnTo>
                    <a:pt x="0" y="64"/>
                  </a:lnTo>
                  <a:lnTo>
                    <a:pt x="0" y="64"/>
                  </a:lnTo>
                  <a:lnTo>
                    <a:pt x="0" y="64"/>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 name="Freeform 109"/>
            <p:cNvSpPr>
              <a:spLocks/>
            </p:cNvSpPr>
            <p:nvPr/>
          </p:nvSpPr>
          <p:spPr bwMode="auto">
            <a:xfrm>
              <a:off x="4535" y="1820"/>
              <a:ext cx="35" cy="64"/>
            </a:xfrm>
            <a:custGeom>
              <a:avLst/>
              <a:gdLst>
                <a:gd name="T0" fmla="*/ 0 w 35"/>
                <a:gd name="T1" fmla="*/ 64 h 64"/>
                <a:gd name="T2" fmla="*/ 35 w 35"/>
                <a:gd name="T3" fmla="*/ 64 h 64"/>
                <a:gd name="T4" fmla="*/ 35 w 35"/>
                <a:gd name="T5" fmla="*/ 0 h 64"/>
                <a:gd name="T6" fmla="*/ 0 w 35"/>
                <a:gd name="T7" fmla="*/ 0 h 64"/>
                <a:gd name="T8" fmla="*/ 0 w 35"/>
                <a:gd name="T9" fmla="*/ 64 h 64"/>
                <a:gd name="T10" fmla="*/ 0 w 35"/>
                <a:gd name="T11" fmla="*/ 64 h 64"/>
                <a:gd name="T12" fmla="*/ 0 w 35"/>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5" h="64">
                  <a:moveTo>
                    <a:pt x="0" y="64"/>
                  </a:moveTo>
                  <a:lnTo>
                    <a:pt x="35" y="64"/>
                  </a:lnTo>
                  <a:lnTo>
                    <a:pt x="35" y="0"/>
                  </a:lnTo>
                  <a:lnTo>
                    <a:pt x="0" y="0"/>
                  </a:lnTo>
                  <a:lnTo>
                    <a:pt x="0" y="64"/>
                  </a:lnTo>
                  <a:lnTo>
                    <a:pt x="0" y="64"/>
                  </a:lnTo>
                  <a:lnTo>
                    <a:pt x="0" y="64"/>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7" name="Freeform 110"/>
            <p:cNvSpPr>
              <a:spLocks/>
            </p:cNvSpPr>
            <p:nvPr/>
          </p:nvSpPr>
          <p:spPr bwMode="auto">
            <a:xfrm>
              <a:off x="4813" y="1916"/>
              <a:ext cx="33" cy="59"/>
            </a:xfrm>
            <a:custGeom>
              <a:avLst/>
              <a:gdLst>
                <a:gd name="T0" fmla="*/ 0 w 33"/>
                <a:gd name="T1" fmla="*/ 59 h 59"/>
                <a:gd name="T2" fmla="*/ 33 w 33"/>
                <a:gd name="T3" fmla="*/ 59 h 59"/>
                <a:gd name="T4" fmla="*/ 33 w 33"/>
                <a:gd name="T5" fmla="*/ 0 h 59"/>
                <a:gd name="T6" fmla="*/ 0 w 33"/>
                <a:gd name="T7" fmla="*/ 0 h 59"/>
                <a:gd name="T8" fmla="*/ 0 w 33"/>
                <a:gd name="T9" fmla="*/ 59 h 59"/>
                <a:gd name="T10" fmla="*/ 0 w 33"/>
                <a:gd name="T11" fmla="*/ 59 h 59"/>
                <a:gd name="T12" fmla="*/ 0 w 33"/>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33" h="59">
                  <a:moveTo>
                    <a:pt x="0" y="59"/>
                  </a:moveTo>
                  <a:lnTo>
                    <a:pt x="33" y="59"/>
                  </a:lnTo>
                  <a:lnTo>
                    <a:pt x="33" y="0"/>
                  </a:lnTo>
                  <a:lnTo>
                    <a:pt x="0" y="0"/>
                  </a:lnTo>
                  <a:lnTo>
                    <a:pt x="0" y="59"/>
                  </a:lnTo>
                  <a:lnTo>
                    <a:pt x="0" y="59"/>
                  </a:lnTo>
                  <a:lnTo>
                    <a:pt x="0" y="5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8" name="Freeform 111"/>
            <p:cNvSpPr>
              <a:spLocks/>
            </p:cNvSpPr>
            <p:nvPr/>
          </p:nvSpPr>
          <p:spPr bwMode="auto">
            <a:xfrm>
              <a:off x="4813" y="1916"/>
              <a:ext cx="33" cy="59"/>
            </a:xfrm>
            <a:custGeom>
              <a:avLst/>
              <a:gdLst>
                <a:gd name="T0" fmla="*/ 0 w 33"/>
                <a:gd name="T1" fmla="*/ 59 h 59"/>
                <a:gd name="T2" fmla="*/ 33 w 33"/>
                <a:gd name="T3" fmla="*/ 59 h 59"/>
                <a:gd name="T4" fmla="*/ 33 w 33"/>
                <a:gd name="T5" fmla="*/ 0 h 59"/>
                <a:gd name="T6" fmla="*/ 0 w 33"/>
                <a:gd name="T7" fmla="*/ 0 h 59"/>
                <a:gd name="T8" fmla="*/ 0 w 33"/>
                <a:gd name="T9" fmla="*/ 59 h 59"/>
                <a:gd name="T10" fmla="*/ 0 w 33"/>
                <a:gd name="T11" fmla="*/ 59 h 59"/>
                <a:gd name="T12" fmla="*/ 0 w 33"/>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33" h="59">
                  <a:moveTo>
                    <a:pt x="0" y="59"/>
                  </a:moveTo>
                  <a:lnTo>
                    <a:pt x="33" y="59"/>
                  </a:lnTo>
                  <a:lnTo>
                    <a:pt x="33" y="0"/>
                  </a:lnTo>
                  <a:lnTo>
                    <a:pt x="0" y="0"/>
                  </a:lnTo>
                  <a:lnTo>
                    <a:pt x="0" y="59"/>
                  </a:lnTo>
                  <a:lnTo>
                    <a:pt x="0" y="59"/>
                  </a:lnTo>
                  <a:lnTo>
                    <a:pt x="0" y="59"/>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9" name="Freeform 112"/>
            <p:cNvSpPr>
              <a:spLocks/>
            </p:cNvSpPr>
            <p:nvPr/>
          </p:nvSpPr>
          <p:spPr bwMode="auto">
            <a:xfrm>
              <a:off x="4721" y="1916"/>
              <a:ext cx="32" cy="59"/>
            </a:xfrm>
            <a:custGeom>
              <a:avLst/>
              <a:gdLst>
                <a:gd name="T0" fmla="*/ 0 w 32"/>
                <a:gd name="T1" fmla="*/ 59 h 59"/>
                <a:gd name="T2" fmla="*/ 32 w 32"/>
                <a:gd name="T3" fmla="*/ 59 h 59"/>
                <a:gd name="T4" fmla="*/ 32 w 32"/>
                <a:gd name="T5" fmla="*/ 0 h 59"/>
                <a:gd name="T6" fmla="*/ 0 w 32"/>
                <a:gd name="T7" fmla="*/ 0 h 59"/>
                <a:gd name="T8" fmla="*/ 0 w 32"/>
                <a:gd name="T9" fmla="*/ 59 h 59"/>
                <a:gd name="T10" fmla="*/ 0 w 32"/>
                <a:gd name="T11" fmla="*/ 59 h 59"/>
                <a:gd name="T12" fmla="*/ 0 w 32"/>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32" h="59">
                  <a:moveTo>
                    <a:pt x="0" y="59"/>
                  </a:moveTo>
                  <a:lnTo>
                    <a:pt x="32" y="59"/>
                  </a:lnTo>
                  <a:lnTo>
                    <a:pt x="32" y="0"/>
                  </a:lnTo>
                  <a:lnTo>
                    <a:pt x="0" y="0"/>
                  </a:lnTo>
                  <a:lnTo>
                    <a:pt x="0" y="59"/>
                  </a:lnTo>
                  <a:lnTo>
                    <a:pt x="0" y="59"/>
                  </a:lnTo>
                  <a:lnTo>
                    <a:pt x="0" y="5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0" name="Freeform 113"/>
            <p:cNvSpPr>
              <a:spLocks/>
            </p:cNvSpPr>
            <p:nvPr/>
          </p:nvSpPr>
          <p:spPr bwMode="auto">
            <a:xfrm>
              <a:off x="4721" y="1916"/>
              <a:ext cx="32" cy="59"/>
            </a:xfrm>
            <a:custGeom>
              <a:avLst/>
              <a:gdLst>
                <a:gd name="T0" fmla="*/ 0 w 32"/>
                <a:gd name="T1" fmla="*/ 59 h 59"/>
                <a:gd name="T2" fmla="*/ 32 w 32"/>
                <a:gd name="T3" fmla="*/ 59 h 59"/>
                <a:gd name="T4" fmla="*/ 32 w 32"/>
                <a:gd name="T5" fmla="*/ 0 h 59"/>
                <a:gd name="T6" fmla="*/ 0 w 32"/>
                <a:gd name="T7" fmla="*/ 0 h 59"/>
                <a:gd name="T8" fmla="*/ 0 w 32"/>
                <a:gd name="T9" fmla="*/ 59 h 59"/>
                <a:gd name="T10" fmla="*/ 0 w 32"/>
                <a:gd name="T11" fmla="*/ 59 h 59"/>
                <a:gd name="T12" fmla="*/ 0 w 32"/>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32" h="59">
                  <a:moveTo>
                    <a:pt x="0" y="59"/>
                  </a:moveTo>
                  <a:lnTo>
                    <a:pt x="32" y="59"/>
                  </a:lnTo>
                  <a:lnTo>
                    <a:pt x="32" y="0"/>
                  </a:lnTo>
                  <a:lnTo>
                    <a:pt x="0" y="0"/>
                  </a:lnTo>
                  <a:lnTo>
                    <a:pt x="0" y="59"/>
                  </a:lnTo>
                  <a:lnTo>
                    <a:pt x="0" y="59"/>
                  </a:lnTo>
                  <a:lnTo>
                    <a:pt x="0" y="59"/>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1" name="Freeform 114"/>
            <p:cNvSpPr>
              <a:spLocks/>
            </p:cNvSpPr>
            <p:nvPr/>
          </p:nvSpPr>
          <p:spPr bwMode="auto">
            <a:xfrm>
              <a:off x="4626" y="1916"/>
              <a:ext cx="38" cy="59"/>
            </a:xfrm>
            <a:custGeom>
              <a:avLst/>
              <a:gdLst>
                <a:gd name="T0" fmla="*/ 0 w 38"/>
                <a:gd name="T1" fmla="*/ 59 h 59"/>
                <a:gd name="T2" fmla="*/ 38 w 38"/>
                <a:gd name="T3" fmla="*/ 59 h 59"/>
                <a:gd name="T4" fmla="*/ 38 w 38"/>
                <a:gd name="T5" fmla="*/ 0 h 59"/>
                <a:gd name="T6" fmla="*/ 0 w 38"/>
                <a:gd name="T7" fmla="*/ 0 h 59"/>
                <a:gd name="T8" fmla="*/ 0 w 38"/>
                <a:gd name="T9" fmla="*/ 59 h 59"/>
                <a:gd name="T10" fmla="*/ 0 w 38"/>
                <a:gd name="T11" fmla="*/ 59 h 59"/>
                <a:gd name="T12" fmla="*/ 0 w 38"/>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38" h="59">
                  <a:moveTo>
                    <a:pt x="0" y="59"/>
                  </a:moveTo>
                  <a:lnTo>
                    <a:pt x="38" y="59"/>
                  </a:lnTo>
                  <a:lnTo>
                    <a:pt x="38" y="0"/>
                  </a:lnTo>
                  <a:lnTo>
                    <a:pt x="0" y="0"/>
                  </a:lnTo>
                  <a:lnTo>
                    <a:pt x="0" y="59"/>
                  </a:lnTo>
                  <a:lnTo>
                    <a:pt x="0" y="59"/>
                  </a:lnTo>
                  <a:lnTo>
                    <a:pt x="0" y="5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2" name="Freeform 115"/>
            <p:cNvSpPr>
              <a:spLocks/>
            </p:cNvSpPr>
            <p:nvPr/>
          </p:nvSpPr>
          <p:spPr bwMode="auto">
            <a:xfrm>
              <a:off x="4626" y="1916"/>
              <a:ext cx="38" cy="59"/>
            </a:xfrm>
            <a:custGeom>
              <a:avLst/>
              <a:gdLst>
                <a:gd name="T0" fmla="*/ 0 w 38"/>
                <a:gd name="T1" fmla="*/ 59 h 59"/>
                <a:gd name="T2" fmla="*/ 38 w 38"/>
                <a:gd name="T3" fmla="*/ 59 h 59"/>
                <a:gd name="T4" fmla="*/ 38 w 38"/>
                <a:gd name="T5" fmla="*/ 0 h 59"/>
                <a:gd name="T6" fmla="*/ 0 w 38"/>
                <a:gd name="T7" fmla="*/ 0 h 59"/>
                <a:gd name="T8" fmla="*/ 0 w 38"/>
                <a:gd name="T9" fmla="*/ 59 h 59"/>
                <a:gd name="T10" fmla="*/ 0 w 38"/>
                <a:gd name="T11" fmla="*/ 59 h 59"/>
                <a:gd name="T12" fmla="*/ 0 w 38"/>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38" h="59">
                  <a:moveTo>
                    <a:pt x="0" y="59"/>
                  </a:moveTo>
                  <a:lnTo>
                    <a:pt x="38" y="59"/>
                  </a:lnTo>
                  <a:lnTo>
                    <a:pt x="38" y="0"/>
                  </a:lnTo>
                  <a:lnTo>
                    <a:pt x="0" y="0"/>
                  </a:lnTo>
                  <a:lnTo>
                    <a:pt x="0" y="59"/>
                  </a:lnTo>
                  <a:lnTo>
                    <a:pt x="0" y="59"/>
                  </a:lnTo>
                  <a:lnTo>
                    <a:pt x="0" y="59"/>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3" name="Freeform 116"/>
            <p:cNvSpPr>
              <a:spLocks/>
            </p:cNvSpPr>
            <p:nvPr/>
          </p:nvSpPr>
          <p:spPr bwMode="auto">
            <a:xfrm>
              <a:off x="4535" y="1916"/>
              <a:ext cx="35" cy="59"/>
            </a:xfrm>
            <a:custGeom>
              <a:avLst/>
              <a:gdLst>
                <a:gd name="T0" fmla="*/ 0 w 35"/>
                <a:gd name="T1" fmla="*/ 59 h 59"/>
                <a:gd name="T2" fmla="*/ 35 w 35"/>
                <a:gd name="T3" fmla="*/ 59 h 59"/>
                <a:gd name="T4" fmla="*/ 35 w 35"/>
                <a:gd name="T5" fmla="*/ 0 h 59"/>
                <a:gd name="T6" fmla="*/ 0 w 35"/>
                <a:gd name="T7" fmla="*/ 0 h 59"/>
                <a:gd name="T8" fmla="*/ 0 w 35"/>
                <a:gd name="T9" fmla="*/ 59 h 59"/>
                <a:gd name="T10" fmla="*/ 0 w 35"/>
                <a:gd name="T11" fmla="*/ 59 h 59"/>
                <a:gd name="T12" fmla="*/ 0 w 35"/>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35" h="59">
                  <a:moveTo>
                    <a:pt x="0" y="59"/>
                  </a:moveTo>
                  <a:lnTo>
                    <a:pt x="35" y="59"/>
                  </a:lnTo>
                  <a:lnTo>
                    <a:pt x="35" y="0"/>
                  </a:lnTo>
                  <a:lnTo>
                    <a:pt x="0" y="0"/>
                  </a:lnTo>
                  <a:lnTo>
                    <a:pt x="0" y="59"/>
                  </a:lnTo>
                  <a:lnTo>
                    <a:pt x="0" y="59"/>
                  </a:lnTo>
                  <a:lnTo>
                    <a:pt x="0" y="5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 name="Freeform 117"/>
            <p:cNvSpPr>
              <a:spLocks/>
            </p:cNvSpPr>
            <p:nvPr/>
          </p:nvSpPr>
          <p:spPr bwMode="auto">
            <a:xfrm>
              <a:off x="4535" y="1916"/>
              <a:ext cx="35" cy="59"/>
            </a:xfrm>
            <a:custGeom>
              <a:avLst/>
              <a:gdLst>
                <a:gd name="T0" fmla="*/ 0 w 35"/>
                <a:gd name="T1" fmla="*/ 59 h 59"/>
                <a:gd name="T2" fmla="*/ 35 w 35"/>
                <a:gd name="T3" fmla="*/ 59 h 59"/>
                <a:gd name="T4" fmla="*/ 35 w 35"/>
                <a:gd name="T5" fmla="*/ 0 h 59"/>
                <a:gd name="T6" fmla="*/ 0 w 35"/>
                <a:gd name="T7" fmla="*/ 0 h 59"/>
                <a:gd name="T8" fmla="*/ 0 w 35"/>
                <a:gd name="T9" fmla="*/ 59 h 59"/>
                <a:gd name="T10" fmla="*/ 0 w 35"/>
                <a:gd name="T11" fmla="*/ 59 h 59"/>
                <a:gd name="T12" fmla="*/ 0 w 35"/>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35" h="59">
                  <a:moveTo>
                    <a:pt x="0" y="59"/>
                  </a:moveTo>
                  <a:lnTo>
                    <a:pt x="35" y="59"/>
                  </a:lnTo>
                  <a:lnTo>
                    <a:pt x="35" y="0"/>
                  </a:lnTo>
                  <a:lnTo>
                    <a:pt x="0" y="0"/>
                  </a:lnTo>
                  <a:lnTo>
                    <a:pt x="0" y="59"/>
                  </a:lnTo>
                  <a:lnTo>
                    <a:pt x="0" y="59"/>
                  </a:lnTo>
                  <a:lnTo>
                    <a:pt x="0" y="59"/>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5" name="Freeform 118"/>
            <p:cNvSpPr>
              <a:spLocks/>
            </p:cNvSpPr>
            <p:nvPr/>
          </p:nvSpPr>
          <p:spPr bwMode="auto">
            <a:xfrm>
              <a:off x="4813" y="2005"/>
              <a:ext cx="33" cy="62"/>
            </a:xfrm>
            <a:custGeom>
              <a:avLst/>
              <a:gdLst>
                <a:gd name="T0" fmla="*/ 0 w 33"/>
                <a:gd name="T1" fmla="*/ 62 h 62"/>
                <a:gd name="T2" fmla="*/ 33 w 33"/>
                <a:gd name="T3" fmla="*/ 62 h 62"/>
                <a:gd name="T4" fmla="*/ 33 w 33"/>
                <a:gd name="T5" fmla="*/ 0 h 62"/>
                <a:gd name="T6" fmla="*/ 0 w 33"/>
                <a:gd name="T7" fmla="*/ 0 h 62"/>
                <a:gd name="T8" fmla="*/ 0 w 33"/>
                <a:gd name="T9" fmla="*/ 62 h 62"/>
                <a:gd name="T10" fmla="*/ 0 w 33"/>
                <a:gd name="T11" fmla="*/ 62 h 62"/>
                <a:gd name="T12" fmla="*/ 0 w 33"/>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33" h="62">
                  <a:moveTo>
                    <a:pt x="0" y="62"/>
                  </a:moveTo>
                  <a:lnTo>
                    <a:pt x="33" y="62"/>
                  </a:lnTo>
                  <a:lnTo>
                    <a:pt x="33" y="0"/>
                  </a:lnTo>
                  <a:lnTo>
                    <a:pt x="0" y="0"/>
                  </a:lnTo>
                  <a:lnTo>
                    <a:pt x="0" y="62"/>
                  </a:lnTo>
                  <a:lnTo>
                    <a:pt x="0" y="62"/>
                  </a:lnTo>
                  <a:lnTo>
                    <a:pt x="0" y="62"/>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 name="Freeform 119"/>
            <p:cNvSpPr>
              <a:spLocks/>
            </p:cNvSpPr>
            <p:nvPr/>
          </p:nvSpPr>
          <p:spPr bwMode="auto">
            <a:xfrm>
              <a:off x="4813" y="2005"/>
              <a:ext cx="33" cy="62"/>
            </a:xfrm>
            <a:custGeom>
              <a:avLst/>
              <a:gdLst>
                <a:gd name="T0" fmla="*/ 0 w 33"/>
                <a:gd name="T1" fmla="*/ 62 h 62"/>
                <a:gd name="T2" fmla="*/ 33 w 33"/>
                <a:gd name="T3" fmla="*/ 62 h 62"/>
                <a:gd name="T4" fmla="*/ 33 w 33"/>
                <a:gd name="T5" fmla="*/ 0 h 62"/>
                <a:gd name="T6" fmla="*/ 0 w 33"/>
                <a:gd name="T7" fmla="*/ 0 h 62"/>
                <a:gd name="T8" fmla="*/ 0 w 33"/>
                <a:gd name="T9" fmla="*/ 62 h 62"/>
                <a:gd name="T10" fmla="*/ 0 w 33"/>
                <a:gd name="T11" fmla="*/ 62 h 62"/>
                <a:gd name="T12" fmla="*/ 0 w 33"/>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33" h="62">
                  <a:moveTo>
                    <a:pt x="0" y="62"/>
                  </a:moveTo>
                  <a:lnTo>
                    <a:pt x="33" y="62"/>
                  </a:lnTo>
                  <a:lnTo>
                    <a:pt x="33" y="0"/>
                  </a:lnTo>
                  <a:lnTo>
                    <a:pt x="0" y="0"/>
                  </a:lnTo>
                  <a:lnTo>
                    <a:pt x="0" y="62"/>
                  </a:lnTo>
                  <a:lnTo>
                    <a:pt x="0" y="62"/>
                  </a:lnTo>
                  <a:lnTo>
                    <a:pt x="0" y="62"/>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7" name="Freeform 120"/>
            <p:cNvSpPr>
              <a:spLocks/>
            </p:cNvSpPr>
            <p:nvPr/>
          </p:nvSpPr>
          <p:spPr bwMode="auto">
            <a:xfrm>
              <a:off x="4721" y="2005"/>
              <a:ext cx="32" cy="62"/>
            </a:xfrm>
            <a:custGeom>
              <a:avLst/>
              <a:gdLst>
                <a:gd name="T0" fmla="*/ 0 w 32"/>
                <a:gd name="T1" fmla="*/ 62 h 62"/>
                <a:gd name="T2" fmla="*/ 32 w 32"/>
                <a:gd name="T3" fmla="*/ 62 h 62"/>
                <a:gd name="T4" fmla="*/ 32 w 32"/>
                <a:gd name="T5" fmla="*/ 0 h 62"/>
                <a:gd name="T6" fmla="*/ 0 w 32"/>
                <a:gd name="T7" fmla="*/ 0 h 62"/>
                <a:gd name="T8" fmla="*/ 0 w 32"/>
                <a:gd name="T9" fmla="*/ 62 h 62"/>
                <a:gd name="T10" fmla="*/ 0 w 32"/>
                <a:gd name="T11" fmla="*/ 62 h 62"/>
                <a:gd name="T12" fmla="*/ 0 w 32"/>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32" h="62">
                  <a:moveTo>
                    <a:pt x="0" y="62"/>
                  </a:moveTo>
                  <a:lnTo>
                    <a:pt x="32" y="62"/>
                  </a:lnTo>
                  <a:lnTo>
                    <a:pt x="32" y="0"/>
                  </a:lnTo>
                  <a:lnTo>
                    <a:pt x="0" y="0"/>
                  </a:lnTo>
                  <a:lnTo>
                    <a:pt x="0" y="62"/>
                  </a:lnTo>
                  <a:lnTo>
                    <a:pt x="0" y="62"/>
                  </a:lnTo>
                  <a:lnTo>
                    <a:pt x="0" y="62"/>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 name="Freeform 121"/>
            <p:cNvSpPr>
              <a:spLocks/>
            </p:cNvSpPr>
            <p:nvPr/>
          </p:nvSpPr>
          <p:spPr bwMode="auto">
            <a:xfrm>
              <a:off x="4721" y="2005"/>
              <a:ext cx="32" cy="62"/>
            </a:xfrm>
            <a:custGeom>
              <a:avLst/>
              <a:gdLst>
                <a:gd name="T0" fmla="*/ 0 w 32"/>
                <a:gd name="T1" fmla="*/ 62 h 62"/>
                <a:gd name="T2" fmla="*/ 32 w 32"/>
                <a:gd name="T3" fmla="*/ 62 h 62"/>
                <a:gd name="T4" fmla="*/ 32 w 32"/>
                <a:gd name="T5" fmla="*/ 0 h 62"/>
                <a:gd name="T6" fmla="*/ 0 w 32"/>
                <a:gd name="T7" fmla="*/ 0 h 62"/>
                <a:gd name="T8" fmla="*/ 0 w 32"/>
                <a:gd name="T9" fmla="*/ 62 h 62"/>
                <a:gd name="T10" fmla="*/ 0 w 32"/>
                <a:gd name="T11" fmla="*/ 62 h 62"/>
                <a:gd name="T12" fmla="*/ 0 w 32"/>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32" h="62">
                  <a:moveTo>
                    <a:pt x="0" y="62"/>
                  </a:moveTo>
                  <a:lnTo>
                    <a:pt x="32" y="62"/>
                  </a:lnTo>
                  <a:lnTo>
                    <a:pt x="32" y="0"/>
                  </a:lnTo>
                  <a:lnTo>
                    <a:pt x="0" y="0"/>
                  </a:lnTo>
                  <a:lnTo>
                    <a:pt x="0" y="62"/>
                  </a:lnTo>
                  <a:lnTo>
                    <a:pt x="0" y="62"/>
                  </a:lnTo>
                  <a:lnTo>
                    <a:pt x="0" y="62"/>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9" name="Freeform 122"/>
            <p:cNvSpPr>
              <a:spLocks/>
            </p:cNvSpPr>
            <p:nvPr/>
          </p:nvSpPr>
          <p:spPr bwMode="auto">
            <a:xfrm>
              <a:off x="4626" y="2005"/>
              <a:ext cx="38" cy="62"/>
            </a:xfrm>
            <a:custGeom>
              <a:avLst/>
              <a:gdLst>
                <a:gd name="T0" fmla="*/ 0 w 38"/>
                <a:gd name="T1" fmla="*/ 62 h 62"/>
                <a:gd name="T2" fmla="*/ 38 w 38"/>
                <a:gd name="T3" fmla="*/ 62 h 62"/>
                <a:gd name="T4" fmla="*/ 38 w 38"/>
                <a:gd name="T5" fmla="*/ 0 h 62"/>
                <a:gd name="T6" fmla="*/ 0 w 38"/>
                <a:gd name="T7" fmla="*/ 0 h 62"/>
                <a:gd name="T8" fmla="*/ 0 w 38"/>
                <a:gd name="T9" fmla="*/ 62 h 62"/>
                <a:gd name="T10" fmla="*/ 0 w 38"/>
                <a:gd name="T11" fmla="*/ 62 h 62"/>
                <a:gd name="T12" fmla="*/ 0 w 38"/>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38" h="62">
                  <a:moveTo>
                    <a:pt x="0" y="62"/>
                  </a:moveTo>
                  <a:lnTo>
                    <a:pt x="38" y="62"/>
                  </a:lnTo>
                  <a:lnTo>
                    <a:pt x="38" y="0"/>
                  </a:lnTo>
                  <a:lnTo>
                    <a:pt x="0" y="0"/>
                  </a:lnTo>
                  <a:lnTo>
                    <a:pt x="0" y="62"/>
                  </a:lnTo>
                  <a:lnTo>
                    <a:pt x="0" y="62"/>
                  </a:lnTo>
                  <a:lnTo>
                    <a:pt x="0" y="62"/>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 name="Freeform 123"/>
            <p:cNvSpPr>
              <a:spLocks/>
            </p:cNvSpPr>
            <p:nvPr/>
          </p:nvSpPr>
          <p:spPr bwMode="auto">
            <a:xfrm>
              <a:off x="4626" y="2005"/>
              <a:ext cx="38" cy="62"/>
            </a:xfrm>
            <a:custGeom>
              <a:avLst/>
              <a:gdLst>
                <a:gd name="T0" fmla="*/ 0 w 38"/>
                <a:gd name="T1" fmla="*/ 62 h 62"/>
                <a:gd name="T2" fmla="*/ 38 w 38"/>
                <a:gd name="T3" fmla="*/ 62 h 62"/>
                <a:gd name="T4" fmla="*/ 38 w 38"/>
                <a:gd name="T5" fmla="*/ 0 h 62"/>
                <a:gd name="T6" fmla="*/ 0 w 38"/>
                <a:gd name="T7" fmla="*/ 0 h 62"/>
                <a:gd name="T8" fmla="*/ 0 w 38"/>
                <a:gd name="T9" fmla="*/ 62 h 62"/>
                <a:gd name="T10" fmla="*/ 0 w 38"/>
                <a:gd name="T11" fmla="*/ 62 h 62"/>
                <a:gd name="T12" fmla="*/ 0 w 38"/>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38" h="62">
                  <a:moveTo>
                    <a:pt x="0" y="62"/>
                  </a:moveTo>
                  <a:lnTo>
                    <a:pt x="38" y="62"/>
                  </a:lnTo>
                  <a:lnTo>
                    <a:pt x="38" y="0"/>
                  </a:lnTo>
                  <a:lnTo>
                    <a:pt x="0" y="0"/>
                  </a:lnTo>
                  <a:lnTo>
                    <a:pt x="0" y="62"/>
                  </a:lnTo>
                  <a:lnTo>
                    <a:pt x="0" y="62"/>
                  </a:lnTo>
                  <a:lnTo>
                    <a:pt x="0" y="62"/>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1" name="Freeform 124"/>
            <p:cNvSpPr>
              <a:spLocks/>
            </p:cNvSpPr>
            <p:nvPr/>
          </p:nvSpPr>
          <p:spPr bwMode="auto">
            <a:xfrm>
              <a:off x="4535" y="2005"/>
              <a:ext cx="35" cy="62"/>
            </a:xfrm>
            <a:custGeom>
              <a:avLst/>
              <a:gdLst>
                <a:gd name="T0" fmla="*/ 0 w 35"/>
                <a:gd name="T1" fmla="*/ 62 h 62"/>
                <a:gd name="T2" fmla="*/ 35 w 35"/>
                <a:gd name="T3" fmla="*/ 62 h 62"/>
                <a:gd name="T4" fmla="*/ 35 w 35"/>
                <a:gd name="T5" fmla="*/ 0 h 62"/>
                <a:gd name="T6" fmla="*/ 0 w 35"/>
                <a:gd name="T7" fmla="*/ 0 h 62"/>
                <a:gd name="T8" fmla="*/ 0 w 35"/>
                <a:gd name="T9" fmla="*/ 62 h 62"/>
                <a:gd name="T10" fmla="*/ 0 w 35"/>
                <a:gd name="T11" fmla="*/ 62 h 62"/>
                <a:gd name="T12" fmla="*/ 0 w 35"/>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35" h="62">
                  <a:moveTo>
                    <a:pt x="0" y="62"/>
                  </a:moveTo>
                  <a:lnTo>
                    <a:pt x="35" y="62"/>
                  </a:lnTo>
                  <a:lnTo>
                    <a:pt x="35" y="0"/>
                  </a:lnTo>
                  <a:lnTo>
                    <a:pt x="0" y="0"/>
                  </a:lnTo>
                  <a:lnTo>
                    <a:pt x="0" y="62"/>
                  </a:lnTo>
                  <a:lnTo>
                    <a:pt x="0" y="62"/>
                  </a:lnTo>
                  <a:lnTo>
                    <a:pt x="0" y="62"/>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 name="Freeform 125"/>
            <p:cNvSpPr>
              <a:spLocks/>
            </p:cNvSpPr>
            <p:nvPr/>
          </p:nvSpPr>
          <p:spPr bwMode="auto">
            <a:xfrm>
              <a:off x="4535" y="2005"/>
              <a:ext cx="35" cy="62"/>
            </a:xfrm>
            <a:custGeom>
              <a:avLst/>
              <a:gdLst>
                <a:gd name="T0" fmla="*/ 0 w 35"/>
                <a:gd name="T1" fmla="*/ 62 h 62"/>
                <a:gd name="T2" fmla="*/ 35 w 35"/>
                <a:gd name="T3" fmla="*/ 62 h 62"/>
                <a:gd name="T4" fmla="*/ 35 w 35"/>
                <a:gd name="T5" fmla="*/ 0 h 62"/>
                <a:gd name="T6" fmla="*/ 0 w 35"/>
                <a:gd name="T7" fmla="*/ 0 h 62"/>
                <a:gd name="T8" fmla="*/ 0 w 35"/>
                <a:gd name="T9" fmla="*/ 62 h 62"/>
                <a:gd name="T10" fmla="*/ 0 w 35"/>
                <a:gd name="T11" fmla="*/ 62 h 62"/>
                <a:gd name="T12" fmla="*/ 0 w 35"/>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35" h="62">
                  <a:moveTo>
                    <a:pt x="0" y="62"/>
                  </a:moveTo>
                  <a:lnTo>
                    <a:pt x="35" y="62"/>
                  </a:lnTo>
                  <a:lnTo>
                    <a:pt x="35" y="0"/>
                  </a:lnTo>
                  <a:lnTo>
                    <a:pt x="0" y="0"/>
                  </a:lnTo>
                  <a:lnTo>
                    <a:pt x="0" y="62"/>
                  </a:lnTo>
                  <a:lnTo>
                    <a:pt x="0" y="62"/>
                  </a:lnTo>
                  <a:lnTo>
                    <a:pt x="0" y="62"/>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3" name="Freeform 126"/>
            <p:cNvSpPr>
              <a:spLocks/>
            </p:cNvSpPr>
            <p:nvPr/>
          </p:nvSpPr>
          <p:spPr bwMode="auto">
            <a:xfrm>
              <a:off x="4813" y="2100"/>
              <a:ext cx="33" cy="60"/>
            </a:xfrm>
            <a:custGeom>
              <a:avLst/>
              <a:gdLst>
                <a:gd name="T0" fmla="*/ 0 w 33"/>
                <a:gd name="T1" fmla="*/ 60 h 60"/>
                <a:gd name="T2" fmla="*/ 33 w 33"/>
                <a:gd name="T3" fmla="*/ 60 h 60"/>
                <a:gd name="T4" fmla="*/ 33 w 33"/>
                <a:gd name="T5" fmla="*/ 0 h 60"/>
                <a:gd name="T6" fmla="*/ 0 w 33"/>
                <a:gd name="T7" fmla="*/ 0 h 60"/>
                <a:gd name="T8" fmla="*/ 0 w 33"/>
                <a:gd name="T9" fmla="*/ 60 h 60"/>
                <a:gd name="T10" fmla="*/ 0 w 33"/>
                <a:gd name="T11" fmla="*/ 60 h 60"/>
                <a:gd name="T12" fmla="*/ 0 w 33"/>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33" h="60">
                  <a:moveTo>
                    <a:pt x="0" y="60"/>
                  </a:moveTo>
                  <a:lnTo>
                    <a:pt x="33" y="60"/>
                  </a:lnTo>
                  <a:lnTo>
                    <a:pt x="33" y="0"/>
                  </a:lnTo>
                  <a:lnTo>
                    <a:pt x="0" y="0"/>
                  </a:lnTo>
                  <a:lnTo>
                    <a:pt x="0" y="60"/>
                  </a:lnTo>
                  <a:lnTo>
                    <a:pt x="0" y="60"/>
                  </a:lnTo>
                  <a:lnTo>
                    <a:pt x="0" y="60"/>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 name="Freeform 127"/>
            <p:cNvSpPr>
              <a:spLocks/>
            </p:cNvSpPr>
            <p:nvPr/>
          </p:nvSpPr>
          <p:spPr bwMode="auto">
            <a:xfrm>
              <a:off x="4813" y="2100"/>
              <a:ext cx="33" cy="60"/>
            </a:xfrm>
            <a:custGeom>
              <a:avLst/>
              <a:gdLst>
                <a:gd name="T0" fmla="*/ 0 w 33"/>
                <a:gd name="T1" fmla="*/ 60 h 60"/>
                <a:gd name="T2" fmla="*/ 33 w 33"/>
                <a:gd name="T3" fmla="*/ 60 h 60"/>
                <a:gd name="T4" fmla="*/ 33 w 33"/>
                <a:gd name="T5" fmla="*/ 0 h 60"/>
                <a:gd name="T6" fmla="*/ 0 w 33"/>
                <a:gd name="T7" fmla="*/ 0 h 60"/>
                <a:gd name="T8" fmla="*/ 0 w 33"/>
                <a:gd name="T9" fmla="*/ 60 h 60"/>
                <a:gd name="T10" fmla="*/ 0 w 33"/>
                <a:gd name="T11" fmla="*/ 60 h 60"/>
                <a:gd name="T12" fmla="*/ 0 w 33"/>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33" h="60">
                  <a:moveTo>
                    <a:pt x="0" y="60"/>
                  </a:moveTo>
                  <a:lnTo>
                    <a:pt x="33" y="60"/>
                  </a:lnTo>
                  <a:lnTo>
                    <a:pt x="33" y="0"/>
                  </a:lnTo>
                  <a:lnTo>
                    <a:pt x="0" y="0"/>
                  </a:lnTo>
                  <a:lnTo>
                    <a:pt x="0" y="60"/>
                  </a:lnTo>
                  <a:lnTo>
                    <a:pt x="0" y="60"/>
                  </a:lnTo>
                  <a:lnTo>
                    <a:pt x="0" y="60"/>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5" name="Freeform 128"/>
            <p:cNvSpPr>
              <a:spLocks/>
            </p:cNvSpPr>
            <p:nvPr/>
          </p:nvSpPr>
          <p:spPr bwMode="auto">
            <a:xfrm>
              <a:off x="4721" y="2100"/>
              <a:ext cx="32" cy="60"/>
            </a:xfrm>
            <a:custGeom>
              <a:avLst/>
              <a:gdLst>
                <a:gd name="T0" fmla="*/ 0 w 32"/>
                <a:gd name="T1" fmla="*/ 60 h 60"/>
                <a:gd name="T2" fmla="*/ 32 w 32"/>
                <a:gd name="T3" fmla="*/ 60 h 60"/>
                <a:gd name="T4" fmla="*/ 32 w 32"/>
                <a:gd name="T5" fmla="*/ 0 h 60"/>
                <a:gd name="T6" fmla="*/ 0 w 32"/>
                <a:gd name="T7" fmla="*/ 0 h 60"/>
                <a:gd name="T8" fmla="*/ 0 w 32"/>
                <a:gd name="T9" fmla="*/ 60 h 60"/>
                <a:gd name="T10" fmla="*/ 0 w 32"/>
                <a:gd name="T11" fmla="*/ 60 h 60"/>
                <a:gd name="T12" fmla="*/ 0 w 32"/>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32" h="60">
                  <a:moveTo>
                    <a:pt x="0" y="60"/>
                  </a:moveTo>
                  <a:lnTo>
                    <a:pt x="32" y="60"/>
                  </a:lnTo>
                  <a:lnTo>
                    <a:pt x="32" y="0"/>
                  </a:lnTo>
                  <a:lnTo>
                    <a:pt x="0" y="0"/>
                  </a:lnTo>
                  <a:lnTo>
                    <a:pt x="0" y="60"/>
                  </a:lnTo>
                  <a:lnTo>
                    <a:pt x="0" y="60"/>
                  </a:lnTo>
                  <a:lnTo>
                    <a:pt x="0" y="60"/>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 name="Freeform 129"/>
            <p:cNvSpPr>
              <a:spLocks/>
            </p:cNvSpPr>
            <p:nvPr/>
          </p:nvSpPr>
          <p:spPr bwMode="auto">
            <a:xfrm>
              <a:off x="4721" y="2100"/>
              <a:ext cx="32" cy="60"/>
            </a:xfrm>
            <a:custGeom>
              <a:avLst/>
              <a:gdLst>
                <a:gd name="T0" fmla="*/ 0 w 32"/>
                <a:gd name="T1" fmla="*/ 60 h 60"/>
                <a:gd name="T2" fmla="*/ 32 w 32"/>
                <a:gd name="T3" fmla="*/ 60 h 60"/>
                <a:gd name="T4" fmla="*/ 32 w 32"/>
                <a:gd name="T5" fmla="*/ 0 h 60"/>
                <a:gd name="T6" fmla="*/ 0 w 32"/>
                <a:gd name="T7" fmla="*/ 0 h 60"/>
                <a:gd name="T8" fmla="*/ 0 w 32"/>
                <a:gd name="T9" fmla="*/ 60 h 60"/>
                <a:gd name="T10" fmla="*/ 0 w 32"/>
                <a:gd name="T11" fmla="*/ 60 h 60"/>
                <a:gd name="T12" fmla="*/ 0 w 32"/>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32" h="60">
                  <a:moveTo>
                    <a:pt x="0" y="60"/>
                  </a:moveTo>
                  <a:lnTo>
                    <a:pt x="32" y="60"/>
                  </a:lnTo>
                  <a:lnTo>
                    <a:pt x="32" y="0"/>
                  </a:lnTo>
                  <a:lnTo>
                    <a:pt x="0" y="0"/>
                  </a:lnTo>
                  <a:lnTo>
                    <a:pt x="0" y="60"/>
                  </a:lnTo>
                  <a:lnTo>
                    <a:pt x="0" y="60"/>
                  </a:lnTo>
                  <a:lnTo>
                    <a:pt x="0" y="60"/>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7" name="Freeform 130"/>
            <p:cNvSpPr>
              <a:spLocks/>
            </p:cNvSpPr>
            <p:nvPr/>
          </p:nvSpPr>
          <p:spPr bwMode="auto">
            <a:xfrm>
              <a:off x="4626" y="2100"/>
              <a:ext cx="38" cy="60"/>
            </a:xfrm>
            <a:custGeom>
              <a:avLst/>
              <a:gdLst>
                <a:gd name="T0" fmla="*/ 0 w 38"/>
                <a:gd name="T1" fmla="*/ 60 h 60"/>
                <a:gd name="T2" fmla="*/ 38 w 38"/>
                <a:gd name="T3" fmla="*/ 60 h 60"/>
                <a:gd name="T4" fmla="*/ 38 w 38"/>
                <a:gd name="T5" fmla="*/ 0 h 60"/>
                <a:gd name="T6" fmla="*/ 0 w 38"/>
                <a:gd name="T7" fmla="*/ 0 h 60"/>
                <a:gd name="T8" fmla="*/ 0 w 38"/>
                <a:gd name="T9" fmla="*/ 60 h 60"/>
                <a:gd name="T10" fmla="*/ 0 w 38"/>
                <a:gd name="T11" fmla="*/ 60 h 60"/>
                <a:gd name="T12" fmla="*/ 0 w 38"/>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38" h="60">
                  <a:moveTo>
                    <a:pt x="0" y="60"/>
                  </a:moveTo>
                  <a:lnTo>
                    <a:pt x="38" y="60"/>
                  </a:lnTo>
                  <a:lnTo>
                    <a:pt x="38" y="0"/>
                  </a:lnTo>
                  <a:lnTo>
                    <a:pt x="0" y="0"/>
                  </a:lnTo>
                  <a:lnTo>
                    <a:pt x="0" y="60"/>
                  </a:lnTo>
                  <a:lnTo>
                    <a:pt x="0" y="60"/>
                  </a:lnTo>
                  <a:lnTo>
                    <a:pt x="0" y="60"/>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 name="Freeform 131"/>
            <p:cNvSpPr>
              <a:spLocks/>
            </p:cNvSpPr>
            <p:nvPr/>
          </p:nvSpPr>
          <p:spPr bwMode="auto">
            <a:xfrm>
              <a:off x="4626" y="2100"/>
              <a:ext cx="38" cy="60"/>
            </a:xfrm>
            <a:custGeom>
              <a:avLst/>
              <a:gdLst>
                <a:gd name="T0" fmla="*/ 0 w 38"/>
                <a:gd name="T1" fmla="*/ 60 h 60"/>
                <a:gd name="T2" fmla="*/ 38 w 38"/>
                <a:gd name="T3" fmla="*/ 60 h 60"/>
                <a:gd name="T4" fmla="*/ 38 w 38"/>
                <a:gd name="T5" fmla="*/ 0 h 60"/>
                <a:gd name="T6" fmla="*/ 0 w 38"/>
                <a:gd name="T7" fmla="*/ 0 h 60"/>
                <a:gd name="T8" fmla="*/ 0 w 38"/>
                <a:gd name="T9" fmla="*/ 60 h 60"/>
                <a:gd name="T10" fmla="*/ 0 w 38"/>
                <a:gd name="T11" fmla="*/ 60 h 60"/>
                <a:gd name="T12" fmla="*/ 0 w 38"/>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38" h="60">
                  <a:moveTo>
                    <a:pt x="0" y="60"/>
                  </a:moveTo>
                  <a:lnTo>
                    <a:pt x="38" y="60"/>
                  </a:lnTo>
                  <a:lnTo>
                    <a:pt x="38" y="0"/>
                  </a:lnTo>
                  <a:lnTo>
                    <a:pt x="0" y="0"/>
                  </a:lnTo>
                  <a:lnTo>
                    <a:pt x="0" y="60"/>
                  </a:lnTo>
                  <a:lnTo>
                    <a:pt x="0" y="60"/>
                  </a:lnTo>
                  <a:lnTo>
                    <a:pt x="0" y="60"/>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9" name="Freeform 132"/>
            <p:cNvSpPr>
              <a:spLocks/>
            </p:cNvSpPr>
            <p:nvPr/>
          </p:nvSpPr>
          <p:spPr bwMode="auto">
            <a:xfrm>
              <a:off x="4535" y="2100"/>
              <a:ext cx="35" cy="60"/>
            </a:xfrm>
            <a:custGeom>
              <a:avLst/>
              <a:gdLst>
                <a:gd name="T0" fmla="*/ 0 w 35"/>
                <a:gd name="T1" fmla="*/ 60 h 60"/>
                <a:gd name="T2" fmla="*/ 35 w 35"/>
                <a:gd name="T3" fmla="*/ 60 h 60"/>
                <a:gd name="T4" fmla="*/ 35 w 35"/>
                <a:gd name="T5" fmla="*/ 0 h 60"/>
                <a:gd name="T6" fmla="*/ 0 w 35"/>
                <a:gd name="T7" fmla="*/ 0 h 60"/>
                <a:gd name="T8" fmla="*/ 0 w 35"/>
                <a:gd name="T9" fmla="*/ 60 h 60"/>
                <a:gd name="T10" fmla="*/ 0 w 35"/>
                <a:gd name="T11" fmla="*/ 60 h 60"/>
                <a:gd name="T12" fmla="*/ 0 w 35"/>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35" h="60">
                  <a:moveTo>
                    <a:pt x="0" y="60"/>
                  </a:moveTo>
                  <a:lnTo>
                    <a:pt x="35" y="60"/>
                  </a:lnTo>
                  <a:lnTo>
                    <a:pt x="35" y="0"/>
                  </a:lnTo>
                  <a:lnTo>
                    <a:pt x="0" y="0"/>
                  </a:lnTo>
                  <a:lnTo>
                    <a:pt x="0" y="60"/>
                  </a:lnTo>
                  <a:lnTo>
                    <a:pt x="0" y="60"/>
                  </a:lnTo>
                  <a:lnTo>
                    <a:pt x="0" y="60"/>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0" name="Freeform 133"/>
            <p:cNvSpPr>
              <a:spLocks/>
            </p:cNvSpPr>
            <p:nvPr/>
          </p:nvSpPr>
          <p:spPr bwMode="auto">
            <a:xfrm>
              <a:off x="4535" y="2100"/>
              <a:ext cx="35" cy="60"/>
            </a:xfrm>
            <a:custGeom>
              <a:avLst/>
              <a:gdLst>
                <a:gd name="T0" fmla="*/ 0 w 35"/>
                <a:gd name="T1" fmla="*/ 60 h 60"/>
                <a:gd name="T2" fmla="*/ 35 w 35"/>
                <a:gd name="T3" fmla="*/ 60 h 60"/>
                <a:gd name="T4" fmla="*/ 35 w 35"/>
                <a:gd name="T5" fmla="*/ 0 h 60"/>
                <a:gd name="T6" fmla="*/ 0 w 35"/>
                <a:gd name="T7" fmla="*/ 0 h 60"/>
                <a:gd name="T8" fmla="*/ 0 w 35"/>
                <a:gd name="T9" fmla="*/ 60 h 60"/>
                <a:gd name="T10" fmla="*/ 0 w 35"/>
                <a:gd name="T11" fmla="*/ 60 h 60"/>
                <a:gd name="T12" fmla="*/ 0 w 35"/>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35" h="60">
                  <a:moveTo>
                    <a:pt x="0" y="60"/>
                  </a:moveTo>
                  <a:lnTo>
                    <a:pt x="35" y="60"/>
                  </a:lnTo>
                  <a:lnTo>
                    <a:pt x="35" y="0"/>
                  </a:lnTo>
                  <a:lnTo>
                    <a:pt x="0" y="0"/>
                  </a:lnTo>
                  <a:lnTo>
                    <a:pt x="0" y="60"/>
                  </a:lnTo>
                  <a:lnTo>
                    <a:pt x="0" y="60"/>
                  </a:lnTo>
                  <a:lnTo>
                    <a:pt x="0" y="60"/>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1" name="Freeform 134"/>
            <p:cNvSpPr>
              <a:spLocks/>
            </p:cNvSpPr>
            <p:nvPr/>
          </p:nvSpPr>
          <p:spPr bwMode="auto">
            <a:xfrm>
              <a:off x="4813" y="2188"/>
              <a:ext cx="33" cy="64"/>
            </a:xfrm>
            <a:custGeom>
              <a:avLst/>
              <a:gdLst>
                <a:gd name="T0" fmla="*/ 0 w 33"/>
                <a:gd name="T1" fmla="*/ 64 h 64"/>
                <a:gd name="T2" fmla="*/ 33 w 33"/>
                <a:gd name="T3" fmla="*/ 64 h 64"/>
                <a:gd name="T4" fmla="*/ 33 w 33"/>
                <a:gd name="T5" fmla="*/ 0 h 64"/>
                <a:gd name="T6" fmla="*/ 0 w 33"/>
                <a:gd name="T7" fmla="*/ 0 h 64"/>
                <a:gd name="T8" fmla="*/ 0 w 33"/>
                <a:gd name="T9" fmla="*/ 64 h 64"/>
                <a:gd name="T10" fmla="*/ 0 w 33"/>
                <a:gd name="T11" fmla="*/ 64 h 64"/>
                <a:gd name="T12" fmla="*/ 0 w 33"/>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3" h="64">
                  <a:moveTo>
                    <a:pt x="0" y="64"/>
                  </a:moveTo>
                  <a:lnTo>
                    <a:pt x="33" y="64"/>
                  </a:lnTo>
                  <a:lnTo>
                    <a:pt x="33" y="0"/>
                  </a:lnTo>
                  <a:lnTo>
                    <a:pt x="0" y="0"/>
                  </a:lnTo>
                  <a:lnTo>
                    <a:pt x="0" y="64"/>
                  </a:lnTo>
                  <a:lnTo>
                    <a:pt x="0" y="64"/>
                  </a:lnTo>
                  <a:lnTo>
                    <a:pt x="0" y="64"/>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2" name="Freeform 135"/>
            <p:cNvSpPr>
              <a:spLocks/>
            </p:cNvSpPr>
            <p:nvPr/>
          </p:nvSpPr>
          <p:spPr bwMode="auto">
            <a:xfrm>
              <a:off x="4813" y="2188"/>
              <a:ext cx="33" cy="64"/>
            </a:xfrm>
            <a:custGeom>
              <a:avLst/>
              <a:gdLst>
                <a:gd name="T0" fmla="*/ 0 w 33"/>
                <a:gd name="T1" fmla="*/ 64 h 64"/>
                <a:gd name="T2" fmla="*/ 33 w 33"/>
                <a:gd name="T3" fmla="*/ 64 h 64"/>
                <a:gd name="T4" fmla="*/ 33 w 33"/>
                <a:gd name="T5" fmla="*/ 0 h 64"/>
                <a:gd name="T6" fmla="*/ 0 w 33"/>
                <a:gd name="T7" fmla="*/ 0 h 64"/>
                <a:gd name="T8" fmla="*/ 0 w 33"/>
                <a:gd name="T9" fmla="*/ 64 h 64"/>
                <a:gd name="T10" fmla="*/ 0 w 33"/>
                <a:gd name="T11" fmla="*/ 64 h 64"/>
                <a:gd name="T12" fmla="*/ 0 w 33"/>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3" h="64">
                  <a:moveTo>
                    <a:pt x="0" y="64"/>
                  </a:moveTo>
                  <a:lnTo>
                    <a:pt x="33" y="64"/>
                  </a:lnTo>
                  <a:lnTo>
                    <a:pt x="33" y="0"/>
                  </a:lnTo>
                  <a:lnTo>
                    <a:pt x="0" y="0"/>
                  </a:lnTo>
                  <a:lnTo>
                    <a:pt x="0" y="64"/>
                  </a:lnTo>
                  <a:lnTo>
                    <a:pt x="0" y="64"/>
                  </a:lnTo>
                  <a:lnTo>
                    <a:pt x="0" y="64"/>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3" name="Freeform 136"/>
            <p:cNvSpPr>
              <a:spLocks/>
            </p:cNvSpPr>
            <p:nvPr/>
          </p:nvSpPr>
          <p:spPr bwMode="auto">
            <a:xfrm>
              <a:off x="4721" y="2188"/>
              <a:ext cx="32" cy="64"/>
            </a:xfrm>
            <a:custGeom>
              <a:avLst/>
              <a:gdLst>
                <a:gd name="T0" fmla="*/ 0 w 32"/>
                <a:gd name="T1" fmla="*/ 64 h 64"/>
                <a:gd name="T2" fmla="*/ 32 w 32"/>
                <a:gd name="T3" fmla="*/ 64 h 64"/>
                <a:gd name="T4" fmla="*/ 32 w 32"/>
                <a:gd name="T5" fmla="*/ 0 h 64"/>
                <a:gd name="T6" fmla="*/ 0 w 32"/>
                <a:gd name="T7" fmla="*/ 0 h 64"/>
                <a:gd name="T8" fmla="*/ 0 w 32"/>
                <a:gd name="T9" fmla="*/ 64 h 64"/>
                <a:gd name="T10" fmla="*/ 0 w 32"/>
                <a:gd name="T11" fmla="*/ 64 h 64"/>
                <a:gd name="T12" fmla="*/ 0 w 32"/>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2" h="64">
                  <a:moveTo>
                    <a:pt x="0" y="64"/>
                  </a:moveTo>
                  <a:lnTo>
                    <a:pt x="32" y="64"/>
                  </a:lnTo>
                  <a:lnTo>
                    <a:pt x="32" y="0"/>
                  </a:lnTo>
                  <a:lnTo>
                    <a:pt x="0" y="0"/>
                  </a:lnTo>
                  <a:lnTo>
                    <a:pt x="0" y="64"/>
                  </a:lnTo>
                  <a:lnTo>
                    <a:pt x="0" y="64"/>
                  </a:lnTo>
                  <a:lnTo>
                    <a:pt x="0" y="64"/>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4" name="Freeform 137"/>
            <p:cNvSpPr>
              <a:spLocks/>
            </p:cNvSpPr>
            <p:nvPr/>
          </p:nvSpPr>
          <p:spPr bwMode="auto">
            <a:xfrm>
              <a:off x="4721" y="2188"/>
              <a:ext cx="32" cy="64"/>
            </a:xfrm>
            <a:custGeom>
              <a:avLst/>
              <a:gdLst>
                <a:gd name="T0" fmla="*/ 0 w 32"/>
                <a:gd name="T1" fmla="*/ 64 h 64"/>
                <a:gd name="T2" fmla="*/ 32 w 32"/>
                <a:gd name="T3" fmla="*/ 64 h 64"/>
                <a:gd name="T4" fmla="*/ 32 w 32"/>
                <a:gd name="T5" fmla="*/ 0 h 64"/>
                <a:gd name="T6" fmla="*/ 0 w 32"/>
                <a:gd name="T7" fmla="*/ 0 h 64"/>
                <a:gd name="T8" fmla="*/ 0 w 32"/>
                <a:gd name="T9" fmla="*/ 64 h 64"/>
                <a:gd name="T10" fmla="*/ 0 w 32"/>
                <a:gd name="T11" fmla="*/ 64 h 64"/>
                <a:gd name="T12" fmla="*/ 0 w 32"/>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2" h="64">
                  <a:moveTo>
                    <a:pt x="0" y="64"/>
                  </a:moveTo>
                  <a:lnTo>
                    <a:pt x="32" y="64"/>
                  </a:lnTo>
                  <a:lnTo>
                    <a:pt x="32" y="0"/>
                  </a:lnTo>
                  <a:lnTo>
                    <a:pt x="0" y="0"/>
                  </a:lnTo>
                  <a:lnTo>
                    <a:pt x="0" y="64"/>
                  </a:lnTo>
                  <a:lnTo>
                    <a:pt x="0" y="64"/>
                  </a:lnTo>
                  <a:lnTo>
                    <a:pt x="0" y="64"/>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5" name="Freeform 138"/>
            <p:cNvSpPr>
              <a:spLocks/>
            </p:cNvSpPr>
            <p:nvPr/>
          </p:nvSpPr>
          <p:spPr bwMode="auto">
            <a:xfrm>
              <a:off x="4626" y="2188"/>
              <a:ext cx="38" cy="64"/>
            </a:xfrm>
            <a:custGeom>
              <a:avLst/>
              <a:gdLst>
                <a:gd name="T0" fmla="*/ 0 w 38"/>
                <a:gd name="T1" fmla="*/ 64 h 64"/>
                <a:gd name="T2" fmla="*/ 38 w 38"/>
                <a:gd name="T3" fmla="*/ 64 h 64"/>
                <a:gd name="T4" fmla="*/ 38 w 38"/>
                <a:gd name="T5" fmla="*/ 0 h 64"/>
                <a:gd name="T6" fmla="*/ 0 w 38"/>
                <a:gd name="T7" fmla="*/ 0 h 64"/>
                <a:gd name="T8" fmla="*/ 0 w 38"/>
                <a:gd name="T9" fmla="*/ 64 h 64"/>
                <a:gd name="T10" fmla="*/ 0 w 38"/>
                <a:gd name="T11" fmla="*/ 64 h 64"/>
                <a:gd name="T12" fmla="*/ 0 w 38"/>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8" h="64">
                  <a:moveTo>
                    <a:pt x="0" y="64"/>
                  </a:moveTo>
                  <a:lnTo>
                    <a:pt x="38" y="64"/>
                  </a:lnTo>
                  <a:lnTo>
                    <a:pt x="38" y="0"/>
                  </a:lnTo>
                  <a:lnTo>
                    <a:pt x="0" y="0"/>
                  </a:lnTo>
                  <a:lnTo>
                    <a:pt x="0" y="64"/>
                  </a:lnTo>
                  <a:lnTo>
                    <a:pt x="0" y="64"/>
                  </a:lnTo>
                  <a:lnTo>
                    <a:pt x="0" y="64"/>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 name="Freeform 139"/>
            <p:cNvSpPr>
              <a:spLocks/>
            </p:cNvSpPr>
            <p:nvPr/>
          </p:nvSpPr>
          <p:spPr bwMode="auto">
            <a:xfrm>
              <a:off x="4626" y="2188"/>
              <a:ext cx="38" cy="64"/>
            </a:xfrm>
            <a:custGeom>
              <a:avLst/>
              <a:gdLst>
                <a:gd name="T0" fmla="*/ 0 w 38"/>
                <a:gd name="T1" fmla="*/ 64 h 64"/>
                <a:gd name="T2" fmla="*/ 38 w 38"/>
                <a:gd name="T3" fmla="*/ 64 h 64"/>
                <a:gd name="T4" fmla="*/ 38 w 38"/>
                <a:gd name="T5" fmla="*/ 0 h 64"/>
                <a:gd name="T6" fmla="*/ 0 w 38"/>
                <a:gd name="T7" fmla="*/ 0 h 64"/>
                <a:gd name="T8" fmla="*/ 0 w 38"/>
                <a:gd name="T9" fmla="*/ 64 h 64"/>
                <a:gd name="T10" fmla="*/ 0 w 38"/>
                <a:gd name="T11" fmla="*/ 64 h 64"/>
                <a:gd name="T12" fmla="*/ 0 w 38"/>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8" h="64">
                  <a:moveTo>
                    <a:pt x="0" y="64"/>
                  </a:moveTo>
                  <a:lnTo>
                    <a:pt x="38" y="64"/>
                  </a:lnTo>
                  <a:lnTo>
                    <a:pt x="38" y="0"/>
                  </a:lnTo>
                  <a:lnTo>
                    <a:pt x="0" y="0"/>
                  </a:lnTo>
                  <a:lnTo>
                    <a:pt x="0" y="64"/>
                  </a:lnTo>
                  <a:lnTo>
                    <a:pt x="0" y="64"/>
                  </a:lnTo>
                  <a:lnTo>
                    <a:pt x="0" y="64"/>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7" name="Freeform 140"/>
            <p:cNvSpPr>
              <a:spLocks/>
            </p:cNvSpPr>
            <p:nvPr/>
          </p:nvSpPr>
          <p:spPr bwMode="auto">
            <a:xfrm>
              <a:off x="4535" y="2188"/>
              <a:ext cx="35" cy="64"/>
            </a:xfrm>
            <a:custGeom>
              <a:avLst/>
              <a:gdLst>
                <a:gd name="T0" fmla="*/ 0 w 35"/>
                <a:gd name="T1" fmla="*/ 64 h 64"/>
                <a:gd name="T2" fmla="*/ 35 w 35"/>
                <a:gd name="T3" fmla="*/ 64 h 64"/>
                <a:gd name="T4" fmla="*/ 35 w 35"/>
                <a:gd name="T5" fmla="*/ 0 h 64"/>
                <a:gd name="T6" fmla="*/ 0 w 35"/>
                <a:gd name="T7" fmla="*/ 0 h 64"/>
                <a:gd name="T8" fmla="*/ 0 w 35"/>
                <a:gd name="T9" fmla="*/ 64 h 64"/>
                <a:gd name="T10" fmla="*/ 0 w 35"/>
                <a:gd name="T11" fmla="*/ 64 h 64"/>
                <a:gd name="T12" fmla="*/ 0 w 35"/>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5" h="64">
                  <a:moveTo>
                    <a:pt x="0" y="64"/>
                  </a:moveTo>
                  <a:lnTo>
                    <a:pt x="35" y="64"/>
                  </a:lnTo>
                  <a:lnTo>
                    <a:pt x="35" y="0"/>
                  </a:lnTo>
                  <a:lnTo>
                    <a:pt x="0" y="0"/>
                  </a:lnTo>
                  <a:lnTo>
                    <a:pt x="0" y="64"/>
                  </a:lnTo>
                  <a:lnTo>
                    <a:pt x="0" y="64"/>
                  </a:lnTo>
                  <a:lnTo>
                    <a:pt x="0" y="64"/>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8" name="Freeform 141"/>
            <p:cNvSpPr>
              <a:spLocks/>
            </p:cNvSpPr>
            <p:nvPr/>
          </p:nvSpPr>
          <p:spPr bwMode="auto">
            <a:xfrm>
              <a:off x="4535" y="2188"/>
              <a:ext cx="35" cy="64"/>
            </a:xfrm>
            <a:custGeom>
              <a:avLst/>
              <a:gdLst>
                <a:gd name="T0" fmla="*/ 0 w 35"/>
                <a:gd name="T1" fmla="*/ 64 h 64"/>
                <a:gd name="T2" fmla="*/ 35 w 35"/>
                <a:gd name="T3" fmla="*/ 64 h 64"/>
                <a:gd name="T4" fmla="*/ 35 w 35"/>
                <a:gd name="T5" fmla="*/ 0 h 64"/>
                <a:gd name="T6" fmla="*/ 0 w 35"/>
                <a:gd name="T7" fmla="*/ 0 h 64"/>
                <a:gd name="T8" fmla="*/ 0 w 35"/>
                <a:gd name="T9" fmla="*/ 64 h 64"/>
                <a:gd name="T10" fmla="*/ 0 w 35"/>
                <a:gd name="T11" fmla="*/ 64 h 64"/>
                <a:gd name="T12" fmla="*/ 0 w 35"/>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5" h="64">
                  <a:moveTo>
                    <a:pt x="0" y="64"/>
                  </a:moveTo>
                  <a:lnTo>
                    <a:pt x="35" y="64"/>
                  </a:lnTo>
                  <a:lnTo>
                    <a:pt x="35" y="0"/>
                  </a:lnTo>
                  <a:lnTo>
                    <a:pt x="0" y="0"/>
                  </a:lnTo>
                  <a:lnTo>
                    <a:pt x="0" y="64"/>
                  </a:lnTo>
                  <a:lnTo>
                    <a:pt x="0" y="64"/>
                  </a:lnTo>
                  <a:lnTo>
                    <a:pt x="0" y="64"/>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9" name="Freeform 142"/>
            <p:cNvSpPr>
              <a:spLocks/>
            </p:cNvSpPr>
            <p:nvPr/>
          </p:nvSpPr>
          <p:spPr bwMode="auto">
            <a:xfrm>
              <a:off x="4859" y="1727"/>
              <a:ext cx="470" cy="603"/>
            </a:xfrm>
            <a:custGeom>
              <a:avLst/>
              <a:gdLst>
                <a:gd name="T0" fmla="*/ 5 w 218"/>
                <a:gd name="T1" fmla="*/ 0 h 280"/>
                <a:gd name="T2" fmla="*/ 4 w 218"/>
                <a:gd name="T3" fmla="*/ 1 h 280"/>
                <a:gd name="T4" fmla="*/ 111 w 218"/>
                <a:gd name="T5" fmla="*/ 270 h 280"/>
                <a:gd name="T6" fmla="*/ 131 w 218"/>
                <a:gd name="T7" fmla="*/ 280 h 280"/>
                <a:gd name="T8" fmla="*/ 150 w 218"/>
                <a:gd name="T9" fmla="*/ 270 h 280"/>
                <a:gd name="T10" fmla="*/ 218 w 218"/>
                <a:gd name="T11" fmla="*/ 215 h 280"/>
                <a:gd name="T12" fmla="*/ 5 w 218"/>
                <a:gd name="T13" fmla="*/ 0 h 280"/>
              </a:gdLst>
              <a:ahLst/>
              <a:cxnLst>
                <a:cxn ang="0">
                  <a:pos x="T0" y="T1"/>
                </a:cxn>
                <a:cxn ang="0">
                  <a:pos x="T2" y="T3"/>
                </a:cxn>
                <a:cxn ang="0">
                  <a:pos x="T4" y="T5"/>
                </a:cxn>
                <a:cxn ang="0">
                  <a:pos x="T6" y="T7"/>
                </a:cxn>
                <a:cxn ang="0">
                  <a:pos x="T8" y="T9"/>
                </a:cxn>
                <a:cxn ang="0">
                  <a:pos x="T10" y="T11"/>
                </a:cxn>
                <a:cxn ang="0">
                  <a:pos x="T12" y="T13"/>
                </a:cxn>
              </a:cxnLst>
              <a:rect l="0" t="0" r="r" b="b"/>
              <a:pathLst>
                <a:path w="218" h="280">
                  <a:moveTo>
                    <a:pt x="5" y="0"/>
                  </a:moveTo>
                  <a:cubicBezTo>
                    <a:pt x="4" y="1"/>
                    <a:pt x="4" y="1"/>
                    <a:pt x="4" y="1"/>
                  </a:cubicBezTo>
                  <a:cubicBezTo>
                    <a:pt x="0" y="185"/>
                    <a:pt x="22" y="211"/>
                    <a:pt x="111" y="270"/>
                  </a:cubicBezTo>
                  <a:cubicBezTo>
                    <a:pt x="117" y="273"/>
                    <a:pt x="131" y="280"/>
                    <a:pt x="131" y="280"/>
                  </a:cubicBezTo>
                  <a:cubicBezTo>
                    <a:pt x="131" y="280"/>
                    <a:pt x="145" y="273"/>
                    <a:pt x="150" y="270"/>
                  </a:cubicBezTo>
                  <a:cubicBezTo>
                    <a:pt x="180" y="250"/>
                    <a:pt x="202" y="235"/>
                    <a:pt x="218" y="215"/>
                  </a:cubicBezTo>
                  <a:lnTo>
                    <a:pt x="5" y="0"/>
                  </a:ln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 name="Freeform 143"/>
            <p:cNvSpPr>
              <a:spLocks/>
            </p:cNvSpPr>
            <p:nvPr/>
          </p:nvSpPr>
          <p:spPr bwMode="auto">
            <a:xfrm>
              <a:off x="4869" y="1725"/>
              <a:ext cx="550" cy="465"/>
            </a:xfrm>
            <a:custGeom>
              <a:avLst/>
              <a:gdLst>
                <a:gd name="T0" fmla="*/ 252 w 255"/>
                <a:gd name="T1" fmla="*/ 2 h 216"/>
                <a:gd name="T2" fmla="*/ 250 w 255"/>
                <a:gd name="T3" fmla="*/ 0 h 216"/>
                <a:gd name="T4" fmla="*/ 127 w 255"/>
                <a:gd name="T5" fmla="*/ 1 h 216"/>
                <a:gd name="T6" fmla="*/ 127 w 255"/>
                <a:gd name="T7" fmla="*/ 0 h 216"/>
                <a:gd name="T8" fmla="*/ 127 w 255"/>
                <a:gd name="T9" fmla="*/ 0 h 216"/>
                <a:gd name="T10" fmla="*/ 126 w 255"/>
                <a:gd name="T11" fmla="*/ 0 h 216"/>
                <a:gd name="T12" fmla="*/ 126 w 255"/>
                <a:gd name="T13" fmla="*/ 1 h 216"/>
                <a:gd name="T14" fmla="*/ 125 w 255"/>
                <a:gd name="T15" fmla="*/ 0 h 216"/>
                <a:gd name="T16" fmla="*/ 125 w 255"/>
                <a:gd name="T17" fmla="*/ 0 h 216"/>
                <a:gd name="T18" fmla="*/ 125 w 255"/>
                <a:gd name="T19" fmla="*/ 0 h 216"/>
                <a:gd name="T20" fmla="*/ 125 w 255"/>
                <a:gd name="T21" fmla="*/ 1 h 216"/>
                <a:gd name="T22" fmla="*/ 1 w 255"/>
                <a:gd name="T23" fmla="*/ 0 h 216"/>
                <a:gd name="T24" fmla="*/ 0 w 255"/>
                <a:gd name="T25" fmla="*/ 1 h 216"/>
                <a:gd name="T26" fmla="*/ 213 w 255"/>
                <a:gd name="T27" fmla="*/ 216 h 216"/>
                <a:gd name="T28" fmla="*/ 252 w 255"/>
                <a:gd name="T29" fmla="*/ 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5" h="216">
                  <a:moveTo>
                    <a:pt x="252" y="2"/>
                  </a:moveTo>
                  <a:cubicBezTo>
                    <a:pt x="250" y="0"/>
                    <a:pt x="250" y="0"/>
                    <a:pt x="250" y="0"/>
                  </a:cubicBezTo>
                  <a:cubicBezTo>
                    <a:pt x="213" y="16"/>
                    <a:pt x="166" y="24"/>
                    <a:pt x="127" y="1"/>
                  </a:cubicBezTo>
                  <a:cubicBezTo>
                    <a:pt x="127" y="0"/>
                    <a:pt x="127" y="0"/>
                    <a:pt x="127" y="0"/>
                  </a:cubicBezTo>
                  <a:cubicBezTo>
                    <a:pt x="127" y="0"/>
                    <a:pt x="127" y="0"/>
                    <a:pt x="127" y="0"/>
                  </a:cubicBezTo>
                  <a:cubicBezTo>
                    <a:pt x="126" y="0"/>
                    <a:pt x="126" y="0"/>
                    <a:pt x="126" y="0"/>
                  </a:cubicBezTo>
                  <a:cubicBezTo>
                    <a:pt x="126" y="0"/>
                    <a:pt x="126" y="0"/>
                    <a:pt x="126" y="1"/>
                  </a:cubicBezTo>
                  <a:cubicBezTo>
                    <a:pt x="126" y="0"/>
                    <a:pt x="125" y="0"/>
                    <a:pt x="125" y="0"/>
                  </a:cubicBezTo>
                  <a:cubicBezTo>
                    <a:pt x="125" y="0"/>
                    <a:pt x="125" y="0"/>
                    <a:pt x="125" y="0"/>
                  </a:cubicBezTo>
                  <a:cubicBezTo>
                    <a:pt x="125" y="0"/>
                    <a:pt x="125" y="0"/>
                    <a:pt x="125" y="0"/>
                  </a:cubicBezTo>
                  <a:cubicBezTo>
                    <a:pt x="125" y="1"/>
                    <a:pt x="125" y="1"/>
                    <a:pt x="125" y="1"/>
                  </a:cubicBezTo>
                  <a:cubicBezTo>
                    <a:pt x="86" y="24"/>
                    <a:pt x="39" y="16"/>
                    <a:pt x="1" y="0"/>
                  </a:cubicBezTo>
                  <a:cubicBezTo>
                    <a:pt x="0" y="1"/>
                    <a:pt x="0" y="1"/>
                    <a:pt x="0" y="1"/>
                  </a:cubicBezTo>
                  <a:cubicBezTo>
                    <a:pt x="213" y="216"/>
                    <a:pt x="213" y="216"/>
                    <a:pt x="213" y="216"/>
                  </a:cubicBezTo>
                  <a:cubicBezTo>
                    <a:pt x="246" y="178"/>
                    <a:pt x="255" y="125"/>
                    <a:pt x="252" y="2"/>
                  </a:cubicBezTo>
                  <a:close/>
                </a:path>
              </a:pathLst>
            </a:custGeom>
            <a:solidFill>
              <a:srgbClr val="2A6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 name="Freeform 144"/>
            <p:cNvSpPr>
              <a:spLocks/>
            </p:cNvSpPr>
            <p:nvPr/>
          </p:nvSpPr>
          <p:spPr bwMode="auto">
            <a:xfrm>
              <a:off x="4895" y="1766"/>
              <a:ext cx="490" cy="530"/>
            </a:xfrm>
            <a:custGeom>
              <a:avLst/>
              <a:gdLst>
                <a:gd name="T0" fmla="*/ 225 w 227"/>
                <a:gd name="T1" fmla="*/ 1 h 246"/>
                <a:gd name="T2" fmla="*/ 224 w 227"/>
                <a:gd name="T3" fmla="*/ 0 h 246"/>
                <a:gd name="T4" fmla="*/ 115 w 227"/>
                <a:gd name="T5" fmla="*/ 0 h 246"/>
                <a:gd name="T6" fmla="*/ 115 w 227"/>
                <a:gd name="T7" fmla="*/ 0 h 246"/>
                <a:gd name="T8" fmla="*/ 115 w 227"/>
                <a:gd name="T9" fmla="*/ 0 h 246"/>
                <a:gd name="T10" fmla="*/ 115 w 227"/>
                <a:gd name="T11" fmla="*/ 0 h 246"/>
                <a:gd name="T12" fmla="*/ 114 w 227"/>
                <a:gd name="T13" fmla="*/ 0 h 246"/>
                <a:gd name="T14" fmla="*/ 114 w 227"/>
                <a:gd name="T15" fmla="*/ 0 h 246"/>
                <a:gd name="T16" fmla="*/ 114 w 227"/>
                <a:gd name="T17" fmla="*/ 0 h 246"/>
                <a:gd name="T18" fmla="*/ 113 w 227"/>
                <a:gd name="T19" fmla="*/ 0 h 246"/>
                <a:gd name="T20" fmla="*/ 113 w 227"/>
                <a:gd name="T21" fmla="*/ 0 h 246"/>
                <a:gd name="T22" fmla="*/ 5 w 227"/>
                <a:gd name="T23" fmla="*/ 0 h 246"/>
                <a:gd name="T24" fmla="*/ 4 w 227"/>
                <a:gd name="T25" fmla="*/ 0 h 246"/>
                <a:gd name="T26" fmla="*/ 3 w 227"/>
                <a:gd name="T27" fmla="*/ 1 h 246"/>
                <a:gd name="T28" fmla="*/ 97 w 227"/>
                <a:gd name="T29" fmla="*/ 237 h 246"/>
                <a:gd name="T30" fmla="*/ 114 w 227"/>
                <a:gd name="T31" fmla="*/ 246 h 246"/>
                <a:gd name="T32" fmla="*/ 131 w 227"/>
                <a:gd name="T33" fmla="*/ 237 h 246"/>
                <a:gd name="T34" fmla="*/ 191 w 227"/>
                <a:gd name="T35" fmla="*/ 189 h 246"/>
                <a:gd name="T36" fmla="*/ 225 w 227"/>
                <a:gd name="T37" fmla="*/ 1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7" h="246">
                  <a:moveTo>
                    <a:pt x="225" y="1"/>
                  </a:moveTo>
                  <a:cubicBezTo>
                    <a:pt x="224" y="0"/>
                    <a:pt x="224" y="0"/>
                    <a:pt x="224" y="0"/>
                  </a:cubicBezTo>
                  <a:cubicBezTo>
                    <a:pt x="191" y="13"/>
                    <a:pt x="150" y="20"/>
                    <a:pt x="115" y="0"/>
                  </a:cubicBezTo>
                  <a:cubicBezTo>
                    <a:pt x="115" y="0"/>
                    <a:pt x="115" y="0"/>
                    <a:pt x="115" y="0"/>
                  </a:cubicBezTo>
                  <a:cubicBezTo>
                    <a:pt x="115" y="0"/>
                    <a:pt x="115" y="0"/>
                    <a:pt x="115" y="0"/>
                  </a:cubicBezTo>
                  <a:cubicBezTo>
                    <a:pt x="115" y="0"/>
                    <a:pt x="115" y="0"/>
                    <a:pt x="115" y="0"/>
                  </a:cubicBezTo>
                  <a:cubicBezTo>
                    <a:pt x="115" y="0"/>
                    <a:pt x="114" y="0"/>
                    <a:pt x="114" y="0"/>
                  </a:cubicBezTo>
                  <a:cubicBezTo>
                    <a:pt x="114" y="0"/>
                    <a:pt x="114" y="0"/>
                    <a:pt x="114" y="0"/>
                  </a:cubicBezTo>
                  <a:cubicBezTo>
                    <a:pt x="114" y="0"/>
                    <a:pt x="114" y="0"/>
                    <a:pt x="114" y="0"/>
                  </a:cubicBezTo>
                  <a:cubicBezTo>
                    <a:pt x="113" y="0"/>
                    <a:pt x="113" y="0"/>
                    <a:pt x="113" y="0"/>
                  </a:cubicBezTo>
                  <a:cubicBezTo>
                    <a:pt x="113" y="0"/>
                    <a:pt x="113" y="0"/>
                    <a:pt x="113" y="0"/>
                  </a:cubicBezTo>
                  <a:cubicBezTo>
                    <a:pt x="79" y="20"/>
                    <a:pt x="38" y="13"/>
                    <a:pt x="5" y="0"/>
                  </a:cubicBezTo>
                  <a:cubicBezTo>
                    <a:pt x="4" y="0"/>
                    <a:pt x="4" y="0"/>
                    <a:pt x="4" y="0"/>
                  </a:cubicBezTo>
                  <a:cubicBezTo>
                    <a:pt x="3" y="1"/>
                    <a:pt x="3" y="1"/>
                    <a:pt x="3" y="1"/>
                  </a:cubicBezTo>
                  <a:cubicBezTo>
                    <a:pt x="0" y="163"/>
                    <a:pt x="19" y="186"/>
                    <a:pt x="97" y="237"/>
                  </a:cubicBezTo>
                  <a:cubicBezTo>
                    <a:pt x="102" y="240"/>
                    <a:pt x="114" y="246"/>
                    <a:pt x="114" y="246"/>
                  </a:cubicBezTo>
                  <a:cubicBezTo>
                    <a:pt x="114" y="246"/>
                    <a:pt x="127" y="240"/>
                    <a:pt x="131" y="237"/>
                  </a:cubicBezTo>
                  <a:cubicBezTo>
                    <a:pt x="157" y="220"/>
                    <a:pt x="176" y="206"/>
                    <a:pt x="191" y="189"/>
                  </a:cubicBezTo>
                  <a:cubicBezTo>
                    <a:pt x="220" y="155"/>
                    <a:pt x="227" y="109"/>
                    <a:pt x="225" y="1"/>
                  </a:cubicBezTo>
                  <a:close/>
                </a:path>
              </a:pathLst>
            </a:custGeom>
            <a:noFill/>
            <a:ln w="14288" cap="flat">
              <a:solidFill>
                <a:srgbClr val="DBDBD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2" name="Freeform 145"/>
            <p:cNvSpPr>
              <a:spLocks/>
            </p:cNvSpPr>
            <p:nvPr/>
          </p:nvSpPr>
          <p:spPr bwMode="auto">
            <a:xfrm>
              <a:off x="5212" y="1522"/>
              <a:ext cx="69" cy="108"/>
            </a:xfrm>
            <a:custGeom>
              <a:avLst/>
              <a:gdLst>
                <a:gd name="T0" fmla="*/ 69 w 69"/>
                <a:gd name="T1" fmla="*/ 108 h 108"/>
                <a:gd name="T2" fmla="*/ 0 w 69"/>
                <a:gd name="T3" fmla="*/ 108 h 108"/>
                <a:gd name="T4" fmla="*/ 0 w 69"/>
                <a:gd name="T5" fmla="*/ 89 h 108"/>
                <a:gd name="T6" fmla="*/ 24 w 69"/>
                <a:gd name="T7" fmla="*/ 89 h 108"/>
                <a:gd name="T8" fmla="*/ 24 w 69"/>
                <a:gd name="T9" fmla="*/ 22 h 108"/>
                <a:gd name="T10" fmla="*/ 0 w 69"/>
                <a:gd name="T11" fmla="*/ 30 h 108"/>
                <a:gd name="T12" fmla="*/ 0 w 69"/>
                <a:gd name="T13" fmla="*/ 7 h 108"/>
                <a:gd name="T14" fmla="*/ 48 w 69"/>
                <a:gd name="T15" fmla="*/ 0 h 108"/>
                <a:gd name="T16" fmla="*/ 48 w 69"/>
                <a:gd name="T17" fmla="*/ 89 h 108"/>
                <a:gd name="T18" fmla="*/ 69 w 69"/>
                <a:gd name="T19" fmla="*/ 89 h 108"/>
                <a:gd name="T20" fmla="*/ 69 w 69"/>
                <a:gd name="T21" fmla="*/ 108 h 108"/>
                <a:gd name="T22" fmla="*/ 69 w 69"/>
                <a:gd name="T23" fmla="*/ 108 h 108"/>
                <a:gd name="T24" fmla="*/ 69 w 69"/>
                <a:gd name="T25"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108">
                  <a:moveTo>
                    <a:pt x="69" y="108"/>
                  </a:moveTo>
                  <a:lnTo>
                    <a:pt x="0" y="108"/>
                  </a:lnTo>
                  <a:lnTo>
                    <a:pt x="0" y="89"/>
                  </a:lnTo>
                  <a:lnTo>
                    <a:pt x="24" y="89"/>
                  </a:lnTo>
                  <a:lnTo>
                    <a:pt x="24" y="22"/>
                  </a:lnTo>
                  <a:lnTo>
                    <a:pt x="0" y="30"/>
                  </a:lnTo>
                  <a:lnTo>
                    <a:pt x="0" y="7"/>
                  </a:lnTo>
                  <a:lnTo>
                    <a:pt x="48" y="0"/>
                  </a:lnTo>
                  <a:lnTo>
                    <a:pt x="48" y="89"/>
                  </a:lnTo>
                  <a:lnTo>
                    <a:pt x="69" y="89"/>
                  </a:lnTo>
                  <a:lnTo>
                    <a:pt x="69" y="108"/>
                  </a:lnTo>
                  <a:lnTo>
                    <a:pt x="69" y="108"/>
                  </a:lnTo>
                  <a:lnTo>
                    <a:pt x="69" y="108"/>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3" name="Freeform 146"/>
            <p:cNvSpPr>
              <a:spLocks noEditPoints="1"/>
            </p:cNvSpPr>
            <p:nvPr/>
          </p:nvSpPr>
          <p:spPr bwMode="auto">
            <a:xfrm>
              <a:off x="5294" y="1522"/>
              <a:ext cx="80" cy="110"/>
            </a:xfrm>
            <a:custGeom>
              <a:avLst/>
              <a:gdLst>
                <a:gd name="T0" fmla="*/ 18 w 37"/>
                <a:gd name="T1" fmla="*/ 51 h 51"/>
                <a:gd name="T2" fmla="*/ 0 w 37"/>
                <a:gd name="T3" fmla="*/ 27 h 51"/>
                <a:gd name="T4" fmla="*/ 6 w 37"/>
                <a:gd name="T5" fmla="*/ 7 h 51"/>
                <a:gd name="T6" fmla="*/ 19 w 37"/>
                <a:gd name="T7" fmla="*/ 0 h 51"/>
                <a:gd name="T8" fmla="*/ 37 w 37"/>
                <a:gd name="T9" fmla="*/ 25 h 51"/>
                <a:gd name="T10" fmla="*/ 32 w 37"/>
                <a:gd name="T11" fmla="*/ 45 h 51"/>
                <a:gd name="T12" fmla="*/ 18 w 37"/>
                <a:gd name="T13" fmla="*/ 51 h 51"/>
                <a:gd name="T14" fmla="*/ 19 w 37"/>
                <a:gd name="T15" fmla="*/ 8 h 51"/>
                <a:gd name="T16" fmla="*/ 11 w 37"/>
                <a:gd name="T17" fmla="*/ 26 h 51"/>
                <a:gd name="T18" fmla="*/ 19 w 37"/>
                <a:gd name="T19" fmla="*/ 42 h 51"/>
                <a:gd name="T20" fmla="*/ 26 w 37"/>
                <a:gd name="T21" fmla="*/ 26 h 51"/>
                <a:gd name="T22" fmla="*/ 19 w 37"/>
                <a:gd name="T23" fmla="*/ 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51">
                  <a:moveTo>
                    <a:pt x="18" y="51"/>
                  </a:moveTo>
                  <a:cubicBezTo>
                    <a:pt x="7" y="51"/>
                    <a:pt x="0" y="44"/>
                    <a:pt x="0" y="27"/>
                  </a:cubicBezTo>
                  <a:cubicBezTo>
                    <a:pt x="0" y="18"/>
                    <a:pt x="2" y="11"/>
                    <a:pt x="6" y="7"/>
                  </a:cubicBezTo>
                  <a:cubicBezTo>
                    <a:pt x="9" y="2"/>
                    <a:pt x="13" y="0"/>
                    <a:pt x="19" y="0"/>
                  </a:cubicBezTo>
                  <a:cubicBezTo>
                    <a:pt x="31" y="0"/>
                    <a:pt x="37" y="8"/>
                    <a:pt x="37" y="25"/>
                  </a:cubicBezTo>
                  <a:cubicBezTo>
                    <a:pt x="37" y="34"/>
                    <a:pt x="36" y="40"/>
                    <a:pt x="32" y="45"/>
                  </a:cubicBezTo>
                  <a:cubicBezTo>
                    <a:pt x="29" y="49"/>
                    <a:pt x="25" y="51"/>
                    <a:pt x="18" y="51"/>
                  </a:cubicBezTo>
                  <a:close/>
                  <a:moveTo>
                    <a:pt x="19" y="8"/>
                  </a:moveTo>
                  <a:cubicBezTo>
                    <a:pt x="14" y="8"/>
                    <a:pt x="11" y="15"/>
                    <a:pt x="11" y="26"/>
                  </a:cubicBezTo>
                  <a:cubicBezTo>
                    <a:pt x="11" y="37"/>
                    <a:pt x="14" y="42"/>
                    <a:pt x="19" y="42"/>
                  </a:cubicBezTo>
                  <a:cubicBezTo>
                    <a:pt x="23" y="42"/>
                    <a:pt x="26" y="37"/>
                    <a:pt x="26" y="26"/>
                  </a:cubicBezTo>
                  <a:cubicBezTo>
                    <a:pt x="26" y="13"/>
                    <a:pt x="23" y="8"/>
                    <a:pt x="19" y="8"/>
                  </a:cubicBez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4" name="Freeform 147"/>
            <p:cNvSpPr>
              <a:spLocks noEditPoints="1"/>
            </p:cNvSpPr>
            <p:nvPr/>
          </p:nvSpPr>
          <p:spPr bwMode="auto">
            <a:xfrm>
              <a:off x="5385" y="1522"/>
              <a:ext cx="80" cy="110"/>
            </a:xfrm>
            <a:custGeom>
              <a:avLst/>
              <a:gdLst>
                <a:gd name="T0" fmla="*/ 18 w 37"/>
                <a:gd name="T1" fmla="*/ 51 h 51"/>
                <a:gd name="T2" fmla="*/ 0 w 37"/>
                <a:gd name="T3" fmla="*/ 27 h 51"/>
                <a:gd name="T4" fmla="*/ 5 w 37"/>
                <a:gd name="T5" fmla="*/ 7 h 51"/>
                <a:gd name="T6" fmla="*/ 19 w 37"/>
                <a:gd name="T7" fmla="*/ 0 h 51"/>
                <a:gd name="T8" fmla="*/ 37 w 37"/>
                <a:gd name="T9" fmla="*/ 25 h 51"/>
                <a:gd name="T10" fmla="*/ 31 w 37"/>
                <a:gd name="T11" fmla="*/ 45 h 51"/>
                <a:gd name="T12" fmla="*/ 18 w 37"/>
                <a:gd name="T13" fmla="*/ 51 h 51"/>
                <a:gd name="T14" fmla="*/ 19 w 37"/>
                <a:gd name="T15" fmla="*/ 8 h 51"/>
                <a:gd name="T16" fmla="*/ 11 w 37"/>
                <a:gd name="T17" fmla="*/ 26 h 51"/>
                <a:gd name="T18" fmla="*/ 19 w 37"/>
                <a:gd name="T19" fmla="*/ 42 h 51"/>
                <a:gd name="T20" fmla="*/ 25 w 37"/>
                <a:gd name="T21" fmla="*/ 26 h 51"/>
                <a:gd name="T22" fmla="*/ 19 w 37"/>
                <a:gd name="T23" fmla="*/ 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51">
                  <a:moveTo>
                    <a:pt x="18" y="51"/>
                  </a:moveTo>
                  <a:cubicBezTo>
                    <a:pt x="6" y="51"/>
                    <a:pt x="0" y="44"/>
                    <a:pt x="0" y="27"/>
                  </a:cubicBezTo>
                  <a:cubicBezTo>
                    <a:pt x="0" y="18"/>
                    <a:pt x="2" y="11"/>
                    <a:pt x="5" y="7"/>
                  </a:cubicBezTo>
                  <a:cubicBezTo>
                    <a:pt x="8" y="2"/>
                    <a:pt x="13" y="0"/>
                    <a:pt x="19" y="0"/>
                  </a:cubicBezTo>
                  <a:cubicBezTo>
                    <a:pt x="31" y="0"/>
                    <a:pt x="37" y="8"/>
                    <a:pt x="37" y="25"/>
                  </a:cubicBezTo>
                  <a:cubicBezTo>
                    <a:pt x="37" y="34"/>
                    <a:pt x="34" y="40"/>
                    <a:pt x="31" y="45"/>
                  </a:cubicBezTo>
                  <a:cubicBezTo>
                    <a:pt x="29" y="49"/>
                    <a:pt x="24" y="51"/>
                    <a:pt x="18" y="51"/>
                  </a:cubicBezTo>
                  <a:close/>
                  <a:moveTo>
                    <a:pt x="19" y="8"/>
                  </a:moveTo>
                  <a:cubicBezTo>
                    <a:pt x="13" y="8"/>
                    <a:pt x="11" y="15"/>
                    <a:pt x="11" y="26"/>
                  </a:cubicBezTo>
                  <a:cubicBezTo>
                    <a:pt x="11" y="37"/>
                    <a:pt x="13" y="42"/>
                    <a:pt x="19" y="42"/>
                  </a:cubicBezTo>
                  <a:cubicBezTo>
                    <a:pt x="23" y="42"/>
                    <a:pt x="25" y="37"/>
                    <a:pt x="25" y="26"/>
                  </a:cubicBezTo>
                  <a:cubicBezTo>
                    <a:pt x="25" y="13"/>
                    <a:pt x="23" y="8"/>
                    <a:pt x="19" y="8"/>
                  </a:cubicBez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5" name="Freeform 148"/>
            <p:cNvSpPr>
              <a:spLocks/>
            </p:cNvSpPr>
            <p:nvPr/>
          </p:nvSpPr>
          <p:spPr bwMode="auto">
            <a:xfrm>
              <a:off x="5482" y="1522"/>
              <a:ext cx="69" cy="108"/>
            </a:xfrm>
            <a:custGeom>
              <a:avLst/>
              <a:gdLst>
                <a:gd name="T0" fmla="*/ 69 w 69"/>
                <a:gd name="T1" fmla="*/ 108 h 108"/>
                <a:gd name="T2" fmla="*/ 0 w 69"/>
                <a:gd name="T3" fmla="*/ 108 h 108"/>
                <a:gd name="T4" fmla="*/ 0 w 69"/>
                <a:gd name="T5" fmla="*/ 89 h 108"/>
                <a:gd name="T6" fmla="*/ 23 w 69"/>
                <a:gd name="T7" fmla="*/ 89 h 108"/>
                <a:gd name="T8" fmla="*/ 23 w 69"/>
                <a:gd name="T9" fmla="*/ 22 h 108"/>
                <a:gd name="T10" fmla="*/ 0 w 69"/>
                <a:gd name="T11" fmla="*/ 30 h 108"/>
                <a:gd name="T12" fmla="*/ 0 w 69"/>
                <a:gd name="T13" fmla="*/ 7 h 108"/>
                <a:gd name="T14" fmla="*/ 45 w 69"/>
                <a:gd name="T15" fmla="*/ 0 h 108"/>
                <a:gd name="T16" fmla="*/ 45 w 69"/>
                <a:gd name="T17" fmla="*/ 89 h 108"/>
                <a:gd name="T18" fmla="*/ 69 w 69"/>
                <a:gd name="T19" fmla="*/ 89 h 108"/>
                <a:gd name="T20" fmla="*/ 69 w 69"/>
                <a:gd name="T21" fmla="*/ 108 h 108"/>
                <a:gd name="T22" fmla="*/ 69 w 69"/>
                <a:gd name="T23" fmla="*/ 108 h 108"/>
                <a:gd name="T24" fmla="*/ 69 w 69"/>
                <a:gd name="T25"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108">
                  <a:moveTo>
                    <a:pt x="69" y="108"/>
                  </a:moveTo>
                  <a:lnTo>
                    <a:pt x="0" y="108"/>
                  </a:lnTo>
                  <a:lnTo>
                    <a:pt x="0" y="89"/>
                  </a:lnTo>
                  <a:lnTo>
                    <a:pt x="23" y="89"/>
                  </a:lnTo>
                  <a:lnTo>
                    <a:pt x="23" y="22"/>
                  </a:lnTo>
                  <a:lnTo>
                    <a:pt x="0" y="30"/>
                  </a:lnTo>
                  <a:lnTo>
                    <a:pt x="0" y="7"/>
                  </a:lnTo>
                  <a:lnTo>
                    <a:pt x="45" y="0"/>
                  </a:lnTo>
                  <a:lnTo>
                    <a:pt x="45" y="89"/>
                  </a:lnTo>
                  <a:lnTo>
                    <a:pt x="69" y="89"/>
                  </a:lnTo>
                  <a:lnTo>
                    <a:pt x="69" y="108"/>
                  </a:lnTo>
                  <a:lnTo>
                    <a:pt x="69" y="108"/>
                  </a:lnTo>
                  <a:lnTo>
                    <a:pt x="69" y="108"/>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 name="Freeform 149"/>
            <p:cNvSpPr>
              <a:spLocks noEditPoints="1"/>
            </p:cNvSpPr>
            <p:nvPr/>
          </p:nvSpPr>
          <p:spPr bwMode="auto">
            <a:xfrm>
              <a:off x="5173" y="2084"/>
              <a:ext cx="78" cy="115"/>
            </a:xfrm>
            <a:custGeom>
              <a:avLst/>
              <a:gdLst>
                <a:gd name="T0" fmla="*/ 18 w 36"/>
                <a:gd name="T1" fmla="*/ 53 h 53"/>
                <a:gd name="T2" fmla="*/ 0 w 36"/>
                <a:gd name="T3" fmla="*/ 27 h 53"/>
                <a:gd name="T4" fmla="*/ 4 w 36"/>
                <a:gd name="T5" fmla="*/ 7 h 53"/>
                <a:gd name="T6" fmla="*/ 19 w 36"/>
                <a:gd name="T7" fmla="*/ 0 h 53"/>
                <a:gd name="T8" fmla="*/ 36 w 36"/>
                <a:gd name="T9" fmla="*/ 26 h 53"/>
                <a:gd name="T10" fmla="*/ 31 w 36"/>
                <a:gd name="T11" fmla="*/ 46 h 53"/>
                <a:gd name="T12" fmla="*/ 18 w 36"/>
                <a:gd name="T13" fmla="*/ 53 h 53"/>
                <a:gd name="T14" fmla="*/ 18 w 36"/>
                <a:gd name="T15" fmla="*/ 9 h 53"/>
                <a:gd name="T16" fmla="*/ 11 w 36"/>
                <a:gd name="T17" fmla="*/ 27 h 53"/>
                <a:gd name="T18" fmla="*/ 18 w 36"/>
                <a:gd name="T19" fmla="*/ 44 h 53"/>
                <a:gd name="T20" fmla="*/ 25 w 36"/>
                <a:gd name="T21" fmla="*/ 27 h 53"/>
                <a:gd name="T22" fmla="*/ 18 w 36"/>
                <a:gd name="T23"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53">
                  <a:moveTo>
                    <a:pt x="18" y="53"/>
                  </a:moveTo>
                  <a:cubicBezTo>
                    <a:pt x="6" y="53"/>
                    <a:pt x="0" y="44"/>
                    <a:pt x="0" y="27"/>
                  </a:cubicBezTo>
                  <a:cubicBezTo>
                    <a:pt x="0" y="18"/>
                    <a:pt x="1" y="11"/>
                    <a:pt x="4" y="7"/>
                  </a:cubicBezTo>
                  <a:cubicBezTo>
                    <a:pt x="8" y="2"/>
                    <a:pt x="12" y="0"/>
                    <a:pt x="19" y="0"/>
                  </a:cubicBezTo>
                  <a:cubicBezTo>
                    <a:pt x="30" y="0"/>
                    <a:pt x="36" y="9"/>
                    <a:pt x="36" y="26"/>
                  </a:cubicBezTo>
                  <a:cubicBezTo>
                    <a:pt x="36" y="35"/>
                    <a:pt x="35" y="42"/>
                    <a:pt x="31" y="46"/>
                  </a:cubicBezTo>
                  <a:cubicBezTo>
                    <a:pt x="28" y="51"/>
                    <a:pt x="24" y="53"/>
                    <a:pt x="18" y="53"/>
                  </a:cubicBezTo>
                  <a:close/>
                  <a:moveTo>
                    <a:pt x="18" y="9"/>
                  </a:moveTo>
                  <a:cubicBezTo>
                    <a:pt x="13" y="9"/>
                    <a:pt x="11" y="15"/>
                    <a:pt x="11" y="27"/>
                  </a:cubicBezTo>
                  <a:cubicBezTo>
                    <a:pt x="11" y="39"/>
                    <a:pt x="13" y="44"/>
                    <a:pt x="18" y="44"/>
                  </a:cubicBezTo>
                  <a:cubicBezTo>
                    <a:pt x="22" y="44"/>
                    <a:pt x="25" y="39"/>
                    <a:pt x="25" y="27"/>
                  </a:cubicBezTo>
                  <a:cubicBezTo>
                    <a:pt x="25" y="15"/>
                    <a:pt x="22" y="9"/>
                    <a:pt x="18" y="9"/>
                  </a:cubicBez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 name="Freeform 150"/>
            <p:cNvSpPr>
              <a:spLocks/>
            </p:cNvSpPr>
            <p:nvPr/>
          </p:nvSpPr>
          <p:spPr bwMode="auto">
            <a:xfrm>
              <a:off x="5270" y="2084"/>
              <a:ext cx="67" cy="112"/>
            </a:xfrm>
            <a:custGeom>
              <a:avLst/>
              <a:gdLst>
                <a:gd name="T0" fmla="*/ 67 w 67"/>
                <a:gd name="T1" fmla="*/ 112 h 112"/>
                <a:gd name="T2" fmla="*/ 0 w 67"/>
                <a:gd name="T3" fmla="*/ 112 h 112"/>
                <a:gd name="T4" fmla="*/ 0 w 67"/>
                <a:gd name="T5" fmla="*/ 93 h 112"/>
                <a:gd name="T6" fmla="*/ 22 w 67"/>
                <a:gd name="T7" fmla="*/ 93 h 112"/>
                <a:gd name="T8" fmla="*/ 22 w 67"/>
                <a:gd name="T9" fmla="*/ 24 h 112"/>
                <a:gd name="T10" fmla="*/ 0 w 67"/>
                <a:gd name="T11" fmla="*/ 31 h 112"/>
                <a:gd name="T12" fmla="*/ 0 w 67"/>
                <a:gd name="T13" fmla="*/ 11 h 112"/>
                <a:gd name="T14" fmla="*/ 46 w 67"/>
                <a:gd name="T15" fmla="*/ 0 h 112"/>
                <a:gd name="T16" fmla="*/ 46 w 67"/>
                <a:gd name="T17" fmla="*/ 93 h 112"/>
                <a:gd name="T18" fmla="*/ 67 w 67"/>
                <a:gd name="T19" fmla="*/ 93 h 112"/>
                <a:gd name="T20" fmla="*/ 67 w 67"/>
                <a:gd name="T21" fmla="*/ 112 h 112"/>
                <a:gd name="T22" fmla="*/ 67 w 67"/>
                <a:gd name="T23" fmla="*/ 112 h 112"/>
                <a:gd name="T24" fmla="*/ 67 w 67"/>
                <a:gd name="T2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12">
                  <a:moveTo>
                    <a:pt x="67" y="112"/>
                  </a:moveTo>
                  <a:lnTo>
                    <a:pt x="0" y="112"/>
                  </a:lnTo>
                  <a:lnTo>
                    <a:pt x="0" y="93"/>
                  </a:lnTo>
                  <a:lnTo>
                    <a:pt x="22" y="93"/>
                  </a:lnTo>
                  <a:lnTo>
                    <a:pt x="22" y="24"/>
                  </a:lnTo>
                  <a:lnTo>
                    <a:pt x="0" y="31"/>
                  </a:lnTo>
                  <a:lnTo>
                    <a:pt x="0" y="11"/>
                  </a:lnTo>
                  <a:lnTo>
                    <a:pt x="46" y="0"/>
                  </a:lnTo>
                  <a:lnTo>
                    <a:pt x="46" y="93"/>
                  </a:lnTo>
                  <a:lnTo>
                    <a:pt x="67" y="93"/>
                  </a:lnTo>
                  <a:lnTo>
                    <a:pt x="67" y="112"/>
                  </a:lnTo>
                  <a:lnTo>
                    <a:pt x="67" y="112"/>
                  </a:lnTo>
                  <a:lnTo>
                    <a:pt x="67" y="11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8" name="Freeform 151"/>
            <p:cNvSpPr>
              <a:spLocks noEditPoints="1"/>
            </p:cNvSpPr>
            <p:nvPr/>
          </p:nvSpPr>
          <p:spPr bwMode="auto">
            <a:xfrm>
              <a:off x="5355" y="2084"/>
              <a:ext cx="77" cy="115"/>
            </a:xfrm>
            <a:custGeom>
              <a:avLst/>
              <a:gdLst>
                <a:gd name="T0" fmla="*/ 18 w 36"/>
                <a:gd name="T1" fmla="*/ 53 h 53"/>
                <a:gd name="T2" fmla="*/ 0 w 36"/>
                <a:gd name="T3" fmla="*/ 27 h 53"/>
                <a:gd name="T4" fmla="*/ 4 w 36"/>
                <a:gd name="T5" fmla="*/ 7 h 53"/>
                <a:gd name="T6" fmla="*/ 19 w 36"/>
                <a:gd name="T7" fmla="*/ 0 h 53"/>
                <a:gd name="T8" fmla="*/ 36 w 36"/>
                <a:gd name="T9" fmla="*/ 26 h 53"/>
                <a:gd name="T10" fmla="*/ 31 w 36"/>
                <a:gd name="T11" fmla="*/ 46 h 53"/>
                <a:gd name="T12" fmla="*/ 18 w 36"/>
                <a:gd name="T13" fmla="*/ 53 h 53"/>
                <a:gd name="T14" fmla="*/ 18 w 36"/>
                <a:gd name="T15" fmla="*/ 9 h 53"/>
                <a:gd name="T16" fmla="*/ 11 w 36"/>
                <a:gd name="T17" fmla="*/ 27 h 53"/>
                <a:gd name="T18" fmla="*/ 18 w 36"/>
                <a:gd name="T19" fmla="*/ 44 h 53"/>
                <a:gd name="T20" fmla="*/ 25 w 36"/>
                <a:gd name="T21" fmla="*/ 27 h 53"/>
                <a:gd name="T22" fmla="*/ 18 w 36"/>
                <a:gd name="T23"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53">
                  <a:moveTo>
                    <a:pt x="18" y="53"/>
                  </a:moveTo>
                  <a:cubicBezTo>
                    <a:pt x="6" y="53"/>
                    <a:pt x="0" y="44"/>
                    <a:pt x="0" y="27"/>
                  </a:cubicBezTo>
                  <a:cubicBezTo>
                    <a:pt x="0" y="18"/>
                    <a:pt x="1" y="11"/>
                    <a:pt x="4" y="7"/>
                  </a:cubicBezTo>
                  <a:cubicBezTo>
                    <a:pt x="8" y="2"/>
                    <a:pt x="12" y="0"/>
                    <a:pt x="19" y="0"/>
                  </a:cubicBezTo>
                  <a:cubicBezTo>
                    <a:pt x="30" y="0"/>
                    <a:pt x="36" y="9"/>
                    <a:pt x="36" y="26"/>
                  </a:cubicBezTo>
                  <a:cubicBezTo>
                    <a:pt x="36" y="35"/>
                    <a:pt x="35" y="42"/>
                    <a:pt x="31" y="46"/>
                  </a:cubicBezTo>
                  <a:cubicBezTo>
                    <a:pt x="28" y="51"/>
                    <a:pt x="24" y="53"/>
                    <a:pt x="18" y="53"/>
                  </a:cubicBezTo>
                  <a:close/>
                  <a:moveTo>
                    <a:pt x="18" y="9"/>
                  </a:moveTo>
                  <a:cubicBezTo>
                    <a:pt x="13" y="9"/>
                    <a:pt x="11" y="15"/>
                    <a:pt x="11" y="27"/>
                  </a:cubicBezTo>
                  <a:cubicBezTo>
                    <a:pt x="11" y="39"/>
                    <a:pt x="13" y="44"/>
                    <a:pt x="18" y="44"/>
                  </a:cubicBezTo>
                  <a:cubicBezTo>
                    <a:pt x="22" y="44"/>
                    <a:pt x="25" y="39"/>
                    <a:pt x="25" y="27"/>
                  </a:cubicBezTo>
                  <a:cubicBezTo>
                    <a:pt x="25" y="15"/>
                    <a:pt x="22" y="9"/>
                    <a:pt x="18" y="9"/>
                  </a:cubicBez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9" name="Freeform 152"/>
            <p:cNvSpPr>
              <a:spLocks noEditPoints="1"/>
            </p:cNvSpPr>
            <p:nvPr/>
          </p:nvSpPr>
          <p:spPr bwMode="auto">
            <a:xfrm>
              <a:off x="4718" y="1255"/>
              <a:ext cx="78" cy="114"/>
            </a:xfrm>
            <a:custGeom>
              <a:avLst/>
              <a:gdLst>
                <a:gd name="T0" fmla="*/ 18 w 36"/>
                <a:gd name="T1" fmla="*/ 53 h 53"/>
                <a:gd name="T2" fmla="*/ 0 w 36"/>
                <a:gd name="T3" fmla="*/ 28 h 53"/>
                <a:gd name="T4" fmla="*/ 5 w 36"/>
                <a:gd name="T5" fmla="*/ 7 h 53"/>
                <a:gd name="T6" fmla="*/ 19 w 36"/>
                <a:gd name="T7" fmla="*/ 0 h 53"/>
                <a:gd name="T8" fmla="*/ 36 w 36"/>
                <a:gd name="T9" fmla="*/ 27 h 53"/>
                <a:gd name="T10" fmla="*/ 32 w 36"/>
                <a:gd name="T11" fmla="*/ 46 h 53"/>
                <a:gd name="T12" fmla="*/ 18 w 36"/>
                <a:gd name="T13" fmla="*/ 53 h 53"/>
                <a:gd name="T14" fmla="*/ 18 w 36"/>
                <a:gd name="T15" fmla="*/ 8 h 53"/>
                <a:gd name="T16" fmla="*/ 11 w 36"/>
                <a:gd name="T17" fmla="*/ 28 h 53"/>
                <a:gd name="T18" fmla="*/ 18 w 36"/>
                <a:gd name="T19" fmla="*/ 45 h 53"/>
                <a:gd name="T20" fmla="*/ 25 w 36"/>
                <a:gd name="T21" fmla="*/ 27 h 53"/>
                <a:gd name="T22" fmla="*/ 18 w 36"/>
                <a:gd name="T23" fmla="*/ 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53">
                  <a:moveTo>
                    <a:pt x="18" y="53"/>
                  </a:moveTo>
                  <a:cubicBezTo>
                    <a:pt x="6" y="53"/>
                    <a:pt x="0" y="45"/>
                    <a:pt x="0" y="28"/>
                  </a:cubicBezTo>
                  <a:cubicBezTo>
                    <a:pt x="0" y="19"/>
                    <a:pt x="1" y="12"/>
                    <a:pt x="5" y="7"/>
                  </a:cubicBezTo>
                  <a:cubicBezTo>
                    <a:pt x="8" y="3"/>
                    <a:pt x="12" y="0"/>
                    <a:pt x="19" y="0"/>
                  </a:cubicBezTo>
                  <a:cubicBezTo>
                    <a:pt x="30" y="0"/>
                    <a:pt x="36" y="8"/>
                    <a:pt x="36" y="27"/>
                  </a:cubicBezTo>
                  <a:cubicBezTo>
                    <a:pt x="36" y="35"/>
                    <a:pt x="35" y="41"/>
                    <a:pt x="32" y="46"/>
                  </a:cubicBezTo>
                  <a:cubicBezTo>
                    <a:pt x="28" y="51"/>
                    <a:pt x="24" y="53"/>
                    <a:pt x="18" y="53"/>
                  </a:cubicBezTo>
                  <a:close/>
                  <a:moveTo>
                    <a:pt x="18" y="8"/>
                  </a:moveTo>
                  <a:cubicBezTo>
                    <a:pt x="14" y="8"/>
                    <a:pt x="11" y="15"/>
                    <a:pt x="11" y="28"/>
                  </a:cubicBezTo>
                  <a:cubicBezTo>
                    <a:pt x="11" y="39"/>
                    <a:pt x="14" y="45"/>
                    <a:pt x="18" y="45"/>
                  </a:cubicBezTo>
                  <a:cubicBezTo>
                    <a:pt x="23" y="45"/>
                    <a:pt x="25" y="39"/>
                    <a:pt x="25" y="27"/>
                  </a:cubicBezTo>
                  <a:cubicBezTo>
                    <a:pt x="25" y="15"/>
                    <a:pt x="23" y="8"/>
                    <a:pt x="18" y="8"/>
                  </a:cubicBez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0" name="Freeform 153"/>
            <p:cNvSpPr>
              <a:spLocks/>
            </p:cNvSpPr>
            <p:nvPr/>
          </p:nvSpPr>
          <p:spPr bwMode="auto">
            <a:xfrm>
              <a:off x="4815" y="1255"/>
              <a:ext cx="69" cy="114"/>
            </a:xfrm>
            <a:custGeom>
              <a:avLst/>
              <a:gdLst>
                <a:gd name="T0" fmla="*/ 69 w 69"/>
                <a:gd name="T1" fmla="*/ 114 h 114"/>
                <a:gd name="T2" fmla="*/ 0 w 69"/>
                <a:gd name="T3" fmla="*/ 114 h 114"/>
                <a:gd name="T4" fmla="*/ 0 w 69"/>
                <a:gd name="T5" fmla="*/ 95 h 114"/>
                <a:gd name="T6" fmla="*/ 24 w 69"/>
                <a:gd name="T7" fmla="*/ 95 h 114"/>
                <a:gd name="T8" fmla="*/ 24 w 69"/>
                <a:gd name="T9" fmla="*/ 26 h 114"/>
                <a:gd name="T10" fmla="*/ 0 w 69"/>
                <a:gd name="T11" fmla="*/ 30 h 114"/>
                <a:gd name="T12" fmla="*/ 0 w 69"/>
                <a:gd name="T13" fmla="*/ 11 h 114"/>
                <a:gd name="T14" fmla="*/ 46 w 69"/>
                <a:gd name="T15" fmla="*/ 0 h 114"/>
                <a:gd name="T16" fmla="*/ 46 w 69"/>
                <a:gd name="T17" fmla="*/ 95 h 114"/>
                <a:gd name="T18" fmla="*/ 69 w 69"/>
                <a:gd name="T19" fmla="*/ 95 h 114"/>
                <a:gd name="T20" fmla="*/ 69 w 69"/>
                <a:gd name="T21" fmla="*/ 114 h 114"/>
                <a:gd name="T22" fmla="*/ 69 w 69"/>
                <a:gd name="T23" fmla="*/ 114 h 114"/>
                <a:gd name="T24" fmla="*/ 69 w 69"/>
                <a:gd name="T2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114">
                  <a:moveTo>
                    <a:pt x="69" y="114"/>
                  </a:moveTo>
                  <a:lnTo>
                    <a:pt x="0" y="114"/>
                  </a:lnTo>
                  <a:lnTo>
                    <a:pt x="0" y="95"/>
                  </a:lnTo>
                  <a:lnTo>
                    <a:pt x="24" y="95"/>
                  </a:lnTo>
                  <a:lnTo>
                    <a:pt x="24" y="26"/>
                  </a:lnTo>
                  <a:lnTo>
                    <a:pt x="0" y="30"/>
                  </a:lnTo>
                  <a:lnTo>
                    <a:pt x="0" y="11"/>
                  </a:lnTo>
                  <a:lnTo>
                    <a:pt x="46" y="0"/>
                  </a:lnTo>
                  <a:lnTo>
                    <a:pt x="46" y="95"/>
                  </a:lnTo>
                  <a:lnTo>
                    <a:pt x="69" y="95"/>
                  </a:lnTo>
                  <a:lnTo>
                    <a:pt x="69" y="114"/>
                  </a:lnTo>
                  <a:lnTo>
                    <a:pt x="69" y="114"/>
                  </a:lnTo>
                  <a:lnTo>
                    <a:pt x="69" y="114"/>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1" name="Freeform 154"/>
            <p:cNvSpPr>
              <a:spLocks/>
            </p:cNvSpPr>
            <p:nvPr/>
          </p:nvSpPr>
          <p:spPr bwMode="auto">
            <a:xfrm>
              <a:off x="4906" y="1255"/>
              <a:ext cx="69" cy="114"/>
            </a:xfrm>
            <a:custGeom>
              <a:avLst/>
              <a:gdLst>
                <a:gd name="T0" fmla="*/ 69 w 69"/>
                <a:gd name="T1" fmla="*/ 114 h 114"/>
                <a:gd name="T2" fmla="*/ 0 w 69"/>
                <a:gd name="T3" fmla="*/ 114 h 114"/>
                <a:gd name="T4" fmla="*/ 0 w 69"/>
                <a:gd name="T5" fmla="*/ 95 h 114"/>
                <a:gd name="T6" fmla="*/ 22 w 69"/>
                <a:gd name="T7" fmla="*/ 95 h 114"/>
                <a:gd name="T8" fmla="*/ 22 w 69"/>
                <a:gd name="T9" fmla="*/ 26 h 114"/>
                <a:gd name="T10" fmla="*/ 0 w 69"/>
                <a:gd name="T11" fmla="*/ 30 h 114"/>
                <a:gd name="T12" fmla="*/ 0 w 69"/>
                <a:gd name="T13" fmla="*/ 11 h 114"/>
                <a:gd name="T14" fmla="*/ 45 w 69"/>
                <a:gd name="T15" fmla="*/ 0 h 114"/>
                <a:gd name="T16" fmla="*/ 45 w 69"/>
                <a:gd name="T17" fmla="*/ 95 h 114"/>
                <a:gd name="T18" fmla="*/ 69 w 69"/>
                <a:gd name="T19" fmla="*/ 95 h 114"/>
                <a:gd name="T20" fmla="*/ 69 w 69"/>
                <a:gd name="T21" fmla="*/ 114 h 114"/>
                <a:gd name="T22" fmla="*/ 69 w 69"/>
                <a:gd name="T23" fmla="*/ 114 h 114"/>
                <a:gd name="T24" fmla="*/ 69 w 69"/>
                <a:gd name="T2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114">
                  <a:moveTo>
                    <a:pt x="69" y="114"/>
                  </a:moveTo>
                  <a:lnTo>
                    <a:pt x="0" y="114"/>
                  </a:lnTo>
                  <a:lnTo>
                    <a:pt x="0" y="95"/>
                  </a:lnTo>
                  <a:lnTo>
                    <a:pt x="22" y="95"/>
                  </a:lnTo>
                  <a:lnTo>
                    <a:pt x="22" y="26"/>
                  </a:lnTo>
                  <a:lnTo>
                    <a:pt x="0" y="30"/>
                  </a:lnTo>
                  <a:lnTo>
                    <a:pt x="0" y="11"/>
                  </a:lnTo>
                  <a:lnTo>
                    <a:pt x="45" y="0"/>
                  </a:lnTo>
                  <a:lnTo>
                    <a:pt x="45" y="95"/>
                  </a:lnTo>
                  <a:lnTo>
                    <a:pt x="69" y="95"/>
                  </a:lnTo>
                  <a:lnTo>
                    <a:pt x="69" y="114"/>
                  </a:lnTo>
                  <a:lnTo>
                    <a:pt x="69" y="114"/>
                  </a:lnTo>
                  <a:lnTo>
                    <a:pt x="69" y="114"/>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2" name="Freeform 155"/>
            <p:cNvSpPr>
              <a:spLocks noEditPoints="1"/>
            </p:cNvSpPr>
            <p:nvPr/>
          </p:nvSpPr>
          <p:spPr bwMode="auto">
            <a:xfrm>
              <a:off x="4988" y="1255"/>
              <a:ext cx="80" cy="114"/>
            </a:xfrm>
            <a:custGeom>
              <a:avLst/>
              <a:gdLst>
                <a:gd name="T0" fmla="*/ 18 w 37"/>
                <a:gd name="T1" fmla="*/ 53 h 53"/>
                <a:gd name="T2" fmla="*/ 0 w 37"/>
                <a:gd name="T3" fmla="*/ 28 h 53"/>
                <a:gd name="T4" fmla="*/ 5 w 37"/>
                <a:gd name="T5" fmla="*/ 7 h 53"/>
                <a:gd name="T6" fmla="*/ 19 w 37"/>
                <a:gd name="T7" fmla="*/ 0 h 53"/>
                <a:gd name="T8" fmla="*/ 37 w 37"/>
                <a:gd name="T9" fmla="*/ 27 h 53"/>
                <a:gd name="T10" fmla="*/ 32 w 37"/>
                <a:gd name="T11" fmla="*/ 46 h 53"/>
                <a:gd name="T12" fmla="*/ 18 w 37"/>
                <a:gd name="T13" fmla="*/ 53 h 53"/>
                <a:gd name="T14" fmla="*/ 18 w 37"/>
                <a:gd name="T15" fmla="*/ 8 h 53"/>
                <a:gd name="T16" fmla="*/ 12 w 37"/>
                <a:gd name="T17" fmla="*/ 28 h 53"/>
                <a:gd name="T18" fmla="*/ 18 w 37"/>
                <a:gd name="T19" fmla="*/ 45 h 53"/>
                <a:gd name="T20" fmla="*/ 25 w 37"/>
                <a:gd name="T21" fmla="*/ 27 h 53"/>
                <a:gd name="T22" fmla="*/ 18 w 37"/>
                <a:gd name="T23" fmla="*/ 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53">
                  <a:moveTo>
                    <a:pt x="18" y="53"/>
                  </a:moveTo>
                  <a:cubicBezTo>
                    <a:pt x="6" y="53"/>
                    <a:pt x="0" y="45"/>
                    <a:pt x="0" y="28"/>
                  </a:cubicBezTo>
                  <a:cubicBezTo>
                    <a:pt x="0" y="19"/>
                    <a:pt x="1" y="12"/>
                    <a:pt x="5" y="7"/>
                  </a:cubicBezTo>
                  <a:cubicBezTo>
                    <a:pt x="8" y="3"/>
                    <a:pt x="13" y="0"/>
                    <a:pt x="19" y="0"/>
                  </a:cubicBezTo>
                  <a:cubicBezTo>
                    <a:pt x="31" y="0"/>
                    <a:pt x="37" y="8"/>
                    <a:pt x="37" y="27"/>
                  </a:cubicBezTo>
                  <a:cubicBezTo>
                    <a:pt x="37" y="35"/>
                    <a:pt x="35" y="41"/>
                    <a:pt x="32" y="46"/>
                  </a:cubicBezTo>
                  <a:cubicBezTo>
                    <a:pt x="28" y="51"/>
                    <a:pt x="24" y="53"/>
                    <a:pt x="18" y="53"/>
                  </a:cubicBezTo>
                  <a:close/>
                  <a:moveTo>
                    <a:pt x="18" y="8"/>
                  </a:moveTo>
                  <a:cubicBezTo>
                    <a:pt x="14" y="8"/>
                    <a:pt x="12" y="15"/>
                    <a:pt x="12" y="28"/>
                  </a:cubicBezTo>
                  <a:cubicBezTo>
                    <a:pt x="12" y="39"/>
                    <a:pt x="14" y="45"/>
                    <a:pt x="18" y="45"/>
                  </a:cubicBezTo>
                  <a:cubicBezTo>
                    <a:pt x="23" y="45"/>
                    <a:pt x="25" y="39"/>
                    <a:pt x="25" y="27"/>
                  </a:cubicBezTo>
                  <a:cubicBezTo>
                    <a:pt x="25" y="15"/>
                    <a:pt x="23" y="8"/>
                    <a:pt x="18" y="8"/>
                  </a:cubicBez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3" name="Freeform 156"/>
            <p:cNvSpPr>
              <a:spLocks/>
            </p:cNvSpPr>
            <p:nvPr/>
          </p:nvSpPr>
          <p:spPr bwMode="auto">
            <a:xfrm>
              <a:off x="5087" y="1255"/>
              <a:ext cx="69" cy="114"/>
            </a:xfrm>
            <a:custGeom>
              <a:avLst/>
              <a:gdLst>
                <a:gd name="T0" fmla="*/ 69 w 69"/>
                <a:gd name="T1" fmla="*/ 114 h 114"/>
                <a:gd name="T2" fmla="*/ 0 w 69"/>
                <a:gd name="T3" fmla="*/ 114 h 114"/>
                <a:gd name="T4" fmla="*/ 0 w 69"/>
                <a:gd name="T5" fmla="*/ 95 h 114"/>
                <a:gd name="T6" fmla="*/ 22 w 69"/>
                <a:gd name="T7" fmla="*/ 95 h 114"/>
                <a:gd name="T8" fmla="*/ 22 w 69"/>
                <a:gd name="T9" fmla="*/ 26 h 114"/>
                <a:gd name="T10" fmla="*/ 0 w 69"/>
                <a:gd name="T11" fmla="*/ 30 h 114"/>
                <a:gd name="T12" fmla="*/ 0 w 69"/>
                <a:gd name="T13" fmla="*/ 11 h 114"/>
                <a:gd name="T14" fmla="*/ 48 w 69"/>
                <a:gd name="T15" fmla="*/ 0 h 114"/>
                <a:gd name="T16" fmla="*/ 48 w 69"/>
                <a:gd name="T17" fmla="*/ 95 h 114"/>
                <a:gd name="T18" fmla="*/ 69 w 69"/>
                <a:gd name="T19" fmla="*/ 95 h 114"/>
                <a:gd name="T20" fmla="*/ 69 w 69"/>
                <a:gd name="T21" fmla="*/ 114 h 114"/>
                <a:gd name="T22" fmla="*/ 69 w 69"/>
                <a:gd name="T23" fmla="*/ 114 h 114"/>
                <a:gd name="T24" fmla="*/ 69 w 69"/>
                <a:gd name="T2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114">
                  <a:moveTo>
                    <a:pt x="69" y="114"/>
                  </a:moveTo>
                  <a:lnTo>
                    <a:pt x="0" y="114"/>
                  </a:lnTo>
                  <a:lnTo>
                    <a:pt x="0" y="95"/>
                  </a:lnTo>
                  <a:lnTo>
                    <a:pt x="22" y="95"/>
                  </a:lnTo>
                  <a:lnTo>
                    <a:pt x="22" y="26"/>
                  </a:lnTo>
                  <a:lnTo>
                    <a:pt x="0" y="30"/>
                  </a:lnTo>
                  <a:lnTo>
                    <a:pt x="0" y="11"/>
                  </a:lnTo>
                  <a:lnTo>
                    <a:pt x="48" y="0"/>
                  </a:lnTo>
                  <a:lnTo>
                    <a:pt x="48" y="95"/>
                  </a:lnTo>
                  <a:lnTo>
                    <a:pt x="69" y="95"/>
                  </a:lnTo>
                  <a:lnTo>
                    <a:pt x="69" y="114"/>
                  </a:lnTo>
                  <a:lnTo>
                    <a:pt x="69" y="114"/>
                  </a:lnTo>
                  <a:lnTo>
                    <a:pt x="69" y="114"/>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64" name="Group 159"/>
          <p:cNvGrpSpPr>
            <a:grpSpLocks noChangeAspect="1"/>
          </p:cNvGrpSpPr>
          <p:nvPr/>
        </p:nvGrpSpPr>
        <p:grpSpPr bwMode="auto">
          <a:xfrm>
            <a:off x="9745663" y="1247467"/>
            <a:ext cx="1924050" cy="2362200"/>
            <a:chOff x="6139" y="842"/>
            <a:chExt cx="1212" cy="1488"/>
          </a:xfrm>
        </p:grpSpPr>
        <p:sp>
          <p:nvSpPr>
            <p:cNvPr id="465" name="AutoShape 158"/>
            <p:cNvSpPr>
              <a:spLocks noChangeAspect="1" noChangeArrowheads="1" noTextEdit="1"/>
            </p:cNvSpPr>
            <p:nvPr/>
          </p:nvSpPr>
          <p:spPr bwMode="auto">
            <a:xfrm>
              <a:off x="6139" y="842"/>
              <a:ext cx="1212"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6" name="Freeform 160"/>
            <p:cNvSpPr>
              <a:spLocks/>
            </p:cNvSpPr>
            <p:nvPr/>
          </p:nvSpPr>
          <p:spPr bwMode="auto">
            <a:xfrm>
              <a:off x="6146" y="1025"/>
              <a:ext cx="402" cy="220"/>
            </a:xfrm>
            <a:custGeom>
              <a:avLst/>
              <a:gdLst>
                <a:gd name="T0" fmla="*/ 134 w 169"/>
                <a:gd name="T1" fmla="*/ 22 h 93"/>
                <a:gd name="T2" fmla="*/ 122 w 169"/>
                <a:gd name="T3" fmla="*/ 24 h 93"/>
                <a:gd name="T4" fmla="*/ 83 w 169"/>
                <a:gd name="T5" fmla="*/ 0 h 93"/>
                <a:gd name="T6" fmla="*/ 38 w 169"/>
                <a:gd name="T7" fmla="*/ 34 h 93"/>
                <a:gd name="T8" fmla="*/ 30 w 169"/>
                <a:gd name="T9" fmla="*/ 34 h 93"/>
                <a:gd name="T10" fmla="*/ 0 w 169"/>
                <a:gd name="T11" fmla="*/ 62 h 93"/>
                <a:gd name="T12" fmla="*/ 30 w 169"/>
                <a:gd name="T13" fmla="*/ 93 h 93"/>
                <a:gd name="T14" fmla="*/ 134 w 169"/>
                <a:gd name="T15" fmla="*/ 93 h 93"/>
                <a:gd name="T16" fmla="*/ 169 w 169"/>
                <a:gd name="T17" fmla="*/ 56 h 93"/>
                <a:gd name="T18" fmla="*/ 134 w 169"/>
                <a:gd name="T19" fmla="*/ 2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93">
                  <a:moveTo>
                    <a:pt x="134" y="22"/>
                  </a:moveTo>
                  <a:cubicBezTo>
                    <a:pt x="129" y="22"/>
                    <a:pt x="126" y="22"/>
                    <a:pt x="122" y="24"/>
                  </a:cubicBezTo>
                  <a:cubicBezTo>
                    <a:pt x="114" y="9"/>
                    <a:pt x="100" y="0"/>
                    <a:pt x="83" y="0"/>
                  </a:cubicBezTo>
                  <a:cubicBezTo>
                    <a:pt x="61" y="0"/>
                    <a:pt x="44" y="15"/>
                    <a:pt x="38" y="34"/>
                  </a:cubicBezTo>
                  <a:cubicBezTo>
                    <a:pt x="36" y="34"/>
                    <a:pt x="34" y="34"/>
                    <a:pt x="30" y="34"/>
                  </a:cubicBezTo>
                  <a:cubicBezTo>
                    <a:pt x="16" y="34"/>
                    <a:pt x="0" y="46"/>
                    <a:pt x="0" y="62"/>
                  </a:cubicBezTo>
                  <a:cubicBezTo>
                    <a:pt x="0" y="80"/>
                    <a:pt x="16" y="93"/>
                    <a:pt x="30" y="93"/>
                  </a:cubicBezTo>
                  <a:cubicBezTo>
                    <a:pt x="134" y="93"/>
                    <a:pt x="134" y="93"/>
                    <a:pt x="134" y="93"/>
                  </a:cubicBezTo>
                  <a:cubicBezTo>
                    <a:pt x="153" y="93"/>
                    <a:pt x="169" y="76"/>
                    <a:pt x="169" y="56"/>
                  </a:cubicBezTo>
                  <a:cubicBezTo>
                    <a:pt x="169" y="37"/>
                    <a:pt x="153" y="22"/>
                    <a:pt x="134" y="22"/>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7" name="Freeform 161"/>
            <p:cNvSpPr>
              <a:spLocks/>
            </p:cNvSpPr>
            <p:nvPr/>
          </p:nvSpPr>
          <p:spPr bwMode="auto">
            <a:xfrm>
              <a:off x="6719" y="1687"/>
              <a:ext cx="40" cy="142"/>
            </a:xfrm>
            <a:custGeom>
              <a:avLst/>
              <a:gdLst>
                <a:gd name="T0" fmla="*/ 40 w 40"/>
                <a:gd name="T1" fmla="*/ 142 h 142"/>
                <a:gd name="T2" fmla="*/ 0 w 40"/>
                <a:gd name="T3" fmla="*/ 142 h 142"/>
                <a:gd name="T4" fmla="*/ 0 w 40"/>
                <a:gd name="T5" fmla="*/ 0 h 142"/>
                <a:gd name="T6" fmla="*/ 40 w 40"/>
                <a:gd name="T7" fmla="*/ 0 h 142"/>
                <a:gd name="T8" fmla="*/ 40 w 40"/>
                <a:gd name="T9" fmla="*/ 142 h 142"/>
                <a:gd name="T10" fmla="*/ 40 w 40"/>
                <a:gd name="T11" fmla="*/ 142 h 142"/>
                <a:gd name="T12" fmla="*/ 40 w 40"/>
                <a:gd name="T13" fmla="*/ 142 h 142"/>
                <a:gd name="T14" fmla="*/ 40 w 40"/>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142">
                  <a:moveTo>
                    <a:pt x="40" y="142"/>
                  </a:moveTo>
                  <a:lnTo>
                    <a:pt x="0" y="142"/>
                  </a:lnTo>
                  <a:lnTo>
                    <a:pt x="0" y="0"/>
                  </a:lnTo>
                  <a:lnTo>
                    <a:pt x="40" y="0"/>
                  </a:lnTo>
                  <a:lnTo>
                    <a:pt x="40" y="142"/>
                  </a:lnTo>
                  <a:lnTo>
                    <a:pt x="40" y="142"/>
                  </a:lnTo>
                  <a:lnTo>
                    <a:pt x="40" y="142"/>
                  </a:lnTo>
                  <a:lnTo>
                    <a:pt x="40" y="142"/>
                  </a:lnTo>
                  <a:close/>
                </a:path>
              </a:pathLst>
            </a:custGeom>
            <a:solidFill>
              <a:srgbClr val="2121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8" name="Freeform 162"/>
            <p:cNvSpPr>
              <a:spLocks/>
            </p:cNvSpPr>
            <p:nvPr/>
          </p:nvSpPr>
          <p:spPr bwMode="auto">
            <a:xfrm>
              <a:off x="6301" y="1172"/>
              <a:ext cx="872" cy="524"/>
            </a:xfrm>
            <a:custGeom>
              <a:avLst/>
              <a:gdLst>
                <a:gd name="T0" fmla="*/ 356 w 367"/>
                <a:gd name="T1" fmla="*/ 0 h 221"/>
                <a:gd name="T2" fmla="*/ 76 w 367"/>
                <a:gd name="T3" fmla="*/ 0 h 221"/>
                <a:gd name="T4" fmla="*/ 85 w 367"/>
                <a:gd name="T5" fmla="*/ 10 h 221"/>
                <a:gd name="T6" fmla="*/ 351 w 367"/>
                <a:gd name="T7" fmla="*/ 10 h 221"/>
                <a:gd name="T8" fmla="*/ 356 w 367"/>
                <a:gd name="T9" fmla="*/ 17 h 221"/>
                <a:gd name="T10" fmla="*/ 356 w 367"/>
                <a:gd name="T11" fmla="*/ 195 h 221"/>
                <a:gd name="T12" fmla="*/ 351 w 367"/>
                <a:gd name="T13" fmla="*/ 201 h 221"/>
                <a:gd name="T14" fmla="*/ 275 w 367"/>
                <a:gd name="T15" fmla="*/ 201 h 221"/>
                <a:gd name="T16" fmla="*/ 294 w 367"/>
                <a:gd name="T17" fmla="*/ 220 h 221"/>
                <a:gd name="T18" fmla="*/ 275 w 367"/>
                <a:gd name="T19" fmla="*/ 201 h 221"/>
                <a:gd name="T20" fmla="*/ 17 w 367"/>
                <a:gd name="T21" fmla="*/ 201 h 221"/>
                <a:gd name="T22" fmla="*/ 12 w 367"/>
                <a:gd name="T23" fmla="*/ 195 h 221"/>
                <a:gd name="T24" fmla="*/ 12 w 367"/>
                <a:gd name="T25" fmla="*/ 17 h 221"/>
                <a:gd name="T26" fmla="*/ 17 w 367"/>
                <a:gd name="T27" fmla="*/ 10 h 221"/>
                <a:gd name="T28" fmla="*/ 85 w 367"/>
                <a:gd name="T29" fmla="*/ 10 h 221"/>
                <a:gd name="T30" fmla="*/ 76 w 367"/>
                <a:gd name="T31" fmla="*/ 0 h 221"/>
                <a:gd name="T32" fmla="*/ 12 w 367"/>
                <a:gd name="T33" fmla="*/ 0 h 221"/>
                <a:gd name="T34" fmla="*/ 0 w 367"/>
                <a:gd name="T35" fmla="*/ 11 h 221"/>
                <a:gd name="T36" fmla="*/ 0 w 367"/>
                <a:gd name="T37" fmla="*/ 208 h 221"/>
                <a:gd name="T38" fmla="*/ 12 w 367"/>
                <a:gd name="T39" fmla="*/ 221 h 221"/>
                <a:gd name="T40" fmla="*/ 356 w 367"/>
                <a:gd name="T41" fmla="*/ 221 h 221"/>
                <a:gd name="T42" fmla="*/ 367 w 367"/>
                <a:gd name="T43" fmla="*/ 208 h 221"/>
                <a:gd name="T44" fmla="*/ 367 w 367"/>
                <a:gd name="T45" fmla="*/ 11 h 221"/>
                <a:gd name="T46" fmla="*/ 356 w 367"/>
                <a:gd name="T4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 h="221">
                  <a:moveTo>
                    <a:pt x="356" y="0"/>
                  </a:moveTo>
                  <a:cubicBezTo>
                    <a:pt x="356" y="0"/>
                    <a:pt x="356" y="0"/>
                    <a:pt x="76" y="0"/>
                  </a:cubicBezTo>
                  <a:cubicBezTo>
                    <a:pt x="85" y="10"/>
                    <a:pt x="85" y="10"/>
                    <a:pt x="85" y="10"/>
                  </a:cubicBezTo>
                  <a:cubicBezTo>
                    <a:pt x="351" y="10"/>
                    <a:pt x="351" y="10"/>
                    <a:pt x="351" y="10"/>
                  </a:cubicBezTo>
                  <a:cubicBezTo>
                    <a:pt x="354" y="10"/>
                    <a:pt x="356" y="11"/>
                    <a:pt x="356" y="17"/>
                  </a:cubicBezTo>
                  <a:cubicBezTo>
                    <a:pt x="356" y="195"/>
                    <a:pt x="356" y="195"/>
                    <a:pt x="356" y="195"/>
                  </a:cubicBezTo>
                  <a:cubicBezTo>
                    <a:pt x="356" y="197"/>
                    <a:pt x="354" y="201"/>
                    <a:pt x="351" y="201"/>
                  </a:cubicBezTo>
                  <a:cubicBezTo>
                    <a:pt x="324" y="201"/>
                    <a:pt x="300" y="201"/>
                    <a:pt x="275" y="201"/>
                  </a:cubicBezTo>
                  <a:cubicBezTo>
                    <a:pt x="294" y="220"/>
                    <a:pt x="294" y="220"/>
                    <a:pt x="294" y="220"/>
                  </a:cubicBezTo>
                  <a:cubicBezTo>
                    <a:pt x="275" y="201"/>
                    <a:pt x="275" y="201"/>
                    <a:pt x="275" y="201"/>
                  </a:cubicBezTo>
                  <a:cubicBezTo>
                    <a:pt x="17" y="201"/>
                    <a:pt x="17" y="201"/>
                    <a:pt x="17" y="201"/>
                  </a:cubicBezTo>
                  <a:cubicBezTo>
                    <a:pt x="13" y="201"/>
                    <a:pt x="12" y="197"/>
                    <a:pt x="12" y="195"/>
                  </a:cubicBezTo>
                  <a:cubicBezTo>
                    <a:pt x="12" y="17"/>
                    <a:pt x="12" y="17"/>
                    <a:pt x="12" y="17"/>
                  </a:cubicBezTo>
                  <a:cubicBezTo>
                    <a:pt x="12" y="11"/>
                    <a:pt x="13" y="10"/>
                    <a:pt x="17" y="10"/>
                  </a:cubicBezTo>
                  <a:cubicBezTo>
                    <a:pt x="41" y="10"/>
                    <a:pt x="64" y="10"/>
                    <a:pt x="85" y="10"/>
                  </a:cubicBezTo>
                  <a:cubicBezTo>
                    <a:pt x="76" y="0"/>
                    <a:pt x="76" y="0"/>
                    <a:pt x="76" y="0"/>
                  </a:cubicBezTo>
                  <a:cubicBezTo>
                    <a:pt x="57" y="0"/>
                    <a:pt x="34" y="0"/>
                    <a:pt x="12" y="0"/>
                  </a:cubicBezTo>
                  <a:cubicBezTo>
                    <a:pt x="6" y="0"/>
                    <a:pt x="0" y="5"/>
                    <a:pt x="0" y="11"/>
                  </a:cubicBezTo>
                  <a:cubicBezTo>
                    <a:pt x="0" y="11"/>
                    <a:pt x="0" y="11"/>
                    <a:pt x="0" y="208"/>
                  </a:cubicBezTo>
                  <a:cubicBezTo>
                    <a:pt x="0" y="215"/>
                    <a:pt x="6" y="221"/>
                    <a:pt x="12" y="221"/>
                  </a:cubicBezTo>
                  <a:cubicBezTo>
                    <a:pt x="12" y="221"/>
                    <a:pt x="12" y="221"/>
                    <a:pt x="356" y="221"/>
                  </a:cubicBezTo>
                  <a:cubicBezTo>
                    <a:pt x="362" y="221"/>
                    <a:pt x="367" y="215"/>
                    <a:pt x="367" y="208"/>
                  </a:cubicBezTo>
                  <a:cubicBezTo>
                    <a:pt x="367" y="11"/>
                    <a:pt x="367" y="11"/>
                    <a:pt x="367" y="11"/>
                  </a:cubicBezTo>
                  <a:cubicBezTo>
                    <a:pt x="367" y="5"/>
                    <a:pt x="362" y="0"/>
                    <a:pt x="356" y="0"/>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9" name="Freeform 163"/>
            <p:cNvSpPr>
              <a:spLocks/>
            </p:cNvSpPr>
            <p:nvPr/>
          </p:nvSpPr>
          <p:spPr bwMode="auto">
            <a:xfrm>
              <a:off x="6329" y="1196"/>
              <a:ext cx="818" cy="453"/>
            </a:xfrm>
            <a:custGeom>
              <a:avLst/>
              <a:gdLst>
                <a:gd name="T0" fmla="*/ 339 w 344"/>
                <a:gd name="T1" fmla="*/ 0 h 191"/>
                <a:gd name="T2" fmla="*/ 73 w 344"/>
                <a:gd name="T3" fmla="*/ 0 h 191"/>
                <a:gd name="T4" fmla="*/ 5 w 344"/>
                <a:gd name="T5" fmla="*/ 0 h 191"/>
                <a:gd name="T6" fmla="*/ 0 w 344"/>
                <a:gd name="T7" fmla="*/ 7 h 191"/>
                <a:gd name="T8" fmla="*/ 0 w 344"/>
                <a:gd name="T9" fmla="*/ 185 h 191"/>
                <a:gd name="T10" fmla="*/ 5 w 344"/>
                <a:gd name="T11" fmla="*/ 191 h 191"/>
                <a:gd name="T12" fmla="*/ 263 w 344"/>
                <a:gd name="T13" fmla="*/ 191 h 191"/>
                <a:gd name="T14" fmla="*/ 339 w 344"/>
                <a:gd name="T15" fmla="*/ 191 h 191"/>
                <a:gd name="T16" fmla="*/ 344 w 344"/>
                <a:gd name="T17" fmla="*/ 185 h 191"/>
                <a:gd name="T18" fmla="*/ 344 w 344"/>
                <a:gd name="T19" fmla="*/ 7 h 191"/>
                <a:gd name="T20" fmla="*/ 339 w 344"/>
                <a:gd name="T21"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4" h="191">
                  <a:moveTo>
                    <a:pt x="339" y="0"/>
                  </a:moveTo>
                  <a:cubicBezTo>
                    <a:pt x="339" y="0"/>
                    <a:pt x="339" y="0"/>
                    <a:pt x="73" y="0"/>
                  </a:cubicBezTo>
                  <a:cubicBezTo>
                    <a:pt x="52" y="0"/>
                    <a:pt x="29" y="0"/>
                    <a:pt x="5" y="0"/>
                  </a:cubicBezTo>
                  <a:cubicBezTo>
                    <a:pt x="1" y="0"/>
                    <a:pt x="0" y="1"/>
                    <a:pt x="0" y="7"/>
                  </a:cubicBezTo>
                  <a:cubicBezTo>
                    <a:pt x="0" y="7"/>
                    <a:pt x="0" y="7"/>
                    <a:pt x="0" y="185"/>
                  </a:cubicBezTo>
                  <a:cubicBezTo>
                    <a:pt x="0" y="187"/>
                    <a:pt x="1" y="191"/>
                    <a:pt x="5" y="191"/>
                  </a:cubicBezTo>
                  <a:cubicBezTo>
                    <a:pt x="5" y="191"/>
                    <a:pt x="5" y="191"/>
                    <a:pt x="263" y="191"/>
                  </a:cubicBezTo>
                  <a:cubicBezTo>
                    <a:pt x="288" y="191"/>
                    <a:pt x="312" y="191"/>
                    <a:pt x="339" y="191"/>
                  </a:cubicBezTo>
                  <a:cubicBezTo>
                    <a:pt x="342" y="191"/>
                    <a:pt x="344" y="187"/>
                    <a:pt x="344" y="185"/>
                  </a:cubicBezTo>
                  <a:cubicBezTo>
                    <a:pt x="344" y="7"/>
                    <a:pt x="344" y="7"/>
                    <a:pt x="344" y="7"/>
                  </a:cubicBezTo>
                  <a:cubicBezTo>
                    <a:pt x="344" y="1"/>
                    <a:pt x="342" y="0"/>
                    <a:pt x="339" y="0"/>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0" name="Freeform 164"/>
            <p:cNvSpPr>
              <a:spLocks/>
            </p:cNvSpPr>
            <p:nvPr/>
          </p:nvSpPr>
          <p:spPr bwMode="auto">
            <a:xfrm>
              <a:off x="6503" y="1196"/>
              <a:ext cx="644" cy="453"/>
            </a:xfrm>
            <a:custGeom>
              <a:avLst/>
              <a:gdLst>
                <a:gd name="T0" fmla="*/ 266 w 271"/>
                <a:gd name="T1" fmla="*/ 191 h 191"/>
                <a:gd name="T2" fmla="*/ 271 w 271"/>
                <a:gd name="T3" fmla="*/ 185 h 191"/>
                <a:gd name="T4" fmla="*/ 271 w 271"/>
                <a:gd name="T5" fmla="*/ 7 h 191"/>
                <a:gd name="T6" fmla="*/ 266 w 271"/>
                <a:gd name="T7" fmla="*/ 0 h 191"/>
                <a:gd name="T8" fmla="*/ 0 w 271"/>
                <a:gd name="T9" fmla="*/ 0 h 191"/>
                <a:gd name="T10" fmla="*/ 190 w 271"/>
                <a:gd name="T11" fmla="*/ 191 h 191"/>
                <a:gd name="T12" fmla="*/ 266 w 271"/>
                <a:gd name="T13" fmla="*/ 191 h 191"/>
              </a:gdLst>
              <a:ahLst/>
              <a:cxnLst>
                <a:cxn ang="0">
                  <a:pos x="T0" y="T1"/>
                </a:cxn>
                <a:cxn ang="0">
                  <a:pos x="T2" y="T3"/>
                </a:cxn>
                <a:cxn ang="0">
                  <a:pos x="T4" y="T5"/>
                </a:cxn>
                <a:cxn ang="0">
                  <a:pos x="T6" y="T7"/>
                </a:cxn>
                <a:cxn ang="0">
                  <a:pos x="T8" y="T9"/>
                </a:cxn>
                <a:cxn ang="0">
                  <a:pos x="T10" y="T11"/>
                </a:cxn>
                <a:cxn ang="0">
                  <a:pos x="T12" y="T13"/>
                </a:cxn>
              </a:cxnLst>
              <a:rect l="0" t="0" r="r" b="b"/>
              <a:pathLst>
                <a:path w="271" h="191">
                  <a:moveTo>
                    <a:pt x="266" y="191"/>
                  </a:moveTo>
                  <a:cubicBezTo>
                    <a:pt x="269" y="191"/>
                    <a:pt x="271" y="187"/>
                    <a:pt x="271" y="185"/>
                  </a:cubicBezTo>
                  <a:cubicBezTo>
                    <a:pt x="271" y="7"/>
                    <a:pt x="271" y="7"/>
                    <a:pt x="271" y="7"/>
                  </a:cubicBezTo>
                  <a:cubicBezTo>
                    <a:pt x="271" y="1"/>
                    <a:pt x="269" y="0"/>
                    <a:pt x="266" y="0"/>
                  </a:cubicBezTo>
                  <a:cubicBezTo>
                    <a:pt x="266" y="0"/>
                    <a:pt x="266" y="0"/>
                    <a:pt x="0" y="0"/>
                  </a:cubicBezTo>
                  <a:cubicBezTo>
                    <a:pt x="190" y="191"/>
                    <a:pt x="190" y="191"/>
                    <a:pt x="190" y="191"/>
                  </a:cubicBezTo>
                  <a:cubicBezTo>
                    <a:pt x="215" y="191"/>
                    <a:pt x="239" y="191"/>
                    <a:pt x="266" y="191"/>
                  </a:cubicBezTo>
                  <a:close/>
                </a:path>
              </a:pathLst>
            </a:custGeom>
            <a:solidFill>
              <a:srgbClr val="2A6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1" name="Freeform 165"/>
            <p:cNvSpPr>
              <a:spLocks/>
            </p:cNvSpPr>
            <p:nvPr/>
          </p:nvSpPr>
          <p:spPr bwMode="auto">
            <a:xfrm>
              <a:off x="6301" y="1172"/>
              <a:ext cx="701" cy="524"/>
            </a:xfrm>
            <a:custGeom>
              <a:avLst/>
              <a:gdLst>
                <a:gd name="T0" fmla="*/ 275 w 295"/>
                <a:gd name="T1" fmla="*/ 201 h 221"/>
                <a:gd name="T2" fmla="*/ 294 w 295"/>
                <a:gd name="T3" fmla="*/ 220 h 221"/>
                <a:gd name="T4" fmla="*/ 275 w 295"/>
                <a:gd name="T5" fmla="*/ 201 h 221"/>
                <a:gd name="T6" fmla="*/ 17 w 295"/>
                <a:gd name="T7" fmla="*/ 201 h 221"/>
                <a:gd name="T8" fmla="*/ 12 w 295"/>
                <a:gd name="T9" fmla="*/ 195 h 221"/>
                <a:gd name="T10" fmla="*/ 12 w 295"/>
                <a:gd name="T11" fmla="*/ 17 h 221"/>
                <a:gd name="T12" fmla="*/ 17 w 295"/>
                <a:gd name="T13" fmla="*/ 10 h 221"/>
                <a:gd name="T14" fmla="*/ 84 w 295"/>
                <a:gd name="T15" fmla="*/ 10 h 221"/>
                <a:gd name="T16" fmla="*/ 75 w 295"/>
                <a:gd name="T17" fmla="*/ 0 h 221"/>
                <a:gd name="T18" fmla="*/ 12 w 295"/>
                <a:gd name="T19" fmla="*/ 0 h 221"/>
                <a:gd name="T20" fmla="*/ 0 w 295"/>
                <a:gd name="T21" fmla="*/ 11 h 221"/>
                <a:gd name="T22" fmla="*/ 0 w 295"/>
                <a:gd name="T23" fmla="*/ 208 h 221"/>
                <a:gd name="T24" fmla="*/ 12 w 295"/>
                <a:gd name="T25" fmla="*/ 221 h 221"/>
                <a:gd name="T26" fmla="*/ 295 w 295"/>
                <a:gd name="T27" fmla="*/ 221 h 221"/>
                <a:gd name="T28" fmla="*/ 277 w 295"/>
                <a:gd name="T29" fmla="*/ 201 h 221"/>
                <a:gd name="T30" fmla="*/ 275 w 295"/>
                <a:gd name="T31" fmla="*/ 20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5" h="221">
                  <a:moveTo>
                    <a:pt x="275" y="201"/>
                  </a:moveTo>
                  <a:cubicBezTo>
                    <a:pt x="294" y="220"/>
                    <a:pt x="294" y="220"/>
                    <a:pt x="294" y="220"/>
                  </a:cubicBezTo>
                  <a:cubicBezTo>
                    <a:pt x="275" y="201"/>
                    <a:pt x="275" y="201"/>
                    <a:pt x="275" y="201"/>
                  </a:cubicBezTo>
                  <a:cubicBezTo>
                    <a:pt x="17" y="201"/>
                    <a:pt x="17" y="201"/>
                    <a:pt x="17" y="201"/>
                  </a:cubicBezTo>
                  <a:cubicBezTo>
                    <a:pt x="13" y="201"/>
                    <a:pt x="12" y="197"/>
                    <a:pt x="12" y="195"/>
                  </a:cubicBezTo>
                  <a:cubicBezTo>
                    <a:pt x="12" y="17"/>
                    <a:pt x="12" y="17"/>
                    <a:pt x="12" y="17"/>
                  </a:cubicBezTo>
                  <a:cubicBezTo>
                    <a:pt x="12" y="11"/>
                    <a:pt x="13" y="10"/>
                    <a:pt x="17" y="10"/>
                  </a:cubicBezTo>
                  <a:cubicBezTo>
                    <a:pt x="41" y="10"/>
                    <a:pt x="64" y="10"/>
                    <a:pt x="84" y="10"/>
                  </a:cubicBezTo>
                  <a:cubicBezTo>
                    <a:pt x="75" y="0"/>
                    <a:pt x="75" y="0"/>
                    <a:pt x="75" y="0"/>
                  </a:cubicBezTo>
                  <a:cubicBezTo>
                    <a:pt x="57" y="0"/>
                    <a:pt x="34" y="0"/>
                    <a:pt x="12" y="0"/>
                  </a:cubicBezTo>
                  <a:cubicBezTo>
                    <a:pt x="6" y="0"/>
                    <a:pt x="0" y="5"/>
                    <a:pt x="0" y="11"/>
                  </a:cubicBezTo>
                  <a:cubicBezTo>
                    <a:pt x="0" y="11"/>
                    <a:pt x="0" y="11"/>
                    <a:pt x="0" y="208"/>
                  </a:cubicBezTo>
                  <a:cubicBezTo>
                    <a:pt x="0" y="215"/>
                    <a:pt x="6" y="221"/>
                    <a:pt x="12" y="221"/>
                  </a:cubicBezTo>
                  <a:cubicBezTo>
                    <a:pt x="12" y="221"/>
                    <a:pt x="12" y="221"/>
                    <a:pt x="295" y="221"/>
                  </a:cubicBezTo>
                  <a:cubicBezTo>
                    <a:pt x="277" y="201"/>
                    <a:pt x="277" y="201"/>
                    <a:pt x="277" y="201"/>
                  </a:cubicBezTo>
                  <a:cubicBezTo>
                    <a:pt x="277" y="201"/>
                    <a:pt x="277" y="201"/>
                    <a:pt x="275" y="201"/>
                  </a:cubicBezTo>
                  <a:close/>
                </a:path>
              </a:pathLst>
            </a:custGeom>
            <a:solidFill>
              <a:srgbClr val="2121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2" name="Freeform 166"/>
            <p:cNvSpPr>
              <a:spLocks/>
            </p:cNvSpPr>
            <p:nvPr/>
          </p:nvSpPr>
          <p:spPr bwMode="auto">
            <a:xfrm>
              <a:off x="6621" y="1815"/>
              <a:ext cx="233" cy="24"/>
            </a:xfrm>
            <a:custGeom>
              <a:avLst/>
              <a:gdLst>
                <a:gd name="T0" fmla="*/ 0 w 233"/>
                <a:gd name="T1" fmla="*/ 24 h 24"/>
                <a:gd name="T2" fmla="*/ 0 w 233"/>
                <a:gd name="T3" fmla="*/ 0 h 24"/>
                <a:gd name="T4" fmla="*/ 233 w 233"/>
                <a:gd name="T5" fmla="*/ 0 h 24"/>
                <a:gd name="T6" fmla="*/ 233 w 233"/>
                <a:gd name="T7" fmla="*/ 24 h 24"/>
                <a:gd name="T8" fmla="*/ 0 w 233"/>
                <a:gd name="T9" fmla="*/ 24 h 24"/>
                <a:gd name="T10" fmla="*/ 0 w 233"/>
                <a:gd name="T11" fmla="*/ 24 h 24"/>
                <a:gd name="T12" fmla="*/ 0 w 233"/>
                <a:gd name="T13" fmla="*/ 24 h 24"/>
                <a:gd name="T14" fmla="*/ 0 w 233"/>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 h="24">
                  <a:moveTo>
                    <a:pt x="0" y="24"/>
                  </a:moveTo>
                  <a:lnTo>
                    <a:pt x="0" y="0"/>
                  </a:lnTo>
                  <a:lnTo>
                    <a:pt x="233" y="0"/>
                  </a:lnTo>
                  <a:lnTo>
                    <a:pt x="233" y="24"/>
                  </a:lnTo>
                  <a:lnTo>
                    <a:pt x="0" y="24"/>
                  </a:lnTo>
                  <a:lnTo>
                    <a:pt x="0" y="24"/>
                  </a:lnTo>
                  <a:lnTo>
                    <a:pt x="0" y="24"/>
                  </a:lnTo>
                  <a:lnTo>
                    <a:pt x="0" y="24"/>
                  </a:lnTo>
                  <a:close/>
                </a:path>
              </a:pathLst>
            </a:custGeom>
            <a:solidFill>
              <a:srgbClr val="2121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3" name="Freeform 167"/>
            <p:cNvSpPr>
              <a:spLocks noEditPoints="1"/>
            </p:cNvSpPr>
            <p:nvPr/>
          </p:nvSpPr>
          <p:spPr bwMode="auto">
            <a:xfrm>
              <a:off x="6619" y="1283"/>
              <a:ext cx="257" cy="264"/>
            </a:xfrm>
            <a:custGeom>
              <a:avLst/>
              <a:gdLst>
                <a:gd name="T0" fmla="*/ 95 w 108"/>
                <a:gd name="T1" fmla="*/ 0 h 111"/>
                <a:gd name="T2" fmla="*/ 86 w 108"/>
                <a:gd name="T3" fmla="*/ 11 h 111"/>
                <a:gd name="T4" fmla="*/ 0 w 108"/>
                <a:gd name="T5" fmla="*/ 11 h 111"/>
                <a:gd name="T6" fmla="*/ 1 w 108"/>
                <a:gd name="T7" fmla="*/ 12 h 111"/>
                <a:gd name="T8" fmla="*/ 0 w 108"/>
                <a:gd name="T9" fmla="*/ 11 h 111"/>
                <a:gd name="T10" fmla="*/ 0 w 108"/>
                <a:gd name="T11" fmla="*/ 111 h 111"/>
                <a:gd name="T12" fmla="*/ 100 w 108"/>
                <a:gd name="T13" fmla="*/ 111 h 111"/>
                <a:gd name="T14" fmla="*/ 100 w 108"/>
                <a:gd name="T15" fmla="*/ 110 h 111"/>
                <a:gd name="T16" fmla="*/ 100 w 108"/>
                <a:gd name="T17" fmla="*/ 18 h 111"/>
                <a:gd name="T18" fmla="*/ 108 w 108"/>
                <a:gd name="T19" fmla="*/ 6 h 111"/>
                <a:gd name="T20" fmla="*/ 95 w 108"/>
                <a:gd name="T21" fmla="*/ 0 h 111"/>
                <a:gd name="T22" fmla="*/ 14 w 108"/>
                <a:gd name="T23" fmla="*/ 96 h 111"/>
                <a:gd name="T24" fmla="*/ 14 w 108"/>
                <a:gd name="T25" fmla="*/ 26 h 111"/>
                <a:gd name="T26" fmla="*/ 14 w 108"/>
                <a:gd name="T27" fmla="*/ 25 h 111"/>
                <a:gd name="T28" fmla="*/ 14 w 108"/>
                <a:gd name="T29" fmla="*/ 26 h 111"/>
                <a:gd name="T30" fmla="*/ 78 w 108"/>
                <a:gd name="T31" fmla="*/ 26 h 111"/>
                <a:gd name="T32" fmla="*/ 53 w 108"/>
                <a:gd name="T33" fmla="*/ 62 h 111"/>
                <a:gd name="T34" fmla="*/ 34 w 108"/>
                <a:gd name="T35" fmla="*/ 45 h 111"/>
                <a:gd name="T36" fmla="*/ 31 w 108"/>
                <a:gd name="T37" fmla="*/ 44 h 111"/>
                <a:gd name="T38" fmla="*/ 22 w 108"/>
                <a:gd name="T39" fmla="*/ 55 h 111"/>
                <a:gd name="T40" fmla="*/ 55 w 108"/>
                <a:gd name="T41" fmla="*/ 83 h 111"/>
                <a:gd name="T42" fmla="*/ 61 w 108"/>
                <a:gd name="T43" fmla="*/ 72 h 111"/>
                <a:gd name="T44" fmla="*/ 61 w 108"/>
                <a:gd name="T45" fmla="*/ 72 h 111"/>
                <a:gd name="T46" fmla="*/ 61 w 108"/>
                <a:gd name="T47" fmla="*/ 72 h 111"/>
                <a:gd name="T48" fmla="*/ 83 w 108"/>
                <a:gd name="T49" fmla="*/ 42 h 111"/>
                <a:gd name="T50" fmla="*/ 83 w 108"/>
                <a:gd name="T51" fmla="*/ 96 h 111"/>
                <a:gd name="T52" fmla="*/ 14 w 108"/>
                <a:gd name="T53" fmla="*/ 96 h 111"/>
                <a:gd name="T54" fmla="*/ 60 w 108"/>
                <a:gd name="T55" fmla="*/ 72 h 111"/>
                <a:gd name="T56" fmla="*/ 60 w 108"/>
                <a:gd name="T57" fmla="*/ 71 h 111"/>
                <a:gd name="T58" fmla="*/ 60 w 108"/>
                <a:gd name="T59" fmla="*/ 72 h 111"/>
                <a:gd name="T60" fmla="*/ 85 w 108"/>
                <a:gd name="T61" fmla="*/ 96 h 111"/>
                <a:gd name="T62" fmla="*/ 85 w 108"/>
                <a:gd name="T63" fmla="*/ 96 h 111"/>
                <a:gd name="T64" fmla="*/ 85 w 108"/>
                <a:gd name="T65" fmla="*/ 96 h 111"/>
                <a:gd name="T66" fmla="*/ 91 w 108"/>
                <a:gd name="T67" fmla="*/ 102 h 111"/>
                <a:gd name="T68" fmla="*/ 94 w 108"/>
                <a:gd name="T69" fmla="*/ 104 h 111"/>
                <a:gd name="T70" fmla="*/ 91 w 108"/>
                <a:gd name="T71" fmla="*/ 10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 h="111">
                  <a:moveTo>
                    <a:pt x="95" y="0"/>
                  </a:moveTo>
                  <a:cubicBezTo>
                    <a:pt x="86" y="11"/>
                    <a:pt x="86" y="11"/>
                    <a:pt x="86" y="11"/>
                  </a:cubicBezTo>
                  <a:cubicBezTo>
                    <a:pt x="0" y="11"/>
                    <a:pt x="0" y="11"/>
                    <a:pt x="0" y="11"/>
                  </a:cubicBezTo>
                  <a:cubicBezTo>
                    <a:pt x="0" y="12"/>
                    <a:pt x="1" y="12"/>
                    <a:pt x="1" y="12"/>
                  </a:cubicBezTo>
                  <a:cubicBezTo>
                    <a:pt x="0" y="11"/>
                    <a:pt x="0" y="11"/>
                    <a:pt x="0" y="11"/>
                  </a:cubicBezTo>
                  <a:cubicBezTo>
                    <a:pt x="0" y="111"/>
                    <a:pt x="0" y="111"/>
                    <a:pt x="0" y="111"/>
                  </a:cubicBezTo>
                  <a:cubicBezTo>
                    <a:pt x="100" y="111"/>
                    <a:pt x="100" y="111"/>
                    <a:pt x="100" y="111"/>
                  </a:cubicBezTo>
                  <a:cubicBezTo>
                    <a:pt x="100" y="110"/>
                    <a:pt x="100" y="110"/>
                    <a:pt x="100" y="110"/>
                  </a:cubicBezTo>
                  <a:cubicBezTo>
                    <a:pt x="100" y="18"/>
                    <a:pt x="100" y="18"/>
                    <a:pt x="100" y="18"/>
                  </a:cubicBezTo>
                  <a:cubicBezTo>
                    <a:pt x="108" y="6"/>
                    <a:pt x="108" y="6"/>
                    <a:pt x="108" y="6"/>
                  </a:cubicBezTo>
                  <a:cubicBezTo>
                    <a:pt x="95" y="0"/>
                    <a:pt x="95" y="0"/>
                    <a:pt x="95" y="0"/>
                  </a:cubicBezTo>
                  <a:close/>
                  <a:moveTo>
                    <a:pt x="14" y="96"/>
                  </a:moveTo>
                  <a:cubicBezTo>
                    <a:pt x="14" y="33"/>
                    <a:pt x="14" y="28"/>
                    <a:pt x="14" y="26"/>
                  </a:cubicBezTo>
                  <a:cubicBezTo>
                    <a:pt x="14" y="25"/>
                    <a:pt x="14" y="25"/>
                    <a:pt x="14" y="25"/>
                  </a:cubicBezTo>
                  <a:cubicBezTo>
                    <a:pt x="14" y="26"/>
                    <a:pt x="14" y="26"/>
                    <a:pt x="14" y="26"/>
                  </a:cubicBezTo>
                  <a:cubicBezTo>
                    <a:pt x="78" y="26"/>
                    <a:pt x="78" y="26"/>
                    <a:pt x="78" y="26"/>
                  </a:cubicBezTo>
                  <a:cubicBezTo>
                    <a:pt x="70" y="33"/>
                    <a:pt x="65" y="44"/>
                    <a:pt x="53" y="62"/>
                  </a:cubicBezTo>
                  <a:cubicBezTo>
                    <a:pt x="53" y="62"/>
                    <a:pt x="53" y="62"/>
                    <a:pt x="34" y="45"/>
                  </a:cubicBezTo>
                  <a:cubicBezTo>
                    <a:pt x="34" y="45"/>
                    <a:pt x="34" y="45"/>
                    <a:pt x="31" y="44"/>
                  </a:cubicBezTo>
                  <a:cubicBezTo>
                    <a:pt x="31" y="44"/>
                    <a:pt x="31" y="44"/>
                    <a:pt x="22" y="55"/>
                  </a:cubicBezTo>
                  <a:cubicBezTo>
                    <a:pt x="22" y="55"/>
                    <a:pt x="22" y="55"/>
                    <a:pt x="55" y="83"/>
                  </a:cubicBezTo>
                  <a:cubicBezTo>
                    <a:pt x="55" y="83"/>
                    <a:pt x="55" y="83"/>
                    <a:pt x="61" y="72"/>
                  </a:cubicBezTo>
                  <a:cubicBezTo>
                    <a:pt x="61" y="72"/>
                    <a:pt x="61" y="72"/>
                    <a:pt x="61" y="72"/>
                  </a:cubicBezTo>
                  <a:cubicBezTo>
                    <a:pt x="61" y="72"/>
                    <a:pt x="61" y="72"/>
                    <a:pt x="61" y="72"/>
                  </a:cubicBezTo>
                  <a:cubicBezTo>
                    <a:pt x="66" y="67"/>
                    <a:pt x="73" y="58"/>
                    <a:pt x="83" y="42"/>
                  </a:cubicBezTo>
                  <a:cubicBezTo>
                    <a:pt x="83" y="96"/>
                    <a:pt x="83" y="96"/>
                    <a:pt x="83" y="96"/>
                  </a:cubicBezTo>
                  <a:cubicBezTo>
                    <a:pt x="14" y="96"/>
                    <a:pt x="14" y="96"/>
                    <a:pt x="14" y="96"/>
                  </a:cubicBezTo>
                  <a:close/>
                  <a:moveTo>
                    <a:pt x="60" y="72"/>
                  </a:moveTo>
                  <a:cubicBezTo>
                    <a:pt x="60" y="71"/>
                    <a:pt x="60" y="71"/>
                    <a:pt x="60" y="71"/>
                  </a:cubicBezTo>
                  <a:cubicBezTo>
                    <a:pt x="60" y="71"/>
                    <a:pt x="60" y="71"/>
                    <a:pt x="60" y="72"/>
                  </a:cubicBezTo>
                  <a:close/>
                  <a:moveTo>
                    <a:pt x="85" y="96"/>
                  </a:moveTo>
                  <a:cubicBezTo>
                    <a:pt x="85" y="96"/>
                    <a:pt x="85" y="96"/>
                    <a:pt x="85" y="96"/>
                  </a:cubicBezTo>
                  <a:cubicBezTo>
                    <a:pt x="85" y="96"/>
                    <a:pt x="85" y="96"/>
                    <a:pt x="85" y="96"/>
                  </a:cubicBezTo>
                  <a:close/>
                  <a:moveTo>
                    <a:pt x="91" y="102"/>
                  </a:moveTo>
                  <a:cubicBezTo>
                    <a:pt x="92" y="103"/>
                    <a:pt x="93" y="103"/>
                    <a:pt x="94" y="104"/>
                  </a:cubicBezTo>
                  <a:cubicBezTo>
                    <a:pt x="93" y="103"/>
                    <a:pt x="92" y="102"/>
                    <a:pt x="91" y="1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4" name="Freeform 168"/>
            <p:cNvSpPr>
              <a:spLocks/>
            </p:cNvSpPr>
            <p:nvPr/>
          </p:nvSpPr>
          <p:spPr bwMode="auto">
            <a:xfrm>
              <a:off x="6246" y="1782"/>
              <a:ext cx="996" cy="548"/>
            </a:xfrm>
            <a:custGeom>
              <a:avLst/>
              <a:gdLst>
                <a:gd name="T0" fmla="*/ 329 w 419"/>
                <a:gd name="T1" fmla="*/ 54 h 231"/>
                <a:gd name="T2" fmla="*/ 302 w 419"/>
                <a:gd name="T3" fmla="*/ 60 h 231"/>
                <a:gd name="T4" fmla="*/ 203 w 419"/>
                <a:gd name="T5" fmla="*/ 0 h 231"/>
                <a:gd name="T6" fmla="*/ 92 w 419"/>
                <a:gd name="T7" fmla="*/ 84 h 231"/>
                <a:gd name="T8" fmla="*/ 72 w 419"/>
                <a:gd name="T9" fmla="*/ 84 h 231"/>
                <a:gd name="T10" fmla="*/ 0 w 419"/>
                <a:gd name="T11" fmla="*/ 156 h 231"/>
                <a:gd name="T12" fmla="*/ 72 w 419"/>
                <a:gd name="T13" fmla="*/ 231 h 231"/>
                <a:gd name="T14" fmla="*/ 329 w 419"/>
                <a:gd name="T15" fmla="*/ 231 h 231"/>
                <a:gd name="T16" fmla="*/ 419 w 419"/>
                <a:gd name="T17" fmla="*/ 141 h 231"/>
                <a:gd name="T18" fmla="*/ 329 w 419"/>
                <a:gd name="T19" fmla="*/ 5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9" h="231">
                  <a:moveTo>
                    <a:pt x="329" y="54"/>
                  </a:moveTo>
                  <a:cubicBezTo>
                    <a:pt x="320" y="54"/>
                    <a:pt x="312" y="54"/>
                    <a:pt x="302" y="60"/>
                  </a:cubicBezTo>
                  <a:cubicBezTo>
                    <a:pt x="281" y="25"/>
                    <a:pt x="246" y="0"/>
                    <a:pt x="203" y="0"/>
                  </a:cubicBezTo>
                  <a:cubicBezTo>
                    <a:pt x="150" y="0"/>
                    <a:pt x="107" y="36"/>
                    <a:pt x="92" y="84"/>
                  </a:cubicBezTo>
                  <a:cubicBezTo>
                    <a:pt x="86" y="84"/>
                    <a:pt x="80" y="84"/>
                    <a:pt x="72" y="84"/>
                  </a:cubicBezTo>
                  <a:cubicBezTo>
                    <a:pt x="35" y="84"/>
                    <a:pt x="0" y="114"/>
                    <a:pt x="0" y="156"/>
                  </a:cubicBezTo>
                  <a:cubicBezTo>
                    <a:pt x="0" y="198"/>
                    <a:pt x="35" y="231"/>
                    <a:pt x="72" y="231"/>
                  </a:cubicBezTo>
                  <a:cubicBezTo>
                    <a:pt x="329" y="231"/>
                    <a:pt x="329" y="231"/>
                    <a:pt x="329" y="231"/>
                  </a:cubicBezTo>
                  <a:cubicBezTo>
                    <a:pt x="377" y="231"/>
                    <a:pt x="419" y="189"/>
                    <a:pt x="419" y="141"/>
                  </a:cubicBezTo>
                  <a:cubicBezTo>
                    <a:pt x="419" y="93"/>
                    <a:pt x="377" y="54"/>
                    <a:pt x="329" y="54"/>
                  </a:cubicBezTo>
                </a:path>
              </a:pathLst>
            </a:custGeom>
            <a:solidFill>
              <a:srgbClr val="A9D4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5" name="Freeform 169"/>
            <p:cNvSpPr>
              <a:spLocks noEditPoints="1"/>
            </p:cNvSpPr>
            <p:nvPr/>
          </p:nvSpPr>
          <p:spPr bwMode="auto">
            <a:xfrm>
              <a:off x="6548" y="1974"/>
              <a:ext cx="392" cy="26"/>
            </a:xfrm>
            <a:custGeom>
              <a:avLst/>
              <a:gdLst>
                <a:gd name="T0" fmla="*/ 34 w 165"/>
                <a:gd name="T1" fmla="*/ 0 h 11"/>
                <a:gd name="T2" fmla="*/ 0 w 165"/>
                <a:gd name="T3" fmla="*/ 0 h 11"/>
                <a:gd name="T4" fmla="*/ 0 w 165"/>
                <a:gd name="T5" fmla="*/ 11 h 11"/>
                <a:gd name="T6" fmla="*/ 0 w 165"/>
                <a:gd name="T7" fmla="*/ 11 h 11"/>
                <a:gd name="T8" fmla="*/ 45 w 165"/>
                <a:gd name="T9" fmla="*/ 11 h 11"/>
                <a:gd name="T10" fmla="*/ 45 w 165"/>
                <a:gd name="T11" fmla="*/ 11 h 11"/>
                <a:gd name="T12" fmla="*/ 45 w 165"/>
                <a:gd name="T13" fmla="*/ 11 h 11"/>
                <a:gd name="T14" fmla="*/ 165 w 165"/>
                <a:gd name="T15" fmla="*/ 11 h 11"/>
                <a:gd name="T16" fmla="*/ 165 w 165"/>
                <a:gd name="T17" fmla="*/ 11 h 11"/>
                <a:gd name="T18" fmla="*/ 165 w 165"/>
                <a:gd name="T19" fmla="*/ 0 h 11"/>
                <a:gd name="T20" fmla="*/ 34 w 165"/>
                <a:gd name="T21" fmla="*/ 0 h 11"/>
                <a:gd name="T22" fmla="*/ 45 w 165"/>
                <a:gd name="T23" fmla="*/ 11 h 11"/>
                <a:gd name="T24" fmla="*/ 45 w 165"/>
                <a:gd name="T25" fmla="*/ 11 h 11"/>
                <a:gd name="T26" fmla="*/ 45 w 165"/>
                <a:gd name="T27" fmla="*/ 11 h 11"/>
                <a:gd name="T28" fmla="*/ 34 w 165"/>
                <a:gd name="T29" fmla="*/ 0 h 11"/>
                <a:gd name="T30" fmla="*/ 34 w 165"/>
                <a:gd name="T31" fmla="*/ 1 h 11"/>
                <a:gd name="T32" fmla="*/ 34 w 165"/>
                <a:gd name="T33" fmla="*/ 0 h 11"/>
                <a:gd name="T34" fmla="*/ 34 w 165"/>
                <a:gd name="T35" fmla="*/ 1 h 11"/>
                <a:gd name="T36" fmla="*/ 34 w 165"/>
                <a:gd name="T37" fmla="*/ 1 h 11"/>
                <a:gd name="T38" fmla="*/ 34 w 165"/>
                <a:gd name="T39" fmla="*/ 1 h 11"/>
                <a:gd name="T40" fmla="*/ 35 w 165"/>
                <a:gd name="T41" fmla="*/ 1 h 11"/>
                <a:gd name="T42" fmla="*/ 36 w 165"/>
                <a:gd name="T43" fmla="*/ 2 h 11"/>
                <a:gd name="T44" fmla="*/ 35 w 165"/>
                <a:gd name="T45" fmla="*/ 1 h 11"/>
                <a:gd name="T46" fmla="*/ 43 w 165"/>
                <a:gd name="T47" fmla="*/ 9 h 11"/>
                <a:gd name="T48" fmla="*/ 44 w 165"/>
                <a:gd name="T49" fmla="*/ 10 h 11"/>
                <a:gd name="T50" fmla="*/ 43 w 165"/>
                <a:gd name="T51" fmla="*/ 9 h 11"/>
                <a:gd name="T52" fmla="*/ 44 w 165"/>
                <a:gd name="T53" fmla="*/ 10 h 11"/>
                <a:gd name="T54" fmla="*/ 44 w 165"/>
                <a:gd name="T55" fmla="*/ 10 h 11"/>
                <a:gd name="T56" fmla="*/ 44 w 165"/>
                <a:gd name="T57"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5" h="11">
                  <a:moveTo>
                    <a:pt x="34" y="0"/>
                  </a:moveTo>
                  <a:cubicBezTo>
                    <a:pt x="23" y="0"/>
                    <a:pt x="12" y="0"/>
                    <a:pt x="0" y="0"/>
                  </a:cubicBezTo>
                  <a:cubicBezTo>
                    <a:pt x="0" y="0"/>
                    <a:pt x="0" y="0"/>
                    <a:pt x="0" y="11"/>
                  </a:cubicBezTo>
                  <a:cubicBezTo>
                    <a:pt x="0" y="11"/>
                    <a:pt x="0" y="11"/>
                    <a:pt x="0" y="11"/>
                  </a:cubicBezTo>
                  <a:cubicBezTo>
                    <a:pt x="45" y="11"/>
                    <a:pt x="45" y="11"/>
                    <a:pt x="45" y="11"/>
                  </a:cubicBezTo>
                  <a:cubicBezTo>
                    <a:pt x="45" y="11"/>
                    <a:pt x="45" y="11"/>
                    <a:pt x="45" y="11"/>
                  </a:cubicBezTo>
                  <a:cubicBezTo>
                    <a:pt x="45" y="11"/>
                    <a:pt x="45" y="11"/>
                    <a:pt x="45" y="11"/>
                  </a:cubicBezTo>
                  <a:cubicBezTo>
                    <a:pt x="165" y="11"/>
                    <a:pt x="165" y="11"/>
                    <a:pt x="165" y="11"/>
                  </a:cubicBezTo>
                  <a:cubicBezTo>
                    <a:pt x="165" y="11"/>
                    <a:pt x="165" y="11"/>
                    <a:pt x="165" y="11"/>
                  </a:cubicBezTo>
                  <a:cubicBezTo>
                    <a:pt x="165" y="7"/>
                    <a:pt x="165" y="4"/>
                    <a:pt x="165" y="0"/>
                  </a:cubicBezTo>
                  <a:cubicBezTo>
                    <a:pt x="165" y="0"/>
                    <a:pt x="165" y="0"/>
                    <a:pt x="34" y="0"/>
                  </a:cubicBezTo>
                  <a:close/>
                  <a:moveTo>
                    <a:pt x="45" y="11"/>
                  </a:moveTo>
                  <a:cubicBezTo>
                    <a:pt x="45" y="11"/>
                    <a:pt x="45" y="11"/>
                    <a:pt x="45" y="11"/>
                  </a:cubicBezTo>
                  <a:cubicBezTo>
                    <a:pt x="45" y="11"/>
                    <a:pt x="45" y="11"/>
                    <a:pt x="45" y="11"/>
                  </a:cubicBezTo>
                  <a:close/>
                  <a:moveTo>
                    <a:pt x="34" y="0"/>
                  </a:moveTo>
                  <a:cubicBezTo>
                    <a:pt x="34" y="1"/>
                    <a:pt x="34" y="1"/>
                    <a:pt x="34" y="1"/>
                  </a:cubicBezTo>
                  <a:cubicBezTo>
                    <a:pt x="34" y="0"/>
                    <a:pt x="34" y="0"/>
                    <a:pt x="34" y="0"/>
                  </a:cubicBezTo>
                  <a:close/>
                  <a:moveTo>
                    <a:pt x="34" y="1"/>
                  </a:moveTo>
                  <a:cubicBezTo>
                    <a:pt x="34" y="1"/>
                    <a:pt x="34" y="1"/>
                    <a:pt x="34" y="1"/>
                  </a:cubicBezTo>
                  <a:cubicBezTo>
                    <a:pt x="34" y="1"/>
                    <a:pt x="34" y="1"/>
                    <a:pt x="34" y="1"/>
                  </a:cubicBezTo>
                  <a:close/>
                  <a:moveTo>
                    <a:pt x="35" y="1"/>
                  </a:moveTo>
                  <a:cubicBezTo>
                    <a:pt x="35" y="2"/>
                    <a:pt x="35" y="2"/>
                    <a:pt x="36" y="2"/>
                  </a:cubicBezTo>
                  <a:cubicBezTo>
                    <a:pt x="35" y="2"/>
                    <a:pt x="35" y="2"/>
                    <a:pt x="35" y="1"/>
                  </a:cubicBezTo>
                  <a:close/>
                  <a:moveTo>
                    <a:pt x="43" y="9"/>
                  </a:moveTo>
                  <a:cubicBezTo>
                    <a:pt x="43" y="9"/>
                    <a:pt x="43" y="9"/>
                    <a:pt x="44" y="10"/>
                  </a:cubicBezTo>
                  <a:cubicBezTo>
                    <a:pt x="43" y="9"/>
                    <a:pt x="43" y="9"/>
                    <a:pt x="43" y="9"/>
                  </a:cubicBezTo>
                  <a:close/>
                  <a:moveTo>
                    <a:pt x="44" y="10"/>
                  </a:moveTo>
                  <a:cubicBezTo>
                    <a:pt x="44" y="10"/>
                    <a:pt x="44" y="10"/>
                    <a:pt x="44" y="10"/>
                  </a:cubicBezTo>
                  <a:cubicBezTo>
                    <a:pt x="44" y="10"/>
                    <a:pt x="44" y="10"/>
                    <a:pt x="44" y="10"/>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6" name="Freeform 170"/>
            <p:cNvSpPr>
              <a:spLocks noEditPoints="1"/>
            </p:cNvSpPr>
            <p:nvPr/>
          </p:nvSpPr>
          <p:spPr bwMode="auto">
            <a:xfrm>
              <a:off x="6688" y="2036"/>
              <a:ext cx="116" cy="118"/>
            </a:xfrm>
            <a:custGeom>
              <a:avLst/>
              <a:gdLst>
                <a:gd name="T0" fmla="*/ 38 w 49"/>
                <a:gd name="T1" fmla="*/ 6 h 50"/>
                <a:gd name="T2" fmla="*/ 0 w 49"/>
                <a:gd name="T3" fmla="*/ 6 h 50"/>
                <a:gd name="T4" fmla="*/ 0 w 49"/>
                <a:gd name="T5" fmla="*/ 50 h 50"/>
                <a:gd name="T6" fmla="*/ 44 w 49"/>
                <a:gd name="T7" fmla="*/ 50 h 50"/>
                <a:gd name="T8" fmla="*/ 44 w 49"/>
                <a:gd name="T9" fmla="*/ 50 h 50"/>
                <a:gd name="T10" fmla="*/ 44 w 49"/>
                <a:gd name="T11" fmla="*/ 9 h 50"/>
                <a:gd name="T12" fmla="*/ 49 w 49"/>
                <a:gd name="T13" fmla="*/ 4 h 50"/>
                <a:gd name="T14" fmla="*/ 42 w 49"/>
                <a:gd name="T15" fmla="*/ 0 h 50"/>
                <a:gd name="T16" fmla="*/ 38 w 49"/>
                <a:gd name="T17" fmla="*/ 6 h 50"/>
                <a:gd name="T18" fmla="*/ 37 w 49"/>
                <a:gd name="T19" fmla="*/ 43 h 50"/>
                <a:gd name="T20" fmla="*/ 6 w 49"/>
                <a:gd name="T21" fmla="*/ 43 h 50"/>
                <a:gd name="T22" fmla="*/ 6 w 49"/>
                <a:gd name="T23" fmla="*/ 12 h 50"/>
                <a:gd name="T24" fmla="*/ 35 w 49"/>
                <a:gd name="T25" fmla="*/ 12 h 50"/>
                <a:gd name="T26" fmla="*/ 24 w 49"/>
                <a:gd name="T27" fmla="*/ 28 h 50"/>
                <a:gd name="T28" fmla="*/ 16 w 49"/>
                <a:gd name="T29" fmla="*/ 21 h 50"/>
                <a:gd name="T30" fmla="*/ 15 w 49"/>
                <a:gd name="T31" fmla="*/ 21 h 50"/>
                <a:gd name="T32" fmla="*/ 10 w 49"/>
                <a:gd name="T33" fmla="*/ 25 h 50"/>
                <a:gd name="T34" fmla="*/ 24 w 49"/>
                <a:gd name="T35" fmla="*/ 38 h 50"/>
                <a:gd name="T36" fmla="*/ 27 w 49"/>
                <a:gd name="T37" fmla="*/ 33 h 50"/>
                <a:gd name="T38" fmla="*/ 37 w 49"/>
                <a:gd name="T39" fmla="*/ 20 h 50"/>
                <a:gd name="T40" fmla="*/ 37 w 49"/>
                <a:gd name="T41"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50">
                  <a:moveTo>
                    <a:pt x="38" y="6"/>
                  </a:moveTo>
                  <a:cubicBezTo>
                    <a:pt x="0" y="6"/>
                    <a:pt x="0" y="6"/>
                    <a:pt x="0" y="6"/>
                  </a:cubicBezTo>
                  <a:cubicBezTo>
                    <a:pt x="0" y="50"/>
                    <a:pt x="0" y="50"/>
                    <a:pt x="0" y="50"/>
                  </a:cubicBezTo>
                  <a:cubicBezTo>
                    <a:pt x="44" y="50"/>
                    <a:pt x="44" y="50"/>
                    <a:pt x="44" y="50"/>
                  </a:cubicBezTo>
                  <a:cubicBezTo>
                    <a:pt x="44" y="50"/>
                    <a:pt x="44" y="50"/>
                    <a:pt x="44" y="50"/>
                  </a:cubicBezTo>
                  <a:cubicBezTo>
                    <a:pt x="44" y="9"/>
                    <a:pt x="44" y="9"/>
                    <a:pt x="44" y="9"/>
                  </a:cubicBezTo>
                  <a:cubicBezTo>
                    <a:pt x="49" y="4"/>
                    <a:pt x="49" y="4"/>
                    <a:pt x="49" y="4"/>
                  </a:cubicBezTo>
                  <a:cubicBezTo>
                    <a:pt x="42" y="0"/>
                    <a:pt x="42" y="0"/>
                    <a:pt x="42" y="0"/>
                  </a:cubicBezTo>
                  <a:cubicBezTo>
                    <a:pt x="38" y="6"/>
                    <a:pt x="38" y="6"/>
                    <a:pt x="38" y="6"/>
                  </a:cubicBezTo>
                  <a:close/>
                  <a:moveTo>
                    <a:pt x="37" y="43"/>
                  </a:moveTo>
                  <a:cubicBezTo>
                    <a:pt x="6" y="43"/>
                    <a:pt x="6" y="43"/>
                    <a:pt x="6" y="43"/>
                  </a:cubicBezTo>
                  <a:cubicBezTo>
                    <a:pt x="6" y="16"/>
                    <a:pt x="6" y="13"/>
                    <a:pt x="6" y="12"/>
                  </a:cubicBezTo>
                  <a:cubicBezTo>
                    <a:pt x="35" y="12"/>
                    <a:pt x="35" y="12"/>
                    <a:pt x="35" y="12"/>
                  </a:cubicBezTo>
                  <a:cubicBezTo>
                    <a:pt x="32" y="16"/>
                    <a:pt x="28" y="21"/>
                    <a:pt x="24" y="28"/>
                  </a:cubicBezTo>
                  <a:cubicBezTo>
                    <a:pt x="24" y="28"/>
                    <a:pt x="24" y="28"/>
                    <a:pt x="16" y="21"/>
                  </a:cubicBezTo>
                  <a:cubicBezTo>
                    <a:pt x="16" y="21"/>
                    <a:pt x="16" y="21"/>
                    <a:pt x="15" y="21"/>
                  </a:cubicBezTo>
                  <a:cubicBezTo>
                    <a:pt x="15" y="21"/>
                    <a:pt x="15" y="21"/>
                    <a:pt x="10" y="25"/>
                  </a:cubicBezTo>
                  <a:cubicBezTo>
                    <a:pt x="10" y="25"/>
                    <a:pt x="10" y="25"/>
                    <a:pt x="24" y="38"/>
                  </a:cubicBezTo>
                  <a:cubicBezTo>
                    <a:pt x="24" y="38"/>
                    <a:pt x="24" y="38"/>
                    <a:pt x="27" y="33"/>
                  </a:cubicBezTo>
                  <a:cubicBezTo>
                    <a:pt x="29" y="30"/>
                    <a:pt x="33" y="27"/>
                    <a:pt x="37" y="20"/>
                  </a:cubicBezTo>
                  <a:cubicBezTo>
                    <a:pt x="37" y="43"/>
                    <a:pt x="37" y="43"/>
                    <a:pt x="37" y="43"/>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7" name="Freeform 171"/>
            <p:cNvSpPr>
              <a:spLocks/>
            </p:cNvSpPr>
            <p:nvPr/>
          </p:nvSpPr>
          <p:spPr bwMode="auto">
            <a:xfrm>
              <a:off x="6930" y="1988"/>
              <a:ext cx="10" cy="10"/>
            </a:xfrm>
            <a:custGeom>
              <a:avLst/>
              <a:gdLst>
                <a:gd name="T0" fmla="*/ 3 w 4"/>
                <a:gd name="T1" fmla="*/ 4 h 4"/>
                <a:gd name="T2" fmla="*/ 2 w 4"/>
                <a:gd name="T3" fmla="*/ 2 h 4"/>
                <a:gd name="T4" fmla="*/ 2 w 4"/>
                <a:gd name="T5" fmla="*/ 2 h 4"/>
                <a:gd name="T6" fmla="*/ 2 w 4"/>
                <a:gd name="T7" fmla="*/ 2 h 4"/>
                <a:gd name="T8" fmla="*/ 0 w 4"/>
                <a:gd name="T9" fmla="*/ 1 h 4"/>
                <a:gd name="T10" fmla="*/ 2 w 4"/>
                <a:gd name="T11" fmla="*/ 0 h 4"/>
                <a:gd name="T12" fmla="*/ 4 w 4"/>
                <a:gd name="T13" fmla="*/ 0 h 4"/>
                <a:gd name="T14" fmla="*/ 4 w 4"/>
                <a:gd name="T15" fmla="*/ 2 h 4"/>
                <a:gd name="T16" fmla="*/ 3 w 4"/>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3" y="4"/>
                  </a:moveTo>
                  <a:cubicBezTo>
                    <a:pt x="2" y="4"/>
                    <a:pt x="2" y="3"/>
                    <a:pt x="2" y="2"/>
                  </a:cubicBezTo>
                  <a:cubicBezTo>
                    <a:pt x="2" y="2"/>
                    <a:pt x="2" y="2"/>
                    <a:pt x="2" y="2"/>
                  </a:cubicBezTo>
                  <a:cubicBezTo>
                    <a:pt x="2" y="2"/>
                    <a:pt x="2" y="2"/>
                    <a:pt x="2" y="2"/>
                  </a:cubicBezTo>
                  <a:cubicBezTo>
                    <a:pt x="1" y="2"/>
                    <a:pt x="0" y="2"/>
                    <a:pt x="0" y="1"/>
                  </a:cubicBezTo>
                  <a:cubicBezTo>
                    <a:pt x="0" y="0"/>
                    <a:pt x="1" y="0"/>
                    <a:pt x="2" y="0"/>
                  </a:cubicBezTo>
                  <a:cubicBezTo>
                    <a:pt x="4" y="0"/>
                    <a:pt x="4" y="0"/>
                    <a:pt x="4" y="0"/>
                  </a:cubicBezTo>
                  <a:cubicBezTo>
                    <a:pt x="4" y="2"/>
                    <a:pt x="4" y="2"/>
                    <a:pt x="4" y="2"/>
                  </a:cubicBezTo>
                  <a:cubicBezTo>
                    <a:pt x="4" y="3"/>
                    <a:pt x="4" y="4"/>
                    <a:pt x="3" y="4"/>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8" name="Freeform 172"/>
            <p:cNvSpPr>
              <a:spLocks noEditPoints="1"/>
            </p:cNvSpPr>
            <p:nvPr/>
          </p:nvSpPr>
          <p:spPr bwMode="auto">
            <a:xfrm>
              <a:off x="6880" y="1986"/>
              <a:ext cx="41" cy="7"/>
            </a:xfrm>
            <a:custGeom>
              <a:avLst/>
              <a:gdLst>
                <a:gd name="T0" fmla="*/ 15 w 17"/>
                <a:gd name="T1" fmla="*/ 3 h 3"/>
                <a:gd name="T2" fmla="*/ 15 w 17"/>
                <a:gd name="T3" fmla="*/ 3 h 3"/>
                <a:gd name="T4" fmla="*/ 11 w 17"/>
                <a:gd name="T5" fmla="*/ 3 h 3"/>
                <a:gd name="T6" fmla="*/ 10 w 17"/>
                <a:gd name="T7" fmla="*/ 2 h 3"/>
                <a:gd name="T8" fmla="*/ 11 w 17"/>
                <a:gd name="T9" fmla="*/ 0 h 3"/>
                <a:gd name="T10" fmla="*/ 15 w 17"/>
                <a:gd name="T11" fmla="*/ 0 h 3"/>
                <a:gd name="T12" fmla="*/ 17 w 17"/>
                <a:gd name="T13" fmla="*/ 2 h 3"/>
                <a:gd name="T14" fmla="*/ 15 w 17"/>
                <a:gd name="T15" fmla="*/ 3 h 3"/>
                <a:gd name="T16" fmla="*/ 4 w 17"/>
                <a:gd name="T17" fmla="*/ 3 h 3"/>
                <a:gd name="T18" fmla="*/ 4 w 17"/>
                <a:gd name="T19" fmla="*/ 3 h 3"/>
                <a:gd name="T20" fmla="*/ 1 w 17"/>
                <a:gd name="T21" fmla="*/ 3 h 3"/>
                <a:gd name="T22" fmla="*/ 0 w 17"/>
                <a:gd name="T23" fmla="*/ 2 h 3"/>
                <a:gd name="T24" fmla="*/ 1 w 17"/>
                <a:gd name="T25" fmla="*/ 0 h 3"/>
                <a:gd name="T26" fmla="*/ 4 w 17"/>
                <a:gd name="T27" fmla="*/ 0 h 3"/>
                <a:gd name="T28" fmla="*/ 5 w 17"/>
                <a:gd name="T29" fmla="*/ 2 h 3"/>
                <a:gd name="T30" fmla="*/ 4 w 17"/>
                <a:gd name="T3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3">
                  <a:moveTo>
                    <a:pt x="15" y="3"/>
                  </a:moveTo>
                  <a:cubicBezTo>
                    <a:pt x="15" y="3"/>
                    <a:pt x="15" y="3"/>
                    <a:pt x="15" y="3"/>
                  </a:cubicBezTo>
                  <a:cubicBezTo>
                    <a:pt x="11" y="3"/>
                    <a:pt x="11" y="3"/>
                    <a:pt x="11" y="3"/>
                  </a:cubicBezTo>
                  <a:cubicBezTo>
                    <a:pt x="10" y="2"/>
                    <a:pt x="10" y="2"/>
                    <a:pt x="10" y="2"/>
                  </a:cubicBezTo>
                  <a:cubicBezTo>
                    <a:pt x="10" y="1"/>
                    <a:pt x="11" y="0"/>
                    <a:pt x="11" y="0"/>
                  </a:cubicBezTo>
                  <a:cubicBezTo>
                    <a:pt x="15" y="0"/>
                    <a:pt x="15" y="0"/>
                    <a:pt x="15" y="0"/>
                  </a:cubicBezTo>
                  <a:cubicBezTo>
                    <a:pt x="16" y="0"/>
                    <a:pt x="17" y="1"/>
                    <a:pt x="17" y="2"/>
                  </a:cubicBezTo>
                  <a:cubicBezTo>
                    <a:pt x="17" y="2"/>
                    <a:pt x="16" y="3"/>
                    <a:pt x="15" y="3"/>
                  </a:cubicBezTo>
                  <a:close/>
                  <a:moveTo>
                    <a:pt x="4" y="3"/>
                  </a:moveTo>
                  <a:cubicBezTo>
                    <a:pt x="4" y="3"/>
                    <a:pt x="4" y="3"/>
                    <a:pt x="4" y="3"/>
                  </a:cubicBezTo>
                  <a:cubicBezTo>
                    <a:pt x="1" y="3"/>
                    <a:pt x="1" y="3"/>
                    <a:pt x="1" y="3"/>
                  </a:cubicBezTo>
                  <a:cubicBezTo>
                    <a:pt x="0" y="3"/>
                    <a:pt x="0" y="2"/>
                    <a:pt x="0" y="2"/>
                  </a:cubicBezTo>
                  <a:cubicBezTo>
                    <a:pt x="0" y="1"/>
                    <a:pt x="1" y="0"/>
                    <a:pt x="1" y="0"/>
                  </a:cubicBezTo>
                  <a:cubicBezTo>
                    <a:pt x="4" y="0"/>
                    <a:pt x="4" y="0"/>
                    <a:pt x="4" y="0"/>
                  </a:cubicBezTo>
                  <a:cubicBezTo>
                    <a:pt x="5" y="0"/>
                    <a:pt x="5" y="1"/>
                    <a:pt x="5" y="2"/>
                  </a:cubicBezTo>
                  <a:cubicBezTo>
                    <a:pt x="5" y="2"/>
                    <a:pt x="5" y="3"/>
                    <a:pt x="4" y="3"/>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9" name="Freeform 173"/>
            <p:cNvSpPr>
              <a:spLocks noEditPoints="1"/>
            </p:cNvSpPr>
            <p:nvPr/>
          </p:nvSpPr>
          <p:spPr bwMode="auto">
            <a:xfrm>
              <a:off x="6569" y="1984"/>
              <a:ext cx="297" cy="9"/>
            </a:xfrm>
            <a:custGeom>
              <a:avLst/>
              <a:gdLst>
                <a:gd name="T0" fmla="*/ 124 w 125"/>
                <a:gd name="T1" fmla="*/ 4 h 4"/>
                <a:gd name="T2" fmla="*/ 120 w 125"/>
                <a:gd name="T3" fmla="*/ 3 h 4"/>
                <a:gd name="T4" fmla="*/ 124 w 125"/>
                <a:gd name="T5" fmla="*/ 1 h 4"/>
                <a:gd name="T6" fmla="*/ 124 w 125"/>
                <a:gd name="T7" fmla="*/ 4 h 4"/>
                <a:gd name="T8" fmla="*/ 114 w 125"/>
                <a:gd name="T9" fmla="*/ 4 h 4"/>
                <a:gd name="T10" fmla="*/ 109 w 125"/>
                <a:gd name="T11" fmla="*/ 2 h 4"/>
                <a:gd name="T12" fmla="*/ 114 w 125"/>
                <a:gd name="T13" fmla="*/ 1 h 4"/>
                <a:gd name="T14" fmla="*/ 114 w 125"/>
                <a:gd name="T15" fmla="*/ 4 h 4"/>
                <a:gd name="T16" fmla="*/ 103 w 125"/>
                <a:gd name="T17" fmla="*/ 4 h 4"/>
                <a:gd name="T18" fmla="*/ 98 w 125"/>
                <a:gd name="T19" fmla="*/ 2 h 4"/>
                <a:gd name="T20" fmla="*/ 103 w 125"/>
                <a:gd name="T21" fmla="*/ 1 h 4"/>
                <a:gd name="T22" fmla="*/ 103 w 125"/>
                <a:gd name="T23" fmla="*/ 4 h 4"/>
                <a:gd name="T24" fmla="*/ 91 w 125"/>
                <a:gd name="T25" fmla="*/ 4 h 4"/>
                <a:gd name="T26" fmla="*/ 87 w 125"/>
                <a:gd name="T27" fmla="*/ 2 h 4"/>
                <a:gd name="T28" fmla="*/ 92 w 125"/>
                <a:gd name="T29" fmla="*/ 1 h 4"/>
                <a:gd name="T30" fmla="*/ 91 w 125"/>
                <a:gd name="T31" fmla="*/ 4 h 4"/>
                <a:gd name="T32" fmla="*/ 81 w 125"/>
                <a:gd name="T33" fmla="*/ 3 h 4"/>
                <a:gd name="T34" fmla="*/ 76 w 125"/>
                <a:gd name="T35" fmla="*/ 2 h 4"/>
                <a:gd name="T36" fmla="*/ 81 w 125"/>
                <a:gd name="T37" fmla="*/ 1 h 4"/>
                <a:gd name="T38" fmla="*/ 81 w 125"/>
                <a:gd name="T39" fmla="*/ 3 h 4"/>
                <a:gd name="T40" fmla="*/ 70 w 125"/>
                <a:gd name="T41" fmla="*/ 3 h 4"/>
                <a:gd name="T42" fmla="*/ 66 w 125"/>
                <a:gd name="T43" fmla="*/ 2 h 4"/>
                <a:gd name="T44" fmla="*/ 67 w 125"/>
                <a:gd name="T45" fmla="*/ 1 h 4"/>
                <a:gd name="T46" fmla="*/ 71 w 125"/>
                <a:gd name="T47" fmla="*/ 2 h 4"/>
                <a:gd name="T48" fmla="*/ 59 w 125"/>
                <a:gd name="T49" fmla="*/ 3 h 4"/>
                <a:gd name="T50" fmla="*/ 56 w 125"/>
                <a:gd name="T51" fmla="*/ 3 h 4"/>
                <a:gd name="T52" fmla="*/ 56 w 125"/>
                <a:gd name="T53" fmla="*/ 1 h 4"/>
                <a:gd name="T54" fmla="*/ 60 w 125"/>
                <a:gd name="T55" fmla="*/ 2 h 4"/>
                <a:gd name="T56" fmla="*/ 48 w 125"/>
                <a:gd name="T57" fmla="*/ 3 h 4"/>
                <a:gd name="T58" fmla="*/ 45 w 125"/>
                <a:gd name="T59" fmla="*/ 3 h 4"/>
                <a:gd name="T60" fmla="*/ 45 w 125"/>
                <a:gd name="T61" fmla="*/ 1 h 4"/>
                <a:gd name="T62" fmla="*/ 48 w 125"/>
                <a:gd name="T63" fmla="*/ 1 h 4"/>
                <a:gd name="T64" fmla="*/ 48 w 125"/>
                <a:gd name="T65" fmla="*/ 3 h 4"/>
                <a:gd name="T66" fmla="*/ 38 w 125"/>
                <a:gd name="T67" fmla="*/ 3 h 4"/>
                <a:gd name="T68" fmla="*/ 32 w 125"/>
                <a:gd name="T69" fmla="*/ 2 h 4"/>
                <a:gd name="T70" fmla="*/ 38 w 125"/>
                <a:gd name="T71" fmla="*/ 1 h 4"/>
                <a:gd name="T72" fmla="*/ 38 w 125"/>
                <a:gd name="T73" fmla="*/ 3 h 4"/>
                <a:gd name="T74" fmla="*/ 26 w 125"/>
                <a:gd name="T75" fmla="*/ 3 h 4"/>
                <a:gd name="T76" fmla="*/ 22 w 125"/>
                <a:gd name="T77" fmla="*/ 2 h 4"/>
                <a:gd name="T78" fmla="*/ 26 w 125"/>
                <a:gd name="T79" fmla="*/ 0 h 4"/>
                <a:gd name="T80" fmla="*/ 26 w 125"/>
                <a:gd name="T81" fmla="*/ 3 h 4"/>
                <a:gd name="T82" fmla="*/ 15 w 125"/>
                <a:gd name="T83" fmla="*/ 3 h 4"/>
                <a:gd name="T84" fmla="*/ 11 w 125"/>
                <a:gd name="T85" fmla="*/ 2 h 4"/>
                <a:gd name="T86" fmla="*/ 12 w 125"/>
                <a:gd name="T87" fmla="*/ 0 h 4"/>
                <a:gd name="T88" fmla="*/ 18 w 125"/>
                <a:gd name="T89" fmla="*/ 2 h 4"/>
                <a:gd name="T90" fmla="*/ 5 w 125"/>
                <a:gd name="T91" fmla="*/ 3 h 4"/>
                <a:gd name="T92" fmla="*/ 1 w 125"/>
                <a:gd name="T93" fmla="*/ 3 h 4"/>
                <a:gd name="T94" fmla="*/ 1 w 125"/>
                <a:gd name="T95" fmla="*/ 0 h 4"/>
                <a:gd name="T96" fmla="*/ 6 w 125"/>
                <a:gd name="T9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5" h="4">
                  <a:moveTo>
                    <a:pt x="124" y="4"/>
                  </a:moveTo>
                  <a:cubicBezTo>
                    <a:pt x="124" y="4"/>
                    <a:pt x="124" y="4"/>
                    <a:pt x="124" y="4"/>
                  </a:cubicBezTo>
                  <a:cubicBezTo>
                    <a:pt x="121" y="4"/>
                    <a:pt x="121" y="4"/>
                    <a:pt x="121" y="4"/>
                  </a:cubicBezTo>
                  <a:cubicBezTo>
                    <a:pt x="120" y="4"/>
                    <a:pt x="120" y="3"/>
                    <a:pt x="120" y="3"/>
                  </a:cubicBezTo>
                  <a:cubicBezTo>
                    <a:pt x="120" y="2"/>
                    <a:pt x="120" y="1"/>
                    <a:pt x="121" y="1"/>
                  </a:cubicBezTo>
                  <a:cubicBezTo>
                    <a:pt x="124" y="1"/>
                    <a:pt x="124" y="1"/>
                    <a:pt x="124" y="1"/>
                  </a:cubicBezTo>
                  <a:cubicBezTo>
                    <a:pt x="125" y="1"/>
                    <a:pt x="125" y="2"/>
                    <a:pt x="125" y="3"/>
                  </a:cubicBezTo>
                  <a:cubicBezTo>
                    <a:pt x="125" y="3"/>
                    <a:pt x="125" y="4"/>
                    <a:pt x="124" y="4"/>
                  </a:cubicBezTo>
                  <a:close/>
                  <a:moveTo>
                    <a:pt x="114" y="4"/>
                  </a:moveTo>
                  <a:cubicBezTo>
                    <a:pt x="114" y="4"/>
                    <a:pt x="114" y="4"/>
                    <a:pt x="114" y="4"/>
                  </a:cubicBezTo>
                  <a:cubicBezTo>
                    <a:pt x="110" y="4"/>
                    <a:pt x="110" y="4"/>
                    <a:pt x="110" y="4"/>
                  </a:cubicBezTo>
                  <a:cubicBezTo>
                    <a:pt x="109" y="4"/>
                    <a:pt x="109" y="3"/>
                    <a:pt x="109" y="2"/>
                  </a:cubicBezTo>
                  <a:cubicBezTo>
                    <a:pt x="109" y="2"/>
                    <a:pt x="109" y="1"/>
                    <a:pt x="110" y="1"/>
                  </a:cubicBezTo>
                  <a:cubicBezTo>
                    <a:pt x="114" y="1"/>
                    <a:pt x="114" y="1"/>
                    <a:pt x="114" y="1"/>
                  </a:cubicBezTo>
                  <a:cubicBezTo>
                    <a:pt x="115" y="1"/>
                    <a:pt x="115" y="2"/>
                    <a:pt x="115" y="2"/>
                  </a:cubicBezTo>
                  <a:cubicBezTo>
                    <a:pt x="115" y="3"/>
                    <a:pt x="115" y="4"/>
                    <a:pt x="114" y="4"/>
                  </a:cubicBezTo>
                  <a:close/>
                  <a:moveTo>
                    <a:pt x="103" y="4"/>
                  </a:moveTo>
                  <a:cubicBezTo>
                    <a:pt x="103" y="4"/>
                    <a:pt x="103" y="4"/>
                    <a:pt x="103" y="4"/>
                  </a:cubicBezTo>
                  <a:cubicBezTo>
                    <a:pt x="100" y="4"/>
                    <a:pt x="100" y="4"/>
                    <a:pt x="100" y="4"/>
                  </a:cubicBezTo>
                  <a:cubicBezTo>
                    <a:pt x="99" y="4"/>
                    <a:pt x="98" y="3"/>
                    <a:pt x="98" y="2"/>
                  </a:cubicBezTo>
                  <a:cubicBezTo>
                    <a:pt x="98" y="2"/>
                    <a:pt x="99" y="1"/>
                    <a:pt x="100" y="1"/>
                  </a:cubicBezTo>
                  <a:cubicBezTo>
                    <a:pt x="103" y="1"/>
                    <a:pt x="103" y="1"/>
                    <a:pt x="103" y="1"/>
                  </a:cubicBezTo>
                  <a:cubicBezTo>
                    <a:pt x="104" y="2"/>
                    <a:pt x="104" y="2"/>
                    <a:pt x="104" y="2"/>
                  </a:cubicBezTo>
                  <a:cubicBezTo>
                    <a:pt x="104" y="3"/>
                    <a:pt x="103" y="4"/>
                    <a:pt x="103" y="4"/>
                  </a:cubicBezTo>
                  <a:close/>
                  <a:moveTo>
                    <a:pt x="91" y="4"/>
                  </a:moveTo>
                  <a:cubicBezTo>
                    <a:pt x="91" y="4"/>
                    <a:pt x="91" y="4"/>
                    <a:pt x="91" y="4"/>
                  </a:cubicBezTo>
                  <a:cubicBezTo>
                    <a:pt x="88" y="4"/>
                    <a:pt x="88" y="4"/>
                    <a:pt x="88" y="4"/>
                  </a:cubicBezTo>
                  <a:cubicBezTo>
                    <a:pt x="88" y="4"/>
                    <a:pt x="87" y="3"/>
                    <a:pt x="87" y="2"/>
                  </a:cubicBezTo>
                  <a:cubicBezTo>
                    <a:pt x="87" y="2"/>
                    <a:pt x="88" y="1"/>
                    <a:pt x="89" y="1"/>
                  </a:cubicBezTo>
                  <a:cubicBezTo>
                    <a:pt x="92" y="1"/>
                    <a:pt x="92" y="1"/>
                    <a:pt x="92" y="1"/>
                  </a:cubicBezTo>
                  <a:cubicBezTo>
                    <a:pt x="93" y="2"/>
                    <a:pt x="93" y="2"/>
                    <a:pt x="93" y="2"/>
                  </a:cubicBezTo>
                  <a:cubicBezTo>
                    <a:pt x="93" y="3"/>
                    <a:pt x="92" y="4"/>
                    <a:pt x="91" y="4"/>
                  </a:cubicBezTo>
                  <a:close/>
                  <a:moveTo>
                    <a:pt x="81" y="3"/>
                  </a:moveTo>
                  <a:cubicBezTo>
                    <a:pt x="81" y="3"/>
                    <a:pt x="81" y="3"/>
                    <a:pt x="81" y="3"/>
                  </a:cubicBezTo>
                  <a:cubicBezTo>
                    <a:pt x="77" y="3"/>
                    <a:pt x="77" y="3"/>
                    <a:pt x="77" y="3"/>
                  </a:cubicBezTo>
                  <a:cubicBezTo>
                    <a:pt x="77" y="3"/>
                    <a:pt x="76" y="3"/>
                    <a:pt x="76" y="2"/>
                  </a:cubicBezTo>
                  <a:cubicBezTo>
                    <a:pt x="76" y="1"/>
                    <a:pt x="77" y="1"/>
                    <a:pt x="77" y="1"/>
                  </a:cubicBezTo>
                  <a:cubicBezTo>
                    <a:pt x="81" y="1"/>
                    <a:pt x="81" y="1"/>
                    <a:pt x="81" y="1"/>
                  </a:cubicBezTo>
                  <a:cubicBezTo>
                    <a:pt x="82" y="1"/>
                    <a:pt x="83" y="1"/>
                    <a:pt x="83" y="2"/>
                  </a:cubicBezTo>
                  <a:cubicBezTo>
                    <a:pt x="83" y="3"/>
                    <a:pt x="82" y="3"/>
                    <a:pt x="81" y="3"/>
                  </a:cubicBezTo>
                  <a:close/>
                  <a:moveTo>
                    <a:pt x="70" y="3"/>
                  </a:moveTo>
                  <a:cubicBezTo>
                    <a:pt x="70" y="3"/>
                    <a:pt x="70" y="3"/>
                    <a:pt x="70" y="3"/>
                  </a:cubicBezTo>
                  <a:cubicBezTo>
                    <a:pt x="67" y="3"/>
                    <a:pt x="67" y="3"/>
                    <a:pt x="67" y="3"/>
                  </a:cubicBezTo>
                  <a:cubicBezTo>
                    <a:pt x="66" y="3"/>
                    <a:pt x="66" y="3"/>
                    <a:pt x="66" y="2"/>
                  </a:cubicBezTo>
                  <a:cubicBezTo>
                    <a:pt x="66" y="1"/>
                    <a:pt x="66" y="1"/>
                    <a:pt x="67" y="1"/>
                  </a:cubicBezTo>
                  <a:cubicBezTo>
                    <a:pt x="67" y="1"/>
                    <a:pt x="67" y="1"/>
                    <a:pt x="67" y="1"/>
                  </a:cubicBezTo>
                  <a:cubicBezTo>
                    <a:pt x="70" y="1"/>
                    <a:pt x="70" y="1"/>
                    <a:pt x="70" y="1"/>
                  </a:cubicBezTo>
                  <a:cubicBezTo>
                    <a:pt x="71" y="1"/>
                    <a:pt x="71" y="1"/>
                    <a:pt x="71" y="2"/>
                  </a:cubicBezTo>
                  <a:cubicBezTo>
                    <a:pt x="71" y="3"/>
                    <a:pt x="71" y="3"/>
                    <a:pt x="70" y="3"/>
                  </a:cubicBezTo>
                  <a:close/>
                  <a:moveTo>
                    <a:pt x="59" y="3"/>
                  </a:moveTo>
                  <a:cubicBezTo>
                    <a:pt x="59" y="3"/>
                    <a:pt x="59" y="3"/>
                    <a:pt x="59" y="3"/>
                  </a:cubicBezTo>
                  <a:cubicBezTo>
                    <a:pt x="56" y="3"/>
                    <a:pt x="56" y="3"/>
                    <a:pt x="56" y="3"/>
                  </a:cubicBezTo>
                  <a:cubicBezTo>
                    <a:pt x="55" y="3"/>
                    <a:pt x="55" y="3"/>
                    <a:pt x="55" y="2"/>
                  </a:cubicBezTo>
                  <a:cubicBezTo>
                    <a:pt x="55" y="1"/>
                    <a:pt x="55" y="1"/>
                    <a:pt x="56" y="1"/>
                  </a:cubicBezTo>
                  <a:cubicBezTo>
                    <a:pt x="59" y="1"/>
                    <a:pt x="59" y="1"/>
                    <a:pt x="59" y="1"/>
                  </a:cubicBezTo>
                  <a:cubicBezTo>
                    <a:pt x="60" y="1"/>
                    <a:pt x="60" y="1"/>
                    <a:pt x="60" y="2"/>
                  </a:cubicBezTo>
                  <a:cubicBezTo>
                    <a:pt x="60" y="3"/>
                    <a:pt x="60" y="3"/>
                    <a:pt x="59" y="3"/>
                  </a:cubicBezTo>
                  <a:close/>
                  <a:moveTo>
                    <a:pt x="48" y="3"/>
                  </a:moveTo>
                  <a:cubicBezTo>
                    <a:pt x="48" y="3"/>
                    <a:pt x="48" y="3"/>
                    <a:pt x="48" y="3"/>
                  </a:cubicBezTo>
                  <a:cubicBezTo>
                    <a:pt x="45" y="3"/>
                    <a:pt x="45" y="3"/>
                    <a:pt x="45" y="3"/>
                  </a:cubicBezTo>
                  <a:cubicBezTo>
                    <a:pt x="44" y="3"/>
                    <a:pt x="44" y="3"/>
                    <a:pt x="44" y="2"/>
                  </a:cubicBezTo>
                  <a:cubicBezTo>
                    <a:pt x="44" y="1"/>
                    <a:pt x="44" y="1"/>
                    <a:pt x="45" y="1"/>
                  </a:cubicBezTo>
                  <a:cubicBezTo>
                    <a:pt x="45" y="1"/>
                    <a:pt x="45" y="1"/>
                    <a:pt x="45" y="1"/>
                  </a:cubicBezTo>
                  <a:cubicBezTo>
                    <a:pt x="48" y="1"/>
                    <a:pt x="48" y="1"/>
                    <a:pt x="48" y="1"/>
                  </a:cubicBezTo>
                  <a:cubicBezTo>
                    <a:pt x="50" y="1"/>
                    <a:pt x="50" y="1"/>
                    <a:pt x="50" y="2"/>
                  </a:cubicBezTo>
                  <a:cubicBezTo>
                    <a:pt x="50" y="3"/>
                    <a:pt x="50" y="3"/>
                    <a:pt x="48" y="3"/>
                  </a:cubicBezTo>
                  <a:close/>
                  <a:moveTo>
                    <a:pt x="38" y="3"/>
                  </a:moveTo>
                  <a:cubicBezTo>
                    <a:pt x="38" y="3"/>
                    <a:pt x="38" y="3"/>
                    <a:pt x="38" y="3"/>
                  </a:cubicBezTo>
                  <a:cubicBezTo>
                    <a:pt x="35" y="3"/>
                    <a:pt x="35" y="3"/>
                    <a:pt x="35" y="3"/>
                  </a:cubicBezTo>
                  <a:cubicBezTo>
                    <a:pt x="34" y="3"/>
                    <a:pt x="32" y="2"/>
                    <a:pt x="32" y="2"/>
                  </a:cubicBezTo>
                  <a:cubicBezTo>
                    <a:pt x="32" y="1"/>
                    <a:pt x="34" y="0"/>
                    <a:pt x="35" y="0"/>
                  </a:cubicBezTo>
                  <a:cubicBezTo>
                    <a:pt x="38" y="1"/>
                    <a:pt x="38" y="1"/>
                    <a:pt x="38" y="1"/>
                  </a:cubicBezTo>
                  <a:cubicBezTo>
                    <a:pt x="38" y="1"/>
                    <a:pt x="39" y="1"/>
                    <a:pt x="39" y="2"/>
                  </a:cubicBezTo>
                  <a:cubicBezTo>
                    <a:pt x="39" y="3"/>
                    <a:pt x="38" y="3"/>
                    <a:pt x="38" y="3"/>
                  </a:cubicBezTo>
                  <a:close/>
                  <a:moveTo>
                    <a:pt x="26" y="3"/>
                  </a:moveTo>
                  <a:cubicBezTo>
                    <a:pt x="26" y="3"/>
                    <a:pt x="26" y="3"/>
                    <a:pt x="26" y="3"/>
                  </a:cubicBezTo>
                  <a:cubicBezTo>
                    <a:pt x="23" y="3"/>
                    <a:pt x="23" y="3"/>
                    <a:pt x="23" y="3"/>
                  </a:cubicBezTo>
                  <a:cubicBezTo>
                    <a:pt x="22" y="2"/>
                    <a:pt x="22" y="2"/>
                    <a:pt x="22" y="2"/>
                  </a:cubicBezTo>
                  <a:cubicBezTo>
                    <a:pt x="22" y="1"/>
                    <a:pt x="23" y="0"/>
                    <a:pt x="23" y="0"/>
                  </a:cubicBezTo>
                  <a:cubicBezTo>
                    <a:pt x="26" y="0"/>
                    <a:pt x="26" y="0"/>
                    <a:pt x="26" y="0"/>
                  </a:cubicBezTo>
                  <a:cubicBezTo>
                    <a:pt x="27" y="0"/>
                    <a:pt x="28" y="1"/>
                    <a:pt x="28" y="2"/>
                  </a:cubicBezTo>
                  <a:cubicBezTo>
                    <a:pt x="28" y="2"/>
                    <a:pt x="27" y="3"/>
                    <a:pt x="26" y="3"/>
                  </a:cubicBezTo>
                  <a:close/>
                  <a:moveTo>
                    <a:pt x="15" y="3"/>
                  </a:moveTo>
                  <a:cubicBezTo>
                    <a:pt x="15" y="3"/>
                    <a:pt x="15" y="3"/>
                    <a:pt x="15" y="3"/>
                  </a:cubicBezTo>
                  <a:cubicBezTo>
                    <a:pt x="12" y="3"/>
                    <a:pt x="12" y="3"/>
                    <a:pt x="12" y="3"/>
                  </a:cubicBezTo>
                  <a:cubicBezTo>
                    <a:pt x="11" y="2"/>
                    <a:pt x="11" y="2"/>
                    <a:pt x="11" y="2"/>
                  </a:cubicBezTo>
                  <a:cubicBezTo>
                    <a:pt x="11" y="1"/>
                    <a:pt x="12" y="0"/>
                    <a:pt x="12" y="0"/>
                  </a:cubicBezTo>
                  <a:cubicBezTo>
                    <a:pt x="12" y="0"/>
                    <a:pt x="12" y="0"/>
                    <a:pt x="12" y="0"/>
                  </a:cubicBezTo>
                  <a:cubicBezTo>
                    <a:pt x="15" y="0"/>
                    <a:pt x="15" y="0"/>
                    <a:pt x="15" y="0"/>
                  </a:cubicBezTo>
                  <a:cubicBezTo>
                    <a:pt x="16" y="0"/>
                    <a:pt x="18" y="1"/>
                    <a:pt x="18" y="2"/>
                  </a:cubicBezTo>
                  <a:cubicBezTo>
                    <a:pt x="18" y="2"/>
                    <a:pt x="16" y="3"/>
                    <a:pt x="15" y="3"/>
                  </a:cubicBezTo>
                  <a:close/>
                  <a:moveTo>
                    <a:pt x="5" y="3"/>
                  </a:moveTo>
                  <a:cubicBezTo>
                    <a:pt x="5" y="3"/>
                    <a:pt x="5" y="3"/>
                    <a:pt x="5" y="3"/>
                  </a:cubicBezTo>
                  <a:cubicBezTo>
                    <a:pt x="1" y="3"/>
                    <a:pt x="1" y="3"/>
                    <a:pt x="1" y="3"/>
                  </a:cubicBezTo>
                  <a:cubicBezTo>
                    <a:pt x="0" y="3"/>
                    <a:pt x="0" y="2"/>
                    <a:pt x="0" y="1"/>
                  </a:cubicBezTo>
                  <a:cubicBezTo>
                    <a:pt x="0" y="1"/>
                    <a:pt x="0" y="0"/>
                    <a:pt x="1" y="0"/>
                  </a:cubicBezTo>
                  <a:cubicBezTo>
                    <a:pt x="5" y="0"/>
                    <a:pt x="5" y="0"/>
                    <a:pt x="5" y="0"/>
                  </a:cubicBezTo>
                  <a:cubicBezTo>
                    <a:pt x="6" y="0"/>
                    <a:pt x="6" y="1"/>
                    <a:pt x="6" y="2"/>
                  </a:cubicBezTo>
                  <a:cubicBezTo>
                    <a:pt x="6" y="2"/>
                    <a:pt x="6" y="3"/>
                    <a:pt x="5" y="3"/>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0" name="Freeform 174"/>
            <p:cNvSpPr>
              <a:spLocks/>
            </p:cNvSpPr>
            <p:nvPr/>
          </p:nvSpPr>
          <p:spPr bwMode="auto">
            <a:xfrm>
              <a:off x="6548" y="1984"/>
              <a:ext cx="9" cy="9"/>
            </a:xfrm>
            <a:custGeom>
              <a:avLst/>
              <a:gdLst>
                <a:gd name="T0" fmla="*/ 1 w 4"/>
                <a:gd name="T1" fmla="*/ 4 h 4"/>
                <a:gd name="T2" fmla="*/ 0 w 4"/>
                <a:gd name="T3" fmla="*/ 3 h 4"/>
                <a:gd name="T4" fmla="*/ 0 w 4"/>
                <a:gd name="T5" fmla="*/ 0 h 4"/>
                <a:gd name="T6" fmla="*/ 3 w 4"/>
                <a:gd name="T7" fmla="*/ 0 h 4"/>
                <a:gd name="T8" fmla="*/ 4 w 4"/>
                <a:gd name="T9" fmla="*/ 1 h 4"/>
                <a:gd name="T10" fmla="*/ 3 w 4"/>
                <a:gd name="T11" fmla="*/ 3 h 4"/>
                <a:gd name="T12" fmla="*/ 3 w 4"/>
                <a:gd name="T13" fmla="*/ 3 h 4"/>
                <a:gd name="T14" fmla="*/ 3 w 4"/>
                <a:gd name="T15" fmla="*/ 3 h 4"/>
                <a:gd name="T16" fmla="*/ 3 w 4"/>
                <a:gd name="T17" fmla="*/ 3 h 4"/>
                <a:gd name="T18" fmla="*/ 1 w 4"/>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1" y="4"/>
                  </a:moveTo>
                  <a:cubicBezTo>
                    <a:pt x="1" y="4"/>
                    <a:pt x="0" y="4"/>
                    <a:pt x="0" y="3"/>
                  </a:cubicBezTo>
                  <a:cubicBezTo>
                    <a:pt x="0" y="0"/>
                    <a:pt x="0" y="0"/>
                    <a:pt x="0" y="0"/>
                  </a:cubicBezTo>
                  <a:cubicBezTo>
                    <a:pt x="3" y="0"/>
                    <a:pt x="3" y="0"/>
                    <a:pt x="3" y="0"/>
                  </a:cubicBezTo>
                  <a:cubicBezTo>
                    <a:pt x="4" y="0"/>
                    <a:pt x="4" y="1"/>
                    <a:pt x="4" y="1"/>
                  </a:cubicBezTo>
                  <a:cubicBezTo>
                    <a:pt x="4" y="2"/>
                    <a:pt x="4" y="3"/>
                    <a:pt x="3" y="3"/>
                  </a:cubicBezTo>
                  <a:cubicBezTo>
                    <a:pt x="3" y="3"/>
                    <a:pt x="3" y="3"/>
                    <a:pt x="3" y="3"/>
                  </a:cubicBezTo>
                  <a:cubicBezTo>
                    <a:pt x="3" y="3"/>
                    <a:pt x="3" y="3"/>
                    <a:pt x="3" y="3"/>
                  </a:cubicBezTo>
                  <a:cubicBezTo>
                    <a:pt x="3" y="3"/>
                    <a:pt x="3" y="3"/>
                    <a:pt x="3" y="3"/>
                  </a:cubicBezTo>
                  <a:cubicBezTo>
                    <a:pt x="3" y="4"/>
                    <a:pt x="2" y="4"/>
                    <a:pt x="1" y="4"/>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1" name="Freeform 175"/>
            <p:cNvSpPr>
              <a:spLocks noEditPoints="1"/>
            </p:cNvSpPr>
            <p:nvPr/>
          </p:nvSpPr>
          <p:spPr bwMode="auto">
            <a:xfrm>
              <a:off x="6548" y="2002"/>
              <a:ext cx="7" cy="38"/>
            </a:xfrm>
            <a:custGeom>
              <a:avLst/>
              <a:gdLst>
                <a:gd name="T0" fmla="*/ 1 w 3"/>
                <a:gd name="T1" fmla="*/ 16 h 16"/>
                <a:gd name="T2" fmla="*/ 0 w 3"/>
                <a:gd name="T3" fmla="*/ 15 h 16"/>
                <a:gd name="T4" fmla="*/ 0 w 3"/>
                <a:gd name="T5" fmla="*/ 12 h 16"/>
                <a:gd name="T6" fmla="*/ 1 w 3"/>
                <a:gd name="T7" fmla="*/ 11 h 16"/>
                <a:gd name="T8" fmla="*/ 3 w 3"/>
                <a:gd name="T9" fmla="*/ 12 h 16"/>
                <a:gd name="T10" fmla="*/ 3 w 3"/>
                <a:gd name="T11" fmla="*/ 15 h 16"/>
                <a:gd name="T12" fmla="*/ 1 w 3"/>
                <a:gd name="T13" fmla="*/ 16 h 16"/>
                <a:gd name="T14" fmla="*/ 1 w 3"/>
                <a:gd name="T15" fmla="*/ 7 h 16"/>
                <a:gd name="T16" fmla="*/ 0 w 3"/>
                <a:gd name="T17" fmla="*/ 6 h 16"/>
                <a:gd name="T18" fmla="*/ 0 w 3"/>
                <a:gd name="T19" fmla="*/ 3 h 16"/>
                <a:gd name="T20" fmla="*/ 1 w 3"/>
                <a:gd name="T21" fmla="*/ 0 h 16"/>
                <a:gd name="T22" fmla="*/ 3 w 3"/>
                <a:gd name="T23" fmla="*/ 3 h 16"/>
                <a:gd name="T24" fmla="*/ 3 w 3"/>
                <a:gd name="T25" fmla="*/ 6 h 16"/>
                <a:gd name="T26" fmla="*/ 1 w 3"/>
                <a:gd name="T27" fmla="*/ 7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16">
                  <a:moveTo>
                    <a:pt x="1" y="16"/>
                  </a:moveTo>
                  <a:cubicBezTo>
                    <a:pt x="1" y="16"/>
                    <a:pt x="0" y="16"/>
                    <a:pt x="0" y="15"/>
                  </a:cubicBezTo>
                  <a:cubicBezTo>
                    <a:pt x="0" y="12"/>
                    <a:pt x="0" y="12"/>
                    <a:pt x="0" y="12"/>
                  </a:cubicBezTo>
                  <a:cubicBezTo>
                    <a:pt x="1" y="11"/>
                    <a:pt x="1" y="11"/>
                    <a:pt x="1" y="11"/>
                  </a:cubicBezTo>
                  <a:cubicBezTo>
                    <a:pt x="2" y="11"/>
                    <a:pt x="3" y="12"/>
                    <a:pt x="3" y="12"/>
                  </a:cubicBezTo>
                  <a:cubicBezTo>
                    <a:pt x="3" y="15"/>
                    <a:pt x="3" y="15"/>
                    <a:pt x="3" y="15"/>
                  </a:cubicBezTo>
                  <a:cubicBezTo>
                    <a:pt x="3" y="16"/>
                    <a:pt x="2" y="16"/>
                    <a:pt x="1" y="16"/>
                  </a:cubicBezTo>
                  <a:close/>
                  <a:moveTo>
                    <a:pt x="1" y="7"/>
                  </a:moveTo>
                  <a:cubicBezTo>
                    <a:pt x="0" y="6"/>
                    <a:pt x="0" y="6"/>
                    <a:pt x="0" y="6"/>
                  </a:cubicBezTo>
                  <a:cubicBezTo>
                    <a:pt x="0" y="3"/>
                    <a:pt x="0" y="3"/>
                    <a:pt x="0" y="3"/>
                  </a:cubicBezTo>
                  <a:cubicBezTo>
                    <a:pt x="0" y="1"/>
                    <a:pt x="1" y="0"/>
                    <a:pt x="1" y="0"/>
                  </a:cubicBezTo>
                  <a:cubicBezTo>
                    <a:pt x="2" y="0"/>
                    <a:pt x="3" y="1"/>
                    <a:pt x="3" y="3"/>
                  </a:cubicBezTo>
                  <a:cubicBezTo>
                    <a:pt x="3" y="6"/>
                    <a:pt x="3" y="6"/>
                    <a:pt x="3" y="6"/>
                  </a:cubicBezTo>
                  <a:cubicBezTo>
                    <a:pt x="3" y="6"/>
                    <a:pt x="2" y="7"/>
                    <a:pt x="1" y="7"/>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2" name="Freeform 176"/>
            <p:cNvSpPr>
              <a:spLocks noEditPoints="1"/>
            </p:cNvSpPr>
            <p:nvPr/>
          </p:nvSpPr>
          <p:spPr bwMode="auto">
            <a:xfrm>
              <a:off x="6548" y="2055"/>
              <a:ext cx="7" cy="133"/>
            </a:xfrm>
            <a:custGeom>
              <a:avLst/>
              <a:gdLst>
                <a:gd name="T0" fmla="*/ 1 w 3"/>
                <a:gd name="T1" fmla="*/ 56 h 56"/>
                <a:gd name="T2" fmla="*/ 0 w 3"/>
                <a:gd name="T3" fmla="*/ 54 h 56"/>
                <a:gd name="T4" fmla="*/ 0 w 3"/>
                <a:gd name="T5" fmla="*/ 52 h 56"/>
                <a:gd name="T6" fmla="*/ 1 w 3"/>
                <a:gd name="T7" fmla="*/ 50 h 56"/>
                <a:gd name="T8" fmla="*/ 3 w 3"/>
                <a:gd name="T9" fmla="*/ 52 h 56"/>
                <a:gd name="T10" fmla="*/ 3 w 3"/>
                <a:gd name="T11" fmla="*/ 54 h 56"/>
                <a:gd name="T12" fmla="*/ 1 w 3"/>
                <a:gd name="T13" fmla="*/ 56 h 56"/>
                <a:gd name="T14" fmla="*/ 1 w 3"/>
                <a:gd name="T15" fmla="*/ 46 h 56"/>
                <a:gd name="T16" fmla="*/ 0 w 3"/>
                <a:gd name="T17" fmla="*/ 45 h 56"/>
                <a:gd name="T18" fmla="*/ 0 w 3"/>
                <a:gd name="T19" fmla="*/ 41 h 56"/>
                <a:gd name="T20" fmla="*/ 1 w 3"/>
                <a:gd name="T21" fmla="*/ 40 h 56"/>
                <a:gd name="T22" fmla="*/ 3 w 3"/>
                <a:gd name="T23" fmla="*/ 41 h 56"/>
                <a:gd name="T24" fmla="*/ 3 w 3"/>
                <a:gd name="T25" fmla="*/ 45 h 56"/>
                <a:gd name="T26" fmla="*/ 1 w 3"/>
                <a:gd name="T27" fmla="*/ 46 h 56"/>
                <a:gd name="T28" fmla="*/ 1 w 3"/>
                <a:gd name="T29" fmla="*/ 36 h 56"/>
                <a:gd name="T30" fmla="*/ 0 w 3"/>
                <a:gd name="T31" fmla="*/ 34 h 56"/>
                <a:gd name="T32" fmla="*/ 0 w 3"/>
                <a:gd name="T33" fmla="*/ 31 h 56"/>
                <a:gd name="T34" fmla="*/ 1 w 3"/>
                <a:gd name="T35" fmla="*/ 30 h 56"/>
                <a:gd name="T36" fmla="*/ 3 w 3"/>
                <a:gd name="T37" fmla="*/ 31 h 56"/>
                <a:gd name="T38" fmla="*/ 3 w 3"/>
                <a:gd name="T39" fmla="*/ 34 h 56"/>
                <a:gd name="T40" fmla="*/ 1 w 3"/>
                <a:gd name="T41" fmla="*/ 36 h 56"/>
                <a:gd name="T42" fmla="*/ 1 w 3"/>
                <a:gd name="T43" fmla="*/ 25 h 56"/>
                <a:gd name="T44" fmla="*/ 0 w 3"/>
                <a:gd name="T45" fmla="*/ 24 h 56"/>
                <a:gd name="T46" fmla="*/ 0 w 3"/>
                <a:gd name="T47" fmla="*/ 21 h 56"/>
                <a:gd name="T48" fmla="*/ 1 w 3"/>
                <a:gd name="T49" fmla="*/ 20 h 56"/>
                <a:gd name="T50" fmla="*/ 3 w 3"/>
                <a:gd name="T51" fmla="*/ 21 h 56"/>
                <a:gd name="T52" fmla="*/ 3 w 3"/>
                <a:gd name="T53" fmla="*/ 24 h 56"/>
                <a:gd name="T54" fmla="*/ 1 w 3"/>
                <a:gd name="T55" fmla="*/ 25 h 56"/>
                <a:gd name="T56" fmla="*/ 1 w 3"/>
                <a:gd name="T57" fmla="*/ 15 h 56"/>
                <a:gd name="T58" fmla="*/ 0 w 3"/>
                <a:gd name="T59" fmla="*/ 14 h 56"/>
                <a:gd name="T60" fmla="*/ 0 w 3"/>
                <a:gd name="T61" fmla="*/ 10 h 56"/>
                <a:gd name="T62" fmla="*/ 1 w 3"/>
                <a:gd name="T63" fmla="*/ 9 h 56"/>
                <a:gd name="T64" fmla="*/ 3 w 3"/>
                <a:gd name="T65" fmla="*/ 10 h 56"/>
                <a:gd name="T66" fmla="*/ 3 w 3"/>
                <a:gd name="T67" fmla="*/ 14 h 56"/>
                <a:gd name="T68" fmla="*/ 1 w 3"/>
                <a:gd name="T69" fmla="*/ 15 h 56"/>
                <a:gd name="T70" fmla="*/ 1 w 3"/>
                <a:gd name="T71" fmla="*/ 5 h 56"/>
                <a:gd name="T72" fmla="*/ 0 w 3"/>
                <a:gd name="T73" fmla="*/ 4 h 56"/>
                <a:gd name="T74" fmla="*/ 0 w 3"/>
                <a:gd name="T75" fmla="*/ 1 h 56"/>
                <a:gd name="T76" fmla="*/ 1 w 3"/>
                <a:gd name="T77" fmla="*/ 0 h 56"/>
                <a:gd name="T78" fmla="*/ 3 w 3"/>
                <a:gd name="T79" fmla="*/ 1 h 56"/>
                <a:gd name="T80" fmla="*/ 3 w 3"/>
                <a:gd name="T81" fmla="*/ 4 h 56"/>
                <a:gd name="T82" fmla="*/ 1 w 3"/>
                <a:gd name="T83"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 h="56">
                  <a:moveTo>
                    <a:pt x="1" y="56"/>
                  </a:moveTo>
                  <a:cubicBezTo>
                    <a:pt x="1" y="56"/>
                    <a:pt x="0" y="55"/>
                    <a:pt x="0" y="54"/>
                  </a:cubicBezTo>
                  <a:cubicBezTo>
                    <a:pt x="0" y="52"/>
                    <a:pt x="0" y="52"/>
                    <a:pt x="0" y="52"/>
                  </a:cubicBezTo>
                  <a:cubicBezTo>
                    <a:pt x="0" y="51"/>
                    <a:pt x="1" y="50"/>
                    <a:pt x="1" y="50"/>
                  </a:cubicBezTo>
                  <a:cubicBezTo>
                    <a:pt x="2" y="50"/>
                    <a:pt x="3" y="51"/>
                    <a:pt x="3" y="52"/>
                  </a:cubicBezTo>
                  <a:cubicBezTo>
                    <a:pt x="3" y="54"/>
                    <a:pt x="3" y="54"/>
                    <a:pt x="3" y="54"/>
                  </a:cubicBezTo>
                  <a:cubicBezTo>
                    <a:pt x="3" y="55"/>
                    <a:pt x="2" y="56"/>
                    <a:pt x="1" y="56"/>
                  </a:cubicBezTo>
                  <a:close/>
                  <a:moveTo>
                    <a:pt x="1" y="46"/>
                  </a:moveTo>
                  <a:cubicBezTo>
                    <a:pt x="1" y="46"/>
                    <a:pt x="0" y="46"/>
                    <a:pt x="0" y="45"/>
                  </a:cubicBezTo>
                  <a:cubicBezTo>
                    <a:pt x="0" y="41"/>
                    <a:pt x="0" y="41"/>
                    <a:pt x="0" y="41"/>
                  </a:cubicBezTo>
                  <a:cubicBezTo>
                    <a:pt x="0" y="40"/>
                    <a:pt x="1" y="40"/>
                    <a:pt x="1" y="40"/>
                  </a:cubicBezTo>
                  <a:cubicBezTo>
                    <a:pt x="2" y="40"/>
                    <a:pt x="3" y="40"/>
                    <a:pt x="3" y="41"/>
                  </a:cubicBezTo>
                  <a:cubicBezTo>
                    <a:pt x="3" y="45"/>
                    <a:pt x="3" y="45"/>
                    <a:pt x="3" y="45"/>
                  </a:cubicBezTo>
                  <a:cubicBezTo>
                    <a:pt x="3" y="46"/>
                    <a:pt x="2" y="46"/>
                    <a:pt x="1" y="46"/>
                  </a:cubicBezTo>
                  <a:close/>
                  <a:moveTo>
                    <a:pt x="1" y="36"/>
                  </a:moveTo>
                  <a:cubicBezTo>
                    <a:pt x="1" y="36"/>
                    <a:pt x="0" y="35"/>
                    <a:pt x="0" y="34"/>
                  </a:cubicBezTo>
                  <a:cubicBezTo>
                    <a:pt x="0" y="31"/>
                    <a:pt x="0" y="31"/>
                    <a:pt x="0" y="31"/>
                  </a:cubicBezTo>
                  <a:cubicBezTo>
                    <a:pt x="1" y="30"/>
                    <a:pt x="1" y="30"/>
                    <a:pt x="1" y="30"/>
                  </a:cubicBezTo>
                  <a:cubicBezTo>
                    <a:pt x="2" y="30"/>
                    <a:pt x="3" y="31"/>
                    <a:pt x="3" y="31"/>
                  </a:cubicBezTo>
                  <a:cubicBezTo>
                    <a:pt x="3" y="34"/>
                    <a:pt x="3" y="34"/>
                    <a:pt x="3" y="34"/>
                  </a:cubicBezTo>
                  <a:cubicBezTo>
                    <a:pt x="3" y="35"/>
                    <a:pt x="2" y="36"/>
                    <a:pt x="1" y="36"/>
                  </a:cubicBezTo>
                  <a:close/>
                  <a:moveTo>
                    <a:pt x="1" y="25"/>
                  </a:moveTo>
                  <a:cubicBezTo>
                    <a:pt x="0" y="24"/>
                    <a:pt x="0" y="24"/>
                    <a:pt x="0" y="24"/>
                  </a:cubicBezTo>
                  <a:cubicBezTo>
                    <a:pt x="0" y="21"/>
                    <a:pt x="0" y="21"/>
                    <a:pt x="0" y="21"/>
                  </a:cubicBezTo>
                  <a:cubicBezTo>
                    <a:pt x="0" y="20"/>
                    <a:pt x="1" y="20"/>
                    <a:pt x="1" y="20"/>
                  </a:cubicBezTo>
                  <a:cubicBezTo>
                    <a:pt x="2" y="20"/>
                    <a:pt x="3" y="20"/>
                    <a:pt x="3" y="21"/>
                  </a:cubicBezTo>
                  <a:cubicBezTo>
                    <a:pt x="3" y="24"/>
                    <a:pt x="3" y="24"/>
                    <a:pt x="3" y="24"/>
                  </a:cubicBezTo>
                  <a:cubicBezTo>
                    <a:pt x="3" y="24"/>
                    <a:pt x="2" y="25"/>
                    <a:pt x="1" y="25"/>
                  </a:cubicBezTo>
                  <a:close/>
                  <a:moveTo>
                    <a:pt x="1" y="15"/>
                  </a:moveTo>
                  <a:cubicBezTo>
                    <a:pt x="1" y="15"/>
                    <a:pt x="0" y="15"/>
                    <a:pt x="0" y="14"/>
                  </a:cubicBezTo>
                  <a:cubicBezTo>
                    <a:pt x="0" y="10"/>
                    <a:pt x="0" y="10"/>
                    <a:pt x="0" y="10"/>
                  </a:cubicBezTo>
                  <a:cubicBezTo>
                    <a:pt x="1" y="9"/>
                    <a:pt x="1" y="9"/>
                    <a:pt x="1" y="9"/>
                  </a:cubicBezTo>
                  <a:cubicBezTo>
                    <a:pt x="2" y="9"/>
                    <a:pt x="3" y="10"/>
                    <a:pt x="3" y="10"/>
                  </a:cubicBezTo>
                  <a:cubicBezTo>
                    <a:pt x="3" y="14"/>
                    <a:pt x="3" y="14"/>
                    <a:pt x="3" y="14"/>
                  </a:cubicBezTo>
                  <a:cubicBezTo>
                    <a:pt x="3" y="15"/>
                    <a:pt x="2" y="15"/>
                    <a:pt x="1" y="15"/>
                  </a:cubicBezTo>
                  <a:close/>
                  <a:moveTo>
                    <a:pt x="1" y="5"/>
                  </a:moveTo>
                  <a:cubicBezTo>
                    <a:pt x="0" y="4"/>
                    <a:pt x="0" y="4"/>
                    <a:pt x="0" y="4"/>
                  </a:cubicBezTo>
                  <a:cubicBezTo>
                    <a:pt x="0" y="1"/>
                    <a:pt x="0" y="1"/>
                    <a:pt x="0" y="1"/>
                  </a:cubicBezTo>
                  <a:cubicBezTo>
                    <a:pt x="0" y="0"/>
                    <a:pt x="1" y="0"/>
                    <a:pt x="1" y="0"/>
                  </a:cubicBezTo>
                  <a:cubicBezTo>
                    <a:pt x="2" y="0"/>
                    <a:pt x="3" y="0"/>
                    <a:pt x="3" y="1"/>
                  </a:cubicBezTo>
                  <a:cubicBezTo>
                    <a:pt x="3" y="4"/>
                    <a:pt x="3" y="4"/>
                    <a:pt x="3" y="4"/>
                  </a:cubicBezTo>
                  <a:cubicBezTo>
                    <a:pt x="3" y="4"/>
                    <a:pt x="2" y="5"/>
                    <a:pt x="1" y="5"/>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3" name="Freeform 177"/>
            <p:cNvSpPr>
              <a:spLocks/>
            </p:cNvSpPr>
            <p:nvPr/>
          </p:nvSpPr>
          <p:spPr bwMode="auto">
            <a:xfrm>
              <a:off x="6548" y="2199"/>
              <a:ext cx="9" cy="10"/>
            </a:xfrm>
            <a:custGeom>
              <a:avLst/>
              <a:gdLst>
                <a:gd name="T0" fmla="*/ 3 w 4"/>
                <a:gd name="T1" fmla="*/ 4 h 4"/>
                <a:gd name="T2" fmla="*/ 3 w 4"/>
                <a:gd name="T3" fmla="*/ 4 h 4"/>
                <a:gd name="T4" fmla="*/ 0 w 4"/>
                <a:gd name="T5" fmla="*/ 4 h 4"/>
                <a:gd name="T6" fmla="*/ 0 w 4"/>
                <a:gd name="T7" fmla="*/ 1 h 4"/>
                <a:gd name="T8" fmla="*/ 1 w 4"/>
                <a:gd name="T9" fmla="*/ 0 h 4"/>
                <a:gd name="T10" fmla="*/ 3 w 4"/>
                <a:gd name="T11" fmla="*/ 1 h 4"/>
                <a:gd name="T12" fmla="*/ 3 w 4"/>
                <a:gd name="T13" fmla="*/ 1 h 4"/>
                <a:gd name="T14" fmla="*/ 3 w 4"/>
                <a:gd name="T15" fmla="*/ 1 h 4"/>
                <a:gd name="T16" fmla="*/ 4 w 4"/>
                <a:gd name="T17" fmla="*/ 3 h 4"/>
                <a:gd name="T18" fmla="*/ 3 w 4"/>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3" y="4"/>
                  </a:moveTo>
                  <a:cubicBezTo>
                    <a:pt x="3" y="4"/>
                    <a:pt x="3" y="4"/>
                    <a:pt x="3" y="4"/>
                  </a:cubicBezTo>
                  <a:cubicBezTo>
                    <a:pt x="0" y="4"/>
                    <a:pt x="0" y="4"/>
                    <a:pt x="0" y="4"/>
                  </a:cubicBezTo>
                  <a:cubicBezTo>
                    <a:pt x="0" y="1"/>
                    <a:pt x="0" y="1"/>
                    <a:pt x="0" y="1"/>
                  </a:cubicBezTo>
                  <a:cubicBezTo>
                    <a:pt x="0" y="0"/>
                    <a:pt x="1" y="0"/>
                    <a:pt x="1" y="0"/>
                  </a:cubicBezTo>
                  <a:cubicBezTo>
                    <a:pt x="2" y="0"/>
                    <a:pt x="3" y="0"/>
                    <a:pt x="3" y="1"/>
                  </a:cubicBezTo>
                  <a:cubicBezTo>
                    <a:pt x="3" y="1"/>
                    <a:pt x="3" y="1"/>
                    <a:pt x="3" y="1"/>
                  </a:cubicBezTo>
                  <a:cubicBezTo>
                    <a:pt x="3" y="1"/>
                    <a:pt x="3" y="1"/>
                    <a:pt x="3" y="1"/>
                  </a:cubicBezTo>
                  <a:cubicBezTo>
                    <a:pt x="4" y="1"/>
                    <a:pt x="4" y="2"/>
                    <a:pt x="4" y="3"/>
                  </a:cubicBezTo>
                  <a:cubicBezTo>
                    <a:pt x="4" y="3"/>
                    <a:pt x="4" y="4"/>
                    <a:pt x="3" y="4"/>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4" name="Freeform 178"/>
            <p:cNvSpPr>
              <a:spLocks noEditPoints="1"/>
            </p:cNvSpPr>
            <p:nvPr/>
          </p:nvSpPr>
          <p:spPr bwMode="auto">
            <a:xfrm>
              <a:off x="6569" y="2202"/>
              <a:ext cx="43" cy="7"/>
            </a:xfrm>
            <a:custGeom>
              <a:avLst/>
              <a:gdLst>
                <a:gd name="T0" fmla="*/ 15 w 18"/>
                <a:gd name="T1" fmla="*/ 3 h 3"/>
                <a:gd name="T2" fmla="*/ 15 w 18"/>
                <a:gd name="T3" fmla="*/ 3 h 3"/>
                <a:gd name="T4" fmla="*/ 12 w 18"/>
                <a:gd name="T5" fmla="*/ 3 h 3"/>
                <a:gd name="T6" fmla="*/ 11 w 18"/>
                <a:gd name="T7" fmla="*/ 2 h 3"/>
                <a:gd name="T8" fmla="*/ 12 w 18"/>
                <a:gd name="T9" fmla="*/ 1 h 3"/>
                <a:gd name="T10" fmla="*/ 15 w 18"/>
                <a:gd name="T11" fmla="*/ 1 h 3"/>
                <a:gd name="T12" fmla="*/ 18 w 18"/>
                <a:gd name="T13" fmla="*/ 2 h 3"/>
                <a:gd name="T14" fmla="*/ 15 w 18"/>
                <a:gd name="T15" fmla="*/ 3 h 3"/>
                <a:gd name="T16" fmla="*/ 5 w 18"/>
                <a:gd name="T17" fmla="*/ 3 h 3"/>
                <a:gd name="T18" fmla="*/ 5 w 18"/>
                <a:gd name="T19" fmla="*/ 3 h 3"/>
                <a:gd name="T20" fmla="*/ 1 w 18"/>
                <a:gd name="T21" fmla="*/ 3 h 3"/>
                <a:gd name="T22" fmla="*/ 0 w 18"/>
                <a:gd name="T23" fmla="*/ 2 h 3"/>
                <a:gd name="T24" fmla="*/ 1 w 18"/>
                <a:gd name="T25" fmla="*/ 1 h 3"/>
                <a:gd name="T26" fmla="*/ 5 w 18"/>
                <a:gd name="T27" fmla="*/ 1 h 3"/>
                <a:gd name="T28" fmla="*/ 6 w 18"/>
                <a:gd name="T29" fmla="*/ 2 h 3"/>
                <a:gd name="T30" fmla="*/ 5 w 18"/>
                <a:gd name="T3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3">
                  <a:moveTo>
                    <a:pt x="15" y="3"/>
                  </a:moveTo>
                  <a:cubicBezTo>
                    <a:pt x="15" y="3"/>
                    <a:pt x="15" y="3"/>
                    <a:pt x="15" y="3"/>
                  </a:cubicBezTo>
                  <a:cubicBezTo>
                    <a:pt x="12" y="3"/>
                    <a:pt x="12" y="3"/>
                    <a:pt x="12" y="3"/>
                  </a:cubicBezTo>
                  <a:cubicBezTo>
                    <a:pt x="12" y="3"/>
                    <a:pt x="11" y="3"/>
                    <a:pt x="11" y="2"/>
                  </a:cubicBezTo>
                  <a:cubicBezTo>
                    <a:pt x="11" y="1"/>
                    <a:pt x="12" y="1"/>
                    <a:pt x="12" y="1"/>
                  </a:cubicBezTo>
                  <a:cubicBezTo>
                    <a:pt x="15" y="1"/>
                    <a:pt x="15" y="1"/>
                    <a:pt x="15" y="1"/>
                  </a:cubicBezTo>
                  <a:cubicBezTo>
                    <a:pt x="16" y="1"/>
                    <a:pt x="18" y="1"/>
                    <a:pt x="18" y="2"/>
                  </a:cubicBezTo>
                  <a:cubicBezTo>
                    <a:pt x="18" y="3"/>
                    <a:pt x="16" y="3"/>
                    <a:pt x="15" y="3"/>
                  </a:cubicBezTo>
                  <a:close/>
                  <a:moveTo>
                    <a:pt x="5" y="3"/>
                  </a:moveTo>
                  <a:cubicBezTo>
                    <a:pt x="5" y="3"/>
                    <a:pt x="5" y="3"/>
                    <a:pt x="5" y="3"/>
                  </a:cubicBezTo>
                  <a:cubicBezTo>
                    <a:pt x="1" y="3"/>
                    <a:pt x="1" y="3"/>
                    <a:pt x="1" y="3"/>
                  </a:cubicBezTo>
                  <a:cubicBezTo>
                    <a:pt x="0" y="3"/>
                    <a:pt x="0" y="3"/>
                    <a:pt x="0" y="2"/>
                  </a:cubicBezTo>
                  <a:cubicBezTo>
                    <a:pt x="0" y="1"/>
                    <a:pt x="0" y="0"/>
                    <a:pt x="1" y="1"/>
                  </a:cubicBezTo>
                  <a:cubicBezTo>
                    <a:pt x="5" y="1"/>
                    <a:pt x="5" y="1"/>
                    <a:pt x="5" y="1"/>
                  </a:cubicBezTo>
                  <a:cubicBezTo>
                    <a:pt x="6" y="1"/>
                    <a:pt x="6" y="1"/>
                    <a:pt x="6" y="2"/>
                  </a:cubicBezTo>
                  <a:cubicBezTo>
                    <a:pt x="6" y="3"/>
                    <a:pt x="6" y="3"/>
                    <a:pt x="5" y="3"/>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5" name="Freeform 179"/>
            <p:cNvSpPr>
              <a:spLocks noEditPoints="1"/>
            </p:cNvSpPr>
            <p:nvPr/>
          </p:nvSpPr>
          <p:spPr bwMode="auto">
            <a:xfrm>
              <a:off x="6621" y="2204"/>
              <a:ext cx="300" cy="7"/>
            </a:xfrm>
            <a:custGeom>
              <a:avLst/>
              <a:gdLst>
                <a:gd name="T0" fmla="*/ 124 w 126"/>
                <a:gd name="T1" fmla="*/ 3 h 3"/>
                <a:gd name="T2" fmla="*/ 119 w 126"/>
                <a:gd name="T3" fmla="*/ 2 h 3"/>
                <a:gd name="T4" fmla="*/ 124 w 126"/>
                <a:gd name="T5" fmla="*/ 1 h 3"/>
                <a:gd name="T6" fmla="*/ 124 w 126"/>
                <a:gd name="T7" fmla="*/ 3 h 3"/>
                <a:gd name="T8" fmla="*/ 113 w 126"/>
                <a:gd name="T9" fmla="*/ 3 h 3"/>
                <a:gd name="T10" fmla="*/ 109 w 126"/>
                <a:gd name="T11" fmla="*/ 2 h 3"/>
                <a:gd name="T12" fmla="*/ 113 w 126"/>
                <a:gd name="T13" fmla="*/ 1 h 3"/>
                <a:gd name="T14" fmla="*/ 113 w 126"/>
                <a:gd name="T15" fmla="*/ 3 h 3"/>
                <a:gd name="T16" fmla="*/ 102 w 126"/>
                <a:gd name="T17" fmla="*/ 3 h 3"/>
                <a:gd name="T18" fmla="*/ 98 w 126"/>
                <a:gd name="T19" fmla="*/ 2 h 3"/>
                <a:gd name="T20" fmla="*/ 102 w 126"/>
                <a:gd name="T21" fmla="*/ 1 h 3"/>
                <a:gd name="T22" fmla="*/ 102 w 126"/>
                <a:gd name="T23" fmla="*/ 3 h 3"/>
                <a:gd name="T24" fmla="*/ 92 w 126"/>
                <a:gd name="T25" fmla="*/ 3 h 3"/>
                <a:gd name="T26" fmla="*/ 87 w 126"/>
                <a:gd name="T27" fmla="*/ 2 h 3"/>
                <a:gd name="T28" fmla="*/ 92 w 126"/>
                <a:gd name="T29" fmla="*/ 1 h 3"/>
                <a:gd name="T30" fmla="*/ 92 w 126"/>
                <a:gd name="T31" fmla="*/ 3 h 3"/>
                <a:gd name="T32" fmla="*/ 81 w 126"/>
                <a:gd name="T33" fmla="*/ 3 h 3"/>
                <a:gd name="T34" fmla="*/ 76 w 126"/>
                <a:gd name="T35" fmla="*/ 2 h 3"/>
                <a:gd name="T36" fmla="*/ 81 w 126"/>
                <a:gd name="T37" fmla="*/ 0 h 3"/>
                <a:gd name="T38" fmla="*/ 81 w 126"/>
                <a:gd name="T39" fmla="*/ 3 h 3"/>
                <a:gd name="T40" fmla="*/ 69 w 126"/>
                <a:gd name="T41" fmla="*/ 3 h 3"/>
                <a:gd name="T42" fmla="*/ 65 w 126"/>
                <a:gd name="T43" fmla="*/ 2 h 3"/>
                <a:gd name="T44" fmla="*/ 70 w 126"/>
                <a:gd name="T45" fmla="*/ 0 h 3"/>
                <a:gd name="T46" fmla="*/ 69 w 126"/>
                <a:gd name="T47" fmla="*/ 3 h 3"/>
                <a:gd name="T48" fmla="*/ 59 w 126"/>
                <a:gd name="T49" fmla="*/ 3 h 3"/>
                <a:gd name="T50" fmla="*/ 54 w 126"/>
                <a:gd name="T51" fmla="*/ 1 h 3"/>
                <a:gd name="T52" fmla="*/ 59 w 126"/>
                <a:gd name="T53" fmla="*/ 0 h 3"/>
                <a:gd name="T54" fmla="*/ 59 w 126"/>
                <a:gd name="T55" fmla="*/ 3 h 3"/>
                <a:gd name="T56" fmla="*/ 48 w 126"/>
                <a:gd name="T57" fmla="*/ 3 h 3"/>
                <a:gd name="T58" fmla="*/ 44 w 126"/>
                <a:gd name="T59" fmla="*/ 1 h 3"/>
                <a:gd name="T60" fmla="*/ 48 w 126"/>
                <a:gd name="T61" fmla="*/ 0 h 3"/>
                <a:gd name="T62" fmla="*/ 48 w 126"/>
                <a:gd name="T63" fmla="*/ 3 h 3"/>
                <a:gd name="T64" fmla="*/ 37 w 126"/>
                <a:gd name="T65" fmla="*/ 3 h 3"/>
                <a:gd name="T66" fmla="*/ 33 w 126"/>
                <a:gd name="T67" fmla="*/ 1 h 3"/>
                <a:gd name="T68" fmla="*/ 34 w 126"/>
                <a:gd name="T69" fmla="*/ 0 h 3"/>
                <a:gd name="T70" fmla="*/ 38 w 126"/>
                <a:gd name="T71" fmla="*/ 1 h 3"/>
                <a:gd name="T72" fmla="*/ 26 w 126"/>
                <a:gd name="T73" fmla="*/ 3 h 3"/>
                <a:gd name="T74" fmla="*/ 23 w 126"/>
                <a:gd name="T75" fmla="*/ 2 h 3"/>
                <a:gd name="T76" fmla="*/ 23 w 126"/>
                <a:gd name="T77" fmla="*/ 0 h 3"/>
                <a:gd name="T78" fmla="*/ 28 w 126"/>
                <a:gd name="T79" fmla="*/ 1 h 3"/>
                <a:gd name="T80" fmla="*/ 16 w 126"/>
                <a:gd name="T81" fmla="*/ 2 h 3"/>
                <a:gd name="T82" fmla="*/ 13 w 126"/>
                <a:gd name="T83" fmla="*/ 2 h 3"/>
                <a:gd name="T84" fmla="*/ 13 w 126"/>
                <a:gd name="T85" fmla="*/ 0 h 3"/>
                <a:gd name="T86" fmla="*/ 16 w 126"/>
                <a:gd name="T87" fmla="*/ 0 h 3"/>
                <a:gd name="T88" fmla="*/ 16 w 126"/>
                <a:gd name="T89" fmla="*/ 2 h 3"/>
                <a:gd name="T90" fmla="*/ 4 w 126"/>
                <a:gd name="T91" fmla="*/ 2 h 3"/>
                <a:gd name="T92" fmla="*/ 0 w 126"/>
                <a:gd name="T93" fmla="*/ 1 h 3"/>
                <a:gd name="T94" fmla="*/ 4 w 126"/>
                <a:gd name="T95" fmla="*/ 0 h 3"/>
                <a:gd name="T96" fmla="*/ 4 w 126"/>
                <a:gd name="T9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6" h="3">
                  <a:moveTo>
                    <a:pt x="124" y="3"/>
                  </a:moveTo>
                  <a:cubicBezTo>
                    <a:pt x="124" y="3"/>
                    <a:pt x="124" y="3"/>
                    <a:pt x="124" y="3"/>
                  </a:cubicBezTo>
                  <a:cubicBezTo>
                    <a:pt x="120" y="3"/>
                    <a:pt x="120" y="3"/>
                    <a:pt x="120" y="3"/>
                  </a:cubicBezTo>
                  <a:cubicBezTo>
                    <a:pt x="120" y="3"/>
                    <a:pt x="119" y="3"/>
                    <a:pt x="119" y="2"/>
                  </a:cubicBezTo>
                  <a:cubicBezTo>
                    <a:pt x="119" y="1"/>
                    <a:pt x="120" y="1"/>
                    <a:pt x="120" y="1"/>
                  </a:cubicBezTo>
                  <a:cubicBezTo>
                    <a:pt x="124" y="1"/>
                    <a:pt x="124" y="1"/>
                    <a:pt x="124" y="1"/>
                  </a:cubicBezTo>
                  <a:cubicBezTo>
                    <a:pt x="125" y="1"/>
                    <a:pt x="126" y="1"/>
                    <a:pt x="126" y="2"/>
                  </a:cubicBezTo>
                  <a:cubicBezTo>
                    <a:pt x="126" y="3"/>
                    <a:pt x="125" y="3"/>
                    <a:pt x="124" y="3"/>
                  </a:cubicBezTo>
                  <a:close/>
                  <a:moveTo>
                    <a:pt x="113" y="3"/>
                  </a:moveTo>
                  <a:cubicBezTo>
                    <a:pt x="113" y="3"/>
                    <a:pt x="113" y="3"/>
                    <a:pt x="113" y="3"/>
                  </a:cubicBezTo>
                  <a:cubicBezTo>
                    <a:pt x="110" y="3"/>
                    <a:pt x="110" y="3"/>
                    <a:pt x="110" y="3"/>
                  </a:cubicBezTo>
                  <a:cubicBezTo>
                    <a:pt x="109" y="3"/>
                    <a:pt x="109" y="3"/>
                    <a:pt x="109" y="2"/>
                  </a:cubicBezTo>
                  <a:cubicBezTo>
                    <a:pt x="109" y="1"/>
                    <a:pt x="110" y="1"/>
                    <a:pt x="110" y="1"/>
                  </a:cubicBezTo>
                  <a:cubicBezTo>
                    <a:pt x="113" y="1"/>
                    <a:pt x="113" y="1"/>
                    <a:pt x="113" y="1"/>
                  </a:cubicBezTo>
                  <a:cubicBezTo>
                    <a:pt x="114" y="1"/>
                    <a:pt x="114" y="1"/>
                    <a:pt x="114" y="2"/>
                  </a:cubicBezTo>
                  <a:cubicBezTo>
                    <a:pt x="114" y="3"/>
                    <a:pt x="114" y="3"/>
                    <a:pt x="113" y="3"/>
                  </a:cubicBezTo>
                  <a:close/>
                  <a:moveTo>
                    <a:pt x="102" y="3"/>
                  </a:moveTo>
                  <a:cubicBezTo>
                    <a:pt x="102" y="3"/>
                    <a:pt x="102" y="3"/>
                    <a:pt x="102" y="3"/>
                  </a:cubicBezTo>
                  <a:cubicBezTo>
                    <a:pt x="99" y="3"/>
                    <a:pt x="99" y="3"/>
                    <a:pt x="99" y="3"/>
                  </a:cubicBezTo>
                  <a:cubicBezTo>
                    <a:pt x="98" y="3"/>
                    <a:pt x="98" y="3"/>
                    <a:pt x="98" y="2"/>
                  </a:cubicBezTo>
                  <a:cubicBezTo>
                    <a:pt x="98" y="1"/>
                    <a:pt x="98" y="1"/>
                    <a:pt x="99" y="1"/>
                  </a:cubicBezTo>
                  <a:cubicBezTo>
                    <a:pt x="102" y="1"/>
                    <a:pt x="102" y="1"/>
                    <a:pt x="102" y="1"/>
                  </a:cubicBezTo>
                  <a:cubicBezTo>
                    <a:pt x="103" y="1"/>
                    <a:pt x="103" y="1"/>
                    <a:pt x="103" y="2"/>
                  </a:cubicBezTo>
                  <a:cubicBezTo>
                    <a:pt x="103" y="3"/>
                    <a:pt x="103" y="3"/>
                    <a:pt x="102" y="3"/>
                  </a:cubicBezTo>
                  <a:close/>
                  <a:moveTo>
                    <a:pt x="92" y="3"/>
                  </a:moveTo>
                  <a:cubicBezTo>
                    <a:pt x="92" y="3"/>
                    <a:pt x="92" y="3"/>
                    <a:pt x="92" y="3"/>
                  </a:cubicBezTo>
                  <a:cubicBezTo>
                    <a:pt x="88" y="3"/>
                    <a:pt x="88" y="3"/>
                    <a:pt x="88" y="3"/>
                  </a:cubicBezTo>
                  <a:cubicBezTo>
                    <a:pt x="87" y="3"/>
                    <a:pt x="87" y="2"/>
                    <a:pt x="87" y="2"/>
                  </a:cubicBezTo>
                  <a:cubicBezTo>
                    <a:pt x="87" y="1"/>
                    <a:pt x="87" y="0"/>
                    <a:pt x="88" y="0"/>
                  </a:cubicBezTo>
                  <a:cubicBezTo>
                    <a:pt x="92" y="1"/>
                    <a:pt x="92" y="1"/>
                    <a:pt x="92" y="1"/>
                  </a:cubicBezTo>
                  <a:cubicBezTo>
                    <a:pt x="93" y="1"/>
                    <a:pt x="93" y="1"/>
                    <a:pt x="93" y="2"/>
                  </a:cubicBezTo>
                  <a:cubicBezTo>
                    <a:pt x="93" y="3"/>
                    <a:pt x="93" y="3"/>
                    <a:pt x="92" y="3"/>
                  </a:cubicBezTo>
                  <a:close/>
                  <a:moveTo>
                    <a:pt x="81" y="3"/>
                  </a:moveTo>
                  <a:cubicBezTo>
                    <a:pt x="81" y="3"/>
                    <a:pt x="81" y="3"/>
                    <a:pt x="81" y="3"/>
                  </a:cubicBezTo>
                  <a:cubicBezTo>
                    <a:pt x="78" y="3"/>
                    <a:pt x="78" y="3"/>
                    <a:pt x="78" y="3"/>
                  </a:cubicBezTo>
                  <a:cubicBezTo>
                    <a:pt x="77" y="3"/>
                    <a:pt x="76" y="2"/>
                    <a:pt x="76" y="2"/>
                  </a:cubicBezTo>
                  <a:cubicBezTo>
                    <a:pt x="76" y="1"/>
                    <a:pt x="77" y="0"/>
                    <a:pt x="78" y="0"/>
                  </a:cubicBezTo>
                  <a:cubicBezTo>
                    <a:pt x="81" y="0"/>
                    <a:pt x="81" y="0"/>
                    <a:pt x="81" y="0"/>
                  </a:cubicBezTo>
                  <a:cubicBezTo>
                    <a:pt x="81" y="0"/>
                    <a:pt x="82" y="1"/>
                    <a:pt x="82" y="2"/>
                  </a:cubicBezTo>
                  <a:cubicBezTo>
                    <a:pt x="81" y="3"/>
                    <a:pt x="81" y="3"/>
                    <a:pt x="81" y="3"/>
                  </a:cubicBezTo>
                  <a:close/>
                  <a:moveTo>
                    <a:pt x="69" y="3"/>
                  </a:moveTo>
                  <a:cubicBezTo>
                    <a:pt x="69" y="3"/>
                    <a:pt x="69" y="3"/>
                    <a:pt x="69" y="3"/>
                  </a:cubicBezTo>
                  <a:cubicBezTo>
                    <a:pt x="66" y="3"/>
                    <a:pt x="66" y="3"/>
                    <a:pt x="66" y="3"/>
                  </a:cubicBezTo>
                  <a:cubicBezTo>
                    <a:pt x="65" y="2"/>
                    <a:pt x="65" y="2"/>
                    <a:pt x="65" y="2"/>
                  </a:cubicBezTo>
                  <a:cubicBezTo>
                    <a:pt x="65" y="1"/>
                    <a:pt x="66" y="0"/>
                    <a:pt x="67" y="0"/>
                  </a:cubicBezTo>
                  <a:cubicBezTo>
                    <a:pt x="70" y="0"/>
                    <a:pt x="70" y="0"/>
                    <a:pt x="70" y="0"/>
                  </a:cubicBezTo>
                  <a:cubicBezTo>
                    <a:pt x="70" y="0"/>
                    <a:pt x="71" y="1"/>
                    <a:pt x="71" y="2"/>
                  </a:cubicBezTo>
                  <a:cubicBezTo>
                    <a:pt x="71" y="2"/>
                    <a:pt x="70" y="3"/>
                    <a:pt x="69" y="3"/>
                  </a:cubicBezTo>
                  <a:close/>
                  <a:moveTo>
                    <a:pt x="59" y="3"/>
                  </a:moveTo>
                  <a:cubicBezTo>
                    <a:pt x="59" y="3"/>
                    <a:pt x="59" y="3"/>
                    <a:pt x="59" y="3"/>
                  </a:cubicBezTo>
                  <a:cubicBezTo>
                    <a:pt x="55" y="3"/>
                    <a:pt x="55" y="3"/>
                    <a:pt x="55" y="3"/>
                  </a:cubicBezTo>
                  <a:cubicBezTo>
                    <a:pt x="55" y="3"/>
                    <a:pt x="54" y="2"/>
                    <a:pt x="54" y="1"/>
                  </a:cubicBezTo>
                  <a:cubicBezTo>
                    <a:pt x="55" y="0"/>
                    <a:pt x="55" y="0"/>
                    <a:pt x="55" y="0"/>
                  </a:cubicBezTo>
                  <a:cubicBezTo>
                    <a:pt x="59" y="0"/>
                    <a:pt x="59" y="0"/>
                    <a:pt x="59" y="0"/>
                  </a:cubicBezTo>
                  <a:cubicBezTo>
                    <a:pt x="60" y="0"/>
                    <a:pt x="61" y="1"/>
                    <a:pt x="61" y="2"/>
                  </a:cubicBezTo>
                  <a:cubicBezTo>
                    <a:pt x="61" y="2"/>
                    <a:pt x="60" y="3"/>
                    <a:pt x="59" y="3"/>
                  </a:cubicBezTo>
                  <a:close/>
                  <a:moveTo>
                    <a:pt x="48" y="3"/>
                  </a:moveTo>
                  <a:cubicBezTo>
                    <a:pt x="48" y="3"/>
                    <a:pt x="48" y="3"/>
                    <a:pt x="48" y="3"/>
                  </a:cubicBezTo>
                  <a:cubicBezTo>
                    <a:pt x="45" y="3"/>
                    <a:pt x="45" y="3"/>
                    <a:pt x="45" y="3"/>
                  </a:cubicBezTo>
                  <a:cubicBezTo>
                    <a:pt x="44" y="3"/>
                    <a:pt x="44" y="2"/>
                    <a:pt x="44" y="1"/>
                  </a:cubicBezTo>
                  <a:cubicBezTo>
                    <a:pt x="44" y="1"/>
                    <a:pt x="44" y="0"/>
                    <a:pt x="45" y="0"/>
                  </a:cubicBezTo>
                  <a:cubicBezTo>
                    <a:pt x="48" y="0"/>
                    <a:pt x="48" y="0"/>
                    <a:pt x="48" y="0"/>
                  </a:cubicBezTo>
                  <a:cubicBezTo>
                    <a:pt x="49" y="0"/>
                    <a:pt x="49" y="1"/>
                    <a:pt x="49" y="1"/>
                  </a:cubicBezTo>
                  <a:cubicBezTo>
                    <a:pt x="49" y="2"/>
                    <a:pt x="49" y="3"/>
                    <a:pt x="48" y="3"/>
                  </a:cubicBezTo>
                  <a:close/>
                  <a:moveTo>
                    <a:pt x="37" y="3"/>
                  </a:moveTo>
                  <a:cubicBezTo>
                    <a:pt x="37" y="3"/>
                    <a:pt x="37" y="3"/>
                    <a:pt x="37" y="3"/>
                  </a:cubicBezTo>
                  <a:cubicBezTo>
                    <a:pt x="34" y="3"/>
                    <a:pt x="34" y="3"/>
                    <a:pt x="34" y="3"/>
                  </a:cubicBezTo>
                  <a:cubicBezTo>
                    <a:pt x="33" y="3"/>
                    <a:pt x="33" y="2"/>
                    <a:pt x="33" y="1"/>
                  </a:cubicBezTo>
                  <a:cubicBezTo>
                    <a:pt x="33" y="1"/>
                    <a:pt x="33" y="0"/>
                    <a:pt x="34" y="0"/>
                  </a:cubicBezTo>
                  <a:cubicBezTo>
                    <a:pt x="34" y="0"/>
                    <a:pt x="34" y="0"/>
                    <a:pt x="34" y="0"/>
                  </a:cubicBezTo>
                  <a:cubicBezTo>
                    <a:pt x="37" y="0"/>
                    <a:pt x="37" y="0"/>
                    <a:pt x="37" y="0"/>
                  </a:cubicBezTo>
                  <a:cubicBezTo>
                    <a:pt x="38" y="0"/>
                    <a:pt x="38" y="1"/>
                    <a:pt x="38" y="1"/>
                  </a:cubicBezTo>
                  <a:cubicBezTo>
                    <a:pt x="38" y="2"/>
                    <a:pt x="38" y="3"/>
                    <a:pt x="37" y="3"/>
                  </a:cubicBezTo>
                  <a:close/>
                  <a:moveTo>
                    <a:pt x="26" y="3"/>
                  </a:moveTo>
                  <a:cubicBezTo>
                    <a:pt x="26" y="3"/>
                    <a:pt x="26" y="3"/>
                    <a:pt x="26" y="3"/>
                  </a:cubicBezTo>
                  <a:cubicBezTo>
                    <a:pt x="23" y="2"/>
                    <a:pt x="23" y="2"/>
                    <a:pt x="23" y="2"/>
                  </a:cubicBezTo>
                  <a:cubicBezTo>
                    <a:pt x="22" y="2"/>
                    <a:pt x="22" y="2"/>
                    <a:pt x="22" y="1"/>
                  </a:cubicBezTo>
                  <a:cubicBezTo>
                    <a:pt x="22" y="0"/>
                    <a:pt x="22" y="0"/>
                    <a:pt x="23" y="0"/>
                  </a:cubicBezTo>
                  <a:cubicBezTo>
                    <a:pt x="26" y="0"/>
                    <a:pt x="26" y="0"/>
                    <a:pt x="26" y="0"/>
                  </a:cubicBezTo>
                  <a:cubicBezTo>
                    <a:pt x="28" y="0"/>
                    <a:pt x="28" y="1"/>
                    <a:pt x="28" y="1"/>
                  </a:cubicBezTo>
                  <a:cubicBezTo>
                    <a:pt x="28" y="2"/>
                    <a:pt x="28" y="3"/>
                    <a:pt x="26" y="3"/>
                  </a:cubicBezTo>
                  <a:close/>
                  <a:moveTo>
                    <a:pt x="16" y="2"/>
                  </a:moveTo>
                  <a:cubicBezTo>
                    <a:pt x="16" y="2"/>
                    <a:pt x="16" y="2"/>
                    <a:pt x="16" y="2"/>
                  </a:cubicBezTo>
                  <a:cubicBezTo>
                    <a:pt x="13" y="2"/>
                    <a:pt x="13" y="2"/>
                    <a:pt x="13" y="2"/>
                  </a:cubicBezTo>
                  <a:cubicBezTo>
                    <a:pt x="12" y="2"/>
                    <a:pt x="10" y="2"/>
                    <a:pt x="10" y="1"/>
                  </a:cubicBezTo>
                  <a:cubicBezTo>
                    <a:pt x="10" y="0"/>
                    <a:pt x="12" y="0"/>
                    <a:pt x="13" y="0"/>
                  </a:cubicBezTo>
                  <a:cubicBezTo>
                    <a:pt x="13" y="0"/>
                    <a:pt x="13" y="0"/>
                    <a:pt x="13" y="0"/>
                  </a:cubicBezTo>
                  <a:cubicBezTo>
                    <a:pt x="16" y="0"/>
                    <a:pt x="16" y="0"/>
                    <a:pt x="16" y="0"/>
                  </a:cubicBezTo>
                  <a:cubicBezTo>
                    <a:pt x="16" y="0"/>
                    <a:pt x="17" y="0"/>
                    <a:pt x="17" y="1"/>
                  </a:cubicBezTo>
                  <a:cubicBezTo>
                    <a:pt x="17" y="2"/>
                    <a:pt x="16" y="2"/>
                    <a:pt x="16" y="2"/>
                  </a:cubicBezTo>
                  <a:close/>
                  <a:moveTo>
                    <a:pt x="4" y="2"/>
                  </a:moveTo>
                  <a:cubicBezTo>
                    <a:pt x="4" y="2"/>
                    <a:pt x="4" y="2"/>
                    <a:pt x="4" y="2"/>
                  </a:cubicBezTo>
                  <a:cubicBezTo>
                    <a:pt x="1" y="2"/>
                    <a:pt x="1" y="2"/>
                    <a:pt x="1" y="2"/>
                  </a:cubicBezTo>
                  <a:cubicBezTo>
                    <a:pt x="1" y="2"/>
                    <a:pt x="0" y="2"/>
                    <a:pt x="0" y="1"/>
                  </a:cubicBezTo>
                  <a:cubicBezTo>
                    <a:pt x="0" y="0"/>
                    <a:pt x="1" y="0"/>
                    <a:pt x="1" y="0"/>
                  </a:cubicBezTo>
                  <a:cubicBezTo>
                    <a:pt x="4" y="0"/>
                    <a:pt x="4" y="0"/>
                    <a:pt x="4" y="0"/>
                  </a:cubicBezTo>
                  <a:cubicBezTo>
                    <a:pt x="5" y="0"/>
                    <a:pt x="6" y="0"/>
                    <a:pt x="6" y="1"/>
                  </a:cubicBezTo>
                  <a:cubicBezTo>
                    <a:pt x="6" y="2"/>
                    <a:pt x="5" y="2"/>
                    <a:pt x="4" y="2"/>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6" name="Freeform 180"/>
            <p:cNvSpPr>
              <a:spLocks/>
            </p:cNvSpPr>
            <p:nvPr/>
          </p:nvSpPr>
          <p:spPr bwMode="auto">
            <a:xfrm>
              <a:off x="6930" y="2202"/>
              <a:ext cx="10" cy="9"/>
            </a:xfrm>
            <a:custGeom>
              <a:avLst/>
              <a:gdLst>
                <a:gd name="T0" fmla="*/ 4 w 4"/>
                <a:gd name="T1" fmla="*/ 4 h 4"/>
                <a:gd name="T2" fmla="*/ 2 w 4"/>
                <a:gd name="T3" fmla="*/ 4 h 4"/>
                <a:gd name="T4" fmla="*/ 0 w 4"/>
                <a:gd name="T5" fmla="*/ 3 h 4"/>
                <a:gd name="T6" fmla="*/ 2 w 4"/>
                <a:gd name="T7" fmla="*/ 2 h 4"/>
                <a:gd name="T8" fmla="*/ 2 w 4"/>
                <a:gd name="T9" fmla="*/ 2 h 4"/>
                <a:gd name="T10" fmla="*/ 2 w 4"/>
                <a:gd name="T11" fmla="*/ 2 h 4"/>
                <a:gd name="T12" fmla="*/ 3 w 4"/>
                <a:gd name="T13" fmla="*/ 0 h 4"/>
                <a:gd name="T14" fmla="*/ 4 w 4"/>
                <a:gd name="T15" fmla="*/ 2 h 4"/>
                <a:gd name="T16" fmla="*/ 4 w 4"/>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4"/>
                  </a:moveTo>
                  <a:cubicBezTo>
                    <a:pt x="2" y="4"/>
                    <a:pt x="2" y="4"/>
                    <a:pt x="2" y="4"/>
                  </a:cubicBezTo>
                  <a:cubicBezTo>
                    <a:pt x="1" y="4"/>
                    <a:pt x="0" y="4"/>
                    <a:pt x="0" y="3"/>
                  </a:cubicBezTo>
                  <a:cubicBezTo>
                    <a:pt x="0" y="2"/>
                    <a:pt x="1" y="2"/>
                    <a:pt x="2" y="2"/>
                  </a:cubicBezTo>
                  <a:cubicBezTo>
                    <a:pt x="2" y="2"/>
                    <a:pt x="2" y="2"/>
                    <a:pt x="2" y="2"/>
                  </a:cubicBezTo>
                  <a:cubicBezTo>
                    <a:pt x="2" y="2"/>
                    <a:pt x="2" y="2"/>
                    <a:pt x="2" y="2"/>
                  </a:cubicBezTo>
                  <a:cubicBezTo>
                    <a:pt x="2" y="1"/>
                    <a:pt x="2" y="0"/>
                    <a:pt x="3" y="0"/>
                  </a:cubicBezTo>
                  <a:cubicBezTo>
                    <a:pt x="4" y="0"/>
                    <a:pt x="4" y="1"/>
                    <a:pt x="4" y="2"/>
                  </a:cubicBezTo>
                  <a:lnTo>
                    <a:pt x="4" y="4"/>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7" name="Freeform 181"/>
            <p:cNvSpPr>
              <a:spLocks noEditPoints="1"/>
            </p:cNvSpPr>
            <p:nvPr/>
          </p:nvSpPr>
          <p:spPr bwMode="auto">
            <a:xfrm>
              <a:off x="6935" y="2152"/>
              <a:ext cx="5" cy="38"/>
            </a:xfrm>
            <a:custGeom>
              <a:avLst/>
              <a:gdLst>
                <a:gd name="T0" fmla="*/ 1 w 2"/>
                <a:gd name="T1" fmla="*/ 16 h 16"/>
                <a:gd name="T2" fmla="*/ 0 w 2"/>
                <a:gd name="T3" fmla="*/ 15 h 16"/>
                <a:gd name="T4" fmla="*/ 0 w 2"/>
                <a:gd name="T5" fmla="*/ 12 h 16"/>
                <a:gd name="T6" fmla="*/ 1 w 2"/>
                <a:gd name="T7" fmla="*/ 11 h 16"/>
                <a:gd name="T8" fmla="*/ 2 w 2"/>
                <a:gd name="T9" fmla="*/ 12 h 16"/>
                <a:gd name="T10" fmla="*/ 2 w 2"/>
                <a:gd name="T11" fmla="*/ 15 h 16"/>
                <a:gd name="T12" fmla="*/ 1 w 2"/>
                <a:gd name="T13" fmla="*/ 16 h 16"/>
                <a:gd name="T14" fmla="*/ 1 w 2"/>
                <a:gd name="T15" fmla="*/ 7 h 16"/>
                <a:gd name="T16" fmla="*/ 0 w 2"/>
                <a:gd name="T17" fmla="*/ 5 h 16"/>
                <a:gd name="T18" fmla="*/ 0 w 2"/>
                <a:gd name="T19" fmla="*/ 1 h 16"/>
                <a:gd name="T20" fmla="*/ 1 w 2"/>
                <a:gd name="T21" fmla="*/ 0 h 16"/>
                <a:gd name="T22" fmla="*/ 2 w 2"/>
                <a:gd name="T23" fmla="*/ 1 h 16"/>
                <a:gd name="T24" fmla="*/ 2 w 2"/>
                <a:gd name="T25" fmla="*/ 5 h 16"/>
                <a:gd name="T26" fmla="*/ 1 w 2"/>
                <a:gd name="T27" fmla="*/ 7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16">
                  <a:moveTo>
                    <a:pt x="1" y="16"/>
                  </a:moveTo>
                  <a:cubicBezTo>
                    <a:pt x="0" y="16"/>
                    <a:pt x="0" y="16"/>
                    <a:pt x="0" y="15"/>
                  </a:cubicBezTo>
                  <a:cubicBezTo>
                    <a:pt x="0" y="12"/>
                    <a:pt x="0" y="12"/>
                    <a:pt x="0" y="12"/>
                  </a:cubicBezTo>
                  <a:cubicBezTo>
                    <a:pt x="0" y="11"/>
                    <a:pt x="0" y="11"/>
                    <a:pt x="1" y="11"/>
                  </a:cubicBezTo>
                  <a:cubicBezTo>
                    <a:pt x="2" y="11"/>
                    <a:pt x="2" y="11"/>
                    <a:pt x="2" y="12"/>
                  </a:cubicBezTo>
                  <a:cubicBezTo>
                    <a:pt x="2" y="15"/>
                    <a:pt x="2" y="15"/>
                    <a:pt x="2" y="15"/>
                  </a:cubicBezTo>
                  <a:cubicBezTo>
                    <a:pt x="2" y="16"/>
                    <a:pt x="2" y="16"/>
                    <a:pt x="1" y="16"/>
                  </a:cubicBezTo>
                  <a:close/>
                  <a:moveTo>
                    <a:pt x="1" y="7"/>
                  </a:moveTo>
                  <a:cubicBezTo>
                    <a:pt x="0" y="7"/>
                    <a:pt x="0" y="6"/>
                    <a:pt x="0" y="5"/>
                  </a:cubicBezTo>
                  <a:cubicBezTo>
                    <a:pt x="0" y="1"/>
                    <a:pt x="0" y="1"/>
                    <a:pt x="0" y="1"/>
                  </a:cubicBezTo>
                  <a:cubicBezTo>
                    <a:pt x="0" y="1"/>
                    <a:pt x="0" y="0"/>
                    <a:pt x="1" y="0"/>
                  </a:cubicBezTo>
                  <a:cubicBezTo>
                    <a:pt x="2" y="0"/>
                    <a:pt x="2" y="1"/>
                    <a:pt x="2" y="1"/>
                  </a:cubicBezTo>
                  <a:cubicBezTo>
                    <a:pt x="2" y="5"/>
                    <a:pt x="2" y="5"/>
                    <a:pt x="2" y="5"/>
                  </a:cubicBezTo>
                  <a:cubicBezTo>
                    <a:pt x="2" y="6"/>
                    <a:pt x="2" y="7"/>
                    <a:pt x="1" y="7"/>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8" name="Freeform 182"/>
            <p:cNvSpPr>
              <a:spLocks noEditPoints="1"/>
            </p:cNvSpPr>
            <p:nvPr/>
          </p:nvSpPr>
          <p:spPr bwMode="auto">
            <a:xfrm>
              <a:off x="6935" y="2010"/>
              <a:ext cx="5" cy="133"/>
            </a:xfrm>
            <a:custGeom>
              <a:avLst/>
              <a:gdLst>
                <a:gd name="T0" fmla="*/ 1 w 2"/>
                <a:gd name="T1" fmla="*/ 56 h 56"/>
                <a:gd name="T2" fmla="*/ 0 w 2"/>
                <a:gd name="T3" fmla="*/ 55 h 56"/>
                <a:gd name="T4" fmla="*/ 0 w 2"/>
                <a:gd name="T5" fmla="*/ 52 h 56"/>
                <a:gd name="T6" fmla="*/ 1 w 2"/>
                <a:gd name="T7" fmla="*/ 51 h 56"/>
                <a:gd name="T8" fmla="*/ 2 w 2"/>
                <a:gd name="T9" fmla="*/ 52 h 56"/>
                <a:gd name="T10" fmla="*/ 2 w 2"/>
                <a:gd name="T11" fmla="*/ 55 h 56"/>
                <a:gd name="T12" fmla="*/ 1 w 2"/>
                <a:gd name="T13" fmla="*/ 56 h 56"/>
                <a:gd name="T14" fmla="*/ 1 w 2"/>
                <a:gd name="T15" fmla="*/ 45 h 56"/>
                <a:gd name="T16" fmla="*/ 0 w 2"/>
                <a:gd name="T17" fmla="*/ 44 h 56"/>
                <a:gd name="T18" fmla="*/ 0 w 2"/>
                <a:gd name="T19" fmla="*/ 41 h 56"/>
                <a:gd name="T20" fmla="*/ 1 w 2"/>
                <a:gd name="T21" fmla="*/ 40 h 56"/>
                <a:gd name="T22" fmla="*/ 2 w 2"/>
                <a:gd name="T23" fmla="*/ 41 h 56"/>
                <a:gd name="T24" fmla="*/ 2 w 2"/>
                <a:gd name="T25" fmla="*/ 44 h 56"/>
                <a:gd name="T26" fmla="*/ 1 w 2"/>
                <a:gd name="T27" fmla="*/ 45 h 56"/>
                <a:gd name="T28" fmla="*/ 1 w 2"/>
                <a:gd name="T29" fmla="*/ 36 h 56"/>
                <a:gd name="T30" fmla="*/ 0 w 2"/>
                <a:gd name="T31" fmla="*/ 35 h 56"/>
                <a:gd name="T32" fmla="*/ 0 w 2"/>
                <a:gd name="T33" fmla="*/ 32 h 56"/>
                <a:gd name="T34" fmla="*/ 1 w 2"/>
                <a:gd name="T35" fmla="*/ 31 h 56"/>
                <a:gd name="T36" fmla="*/ 2 w 2"/>
                <a:gd name="T37" fmla="*/ 32 h 56"/>
                <a:gd name="T38" fmla="*/ 2 w 2"/>
                <a:gd name="T39" fmla="*/ 35 h 56"/>
                <a:gd name="T40" fmla="*/ 1 w 2"/>
                <a:gd name="T41" fmla="*/ 36 h 56"/>
                <a:gd name="T42" fmla="*/ 1 w 2"/>
                <a:gd name="T43" fmla="*/ 25 h 56"/>
                <a:gd name="T44" fmla="*/ 0 w 2"/>
                <a:gd name="T45" fmla="*/ 24 h 56"/>
                <a:gd name="T46" fmla="*/ 0 w 2"/>
                <a:gd name="T47" fmla="*/ 21 h 56"/>
                <a:gd name="T48" fmla="*/ 1 w 2"/>
                <a:gd name="T49" fmla="*/ 20 h 56"/>
                <a:gd name="T50" fmla="*/ 2 w 2"/>
                <a:gd name="T51" fmla="*/ 21 h 56"/>
                <a:gd name="T52" fmla="*/ 2 w 2"/>
                <a:gd name="T53" fmla="*/ 24 h 56"/>
                <a:gd name="T54" fmla="*/ 1 w 2"/>
                <a:gd name="T55" fmla="*/ 25 h 56"/>
                <a:gd name="T56" fmla="*/ 1 w 2"/>
                <a:gd name="T57" fmla="*/ 16 h 56"/>
                <a:gd name="T58" fmla="*/ 0 w 2"/>
                <a:gd name="T59" fmla="*/ 15 h 56"/>
                <a:gd name="T60" fmla="*/ 0 w 2"/>
                <a:gd name="T61" fmla="*/ 11 h 56"/>
                <a:gd name="T62" fmla="*/ 1 w 2"/>
                <a:gd name="T63" fmla="*/ 9 h 56"/>
                <a:gd name="T64" fmla="*/ 2 w 2"/>
                <a:gd name="T65" fmla="*/ 11 h 56"/>
                <a:gd name="T66" fmla="*/ 2 w 2"/>
                <a:gd name="T67" fmla="*/ 15 h 56"/>
                <a:gd name="T68" fmla="*/ 1 w 2"/>
                <a:gd name="T69" fmla="*/ 16 h 56"/>
                <a:gd name="T70" fmla="*/ 1 w 2"/>
                <a:gd name="T71" fmla="*/ 5 h 56"/>
                <a:gd name="T72" fmla="*/ 0 w 2"/>
                <a:gd name="T73" fmla="*/ 4 h 56"/>
                <a:gd name="T74" fmla="*/ 0 w 2"/>
                <a:gd name="T75" fmla="*/ 1 h 56"/>
                <a:gd name="T76" fmla="*/ 1 w 2"/>
                <a:gd name="T77" fmla="*/ 0 h 56"/>
                <a:gd name="T78" fmla="*/ 2 w 2"/>
                <a:gd name="T79" fmla="*/ 1 h 56"/>
                <a:gd name="T80" fmla="*/ 2 w 2"/>
                <a:gd name="T81" fmla="*/ 4 h 56"/>
                <a:gd name="T82" fmla="*/ 1 w 2"/>
                <a:gd name="T83"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 h="56">
                  <a:moveTo>
                    <a:pt x="1" y="56"/>
                  </a:moveTo>
                  <a:cubicBezTo>
                    <a:pt x="0" y="56"/>
                    <a:pt x="0" y="55"/>
                    <a:pt x="0" y="55"/>
                  </a:cubicBezTo>
                  <a:cubicBezTo>
                    <a:pt x="0" y="52"/>
                    <a:pt x="0" y="52"/>
                    <a:pt x="0" y="52"/>
                  </a:cubicBezTo>
                  <a:cubicBezTo>
                    <a:pt x="0" y="51"/>
                    <a:pt x="0" y="51"/>
                    <a:pt x="1" y="51"/>
                  </a:cubicBezTo>
                  <a:cubicBezTo>
                    <a:pt x="2" y="51"/>
                    <a:pt x="2" y="51"/>
                    <a:pt x="2" y="52"/>
                  </a:cubicBezTo>
                  <a:cubicBezTo>
                    <a:pt x="2" y="55"/>
                    <a:pt x="2" y="55"/>
                    <a:pt x="2" y="55"/>
                  </a:cubicBezTo>
                  <a:cubicBezTo>
                    <a:pt x="2" y="55"/>
                    <a:pt x="2" y="56"/>
                    <a:pt x="1" y="56"/>
                  </a:cubicBezTo>
                  <a:close/>
                  <a:moveTo>
                    <a:pt x="1" y="45"/>
                  </a:moveTo>
                  <a:cubicBezTo>
                    <a:pt x="0" y="45"/>
                    <a:pt x="0" y="45"/>
                    <a:pt x="0" y="44"/>
                  </a:cubicBezTo>
                  <a:cubicBezTo>
                    <a:pt x="0" y="41"/>
                    <a:pt x="0" y="41"/>
                    <a:pt x="0" y="41"/>
                  </a:cubicBezTo>
                  <a:cubicBezTo>
                    <a:pt x="0" y="41"/>
                    <a:pt x="0" y="40"/>
                    <a:pt x="1" y="40"/>
                  </a:cubicBezTo>
                  <a:cubicBezTo>
                    <a:pt x="2" y="40"/>
                    <a:pt x="2" y="41"/>
                    <a:pt x="2" y="41"/>
                  </a:cubicBezTo>
                  <a:cubicBezTo>
                    <a:pt x="2" y="44"/>
                    <a:pt x="2" y="44"/>
                    <a:pt x="2" y="44"/>
                  </a:cubicBezTo>
                  <a:cubicBezTo>
                    <a:pt x="2" y="45"/>
                    <a:pt x="2" y="45"/>
                    <a:pt x="1" y="45"/>
                  </a:cubicBezTo>
                  <a:close/>
                  <a:moveTo>
                    <a:pt x="1" y="36"/>
                  </a:moveTo>
                  <a:cubicBezTo>
                    <a:pt x="0" y="36"/>
                    <a:pt x="0" y="35"/>
                    <a:pt x="0" y="35"/>
                  </a:cubicBezTo>
                  <a:cubicBezTo>
                    <a:pt x="0" y="32"/>
                    <a:pt x="0" y="32"/>
                    <a:pt x="0" y="32"/>
                  </a:cubicBezTo>
                  <a:cubicBezTo>
                    <a:pt x="0" y="31"/>
                    <a:pt x="0" y="31"/>
                    <a:pt x="1" y="31"/>
                  </a:cubicBezTo>
                  <a:cubicBezTo>
                    <a:pt x="2" y="31"/>
                    <a:pt x="2" y="31"/>
                    <a:pt x="2" y="32"/>
                  </a:cubicBezTo>
                  <a:cubicBezTo>
                    <a:pt x="2" y="35"/>
                    <a:pt x="2" y="35"/>
                    <a:pt x="2" y="35"/>
                  </a:cubicBezTo>
                  <a:cubicBezTo>
                    <a:pt x="2" y="35"/>
                    <a:pt x="2" y="36"/>
                    <a:pt x="1" y="36"/>
                  </a:cubicBezTo>
                  <a:close/>
                  <a:moveTo>
                    <a:pt x="1" y="25"/>
                  </a:moveTo>
                  <a:cubicBezTo>
                    <a:pt x="0" y="25"/>
                    <a:pt x="0" y="25"/>
                    <a:pt x="0" y="24"/>
                  </a:cubicBezTo>
                  <a:cubicBezTo>
                    <a:pt x="0" y="21"/>
                    <a:pt x="0" y="21"/>
                    <a:pt x="0" y="21"/>
                  </a:cubicBezTo>
                  <a:cubicBezTo>
                    <a:pt x="0" y="21"/>
                    <a:pt x="0" y="20"/>
                    <a:pt x="1" y="20"/>
                  </a:cubicBezTo>
                  <a:cubicBezTo>
                    <a:pt x="2" y="20"/>
                    <a:pt x="2" y="21"/>
                    <a:pt x="2" y="21"/>
                  </a:cubicBezTo>
                  <a:cubicBezTo>
                    <a:pt x="2" y="24"/>
                    <a:pt x="2" y="24"/>
                    <a:pt x="2" y="24"/>
                  </a:cubicBezTo>
                  <a:cubicBezTo>
                    <a:pt x="2" y="25"/>
                    <a:pt x="2" y="25"/>
                    <a:pt x="1" y="25"/>
                  </a:cubicBezTo>
                  <a:close/>
                  <a:moveTo>
                    <a:pt x="1" y="16"/>
                  </a:moveTo>
                  <a:cubicBezTo>
                    <a:pt x="0" y="16"/>
                    <a:pt x="0" y="15"/>
                    <a:pt x="0" y="15"/>
                  </a:cubicBezTo>
                  <a:cubicBezTo>
                    <a:pt x="0" y="11"/>
                    <a:pt x="0" y="11"/>
                    <a:pt x="0" y="11"/>
                  </a:cubicBezTo>
                  <a:cubicBezTo>
                    <a:pt x="0" y="10"/>
                    <a:pt x="0" y="9"/>
                    <a:pt x="1" y="9"/>
                  </a:cubicBezTo>
                  <a:cubicBezTo>
                    <a:pt x="2" y="9"/>
                    <a:pt x="2" y="10"/>
                    <a:pt x="2" y="11"/>
                  </a:cubicBezTo>
                  <a:cubicBezTo>
                    <a:pt x="2" y="15"/>
                    <a:pt x="2" y="15"/>
                    <a:pt x="2" y="15"/>
                  </a:cubicBezTo>
                  <a:cubicBezTo>
                    <a:pt x="2" y="15"/>
                    <a:pt x="2" y="16"/>
                    <a:pt x="1" y="16"/>
                  </a:cubicBezTo>
                  <a:close/>
                  <a:moveTo>
                    <a:pt x="1" y="5"/>
                  </a:moveTo>
                  <a:cubicBezTo>
                    <a:pt x="0" y="5"/>
                    <a:pt x="0" y="5"/>
                    <a:pt x="0" y="4"/>
                  </a:cubicBezTo>
                  <a:cubicBezTo>
                    <a:pt x="0" y="1"/>
                    <a:pt x="0" y="1"/>
                    <a:pt x="0" y="1"/>
                  </a:cubicBezTo>
                  <a:cubicBezTo>
                    <a:pt x="0" y="0"/>
                    <a:pt x="0" y="0"/>
                    <a:pt x="1" y="0"/>
                  </a:cubicBezTo>
                  <a:cubicBezTo>
                    <a:pt x="2" y="0"/>
                    <a:pt x="2" y="0"/>
                    <a:pt x="2" y="1"/>
                  </a:cubicBezTo>
                  <a:cubicBezTo>
                    <a:pt x="2" y="4"/>
                    <a:pt x="2" y="4"/>
                    <a:pt x="2" y="4"/>
                  </a:cubicBezTo>
                  <a:cubicBezTo>
                    <a:pt x="2" y="5"/>
                    <a:pt x="2" y="5"/>
                    <a:pt x="1" y="5"/>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9" name="Freeform 183"/>
            <p:cNvSpPr>
              <a:spLocks/>
            </p:cNvSpPr>
            <p:nvPr/>
          </p:nvSpPr>
          <p:spPr bwMode="auto">
            <a:xfrm>
              <a:off x="6992" y="1571"/>
              <a:ext cx="285" cy="156"/>
            </a:xfrm>
            <a:custGeom>
              <a:avLst/>
              <a:gdLst>
                <a:gd name="T0" fmla="*/ 25 w 120"/>
                <a:gd name="T1" fmla="*/ 16 h 66"/>
                <a:gd name="T2" fmla="*/ 33 w 120"/>
                <a:gd name="T3" fmla="*/ 17 h 66"/>
                <a:gd name="T4" fmla="*/ 61 w 120"/>
                <a:gd name="T5" fmla="*/ 0 h 66"/>
                <a:gd name="T6" fmla="*/ 93 w 120"/>
                <a:gd name="T7" fmla="*/ 24 h 66"/>
                <a:gd name="T8" fmla="*/ 99 w 120"/>
                <a:gd name="T9" fmla="*/ 24 h 66"/>
                <a:gd name="T10" fmla="*/ 120 w 120"/>
                <a:gd name="T11" fmla="*/ 44 h 66"/>
                <a:gd name="T12" fmla="*/ 99 w 120"/>
                <a:gd name="T13" fmla="*/ 66 h 66"/>
                <a:gd name="T14" fmla="*/ 25 w 120"/>
                <a:gd name="T15" fmla="*/ 66 h 66"/>
                <a:gd name="T16" fmla="*/ 0 w 120"/>
                <a:gd name="T17" fmla="*/ 40 h 66"/>
                <a:gd name="T18" fmla="*/ 25 w 120"/>
                <a:gd name="T19" fmla="*/ 1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66">
                  <a:moveTo>
                    <a:pt x="25" y="16"/>
                  </a:moveTo>
                  <a:cubicBezTo>
                    <a:pt x="28" y="16"/>
                    <a:pt x="31" y="16"/>
                    <a:pt x="33" y="17"/>
                  </a:cubicBezTo>
                  <a:cubicBezTo>
                    <a:pt x="39" y="7"/>
                    <a:pt x="49" y="0"/>
                    <a:pt x="61" y="0"/>
                  </a:cubicBezTo>
                  <a:cubicBezTo>
                    <a:pt x="77" y="0"/>
                    <a:pt x="89" y="11"/>
                    <a:pt x="93" y="24"/>
                  </a:cubicBezTo>
                  <a:cubicBezTo>
                    <a:pt x="94" y="24"/>
                    <a:pt x="96" y="24"/>
                    <a:pt x="99" y="24"/>
                  </a:cubicBezTo>
                  <a:cubicBezTo>
                    <a:pt x="109" y="24"/>
                    <a:pt x="120" y="33"/>
                    <a:pt x="120" y="44"/>
                  </a:cubicBezTo>
                  <a:cubicBezTo>
                    <a:pt x="120" y="57"/>
                    <a:pt x="109" y="66"/>
                    <a:pt x="99" y="66"/>
                  </a:cubicBezTo>
                  <a:cubicBezTo>
                    <a:pt x="25" y="66"/>
                    <a:pt x="25" y="66"/>
                    <a:pt x="25" y="66"/>
                  </a:cubicBezTo>
                  <a:cubicBezTo>
                    <a:pt x="12" y="66"/>
                    <a:pt x="0" y="54"/>
                    <a:pt x="0" y="40"/>
                  </a:cubicBezTo>
                  <a:cubicBezTo>
                    <a:pt x="0" y="27"/>
                    <a:pt x="12" y="16"/>
                    <a:pt x="25" y="16"/>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3" name="Freeform 187"/>
            <p:cNvSpPr>
              <a:spLocks/>
            </p:cNvSpPr>
            <p:nvPr/>
          </p:nvSpPr>
          <p:spPr bwMode="auto">
            <a:xfrm>
              <a:off x="6930" y="842"/>
              <a:ext cx="243" cy="135"/>
            </a:xfrm>
            <a:custGeom>
              <a:avLst/>
              <a:gdLst>
                <a:gd name="T0" fmla="*/ 81 w 102"/>
                <a:gd name="T1" fmla="*/ 14 h 57"/>
                <a:gd name="T2" fmla="*/ 73 w 102"/>
                <a:gd name="T3" fmla="*/ 15 h 57"/>
                <a:gd name="T4" fmla="*/ 50 w 102"/>
                <a:gd name="T5" fmla="*/ 0 h 57"/>
                <a:gd name="T6" fmla="*/ 23 w 102"/>
                <a:gd name="T7" fmla="*/ 21 h 57"/>
                <a:gd name="T8" fmla="*/ 18 w 102"/>
                <a:gd name="T9" fmla="*/ 21 h 57"/>
                <a:gd name="T10" fmla="*/ 0 w 102"/>
                <a:gd name="T11" fmla="*/ 38 h 57"/>
                <a:gd name="T12" fmla="*/ 18 w 102"/>
                <a:gd name="T13" fmla="*/ 57 h 57"/>
                <a:gd name="T14" fmla="*/ 81 w 102"/>
                <a:gd name="T15" fmla="*/ 57 h 57"/>
                <a:gd name="T16" fmla="*/ 102 w 102"/>
                <a:gd name="T17" fmla="*/ 35 h 57"/>
                <a:gd name="T18" fmla="*/ 81 w 102"/>
                <a:gd name="T19" fmla="*/ 1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57">
                  <a:moveTo>
                    <a:pt x="81" y="14"/>
                  </a:moveTo>
                  <a:cubicBezTo>
                    <a:pt x="78" y="14"/>
                    <a:pt x="76" y="14"/>
                    <a:pt x="73" y="15"/>
                  </a:cubicBezTo>
                  <a:cubicBezTo>
                    <a:pt x="68" y="6"/>
                    <a:pt x="60" y="0"/>
                    <a:pt x="50" y="0"/>
                  </a:cubicBezTo>
                  <a:cubicBezTo>
                    <a:pt x="36" y="0"/>
                    <a:pt x="26" y="10"/>
                    <a:pt x="23" y="21"/>
                  </a:cubicBezTo>
                  <a:cubicBezTo>
                    <a:pt x="21" y="21"/>
                    <a:pt x="20" y="21"/>
                    <a:pt x="18" y="21"/>
                  </a:cubicBezTo>
                  <a:cubicBezTo>
                    <a:pt x="9" y="21"/>
                    <a:pt x="0" y="28"/>
                    <a:pt x="0" y="38"/>
                  </a:cubicBezTo>
                  <a:cubicBezTo>
                    <a:pt x="0" y="49"/>
                    <a:pt x="9" y="57"/>
                    <a:pt x="18" y="57"/>
                  </a:cubicBezTo>
                  <a:cubicBezTo>
                    <a:pt x="81" y="57"/>
                    <a:pt x="81" y="57"/>
                    <a:pt x="81" y="57"/>
                  </a:cubicBezTo>
                  <a:cubicBezTo>
                    <a:pt x="92" y="57"/>
                    <a:pt x="102" y="47"/>
                    <a:pt x="102" y="35"/>
                  </a:cubicBezTo>
                  <a:cubicBezTo>
                    <a:pt x="102" y="23"/>
                    <a:pt x="92" y="14"/>
                    <a:pt x="81" y="14"/>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1" name="Rectangle 70"/>
          <p:cNvSpPr/>
          <p:nvPr/>
        </p:nvSpPr>
        <p:spPr bwMode="auto">
          <a:xfrm>
            <a:off x="0" y="3588549"/>
            <a:ext cx="12436475" cy="3405978"/>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7" name="TextBox 56"/>
          <p:cNvSpPr txBox="1"/>
          <p:nvPr/>
        </p:nvSpPr>
        <p:spPr>
          <a:xfrm>
            <a:off x="358295" y="3708120"/>
            <a:ext cx="2846632" cy="911355"/>
          </a:xfrm>
          <a:prstGeom prst="rect">
            <a:avLst/>
          </a:prstGeom>
          <a:noFill/>
        </p:spPr>
        <p:txBody>
          <a:bodyPr wrap="square" lIns="182880" tIns="146304" rIns="182880" bIns="146304" rtlCol="0">
            <a:noAutofit/>
          </a:bodyPr>
          <a:lstStyle/>
          <a:p>
            <a:pPr>
              <a:lnSpc>
                <a:spcPct val="90000"/>
              </a:lnSpc>
              <a:spcAft>
                <a:spcPts val="600"/>
              </a:spcAft>
            </a:pPr>
            <a:r>
              <a:rPr lang="en-US" sz="2400" dirty="0">
                <a:solidFill>
                  <a:schemeClr val="bg1"/>
                </a:solidFill>
                <a:latin typeface="+mj-lt"/>
              </a:rPr>
              <a:t>Mobile Device &amp; App Management</a:t>
            </a:r>
          </a:p>
        </p:txBody>
      </p:sp>
      <p:sp>
        <p:nvSpPr>
          <p:cNvPr id="58" name="TextBox 57"/>
          <p:cNvSpPr txBox="1"/>
          <p:nvPr/>
        </p:nvSpPr>
        <p:spPr>
          <a:xfrm>
            <a:off x="358295" y="4450463"/>
            <a:ext cx="2748483" cy="2428562"/>
          </a:xfrm>
          <a:prstGeom prst="rect">
            <a:avLst/>
          </a:prstGeom>
          <a:noFill/>
        </p:spPr>
        <p:txBody>
          <a:bodyPr wrap="square" lIns="182880" tIns="146304" rIns="182880" bIns="146304" numCol="1" rtlCol="0">
            <a:noAutofit/>
          </a:bodyPr>
          <a:lstStyle/>
          <a:p>
            <a:pPr marL="228600" indent="-228600" defTabSz="895922">
              <a:spcBef>
                <a:spcPts val="600"/>
              </a:spcBef>
              <a:buFont typeface="Arial" panose="020B0604020202020204" pitchFamily="34" charset="0"/>
              <a:buChar char="•"/>
              <a:defRPr/>
            </a:pPr>
            <a:r>
              <a:rPr lang="en-US" sz="1200" dirty="0">
                <a:solidFill>
                  <a:schemeClr val="bg1"/>
                </a:solidFill>
              </a:rPr>
              <a:t>Enable on-premises and cloud-based management of devices within a </a:t>
            </a:r>
            <a:r>
              <a:rPr lang="en-US" sz="1200" dirty="0">
                <a:solidFill>
                  <a:schemeClr val="bg1"/>
                </a:solidFill>
                <a:latin typeface="Segoe UI Semibold" panose="020B0702040204020203" pitchFamily="34" charset="0"/>
                <a:cs typeface="Segoe UI Semibold" panose="020B0702040204020203" pitchFamily="34" charset="0"/>
              </a:rPr>
              <a:t>single console</a:t>
            </a:r>
          </a:p>
          <a:p>
            <a:pPr marL="228600" indent="-228600" defTabSz="895922">
              <a:spcBef>
                <a:spcPts val="600"/>
              </a:spcBef>
              <a:buFont typeface="Arial" panose="020B0604020202020204" pitchFamily="34" charset="0"/>
              <a:buChar char="•"/>
              <a:defRPr/>
            </a:pPr>
            <a:r>
              <a:rPr lang="en-US" sz="1200" dirty="0">
                <a:solidFill>
                  <a:schemeClr val="bg1"/>
                </a:solidFill>
                <a:latin typeface="Segoe UI Semibold" panose="020B0702040204020203" pitchFamily="34" charset="0"/>
                <a:cs typeface="Segoe UI Semibold" panose="020B0702040204020203" pitchFamily="34" charset="0"/>
              </a:rPr>
              <a:t>Provide access </a:t>
            </a:r>
            <a:r>
              <a:rPr lang="en-US" sz="1200" dirty="0">
                <a:solidFill>
                  <a:schemeClr val="bg1"/>
                </a:solidFill>
              </a:rPr>
              <a:t>to company resources consistently across devices</a:t>
            </a:r>
          </a:p>
          <a:p>
            <a:pPr marL="228600" indent="-228600" defTabSz="895922">
              <a:spcBef>
                <a:spcPts val="600"/>
              </a:spcBef>
              <a:buFont typeface="Arial" panose="020B0604020202020204" pitchFamily="34" charset="0"/>
              <a:buChar char="•"/>
              <a:defRPr/>
            </a:pPr>
            <a:r>
              <a:rPr lang="en-US" sz="1200" dirty="0">
                <a:solidFill>
                  <a:schemeClr val="bg1"/>
                </a:solidFill>
              </a:rPr>
              <a:t>Protect corporate information by </a:t>
            </a:r>
            <a:r>
              <a:rPr lang="en-US" sz="1200" dirty="0">
                <a:solidFill>
                  <a:schemeClr val="bg1"/>
                </a:solidFill>
                <a:latin typeface="Segoe UI Semibold" panose="020B0702040204020203" pitchFamily="34" charset="0"/>
                <a:cs typeface="Segoe UI Semibold" panose="020B0702040204020203" pitchFamily="34" charset="0"/>
              </a:rPr>
              <a:t>selectively wiping </a:t>
            </a:r>
            <a:r>
              <a:rPr lang="en-US" sz="1200" dirty="0">
                <a:solidFill>
                  <a:schemeClr val="bg1"/>
                </a:solidFill>
              </a:rPr>
              <a:t>apps and data from retired and lost devices</a:t>
            </a:r>
          </a:p>
        </p:txBody>
      </p:sp>
      <p:sp>
        <p:nvSpPr>
          <p:cNvPr id="60" name="TextBox 59"/>
          <p:cNvSpPr txBox="1"/>
          <p:nvPr/>
        </p:nvSpPr>
        <p:spPr>
          <a:xfrm>
            <a:off x="3356637" y="3708120"/>
            <a:ext cx="2748483" cy="911355"/>
          </a:xfrm>
          <a:prstGeom prst="rect">
            <a:avLst/>
          </a:prstGeom>
          <a:noFill/>
        </p:spPr>
        <p:txBody>
          <a:bodyPr wrap="square" lIns="182880" tIns="146304" rIns="182880" bIns="146304" rtlCol="0">
            <a:noAutofit/>
          </a:bodyPr>
          <a:lstStyle/>
          <a:p>
            <a:pPr>
              <a:lnSpc>
                <a:spcPct val="90000"/>
              </a:lnSpc>
              <a:spcAft>
                <a:spcPts val="600"/>
              </a:spcAft>
            </a:pPr>
            <a:r>
              <a:rPr lang="en-US" sz="2400" dirty="0">
                <a:solidFill>
                  <a:schemeClr val="bg1"/>
                </a:solidFill>
                <a:latin typeface="+mj-lt"/>
              </a:rPr>
              <a:t>Identity &amp; Access Management</a:t>
            </a:r>
          </a:p>
        </p:txBody>
      </p:sp>
      <p:sp>
        <p:nvSpPr>
          <p:cNvPr id="61" name="TextBox 60"/>
          <p:cNvSpPr txBox="1"/>
          <p:nvPr/>
        </p:nvSpPr>
        <p:spPr>
          <a:xfrm>
            <a:off x="3356637" y="4450463"/>
            <a:ext cx="2748483" cy="2428562"/>
          </a:xfrm>
          <a:prstGeom prst="rect">
            <a:avLst/>
          </a:prstGeom>
          <a:noFill/>
        </p:spPr>
        <p:txBody>
          <a:bodyPr wrap="square" lIns="182880" tIns="146304" rIns="182880" bIns="146304" numCol="1" rtlCol="0">
            <a:noAutofit/>
          </a:bodyPr>
          <a:lstStyle/>
          <a:p>
            <a:pPr marL="228600" indent="-228600" defTabSz="895922">
              <a:spcBef>
                <a:spcPts val="600"/>
              </a:spcBef>
              <a:buFont typeface="Arial" panose="020B0604020202020204" pitchFamily="34" charset="0"/>
              <a:buChar char="•"/>
              <a:defRPr/>
            </a:pPr>
            <a:r>
              <a:rPr lang="en-US" sz="1200" dirty="0">
                <a:solidFill>
                  <a:schemeClr val="bg1"/>
                </a:solidFill>
              </a:rPr>
              <a:t>Provide users with </a:t>
            </a:r>
            <a:r>
              <a:rPr lang="en-US" sz="1200" dirty="0">
                <a:solidFill>
                  <a:schemeClr val="bg1"/>
                </a:solidFill>
                <a:latin typeface="Segoe UI Semibold" panose="020B0702040204020203" pitchFamily="34" charset="0"/>
                <a:cs typeface="Segoe UI Semibold" panose="020B0702040204020203" pitchFamily="34" charset="0"/>
              </a:rPr>
              <a:t>self-service experiences </a:t>
            </a:r>
            <a:r>
              <a:rPr lang="en-US" sz="1200" dirty="0">
                <a:solidFill>
                  <a:schemeClr val="bg1"/>
                </a:solidFill>
              </a:rPr>
              <a:t>to keep them productive</a:t>
            </a:r>
          </a:p>
          <a:p>
            <a:pPr marL="228600" indent="-228600" defTabSz="895922">
              <a:spcBef>
                <a:spcPts val="600"/>
              </a:spcBef>
              <a:buFont typeface="Arial" panose="020B0604020202020204" pitchFamily="34" charset="0"/>
              <a:buChar char="•"/>
              <a:defRPr/>
            </a:pPr>
            <a:r>
              <a:rPr lang="en-US" sz="1200" dirty="0">
                <a:solidFill>
                  <a:schemeClr val="bg1"/>
                </a:solidFill>
              </a:rPr>
              <a:t>Create a </a:t>
            </a:r>
            <a:r>
              <a:rPr lang="en-US" sz="1200" dirty="0">
                <a:solidFill>
                  <a:schemeClr val="bg1"/>
                </a:solidFill>
                <a:latin typeface="Segoe UI Semibold" panose="020B0702040204020203" pitchFamily="34" charset="0"/>
                <a:cs typeface="Segoe UI Semibold" panose="020B0702040204020203" pitchFamily="34" charset="0"/>
              </a:rPr>
              <a:t>unified identity </a:t>
            </a:r>
            <a:r>
              <a:rPr lang="en-US" sz="1200" dirty="0">
                <a:solidFill>
                  <a:schemeClr val="bg1"/>
                </a:solidFill>
              </a:rPr>
              <a:t>across </a:t>
            </a:r>
            <a:br>
              <a:rPr lang="en-US" sz="1200" dirty="0">
                <a:solidFill>
                  <a:schemeClr val="bg1"/>
                </a:solidFill>
              </a:rPr>
            </a:br>
            <a:r>
              <a:rPr lang="en-US" sz="1200" dirty="0">
                <a:solidFill>
                  <a:schemeClr val="bg1"/>
                </a:solidFill>
              </a:rPr>
              <a:t>on-premises and cloud</a:t>
            </a:r>
          </a:p>
          <a:p>
            <a:pPr marL="228600" indent="-228600" defTabSz="895922">
              <a:spcBef>
                <a:spcPts val="600"/>
              </a:spcBef>
              <a:buFont typeface="Arial" panose="020B0604020202020204" pitchFamily="34" charset="0"/>
              <a:buChar char="•"/>
              <a:defRPr/>
            </a:pPr>
            <a:r>
              <a:rPr lang="en-US" sz="1200" dirty="0">
                <a:solidFill>
                  <a:schemeClr val="bg1"/>
                </a:solidFill>
              </a:rPr>
              <a:t>Enforce </a:t>
            </a:r>
            <a:r>
              <a:rPr lang="en-US" sz="1200" dirty="0">
                <a:solidFill>
                  <a:schemeClr val="bg1"/>
                </a:solidFill>
                <a:latin typeface="Segoe UI Semibold" panose="020B0702040204020203" pitchFamily="34" charset="0"/>
                <a:cs typeface="Segoe UI Semibold" panose="020B0702040204020203" pitchFamily="34" charset="0"/>
              </a:rPr>
              <a:t>strong authentication </a:t>
            </a:r>
            <a:r>
              <a:rPr lang="en-US" sz="1200" dirty="0">
                <a:solidFill>
                  <a:schemeClr val="bg1"/>
                </a:solidFill>
              </a:rPr>
              <a:t>when users access resources</a:t>
            </a:r>
          </a:p>
        </p:txBody>
      </p:sp>
      <p:sp>
        <p:nvSpPr>
          <p:cNvPr id="63" name="TextBox 62"/>
          <p:cNvSpPr txBox="1"/>
          <p:nvPr/>
        </p:nvSpPr>
        <p:spPr>
          <a:xfrm>
            <a:off x="6345648" y="3708120"/>
            <a:ext cx="2748483" cy="911355"/>
          </a:xfrm>
          <a:prstGeom prst="rect">
            <a:avLst/>
          </a:prstGeom>
          <a:noFill/>
        </p:spPr>
        <p:txBody>
          <a:bodyPr wrap="square" lIns="182880" tIns="146304" rIns="182880" bIns="146304" rtlCol="0">
            <a:noAutofit/>
          </a:bodyPr>
          <a:lstStyle/>
          <a:p>
            <a:pPr>
              <a:lnSpc>
                <a:spcPct val="90000"/>
              </a:lnSpc>
              <a:spcAft>
                <a:spcPts val="600"/>
              </a:spcAft>
            </a:pPr>
            <a:r>
              <a:rPr lang="en-US" sz="2400" dirty="0">
                <a:solidFill>
                  <a:schemeClr val="bg1"/>
                </a:solidFill>
                <a:latin typeface="+mj-lt"/>
              </a:rPr>
              <a:t>Information Protection</a:t>
            </a:r>
          </a:p>
        </p:txBody>
      </p:sp>
      <p:sp>
        <p:nvSpPr>
          <p:cNvPr id="64" name="TextBox 63"/>
          <p:cNvSpPr txBox="1"/>
          <p:nvPr/>
        </p:nvSpPr>
        <p:spPr>
          <a:xfrm>
            <a:off x="6345648" y="4450463"/>
            <a:ext cx="2748483" cy="2428562"/>
          </a:xfrm>
          <a:prstGeom prst="rect">
            <a:avLst/>
          </a:prstGeom>
          <a:noFill/>
        </p:spPr>
        <p:txBody>
          <a:bodyPr wrap="square" lIns="182880" tIns="146304" rIns="182880" bIns="146304" numCol="1" rtlCol="0">
            <a:noAutofit/>
          </a:bodyPr>
          <a:lstStyle/>
          <a:p>
            <a:pPr marL="228600" indent="-228600" defTabSz="895922">
              <a:spcBef>
                <a:spcPts val="600"/>
              </a:spcBef>
              <a:buFont typeface="Arial" panose="020B0604020202020204" pitchFamily="34" charset="0"/>
              <a:buChar char="•"/>
              <a:defRPr/>
            </a:pPr>
            <a:r>
              <a:rPr lang="en-US" sz="1200" dirty="0">
                <a:solidFill>
                  <a:schemeClr val="bg1"/>
                </a:solidFill>
                <a:latin typeface="Segoe UI Semibold" panose="020B0702040204020203" pitchFamily="34" charset="0"/>
                <a:cs typeface="Segoe UI Semibold" panose="020B0702040204020203" pitchFamily="34" charset="0"/>
              </a:rPr>
              <a:t>Secure collaboration </a:t>
            </a:r>
            <a:r>
              <a:rPr lang="en-US" sz="1200" dirty="0">
                <a:solidFill>
                  <a:schemeClr val="bg1"/>
                </a:solidFill>
              </a:rPr>
              <a:t>inside and outside of the organization</a:t>
            </a:r>
          </a:p>
          <a:p>
            <a:pPr marL="228600" indent="-228600" defTabSz="895922">
              <a:spcBef>
                <a:spcPts val="600"/>
              </a:spcBef>
              <a:buFont typeface="Arial" panose="020B0604020202020204" pitchFamily="34" charset="0"/>
              <a:buChar char="•"/>
              <a:defRPr/>
            </a:pPr>
            <a:r>
              <a:rPr lang="en-US" sz="1200" dirty="0">
                <a:solidFill>
                  <a:schemeClr val="bg1"/>
                </a:solidFill>
              </a:rPr>
              <a:t>Encrypt and apply access restrictions to </a:t>
            </a:r>
            <a:r>
              <a:rPr lang="en-US" sz="1200" dirty="0">
                <a:solidFill>
                  <a:schemeClr val="bg1"/>
                </a:solidFill>
                <a:latin typeface="Segoe UI Semibold" panose="020B0702040204020203" pitchFamily="34" charset="0"/>
                <a:cs typeface="Segoe UI Semibold" panose="020B0702040204020203" pitchFamily="34" charset="0"/>
              </a:rPr>
              <a:t>any file</a:t>
            </a:r>
          </a:p>
          <a:p>
            <a:pPr marL="228600" indent="-228600" defTabSz="895922">
              <a:spcBef>
                <a:spcPts val="600"/>
              </a:spcBef>
              <a:buFont typeface="Arial" panose="020B0604020202020204" pitchFamily="34" charset="0"/>
              <a:buChar char="•"/>
              <a:defRPr/>
            </a:pPr>
            <a:r>
              <a:rPr lang="en-US" sz="1200" dirty="0">
                <a:solidFill>
                  <a:schemeClr val="bg1"/>
                </a:solidFill>
              </a:rPr>
              <a:t>Leverage built-in protection to </a:t>
            </a:r>
            <a:r>
              <a:rPr lang="en-US" sz="1200" dirty="0">
                <a:solidFill>
                  <a:schemeClr val="bg1"/>
                </a:solidFill>
                <a:latin typeface="Segoe UI Semibold" panose="020B0702040204020203" pitchFamily="34" charset="0"/>
                <a:cs typeface="Segoe UI Semibold" panose="020B0702040204020203" pitchFamily="34" charset="0"/>
              </a:rPr>
              <a:t>ensure file security and integrity </a:t>
            </a:r>
            <a:r>
              <a:rPr lang="en-US" sz="1200" dirty="0">
                <a:solidFill>
                  <a:schemeClr val="bg1"/>
                </a:solidFill>
              </a:rPr>
              <a:t>at all times</a:t>
            </a:r>
          </a:p>
        </p:txBody>
      </p:sp>
      <p:sp>
        <p:nvSpPr>
          <p:cNvPr id="66" name="TextBox 65"/>
          <p:cNvSpPr txBox="1"/>
          <p:nvPr/>
        </p:nvSpPr>
        <p:spPr>
          <a:xfrm>
            <a:off x="9334659" y="3708120"/>
            <a:ext cx="2748483" cy="911355"/>
          </a:xfrm>
          <a:prstGeom prst="rect">
            <a:avLst/>
          </a:prstGeom>
          <a:noFill/>
        </p:spPr>
        <p:txBody>
          <a:bodyPr wrap="square" lIns="182880" tIns="146304" rIns="182880" bIns="146304" rtlCol="0">
            <a:noAutofit/>
          </a:bodyPr>
          <a:lstStyle/>
          <a:p>
            <a:pPr>
              <a:lnSpc>
                <a:spcPct val="90000"/>
              </a:lnSpc>
              <a:spcAft>
                <a:spcPts val="600"/>
              </a:spcAft>
            </a:pPr>
            <a:r>
              <a:rPr lang="en-US" sz="2400" dirty="0">
                <a:solidFill>
                  <a:schemeClr val="bg1"/>
                </a:solidFill>
                <a:latin typeface="+mj-lt"/>
              </a:rPr>
              <a:t>Desktop Virtualization</a:t>
            </a:r>
          </a:p>
        </p:txBody>
      </p:sp>
      <p:sp>
        <p:nvSpPr>
          <p:cNvPr id="67" name="TextBox 66"/>
          <p:cNvSpPr txBox="1"/>
          <p:nvPr/>
        </p:nvSpPr>
        <p:spPr>
          <a:xfrm>
            <a:off x="9334659" y="4450463"/>
            <a:ext cx="2748483" cy="2428562"/>
          </a:xfrm>
          <a:prstGeom prst="rect">
            <a:avLst/>
          </a:prstGeom>
          <a:noFill/>
        </p:spPr>
        <p:txBody>
          <a:bodyPr wrap="square" lIns="182880" tIns="146304" rIns="182880" bIns="146304" numCol="1" rtlCol="0">
            <a:noAutofit/>
          </a:bodyPr>
          <a:lstStyle/>
          <a:p>
            <a:pPr marL="228600" indent="-228600" defTabSz="895922">
              <a:spcBef>
                <a:spcPts val="600"/>
              </a:spcBef>
              <a:buFont typeface="Arial" panose="020B0604020202020204" pitchFamily="34" charset="0"/>
              <a:buChar char="•"/>
              <a:defRPr/>
            </a:pPr>
            <a:r>
              <a:rPr lang="en-US" sz="1200" dirty="0">
                <a:solidFill>
                  <a:schemeClr val="bg1"/>
                </a:solidFill>
              </a:rPr>
              <a:t>Provide </a:t>
            </a:r>
            <a:r>
              <a:rPr lang="en-US" sz="1200" dirty="0">
                <a:solidFill>
                  <a:schemeClr val="bg1"/>
                </a:solidFill>
                <a:latin typeface="Segoe UI Semibold" panose="020B0702040204020203" pitchFamily="34" charset="0"/>
                <a:cs typeface="Segoe UI Semibold" panose="020B0702040204020203" pitchFamily="34" charset="0"/>
              </a:rPr>
              <a:t>virtual desktop experiences </a:t>
            </a:r>
            <a:r>
              <a:rPr lang="en-US" sz="1200" dirty="0">
                <a:solidFill>
                  <a:schemeClr val="bg1"/>
                </a:solidFill>
              </a:rPr>
              <a:t>on any device, anywhere</a:t>
            </a:r>
          </a:p>
          <a:p>
            <a:pPr marL="228600" indent="-228600" defTabSz="895922">
              <a:spcBef>
                <a:spcPts val="600"/>
              </a:spcBef>
              <a:buFont typeface="Arial" panose="020B0604020202020204" pitchFamily="34" charset="0"/>
              <a:buChar char="•"/>
              <a:defRPr/>
            </a:pPr>
            <a:r>
              <a:rPr lang="en-US" sz="1200" dirty="0">
                <a:solidFill>
                  <a:schemeClr val="bg1"/>
                </a:solidFill>
              </a:rPr>
              <a:t>Extend corporate business applications to enable </a:t>
            </a:r>
            <a:r>
              <a:rPr lang="en-US" sz="1200" dirty="0">
                <a:solidFill>
                  <a:schemeClr val="bg1"/>
                </a:solidFill>
                <a:latin typeface="Segoe UI Semibold" panose="020B0702040204020203" pitchFamily="34" charset="0"/>
                <a:cs typeface="Segoe UI Semibold" panose="020B0702040204020203" pitchFamily="34" charset="0"/>
              </a:rPr>
              <a:t>workplace flexibility</a:t>
            </a:r>
          </a:p>
        </p:txBody>
      </p:sp>
    </p:spTree>
    <p:extLst>
      <p:ext uri="{BB962C8B-B14F-4D97-AF65-F5344CB8AC3E}">
        <p14:creationId xmlns:p14="http://schemas.microsoft.com/office/powerpoint/2010/main" val="3158721255"/>
      </p:ext>
    </p:extLst>
  </p:cSld>
  <p:clrMapOvr>
    <a:masterClrMapping/>
  </p:clrMapOvr>
  <p:transition spd="slow">
    <p:push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01402656"/>
              </p:ext>
            </p:extLst>
          </p:nvPr>
        </p:nvGraphicFramePr>
        <p:xfrm>
          <a:off x="293785" y="5104044"/>
          <a:ext cx="11881329" cy="1955027"/>
        </p:xfrm>
        <a:graphic>
          <a:graphicData uri="http://schemas.openxmlformats.org/drawingml/2006/table">
            <a:tbl>
              <a:tblPr bandRow="1">
                <a:tableStyleId>{21E4AEA4-8DFA-4A89-87EB-49C32662AFE0}</a:tableStyleId>
              </a:tblPr>
              <a:tblGrid>
                <a:gridCol w="2998342">
                  <a:extLst>
                    <a:ext uri="{9D8B030D-6E8A-4147-A177-3AD203B41FA5}">
                      <a16:colId xmlns:a16="http://schemas.microsoft.com/office/drawing/2014/main" val="20000"/>
                    </a:ext>
                  </a:extLst>
                </a:gridCol>
                <a:gridCol w="3002700">
                  <a:extLst>
                    <a:ext uri="{9D8B030D-6E8A-4147-A177-3AD203B41FA5}">
                      <a16:colId xmlns:a16="http://schemas.microsoft.com/office/drawing/2014/main" val="20001"/>
                    </a:ext>
                  </a:extLst>
                </a:gridCol>
                <a:gridCol w="3027722">
                  <a:extLst>
                    <a:ext uri="{9D8B030D-6E8A-4147-A177-3AD203B41FA5}">
                      <a16:colId xmlns:a16="http://schemas.microsoft.com/office/drawing/2014/main" val="20002"/>
                    </a:ext>
                  </a:extLst>
                </a:gridCol>
                <a:gridCol w="2852565">
                  <a:extLst>
                    <a:ext uri="{9D8B030D-6E8A-4147-A177-3AD203B41FA5}">
                      <a16:colId xmlns:a16="http://schemas.microsoft.com/office/drawing/2014/main" val="20003"/>
                    </a:ext>
                  </a:extLst>
                </a:gridCol>
              </a:tblGrid>
              <a:tr h="323801">
                <a:tc>
                  <a:txBody>
                    <a:bodyPr/>
                    <a:lstStyle/>
                    <a:p>
                      <a:pPr marL="0" lvl="0" indent="0">
                        <a:buFont typeface="Arial" panose="020B0604020202020204" pitchFamily="34" charset="0"/>
                        <a:buNone/>
                      </a:pPr>
                      <a:r>
                        <a:rPr lang="en-US" sz="1400" kern="1200" dirty="0">
                          <a:solidFill>
                            <a:schemeClr val="dk1"/>
                          </a:solidFill>
                          <a:effectLst/>
                          <a:latin typeface="+mn-lt"/>
                          <a:ea typeface="+mn-ea"/>
                          <a:cs typeface="+mn-cs"/>
                        </a:rPr>
                        <a:t>Service Offer</a:t>
                      </a:r>
                      <a:endParaRPr lang="en-US" sz="1400" dirty="0"/>
                    </a:p>
                  </a:txBody>
                  <a:tcPr marL="91427" marR="91427" marT="45713" marB="45713">
                    <a:noFill/>
                  </a:tcPr>
                </a:tc>
                <a:tc>
                  <a:txBody>
                    <a:bodyPr/>
                    <a:lstStyle/>
                    <a:p>
                      <a:r>
                        <a:rPr lang="en-US" sz="1400" dirty="0"/>
                        <a:t>OneNote Playbook</a:t>
                      </a:r>
                    </a:p>
                  </a:txBody>
                  <a:tcPr marL="91427" marR="91427" marT="45713" marB="45713">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b="0" dirty="0"/>
                        <a:t>Business Case</a:t>
                      </a:r>
                    </a:p>
                  </a:txBody>
                  <a:tcPr marL="91427" marR="91427" marT="45713" marB="45713">
                    <a:noFill/>
                  </a:tcPr>
                </a:tc>
                <a:tc>
                  <a:txBody>
                    <a:bodyPr/>
                    <a:lstStyle/>
                    <a:p>
                      <a:pPr marL="0" lvl="0" indent="0" algn="l" defTabSz="932742" rtl="0" eaLnBrk="1" latinLnBrk="0" hangingPunct="1">
                        <a:buFont typeface="Arial" panose="020B0604020202020204" pitchFamily="34" charset="0"/>
                        <a:buNone/>
                      </a:pPr>
                      <a:r>
                        <a:rPr lang="en-US" sz="1400" kern="1200" dirty="0">
                          <a:solidFill>
                            <a:schemeClr val="dk1"/>
                          </a:solidFill>
                          <a:latin typeface="+mn-lt"/>
                          <a:ea typeface="+mn-ea"/>
                          <a:cs typeface="+mn-cs"/>
                        </a:rPr>
                        <a:t>Print Ads</a:t>
                      </a:r>
                    </a:p>
                  </a:txBody>
                  <a:tcPr marL="91427" marR="91427" marT="45713" marB="45713">
                    <a:noFill/>
                  </a:tcPr>
                </a:tc>
                <a:extLst>
                  <a:ext uri="{0D108BD9-81ED-4DB2-BD59-A6C34878D82A}">
                    <a16:rowId xmlns:a16="http://schemas.microsoft.com/office/drawing/2014/main" val="10000"/>
                  </a:ext>
                </a:extLst>
              </a:tr>
              <a:tr h="317457">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Price Books (certain scenarios)</a:t>
                      </a:r>
                      <a:endParaRPr lang="en-US" sz="1400" dirty="0"/>
                    </a:p>
                  </a:txBody>
                  <a:tcPr marL="91427" marR="91427" marT="45713" marB="45713">
                    <a:noFill/>
                  </a:tcPr>
                </a:tc>
                <a:tc>
                  <a:txBody>
                    <a:bodyPr/>
                    <a:lstStyle/>
                    <a:p>
                      <a:pPr marL="0" lvl="0" indent="0">
                        <a:buFont typeface="Arial" panose="020B0604020202020204" pitchFamily="34" charset="0"/>
                        <a:buNone/>
                      </a:pPr>
                      <a:r>
                        <a:rPr lang="en-US" sz="1400" kern="1200" dirty="0">
                          <a:solidFill>
                            <a:schemeClr val="dk1"/>
                          </a:solidFill>
                          <a:effectLst/>
                          <a:latin typeface="+mn-lt"/>
                          <a:ea typeface="+mn-ea"/>
                          <a:cs typeface="+mn-cs"/>
                        </a:rPr>
                        <a:t>Sales Data sheets</a:t>
                      </a:r>
                    </a:p>
                  </a:txBody>
                  <a:tcPr marL="91427" marR="91427" marT="45713" marB="45713">
                    <a:noFill/>
                  </a:tcPr>
                </a:tc>
                <a:tc>
                  <a:txBody>
                    <a:bodyPr/>
                    <a:lstStyle/>
                    <a:p>
                      <a:r>
                        <a:rPr lang="en-US" sz="1400" b="0" dirty="0"/>
                        <a:t>Commercial models</a:t>
                      </a:r>
                      <a:endParaRPr lang="en-US" sz="1400" dirty="0"/>
                    </a:p>
                  </a:txBody>
                  <a:tcPr marL="91427" marR="91427" marT="45713" marB="45713">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Banner ad</a:t>
                      </a:r>
                      <a:endParaRPr lang="en-US" sz="1400" dirty="0"/>
                    </a:p>
                  </a:txBody>
                  <a:tcPr marL="91427" marR="91427" marT="45713" marB="45713">
                    <a:noFill/>
                  </a:tcPr>
                </a:tc>
                <a:extLst>
                  <a:ext uri="{0D108BD9-81ED-4DB2-BD59-A6C34878D82A}">
                    <a16:rowId xmlns:a16="http://schemas.microsoft.com/office/drawing/2014/main" val="10001"/>
                  </a:ext>
                </a:extLst>
              </a:tr>
              <a:tr h="30903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HTML version</a:t>
                      </a:r>
                      <a:endParaRPr lang="en-US" sz="1400" dirty="0"/>
                    </a:p>
                  </a:txBody>
                  <a:tcPr marL="91427" marR="91427" marT="45713" marB="45713">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Sales Decks</a:t>
                      </a:r>
                      <a:endParaRPr lang="en-US" sz="1400" dirty="0"/>
                    </a:p>
                  </a:txBody>
                  <a:tcPr marL="91427" marR="91427" marT="45713" marB="45713">
                    <a:noFill/>
                  </a:tcPr>
                </a:tc>
                <a:tc>
                  <a:txBody>
                    <a:bodyPr/>
                    <a:lstStyle/>
                    <a:p>
                      <a:pPr marL="0" lvl="0" indent="0">
                        <a:buFont typeface="Arial" panose="020B0604020202020204" pitchFamily="34" charset="0"/>
                        <a:buNone/>
                      </a:pPr>
                      <a:r>
                        <a:rPr lang="en-US" sz="1400" kern="1200" dirty="0">
                          <a:solidFill>
                            <a:schemeClr val="dk1"/>
                          </a:solidFill>
                          <a:effectLst/>
                          <a:latin typeface="+mn-lt"/>
                          <a:ea typeface="+mn-ea"/>
                          <a:cs typeface="+mn-cs"/>
                        </a:rPr>
                        <a:t>Infographics</a:t>
                      </a:r>
                    </a:p>
                  </a:txBody>
                  <a:tcPr marL="91427" marR="91427" marT="45713" marB="45713">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Keywords</a:t>
                      </a:r>
                    </a:p>
                  </a:txBody>
                  <a:tcPr marL="91427" marR="91427" marT="45713" marB="45713">
                    <a:noFill/>
                  </a:tcPr>
                </a:tc>
                <a:extLst>
                  <a:ext uri="{0D108BD9-81ED-4DB2-BD59-A6C34878D82A}">
                    <a16:rowId xmlns:a16="http://schemas.microsoft.com/office/drawing/2014/main" val="10002"/>
                  </a:ext>
                </a:extLst>
              </a:tr>
              <a:tr h="321636">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Service Definition</a:t>
                      </a:r>
                      <a:endParaRPr lang="en-US" sz="1400" dirty="0"/>
                    </a:p>
                  </a:txBody>
                  <a:tcPr marL="91427" marR="91427" marT="45713" marB="45713">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Demand Tele script</a:t>
                      </a:r>
                      <a:endParaRPr lang="en-US" sz="1400" dirty="0"/>
                    </a:p>
                  </a:txBody>
                  <a:tcPr marL="91427" marR="91427" marT="45713" marB="45713">
                    <a:no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Narratives</a:t>
                      </a:r>
                      <a:endParaRPr lang="en-US" sz="1400" dirty="0"/>
                    </a:p>
                  </a:txBody>
                  <a:tcPr marL="91427" marR="91427" marT="45713" marB="45713">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Demand Gen template</a:t>
                      </a:r>
                    </a:p>
                  </a:txBody>
                  <a:tcPr marL="91427" marR="91427" marT="45713" marB="45713">
                    <a:noFill/>
                  </a:tcPr>
                </a:tc>
                <a:extLst>
                  <a:ext uri="{0D108BD9-81ED-4DB2-BD59-A6C34878D82A}">
                    <a16:rowId xmlns:a16="http://schemas.microsoft.com/office/drawing/2014/main" val="10003"/>
                  </a:ext>
                </a:extLst>
              </a:tr>
              <a:tr h="360375">
                <a:tc>
                  <a:txBody>
                    <a:bodyPr/>
                    <a:lstStyle/>
                    <a:p>
                      <a:endParaRPr lang="en-US" sz="1400" dirty="0"/>
                    </a:p>
                  </a:txBody>
                  <a:tcPr marL="91427" marR="91427" marT="45713" marB="45713">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Demand Gen template</a:t>
                      </a:r>
                      <a:endParaRPr lang="en-US" sz="1400" dirty="0"/>
                    </a:p>
                  </a:txBody>
                  <a:tcPr marL="91427" marR="91427" marT="45713" marB="45713">
                    <a:noFill/>
                  </a:tcPr>
                </a:tc>
                <a:tc>
                  <a:txBody>
                    <a:bodyPr/>
                    <a:lstStyle/>
                    <a:p>
                      <a:endParaRPr lang="en-US" sz="1700" dirty="0"/>
                    </a:p>
                  </a:txBody>
                  <a:tcPr marL="91427" marR="91427" marT="45713" marB="45713">
                    <a:noFill/>
                  </a:tcPr>
                </a:tc>
                <a:tc>
                  <a:txBody>
                    <a:bodyPr/>
                    <a:lstStyle/>
                    <a:p>
                      <a:endParaRPr lang="en-US" sz="1400" dirty="0"/>
                    </a:p>
                  </a:txBody>
                  <a:tcPr marL="91427" marR="91427" marT="45713" marB="45713">
                    <a:noFill/>
                  </a:tcPr>
                </a:tc>
                <a:extLst>
                  <a:ext uri="{0D108BD9-81ED-4DB2-BD59-A6C34878D82A}">
                    <a16:rowId xmlns:a16="http://schemas.microsoft.com/office/drawing/2014/main" val="10004"/>
                  </a:ext>
                </a:extLst>
              </a:tr>
              <a:tr h="322724">
                <a:tc>
                  <a:txBody>
                    <a:bodyPr/>
                    <a:lstStyle/>
                    <a:p>
                      <a:endParaRPr lang="en-US" sz="1400" dirty="0"/>
                    </a:p>
                  </a:txBody>
                  <a:tcPr marL="91427" marR="91427" marT="45713" marB="45713">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Discussion Guide</a:t>
                      </a:r>
                      <a:endParaRPr lang="en-US" sz="1400" dirty="0"/>
                    </a:p>
                  </a:txBody>
                  <a:tcPr marL="91427" marR="91427" marT="45713" marB="45713">
                    <a:noFill/>
                  </a:tcPr>
                </a:tc>
                <a:tc>
                  <a:txBody>
                    <a:bodyPr/>
                    <a:lstStyle/>
                    <a:p>
                      <a:endParaRPr lang="en-US" sz="1400" dirty="0"/>
                    </a:p>
                  </a:txBody>
                  <a:tcPr marL="91427" marR="91427" marT="45713" marB="45713">
                    <a:noFill/>
                  </a:tcPr>
                </a:tc>
                <a:tc>
                  <a:txBody>
                    <a:bodyPr/>
                    <a:lstStyle/>
                    <a:p>
                      <a:endParaRPr lang="en-US" sz="1400" dirty="0"/>
                    </a:p>
                  </a:txBody>
                  <a:tcPr marL="91427" marR="91427" marT="45713" marB="45713">
                    <a:noFill/>
                  </a:tcPr>
                </a:tc>
                <a:extLst>
                  <a:ext uri="{0D108BD9-81ED-4DB2-BD59-A6C34878D82A}">
                    <a16:rowId xmlns:a16="http://schemas.microsoft.com/office/drawing/2014/main" val="10005"/>
                  </a:ext>
                </a:extLst>
              </a:tr>
            </a:tbl>
          </a:graphicData>
        </a:graphic>
      </p:graphicFrame>
      <p:grpSp>
        <p:nvGrpSpPr>
          <p:cNvPr id="24" name="Group 23"/>
          <p:cNvGrpSpPr/>
          <p:nvPr/>
        </p:nvGrpSpPr>
        <p:grpSpPr>
          <a:xfrm>
            <a:off x="293785" y="3730183"/>
            <a:ext cx="11881328" cy="1278389"/>
            <a:chOff x="365138" y="2526770"/>
            <a:chExt cx="11410372" cy="1244091"/>
          </a:xfrm>
        </p:grpSpPr>
        <p:sp>
          <p:nvSpPr>
            <p:cNvPr id="8" name="Rectangle 7"/>
            <p:cNvSpPr/>
            <p:nvPr/>
          </p:nvSpPr>
          <p:spPr bwMode="auto">
            <a:xfrm>
              <a:off x="365138" y="2526772"/>
              <a:ext cx="2743200" cy="124408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79979" tIns="146262" rIns="91427" bIns="146262" numCol="1" spcCol="0" rtlCol="0" fromWordArt="0" anchor="ctr" anchorCtr="0" forceAA="0" compatLnSpc="1">
              <a:prstTxWarp prst="textNoShape">
                <a:avLst/>
              </a:prstTxWarp>
              <a:noAutofit/>
            </a:bodyPr>
            <a:lstStyle/>
            <a:p>
              <a:pPr defTabSz="932563"/>
              <a:r>
                <a:rPr lang="en-US" sz="1836" b="1" dirty="0">
                  <a:solidFill>
                    <a:srgbClr val="FFFFFF"/>
                  </a:solidFill>
                </a:rPr>
                <a:t>Service Catalog</a:t>
              </a:r>
            </a:p>
          </p:txBody>
        </p:sp>
        <p:sp>
          <p:nvSpPr>
            <p:cNvPr id="9" name="Rectangle 8"/>
            <p:cNvSpPr/>
            <p:nvPr/>
          </p:nvSpPr>
          <p:spPr bwMode="auto">
            <a:xfrm>
              <a:off x="3246050" y="2526771"/>
              <a:ext cx="2743200" cy="124408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79979" tIns="146262" rIns="91427" bIns="146262" numCol="1" spcCol="0" rtlCol="0" fromWordArt="0" anchor="ctr" anchorCtr="0" forceAA="0" compatLnSpc="1">
              <a:prstTxWarp prst="textNoShape">
                <a:avLst/>
              </a:prstTxWarp>
              <a:noAutofit/>
            </a:bodyPr>
            <a:lstStyle/>
            <a:p>
              <a:pPr defTabSz="932563"/>
              <a:r>
                <a:rPr lang="en-US" sz="1836" b="1" dirty="0">
                  <a:solidFill>
                    <a:srgbClr val="FFFFFF"/>
                  </a:solidFill>
                </a:rPr>
                <a:t>Sales Enablement Playbook + Sales</a:t>
              </a:r>
            </a:p>
          </p:txBody>
        </p:sp>
        <p:sp>
          <p:nvSpPr>
            <p:cNvPr id="10" name="Rectangle 9"/>
            <p:cNvSpPr/>
            <p:nvPr/>
          </p:nvSpPr>
          <p:spPr bwMode="auto">
            <a:xfrm>
              <a:off x="6139180" y="2526770"/>
              <a:ext cx="2743200" cy="124408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79979" tIns="146262" rIns="91427" bIns="146262" numCol="1" spcCol="0" rtlCol="0" fromWordArt="0" anchor="ctr" anchorCtr="0" forceAA="0" compatLnSpc="1">
              <a:prstTxWarp prst="textNoShape">
                <a:avLst/>
              </a:prstTxWarp>
              <a:noAutofit/>
            </a:bodyPr>
            <a:lstStyle/>
            <a:p>
              <a:pPr defTabSz="932563"/>
              <a:r>
                <a:rPr lang="en-US" sz="1836" b="1" dirty="0">
                  <a:solidFill>
                    <a:srgbClr val="FFFFFF"/>
                  </a:solidFill>
                </a:rPr>
                <a:t>Marketing </a:t>
              </a:r>
              <a:br>
                <a:rPr lang="en-US" sz="1836" b="1" dirty="0">
                  <a:solidFill>
                    <a:srgbClr val="FFFFFF"/>
                  </a:solidFill>
                </a:rPr>
              </a:br>
              <a:r>
                <a:rPr lang="en-US" sz="1836" b="1" dirty="0">
                  <a:solidFill>
                    <a:srgbClr val="FFFFFF"/>
                  </a:solidFill>
                </a:rPr>
                <a:t>CSP + Others</a:t>
              </a:r>
            </a:p>
          </p:txBody>
        </p:sp>
        <p:sp>
          <p:nvSpPr>
            <p:cNvPr id="11" name="Rectangle 10"/>
            <p:cNvSpPr/>
            <p:nvPr/>
          </p:nvSpPr>
          <p:spPr bwMode="auto">
            <a:xfrm>
              <a:off x="9032310" y="2526770"/>
              <a:ext cx="2743200" cy="124408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79979" tIns="146262" rIns="91427" bIns="146262" numCol="1" spcCol="0" rtlCol="0" fromWordArt="0" anchor="ctr" anchorCtr="0" forceAA="0" compatLnSpc="1">
              <a:prstTxWarp prst="textNoShape">
                <a:avLst/>
              </a:prstTxWarp>
              <a:noAutofit/>
            </a:bodyPr>
            <a:lstStyle/>
            <a:p>
              <a:pPr defTabSz="932563"/>
              <a:r>
                <a:rPr lang="en-US" sz="1836" b="1" dirty="0">
                  <a:solidFill>
                    <a:srgbClr val="FFFFFF"/>
                  </a:solidFill>
                </a:rPr>
                <a:t>Campaigns </a:t>
              </a:r>
            </a:p>
          </p:txBody>
        </p:sp>
        <p:pic>
          <p:nvPicPr>
            <p:cNvPr id="2" name="Picture 1"/>
            <p:cNvPicPr>
              <a:picLocks noChangeAspect="1"/>
            </p:cNvPicPr>
            <p:nvPr/>
          </p:nvPicPr>
          <p:blipFill>
            <a:blip r:embed="rId3"/>
            <a:stretch>
              <a:fillRect/>
            </a:stretch>
          </p:blipFill>
          <p:spPr>
            <a:xfrm>
              <a:off x="692084" y="2875628"/>
              <a:ext cx="765251" cy="629959"/>
            </a:xfrm>
            <a:prstGeom prst="rect">
              <a:avLst/>
            </a:prstGeom>
          </p:spPr>
        </p:pic>
        <p:pic>
          <p:nvPicPr>
            <p:cNvPr id="6" name="Picture 5"/>
            <p:cNvPicPr>
              <a:picLocks noChangeAspect="1"/>
            </p:cNvPicPr>
            <p:nvPr/>
          </p:nvPicPr>
          <p:blipFill>
            <a:blip r:embed="rId4"/>
            <a:stretch>
              <a:fillRect/>
            </a:stretch>
          </p:blipFill>
          <p:spPr>
            <a:xfrm>
              <a:off x="3578836" y="2875627"/>
              <a:ext cx="621699" cy="573567"/>
            </a:xfrm>
            <a:prstGeom prst="rect">
              <a:avLst/>
            </a:prstGeom>
          </p:spPr>
        </p:pic>
        <p:pic>
          <p:nvPicPr>
            <p:cNvPr id="21" name="Picture 20"/>
            <p:cNvPicPr>
              <a:picLocks noChangeAspect="1"/>
            </p:cNvPicPr>
            <p:nvPr/>
          </p:nvPicPr>
          <p:blipFill>
            <a:blip r:embed="rId5"/>
            <a:stretch>
              <a:fillRect/>
            </a:stretch>
          </p:blipFill>
          <p:spPr>
            <a:xfrm>
              <a:off x="9216940" y="2930646"/>
              <a:ext cx="925682" cy="422398"/>
            </a:xfrm>
            <a:prstGeom prst="rect">
              <a:avLst/>
            </a:prstGeom>
          </p:spPr>
        </p:pic>
        <p:pic>
          <p:nvPicPr>
            <p:cNvPr id="22" name="Picture 21"/>
            <p:cNvPicPr>
              <a:picLocks noChangeAspect="1"/>
            </p:cNvPicPr>
            <p:nvPr/>
          </p:nvPicPr>
          <p:blipFill>
            <a:blip r:embed="rId6"/>
            <a:stretch>
              <a:fillRect/>
            </a:stretch>
          </p:blipFill>
          <p:spPr>
            <a:xfrm>
              <a:off x="6334068" y="2799396"/>
              <a:ext cx="917671" cy="706191"/>
            </a:xfrm>
            <a:prstGeom prst="rect">
              <a:avLst/>
            </a:prstGeom>
          </p:spPr>
        </p:pic>
      </p:grpSp>
      <p:sp>
        <p:nvSpPr>
          <p:cNvPr id="29" name="Rectangle 28"/>
          <p:cNvSpPr/>
          <p:nvPr/>
        </p:nvSpPr>
        <p:spPr bwMode="auto">
          <a:xfrm>
            <a:off x="378363" y="1023080"/>
            <a:ext cx="5491372" cy="127838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79979" tIns="146262" rIns="91427" bIns="146262" numCol="1" spcCol="0" rtlCol="0" fromWordArt="0" anchor="ctr" anchorCtr="0" forceAA="0" compatLnSpc="1">
            <a:prstTxWarp prst="textNoShape">
              <a:avLst/>
            </a:prstTxWarp>
            <a:noAutofit/>
          </a:bodyPr>
          <a:lstStyle/>
          <a:p>
            <a:pPr defTabSz="932563"/>
            <a:r>
              <a:rPr lang="en-US" sz="1836" b="1" dirty="0">
                <a:solidFill>
                  <a:srgbClr val="FFFFFF"/>
                </a:solidFill>
              </a:rPr>
              <a:t>Foundational IP</a:t>
            </a:r>
          </a:p>
        </p:txBody>
      </p:sp>
      <p:sp>
        <p:nvSpPr>
          <p:cNvPr id="39" name="Title 5"/>
          <p:cNvSpPr>
            <a:spLocks noGrp="1"/>
          </p:cNvSpPr>
          <p:nvPr>
            <p:ph type="title"/>
          </p:nvPr>
        </p:nvSpPr>
        <p:spPr>
          <a:xfrm>
            <a:off x="883" y="155435"/>
            <a:ext cx="12434711" cy="658903"/>
          </a:xfrm>
        </p:spPr>
        <p:txBody>
          <a:bodyPr/>
          <a:lstStyle/>
          <a:p>
            <a:r>
              <a:rPr lang="en-US" dirty="0"/>
              <a:t>Technical and GTM Guidance available</a:t>
            </a:r>
          </a:p>
        </p:txBody>
      </p:sp>
      <p:sp>
        <p:nvSpPr>
          <p:cNvPr id="41" name="TextBox 40"/>
          <p:cNvSpPr txBox="1"/>
          <p:nvPr/>
        </p:nvSpPr>
        <p:spPr>
          <a:xfrm>
            <a:off x="293785" y="2293244"/>
            <a:ext cx="3296998" cy="1421918"/>
          </a:xfrm>
          <a:prstGeom prst="rect">
            <a:avLst/>
          </a:prstGeom>
          <a:noFill/>
        </p:spPr>
        <p:txBody>
          <a:bodyPr wrap="square" lIns="186521" tIns="149217" rIns="186521" bIns="149217" rtlCol="0">
            <a:spAutoFit/>
          </a:bodyPr>
          <a:lstStyle/>
          <a:p>
            <a:pPr marL="0" lvl="1" defTabSz="932563" fontAlgn="t">
              <a:spcBef>
                <a:spcPct val="0"/>
              </a:spcBef>
              <a:spcAft>
                <a:spcPct val="0"/>
              </a:spcAft>
              <a:defRPr/>
            </a:pPr>
            <a:r>
              <a:rPr lang="en-US" sz="1428" dirty="0">
                <a:solidFill>
                  <a:srgbClr val="000000"/>
                </a:solidFill>
              </a:rPr>
              <a:t>Azure Reference Architecture</a:t>
            </a:r>
          </a:p>
          <a:p>
            <a:pPr indent="-234812" defTabSz="950846" fontAlgn="base">
              <a:spcBef>
                <a:spcPct val="0"/>
              </a:spcBef>
              <a:spcAft>
                <a:spcPct val="0"/>
              </a:spcAft>
            </a:pPr>
            <a:endParaRPr lang="en-US" sz="1428" dirty="0">
              <a:solidFill>
                <a:srgbClr val="000000"/>
              </a:solidFill>
            </a:endParaRPr>
          </a:p>
          <a:p>
            <a:pPr indent="-234812" defTabSz="950846" fontAlgn="base">
              <a:spcBef>
                <a:spcPct val="0"/>
              </a:spcBef>
              <a:spcAft>
                <a:spcPct val="0"/>
              </a:spcAft>
            </a:pPr>
            <a:r>
              <a:rPr lang="en-US" sz="1428" dirty="0">
                <a:solidFill>
                  <a:srgbClr val="000000"/>
                </a:solidFill>
              </a:rPr>
              <a:t>Networking &amp; Identity Patterns</a:t>
            </a:r>
          </a:p>
          <a:p>
            <a:pPr indent="-234812" defTabSz="950846" fontAlgn="base">
              <a:spcBef>
                <a:spcPct val="0"/>
              </a:spcBef>
              <a:spcAft>
                <a:spcPct val="0"/>
              </a:spcAft>
            </a:pPr>
            <a:endParaRPr lang="en-US" sz="1428" dirty="0">
              <a:solidFill>
                <a:srgbClr val="000000"/>
              </a:solidFill>
            </a:endParaRPr>
          </a:p>
          <a:p>
            <a:pPr indent="-234812" defTabSz="950846" fontAlgn="base">
              <a:spcBef>
                <a:spcPct val="0"/>
              </a:spcBef>
              <a:spcAft>
                <a:spcPct val="0"/>
              </a:spcAft>
            </a:pPr>
            <a:r>
              <a:rPr lang="en-US" sz="1428" dirty="0">
                <a:solidFill>
                  <a:srgbClr val="000000"/>
                </a:solidFill>
              </a:rPr>
              <a:t>Azure Subscription Management</a:t>
            </a:r>
          </a:p>
        </p:txBody>
      </p:sp>
      <p:sp>
        <p:nvSpPr>
          <p:cNvPr id="43" name="Rectangle 42"/>
          <p:cNvSpPr/>
          <p:nvPr/>
        </p:nvSpPr>
        <p:spPr bwMode="auto">
          <a:xfrm>
            <a:off x="5985086" y="1034134"/>
            <a:ext cx="6190027" cy="127838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79979" tIns="146262" rIns="91427" bIns="146262" numCol="1" spcCol="0" rtlCol="0" fromWordArt="0" anchor="ctr" anchorCtr="0" forceAA="0" compatLnSpc="1">
            <a:prstTxWarp prst="textNoShape">
              <a:avLst/>
            </a:prstTxWarp>
            <a:noAutofit/>
          </a:bodyPr>
          <a:lstStyle/>
          <a:p>
            <a:pPr defTabSz="932563"/>
            <a:r>
              <a:rPr lang="en-US" sz="1836" b="1" dirty="0">
                <a:solidFill>
                  <a:srgbClr val="FFFFFF"/>
                </a:solidFill>
              </a:rPr>
              <a:t>Scenario specific IP</a:t>
            </a:r>
          </a:p>
        </p:txBody>
      </p:sp>
      <p:sp>
        <p:nvSpPr>
          <p:cNvPr id="45" name="TextBox 44"/>
          <p:cNvSpPr txBox="1"/>
          <p:nvPr/>
        </p:nvSpPr>
        <p:spPr>
          <a:xfrm>
            <a:off x="5985086" y="2320384"/>
            <a:ext cx="3850755" cy="1623666"/>
          </a:xfrm>
          <a:prstGeom prst="rect">
            <a:avLst/>
          </a:prstGeom>
          <a:noFill/>
        </p:spPr>
        <p:txBody>
          <a:bodyPr wrap="square" lIns="186521" tIns="149217" rIns="186521" bIns="149217" rtlCol="0">
            <a:spAutoFit/>
          </a:bodyPr>
          <a:lstStyle/>
          <a:p>
            <a:pPr defTabSz="932563">
              <a:lnSpc>
                <a:spcPct val="90000"/>
              </a:lnSpc>
              <a:spcAft>
                <a:spcPts val="612"/>
              </a:spcAft>
            </a:pPr>
            <a:r>
              <a:rPr lang="en-US" sz="1428" dirty="0">
                <a:solidFill>
                  <a:srgbClr val="505050"/>
                </a:solidFill>
              </a:rPr>
              <a:t>Deployment guidance automation</a:t>
            </a:r>
          </a:p>
          <a:p>
            <a:pPr defTabSz="932563">
              <a:lnSpc>
                <a:spcPct val="90000"/>
              </a:lnSpc>
              <a:spcAft>
                <a:spcPts val="612"/>
              </a:spcAft>
            </a:pPr>
            <a:r>
              <a:rPr lang="en-US" sz="1428" dirty="0">
                <a:solidFill>
                  <a:srgbClr val="505050"/>
                </a:solidFill>
              </a:rPr>
              <a:t>API documentation</a:t>
            </a:r>
          </a:p>
          <a:p>
            <a:pPr defTabSz="932563">
              <a:lnSpc>
                <a:spcPct val="90000"/>
              </a:lnSpc>
              <a:spcAft>
                <a:spcPts val="612"/>
              </a:spcAft>
            </a:pPr>
            <a:r>
              <a:rPr lang="en-US" sz="1428" dirty="0">
                <a:solidFill>
                  <a:srgbClr val="505050"/>
                </a:solidFill>
              </a:rPr>
              <a:t>Code samples</a:t>
            </a:r>
          </a:p>
          <a:p>
            <a:pPr>
              <a:lnSpc>
                <a:spcPct val="90000"/>
              </a:lnSpc>
              <a:spcAft>
                <a:spcPts val="612"/>
              </a:spcAft>
            </a:pPr>
            <a:endParaRPr lang="en-US" sz="1428" dirty="0">
              <a:gradFill>
                <a:gsLst>
                  <a:gs pos="2917">
                    <a:srgbClr val="505050"/>
                  </a:gs>
                  <a:gs pos="30000">
                    <a:srgbClr val="505050"/>
                  </a:gs>
                </a:gsLst>
                <a:lin ang="5400000" scaled="0"/>
              </a:gradFill>
            </a:endParaRPr>
          </a:p>
          <a:p>
            <a:pPr>
              <a:lnSpc>
                <a:spcPct val="90000"/>
              </a:lnSpc>
              <a:spcAft>
                <a:spcPts val="612"/>
              </a:spcAft>
            </a:pPr>
            <a:endParaRPr lang="en-US" sz="1428" dirty="0" err="1">
              <a:gradFill>
                <a:gsLst>
                  <a:gs pos="2917">
                    <a:srgbClr val="505050"/>
                  </a:gs>
                  <a:gs pos="30000">
                    <a:srgbClr val="505050"/>
                  </a:gs>
                </a:gsLst>
                <a:lin ang="5400000" scaled="0"/>
              </a:gradFill>
            </a:endParaRPr>
          </a:p>
        </p:txBody>
      </p:sp>
      <p:sp>
        <p:nvSpPr>
          <p:cNvPr id="46" name="TextBox 45"/>
          <p:cNvSpPr txBox="1"/>
          <p:nvPr/>
        </p:nvSpPr>
        <p:spPr>
          <a:xfrm>
            <a:off x="9323575" y="2340595"/>
            <a:ext cx="2851537" cy="1246222"/>
          </a:xfrm>
          <a:prstGeom prst="rect">
            <a:avLst/>
          </a:prstGeom>
          <a:noFill/>
        </p:spPr>
        <p:txBody>
          <a:bodyPr wrap="square" lIns="186521" tIns="149217" rIns="186521" bIns="149217" rtlCol="0">
            <a:spAutoFit/>
          </a:bodyPr>
          <a:lstStyle/>
          <a:p>
            <a:pPr defTabSz="932563">
              <a:lnSpc>
                <a:spcPct val="90000"/>
              </a:lnSpc>
              <a:spcAft>
                <a:spcPts val="612"/>
              </a:spcAft>
            </a:pPr>
            <a:r>
              <a:rPr lang="en-US" sz="1428" dirty="0">
                <a:solidFill>
                  <a:srgbClr val="505050"/>
                </a:solidFill>
              </a:rPr>
              <a:t>Integration assistance </a:t>
            </a:r>
          </a:p>
          <a:p>
            <a:pPr defTabSz="932563">
              <a:lnSpc>
                <a:spcPct val="90000"/>
              </a:lnSpc>
              <a:spcAft>
                <a:spcPts val="612"/>
              </a:spcAft>
            </a:pPr>
            <a:r>
              <a:rPr lang="en-US" sz="1428" dirty="0">
                <a:solidFill>
                  <a:srgbClr val="505050"/>
                </a:solidFill>
              </a:rPr>
              <a:t>Engagement delivery guides </a:t>
            </a:r>
            <a:r>
              <a:rPr lang="en-US" sz="1428" i="1" dirty="0">
                <a:solidFill>
                  <a:srgbClr val="505050"/>
                </a:solidFill>
              </a:rPr>
              <a:t>(for DIY or SI led engagements)</a:t>
            </a:r>
            <a:endParaRPr lang="en-US" sz="1428" i="1" dirty="0">
              <a:gradFill>
                <a:gsLst>
                  <a:gs pos="2917">
                    <a:srgbClr val="505050"/>
                  </a:gs>
                  <a:gs pos="30000">
                    <a:srgbClr val="505050"/>
                  </a:gs>
                </a:gsLst>
                <a:lin ang="5400000" scaled="0"/>
              </a:gradFill>
            </a:endParaRPr>
          </a:p>
          <a:p>
            <a:pPr>
              <a:lnSpc>
                <a:spcPct val="90000"/>
              </a:lnSpc>
              <a:spcAft>
                <a:spcPts val="612"/>
              </a:spcAft>
            </a:pPr>
            <a:endParaRPr lang="en-US" sz="1428" dirty="0" err="1">
              <a:gradFill>
                <a:gsLst>
                  <a:gs pos="2917">
                    <a:srgbClr val="505050"/>
                  </a:gs>
                  <a:gs pos="30000">
                    <a:srgbClr val="505050"/>
                  </a:gs>
                </a:gsLst>
                <a:lin ang="5400000" scaled="0"/>
              </a:gradFill>
            </a:endParaRPr>
          </a:p>
        </p:txBody>
      </p:sp>
      <p:grpSp>
        <p:nvGrpSpPr>
          <p:cNvPr id="47" name="Group 46"/>
          <p:cNvGrpSpPr/>
          <p:nvPr/>
        </p:nvGrpSpPr>
        <p:grpSpPr>
          <a:xfrm>
            <a:off x="559786" y="1329810"/>
            <a:ext cx="817108" cy="664927"/>
            <a:chOff x="5184775" y="225425"/>
            <a:chExt cx="1500188" cy="1220788"/>
          </a:xfrm>
          <a:solidFill>
            <a:schemeClr val="bg1"/>
          </a:solidFill>
        </p:grpSpPr>
        <p:sp>
          <p:nvSpPr>
            <p:cNvPr id="48" name="Freeform 86"/>
            <p:cNvSpPr>
              <a:spLocks noEditPoints="1"/>
            </p:cNvSpPr>
            <p:nvPr/>
          </p:nvSpPr>
          <p:spPr bwMode="auto">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49" name="Oval 87"/>
            <p:cNvSpPr>
              <a:spLocks noChangeArrowheads="1"/>
            </p:cNvSpPr>
            <p:nvPr/>
          </p:nvSpPr>
          <p:spPr bwMode="auto">
            <a:xfrm>
              <a:off x="5630863" y="812800"/>
              <a:ext cx="203200"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50" name="Freeform 88"/>
            <p:cNvSpPr>
              <a:spLocks noEditPoints="1"/>
            </p:cNvSpPr>
            <p:nvPr/>
          </p:nvSpPr>
          <p:spPr bwMode="auto">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grpSp>
      <p:sp>
        <p:nvSpPr>
          <p:cNvPr id="51" name="Freeform 25"/>
          <p:cNvSpPr>
            <a:spLocks noEditPoints="1"/>
          </p:cNvSpPr>
          <p:nvPr/>
        </p:nvSpPr>
        <p:spPr bwMode="auto">
          <a:xfrm>
            <a:off x="6160224" y="1271406"/>
            <a:ext cx="712405" cy="713412"/>
          </a:xfrm>
          <a:custGeom>
            <a:avLst/>
            <a:gdLst>
              <a:gd name="T0" fmla="*/ 0 w 708"/>
              <a:gd name="T1" fmla="*/ 709 h 709"/>
              <a:gd name="T2" fmla="*/ 212 w 708"/>
              <a:gd name="T3" fmla="*/ 567 h 709"/>
              <a:gd name="T4" fmla="*/ 708 w 708"/>
              <a:gd name="T5" fmla="*/ 567 h 709"/>
              <a:gd name="T6" fmla="*/ 496 w 708"/>
              <a:gd name="T7" fmla="*/ 709 h 709"/>
              <a:gd name="T8" fmla="*/ 708 w 708"/>
              <a:gd name="T9" fmla="*/ 567 h 709"/>
              <a:gd name="T10" fmla="*/ 248 w 708"/>
              <a:gd name="T11" fmla="*/ 567 h 709"/>
              <a:gd name="T12" fmla="*/ 460 w 708"/>
              <a:gd name="T13" fmla="*/ 709 h 709"/>
              <a:gd name="T14" fmla="*/ 212 w 708"/>
              <a:gd name="T15" fmla="*/ 227 h 709"/>
              <a:gd name="T16" fmla="*/ 0 w 708"/>
              <a:gd name="T17" fmla="*/ 369 h 709"/>
              <a:gd name="T18" fmla="*/ 212 w 708"/>
              <a:gd name="T19" fmla="*/ 227 h 709"/>
              <a:gd name="T20" fmla="*/ 496 w 708"/>
              <a:gd name="T21" fmla="*/ 14 h 709"/>
              <a:gd name="T22" fmla="*/ 708 w 708"/>
              <a:gd name="T23" fmla="*/ 156 h 709"/>
              <a:gd name="T24" fmla="*/ 460 w 708"/>
              <a:gd name="T25" fmla="*/ 156 h 709"/>
              <a:gd name="T26" fmla="*/ 248 w 708"/>
              <a:gd name="T27" fmla="*/ 298 h 709"/>
              <a:gd name="T28" fmla="*/ 460 w 708"/>
              <a:gd name="T29" fmla="*/ 156 h 709"/>
              <a:gd name="T30" fmla="*/ 127 w 708"/>
              <a:gd name="T31" fmla="*/ 397 h 709"/>
              <a:gd name="T32" fmla="*/ 340 w 708"/>
              <a:gd name="T33" fmla="*/ 539 h 709"/>
              <a:gd name="T34" fmla="*/ 97 w 708"/>
              <a:gd name="T35" fmla="*/ 397 h 709"/>
              <a:gd name="T36" fmla="*/ 0 w 708"/>
              <a:gd name="T37" fmla="*/ 539 h 709"/>
              <a:gd name="T38" fmla="*/ 97 w 708"/>
              <a:gd name="T39" fmla="*/ 397 h 709"/>
              <a:gd name="T40" fmla="*/ 0 w 708"/>
              <a:gd name="T41" fmla="*/ 57 h 709"/>
              <a:gd name="T42" fmla="*/ 97 w 708"/>
              <a:gd name="T43" fmla="*/ 199 h 709"/>
              <a:gd name="T44" fmla="*/ 583 w 708"/>
              <a:gd name="T45" fmla="*/ 397 h 709"/>
              <a:gd name="T46" fmla="*/ 371 w 708"/>
              <a:gd name="T47" fmla="*/ 539 h 709"/>
              <a:gd name="T48" fmla="*/ 583 w 708"/>
              <a:gd name="T49" fmla="*/ 397 h 709"/>
              <a:gd name="T50" fmla="*/ 614 w 708"/>
              <a:gd name="T51" fmla="*/ 397 h 709"/>
              <a:gd name="T52" fmla="*/ 708 w 708"/>
              <a:gd name="T53" fmla="*/ 539 h 709"/>
              <a:gd name="T54" fmla="*/ 354 w 708"/>
              <a:gd name="T55" fmla="*/ 132 h 709"/>
              <a:gd name="T56" fmla="*/ 392 w 708"/>
              <a:gd name="T57" fmla="*/ 47 h 709"/>
              <a:gd name="T58" fmla="*/ 316 w 708"/>
              <a:gd name="T59" fmla="*/ 0 h 709"/>
              <a:gd name="T60" fmla="*/ 269 w 708"/>
              <a:gd name="T61" fmla="*/ 47 h 709"/>
              <a:gd name="T62" fmla="*/ 602 w 708"/>
              <a:gd name="T63" fmla="*/ 343 h 709"/>
              <a:gd name="T64" fmla="*/ 640 w 708"/>
              <a:gd name="T65" fmla="*/ 258 h 709"/>
              <a:gd name="T66" fmla="*/ 564 w 708"/>
              <a:gd name="T67" fmla="*/ 210 h 709"/>
              <a:gd name="T68" fmla="*/ 517 w 708"/>
              <a:gd name="T69" fmla="*/ 258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8" h="709">
                <a:moveTo>
                  <a:pt x="212" y="709"/>
                </a:moveTo>
                <a:lnTo>
                  <a:pt x="0" y="709"/>
                </a:lnTo>
                <a:lnTo>
                  <a:pt x="0" y="567"/>
                </a:lnTo>
                <a:lnTo>
                  <a:pt x="212" y="567"/>
                </a:lnTo>
                <a:lnTo>
                  <a:pt x="212" y="709"/>
                </a:lnTo>
                <a:close/>
                <a:moveTo>
                  <a:pt x="708" y="567"/>
                </a:moveTo>
                <a:lnTo>
                  <a:pt x="496" y="567"/>
                </a:lnTo>
                <a:lnTo>
                  <a:pt x="496" y="709"/>
                </a:lnTo>
                <a:lnTo>
                  <a:pt x="708" y="709"/>
                </a:lnTo>
                <a:lnTo>
                  <a:pt x="708" y="567"/>
                </a:lnTo>
                <a:close/>
                <a:moveTo>
                  <a:pt x="460" y="567"/>
                </a:moveTo>
                <a:lnTo>
                  <a:pt x="248" y="567"/>
                </a:lnTo>
                <a:lnTo>
                  <a:pt x="248" y="709"/>
                </a:lnTo>
                <a:lnTo>
                  <a:pt x="460" y="709"/>
                </a:lnTo>
                <a:lnTo>
                  <a:pt x="460" y="567"/>
                </a:lnTo>
                <a:close/>
                <a:moveTo>
                  <a:pt x="212" y="227"/>
                </a:moveTo>
                <a:lnTo>
                  <a:pt x="0" y="227"/>
                </a:lnTo>
                <a:lnTo>
                  <a:pt x="0" y="369"/>
                </a:lnTo>
                <a:lnTo>
                  <a:pt x="212" y="369"/>
                </a:lnTo>
                <a:lnTo>
                  <a:pt x="212" y="227"/>
                </a:lnTo>
                <a:close/>
                <a:moveTo>
                  <a:pt x="708" y="14"/>
                </a:moveTo>
                <a:lnTo>
                  <a:pt x="496" y="14"/>
                </a:lnTo>
                <a:lnTo>
                  <a:pt x="496" y="156"/>
                </a:lnTo>
                <a:lnTo>
                  <a:pt x="708" y="156"/>
                </a:lnTo>
                <a:lnTo>
                  <a:pt x="708" y="14"/>
                </a:lnTo>
                <a:close/>
                <a:moveTo>
                  <a:pt x="460" y="156"/>
                </a:moveTo>
                <a:lnTo>
                  <a:pt x="248" y="156"/>
                </a:lnTo>
                <a:lnTo>
                  <a:pt x="248" y="298"/>
                </a:lnTo>
                <a:lnTo>
                  <a:pt x="460" y="298"/>
                </a:lnTo>
                <a:lnTo>
                  <a:pt x="460" y="156"/>
                </a:lnTo>
                <a:close/>
                <a:moveTo>
                  <a:pt x="340" y="397"/>
                </a:moveTo>
                <a:lnTo>
                  <a:pt x="127" y="397"/>
                </a:lnTo>
                <a:lnTo>
                  <a:pt x="127" y="539"/>
                </a:lnTo>
                <a:lnTo>
                  <a:pt x="340" y="539"/>
                </a:lnTo>
                <a:lnTo>
                  <a:pt x="340" y="397"/>
                </a:lnTo>
                <a:close/>
                <a:moveTo>
                  <a:pt x="97" y="397"/>
                </a:moveTo>
                <a:lnTo>
                  <a:pt x="0" y="397"/>
                </a:lnTo>
                <a:lnTo>
                  <a:pt x="0" y="539"/>
                </a:lnTo>
                <a:lnTo>
                  <a:pt x="97" y="539"/>
                </a:lnTo>
                <a:lnTo>
                  <a:pt x="97" y="397"/>
                </a:lnTo>
                <a:close/>
                <a:moveTo>
                  <a:pt x="97" y="57"/>
                </a:moveTo>
                <a:lnTo>
                  <a:pt x="0" y="57"/>
                </a:lnTo>
                <a:lnTo>
                  <a:pt x="0" y="199"/>
                </a:lnTo>
                <a:lnTo>
                  <a:pt x="97" y="199"/>
                </a:lnTo>
                <a:lnTo>
                  <a:pt x="97" y="57"/>
                </a:lnTo>
                <a:close/>
                <a:moveTo>
                  <a:pt x="583" y="397"/>
                </a:moveTo>
                <a:lnTo>
                  <a:pt x="371" y="397"/>
                </a:lnTo>
                <a:lnTo>
                  <a:pt x="371" y="539"/>
                </a:lnTo>
                <a:lnTo>
                  <a:pt x="583" y="539"/>
                </a:lnTo>
                <a:lnTo>
                  <a:pt x="583" y="397"/>
                </a:lnTo>
                <a:close/>
                <a:moveTo>
                  <a:pt x="708" y="397"/>
                </a:moveTo>
                <a:lnTo>
                  <a:pt x="614" y="397"/>
                </a:lnTo>
                <a:lnTo>
                  <a:pt x="614" y="539"/>
                </a:lnTo>
                <a:lnTo>
                  <a:pt x="708" y="539"/>
                </a:lnTo>
                <a:lnTo>
                  <a:pt x="708" y="397"/>
                </a:lnTo>
                <a:close/>
                <a:moveTo>
                  <a:pt x="354" y="132"/>
                </a:moveTo>
                <a:lnTo>
                  <a:pt x="439" y="47"/>
                </a:lnTo>
                <a:lnTo>
                  <a:pt x="392" y="47"/>
                </a:lnTo>
                <a:lnTo>
                  <a:pt x="392" y="0"/>
                </a:lnTo>
                <a:lnTo>
                  <a:pt x="316" y="0"/>
                </a:lnTo>
                <a:lnTo>
                  <a:pt x="316" y="47"/>
                </a:lnTo>
                <a:lnTo>
                  <a:pt x="269" y="47"/>
                </a:lnTo>
                <a:lnTo>
                  <a:pt x="354" y="132"/>
                </a:lnTo>
                <a:close/>
                <a:moveTo>
                  <a:pt x="602" y="343"/>
                </a:moveTo>
                <a:lnTo>
                  <a:pt x="687" y="258"/>
                </a:lnTo>
                <a:lnTo>
                  <a:pt x="640" y="258"/>
                </a:lnTo>
                <a:lnTo>
                  <a:pt x="640" y="210"/>
                </a:lnTo>
                <a:lnTo>
                  <a:pt x="564" y="210"/>
                </a:lnTo>
                <a:lnTo>
                  <a:pt x="564" y="258"/>
                </a:lnTo>
                <a:lnTo>
                  <a:pt x="517" y="258"/>
                </a:lnTo>
                <a:lnTo>
                  <a:pt x="602" y="3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52" name="TextBox 51"/>
          <p:cNvSpPr txBox="1"/>
          <p:nvPr/>
        </p:nvSpPr>
        <p:spPr>
          <a:xfrm>
            <a:off x="2893801" y="2269719"/>
            <a:ext cx="3296998" cy="2279006"/>
          </a:xfrm>
          <a:prstGeom prst="rect">
            <a:avLst/>
          </a:prstGeom>
          <a:noFill/>
        </p:spPr>
        <p:txBody>
          <a:bodyPr wrap="square" lIns="186521" tIns="149217" rIns="186521" bIns="149217" rtlCol="0">
            <a:spAutoFit/>
          </a:bodyPr>
          <a:lstStyle/>
          <a:p>
            <a:pPr marL="231487" lvl="1" defTabSz="950846" fontAlgn="base">
              <a:spcBef>
                <a:spcPct val="0"/>
              </a:spcBef>
              <a:spcAft>
                <a:spcPct val="0"/>
              </a:spcAft>
            </a:pPr>
            <a:r>
              <a:rPr lang="en-US" sz="1428" dirty="0">
                <a:solidFill>
                  <a:srgbClr val="000000"/>
                </a:solidFill>
              </a:rPr>
              <a:t>Monitoring, Identity, Storage </a:t>
            </a:r>
          </a:p>
          <a:p>
            <a:pPr marL="231487" lvl="1" defTabSz="950846" fontAlgn="base">
              <a:spcBef>
                <a:spcPct val="0"/>
              </a:spcBef>
              <a:spcAft>
                <a:spcPct val="0"/>
              </a:spcAft>
            </a:pPr>
            <a:r>
              <a:rPr lang="en-US" sz="1428" dirty="0">
                <a:solidFill>
                  <a:srgbClr val="000000"/>
                </a:solidFill>
              </a:rPr>
              <a:t>Management, Planning and Security patterns</a:t>
            </a:r>
          </a:p>
          <a:p>
            <a:pPr marL="231487" lvl="1" defTabSz="950846" fontAlgn="base">
              <a:spcBef>
                <a:spcPct val="0"/>
              </a:spcBef>
              <a:spcAft>
                <a:spcPct val="0"/>
              </a:spcAft>
            </a:pPr>
            <a:endParaRPr lang="en-US" sz="1428" dirty="0">
              <a:solidFill>
                <a:srgbClr val="000000"/>
              </a:solidFill>
            </a:endParaRPr>
          </a:p>
          <a:p>
            <a:pPr marL="231487" lvl="1" defTabSz="950846" fontAlgn="base">
              <a:spcBef>
                <a:spcPct val="0"/>
              </a:spcBef>
              <a:spcAft>
                <a:spcPct val="0"/>
              </a:spcAft>
            </a:pPr>
            <a:r>
              <a:rPr lang="en-US" sz="1428" dirty="0">
                <a:solidFill>
                  <a:srgbClr val="000000"/>
                </a:solidFill>
              </a:rPr>
              <a:t>IDaaS, </a:t>
            </a:r>
            <a:r>
              <a:rPr lang="en-US" sz="1428" dirty="0" err="1">
                <a:solidFill>
                  <a:srgbClr val="000000"/>
                </a:solidFill>
              </a:rPr>
              <a:t>MaM</a:t>
            </a:r>
            <a:r>
              <a:rPr lang="en-US" sz="1428" dirty="0">
                <a:solidFill>
                  <a:srgbClr val="000000"/>
                </a:solidFill>
              </a:rPr>
              <a:t>, SaaS, Hybrid models</a:t>
            </a:r>
            <a:r>
              <a:rPr lang="en-US" sz="1122" kern="0" dirty="0">
                <a:solidFill>
                  <a:prstClr val="white"/>
                </a:solidFill>
              </a:rPr>
              <a:t>[IP </a:t>
            </a:r>
            <a:r>
              <a:rPr lang="en-US" sz="1071" kern="0" dirty="0">
                <a:solidFill>
                  <a:prstClr val="white"/>
                </a:solidFill>
              </a:rPr>
              <a:t>353603]</a:t>
            </a:r>
            <a:endParaRPr lang="en-US" sz="1224" dirty="0">
              <a:solidFill>
                <a:srgbClr val="000000"/>
              </a:solidFill>
            </a:endParaRPr>
          </a:p>
          <a:p>
            <a:pPr marL="231487" lvl="1" defTabSz="950846" fontAlgn="base">
              <a:spcBef>
                <a:spcPct val="0"/>
              </a:spcBef>
              <a:spcAft>
                <a:spcPct val="0"/>
              </a:spcAft>
            </a:pPr>
            <a:endParaRPr lang="en-US" sz="1428" dirty="0">
              <a:solidFill>
                <a:srgbClr val="000000"/>
              </a:solidFill>
            </a:endParaRPr>
          </a:p>
          <a:p>
            <a:pPr marL="231487" lvl="1" defTabSz="950846" fontAlgn="base">
              <a:spcBef>
                <a:spcPct val="0"/>
              </a:spcBef>
              <a:spcAft>
                <a:spcPct val="0"/>
              </a:spcAft>
            </a:pPr>
            <a:endParaRPr lang="en-US" sz="1428" dirty="0">
              <a:solidFill>
                <a:srgbClr val="000000"/>
              </a:solidFill>
            </a:endParaRPr>
          </a:p>
          <a:p>
            <a:pPr marL="231487" lvl="1" defTabSz="950846" fontAlgn="base">
              <a:spcBef>
                <a:spcPct val="0"/>
              </a:spcBef>
              <a:spcAft>
                <a:spcPct val="0"/>
              </a:spcAft>
            </a:pPr>
            <a:endParaRPr lang="en-US" sz="1428" dirty="0">
              <a:solidFill>
                <a:srgbClr val="000000"/>
              </a:solidFill>
            </a:endParaRPr>
          </a:p>
        </p:txBody>
      </p:sp>
    </p:spTree>
    <p:extLst>
      <p:ext uri="{BB962C8B-B14F-4D97-AF65-F5344CB8AC3E}">
        <p14:creationId xmlns:p14="http://schemas.microsoft.com/office/powerpoint/2010/main" val="20851408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96" dirty="0"/>
              <a:t>GTM collateral</a:t>
            </a:r>
            <a:br>
              <a:rPr lang="en-US" sz="4896" dirty="0"/>
            </a:br>
            <a:endParaRPr lang="en-US" sz="4896" dirty="0"/>
          </a:p>
        </p:txBody>
      </p:sp>
      <p:sp>
        <p:nvSpPr>
          <p:cNvPr id="5" name="Rectangle 4"/>
          <p:cNvSpPr/>
          <p:nvPr/>
        </p:nvSpPr>
        <p:spPr>
          <a:xfrm>
            <a:off x="603704" y="6266307"/>
            <a:ext cx="3907588" cy="374846"/>
          </a:xfrm>
          <a:prstGeom prst="rect">
            <a:avLst/>
          </a:prstGeom>
        </p:spPr>
        <p:txBody>
          <a:bodyPr wrap="square">
            <a:spAutoFit/>
          </a:bodyPr>
          <a:lstStyle/>
          <a:p>
            <a:r>
              <a:rPr lang="en-US" sz="1836" u="sng" dirty="0">
                <a:solidFill>
                  <a:srgbClr val="1F497D"/>
                </a:solidFill>
                <a:latin typeface="Calibri" panose="020F0502020204030204" pitchFamily="34" charset="0"/>
                <a:ea typeface="Calibri" panose="020F0502020204030204" pitchFamily="34" charset="0"/>
                <a:cs typeface="Times New Roman" panose="02020603050405020304" pitchFamily="18" charset="0"/>
              </a:rPr>
              <a:t>Exclusive Azure playbook</a:t>
            </a:r>
            <a:r>
              <a:rPr lang="en-US" sz="1836" i="1" u="sng" dirty="0">
                <a:solidFill>
                  <a:srgbClr val="1F497D"/>
                </a:solidFill>
                <a:latin typeface="Calibri" panose="020F0502020204030204" pitchFamily="34" charset="0"/>
                <a:ea typeface="Calibri" panose="020F0502020204030204" pitchFamily="34" charset="0"/>
                <a:cs typeface="Times New Roman" panose="02020603050405020304" pitchFamily="18" charset="0"/>
              </a:rPr>
              <a:t> </a:t>
            </a:r>
            <a:endParaRPr lang="en-US" sz="1836"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8903005" y="6266307"/>
            <a:ext cx="2977703" cy="382308"/>
          </a:xfrm>
          <a:prstGeom prst="rect">
            <a:avLst/>
          </a:prstGeom>
        </p:spPr>
        <p:txBody>
          <a:bodyPr wrap="none">
            <a:spAutoFit/>
          </a:bodyPr>
          <a:lstStyle/>
          <a:p>
            <a:r>
              <a:rPr lang="en-US" sz="1836"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Exclusive GTM starting guide</a:t>
            </a:r>
            <a:endParaRPr lang="en-US" sz="1836"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5117030" y="6266307"/>
            <a:ext cx="3232292" cy="382308"/>
          </a:xfrm>
          <a:prstGeom prst="rect">
            <a:avLst/>
          </a:prstGeom>
        </p:spPr>
        <p:txBody>
          <a:bodyPr wrap="none">
            <a:spAutoFit/>
          </a:bodyPr>
          <a:lstStyle/>
          <a:p>
            <a:r>
              <a:rPr lang="en-US" sz="1836"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Exclusive Azure certified  portal</a:t>
            </a:r>
            <a:endParaRPr lang="en-US" sz="1836"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5"/>
          <a:stretch>
            <a:fillRect/>
          </a:stretch>
        </p:blipFill>
        <p:spPr>
          <a:xfrm>
            <a:off x="6445826" y="1079743"/>
            <a:ext cx="2894150" cy="3469209"/>
          </a:xfrm>
          <a:prstGeom prst="rect">
            <a:avLst/>
          </a:prstGeom>
          <a:ln w="3175">
            <a:solidFill>
              <a:schemeClr val="bg1">
                <a:lumMod val="75000"/>
              </a:schemeClr>
            </a:solidFill>
          </a:ln>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6533" y="4633975"/>
            <a:ext cx="1569660" cy="130805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9977" y="5174061"/>
            <a:ext cx="6211982" cy="767965"/>
          </a:xfrm>
          <a:prstGeom prst="rect">
            <a:avLst/>
          </a:prstGeom>
        </p:spPr>
      </p:pic>
      <p:pic>
        <p:nvPicPr>
          <p:cNvPr id="3" name="Picture 2"/>
          <p:cNvPicPr>
            <a:picLocks noChangeAspect="1"/>
          </p:cNvPicPr>
          <p:nvPr/>
        </p:nvPicPr>
        <p:blipFill>
          <a:blip r:embed="rId8"/>
          <a:stretch>
            <a:fillRect/>
          </a:stretch>
        </p:blipFill>
        <p:spPr>
          <a:xfrm>
            <a:off x="274638" y="1173628"/>
            <a:ext cx="3542245" cy="2183394"/>
          </a:xfrm>
          <a:prstGeom prst="rect">
            <a:avLst/>
          </a:prstGeom>
        </p:spPr>
      </p:pic>
      <p:pic>
        <p:nvPicPr>
          <p:cNvPr id="4" name="Picture 3"/>
          <p:cNvPicPr>
            <a:picLocks noChangeAspect="1"/>
          </p:cNvPicPr>
          <p:nvPr/>
        </p:nvPicPr>
        <p:blipFill>
          <a:blip r:embed="rId9"/>
          <a:stretch>
            <a:fillRect/>
          </a:stretch>
        </p:blipFill>
        <p:spPr>
          <a:xfrm>
            <a:off x="3883572" y="1058723"/>
            <a:ext cx="2466915" cy="3575252"/>
          </a:xfrm>
          <a:prstGeom prst="rect">
            <a:avLst/>
          </a:prstGeom>
        </p:spPr>
      </p:pic>
      <p:pic>
        <p:nvPicPr>
          <p:cNvPr id="8" name="Picture 7"/>
          <p:cNvPicPr>
            <a:picLocks noChangeAspect="1"/>
          </p:cNvPicPr>
          <p:nvPr/>
        </p:nvPicPr>
        <p:blipFill>
          <a:blip r:embed="rId10"/>
          <a:stretch>
            <a:fillRect/>
          </a:stretch>
        </p:blipFill>
        <p:spPr>
          <a:xfrm>
            <a:off x="280730" y="3563579"/>
            <a:ext cx="3440963" cy="2378445"/>
          </a:xfrm>
          <a:prstGeom prst="rect">
            <a:avLst/>
          </a:prstGeom>
        </p:spPr>
      </p:pic>
      <p:pic>
        <p:nvPicPr>
          <p:cNvPr id="13" name="Picture 12"/>
          <p:cNvPicPr>
            <a:picLocks noChangeAspect="1"/>
          </p:cNvPicPr>
          <p:nvPr/>
        </p:nvPicPr>
        <p:blipFill>
          <a:blip r:embed="rId11"/>
          <a:stretch>
            <a:fillRect/>
          </a:stretch>
        </p:blipFill>
        <p:spPr>
          <a:xfrm>
            <a:off x="9587559" y="1079743"/>
            <a:ext cx="2576644" cy="3469209"/>
          </a:xfrm>
          <a:prstGeom prst="rect">
            <a:avLst/>
          </a:prstGeom>
        </p:spPr>
      </p:pic>
    </p:spTree>
    <p:extLst>
      <p:ext uri="{BB962C8B-B14F-4D97-AF65-F5344CB8AC3E}">
        <p14:creationId xmlns:p14="http://schemas.microsoft.com/office/powerpoint/2010/main" val="428949662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 of Azure GTM Site</a:t>
            </a:r>
          </a:p>
        </p:txBody>
      </p:sp>
      <p:pic>
        <p:nvPicPr>
          <p:cNvPr id="3" name="Picture 2" descr="Health EssentialistsHealth Journey Archives | Health Essentialists">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7671" y="1148015"/>
            <a:ext cx="5291010" cy="5039687"/>
          </a:xfrm>
          <a:prstGeom prst="rect">
            <a:avLst/>
          </a:prstGeom>
        </p:spPr>
      </p:pic>
    </p:spTree>
    <p:extLst>
      <p:ext uri="{BB962C8B-B14F-4D97-AF65-F5344CB8AC3E}">
        <p14:creationId xmlns:p14="http://schemas.microsoft.com/office/powerpoint/2010/main" val="98781673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p:cNvGrpSpPr/>
          <p:nvPr/>
        </p:nvGrpSpPr>
        <p:grpSpPr>
          <a:xfrm>
            <a:off x="274638" y="1217797"/>
            <a:ext cx="11889565" cy="5479866"/>
            <a:chOff x="274638" y="1217797"/>
            <a:chExt cx="11889565" cy="5479866"/>
          </a:xfrm>
        </p:grpSpPr>
        <p:grpSp>
          <p:nvGrpSpPr>
            <p:cNvPr id="55" name="Group 54"/>
            <p:cNvGrpSpPr/>
            <p:nvPr/>
          </p:nvGrpSpPr>
          <p:grpSpPr>
            <a:xfrm>
              <a:off x="274638" y="1217797"/>
              <a:ext cx="11889565" cy="5479866"/>
              <a:chOff x="274638" y="1217797"/>
              <a:chExt cx="11889565" cy="5479866"/>
            </a:xfrm>
          </p:grpSpPr>
          <p:sp>
            <p:nvSpPr>
              <p:cNvPr id="348" name="Rectangle 347"/>
              <p:cNvSpPr/>
              <p:nvPr/>
            </p:nvSpPr>
            <p:spPr bwMode="auto">
              <a:xfrm>
                <a:off x="274638" y="1217797"/>
                <a:ext cx="11889565" cy="5479866"/>
              </a:xfrm>
              <a:prstGeom prst="rect">
                <a:avLst/>
              </a:prstGeom>
              <a:solidFill>
                <a:schemeClr val="bg1">
                  <a:lumMod val="50000"/>
                  <a:lumOff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80" tIns="182880" rIns="0" bIns="46637"/>
              <a:lstStyle/>
              <a:p>
                <a:pPr marL="0" marR="0" lvl="0" indent="0" algn="l" defTabSz="932472" rtl="0" eaLnBrk="1" fontAlgn="auto" latinLnBrk="0" hangingPunct="1">
                  <a:lnSpc>
                    <a:spcPct val="90000"/>
                  </a:lnSpc>
                  <a:spcBef>
                    <a:spcPts val="0"/>
                  </a:spcBef>
                  <a:spcAft>
                    <a:spcPts val="0"/>
                  </a:spcAft>
                  <a:buClrTx/>
                  <a:buSzTx/>
                  <a:buFontTx/>
                  <a:buNone/>
                  <a:tabLst/>
                  <a:defRPr/>
                </a:pPr>
                <a:endParaRPr kumimoji="0" lang="en-US" sz="2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Light"/>
                  <a:ea typeface="+mn-ea"/>
                  <a:cs typeface="+mn-cs"/>
                </a:endParaRPr>
              </a:p>
            </p:txBody>
          </p:sp>
          <p:sp>
            <p:nvSpPr>
              <p:cNvPr id="339" name="Rectangle 338"/>
              <p:cNvSpPr/>
              <p:nvPr/>
            </p:nvSpPr>
            <p:spPr bwMode="auto">
              <a:xfrm>
                <a:off x="826379" y="2429768"/>
                <a:ext cx="1101993" cy="240207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182880" rIns="0" bIns="46637"/>
              <a:lstStyle/>
              <a:p>
                <a:pPr marL="0" marR="0" lvl="0" indent="0" algn="ctr" defTabSz="932472"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egoe UI Light"/>
                    <a:ea typeface="+mn-ea"/>
                    <a:cs typeface="+mn-cs"/>
                  </a:rPr>
                  <a:t>IT</a:t>
                </a:r>
              </a:p>
            </p:txBody>
          </p:sp>
          <p:grpSp>
            <p:nvGrpSpPr>
              <p:cNvPr id="17" name="Group 16"/>
              <p:cNvGrpSpPr/>
              <p:nvPr/>
            </p:nvGrpSpPr>
            <p:grpSpPr>
              <a:xfrm>
                <a:off x="958381" y="3049117"/>
                <a:ext cx="782638" cy="1933576"/>
                <a:chOff x="1603926" y="4564576"/>
                <a:chExt cx="782638" cy="1933576"/>
              </a:xfrm>
            </p:grpSpPr>
            <p:sp>
              <p:nvSpPr>
                <p:cNvPr id="271" name="Freeform 6"/>
                <p:cNvSpPr>
                  <a:spLocks/>
                </p:cNvSpPr>
                <p:nvPr/>
              </p:nvSpPr>
              <p:spPr bwMode="auto">
                <a:xfrm>
                  <a:off x="1832526" y="6420364"/>
                  <a:ext cx="158750" cy="77788"/>
                </a:xfrm>
                <a:custGeom>
                  <a:avLst/>
                  <a:gdLst>
                    <a:gd name="T0" fmla="*/ 36 w 71"/>
                    <a:gd name="T1" fmla="*/ 0 h 35"/>
                    <a:gd name="T2" fmla="*/ 0 w 71"/>
                    <a:gd name="T3" fmla="*/ 35 h 35"/>
                    <a:gd name="T4" fmla="*/ 71 w 71"/>
                    <a:gd name="T5" fmla="*/ 35 h 35"/>
                    <a:gd name="T6" fmla="*/ 36 w 71"/>
                    <a:gd name="T7" fmla="*/ 0 h 35"/>
                  </a:gdLst>
                  <a:ahLst/>
                  <a:cxnLst>
                    <a:cxn ang="0">
                      <a:pos x="T0" y="T1"/>
                    </a:cxn>
                    <a:cxn ang="0">
                      <a:pos x="T2" y="T3"/>
                    </a:cxn>
                    <a:cxn ang="0">
                      <a:pos x="T4" y="T5"/>
                    </a:cxn>
                    <a:cxn ang="0">
                      <a:pos x="T6" y="T7"/>
                    </a:cxn>
                  </a:cxnLst>
                  <a:rect l="0" t="0" r="r" b="b"/>
                  <a:pathLst>
                    <a:path w="71" h="35">
                      <a:moveTo>
                        <a:pt x="36" y="0"/>
                      </a:moveTo>
                      <a:cubicBezTo>
                        <a:pt x="16" y="0"/>
                        <a:pt x="0" y="16"/>
                        <a:pt x="0" y="35"/>
                      </a:cubicBezTo>
                      <a:cubicBezTo>
                        <a:pt x="71" y="35"/>
                        <a:pt x="71" y="35"/>
                        <a:pt x="71" y="35"/>
                      </a:cubicBezTo>
                      <a:cubicBezTo>
                        <a:pt x="71" y="16"/>
                        <a:pt x="55" y="0"/>
                        <a:pt x="36" y="0"/>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74" name="Freeform 9"/>
                <p:cNvSpPr>
                  <a:spLocks/>
                </p:cNvSpPr>
                <p:nvPr/>
              </p:nvSpPr>
              <p:spPr bwMode="auto">
                <a:xfrm>
                  <a:off x="2008739" y="6420364"/>
                  <a:ext cx="155575" cy="77788"/>
                </a:xfrm>
                <a:custGeom>
                  <a:avLst/>
                  <a:gdLst>
                    <a:gd name="T0" fmla="*/ 35 w 70"/>
                    <a:gd name="T1" fmla="*/ 0 h 35"/>
                    <a:gd name="T2" fmla="*/ 0 w 70"/>
                    <a:gd name="T3" fmla="*/ 35 h 35"/>
                    <a:gd name="T4" fmla="*/ 70 w 70"/>
                    <a:gd name="T5" fmla="*/ 35 h 35"/>
                    <a:gd name="T6" fmla="*/ 35 w 70"/>
                    <a:gd name="T7" fmla="*/ 0 h 35"/>
                  </a:gdLst>
                  <a:ahLst/>
                  <a:cxnLst>
                    <a:cxn ang="0">
                      <a:pos x="T0" y="T1"/>
                    </a:cxn>
                    <a:cxn ang="0">
                      <a:pos x="T2" y="T3"/>
                    </a:cxn>
                    <a:cxn ang="0">
                      <a:pos x="T4" y="T5"/>
                    </a:cxn>
                    <a:cxn ang="0">
                      <a:pos x="T6" y="T7"/>
                    </a:cxn>
                  </a:cxnLst>
                  <a:rect l="0" t="0" r="r" b="b"/>
                  <a:pathLst>
                    <a:path w="70" h="35">
                      <a:moveTo>
                        <a:pt x="35" y="0"/>
                      </a:moveTo>
                      <a:cubicBezTo>
                        <a:pt x="16" y="0"/>
                        <a:pt x="0" y="16"/>
                        <a:pt x="0" y="35"/>
                      </a:cubicBezTo>
                      <a:cubicBezTo>
                        <a:pt x="70" y="35"/>
                        <a:pt x="70" y="35"/>
                        <a:pt x="70" y="35"/>
                      </a:cubicBezTo>
                      <a:cubicBezTo>
                        <a:pt x="70" y="16"/>
                        <a:pt x="54" y="0"/>
                        <a:pt x="35" y="0"/>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75" name="Freeform 10"/>
                <p:cNvSpPr>
                  <a:spLocks/>
                </p:cNvSpPr>
                <p:nvPr/>
              </p:nvSpPr>
              <p:spPr bwMode="auto">
                <a:xfrm>
                  <a:off x="1891264" y="4594739"/>
                  <a:ext cx="241300" cy="293688"/>
                </a:xfrm>
                <a:custGeom>
                  <a:avLst/>
                  <a:gdLst>
                    <a:gd name="T0" fmla="*/ 98 w 109"/>
                    <a:gd name="T1" fmla="*/ 75 h 132"/>
                    <a:gd name="T2" fmla="*/ 38 w 109"/>
                    <a:gd name="T3" fmla="*/ 124 h 132"/>
                    <a:gd name="T4" fmla="*/ 10 w 109"/>
                    <a:gd name="T5" fmla="*/ 50 h 132"/>
                    <a:gd name="T6" fmla="*/ 76 w 109"/>
                    <a:gd name="T7" fmla="*/ 8 h 132"/>
                    <a:gd name="T8" fmla="*/ 98 w 109"/>
                    <a:gd name="T9" fmla="*/ 75 h 132"/>
                  </a:gdLst>
                  <a:ahLst/>
                  <a:cxnLst>
                    <a:cxn ang="0">
                      <a:pos x="T0" y="T1"/>
                    </a:cxn>
                    <a:cxn ang="0">
                      <a:pos x="T2" y="T3"/>
                    </a:cxn>
                    <a:cxn ang="0">
                      <a:pos x="T4" y="T5"/>
                    </a:cxn>
                    <a:cxn ang="0">
                      <a:pos x="T6" y="T7"/>
                    </a:cxn>
                    <a:cxn ang="0">
                      <a:pos x="T8" y="T9"/>
                    </a:cxn>
                  </a:cxnLst>
                  <a:rect l="0" t="0" r="r" b="b"/>
                  <a:pathLst>
                    <a:path w="109" h="132">
                      <a:moveTo>
                        <a:pt x="98" y="75"/>
                      </a:moveTo>
                      <a:cubicBezTo>
                        <a:pt x="88" y="107"/>
                        <a:pt x="64" y="132"/>
                        <a:pt x="38" y="124"/>
                      </a:cubicBezTo>
                      <a:cubicBezTo>
                        <a:pt x="12" y="115"/>
                        <a:pt x="0" y="82"/>
                        <a:pt x="10" y="50"/>
                      </a:cubicBezTo>
                      <a:cubicBezTo>
                        <a:pt x="21" y="19"/>
                        <a:pt x="50" y="0"/>
                        <a:pt x="76" y="8"/>
                      </a:cubicBezTo>
                      <a:cubicBezTo>
                        <a:pt x="102" y="17"/>
                        <a:pt x="109" y="43"/>
                        <a:pt x="98" y="7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76" name="Freeform 11"/>
                <p:cNvSpPr>
                  <a:spLocks/>
                </p:cNvSpPr>
                <p:nvPr/>
              </p:nvSpPr>
              <p:spPr bwMode="auto">
                <a:xfrm>
                  <a:off x="1857926" y="4564576"/>
                  <a:ext cx="241300" cy="273050"/>
                </a:xfrm>
                <a:custGeom>
                  <a:avLst/>
                  <a:gdLst>
                    <a:gd name="T0" fmla="*/ 93 w 109"/>
                    <a:gd name="T1" fmla="*/ 39 h 123"/>
                    <a:gd name="T2" fmla="*/ 83 w 109"/>
                    <a:gd name="T3" fmla="*/ 111 h 123"/>
                    <a:gd name="T4" fmla="*/ 16 w 109"/>
                    <a:gd name="T5" fmla="*/ 84 h 123"/>
                    <a:gd name="T6" fmla="*/ 25 w 109"/>
                    <a:gd name="T7" fmla="*/ 12 h 123"/>
                    <a:gd name="T8" fmla="*/ 93 w 109"/>
                    <a:gd name="T9" fmla="*/ 39 h 123"/>
                  </a:gdLst>
                  <a:ahLst/>
                  <a:cxnLst>
                    <a:cxn ang="0">
                      <a:pos x="T0" y="T1"/>
                    </a:cxn>
                    <a:cxn ang="0">
                      <a:pos x="T2" y="T3"/>
                    </a:cxn>
                    <a:cxn ang="0">
                      <a:pos x="T4" y="T5"/>
                    </a:cxn>
                    <a:cxn ang="0">
                      <a:pos x="T6" y="T7"/>
                    </a:cxn>
                    <a:cxn ang="0">
                      <a:pos x="T8" y="T9"/>
                    </a:cxn>
                  </a:cxnLst>
                  <a:rect l="0" t="0" r="r" b="b"/>
                  <a:pathLst>
                    <a:path w="109" h="123">
                      <a:moveTo>
                        <a:pt x="93" y="39"/>
                      </a:moveTo>
                      <a:cubicBezTo>
                        <a:pt x="109" y="66"/>
                        <a:pt x="104" y="98"/>
                        <a:pt x="83" y="111"/>
                      </a:cubicBezTo>
                      <a:cubicBezTo>
                        <a:pt x="62" y="123"/>
                        <a:pt x="32" y="111"/>
                        <a:pt x="16" y="84"/>
                      </a:cubicBezTo>
                      <a:cubicBezTo>
                        <a:pt x="0" y="57"/>
                        <a:pt x="4" y="25"/>
                        <a:pt x="25" y="12"/>
                      </a:cubicBezTo>
                      <a:cubicBezTo>
                        <a:pt x="47" y="0"/>
                        <a:pt x="77" y="12"/>
                        <a:pt x="93" y="3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77" name="Freeform 12"/>
                <p:cNvSpPr>
                  <a:spLocks/>
                </p:cNvSpPr>
                <p:nvPr/>
              </p:nvSpPr>
              <p:spPr bwMode="auto">
                <a:xfrm>
                  <a:off x="1937301" y="4816989"/>
                  <a:ext cx="123825" cy="131763"/>
                </a:xfrm>
                <a:custGeom>
                  <a:avLst/>
                  <a:gdLst>
                    <a:gd name="T0" fmla="*/ 56 w 56"/>
                    <a:gd name="T1" fmla="*/ 45 h 59"/>
                    <a:gd name="T2" fmla="*/ 28 w 56"/>
                    <a:gd name="T3" fmla="*/ 59 h 59"/>
                    <a:gd name="T4" fmla="*/ 0 w 56"/>
                    <a:gd name="T5" fmla="*/ 45 h 59"/>
                    <a:gd name="T6" fmla="*/ 0 w 56"/>
                    <a:gd name="T7" fmla="*/ 0 h 59"/>
                    <a:gd name="T8" fmla="*/ 56 w 56"/>
                    <a:gd name="T9" fmla="*/ 0 h 59"/>
                    <a:gd name="T10" fmla="*/ 56 w 56"/>
                    <a:gd name="T11" fmla="*/ 45 h 59"/>
                  </a:gdLst>
                  <a:ahLst/>
                  <a:cxnLst>
                    <a:cxn ang="0">
                      <a:pos x="T0" y="T1"/>
                    </a:cxn>
                    <a:cxn ang="0">
                      <a:pos x="T2" y="T3"/>
                    </a:cxn>
                    <a:cxn ang="0">
                      <a:pos x="T4" y="T5"/>
                    </a:cxn>
                    <a:cxn ang="0">
                      <a:pos x="T6" y="T7"/>
                    </a:cxn>
                    <a:cxn ang="0">
                      <a:pos x="T8" y="T9"/>
                    </a:cxn>
                    <a:cxn ang="0">
                      <a:pos x="T10" y="T11"/>
                    </a:cxn>
                  </a:cxnLst>
                  <a:rect l="0" t="0" r="r" b="b"/>
                  <a:pathLst>
                    <a:path w="56" h="59">
                      <a:moveTo>
                        <a:pt x="56" y="45"/>
                      </a:moveTo>
                      <a:cubicBezTo>
                        <a:pt x="56" y="45"/>
                        <a:pt x="48" y="59"/>
                        <a:pt x="28" y="59"/>
                      </a:cubicBezTo>
                      <a:cubicBezTo>
                        <a:pt x="9" y="59"/>
                        <a:pt x="0" y="45"/>
                        <a:pt x="0" y="45"/>
                      </a:cubicBezTo>
                      <a:cubicBezTo>
                        <a:pt x="0" y="0"/>
                        <a:pt x="0" y="0"/>
                        <a:pt x="0" y="0"/>
                      </a:cubicBezTo>
                      <a:cubicBezTo>
                        <a:pt x="56" y="0"/>
                        <a:pt x="56" y="0"/>
                        <a:pt x="56" y="0"/>
                      </a:cubicBezTo>
                      <a:lnTo>
                        <a:pt x="56" y="4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78" name="Freeform 13"/>
                <p:cNvSpPr>
                  <a:spLocks/>
                </p:cNvSpPr>
                <p:nvPr/>
              </p:nvSpPr>
              <p:spPr bwMode="auto">
                <a:xfrm>
                  <a:off x="1603926" y="4961451"/>
                  <a:ext cx="304800" cy="690563"/>
                </a:xfrm>
                <a:custGeom>
                  <a:avLst/>
                  <a:gdLst>
                    <a:gd name="T0" fmla="*/ 137 w 137"/>
                    <a:gd name="T1" fmla="*/ 10 h 311"/>
                    <a:gd name="T2" fmla="*/ 72 w 137"/>
                    <a:gd name="T3" fmla="*/ 0 h 311"/>
                    <a:gd name="T4" fmla="*/ 0 w 137"/>
                    <a:gd name="T5" fmla="*/ 311 h 311"/>
                    <a:gd name="T6" fmla="*/ 49 w 137"/>
                    <a:gd name="T7" fmla="*/ 311 h 311"/>
                    <a:gd name="T8" fmla="*/ 137 w 137"/>
                    <a:gd name="T9" fmla="*/ 10 h 311"/>
                  </a:gdLst>
                  <a:ahLst/>
                  <a:cxnLst>
                    <a:cxn ang="0">
                      <a:pos x="T0" y="T1"/>
                    </a:cxn>
                    <a:cxn ang="0">
                      <a:pos x="T2" y="T3"/>
                    </a:cxn>
                    <a:cxn ang="0">
                      <a:pos x="T4" y="T5"/>
                    </a:cxn>
                    <a:cxn ang="0">
                      <a:pos x="T6" y="T7"/>
                    </a:cxn>
                    <a:cxn ang="0">
                      <a:pos x="T8" y="T9"/>
                    </a:cxn>
                  </a:cxnLst>
                  <a:rect l="0" t="0" r="r" b="b"/>
                  <a:pathLst>
                    <a:path w="137" h="311">
                      <a:moveTo>
                        <a:pt x="137" y="10"/>
                      </a:moveTo>
                      <a:cubicBezTo>
                        <a:pt x="121" y="6"/>
                        <a:pt x="88" y="5"/>
                        <a:pt x="72" y="0"/>
                      </a:cubicBezTo>
                      <a:cubicBezTo>
                        <a:pt x="26" y="101"/>
                        <a:pt x="10" y="201"/>
                        <a:pt x="0" y="311"/>
                      </a:cubicBezTo>
                      <a:cubicBezTo>
                        <a:pt x="49" y="311"/>
                        <a:pt x="49" y="311"/>
                        <a:pt x="49" y="311"/>
                      </a:cubicBezTo>
                      <a:cubicBezTo>
                        <a:pt x="60" y="206"/>
                        <a:pt x="92" y="106"/>
                        <a:pt x="137" y="10"/>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79" name="Freeform 14"/>
                <p:cNvSpPr>
                  <a:spLocks/>
                </p:cNvSpPr>
                <p:nvPr/>
              </p:nvSpPr>
              <p:spPr bwMode="auto">
                <a:xfrm>
                  <a:off x="2094464" y="4955101"/>
                  <a:ext cx="292100" cy="690563"/>
                </a:xfrm>
                <a:custGeom>
                  <a:avLst/>
                  <a:gdLst>
                    <a:gd name="T0" fmla="*/ 58 w 131"/>
                    <a:gd name="T1" fmla="*/ 177 h 311"/>
                    <a:gd name="T2" fmla="*/ 0 w 131"/>
                    <a:gd name="T3" fmla="*/ 13 h 311"/>
                    <a:gd name="T4" fmla="*/ 58 w 131"/>
                    <a:gd name="T5" fmla="*/ 0 h 311"/>
                    <a:gd name="T6" fmla="*/ 116 w 131"/>
                    <a:gd name="T7" fmla="*/ 192 h 311"/>
                    <a:gd name="T8" fmla="*/ 131 w 131"/>
                    <a:gd name="T9" fmla="*/ 311 h 311"/>
                    <a:gd name="T10" fmla="*/ 82 w 131"/>
                    <a:gd name="T11" fmla="*/ 311 h 311"/>
                    <a:gd name="T12" fmla="*/ 58 w 131"/>
                    <a:gd name="T13" fmla="*/ 177 h 311"/>
                  </a:gdLst>
                  <a:ahLst/>
                  <a:cxnLst>
                    <a:cxn ang="0">
                      <a:pos x="T0" y="T1"/>
                    </a:cxn>
                    <a:cxn ang="0">
                      <a:pos x="T2" y="T3"/>
                    </a:cxn>
                    <a:cxn ang="0">
                      <a:pos x="T4" y="T5"/>
                    </a:cxn>
                    <a:cxn ang="0">
                      <a:pos x="T6" y="T7"/>
                    </a:cxn>
                    <a:cxn ang="0">
                      <a:pos x="T8" y="T9"/>
                    </a:cxn>
                    <a:cxn ang="0">
                      <a:pos x="T10" y="T11"/>
                    </a:cxn>
                    <a:cxn ang="0">
                      <a:pos x="T12" y="T13"/>
                    </a:cxn>
                  </a:cxnLst>
                  <a:rect l="0" t="0" r="r" b="b"/>
                  <a:pathLst>
                    <a:path w="131" h="311">
                      <a:moveTo>
                        <a:pt x="58" y="177"/>
                      </a:moveTo>
                      <a:cubicBezTo>
                        <a:pt x="45" y="121"/>
                        <a:pt x="26" y="67"/>
                        <a:pt x="0" y="13"/>
                      </a:cubicBezTo>
                      <a:cubicBezTo>
                        <a:pt x="16" y="9"/>
                        <a:pt x="42" y="4"/>
                        <a:pt x="58" y="0"/>
                      </a:cubicBezTo>
                      <a:cubicBezTo>
                        <a:pt x="87" y="63"/>
                        <a:pt x="104" y="126"/>
                        <a:pt x="116" y="192"/>
                      </a:cubicBezTo>
                      <a:cubicBezTo>
                        <a:pt x="122" y="230"/>
                        <a:pt x="127" y="270"/>
                        <a:pt x="131" y="311"/>
                      </a:cubicBezTo>
                      <a:cubicBezTo>
                        <a:pt x="82" y="311"/>
                        <a:pt x="82" y="311"/>
                        <a:pt x="82" y="311"/>
                      </a:cubicBezTo>
                      <a:cubicBezTo>
                        <a:pt x="77" y="265"/>
                        <a:pt x="69" y="220"/>
                        <a:pt x="58" y="177"/>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82" name="Freeform 17"/>
                <p:cNvSpPr>
                  <a:spLocks/>
                </p:cNvSpPr>
                <p:nvPr/>
              </p:nvSpPr>
              <p:spPr bwMode="auto">
                <a:xfrm>
                  <a:off x="1616626" y="5652014"/>
                  <a:ext cx="80963" cy="88900"/>
                </a:xfrm>
                <a:custGeom>
                  <a:avLst/>
                  <a:gdLst>
                    <a:gd name="T0" fmla="*/ 0 w 36"/>
                    <a:gd name="T1" fmla="*/ 0 h 40"/>
                    <a:gd name="T2" fmla="*/ 0 w 36"/>
                    <a:gd name="T3" fmla="*/ 22 h 40"/>
                    <a:gd name="T4" fmla="*/ 18 w 36"/>
                    <a:gd name="T5" fmla="*/ 40 h 40"/>
                    <a:gd name="T6" fmla="*/ 36 w 36"/>
                    <a:gd name="T7" fmla="*/ 22 h 40"/>
                    <a:gd name="T8" fmla="*/ 36 w 36"/>
                    <a:gd name="T9" fmla="*/ 0 h 40"/>
                    <a:gd name="T10" fmla="*/ 0 w 36"/>
                    <a:gd name="T11" fmla="*/ 0 h 40"/>
                  </a:gdLst>
                  <a:ahLst/>
                  <a:cxnLst>
                    <a:cxn ang="0">
                      <a:pos x="T0" y="T1"/>
                    </a:cxn>
                    <a:cxn ang="0">
                      <a:pos x="T2" y="T3"/>
                    </a:cxn>
                    <a:cxn ang="0">
                      <a:pos x="T4" y="T5"/>
                    </a:cxn>
                    <a:cxn ang="0">
                      <a:pos x="T6" y="T7"/>
                    </a:cxn>
                    <a:cxn ang="0">
                      <a:pos x="T8" y="T9"/>
                    </a:cxn>
                    <a:cxn ang="0">
                      <a:pos x="T10" y="T11"/>
                    </a:cxn>
                  </a:cxnLst>
                  <a:rect l="0" t="0" r="r" b="b"/>
                  <a:pathLst>
                    <a:path w="36" h="40">
                      <a:moveTo>
                        <a:pt x="0" y="0"/>
                      </a:moveTo>
                      <a:cubicBezTo>
                        <a:pt x="0" y="22"/>
                        <a:pt x="0" y="22"/>
                        <a:pt x="0" y="22"/>
                      </a:cubicBezTo>
                      <a:cubicBezTo>
                        <a:pt x="0" y="32"/>
                        <a:pt x="8" y="40"/>
                        <a:pt x="18" y="40"/>
                      </a:cubicBezTo>
                      <a:cubicBezTo>
                        <a:pt x="28" y="40"/>
                        <a:pt x="36" y="32"/>
                        <a:pt x="36" y="22"/>
                      </a:cubicBezTo>
                      <a:cubicBezTo>
                        <a:pt x="36" y="0"/>
                        <a:pt x="36" y="0"/>
                        <a:pt x="36" y="0"/>
                      </a:cubicBezTo>
                      <a:lnTo>
                        <a:pt x="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83" name="Freeform 18"/>
                <p:cNvSpPr>
                  <a:spLocks/>
                </p:cNvSpPr>
                <p:nvPr/>
              </p:nvSpPr>
              <p:spPr bwMode="auto">
                <a:xfrm>
                  <a:off x="2291314" y="5645664"/>
                  <a:ext cx="79375" cy="88900"/>
                </a:xfrm>
                <a:custGeom>
                  <a:avLst/>
                  <a:gdLst>
                    <a:gd name="T0" fmla="*/ 0 w 36"/>
                    <a:gd name="T1" fmla="*/ 0 h 40"/>
                    <a:gd name="T2" fmla="*/ 0 w 36"/>
                    <a:gd name="T3" fmla="*/ 21 h 40"/>
                    <a:gd name="T4" fmla="*/ 18 w 36"/>
                    <a:gd name="T5" fmla="*/ 40 h 40"/>
                    <a:gd name="T6" fmla="*/ 36 w 36"/>
                    <a:gd name="T7" fmla="*/ 21 h 40"/>
                    <a:gd name="T8" fmla="*/ 36 w 36"/>
                    <a:gd name="T9" fmla="*/ 0 h 40"/>
                    <a:gd name="T10" fmla="*/ 0 w 36"/>
                    <a:gd name="T11" fmla="*/ 0 h 40"/>
                  </a:gdLst>
                  <a:ahLst/>
                  <a:cxnLst>
                    <a:cxn ang="0">
                      <a:pos x="T0" y="T1"/>
                    </a:cxn>
                    <a:cxn ang="0">
                      <a:pos x="T2" y="T3"/>
                    </a:cxn>
                    <a:cxn ang="0">
                      <a:pos x="T4" y="T5"/>
                    </a:cxn>
                    <a:cxn ang="0">
                      <a:pos x="T6" y="T7"/>
                    </a:cxn>
                    <a:cxn ang="0">
                      <a:pos x="T8" y="T9"/>
                    </a:cxn>
                    <a:cxn ang="0">
                      <a:pos x="T10" y="T11"/>
                    </a:cxn>
                  </a:cxnLst>
                  <a:rect l="0" t="0" r="r" b="b"/>
                  <a:pathLst>
                    <a:path w="36" h="40">
                      <a:moveTo>
                        <a:pt x="0" y="0"/>
                      </a:moveTo>
                      <a:cubicBezTo>
                        <a:pt x="0" y="21"/>
                        <a:pt x="0" y="21"/>
                        <a:pt x="0" y="21"/>
                      </a:cubicBezTo>
                      <a:cubicBezTo>
                        <a:pt x="0" y="31"/>
                        <a:pt x="8" y="40"/>
                        <a:pt x="18" y="40"/>
                      </a:cubicBezTo>
                      <a:cubicBezTo>
                        <a:pt x="28" y="40"/>
                        <a:pt x="36" y="31"/>
                        <a:pt x="36" y="21"/>
                      </a:cubicBezTo>
                      <a:cubicBezTo>
                        <a:pt x="36" y="0"/>
                        <a:pt x="36" y="0"/>
                        <a:pt x="36" y="0"/>
                      </a:cubicBezTo>
                      <a:lnTo>
                        <a:pt x="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84" name="Freeform 19"/>
                <p:cNvSpPr>
                  <a:spLocks/>
                </p:cNvSpPr>
                <p:nvPr/>
              </p:nvSpPr>
              <p:spPr bwMode="auto">
                <a:xfrm>
                  <a:off x="1875389" y="4667764"/>
                  <a:ext cx="246063" cy="220663"/>
                </a:xfrm>
                <a:custGeom>
                  <a:avLst/>
                  <a:gdLst>
                    <a:gd name="T0" fmla="*/ 106 w 111"/>
                    <a:gd name="T1" fmla="*/ 24 h 99"/>
                    <a:gd name="T2" fmla="*/ 103 w 111"/>
                    <a:gd name="T3" fmla="*/ 23 h 99"/>
                    <a:gd name="T4" fmla="*/ 103 w 111"/>
                    <a:gd name="T5" fmla="*/ 16 h 99"/>
                    <a:gd name="T6" fmla="*/ 103 w 111"/>
                    <a:gd name="T7" fmla="*/ 14 h 99"/>
                    <a:gd name="T8" fmla="*/ 103 w 111"/>
                    <a:gd name="T9" fmla="*/ 13 h 99"/>
                    <a:gd name="T10" fmla="*/ 102 w 111"/>
                    <a:gd name="T11" fmla="*/ 12 h 99"/>
                    <a:gd name="T12" fmla="*/ 102 w 111"/>
                    <a:gd name="T13" fmla="*/ 11 h 99"/>
                    <a:gd name="T14" fmla="*/ 102 w 111"/>
                    <a:gd name="T15" fmla="*/ 10 h 99"/>
                    <a:gd name="T16" fmla="*/ 102 w 111"/>
                    <a:gd name="T17" fmla="*/ 9 h 99"/>
                    <a:gd name="T18" fmla="*/ 102 w 111"/>
                    <a:gd name="T19" fmla="*/ 9 h 99"/>
                    <a:gd name="T20" fmla="*/ 101 w 111"/>
                    <a:gd name="T21" fmla="*/ 6 h 99"/>
                    <a:gd name="T22" fmla="*/ 100 w 111"/>
                    <a:gd name="T23" fmla="*/ 6 h 99"/>
                    <a:gd name="T24" fmla="*/ 100 w 111"/>
                    <a:gd name="T25" fmla="*/ 5 h 99"/>
                    <a:gd name="T26" fmla="*/ 99 w 111"/>
                    <a:gd name="T27" fmla="*/ 4 h 99"/>
                    <a:gd name="T28" fmla="*/ 99 w 111"/>
                    <a:gd name="T29" fmla="*/ 3 h 99"/>
                    <a:gd name="T30" fmla="*/ 99 w 111"/>
                    <a:gd name="T31" fmla="*/ 3 h 99"/>
                    <a:gd name="T32" fmla="*/ 90 w 111"/>
                    <a:gd name="T33" fmla="*/ 4 h 99"/>
                    <a:gd name="T34" fmla="*/ 74 w 111"/>
                    <a:gd name="T35" fmla="*/ 0 h 99"/>
                    <a:gd name="T36" fmla="*/ 45 w 111"/>
                    <a:gd name="T37" fmla="*/ 4 h 99"/>
                    <a:gd name="T38" fmla="*/ 15 w 111"/>
                    <a:gd name="T39" fmla="*/ 0 h 99"/>
                    <a:gd name="T40" fmla="*/ 11 w 111"/>
                    <a:gd name="T41" fmla="*/ 5 h 99"/>
                    <a:gd name="T42" fmla="*/ 11 w 111"/>
                    <a:gd name="T43" fmla="*/ 5 h 99"/>
                    <a:gd name="T44" fmla="*/ 10 w 111"/>
                    <a:gd name="T45" fmla="*/ 7 h 99"/>
                    <a:gd name="T46" fmla="*/ 10 w 111"/>
                    <a:gd name="T47" fmla="*/ 7 h 99"/>
                    <a:gd name="T48" fmla="*/ 9 w 111"/>
                    <a:gd name="T49" fmla="*/ 9 h 99"/>
                    <a:gd name="T50" fmla="*/ 9 w 111"/>
                    <a:gd name="T51" fmla="*/ 9 h 99"/>
                    <a:gd name="T52" fmla="*/ 9 w 111"/>
                    <a:gd name="T53" fmla="*/ 11 h 99"/>
                    <a:gd name="T54" fmla="*/ 9 w 111"/>
                    <a:gd name="T55" fmla="*/ 12 h 99"/>
                    <a:gd name="T56" fmla="*/ 8 w 111"/>
                    <a:gd name="T57" fmla="*/ 13 h 99"/>
                    <a:gd name="T58" fmla="*/ 8 w 111"/>
                    <a:gd name="T59" fmla="*/ 14 h 99"/>
                    <a:gd name="T60" fmla="*/ 8 w 111"/>
                    <a:gd name="T61" fmla="*/ 16 h 99"/>
                    <a:gd name="T62" fmla="*/ 8 w 111"/>
                    <a:gd name="T63" fmla="*/ 23 h 99"/>
                    <a:gd name="T64" fmla="*/ 7 w 111"/>
                    <a:gd name="T65" fmla="*/ 23 h 99"/>
                    <a:gd name="T66" fmla="*/ 0 w 111"/>
                    <a:gd name="T67" fmla="*/ 31 h 99"/>
                    <a:gd name="T68" fmla="*/ 0 w 111"/>
                    <a:gd name="T69" fmla="*/ 49 h 99"/>
                    <a:gd name="T70" fmla="*/ 8 w 111"/>
                    <a:gd name="T71" fmla="*/ 57 h 99"/>
                    <a:gd name="T72" fmla="*/ 34 w 111"/>
                    <a:gd name="T73" fmla="*/ 99 h 99"/>
                    <a:gd name="T74" fmla="*/ 77 w 111"/>
                    <a:gd name="T75" fmla="*/ 99 h 99"/>
                    <a:gd name="T76" fmla="*/ 103 w 111"/>
                    <a:gd name="T77" fmla="*/ 57 h 99"/>
                    <a:gd name="T78" fmla="*/ 111 w 111"/>
                    <a:gd name="T79" fmla="*/ 49 h 99"/>
                    <a:gd name="T80" fmla="*/ 111 w 111"/>
                    <a:gd name="T81" fmla="*/ 31 h 99"/>
                    <a:gd name="T82" fmla="*/ 106 w 111"/>
                    <a:gd name="T83" fmla="*/ 2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99">
                      <a:moveTo>
                        <a:pt x="106" y="24"/>
                      </a:moveTo>
                      <a:cubicBezTo>
                        <a:pt x="105" y="23"/>
                        <a:pt x="104" y="23"/>
                        <a:pt x="103" y="23"/>
                      </a:cubicBezTo>
                      <a:cubicBezTo>
                        <a:pt x="103" y="16"/>
                        <a:pt x="103" y="16"/>
                        <a:pt x="103" y="16"/>
                      </a:cubicBezTo>
                      <a:cubicBezTo>
                        <a:pt x="103" y="16"/>
                        <a:pt x="103" y="15"/>
                        <a:pt x="103" y="14"/>
                      </a:cubicBezTo>
                      <a:cubicBezTo>
                        <a:pt x="103" y="14"/>
                        <a:pt x="103" y="14"/>
                        <a:pt x="103" y="13"/>
                      </a:cubicBezTo>
                      <a:cubicBezTo>
                        <a:pt x="103" y="13"/>
                        <a:pt x="103" y="13"/>
                        <a:pt x="102" y="12"/>
                      </a:cubicBezTo>
                      <a:cubicBezTo>
                        <a:pt x="102" y="12"/>
                        <a:pt x="102" y="12"/>
                        <a:pt x="102" y="11"/>
                      </a:cubicBezTo>
                      <a:cubicBezTo>
                        <a:pt x="102" y="11"/>
                        <a:pt x="102" y="11"/>
                        <a:pt x="102" y="10"/>
                      </a:cubicBezTo>
                      <a:cubicBezTo>
                        <a:pt x="102" y="10"/>
                        <a:pt x="102" y="10"/>
                        <a:pt x="102" y="9"/>
                      </a:cubicBezTo>
                      <a:cubicBezTo>
                        <a:pt x="102" y="9"/>
                        <a:pt x="102" y="9"/>
                        <a:pt x="102" y="9"/>
                      </a:cubicBezTo>
                      <a:cubicBezTo>
                        <a:pt x="101" y="8"/>
                        <a:pt x="101" y="7"/>
                        <a:pt x="101" y="6"/>
                      </a:cubicBezTo>
                      <a:cubicBezTo>
                        <a:pt x="100" y="6"/>
                        <a:pt x="100" y="6"/>
                        <a:pt x="100" y="6"/>
                      </a:cubicBezTo>
                      <a:cubicBezTo>
                        <a:pt x="100" y="5"/>
                        <a:pt x="100" y="5"/>
                        <a:pt x="100" y="5"/>
                      </a:cubicBezTo>
                      <a:cubicBezTo>
                        <a:pt x="100" y="5"/>
                        <a:pt x="100" y="4"/>
                        <a:pt x="99" y="4"/>
                      </a:cubicBezTo>
                      <a:cubicBezTo>
                        <a:pt x="99" y="4"/>
                        <a:pt x="99" y="3"/>
                        <a:pt x="99" y="3"/>
                      </a:cubicBezTo>
                      <a:cubicBezTo>
                        <a:pt x="99" y="3"/>
                        <a:pt x="99" y="3"/>
                        <a:pt x="99" y="3"/>
                      </a:cubicBezTo>
                      <a:cubicBezTo>
                        <a:pt x="96" y="4"/>
                        <a:pt x="93" y="4"/>
                        <a:pt x="90" y="4"/>
                      </a:cubicBezTo>
                      <a:cubicBezTo>
                        <a:pt x="83" y="4"/>
                        <a:pt x="78" y="2"/>
                        <a:pt x="74" y="0"/>
                      </a:cubicBezTo>
                      <a:cubicBezTo>
                        <a:pt x="67" y="2"/>
                        <a:pt x="57" y="4"/>
                        <a:pt x="45" y="4"/>
                      </a:cubicBezTo>
                      <a:cubicBezTo>
                        <a:pt x="33" y="4"/>
                        <a:pt x="22" y="2"/>
                        <a:pt x="15" y="0"/>
                      </a:cubicBezTo>
                      <a:cubicBezTo>
                        <a:pt x="14" y="1"/>
                        <a:pt x="12" y="3"/>
                        <a:pt x="11" y="5"/>
                      </a:cubicBezTo>
                      <a:cubicBezTo>
                        <a:pt x="11" y="5"/>
                        <a:pt x="11" y="5"/>
                        <a:pt x="11" y="5"/>
                      </a:cubicBezTo>
                      <a:cubicBezTo>
                        <a:pt x="11" y="6"/>
                        <a:pt x="10" y="6"/>
                        <a:pt x="10" y="7"/>
                      </a:cubicBezTo>
                      <a:cubicBezTo>
                        <a:pt x="10" y="7"/>
                        <a:pt x="10" y="7"/>
                        <a:pt x="10" y="7"/>
                      </a:cubicBezTo>
                      <a:cubicBezTo>
                        <a:pt x="10" y="8"/>
                        <a:pt x="10" y="8"/>
                        <a:pt x="9" y="9"/>
                      </a:cubicBezTo>
                      <a:cubicBezTo>
                        <a:pt x="9" y="9"/>
                        <a:pt x="9" y="9"/>
                        <a:pt x="9" y="9"/>
                      </a:cubicBezTo>
                      <a:cubicBezTo>
                        <a:pt x="9" y="10"/>
                        <a:pt x="9" y="11"/>
                        <a:pt x="9" y="11"/>
                      </a:cubicBezTo>
                      <a:cubicBezTo>
                        <a:pt x="9" y="11"/>
                        <a:pt x="9" y="11"/>
                        <a:pt x="9" y="12"/>
                      </a:cubicBezTo>
                      <a:cubicBezTo>
                        <a:pt x="8" y="12"/>
                        <a:pt x="8" y="13"/>
                        <a:pt x="8" y="13"/>
                      </a:cubicBezTo>
                      <a:cubicBezTo>
                        <a:pt x="8" y="14"/>
                        <a:pt x="8" y="14"/>
                        <a:pt x="8" y="14"/>
                      </a:cubicBezTo>
                      <a:cubicBezTo>
                        <a:pt x="8" y="15"/>
                        <a:pt x="8" y="16"/>
                        <a:pt x="8" y="16"/>
                      </a:cubicBezTo>
                      <a:cubicBezTo>
                        <a:pt x="8" y="23"/>
                        <a:pt x="8" y="23"/>
                        <a:pt x="8" y="23"/>
                      </a:cubicBezTo>
                      <a:cubicBezTo>
                        <a:pt x="8" y="23"/>
                        <a:pt x="7" y="23"/>
                        <a:pt x="7" y="23"/>
                      </a:cubicBezTo>
                      <a:cubicBezTo>
                        <a:pt x="3" y="24"/>
                        <a:pt x="0" y="27"/>
                        <a:pt x="0" y="31"/>
                      </a:cubicBezTo>
                      <a:cubicBezTo>
                        <a:pt x="0" y="49"/>
                        <a:pt x="0" y="49"/>
                        <a:pt x="0" y="49"/>
                      </a:cubicBezTo>
                      <a:cubicBezTo>
                        <a:pt x="0" y="53"/>
                        <a:pt x="4" y="57"/>
                        <a:pt x="8" y="57"/>
                      </a:cubicBezTo>
                      <a:cubicBezTo>
                        <a:pt x="8" y="57"/>
                        <a:pt x="22" y="99"/>
                        <a:pt x="34" y="99"/>
                      </a:cubicBezTo>
                      <a:cubicBezTo>
                        <a:pt x="77" y="99"/>
                        <a:pt x="77" y="99"/>
                        <a:pt x="77" y="99"/>
                      </a:cubicBezTo>
                      <a:cubicBezTo>
                        <a:pt x="89" y="99"/>
                        <a:pt x="103" y="57"/>
                        <a:pt x="103" y="57"/>
                      </a:cubicBezTo>
                      <a:cubicBezTo>
                        <a:pt x="107" y="57"/>
                        <a:pt x="111" y="53"/>
                        <a:pt x="111" y="49"/>
                      </a:cubicBezTo>
                      <a:cubicBezTo>
                        <a:pt x="111" y="31"/>
                        <a:pt x="111" y="31"/>
                        <a:pt x="111" y="31"/>
                      </a:cubicBezTo>
                      <a:cubicBezTo>
                        <a:pt x="111" y="28"/>
                        <a:pt x="109" y="25"/>
                        <a:pt x="106" y="24"/>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92" name="Freeform 27"/>
                <p:cNvSpPr>
                  <a:spLocks/>
                </p:cNvSpPr>
                <p:nvPr/>
              </p:nvSpPr>
              <p:spPr bwMode="auto">
                <a:xfrm>
                  <a:off x="1764264" y="4932876"/>
                  <a:ext cx="460375" cy="614363"/>
                </a:xfrm>
                <a:custGeom>
                  <a:avLst/>
                  <a:gdLst>
                    <a:gd name="T0" fmla="*/ 203 w 290"/>
                    <a:gd name="T1" fmla="*/ 3 h 387"/>
                    <a:gd name="T2" fmla="*/ 148 w 290"/>
                    <a:gd name="T3" fmla="*/ 47 h 387"/>
                    <a:gd name="T4" fmla="*/ 92 w 290"/>
                    <a:gd name="T5" fmla="*/ 0 h 387"/>
                    <a:gd name="T6" fmla="*/ 0 w 290"/>
                    <a:gd name="T7" fmla="*/ 18 h 387"/>
                    <a:gd name="T8" fmla="*/ 35 w 290"/>
                    <a:gd name="T9" fmla="*/ 387 h 387"/>
                    <a:gd name="T10" fmla="*/ 250 w 290"/>
                    <a:gd name="T11" fmla="*/ 387 h 387"/>
                    <a:gd name="T12" fmla="*/ 290 w 290"/>
                    <a:gd name="T13" fmla="*/ 14 h 387"/>
                    <a:gd name="T14" fmla="*/ 203 w 290"/>
                    <a:gd name="T15" fmla="*/ 3 h 3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387">
                      <a:moveTo>
                        <a:pt x="203" y="3"/>
                      </a:moveTo>
                      <a:lnTo>
                        <a:pt x="148" y="47"/>
                      </a:lnTo>
                      <a:lnTo>
                        <a:pt x="92" y="0"/>
                      </a:lnTo>
                      <a:lnTo>
                        <a:pt x="0" y="18"/>
                      </a:lnTo>
                      <a:lnTo>
                        <a:pt x="35" y="387"/>
                      </a:lnTo>
                      <a:lnTo>
                        <a:pt x="250" y="387"/>
                      </a:lnTo>
                      <a:lnTo>
                        <a:pt x="290" y="14"/>
                      </a:lnTo>
                      <a:lnTo>
                        <a:pt x="203" y="3"/>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99" name="Freeform 298"/>
                <p:cNvSpPr>
                  <a:spLocks/>
                </p:cNvSpPr>
                <p:nvPr/>
              </p:nvSpPr>
              <p:spPr bwMode="auto">
                <a:xfrm>
                  <a:off x="1819826" y="5547239"/>
                  <a:ext cx="341313" cy="887413"/>
                </a:xfrm>
                <a:custGeom>
                  <a:avLst/>
                  <a:gdLst>
                    <a:gd name="connsiteX0" fmla="*/ 0 w 341313"/>
                    <a:gd name="connsiteY0" fmla="*/ 0 h 887413"/>
                    <a:gd name="connsiteX1" fmla="*/ 341313 w 341313"/>
                    <a:gd name="connsiteY1" fmla="*/ 0 h 887413"/>
                    <a:gd name="connsiteX2" fmla="*/ 319088 w 341313"/>
                    <a:gd name="connsiteY2" fmla="*/ 887413 h 887413"/>
                    <a:gd name="connsiteX3" fmla="*/ 206376 w 341313"/>
                    <a:gd name="connsiteY3" fmla="*/ 887413 h 887413"/>
                    <a:gd name="connsiteX4" fmla="*/ 180155 w 341313"/>
                    <a:gd name="connsiteY4" fmla="*/ 181002 h 887413"/>
                    <a:gd name="connsiteX5" fmla="*/ 175089 w 341313"/>
                    <a:gd name="connsiteY5" fmla="*/ 182563 h 887413"/>
                    <a:gd name="connsiteX6" fmla="*/ 172337 w 341313"/>
                    <a:gd name="connsiteY6" fmla="*/ 181743 h 887413"/>
                    <a:gd name="connsiteX7" fmla="*/ 149226 w 341313"/>
                    <a:gd name="connsiteY7" fmla="*/ 887413 h 887413"/>
                    <a:gd name="connsiteX8" fmla="*/ 34925 w 341313"/>
                    <a:gd name="connsiteY8" fmla="*/ 887413 h 88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313" h="887413">
                      <a:moveTo>
                        <a:pt x="0" y="0"/>
                      </a:moveTo>
                      <a:cubicBezTo>
                        <a:pt x="0" y="0"/>
                        <a:pt x="0" y="0"/>
                        <a:pt x="341313" y="0"/>
                      </a:cubicBezTo>
                      <a:lnTo>
                        <a:pt x="319088" y="887413"/>
                      </a:lnTo>
                      <a:lnTo>
                        <a:pt x="206376" y="887413"/>
                      </a:lnTo>
                      <a:lnTo>
                        <a:pt x="180155" y="181002"/>
                      </a:lnTo>
                      <a:lnTo>
                        <a:pt x="175089" y="182563"/>
                      </a:lnTo>
                      <a:lnTo>
                        <a:pt x="172337" y="181743"/>
                      </a:lnTo>
                      <a:lnTo>
                        <a:pt x="149226" y="887413"/>
                      </a:lnTo>
                      <a:lnTo>
                        <a:pt x="34925" y="88741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97" name="Rectangle 32"/>
                <p:cNvSpPr>
                  <a:spLocks noChangeArrowheads="1"/>
                </p:cNvSpPr>
                <p:nvPr/>
              </p:nvSpPr>
              <p:spPr bwMode="auto">
                <a:xfrm>
                  <a:off x="1805539" y="5525014"/>
                  <a:ext cx="374650" cy="53975"/>
                </a:xfrm>
                <a:prstGeom prst="rect">
                  <a:avLst/>
                </a:prstGeom>
                <a:solidFill>
                  <a:schemeClr val="bg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sp>
          <p:nvSpPr>
            <p:cNvPr id="300" name="Freeform 116"/>
            <p:cNvSpPr>
              <a:spLocks noEditPoints="1"/>
            </p:cNvSpPr>
            <p:nvPr/>
          </p:nvSpPr>
          <p:spPr bwMode="auto">
            <a:xfrm>
              <a:off x="1242215" y="3191560"/>
              <a:ext cx="227724" cy="75100"/>
            </a:xfrm>
            <a:custGeom>
              <a:avLst/>
              <a:gdLst>
                <a:gd name="T0" fmla="*/ 66 w 67"/>
                <a:gd name="T1" fmla="*/ 2 h 22"/>
                <a:gd name="T2" fmla="*/ 49 w 67"/>
                <a:gd name="T3" fmla="*/ 1 h 22"/>
                <a:gd name="T4" fmla="*/ 33 w 67"/>
                <a:gd name="T5" fmla="*/ 5 h 22"/>
                <a:gd name="T6" fmla="*/ 17 w 67"/>
                <a:gd name="T7" fmla="*/ 1 h 22"/>
                <a:gd name="T8" fmla="*/ 0 w 67"/>
                <a:gd name="T9" fmla="*/ 2 h 22"/>
                <a:gd name="T10" fmla="*/ 0 w 67"/>
                <a:gd name="T11" fmla="*/ 4 h 22"/>
                <a:gd name="T12" fmla="*/ 2 w 67"/>
                <a:gd name="T13" fmla="*/ 7 h 22"/>
                <a:gd name="T14" fmla="*/ 4 w 67"/>
                <a:gd name="T15" fmla="*/ 12 h 22"/>
                <a:gd name="T16" fmla="*/ 20 w 67"/>
                <a:gd name="T17" fmla="*/ 21 h 22"/>
                <a:gd name="T18" fmla="*/ 31 w 67"/>
                <a:gd name="T19" fmla="*/ 9 h 22"/>
                <a:gd name="T20" fmla="*/ 33 w 67"/>
                <a:gd name="T21" fmla="*/ 8 h 22"/>
                <a:gd name="T22" fmla="*/ 36 w 67"/>
                <a:gd name="T23" fmla="*/ 9 h 22"/>
                <a:gd name="T24" fmla="*/ 47 w 67"/>
                <a:gd name="T25" fmla="*/ 21 h 22"/>
                <a:gd name="T26" fmla="*/ 62 w 67"/>
                <a:gd name="T27" fmla="*/ 12 h 22"/>
                <a:gd name="T28" fmla="*/ 64 w 67"/>
                <a:gd name="T29" fmla="*/ 7 h 22"/>
                <a:gd name="T30" fmla="*/ 66 w 67"/>
                <a:gd name="T31" fmla="*/ 4 h 22"/>
                <a:gd name="T32" fmla="*/ 66 w 67"/>
                <a:gd name="T33" fmla="*/ 2 h 22"/>
                <a:gd name="T34" fmla="*/ 25 w 67"/>
                <a:gd name="T35" fmla="*/ 16 h 22"/>
                <a:gd name="T36" fmla="*/ 13 w 67"/>
                <a:gd name="T37" fmla="*/ 19 h 22"/>
                <a:gd name="T38" fmla="*/ 6 w 67"/>
                <a:gd name="T39" fmla="*/ 8 h 22"/>
                <a:gd name="T40" fmla="*/ 18 w 67"/>
                <a:gd name="T41" fmla="*/ 3 h 22"/>
                <a:gd name="T42" fmla="*/ 26 w 67"/>
                <a:gd name="T43" fmla="*/ 5 h 22"/>
                <a:gd name="T44" fmla="*/ 25 w 67"/>
                <a:gd name="T45" fmla="*/ 16 h 22"/>
                <a:gd name="T46" fmla="*/ 53 w 67"/>
                <a:gd name="T47" fmla="*/ 19 h 22"/>
                <a:gd name="T48" fmla="*/ 41 w 67"/>
                <a:gd name="T49" fmla="*/ 16 h 22"/>
                <a:gd name="T50" fmla="*/ 41 w 67"/>
                <a:gd name="T51" fmla="*/ 5 h 22"/>
                <a:gd name="T52" fmla="*/ 49 w 67"/>
                <a:gd name="T53" fmla="*/ 3 h 22"/>
                <a:gd name="T54" fmla="*/ 61 w 67"/>
                <a:gd name="T55" fmla="*/ 8 h 22"/>
                <a:gd name="T56" fmla="*/ 53 w 67"/>
                <a:gd name="T57"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 h="22">
                  <a:moveTo>
                    <a:pt x="66" y="2"/>
                  </a:moveTo>
                  <a:cubicBezTo>
                    <a:pt x="66" y="2"/>
                    <a:pt x="56" y="0"/>
                    <a:pt x="49" y="1"/>
                  </a:cubicBezTo>
                  <a:cubicBezTo>
                    <a:pt x="42" y="2"/>
                    <a:pt x="37" y="5"/>
                    <a:pt x="33" y="5"/>
                  </a:cubicBezTo>
                  <a:cubicBezTo>
                    <a:pt x="30" y="5"/>
                    <a:pt x="24" y="2"/>
                    <a:pt x="17" y="1"/>
                  </a:cubicBezTo>
                  <a:cubicBezTo>
                    <a:pt x="10" y="0"/>
                    <a:pt x="0" y="2"/>
                    <a:pt x="0" y="2"/>
                  </a:cubicBezTo>
                  <a:cubicBezTo>
                    <a:pt x="0" y="2"/>
                    <a:pt x="0" y="3"/>
                    <a:pt x="0" y="4"/>
                  </a:cubicBezTo>
                  <a:cubicBezTo>
                    <a:pt x="1" y="5"/>
                    <a:pt x="1" y="6"/>
                    <a:pt x="2" y="7"/>
                  </a:cubicBezTo>
                  <a:cubicBezTo>
                    <a:pt x="4" y="8"/>
                    <a:pt x="4" y="12"/>
                    <a:pt x="4" y="12"/>
                  </a:cubicBezTo>
                  <a:cubicBezTo>
                    <a:pt x="6" y="20"/>
                    <a:pt x="12" y="22"/>
                    <a:pt x="20" y="21"/>
                  </a:cubicBezTo>
                  <a:cubicBezTo>
                    <a:pt x="28" y="19"/>
                    <a:pt x="30" y="11"/>
                    <a:pt x="31" y="9"/>
                  </a:cubicBezTo>
                  <a:cubicBezTo>
                    <a:pt x="32" y="8"/>
                    <a:pt x="33" y="8"/>
                    <a:pt x="33" y="8"/>
                  </a:cubicBezTo>
                  <a:cubicBezTo>
                    <a:pt x="33" y="8"/>
                    <a:pt x="35" y="8"/>
                    <a:pt x="36" y="9"/>
                  </a:cubicBezTo>
                  <a:cubicBezTo>
                    <a:pt x="37" y="11"/>
                    <a:pt x="39" y="19"/>
                    <a:pt x="47" y="21"/>
                  </a:cubicBezTo>
                  <a:cubicBezTo>
                    <a:pt x="55" y="22"/>
                    <a:pt x="61" y="20"/>
                    <a:pt x="62" y="12"/>
                  </a:cubicBezTo>
                  <a:cubicBezTo>
                    <a:pt x="62" y="12"/>
                    <a:pt x="62" y="8"/>
                    <a:pt x="64" y="7"/>
                  </a:cubicBezTo>
                  <a:cubicBezTo>
                    <a:pt x="66" y="6"/>
                    <a:pt x="66" y="5"/>
                    <a:pt x="66" y="4"/>
                  </a:cubicBezTo>
                  <a:cubicBezTo>
                    <a:pt x="66" y="3"/>
                    <a:pt x="67" y="2"/>
                    <a:pt x="66" y="2"/>
                  </a:cubicBezTo>
                  <a:close/>
                  <a:moveTo>
                    <a:pt x="25" y="16"/>
                  </a:moveTo>
                  <a:cubicBezTo>
                    <a:pt x="23" y="19"/>
                    <a:pt x="19" y="20"/>
                    <a:pt x="13" y="19"/>
                  </a:cubicBezTo>
                  <a:cubicBezTo>
                    <a:pt x="8" y="18"/>
                    <a:pt x="6" y="14"/>
                    <a:pt x="6" y="8"/>
                  </a:cubicBezTo>
                  <a:cubicBezTo>
                    <a:pt x="6" y="1"/>
                    <a:pt x="18" y="3"/>
                    <a:pt x="18" y="3"/>
                  </a:cubicBezTo>
                  <a:cubicBezTo>
                    <a:pt x="22" y="4"/>
                    <a:pt x="22" y="4"/>
                    <a:pt x="26" y="5"/>
                  </a:cubicBezTo>
                  <a:cubicBezTo>
                    <a:pt x="30" y="6"/>
                    <a:pt x="27" y="13"/>
                    <a:pt x="25" y="16"/>
                  </a:cubicBezTo>
                  <a:close/>
                  <a:moveTo>
                    <a:pt x="53" y="19"/>
                  </a:moveTo>
                  <a:cubicBezTo>
                    <a:pt x="48" y="20"/>
                    <a:pt x="44" y="19"/>
                    <a:pt x="41" y="16"/>
                  </a:cubicBezTo>
                  <a:cubicBezTo>
                    <a:pt x="39" y="13"/>
                    <a:pt x="37" y="6"/>
                    <a:pt x="41" y="5"/>
                  </a:cubicBezTo>
                  <a:cubicBezTo>
                    <a:pt x="44" y="4"/>
                    <a:pt x="44" y="4"/>
                    <a:pt x="49" y="3"/>
                  </a:cubicBezTo>
                  <a:cubicBezTo>
                    <a:pt x="49" y="3"/>
                    <a:pt x="61" y="1"/>
                    <a:pt x="61" y="8"/>
                  </a:cubicBezTo>
                  <a:cubicBezTo>
                    <a:pt x="61" y="14"/>
                    <a:pt x="59" y="18"/>
                    <a:pt x="53" y="1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2" name="Title 1"/>
          <p:cNvSpPr>
            <a:spLocks noGrp="1"/>
          </p:cNvSpPr>
          <p:nvPr>
            <p:ph type="title" idx="4294967295"/>
          </p:nvPr>
        </p:nvSpPr>
        <p:spPr>
          <a:xfrm>
            <a:off x="547688" y="295275"/>
            <a:ext cx="11888787" cy="917575"/>
          </a:xfrm>
        </p:spPr>
        <p:txBody>
          <a:bodyPr/>
          <a:lstStyle/>
          <a:p>
            <a:r>
              <a:rPr lang="en-US" dirty="0">
                <a:solidFill>
                  <a:schemeClr val="tx1"/>
                </a:solidFill>
              </a:rPr>
              <a:t>What's Driving Change?</a:t>
            </a:r>
          </a:p>
        </p:txBody>
      </p:sp>
      <p:grpSp>
        <p:nvGrpSpPr>
          <p:cNvPr id="54" name="Group 53"/>
          <p:cNvGrpSpPr/>
          <p:nvPr/>
        </p:nvGrpSpPr>
        <p:grpSpPr>
          <a:xfrm>
            <a:off x="2433639" y="4741097"/>
            <a:ext cx="9541716" cy="1780627"/>
            <a:chOff x="2433639" y="4741097"/>
            <a:chExt cx="9541716" cy="1780627"/>
          </a:xfrm>
        </p:grpSpPr>
        <p:sp>
          <p:nvSpPr>
            <p:cNvPr id="359" name="Rectangle 358"/>
            <p:cNvSpPr/>
            <p:nvPr/>
          </p:nvSpPr>
          <p:spPr bwMode="auto">
            <a:xfrm>
              <a:off x="2433639" y="4741097"/>
              <a:ext cx="9541716" cy="1780627"/>
            </a:xfrm>
            <a:prstGeom prst="rect">
              <a:avLst/>
            </a:prstGeom>
            <a:solidFill>
              <a:schemeClr val="bg2">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80" tIns="182880" rIns="0" bIns="46637"/>
            <a:lstStyle/>
            <a:p>
              <a:pPr marL="0" marR="0" lvl="0" indent="0" algn="l" defTabSz="932472" rtl="0" eaLnBrk="1" fontAlgn="auto" latinLnBrk="0" hangingPunct="1">
                <a:lnSpc>
                  <a:spcPct val="90000"/>
                </a:lnSpc>
                <a:spcBef>
                  <a:spcPts val="0"/>
                </a:spcBef>
                <a:spcAft>
                  <a:spcPts val="0"/>
                </a:spcAft>
                <a:buClrTx/>
                <a:buSzTx/>
                <a:buFontTx/>
                <a:buNone/>
                <a:tabLst/>
                <a:defRPr/>
              </a:pPr>
              <a:endParaRPr kumimoji="0" lang="en-US" sz="2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Light"/>
                <a:ea typeface="+mn-ea"/>
                <a:cs typeface="+mn-cs"/>
              </a:endParaRPr>
            </a:p>
          </p:txBody>
        </p:sp>
        <p:grpSp>
          <p:nvGrpSpPr>
            <p:cNvPr id="13" name="Group 12"/>
            <p:cNvGrpSpPr/>
            <p:nvPr/>
          </p:nvGrpSpPr>
          <p:grpSpPr>
            <a:xfrm>
              <a:off x="4034702" y="4961080"/>
              <a:ext cx="498507" cy="1076433"/>
              <a:chOff x="3511639" y="4936874"/>
              <a:chExt cx="498507" cy="1076433"/>
            </a:xfrm>
          </p:grpSpPr>
          <p:sp>
            <p:nvSpPr>
              <p:cNvPr id="109" name="Freeform 8"/>
              <p:cNvSpPr>
                <a:spLocks/>
              </p:cNvSpPr>
              <p:nvPr/>
            </p:nvSpPr>
            <p:spPr bwMode="auto">
              <a:xfrm>
                <a:off x="3691248" y="4936874"/>
                <a:ext cx="136845" cy="114852"/>
              </a:xfrm>
              <a:custGeom>
                <a:avLst/>
                <a:gdLst>
                  <a:gd name="T0" fmla="*/ 8 w 80"/>
                  <a:gd name="T1" fmla="*/ 60 h 67"/>
                  <a:gd name="T2" fmla="*/ 8 w 80"/>
                  <a:gd name="T3" fmla="*/ 57 h 67"/>
                  <a:gd name="T4" fmla="*/ 8 w 80"/>
                  <a:gd name="T5" fmla="*/ 57 h 67"/>
                  <a:gd name="T6" fmla="*/ 8 w 80"/>
                  <a:gd name="T7" fmla="*/ 55 h 67"/>
                  <a:gd name="T8" fmla="*/ 8 w 80"/>
                  <a:gd name="T9" fmla="*/ 54 h 67"/>
                  <a:gd name="T10" fmla="*/ 8 w 80"/>
                  <a:gd name="T11" fmla="*/ 52 h 67"/>
                  <a:gd name="T12" fmla="*/ 8 w 80"/>
                  <a:gd name="T13" fmla="*/ 52 h 67"/>
                  <a:gd name="T14" fmla="*/ 9 w 80"/>
                  <a:gd name="T15" fmla="*/ 50 h 67"/>
                  <a:gd name="T16" fmla="*/ 9 w 80"/>
                  <a:gd name="T17" fmla="*/ 50 h 67"/>
                  <a:gd name="T18" fmla="*/ 10 w 80"/>
                  <a:gd name="T19" fmla="*/ 48 h 67"/>
                  <a:gd name="T20" fmla="*/ 10 w 80"/>
                  <a:gd name="T21" fmla="*/ 48 h 67"/>
                  <a:gd name="T22" fmla="*/ 12 w 80"/>
                  <a:gd name="T23" fmla="*/ 43 h 67"/>
                  <a:gd name="T24" fmla="*/ 33 w 80"/>
                  <a:gd name="T25" fmla="*/ 47 h 67"/>
                  <a:gd name="T26" fmla="*/ 52 w 80"/>
                  <a:gd name="T27" fmla="*/ 43 h 67"/>
                  <a:gd name="T28" fmla="*/ 63 w 80"/>
                  <a:gd name="T29" fmla="*/ 47 h 67"/>
                  <a:gd name="T30" fmla="*/ 68 w 80"/>
                  <a:gd name="T31" fmla="*/ 46 h 67"/>
                  <a:gd name="T32" fmla="*/ 68 w 80"/>
                  <a:gd name="T33" fmla="*/ 46 h 67"/>
                  <a:gd name="T34" fmla="*/ 68 w 80"/>
                  <a:gd name="T35" fmla="*/ 46 h 67"/>
                  <a:gd name="T36" fmla="*/ 69 w 80"/>
                  <a:gd name="T37" fmla="*/ 47 h 67"/>
                  <a:gd name="T38" fmla="*/ 69 w 80"/>
                  <a:gd name="T39" fmla="*/ 48 h 67"/>
                  <a:gd name="T40" fmla="*/ 70 w 80"/>
                  <a:gd name="T41" fmla="*/ 49 h 67"/>
                  <a:gd name="T42" fmla="*/ 70 w 80"/>
                  <a:gd name="T43" fmla="*/ 49 h 67"/>
                  <a:gd name="T44" fmla="*/ 70 w 80"/>
                  <a:gd name="T45" fmla="*/ 52 h 67"/>
                  <a:gd name="T46" fmla="*/ 71 w 80"/>
                  <a:gd name="T47" fmla="*/ 52 h 67"/>
                  <a:gd name="T48" fmla="*/ 71 w 80"/>
                  <a:gd name="T49" fmla="*/ 53 h 67"/>
                  <a:gd name="T50" fmla="*/ 71 w 80"/>
                  <a:gd name="T51" fmla="*/ 54 h 67"/>
                  <a:gd name="T52" fmla="*/ 71 w 80"/>
                  <a:gd name="T53" fmla="*/ 55 h 67"/>
                  <a:gd name="T54" fmla="*/ 71 w 80"/>
                  <a:gd name="T55" fmla="*/ 57 h 67"/>
                  <a:gd name="T56" fmla="*/ 71 w 80"/>
                  <a:gd name="T57" fmla="*/ 57 h 67"/>
                  <a:gd name="T58" fmla="*/ 71 w 80"/>
                  <a:gd name="T59" fmla="*/ 60 h 67"/>
                  <a:gd name="T60" fmla="*/ 71 w 80"/>
                  <a:gd name="T61" fmla="*/ 67 h 67"/>
                  <a:gd name="T62" fmla="*/ 73 w 80"/>
                  <a:gd name="T63" fmla="*/ 67 h 67"/>
                  <a:gd name="T64" fmla="*/ 80 w 80"/>
                  <a:gd name="T65" fmla="*/ 43 h 67"/>
                  <a:gd name="T66" fmla="*/ 58 w 80"/>
                  <a:gd name="T67" fmla="*/ 10 h 67"/>
                  <a:gd name="T68" fmla="*/ 58 w 80"/>
                  <a:gd name="T69" fmla="*/ 10 h 67"/>
                  <a:gd name="T70" fmla="*/ 34 w 80"/>
                  <a:gd name="T71" fmla="*/ 0 h 67"/>
                  <a:gd name="T72" fmla="*/ 0 w 80"/>
                  <a:gd name="T73" fmla="*/ 41 h 67"/>
                  <a:gd name="T74" fmla="*/ 7 w 80"/>
                  <a:gd name="T75" fmla="*/ 67 h 67"/>
                  <a:gd name="T76" fmla="*/ 8 w 80"/>
                  <a:gd name="T77" fmla="*/ 67 h 67"/>
                  <a:gd name="T78" fmla="*/ 8 w 80"/>
                  <a:gd name="T79"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 h="67">
                    <a:moveTo>
                      <a:pt x="8" y="60"/>
                    </a:moveTo>
                    <a:cubicBezTo>
                      <a:pt x="8" y="59"/>
                      <a:pt x="8" y="58"/>
                      <a:pt x="8" y="57"/>
                    </a:cubicBezTo>
                    <a:cubicBezTo>
                      <a:pt x="8" y="57"/>
                      <a:pt x="8" y="57"/>
                      <a:pt x="8" y="57"/>
                    </a:cubicBezTo>
                    <a:cubicBezTo>
                      <a:pt x="8" y="56"/>
                      <a:pt x="8" y="55"/>
                      <a:pt x="8" y="55"/>
                    </a:cubicBezTo>
                    <a:cubicBezTo>
                      <a:pt x="8" y="55"/>
                      <a:pt x="8" y="54"/>
                      <a:pt x="8" y="54"/>
                    </a:cubicBezTo>
                    <a:cubicBezTo>
                      <a:pt x="8" y="54"/>
                      <a:pt x="8" y="53"/>
                      <a:pt x="8" y="52"/>
                    </a:cubicBezTo>
                    <a:cubicBezTo>
                      <a:pt x="8" y="52"/>
                      <a:pt x="8" y="52"/>
                      <a:pt x="8" y="52"/>
                    </a:cubicBezTo>
                    <a:cubicBezTo>
                      <a:pt x="8" y="51"/>
                      <a:pt x="9" y="51"/>
                      <a:pt x="9" y="50"/>
                    </a:cubicBezTo>
                    <a:cubicBezTo>
                      <a:pt x="9" y="50"/>
                      <a:pt x="9" y="50"/>
                      <a:pt x="9" y="50"/>
                    </a:cubicBezTo>
                    <a:cubicBezTo>
                      <a:pt x="9" y="49"/>
                      <a:pt x="9" y="49"/>
                      <a:pt x="10" y="48"/>
                    </a:cubicBezTo>
                    <a:cubicBezTo>
                      <a:pt x="10" y="48"/>
                      <a:pt x="10" y="48"/>
                      <a:pt x="10" y="48"/>
                    </a:cubicBezTo>
                    <a:cubicBezTo>
                      <a:pt x="10" y="46"/>
                      <a:pt x="11" y="44"/>
                      <a:pt x="12" y="43"/>
                    </a:cubicBezTo>
                    <a:cubicBezTo>
                      <a:pt x="17" y="45"/>
                      <a:pt x="24" y="47"/>
                      <a:pt x="33" y="47"/>
                    </a:cubicBezTo>
                    <a:cubicBezTo>
                      <a:pt x="40" y="47"/>
                      <a:pt x="47" y="45"/>
                      <a:pt x="52" y="43"/>
                    </a:cubicBezTo>
                    <a:cubicBezTo>
                      <a:pt x="54" y="45"/>
                      <a:pt x="58" y="47"/>
                      <a:pt x="63" y="47"/>
                    </a:cubicBezTo>
                    <a:cubicBezTo>
                      <a:pt x="65" y="47"/>
                      <a:pt x="67" y="47"/>
                      <a:pt x="68" y="46"/>
                    </a:cubicBezTo>
                    <a:cubicBezTo>
                      <a:pt x="68" y="46"/>
                      <a:pt x="68" y="46"/>
                      <a:pt x="68" y="46"/>
                    </a:cubicBezTo>
                    <a:cubicBezTo>
                      <a:pt x="68" y="46"/>
                      <a:pt x="68" y="46"/>
                      <a:pt x="68" y="46"/>
                    </a:cubicBezTo>
                    <a:cubicBezTo>
                      <a:pt x="69" y="46"/>
                      <a:pt x="69" y="47"/>
                      <a:pt x="69" y="47"/>
                    </a:cubicBezTo>
                    <a:cubicBezTo>
                      <a:pt x="69" y="47"/>
                      <a:pt x="69" y="47"/>
                      <a:pt x="69" y="48"/>
                    </a:cubicBezTo>
                    <a:cubicBezTo>
                      <a:pt x="69" y="48"/>
                      <a:pt x="69" y="48"/>
                      <a:pt x="70" y="49"/>
                    </a:cubicBezTo>
                    <a:cubicBezTo>
                      <a:pt x="70" y="49"/>
                      <a:pt x="70" y="49"/>
                      <a:pt x="70" y="49"/>
                    </a:cubicBezTo>
                    <a:cubicBezTo>
                      <a:pt x="70" y="50"/>
                      <a:pt x="70" y="51"/>
                      <a:pt x="70" y="52"/>
                    </a:cubicBezTo>
                    <a:cubicBezTo>
                      <a:pt x="70" y="52"/>
                      <a:pt x="70" y="52"/>
                      <a:pt x="71" y="52"/>
                    </a:cubicBezTo>
                    <a:cubicBezTo>
                      <a:pt x="71" y="53"/>
                      <a:pt x="71" y="53"/>
                      <a:pt x="71" y="53"/>
                    </a:cubicBezTo>
                    <a:cubicBezTo>
                      <a:pt x="71" y="54"/>
                      <a:pt x="71" y="54"/>
                      <a:pt x="71" y="54"/>
                    </a:cubicBezTo>
                    <a:cubicBezTo>
                      <a:pt x="71" y="55"/>
                      <a:pt x="71" y="55"/>
                      <a:pt x="71" y="55"/>
                    </a:cubicBezTo>
                    <a:cubicBezTo>
                      <a:pt x="71" y="56"/>
                      <a:pt x="71" y="56"/>
                      <a:pt x="71" y="57"/>
                    </a:cubicBezTo>
                    <a:cubicBezTo>
                      <a:pt x="71" y="57"/>
                      <a:pt x="71" y="57"/>
                      <a:pt x="71" y="57"/>
                    </a:cubicBezTo>
                    <a:cubicBezTo>
                      <a:pt x="71" y="58"/>
                      <a:pt x="71" y="59"/>
                      <a:pt x="71" y="60"/>
                    </a:cubicBezTo>
                    <a:cubicBezTo>
                      <a:pt x="71" y="67"/>
                      <a:pt x="71" y="67"/>
                      <a:pt x="71" y="67"/>
                    </a:cubicBezTo>
                    <a:cubicBezTo>
                      <a:pt x="72" y="67"/>
                      <a:pt x="73" y="67"/>
                      <a:pt x="73" y="67"/>
                    </a:cubicBezTo>
                    <a:cubicBezTo>
                      <a:pt x="78" y="61"/>
                      <a:pt x="80" y="52"/>
                      <a:pt x="80" y="43"/>
                    </a:cubicBezTo>
                    <a:cubicBezTo>
                      <a:pt x="80" y="25"/>
                      <a:pt x="70" y="10"/>
                      <a:pt x="58" y="10"/>
                    </a:cubicBezTo>
                    <a:cubicBezTo>
                      <a:pt x="58" y="10"/>
                      <a:pt x="58" y="10"/>
                      <a:pt x="58" y="10"/>
                    </a:cubicBezTo>
                    <a:cubicBezTo>
                      <a:pt x="52" y="2"/>
                      <a:pt x="43" y="0"/>
                      <a:pt x="34" y="0"/>
                    </a:cubicBezTo>
                    <a:cubicBezTo>
                      <a:pt x="15" y="0"/>
                      <a:pt x="0" y="17"/>
                      <a:pt x="0" y="41"/>
                    </a:cubicBezTo>
                    <a:cubicBezTo>
                      <a:pt x="0" y="50"/>
                      <a:pt x="2" y="59"/>
                      <a:pt x="7" y="67"/>
                    </a:cubicBezTo>
                    <a:cubicBezTo>
                      <a:pt x="7" y="67"/>
                      <a:pt x="7" y="67"/>
                      <a:pt x="8" y="67"/>
                    </a:cubicBezTo>
                    <a:lnTo>
                      <a:pt x="8" y="6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4" name="Freeform 9"/>
              <p:cNvSpPr>
                <a:spLocks/>
              </p:cNvSpPr>
              <p:nvPr/>
            </p:nvSpPr>
            <p:spPr bwMode="auto">
              <a:xfrm>
                <a:off x="3725459" y="5070054"/>
                <a:ext cx="68423" cy="75754"/>
              </a:xfrm>
              <a:custGeom>
                <a:avLst/>
                <a:gdLst>
                  <a:gd name="T0" fmla="*/ 56 w 56"/>
                  <a:gd name="T1" fmla="*/ 46 h 62"/>
                  <a:gd name="T2" fmla="*/ 28 w 56"/>
                  <a:gd name="T3" fmla="*/ 62 h 62"/>
                  <a:gd name="T4" fmla="*/ 0 w 56"/>
                  <a:gd name="T5" fmla="*/ 46 h 62"/>
                  <a:gd name="T6" fmla="*/ 0 w 56"/>
                  <a:gd name="T7" fmla="*/ 0 h 62"/>
                  <a:gd name="T8" fmla="*/ 56 w 56"/>
                  <a:gd name="T9" fmla="*/ 0 h 62"/>
                  <a:gd name="T10" fmla="*/ 56 w 56"/>
                  <a:gd name="T11" fmla="*/ 46 h 62"/>
                </a:gdLst>
                <a:ahLst/>
                <a:cxnLst>
                  <a:cxn ang="0">
                    <a:pos x="T0" y="T1"/>
                  </a:cxn>
                  <a:cxn ang="0">
                    <a:pos x="T2" y="T3"/>
                  </a:cxn>
                  <a:cxn ang="0">
                    <a:pos x="T4" y="T5"/>
                  </a:cxn>
                  <a:cxn ang="0">
                    <a:pos x="T6" y="T7"/>
                  </a:cxn>
                  <a:cxn ang="0">
                    <a:pos x="T8" y="T9"/>
                  </a:cxn>
                  <a:cxn ang="0">
                    <a:pos x="T10" y="T11"/>
                  </a:cxn>
                </a:cxnLst>
                <a:rect l="0" t="0" r="r" b="b"/>
                <a:pathLst>
                  <a:path w="56" h="62">
                    <a:moveTo>
                      <a:pt x="56" y="46"/>
                    </a:moveTo>
                    <a:lnTo>
                      <a:pt x="28" y="62"/>
                    </a:lnTo>
                    <a:lnTo>
                      <a:pt x="0" y="46"/>
                    </a:lnTo>
                    <a:lnTo>
                      <a:pt x="0" y="0"/>
                    </a:lnTo>
                    <a:lnTo>
                      <a:pt x="56" y="0"/>
                    </a:lnTo>
                    <a:lnTo>
                      <a:pt x="56" y="46"/>
                    </a:lnTo>
                    <a:close/>
                  </a:path>
                </a:pathLst>
              </a:custGeom>
              <a:solidFill>
                <a:srgbClr val="AC81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5" name="Freeform 10"/>
              <p:cNvSpPr>
                <a:spLocks/>
              </p:cNvSpPr>
              <p:nvPr/>
            </p:nvSpPr>
            <p:spPr bwMode="auto">
              <a:xfrm>
                <a:off x="3727903" y="5145807"/>
                <a:ext cx="64757" cy="325007"/>
              </a:xfrm>
              <a:custGeom>
                <a:avLst/>
                <a:gdLst>
                  <a:gd name="T0" fmla="*/ 32 w 53"/>
                  <a:gd name="T1" fmla="*/ 28 h 266"/>
                  <a:gd name="T2" fmla="*/ 47 w 53"/>
                  <a:gd name="T3" fmla="*/ 15 h 266"/>
                  <a:gd name="T4" fmla="*/ 26 w 53"/>
                  <a:gd name="T5" fmla="*/ 0 h 266"/>
                  <a:gd name="T6" fmla="*/ 4 w 53"/>
                  <a:gd name="T7" fmla="*/ 15 h 266"/>
                  <a:gd name="T8" fmla="*/ 21 w 53"/>
                  <a:gd name="T9" fmla="*/ 28 h 266"/>
                  <a:gd name="T10" fmla="*/ 0 w 53"/>
                  <a:gd name="T11" fmla="*/ 245 h 266"/>
                  <a:gd name="T12" fmla="*/ 26 w 53"/>
                  <a:gd name="T13" fmla="*/ 266 h 266"/>
                  <a:gd name="T14" fmla="*/ 53 w 53"/>
                  <a:gd name="T15" fmla="*/ 245 h 266"/>
                  <a:gd name="T16" fmla="*/ 32 w 53"/>
                  <a:gd name="T17" fmla="*/ 28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266">
                    <a:moveTo>
                      <a:pt x="32" y="28"/>
                    </a:moveTo>
                    <a:lnTo>
                      <a:pt x="47" y="15"/>
                    </a:lnTo>
                    <a:lnTo>
                      <a:pt x="26" y="0"/>
                    </a:lnTo>
                    <a:lnTo>
                      <a:pt x="4" y="15"/>
                    </a:lnTo>
                    <a:lnTo>
                      <a:pt x="21" y="28"/>
                    </a:lnTo>
                    <a:lnTo>
                      <a:pt x="0" y="245"/>
                    </a:lnTo>
                    <a:lnTo>
                      <a:pt x="26" y="266"/>
                    </a:lnTo>
                    <a:lnTo>
                      <a:pt x="53" y="245"/>
                    </a:lnTo>
                    <a:lnTo>
                      <a:pt x="32" y="28"/>
                    </a:lnTo>
                    <a:close/>
                  </a:path>
                </a:pathLst>
              </a:custGeom>
              <a:solidFill>
                <a:srgbClr val="20B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6" name="Freeform 11"/>
              <p:cNvSpPr>
                <a:spLocks/>
              </p:cNvSpPr>
              <p:nvPr/>
            </p:nvSpPr>
            <p:spPr bwMode="auto">
              <a:xfrm>
                <a:off x="3511639" y="5134811"/>
                <a:ext cx="166169" cy="387320"/>
              </a:xfrm>
              <a:custGeom>
                <a:avLst/>
                <a:gdLst>
                  <a:gd name="T0" fmla="*/ 97 w 97"/>
                  <a:gd name="T1" fmla="*/ 9 h 226"/>
                  <a:gd name="T2" fmla="*/ 63 w 97"/>
                  <a:gd name="T3" fmla="*/ 0 h 226"/>
                  <a:gd name="T4" fmla="*/ 0 w 97"/>
                  <a:gd name="T5" fmla="*/ 226 h 226"/>
                  <a:gd name="T6" fmla="*/ 36 w 97"/>
                  <a:gd name="T7" fmla="*/ 226 h 226"/>
                  <a:gd name="T8" fmla="*/ 97 w 97"/>
                  <a:gd name="T9" fmla="*/ 9 h 226"/>
                </a:gdLst>
                <a:ahLst/>
                <a:cxnLst>
                  <a:cxn ang="0">
                    <a:pos x="T0" y="T1"/>
                  </a:cxn>
                  <a:cxn ang="0">
                    <a:pos x="T2" y="T3"/>
                  </a:cxn>
                  <a:cxn ang="0">
                    <a:pos x="T4" y="T5"/>
                  </a:cxn>
                  <a:cxn ang="0">
                    <a:pos x="T6" y="T7"/>
                  </a:cxn>
                  <a:cxn ang="0">
                    <a:pos x="T8" y="T9"/>
                  </a:cxn>
                </a:cxnLst>
                <a:rect l="0" t="0" r="r" b="b"/>
                <a:pathLst>
                  <a:path w="97" h="226">
                    <a:moveTo>
                      <a:pt x="97" y="9"/>
                    </a:moveTo>
                    <a:cubicBezTo>
                      <a:pt x="86" y="6"/>
                      <a:pt x="74" y="3"/>
                      <a:pt x="63" y="0"/>
                    </a:cubicBezTo>
                    <a:cubicBezTo>
                      <a:pt x="29" y="73"/>
                      <a:pt x="8" y="146"/>
                      <a:pt x="0" y="226"/>
                    </a:cubicBezTo>
                    <a:cubicBezTo>
                      <a:pt x="36" y="226"/>
                      <a:pt x="36" y="226"/>
                      <a:pt x="36" y="226"/>
                    </a:cubicBezTo>
                    <a:cubicBezTo>
                      <a:pt x="44" y="149"/>
                      <a:pt x="65" y="79"/>
                      <a:pt x="97" y="9"/>
                    </a:cubicBez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0" name="Freeform 12"/>
              <p:cNvSpPr>
                <a:spLocks/>
              </p:cNvSpPr>
              <p:nvPr/>
            </p:nvSpPr>
            <p:spPr bwMode="auto">
              <a:xfrm>
                <a:off x="3843977" y="5134811"/>
                <a:ext cx="166169" cy="387320"/>
              </a:xfrm>
              <a:custGeom>
                <a:avLst/>
                <a:gdLst>
                  <a:gd name="T0" fmla="*/ 0 w 97"/>
                  <a:gd name="T1" fmla="*/ 9 h 226"/>
                  <a:gd name="T2" fmla="*/ 34 w 97"/>
                  <a:gd name="T3" fmla="*/ 0 h 226"/>
                  <a:gd name="T4" fmla="*/ 97 w 97"/>
                  <a:gd name="T5" fmla="*/ 226 h 226"/>
                  <a:gd name="T6" fmla="*/ 61 w 97"/>
                  <a:gd name="T7" fmla="*/ 226 h 226"/>
                  <a:gd name="T8" fmla="*/ 0 w 97"/>
                  <a:gd name="T9" fmla="*/ 9 h 226"/>
                </a:gdLst>
                <a:ahLst/>
                <a:cxnLst>
                  <a:cxn ang="0">
                    <a:pos x="T0" y="T1"/>
                  </a:cxn>
                  <a:cxn ang="0">
                    <a:pos x="T2" y="T3"/>
                  </a:cxn>
                  <a:cxn ang="0">
                    <a:pos x="T4" y="T5"/>
                  </a:cxn>
                  <a:cxn ang="0">
                    <a:pos x="T6" y="T7"/>
                  </a:cxn>
                  <a:cxn ang="0">
                    <a:pos x="T8" y="T9"/>
                  </a:cxn>
                </a:cxnLst>
                <a:rect l="0" t="0" r="r" b="b"/>
                <a:pathLst>
                  <a:path w="97" h="226">
                    <a:moveTo>
                      <a:pt x="0" y="9"/>
                    </a:moveTo>
                    <a:cubicBezTo>
                      <a:pt x="11" y="6"/>
                      <a:pt x="23" y="3"/>
                      <a:pt x="34" y="0"/>
                    </a:cubicBezTo>
                    <a:cubicBezTo>
                      <a:pt x="68" y="73"/>
                      <a:pt x="89" y="146"/>
                      <a:pt x="97" y="226"/>
                    </a:cubicBezTo>
                    <a:cubicBezTo>
                      <a:pt x="61" y="226"/>
                      <a:pt x="61" y="226"/>
                      <a:pt x="61" y="226"/>
                    </a:cubicBezTo>
                    <a:cubicBezTo>
                      <a:pt x="53" y="149"/>
                      <a:pt x="32" y="79"/>
                      <a:pt x="0" y="9"/>
                    </a:cubicBez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6" name="Freeform 13"/>
              <p:cNvSpPr>
                <a:spLocks/>
              </p:cNvSpPr>
              <p:nvPr/>
            </p:nvSpPr>
            <p:spPr bwMode="auto">
              <a:xfrm>
                <a:off x="3655815" y="5612546"/>
                <a:ext cx="101412" cy="364106"/>
              </a:xfrm>
              <a:custGeom>
                <a:avLst/>
                <a:gdLst>
                  <a:gd name="T0" fmla="*/ 71 w 83"/>
                  <a:gd name="T1" fmla="*/ 298 h 298"/>
                  <a:gd name="T2" fmla="*/ 11 w 83"/>
                  <a:gd name="T3" fmla="*/ 298 h 298"/>
                  <a:gd name="T4" fmla="*/ 0 w 83"/>
                  <a:gd name="T5" fmla="*/ 0 h 298"/>
                  <a:gd name="T6" fmla="*/ 83 w 83"/>
                  <a:gd name="T7" fmla="*/ 0 h 298"/>
                  <a:gd name="T8" fmla="*/ 71 w 83"/>
                  <a:gd name="T9" fmla="*/ 298 h 298"/>
                </a:gdLst>
                <a:ahLst/>
                <a:cxnLst>
                  <a:cxn ang="0">
                    <a:pos x="T0" y="T1"/>
                  </a:cxn>
                  <a:cxn ang="0">
                    <a:pos x="T2" y="T3"/>
                  </a:cxn>
                  <a:cxn ang="0">
                    <a:pos x="T4" y="T5"/>
                  </a:cxn>
                  <a:cxn ang="0">
                    <a:pos x="T6" y="T7"/>
                  </a:cxn>
                  <a:cxn ang="0">
                    <a:pos x="T8" y="T9"/>
                  </a:cxn>
                </a:cxnLst>
                <a:rect l="0" t="0" r="r" b="b"/>
                <a:pathLst>
                  <a:path w="83" h="298">
                    <a:moveTo>
                      <a:pt x="71" y="298"/>
                    </a:moveTo>
                    <a:lnTo>
                      <a:pt x="11" y="298"/>
                    </a:lnTo>
                    <a:lnTo>
                      <a:pt x="0" y="0"/>
                    </a:lnTo>
                    <a:lnTo>
                      <a:pt x="83" y="0"/>
                    </a:lnTo>
                    <a:lnTo>
                      <a:pt x="71" y="298"/>
                    </a:lnTo>
                    <a:close/>
                  </a:path>
                </a:pathLst>
              </a:cu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7" name="Freeform 14"/>
              <p:cNvSpPr>
                <a:spLocks/>
              </p:cNvSpPr>
              <p:nvPr/>
            </p:nvSpPr>
            <p:spPr bwMode="auto">
              <a:xfrm>
                <a:off x="3762114" y="5612546"/>
                <a:ext cx="102634" cy="364106"/>
              </a:xfrm>
              <a:custGeom>
                <a:avLst/>
                <a:gdLst>
                  <a:gd name="T0" fmla="*/ 73 w 84"/>
                  <a:gd name="T1" fmla="*/ 298 h 298"/>
                  <a:gd name="T2" fmla="*/ 11 w 84"/>
                  <a:gd name="T3" fmla="*/ 298 h 298"/>
                  <a:gd name="T4" fmla="*/ 0 w 84"/>
                  <a:gd name="T5" fmla="*/ 0 h 298"/>
                  <a:gd name="T6" fmla="*/ 84 w 84"/>
                  <a:gd name="T7" fmla="*/ 0 h 298"/>
                  <a:gd name="T8" fmla="*/ 73 w 84"/>
                  <a:gd name="T9" fmla="*/ 298 h 298"/>
                </a:gdLst>
                <a:ahLst/>
                <a:cxnLst>
                  <a:cxn ang="0">
                    <a:pos x="T0" y="T1"/>
                  </a:cxn>
                  <a:cxn ang="0">
                    <a:pos x="T2" y="T3"/>
                  </a:cxn>
                  <a:cxn ang="0">
                    <a:pos x="T4" y="T5"/>
                  </a:cxn>
                  <a:cxn ang="0">
                    <a:pos x="T6" y="T7"/>
                  </a:cxn>
                  <a:cxn ang="0">
                    <a:pos x="T8" y="T9"/>
                  </a:cxn>
                </a:cxnLst>
                <a:rect l="0" t="0" r="r" b="b"/>
                <a:pathLst>
                  <a:path w="84" h="298">
                    <a:moveTo>
                      <a:pt x="73" y="298"/>
                    </a:moveTo>
                    <a:lnTo>
                      <a:pt x="11" y="298"/>
                    </a:lnTo>
                    <a:lnTo>
                      <a:pt x="0" y="0"/>
                    </a:lnTo>
                    <a:lnTo>
                      <a:pt x="84" y="0"/>
                    </a:lnTo>
                    <a:lnTo>
                      <a:pt x="73" y="298"/>
                    </a:lnTo>
                    <a:close/>
                  </a:path>
                </a:pathLst>
              </a:cu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2" name="Freeform 15"/>
              <p:cNvSpPr>
                <a:spLocks/>
              </p:cNvSpPr>
              <p:nvPr/>
            </p:nvSpPr>
            <p:spPr bwMode="auto">
              <a:xfrm>
                <a:off x="3663146" y="5968099"/>
                <a:ext cx="86750" cy="45208"/>
              </a:xfrm>
              <a:custGeom>
                <a:avLst/>
                <a:gdLst>
                  <a:gd name="T0" fmla="*/ 26 w 51"/>
                  <a:gd name="T1" fmla="*/ 0 h 26"/>
                  <a:gd name="T2" fmla="*/ 0 w 51"/>
                  <a:gd name="T3" fmla="*/ 26 h 26"/>
                  <a:gd name="T4" fmla="*/ 51 w 51"/>
                  <a:gd name="T5" fmla="*/ 26 h 26"/>
                  <a:gd name="T6" fmla="*/ 26 w 51"/>
                  <a:gd name="T7" fmla="*/ 0 h 26"/>
                </a:gdLst>
                <a:ahLst/>
                <a:cxnLst>
                  <a:cxn ang="0">
                    <a:pos x="T0" y="T1"/>
                  </a:cxn>
                  <a:cxn ang="0">
                    <a:pos x="T2" y="T3"/>
                  </a:cxn>
                  <a:cxn ang="0">
                    <a:pos x="T4" y="T5"/>
                  </a:cxn>
                  <a:cxn ang="0">
                    <a:pos x="T6" y="T7"/>
                  </a:cxn>
                </a:cxnLst>
                <a:rect l="0" t="0" r="r" b="b"/>
                <a:pathLst>
                  <a:path w="51" h="26">
                    <a:moveTo>
                      <a:pt x="26" y="0"/>
                    </a:moveTo>
                    <a:cubicBezTo>
                      <a:pt x="11" y="0"/>
                      <a:pt x="0" y="12"/>
                      <a:pt x="0" y="26"/>
                    </a:cubicBezTo>
                    <a:cubicBezTo>
                      <a:pt x="51" y="26"/>
                      <a:pt x="51" y="26"/>
                      <a:pt x="51" y="26"/>
                    </a:cubicBezTo>
                    <a:cubicBezTo>
                      <a:pt x="51" y="12"/>
                      <a:pt x="40" y="0"/>
                      <a:pt x="26"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4" name="Freeform 16"/>
              <p:cNvSpPr>
                <a:spLocks/>
              </p:cNvSpPr>
              <p:nvPr/>
            </p:nvSpPr>
            <p:spPr bwMode="auto">
              <a:xfrm>
                <a:off x="3770667" y="5968099"/>
                <a:ext cx="86750" cy="45208"/>
              </a:xfrm>
              <a:custGeom>
                <a:avLst/>
                <a:gdLst>
                  <a:gd name="T0" fmla="*/ 25 w 51"/>
                  <a:gd name="T1" fmla="*/ 0 h 26"/>
                  <a:gd name="T2" fmla="*/ 0 w 51"/>
                  <a:gd name="T3" fmla="*/ 26 h 26"/>
                  <a:gd name="T4" fmla="*/ 51 w 51"/>
                  <a:gd name="T5" fmla="*/ 26 h 26"/>
                  <a:gd name="T6" fmla="*/ 25 w 51"/>
                  <a:gd name="T7" fmla="*/ 0 h 26"/>
                </a:gdLst>
                <a:ahLst/>
                <a:cxnLst>
                  <a:cxn ang="0">
                    <a:pos x="T0" y="T1"/>
                  </a:cxn>
                  <a:cxn ang="0">
                    <a:pos x="T2" y="T3"/>
                  </a:cxn>
                  <a:cxn ang="0">
                    <a:pos x="T4" y="T5"/>
                  </a:cxn>
                  <a:cxn ang="0">
                    <a:pos x="T6" y="T7"/>
                  </a:cxn>
                </a:cxnLst>
                <a:rect l="0" t="0" r="r" b="b"/>
                <a:pathLst>
                  <a:path w="51" h="26">
                    <a:moveTo>
                      <a:pt x="25" y="0"/>
                    </a:moveTo>
                    <a:cubicBezTo>
                      <a:pt x="11" y="0"/>
                      <a:pt x="0" y="12"/>
                      <a:pt x="0" y="26"/>
                    </a:cubicBezTo>
                    <a:cubicBezTo>
                      <a:pt x="51" y="26"/>
                      <a:pt x="51" y="26"/>
                      <a:pt x="51" y="26"/>
                    </a:cubicBezTo>
                    <a:cubicBezTo>
                      <a:pt x="51" y="12"/>
                      <a:pt x="39" y="0"/>
                      <a:pt x="25"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5" name="Freeform 17"/>
              <p:cNvSpPr>
                <a:spLocks/>
              </p:cNvSpPr>
              <p:nvPr/>
            </p:nvSpPr>
            <p:spPr bwMode="auto">
              <a:xfrm>
                <a:off x="3520192" y="5522131"/>
                <a:ext cx="45208" cy="50095"/>
              </a:xfrm>
              <a:custGeom>
                <a:avLst/>
                <a:gdLst>
                  <a:gd name="T0" fmla="*/ 0 w 26"/>
                  <a:gd name="T1" fmla="*/ 0 h 29"/>
                  <a:gd name="T2" fmla="*/ 0 w 26"/>
                  <a:gd name="T3" fmla="*/ 16 h 29"/>
                  <a:gd name="T4" fmla="*/ 13 w 26"/>
                  <a:gd name="T5" fmla="*/ 29 h 29"/>
                  <a:gd name="T6" fmla="*/ 26 w 26"/>
                  <a:gd name="T7" fmla="*/ 16 h 29"/>
                  <a:gd name="T8" fmla="*/ 26 w 26"/>
                  <a:gd name="T9" fmla="*/ 0 h 29"/>
                  <a:gd name="T10" fmla="*/ 0 w 26"/>
                  <a:gd name="T11" fmla="*/ 0 h 29"/>
                </a:gdLst>
                <a:ahLst/>
                <a:cxnLst>
                  <a:cxn ang="0">
                    <a:pos x="T0" y="T1"/>
                  </a:cxn>
                  <a:cxn ang="0">
                    <a:pos x="T2" y="T3"/>
                  </a:cxn>
                  <a:cxn ang="0">
                    <a:pos x="T4" y="T5"/>
                  </a:cxn>
                  <a:cxn ang="0">
                    <a:pos x="T6" y="T7"/>
                  </a:cxn>
                  <a:cxn ang="0">
                    <a:pos x="T8" y="T9"/>
                  </a:cxn>
                  <a:cxn ang="0">
                    <a:pos x="T10" y="T11"/>
                  </a:cxn>
                </a:cxnLst>
                <a:rect l="0" t="0" r="r" b="b"/>
                <a:pathLst>
                  <a:path w="26" h="29">
                    <a:moveTo>
                      <a:pt x="0" y="0"/>
                    </a:moveTo>
                    <a:cubicBezTo>
                      <a:pt x="0" y="16"/>
                      <a:pt x="0" y="16"/>
                      <a:pt x="0" y="16"/>
                    </a:cubicBezTo>
                    <a:cubicBezTo>
                      <a:pt x="0" y="23"/>
                      <a:pt x="6" y="29"/>
                      <a:pt x="13" y="29"/>
                    </a:cubicBezTo>
                    <a:cubicBezTo>
                      <a:pt x="20" y="29"/>
                      <a:pt x="26" y="23"/>
                      <a:pt x="26" y="16"/>
                    </a:cubicBezTo>
                    <a:cubicBezTo>
                      <a:pt x="26" y="0"/>
                      <a:pt x="26" y="0"/>
                      <a:pt x="26" y="0"/>
                    </a:cubicBezTo>
                    <a:lnTo>
                      <a:pt x="0" y="0"/>
                    </a:lnTo>
                    <a:close/>
                  </a:path>
                </a:pathLst>
              </a:custGeom>
              <a:solidFill>
                <a:srgbClr val="AC81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6" name="Freeform 18"/>
              <p:cNvSpPr>
                <a:spLocks/>
              </p:cNvSpPr>
              <p:nvPr/>
            </p:nvSpPr>
            <p:spPr bwMode="auto">
              <a:xfrm>
                <a:off x="3956386" y="5522131"/>
                <a:ext cx="45208" cy="50095"/>
              </a:xfrm>
              <a:custGeom>
                <a:avLst/>
                <a:gdLst>
                  <a:gd name="T0" fmla="*/ 0 w 26"/>
                  <a:gd name="T1" fmla="*/ 0 h 29"/>
                  <a:gd name="T2" fmla="*/ 0 w 26"/>
                  <a:gd name="T3" fmla="*/ 16 h 29"/>
                  <a:gd name="T4" fmla="*/ 13 w 26"/>
                  <a:gd name="T5" fmla="*/ 29 h 29"/>
                  <a:gd name="T6" fmla="*/ 26 w 26"/>
                  <a:gd name="T7" fmla="*/ 16 h 29"/>
                  <a:gd name="T8" fmla="*/ 26 w 26"/>
                  <a:gd name="T9" fmla="*/ 0 h 29"/>
                  <a:gd name="T10" fmla="*/ 0 w 26"/>
                  <a:gd name="T11" fmla="*/ 0 h 29"/>
                </a:gdLst>
                <a:ahLst/>
                <a:cxnLst>
                  <a:cxn ang="0">
                    <a:pos x="T0" y="T1"/>
                  </a:cxn>
                  <a:cxn ang="0">
                    <a:pos x="T2" y="T3"/>
                  </a:cxn>
                  <a:cxn ang="0">
                    <a:pos x="T4" y="T5"/>
                  </a:cxn>
                  <a:cxn ang="0">
                    <a:pos x="T6" y="T7"/>
                  </a:cxn>
                  <a:cxn ang="0">
                    <a:pos x="T8" y="T9"/>
                  </a:cxn>
                  <a:cxn ang="0">
                    <a:pos x="T10" y="T11"/>
                  </a:cxn>
                </a:cxnLst>
                <a:rect l="0" t="0" r="r" b="b"/>
                <a:pathLst>
                  <a:path w="26" h="29">
                    <a:moveTo>
                      <a:pt x="0" y="0"/>
                    </a:moveTo>
                    <a:cubicBezTo>
                      <a:pt x="0" y="16"/>
                      <a:pt x="0" y="16"/>
                      <a:pt x="0" y="16"/>
                    </a:cubicBezTo>
                    <a:cubicBezTo>
                      <a:pt x="0" y="23"/>
                      <a:pt x="6" y="29"/>
                      <a:pt x="13" y="29"/>
                    </a:cubicBezTo>
                    <a:cubicBezTo>
                      <a:pt x="20" y="29"/>
                      <a:pt x="26" y="23"/>
                      <a:pt x="26" y="16"/>
                    </a:cubicBezTo>
                    <a:cubicBezTo>
                      <a:pt x="26" y="0"/>
                      <a:pt x="26" y="0"/>
                      <a:pt x="26" y="0"/>
                    </a:cubicBezTo>
                    <a:lnTo>
                      <a:pt x="0" y="0"/>
                    </a:lnTo>
                    <a:close/>
                  </a:path>
                </a:pathLst>
              </a:custGeom>
              <a:solidFill>
                <a:srgbClr val="AC81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7" name="Freeform 19"/>
              <p:cNvSpPr>
                <a:spLocks/>
              </p:cNvSpPr>
              <p:nvPr/>
            </p:nvSpPr>
            <p:spPr bwMode="auto">
              <a:xfrm>
                <a:off x="3617938" y="5126258"/>
                <a:ext cx="284687" cy="486289"/>
              </a:xfrm>
              <a:custGeom>
                <a:avLst/>
                <a:gdLst>
                  <a:gd name="T0" fmla="*/ 144 w 233"/>
                  <a:gd name="T1" fmla="*/ 0 h 398"/>
                  <a:gd name="T2" fmla="*/ 116 w 233"/>
                  <a:gd name="T3" fmla="*/ 227 h 398"/>
                  <a:gd name="T4" fmla="*/ 88 w 233"/>
                  <a:gd name="T5" fmla="*/ 0 h 398"/>
                  <a:gd name="T6" fmla="*/ 0 w 233"/>
                  <a:gd name="T7" fmla="*/ 7 h 398"/>
                  <a:gd name="T8" fmla="*/ 0 w 233"/>
                  <a:gd name="T9" fmla="*/ 398 h 398"/>
                  <a:gd name="T10" fmla="*/ 233 w 233"/>
                  <a:gd name="T11" fmla="*/ 398 h 398"/>
                  <a:gd name="T12" fmla="*/ 233 w 233"/>
                  <a:gd name="T13" fmla="*/ 7 h 398"/>
                  <a:gd name="T14" fmla="*/ 144 w 233"/>
                  <a:gd name="T15" fmla="*/ 0 h 3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 h="398">
                    <a:moveTo>
                      <a:pt x="144" y="0"/>
                    </a:moveTo>
                    <a:lnTo>
                      <a:pt x="116" y="227"/>
                    </a:lnTo>
                    <a:lnTo>
                      <a:pt x="88" y="0"/>
                    </a:lnTo>
                    <a:lnTo>
                      <a:pt x="0" y="7"/>
                    </a:lnTo>
                    <a:lnTo>
                      <a:pt x="0" y="398"/>
                    </a:lnTo>
                    <a:lnTo>
                      <a:pt x="233" y="398"/>
                    </a:lnTo>
                    <a:lnTo>
                      <a:pt x="233" y="7"/>
                    </a:lnTo>
                    <a:lnTo>
                      <a:pt x="144" y="0"/>
                    </a:ln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8" name="Freeform 20"/>
              <p:cNvSpPr>
                <a:spLocks/>
              </p:cNvSpPr>
              <p:nvPr/>
            </p:nvSpPr>
            <p:spPr bwMode="auto">
              <a:xfrm>
                <a:off x="3817097" y="5000409"/>
                <a:ext cx="0" cy="122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9" name="Freeform 21"/>
              <p:cNvSpPr>
                <a:spLocks/>
              </p:cNvSpPr>
              <p:nvPr/>
            </p:nvSpPr>
            <p:spPr bwMode="auto">
              <a:xfrm>
                <a:off x="3817097" y="499796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1" name="Freeform 22"/>
              <p:cNvSpPr>
                <a:spLocks/>
              </p:cNvSpPr>
              <p:nvPr/>
            </p:nvSpPr>
            <p:spPr bwMode="auto">
              <a:xfrm>
                <a:off x="3813431" y="499307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2" name="Freeform 23"/>
              <p:cNvSpPr>
                <a:spLocks/>
              </p:cNvSpPr>
              <p:nvPr/>
            </p:nvSpPr>
            <p:spPr bwMode="auto">
              <a:xfrm>
                <a:off x="3814653" y="499552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3" name="Freeform 24"/>
              <p:cNvSpPr>
                <a:spLocks/>
              </p:cNvSpPr>
              <p:nvPr/>
            </p:nvSpPr>
            <p:spPr bwMode="auto">
              <a:xfrm>
                <a:off x="3703466" y="499307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4" name="Freeform 25"/>
              <p:cNvSpPr>
                <a:spLocks/>
              </p:cNvSpPr>
              <p:nvPr/>
            </p:nvSpPr>
            <p:spPr bwMode="auto">
              <a:xfrm>
                <a:off x="3818319" y="5001631"/>
                <a:ext cx="0" cy="2444"/>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5" name="Freeform 26"/>
              <p:cNvSpPr>
                <a:spLocks/>
              </p:cNvSpPr>
              <p:nvPr/>
            </p:nvSpPr>
            <p:spPr bwMode="auto">
              <a:xfrm>
                <a:off x="3818319" y="5005297"/>
                <a:ext cx="0" cy="3665"/>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0"/>
                      <a:pt x="0" y="0"/>
                    </a:cubicBezTo>
                    <a:cubicBezTo>
                      <a:pt x="0" y="0"/>
                      <a:pt x="0" y="1"/>
                      <a:pt x="0" y="2"/>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6" name="Freeform 27"/>
              <p:cNvSpPr>
                <a:spLocks/>
              </p:cNvSpPr>
              <p:nvPr/>
            </p:nvSpPr>
            <p:spPr bwMode="auto">
              <a:xfrm>
                <a:off x="3813431" y="499185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7" name="Freeform 28"/>
              <p:cNvSpPr>
                <a:spLocks/>
              </p:cNvSpPr>
              <p:nvPr/>
            </p:nvSpPr>
            <p:spPr bwMode="auto">
              <a:xfrm>
                <a:off x="3699801" y="5004075"/>
                <a:ext cx="0" cy="122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8" name="Freeform 29"/>
              <p:cNvSpPr>
                <a:spLocks/>
              </p:cNvSpPr>
              <p:nvPr/>
            </p:nvSpPr>
            <p:spPr bwMode="auto">
              <a:xfrm>
                <a:off x="3702245" y="499796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9" name="Freeform 30"/>
              <p:cNvSpPr>
                <a:spLocks/>
              </p:cNvSpPr>
              <p:nvPr/>
            </p:nvSpPr>
            <p:spPr bwMode="auto">
              <a:xfrm>
                <a:off x="3702245" y="499674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50" name="Freeform 31"/>
              <p:cNvSpPr>
                <a:spLocks/>
              </p:cNvSpPr>
              <p:nvPr/>
            </p:nvSpPr>
            <p:spPr bwMode="auto">
              <a:xfrm>
                <a:off x="3699801" y="500163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51" name="Freeform 32"/>
              <p:cNvSpPr>
                <a:spLocks/>
              </p:cNvSpPr>
              <p:nvPr/>
            </p:nvSpPr>
            <p:spPr bwMode="auto">
              <a:xfrm>
                <a:off x="3690026" y="4986969"/>
                <a:ext cx="138067" cy="122183"/>
              </a:xfrm>
              <a:custGeom>
                <a:avLst/>
                <a:gdLst>
                  <a:gd name="T0" fmla="*/ 77 w 81"/>
                  <a:gd name="T1" fmla="*/ 18 h 72"/>
                  <a:gd name="T2" fmla="*/ 75 w 81"/>
                  <a:gd name="T3" fmla="*/ 17 h 72"/>
                  <a:gd name="T4" fmla="*/ 75 w 81"/>
                  <a:gd name="T5" fmla="*/ 13 h 72"/>
                  <a:gd name="T6" fmla="*/ 75 w 81"/>
                  <a:gd name="T7" fmla="*/ 11 h 72"/>
                  <a:gd name="T8" fmla="*/ 75 w 81"/>
                  <a:gd name="T9" fmla="*/ 10 h 72"/>
                  <a:gd name="T10" fmla="*/ 75 w 81"/>
                  <a:gd name="T11" fmla="*/ 9 h 72"/>
                  <a:gd name="T12" fmla="*/ 74 w 81"/>
                  <a:gd name="T13" fmla="*/ 9 h 72"/>
                  <a:gd name="T14" fmla="*/ 74 w 81"/>
                  <a:gd name="T15" fmla="*/ 8 h 72"/>
                  <a:gd name="T16" fmla="*/ 74 w 81"/>
                  <a:gd name="T17" fmla="*/ 7 h 72"/>
                  <a:gd name="T18" fmla="*/ 74 w 81"/>
                  <a:gd name="T19" fmla="*/ 7 h 72"/>
                  <a:gd name="T20" fmla="*/ 73 w 81"/>
                  <a:gd name="T21" fmla="*/ 5 h 72"/>
                  <a:gd name="T22" fmla="*/ 73 w 81"/>
                  <a:gd name="T23" fmla="*/ 5 h 72"/>
                  <a:gd name="T24" fmla="*/ 72 w 81"/>
                  <a:gd name="T25" fmla="*/ 4 h 72"/>
                  <a:gd name="T26" fmla="*/ 72 w 81"/>
                  <a:gd name="T27" fmla="*/ 4 h 72"/>
                  <a:gd name="T28" fmla="*/ 72 w 81"/>
                  <a:gd name="T29" fmla="*/ 3 h 72"/>
                  <a:gd name="T30" fmla="*/ 72 w 81"/>
                  <a:gd name="T31" fmla="*/ 3 h 72"/>
                  <a:gd name="T32" fmla="*/ 65 w 81"/>
                  <a:gd name="T33" fmla="*/ 4 h 72"/>
                  <a:gd name="T34" fmla="*/ 54 w 81"/>
                  <a:gd name="T35" fmla="*/ 1 h 72"/>
                  <a:gd name="T36" fmla="*/ 33 w 81"/>
                  <a:gd name="T37" fmla="*/ 4 h 72"/>
                  <a:gd name="T38" fmla="*/ 11 w 81"/>
                  <a:gd name="T39" fmla="*/ 0 h 72"/>
                  <a:gd name="T40" fmla="*/ 8 w 81"/>
                  <a:gd name="T41" fmla="*/ 4 h 72"/>
                  <a:gd name="T42" fmla="*/ 8 w 81"/>
                  <a:gd name="T43" fmla="*/ 4 h 72"/>
                  <a:gd name="T44" fmla="*/ 7 w 81"/>
                  <a:gd name="T45" fmla="*/ 6 h 72"/>
                  <a:gd name="T46" fmla="*/ 7 w 81"/>
                  <a:gd name="T47" fmla="*/ 6 h 72"/>
                  <a:gd name="T48" fmla="*/ 7 w 81"/>
                  <a:gd name="T49" fmla="*/ 7 h 72"/>
                  <a:gd name="T50" fmla="*/ 7 w 81"/>
                  <a:gd name="T51" fmla="*/ 7 h 72"/>
                  <a:gd name="T52" fmla="*/ 6 w 81"/>
                  <a:gd name="T53" fmla="*/ 9 h 72"/>
                  <a:gd name="T54" fmla="*/ 6 w 81"/>
                  <a:gd name="T55" fmla="*/ 9 h 72"/>
                  <a:gd name="T56" fmla="*/ 6 w 81"/>
                  <a:gd name="T57" fmla="*/ 10 h 72"/>
                  <a:gd name="T58" fmla="*/ 6 w 81"/>
                  <a:gd name="T59" fmla="*/ 11 h 72"/>
                  <a:gd name="T60" fmla="*/ 6 w 81"/>
                  <a:gd name="T61" fmla="*/ 13 h 72"/>
                  <a:gd name="T62" fmla="*/ 6 w 81"/>
                  <a:gd name="T63" fmla="*/ 17 h 72"/>
                  <a:gd name="T64" fmla="*/ 5 w 81"/>
                  <a:gd name="T65" fmla="*/ 18 h 72"/>
                  <a:gd name="T66" fmla="*/ 0 w 81"/>
                  <a:gd name="T67" fmla="*/ 23 h 72"/>
                  <a:gd name="T68" fmla="*/ 0 w 81"/>
                  <a:gd name="T69" fmla="*/ 36 h 72"/>
                  <a:gd name="T70" fmla="*/ 6 w 81"/>
                  <a:gd name="T71" fmla="*/ 42 h 72"/>
                  <a:gd name="T72" fmla="*/ 6 w 81"/>
                  <a:gd name="T73" fmla="*/ 56 h 72"/>
                  <a:gd name="T74" fmla="*/ 23 w 81"/>
                  <a:gd name="T75" fmla="*/ 72 h 72"/>
                  <a:gd name="T76" fmla="*/ 58 w 81"/>
                  <a:gd name="T77" fmla="*/ 72 h 72"/>
                  <a:gd name="T78" fmla="*/ 75 w 81"/>
                  <a:gd name="T79" fmla="*/ 56 h 72"/>
                  <a:gd name="T80" fmla="*/ 75 w 81"/>
                  <a:gd name="T81" fmla="*/ 42 h 72"/>
                  <a:gd name="T82" fmla="*/ 81 w 81"/>
                  <a:gd name="T83" fmla="*/ 36 h 72"/>
                  <a:gd name="T84" fmla="*/ 81 w 81"/>
                  <a:gd name="T85" fmla="*/ 23 h 72"/>
                  <a:gd name="T86" fmla="*/ 77 w 81"/>
                  <a:gd name="T87" fmla="*/ 1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 h="72">
                    <a:moveTo>
                      <a:pt x="77" y="18"/>
                    </a:moveTo>
                    <a:cubicBezTo>
                      <a:pt x="76" y="18"/>
                      <a:pt x="76" y="17"/>
                      <a:pt x="75" y="17"/>
                    </a:cubicBezTo>
                    <a:cubicBezTo>
                      <a:pt x="75" y="13"/>
                      <a:pt x="75" y="13"/>
                      <a:pt x="75" y="13"/>
                    </a:cubicBezTo>
                    <a:cubicBezTo>
                      <a:pt x="75" y="12"/>
                      <a:pt x="75" y="11"/>
                      <a:pt x="75" y="11"/>
                    </a:cubicBezTo>
                    <a:cubicBezTo>
                      <a:pt x="75" y="11"/>
                      <a:pt x="75" y="11"/>
                      <a:pt x="75" y="10"/>
                    </a:cubicBezTo>
                    <a:cubicBezTo>
                      <a:pt x="75" y="10"/>
                      <a:pt x="75" y="10"/>
                      <a:pt x="75" y="9"/>
                    </a:cubicBezTo>
                    <a:cubicBezTo>
                      <a:pt x="74" y="9"/>
                      <a:pt x="74" y="9"/>
                      <a:pt x="74" y="9"/>
                    </a:cubicBezTo>
                    <a:cubicBezTo>
                      <a:pt x="74" y="9"/>
                      <a:pt x="74" y="8"/>
                      <a:pt x="74" y="8"/>
                    </a:cubicBezTo>
                    <a:cubicBezTo>
                      <a:pt x="74" y="8"/>
                      <a:pt x="74" y="8"/>
                      <a:pt x="74" y="7"/>
                    </a:cubicBezTo>
                    <a:cubicBezTo>
                      <a:pt x="74" y="7"/>
                      <a:pt x="74" y="7"/>
                      <a:pt x="74" y="7"/>
                    </a:cubicBezTo>
                    <a:cubicBezTo>
                      <a:pt x="74" y="6"/>
                      <a:pt x="73" y="6"/>
                      <a:pt x="73" y="5"/>
                    </a:cubicBezTo>
                    <a:cubicBezTo>
                      <a:pt x="73" y="5"/>
                      <a:pt x="73" y="5"/>
                      <a:pt x="73" y="5"/>
                    </a:cubicBezTo>
                    <a:cubicBezTo>
                      <a:pt x="73" y="5"/>
                      <a:pt x="73" y="4"/>
                      <a:pt x="72" y="4"/>
                    </a:cubicBezTo>
                    <a:cubicBezTo>
                      <a:pt x="72" y="4"/>
                      <a:pt x="72" y="4"/>
                      <a:pt x="72" y="4"/>
                    </a:cubicBezTo>
                    <a:cubicBezTo>
                      <a:pt x="72" y="3"/>
                      <a:pt x="72" y="3"/>
                      <a:pt x="72" y="3"/>
                    </a:cubicBezTo>
                    <a:cubicBezTo>
                      <a:pt x="72" y="3"/>
                      <a:pt x="72" y="3"/>
                      <a:pt x="72" y="3"/>
                    </a:cubicBezTo>
                    <a:cubicBezTo>
                      <a:pt x="70" y="3"/>
                      <a:pt x="68" y="4"/>
                      <a:pt x="65" y="4"/>
                    </a:cubicBezTo>
                    <a:cubicBezTo>
                      <a:pt x="61" y="4"/>
                      <a:pt x="56" y="2"/>
                      <a:pt x="54" y="1"/>
                    </a:cubicBezTo>
                    <a:cubicBezTo>
                      <a:pt x="49" y="2"/>
                      <a:pt x="41" y="4"/>
                      <a:pt x="33" y="4"/>
                    </a:cubicBezTo>
                    <a:cubicBezTo>
                      <a:pt x="24" y="4"/>
                      <a:pt x="16" y="2"/>
                      <a:pt x="11" y="0"/>
                    </a:cubicBezTo>
                    <a:cubicBezTo>
                      <a:pt x="10" y="2"/>
                      <a:pt x="9" y="3"/>
                      <a:pt x="8" y="4"/>
                    </a:cubicBezTo>
                    <a:cubicBezTo>
                      <a:pt x="8" y="4"/>
                      <a:pt x="8" y="4"/>
                      <a:pt x="8" y="4"/>
                    </a:cubicBezTo>
                    <a:cubicBezTo>
                      <a:pt x="8" y="5"/>
                      <a:pt x="8" y="5"/>
                      <a:pt x="7" y="6"/>
                    </a:cubicBezTo>
                    <a:cubicBezTo>
                      <a:pt x="7" y="6"/>
                      <a:pt x="7" y="6"/>
                      <a:pt x="7" y="6"/>
                    </a:cubicBezTo>
                    <a:cubicBezTo>
                      <a:pt x="7" y="6"/>
                      <a:pt x="7" y="7"/>
                      <a:pt x="7" y="7"/>
                    </a:cubicBezTo>
                    <a:cubicBezTo>
                      <a:pt x="7" y="7"/>
                      <a:pt x="7" y="7"/>
                      <a:pt x="7" y="7"/>
                    </a:cubicBezTo>
                    <a:cubicBezTo>
                      <a:pt x="7" y="8"/>
                      <a:pt x="6" y="8"/>
                      <a:pt x="6" y="9"/>
                    </a:cubicBezTo>
                    <a:cubicBezTo>
                      <a:pt x="6" y="9"/>
                      <a:pt x="6" y="9"/>
                      <a:pt x="6" y="9"/>
                    </a:cubicBezTo>
                    <a:cubicBezTo>
                      <a:pt x="6" y="9"/>
                      <a:pt x="6" y="10"/>
                      <a:pt x="6" y="10"/>
                    </a:cubicBezTo>
                    <a:cubicBezTo>
                      <a:pt x="6" y="11"/>
                      <a:pt x="6" y="11"/>
                      <a:pt x="6" y="11"/>
                    </a:cubicBezTo>
                    <a:cubicBezTo>
                      <a:pt x="6" y="11"/>
                      <a:pt x="6" y="12"/>
                      <a:pt x="6" y="13"/>
                    </a:cubicBezTo>
                    <a:cubicBezTo>
                      <a:pt x="6" y="17"/>
                      <a:pt x="6" y="17"/>
                      <a:pt x="6" y="17"/>
                    </a:cubicBezTo>
                    <a:cubicBezTo>
                      <a:pt x="6" y="17"/>
                      <a:pt x="5" y="17"/>
                      <a:pt x="5" y="18"/>
                    </a:cubicBezTo>
                    <a:cubicBezTo>
                      <a:pt x="2" y="18"/>
                      <a:pt x="0" y="20"/>
                      <a:pt x="0" y="23"/>
                    </a:cubicBezTo>
                    <a:cubicBezTo>
                      <a:pt x="0" y="36"/>
                      <a:pt x="0" y="36"/>
                      <a:pt x="0" y="36"/>
                    </a:cubicBezTo>
                    <a:cubicBezTo>
                      <a:pt x="0" y="39"/>
                      <a:pt x="3" y="42"/>
                      <a:pt x="6" y="42"/>
                    </a:cubicBezTo>
                    <a:cubicBezTo>
                      <a:pt x="6" y="56"/>
                      <a:pt x="6" y="56"/>
                      <a:pt x="6" y="56"/>
                    </a:cubicBezTo>
                    <a:cubicBezTo>
                      <a:pt x="6" y="65"/>
                      <a:pt x="13" y="72"/>
                      <a:pt x="23" y="72"/>
                    </a:cubicBezTo>
                    <a:cubicBezTo>
                      <a:pt x="58" y="72"/>
                      <a:pt x="58" y="72"/>
                      <a:pt x="58" y="72"/>
                    </a:cubicBezTo>
                    <a:cubicBezTo>
                      <a:pt x="67" y="72"/>
                      <a:pt x="75" y="65"/>
                      <a:pt x="75" y="56"/>
                    </a:cubicBezTo>
                    <a:cubicBezTo>
                      <a:pt x="75" y="42"/>
                      <a:pt x="75" y="42"/>
                      <a:pt x="75" y="42"/>
                    </a:cubicBezTo>
                    <a:cubicBezTo>
                      <a:pt x="78" y="42"/>
                      <a:pt x="81" y="39"/>
                      <a:pt x="81" y="36"/>
                    </a:cubicBezTo>
                    <a:cubicBezTo>
                      <a:pt x="81" y="23"/>
                      <a:pt x="81" y="23"/>
                      <a:pt x="81" y="23"/>
                    </a:cubicBezTo>
                    <a:cubicBezTo>
                      <a:pt x="81" y="21"/>
                      <a:pt x="79" y="19"/>
                      <a:pt x="77" y="18"/>
                    </a:cubicBezTo>
                    <a:close/>
                  </a:path>
                </a:pathLst>
              </a:custGeom>
              <a:solidFill>
                <a:srgbClr val="AC81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403" name="TextBox 402"/>
            <p:cNvSpPr txBox="1"/>
            <p:nvPr/>
          </p:nvSpPr>
          <p:spPr>
            <a:xfrm>
              <a:off x="3239946" y="5970335"/>
              <a:ext cx="2088021" cy="544765"/>
            </a:xfrm>
            <a:prstGeom prst="rect">
              <a:avLst/>
            </a:prstGeom>
            <a:noFill/>
          </p:spPr>
          <p:txBody>
            <a:bodyPr wrap="square" lIns="182880" tIns="146304" rIns="182880" bIns="146304" rtlCol="0">
              <a:spAutoFit/>
            </a:bodyPr>
            <a:lstStyle/>
            <a:p>
              <a:pPr marL="0" marR="0" lvl="0" indent="0" algn="ctr" defTabSz="93247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Light"/>
                  <a:ea typeface="+mn-ea"/>
                  <a:cs typeface="+mn-cs"/>
                </a:rPr>
                <a:t>Employees</a:t>
              </a:r>
            </a:p>
          </p:txBody>
        </p:sp>
        <p:grpSp>
          <p:nvGrpSpPr>
            <p:cNvPr id="14" name="Group 13"/>
            <p:cNvGrpSpPr/>
            <p:nvPr/>
          </p:nvGrpSpPr>
          <p:grpSpPr>
            <a:xfrm>
              <a:off x="7070566" y="4947600"/>
              <a:ext cx="406969" cy="1089913"/>
              <a:chOff x="9449807" y="5324612"/>
              <a:chExt cx="374804" cy="1003771"/>
            </a:xfrm>
          </p:grpSpPr>
          <p:sp>
            <p:nvSpPr>
              <p:cNvPr id="216" name="Rectangle 89"/>
              <p:cNvSpPr>
                <a:spLocks noChangeArrowheads="1"/>
              </p:cNvSpPr>
              <p:nvPr/>
            </p:nvSpPr>
            <p:spPr bwMode="auto">
              <a:xfrm>
                <a:off x="9604413" y="5508500"/>
                <a:ext cx="65591" cy="19325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17" name="Freeform 90"/>
              <p:cNvSpPr>
                <a:spLocks/>
              </p:cNvSpPr>
              <p:nvPr/>
            </p:nvSpPr>
            <p:spPr bwMode="auto">
              <a:xfrm>
                <a:off x="9550535" y="6287389"/>
                <a:ext cx="81988" cy="40994"/>
              </a:xfrm>
              <a:custGeom>
                <a:avLst/>
                <a:gdLst>
                  <a:gd name="T0" fmla="*/ 25 w 50"/>
                  <a:gd name="T1" fmla="*/ 0 h 25"/>
                  <a:gd name="T2" fmla="*/ 0 w 50"/>
                  <a:gd name="T3" fmla="*/ 25 h 25"/>
                  <a:gd name="T4" fmla="*/ 50 w 50"/>
                  <a:gd name="T5" fmla="*/ 25 h 25"/>
                  <a:gd name="T6" fmla="*/ 25 w 50"/>
                  <a:gd name="T7" fmla="*/ 0 h 25"/>
                </a:gdLst>
                <a:ahLst/>
                <a:cxnLst>
                  <a:cxn ang="0">
                    <a:pos x="T0" y="T1"/>
                  </a:cxn>
                  <a:cxn ang="0">
                    <a:pos x="T2" y="T3"/>
                  </a:cxn>
                  <a:cxn ang="0">
                    <a:pos x="T4" y="T5"/>
                  </a:cxn>
                  <a:cxn ang="0">
                    <a:pos x="T6" y="T7"/>
                  </a:cxn>
                </a:cxnLst>
                <a:rect l="0" t="0" r="r" b="b"/>
                <a:pathLst>
                  <a:path w="50" h="25">
                    <a:moveTo>
                      <a:pt x="25" y="0"/>
                    </a:moveTo>
                    <a:cubicBezTo>
                      <a:pt x="11" y="0"/>
                      <a:pt x="0" y="11"/>
                      <a:pt x="0" y="25"/>
                    </a:cubicBezTo>
                    <a:cubicBezTo>
                      <a:pt x="50" y="25"/>
                      <a:pt x="50" y="25"/>
                      <a:pt x="50" y="25"/>
                    </a:cubicBezTo>
                    <a:cubicBezTo>
                      <a:pt x="50" y="11"/>
                      <a:pt x="39" y="0"/>
                      <a:pt x="25"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0" name="Freeform 91"/>
              <p:cNvSpPr>
                <a:spLocks/>
              </p:cNvSpPr>
              <p:nvPr/>
            </p:nvSpPr>
            <p:spPr bwMode="auto">
              <a:xfrm>
                <a:off x="9640722" y="6287389"/>
                <a:ext cx="81988" cy="40994"/>
              </a:xfrm>
              <a:custGeom>
                <a:avLst/>
                <a:gdLst>
                  <a:gd name="T0" fmla="*/ 25 w 50"/>
                  <a:gd name="T1" fmla="*/ 0 h 25"/>
                  <a:gd name="T2" fmla="*/ 0 w 50"/>
                  <a:gd name="T3" fmla="*/ 25 h 25"/>
                  <a:gd name="T4" fmla="*/ 50 w 50"/>
                  <a:gd name="T5" fmla="*/ 25 h 25"/>
                  <a:gd name="T6" fmla="*/ 25 w 50"/>
                  <a:gd name="T7" fmla="*/ 0 h 25"/>
                </a:gdLst>
                <a:ahLst/>
                <a:cxnLst>
                  <a:cxn ang="0">
                    <a:pos x="T0" y="T1"/>
                  </a:cxn>
                  <a:cxn ang="0">
                    <a:pos x="T2" y="T3"/>
                  </a:cxn>
                  <a:cxn ang="0">
                    <a:pos x="T4" y="T5"/>
                  </a:cxn>
                  <a:cxn ang="0">
                    <a:pos x="T6" y="T7"/>
                  </a:cxn>
                </a:cxnLst>
                <a:rect l="0" t="0" r="r" b="b"/>
                <a:pathLst>
                  <a:path w="50" h="25">
                    <a:moveTo>
                      <a:pt x="25" y="0"/>
                    </a:moveTo>
                    <a:cubicBezTo>
                      <a:pt x="11" y="0"/>
                      <a:pt x="0" y="11"/>
                      <a:pt x="0" y="25"/>
                    </a:cubicBezTo>
                    <a:cubicBezTo>
                      <a:pt x="50" y="25"/>
                      <a:pt x="50" y="25"/>
                      <a:pt x="50" y="25"/>
                    </a:cubicBezTo>
                    <a:cubicBezTo>
                      <a:pt x="50" y="11"/>
                      <a:pt x="39" y="0"/>
                      <a:pt x="25"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1" name="Freeform 92"/>
              <p:cNvSpPr>
                <a:spLocks/>
              </p:cNvSpPr>
              <p:nvPr/>
            </p:nvSpPr>
            <p:spPr bwMode="auto">
              <a:xfrm>
                <a:off x="9579817" y="5341009"/>
                <a:ext cx="126496" cy="153435"/>
              </a:xfrm>
              <a:custGeom>
                <a:avLst/>
                <a:gdLst>
                  <a:gd name="T0" fmla="*/ 69 w 77"/>
                  <a:gd name="T1" fmla="*/ 53 h 93"/>
                  <a:gd name="T2" fmla="*/ 27 w 77"/>
                  <a:gd name="T3" fmla="*/ 87 h 93"/>
                  <a:gd name="T4" fmla="*/ 7 w 77"/>
                  <a:gd name="T5" fmla="*/ 36 h 93"/>
                  <a:gd name="T6" fmla="*/ 54 w 77"/>
                  <a:gd name="T7" fmla="*/ 6 h 93"/>
                  <a:gd name="T8" fmla="*/ 69 w 77"/>
                  <a:gd name="T9" fmla="*/ 53 h 93"/>
                </a:gdLst>
                <a:ahLst/>
                <a:cxnLst>
                  <a:cxn ang="0">
                    <a:pos x="T0" y="T1"/>
                  </a:cxn>
                  <a:cxn ang="0">
                    <a:pos x="T2" y="T3"/>
                  </a:cxn>
                  <a:cxn ang="0">
                    <a:pos x="T4" y="T5"/>
                  </a:cxn>
                  <a:cxn ang="0">
                    <a:pos x="T6" y="T7"/>
                  </a:cxn>
                  <a:cxn ang="0">
                    <a:pos x="T8" y="T9"/>
                  </a:cxn>
                </a:cxnLst>
                <a:rect l="0" t="0" r="r" b="b"/>
                <a:pathLst>
                  <a:path w="77" h="93">
                    <a:moveTo>
                      <a:pt x="69" y="53"/>
                    </a:moveTo>
                    <a:cubicBezTo>
                      <a:pt x="62" y="75"/>
                      <a:pt x="45" y="93"/>
                      <a:pt x="27" y="87"/>
                    </a:cubicBezTo>
                    <a:cubicBezTo>
                      <a:pt x="9" y="81"/>
                      <a:pt x="0" y="58"/>
                      <a:pt x="7" y="36"/>
                    </a:cubicBezTo>
                    <a:cubicBezTo>
                      <a:pt x="15" y="14"/>
                      <a:pt x="35" y="0"/>
                      <a:pt x="54" y="6"/>
                    </a:cubicBezTo>
                    <a:cubicBezTo>
                      <a:pt x="72" y="12"/>
                      <a:pt x="77" y="31"/>
                      <a:pt x="69" y="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2" name="Freeform 93"/>
              <p:cNvSpPr>
                <a:spLocks/>
              </p:cNvSpPr>
              <p:nvPr/>
            </p:nvSpPr>
            <p:spPr bwMode="auto">
              <a:xfrm>
                <a:off x="9563419" y="5324612"/>
                <a:ext cx="124154" cy="142894"/>
              </a:xfrm>
              <a:custGeom>
                <a:avLst/>
                <a:gdLst>
                  <a:gd name="T0" fmla="*/ 65 w 76"/>
                  <a:gd name="T1" fmla="*/ 28 h 87"/>
                  <a:gd name="T2" fmla="*/ 58 w 76"/>
                  <a:gd name="T3" fmla="*/ 78 h 87"/>
                  <a:gd name="T4" fmla="*/ 11 w 76"/>
                  <a:gd name="T5" fmla="*/ 60 h 87"/>
                  <a:gd name="T6" fmla="*/ 17 w 76"/>
                  <a:gd name="T7" fmla="*/ 9 h 87"/>
                  <a:gd name="T8" fmla="*/ 65 w 76"/>
                  <a:gd name="T9" fmla="*/ 28 h 87"/>
                </a:gdLst>
                <a:ahLst/>
                <a:cxnLst>
                  <a:cxn ang="0">
                    <a:pos x="T0" y="T1"/>
                  </a:cxn>
                  <a:cxn ang="0">
                    <a:pos x="T2" y="T3"/>
                  </a:cxn>
                  <a:cxn ang="0">
                    <a:pos x="T4" y="T5"/>
                  </a:cxn>
                  <a:cxn ang="0">
                    <a:pos x="T6" y="T7"/>
                  </a:cxn>
                  <a:cxn ang="0">
                    <a:pos x="T8" y="T9"/>
                  </a:cxn>
                </a:cxnLst>
                <a:rect l="0" t="0" r="r" b="b"/>
                <a:pathLst>
                  <a:path w="76" h="87">
                    <a:moveTo>
                      <a:pt x="65" y="28"/>
                    </a:moveTo>
                    <a:cubicBezTo>
                      <a:pt x="76" y="47"/>
                      <a:pt x="73" y="69"/>
                      <a:pt x="58" y="78"/>
                    </a:cubicBezTo>
                    <a:cubicBezTo>
                      <a:pt x="43" y="87"/>
                      <a:pt x="22" y="79"/>
                      <a:pt x="11" y="60"/>
                    </a:cubicBezTo>
                    <a:cubicBezTo>
                      <a:pt x="0" y="40"/>
                      <a:pt x="3" y="18"/>
                      <a:pt x="17" y="9"/>
                    </a:cubicBezTo>
                    <a:cubicBezTo>
                      <a:pt x="32" y="0"/>
                      <a:pt x="53" y="9"/>
                      <a:pt x="65"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3" name="Freeform 94"/>
              <p:cNvSpPr>
                <a:spLocks/>
              </p:cNvSpPr>
              <p:nvPr/>
            </p:nvSpPr>
            <p:spPr bwMode="auto">
              <a:xfrm>
                <a:off x="9604413" y="5455793"/>
                <a:ext cx="65591" cy="69104"/>
              </a:xfrm>
              <a:custGeom>
                <a:avLst/>
                <a:gdLst>
                  <a:gd name="T0" fmla="*/ 56 w 56"/>
                  <a:gd name="T1" fmla="*/ 45 h 59"/>
                  <a:gd name="T2" fmla="*/ 28 w 56"/>
                  <a:gd name="T3" fmla="*/ 59 h 59"/>
                  <a:gd name="T4" fmla="*/ 0 w 56"/>
                  <a:gd name="T5" fmla="*/ 45 h 59"/>
                  <a:gd name="T6" fmla="*/ 0 w 56"/>
                  <a:gd name="T7" fmla="*/ 0 h 59"/>
                  <a:gd name="T8" fmla="*/ 56 w 56"/>
                  <a:gd name="T9" fmla="*/ 0 h 59"/>
                  <a:gd name="T10" fmla="*/ 56 w 56"/>
                  <a:gd name="T11" fmla="*/ 45 h 59"/>
                </a:gdLst>
                <a:ahLst/>
                <a:cxnLst>
                  <a:cxn ang="0">
                    <a:pos x="T0" y="T1"/>
                  </a:cxn>
                  <a:cxn ang="0">
                    <a:pos x="T2" y="T3"/>
                  </a:cxn>
                  <a:cxn ang="0">
                    <a:pos x="T4" y="T5"/>
                  </a:cxn>
                  <a:cxn ang="0">
                    <a:pos x="T6" y="T7"/>
                  </a:cxn>
                  <a:cxn ang="0">
                    <a:pos x="T8" y="T9"/>
                  </a:cxn>
                  <a:cxn ang="0">
                    <a:pos x="T10" y="T11"/>
                  </a:cxn>
                </a:cxnLst>
                <a:rect l="0" t="0" r="r" b="b"/>
                <a:pathLst>
                  <a:path w="56" h="59">
                    <a:moveTo>
                      <a:pt x="56" y="45"/>
                    </a:moveTo>
                    <a:lnTo>
                      <a:pt x="28" y="59"/>
                    </a:lnTo>
                    <a:lnTo>
                      <a:pt x="0" y="45"/>
                    </a:lnTo>
                    <a:lnTo>
                      <a:pt x="0" y="0"/>
                    </a:lnTo>
                    <a:lnTo>
                      <a:pt x="56" y="0"/>
                    </a:lnTo>
                    <a:lnTo>
                      <a:pt x="56" y="45"/>
                    </a:lnTo>
                    <a:close/>
                  </a:path>
                </a:pathLst>
              </a:custGeom>
              <a:solidFill>
                <a:srgbClr val="D5B6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4" name="Freeform 95"/>
              <p:cNvSpPr>
                <a:spLocks/>
              </p:cNvSpPr>
              <p:nvPr/>
            </p:nvSpPr>
            <p:spPr bwMode="auto">
              <a:xfrm>
                <a:off x="9619640" y="5524897"/>
                <a:ext cx="35138" cy="256506"/>
              </a:xfrm>
              <a:custGeom>
                <a:avLst/>
                <a:gdLst>
                  <a:gd name="T0" fmla="*/ 23 w 30"/>
                  <a:gd name="T1" fmla="*/ 17 h 219"/>
                  <a:gd name="T2" fmla="*/ 30 w 30"/>
                  <a:gd name="T3" fmla="*/ 13 h 219"/>
                  <a:gd name="T4" fmla="*/ 15 w 30"/>
                  <a:gd name="T5" fmla="*/ 0 h 219"/>
                  <a:gd name="T6" fmla="*/ 0 w 30"/>
                  <a:gd name="T7" fmla="*/ 13 h 219"/>
                  <a:gd name="T8" fmla="*/ 7 w 30"/>
                  <a:gd name="T9" fmla="*/ 17 h 219"/>
                  <a:gd name="T10" fmla="*/ 5 w 30"/>
                  <a:gd name="T11" fmla="*/ 202 h 219"/>
                  <a:gd name="T12" fmla="*/ 15 w 30"/>
                  <a:gd name="T13" fmla="*/ 219 h 219"/>
                  <a:gd name="T14" fmla="*/ 23 w 30"/>
                  <a:gd name="T15" fmla="*/ 202 h 219"/>
                  <a:gd name="T16" fmla="*/ 23 w 30"/>
                  <a:gd name="T17" fmla="*/ 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19">
                    <a:moveTo>
                      <a:pt x="23" y="17"/>
                    </a:moveTo>
                    <a:lnTo>
                      <a:pt x="30" y="13"/>
                    </a:lnTo>
                    <a:lnTo>
                      <a:pt x="15" y="0"/>
                    </a:lnTo>
                    <a:lnTo>
                      <a:pt x="0" y="13"/>
                    </a:lnTo>
                    <a:lnTo>
                      <a:pt x="7" y="17"/>
                    </a:lnTo>
                    <a:lnTo>
                      <a:pt x="5" y="202"/>
                    </a:lnTo>
                    <a:lnTo>
                      <a:pt x="15" y="219"/>
                    </a:lnTo>
                    <a:lnTo>
                      <a:pt x="23" y="202"/>
                    </a:lnTo>
                    <a:lnTo>
                      <a:pt x="23"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5" name="Freeform 96"/>
              <p:cNvSpPr>
                <a:spLocks/>
              </p:cNvSpPr>
              <p:nvPr/>
            </p:nvSpPr>
            <p:spPr bwMode="auto">
              <a:xfrm>
                <a:off x="9449807" y="5528411"/>
                <a:ext cx="139380" cy="357235"/>
              </a:xfrm>
              <a:custGeom>
                <a:avLst/>
                <a:gdLst>
                  <a:gd name="T0" fmla="*/ 85 w 85"/>
                  <a:gd name="T1" fmla="*/ 9 h 218"/>
                  <a:gd name="T2" fmla="*/ 51 w 85"/>
                  <a:gd name="T3" fmla="*/ 0 h 218"/>
                  <a:gd name="T4" fmla="*/ 0 w 85"/>
                  <a:gd name="T5" fmla="*/ 218 h 218"/>
                  <a:gd name="T6" fmla="*/ 35 w 85"/>
                  <a:gd name="T7" fmla="*/ 218 h 218"/>
                  <a:gd name="T8" fmla="*/ 85 w 85"/>
                  <a:gd name="T9" fmla="*/ 9 h 218"/>
                </a:gdLst>
                <a:ahLst/>
                <a:cxnLst>
                  <a:cxn ang="0">
                    <a:pos x="T0" y="T1"/>
                  </a:cxn>
                  <a:cxn ang="0">
                    <a:pos x="T2" y="T3"/>
                  </a:cxn>
                  <a:cxn ang="0">
                    <a:pos x="T4" y="T5"/>
                  </a:cxn>
                  <a:cxn ang="0">
                    <a:pos x="T6" y="T7"/>
                  </a:cxn>
                  <a:cxn ang="0">
                    <a:pos x="T8" y="T9"/>
                  </a:cxn>
                </a:cxnLst>
                <a:rect l="0" t="0" r="r" b="b"/>
                <a:pathLst>
                  <a:path w="85" h="218">
                    <a:moveTo>
                      <a:pt x="85" y="9"/>
                    </a:moveTo>
                    <a:cubicBezTo>
                      <a:pt x="74" y="6"/>
                      <a:pt x="62" y="3"/>
                      <a:pt x="51" y="0"/>
                    </a:cubicBezTo>
                    <a:cubicBezTo>
                      <a:pt x="19" y="71"/>
                      <a:pt x="8" y="141"/>
                      <a:pt x="0" y="218"/>
                    </a:cubicBezTo>
                    <a:cubicBezTo>
                      <a:pt x="35" y="218"/>
                      <a:pt x="35" y="218"/>
                      <a:pt x="35" y="218"/>
                    </a:cubicBezTo>
                    <a:cubicBezTo>
                      <a:pt x="43" y="144"/>
                      <a:pt x="53" y="77"/>
                      <a:pt x="85" y="9"/>
                    </a:cubicBezTo>
                    <a:close/>
                  </a:path>
                </a:pathLst>
              </a:custGeom>
              <a:solidFill>
                <a:srgbClr val="124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6" name="Freeform 97"/>
              <p:cNvSpPr>
                <a:spLocks/>
              </p:cNvSpPr>
              <p:nvPr/>
            </p:nvSpPr>
            <p:spPr bwMode="auto">
              <a:xfrm>
                <a:off x="9686402" y="5528411"/>
                <a:ext cx="138209" cy="357235"/>
              </a:xfrm>
              <a:custGeom>
                <a:avLst/>
                <a:gdLst>
                  <a:gd name="T0" fmla="*/ 0 w 84"/>
                  <a:gd name="T1" fmla="*/ 9 h 218"/>
                  <a:gd name="T2" fmla="*/ 33 w 84"/>
                  <a:gd name="T3" fmla="*/ 0 h 218"/>
                  <a:gd name="T4" fmla="*/ 84 w 84"/>
                  <a:gd name="T5" fmla="*/ 218 h 218"/>
                  <a:gd name="T6" fmla="*/ 50 w 84"/>
                  <a:gd name="T7" fmla="*/ 218 h 218"/>
                  <a:gd name="T8" fmla="*/ 0 w 84"/>
                  <a:gd name="T9" fmla="*/ 9 h 218"/>
                </a:gdLst>
                <a:ahLst/>
                <a:cxnLst>
                  <a:cxn ang="0">
                    <a:pos x="T0" y="T1"/>
                  </a:cxn>
                  <a:cxn ang="0">
                    <a:pos x="T2" y="T3"/>
                  </a:cxn>
                  <a:cxn ang="0">
                    <a:pos x="T4" y="T5"/>
                  </a:cxn>
                  <a:cxn ang="0">
                    <a:pos x="T6" y="T7"/>
                  </a:cxn>
                  <a:cxn ang="0">
                    <a:pos x="T8" y="T9"/>
                  </a:cxn>
                </a:cxnLst>
                <a:rect l="0" t="0" r="r" b="b"/>
                <a:pathLst>
                  <a:path w="84" h="218">
                    <a:moveTo>
                      <a:pt x="0" y="9"/>
                    </a:moveTo>
                    <a:cubicBezTo>
                      <a:pt x="11" y="6"/>
                      <a:pt x="22" y="3"/>
                      <a:pt x="33" y="0"/>
                    </a:cubicBezTo>
                    <a:cubicBezTo>
                      <a:pt x="66" y="71"/>
                      <a:pt x="77" y="141"/>
                      <a:pt x="84" y="218"/>
                    </a:cubicBezTo>
                    <a:cubicBezTo>
                      <a:pt x="50" y="218"/>
                      <a:pt x="50" y="218"/>
                      <a:pt x="50" y="218"/>
                    </a:cubicBezTo>
                    <a:cubicBezTo>
                      <a:pt x="42" y="144"/>
                      <a:pt x="31" y="77"/>
                      <a:pt x="0" y="9"/>
                    </a:cubicBezTo>
                    <a:close/>
                  </a:path>
                </a:pathLst>
              </a:custGeom>
              <a:solidFill>
                <a:srgbClr val="124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7" name="Freeform 98"/>
              <p:cNvSpPr>
                <a:spLocks/>
              </p:cNvSpPr>
              <p:nvPr/>
            </p:nvSpPr>
            <p:spPr bwMode="auto">
              <a:xfrm>
                <a:off x="9551706" y="5918441"/>
                <a:ext cx="81988" cy="377146"/>
              </a:xfrm>
              <a:custGeom>
                <a:avLst/>
                <a:gdLst>
                  <a:gd name="T0" fmla="*/ 59 w 70"/>
                  <a:gd name="T1" fmla="*/ 322 h 322"/>
                  <a:gd name="T2" fmla="*/ 9 w 70"/>
                  <a:gd name="T3" fmla="*/ 322 h 322"/>
                  <a:gd name="T4" fmla="*/ 0 w 70"/>
                  <a:gd name="T5" fmla="*/ 0 h 322"/>
                  <a:gd name="T6" fmla="*/ 70 w 70"/>
                  <a:gd name="T7" fmla="*/ 0 h 322"/>
                  <a:gd name="T8" fmla="*/ 59 w 70"/>
                  <a:gd name="T9" fmla="*/ 322 h 322"/>
                </a:gdLst>
                <a:ahLst/>
                <a:cxnLst>
                  <a:cxn ang="0">
                    <a:pos x="T0" y="T1"/>
                  </a:cxn>
                  <a:cxn ang="0">
                    <a:pos x="T2" y="T3"/>
                  </a:cxn>
                  <a:cxn ang="0">
                    <a:pos x="T4" y="T5"/>
                  </a:cxn>
                  <a:cxn ang="0">
                    <a:pos x="T6" y="T7"/>
                  </a:cxn>
                  <a:cxn ang="0">
                    <a:pos x="T8" y="T9"/>
                  </a:cxn>
                </a:cxnLst>
                <a:rect l="0" t="0" r="r" b="b"/>
                <a:pathLst>
                  <a:path w="70" h="322">
                    <a:moveTo>
                      <a:pt x="59" y="322"/>
                    </a:moveTo>
                    <a:lnTo>
                      <a:pt x="9" y="322"/>
                    </a:lnTo>
                    <a:lnTo>
                      <a:pt x="0" y="0"/>
                    </a:lnTo>
                    <a:lnTo>
                      <a:pt x="70" y="0"/>
                    </a:lnTo>
                    <a:lnTo>
                      <a:pt x="59" y="322"/>
                    </a:lnTo>
                    <a:close/>
                  </a:path>
                </a:pathLst>
              </a:custGeom>
              <a:solidFill>
                <a:srgbClr val="4679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8" name="Freeform 99"/>
              <p:cNvSpPr>
                <a:spLocks/>
              </p:cNvSpPr>
              <p:nvPr/>
            </p:nvSpPr>
            <p:spPr bwMode="auto">
              <a:xfrm>
                <a:off x="9637209" y="5918441"/>
                <a:ext cx="83160" cy="377146"/>
              </a:xfrm>
              <a:custGeom>
                <a:avLst/>
                <a:gdLst>
                  <a:gd name="T0" fmla="*/ 63 w 71"/>
                  <a:gd name="T1" fmla="*/ 322 h 322"/>
                  <a:gd name="T2" fmla="*/ 13 w 71"/>
                  <a:gd name="T3" fmla="*/ 322 h 322"/>
                  <a:gd name="T4" fmla="*/ 0 w 71"/>
                  <a:gd name="T5" fmla="*/ 0 h 322"/>
                  <a:gd name="T6" fmla="*/ 71 w 71"/>
                  <a:gd name="T7" fmla="*/ 0 h 322"/>
                  <a:gd name="T8" fmla="*/ 63 w 71"/>
                  <a:gd name="T9" fmla="*/ 322 h 322"/>
                </a:gdLst>
                <a:ahLst/>
                <a:cxnLst>
                  <a:cxn ang="0">
                    <a:pos x="T0" y="T1"/>
                  </a:cxn>
                  <a:cxn ang="0">
                    <a:pos x="T2" y="T3"/>
                  </a:cxn>
                  <a:cxn ang="0">
                    <a:pos x="T4" y="T5"/>
                  </a:cxn>
                  <a:cxn ang="0">
                    <a:pos x="T6" y="T7"/>
                  </a:cxn>
                  <a:cxn ang="0">
                    <a:pos x="T8" y="T9"/>
                  </a:cxn>
                </a:cxnLst>
                <a:rect l="0" t="0" r="r" b="b"/>
                <a:pathLst>
                  <a:path w="71" h="322">
                    <a:moveTo>
                      <a:pt x="63" y="322"/>
                    </a:moveTo>
                    <a:lnTo>
                      <a:pt x="13" y="322"/>
                    </a:lnTo>
                    <a:lnTo>
                      <a:pt x="0" y="0"/>
                    </a:lnTo>
                    <a:lnTo>
                      <a:pt x="71" y="0"/>
                    </a:lnTo>
                    <a:lnTo>
                      <a:pt x="63" y="322"/>
                    </a:lnTo>
                    <a:close/>
                  </a:path>
                </a:pathLst>
              </a:custGeom>
              <a:solidFill>
                <a:srgbClr val="4679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9" name="Freeform 100"/>
              <p:cNvSpPr>
                <a:spLocks/>
              </p:cNvSpPr>
              <p:nvPr/>
            </p:nvSpPr>
            <p:spPr bwMode="auto">
              <a:xfrm>
                <a:off x="9458005" y="5885646"/>
                <a:ext cx="40994" cy="46850"/>
              </a:xfrm>
              <a:custGeom>
                <a:avLst/>
                <a:gdLst>
                  <a:gd name="T0" fmla="*/ 0 w 25"/>
                  <a:gd name="T1" fmla="*/ 0 h 28"/>
                  <a:gd name="T2" fmla="*/ 0 w 25"/>
                  <a:gd name="T3" fmla="*/ 15 h 28"/>
                  <a:gd name="T4" fmla="*/ 13 w 25"/>
                  <a:gd name="T5" fmla="*/ 28 h 28"/>
                  <a:gd name="T6" fmla="*/ 25 w 25"/>
                  <a:gd name="T7" fmla="*/ 15 h 28"/>
                  <a:gd name="T8" fmla="*/ 25 w 25"/>
                  <a:gd name="T9" fmla="*/ 0 h 28"/>
                  <a:gd name="T10" fmla="*/ 0 w 25"/>
                  <a:gd name="T11" fmla="*/ 0 h 28"/>
                </a:gdLst>
                <a:ahLst/>
                <a:cxnLst>
                  <a:cxn ang="0">
                    <a:pos x="T0" y="T1"/>
                  </a:cxn>
                  <a:cxn ang="0">
                    <a:pos x="T2" y="T3"/>
                  </a:cxn>
                  <a:cxn ang="0">
                    <a:pos x="T4" y="T5"/>
                  </a:cxn>
                  <a:cxn ang="0">
                    <a:pos x="T6" y="T7"/>
                  </a:cxn>
                  <a:cxn ang="0">
                    <a:pos x="T8" y="T9"/>
                  </a:cxn>
                  <a:cxn ang="0">
                    <a:pos x="T10" y="T11"/>
                  </a:cxn>
                </a:cxnLst>
                <a:rect l="0" t="0" r="r" b="b"/>
                <a:pathLst>
                  <a:path w="25" h="28">
                    <a:moveTo>
                      <a:pt x="0" y="0"/>
                    </a:moveTo>
                    <a:cubicBezTo>
                      <a:pt x="0" y="15"/>
                      <a:pt x="0" y="15"/>
                      <a:pt x="0" y="15"/>
                    </a:cubicBezTo>
                    <a:cubicBezTo>
                      <a:pt x="0" y="22"/>
                      <a:pt x="6" y="28"/>
                      <a:pt x="13" y="28"/>
                    </a:cubicBezTo>
                    <a:cubicBezTo>
                      <a:pt x="20" y="28"/>
                      <a:pt x="25" y="22"/>
                      <a:pt x="25" y="15"/>
                    </a:cubicBezTo>
                    <a:cubicBezTo>
                      <a:pt x="25" y="0"/>
                      <a:pt x="25" y="0"/>
                      <a:pt x="25" y="0"/>
                    </a:cubicBezTo>
                    <a:lnTo>
                      <a:pt x="0" y="0"/>
                    </a:lnTo>
                    <a:close/>
                  </a:path>
                </a:pathLst>
              </a:custGeom>
              <a:solidFill>
                <a:srgbClr val="D5B6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30" name="Freeform 101"/>
              <p:cNvSpPr>
                <a:spLocks/>
              </p:cNvSpPr>
              <p:nvPr/>
            </p:nvSpPr>
            <p:spPr bwMode="auto">
              <a:xfrm>
                <a:off x="9775417" y="5885646"/>
                <a:ext cx="42165" cy="46850"/>
              </a:xfrm>
              <a:custGeom>
                <a:avLst/>
                <a:gdLst>
                  <a:gd name="T0" fmla="*/ 0 w 26"/>
                  <a:gd name="T1" fmla="*/ 0 h 28"/>
                  <a:gd name="T2" fmla="*/ 0 w 26"/>
                  <a:gd name="T3" fmla="*/ 15 h 28"/>
                  <a:gd name="T4" fmla="*/ 13 w 26"/>
                  <a:gd name="T5" fmla="*/ 28 h 28"/>
                  <a:gd name="T6" fmla="*/ 26 w 26"/>
                  <a:gd name="T7" fmla="*/ 15 h 28"/>
                  <a:gd name="T8" fmla="*/ 26 w 26"/>
                  <a:gd name="T9" fmla="*/ 0 h 28"/>
                  <a:gd name="T10" fmla="*/ 0 w 26"/>
                  <a:gd name="T11" fmla="*/ 0 h 28"/>
                </a:gdLst>
                <a:ahLst/>
                <a:cxnLst>
                  <a:cxn ang="0">
                    <a:pos x="T0" y="T1"/>
                  </a:cxn>
                  <a:cxn ang="0">
                    <a:pos x="T2" y="T3"/>
                  </a:cxn>
                  <a:cxn ang="0">
                    <a:pos x="T4" y="T5"/>
                  </a:cxn>
                  <a:cxn ang="0">
                    <a:pos x="T6" y="T7"/>
                  </a:cxn>
                  <a:cxn ang="0">
                    <a:pos x="T8" y="T9"/>
                  </a:cxn>
                  <a:cxn ang="0">
                    <a:pos x="T10" y="T11"/>
                  </a:cxn>
                </a:cxnLst>
                <a:rect l="0" t="0" r="r" b="b"/>
                <a:pathLst>
                  <a:path w="26" h="28">
                    <a:moveTo>
                      <a:pt x="0" y="0"/>
                    </a:moveTo>
                    <a:cubicBezTo>
                      <a:pt x="0" y="15"/>
                      <a:pt x="0" y="15"/>
                      <a:pt x="0" y="15"/>
                    </a:cubicBezTo>
                    <a:cubicBezTo>
                      <a:pt x="0" y="22"/>
                      <a:pt x="6" y="28"/>
                      <a:pt x="13" y="28"/>
                    </a:cubicBezTo>
                    <a:cubicBezTo>
                      <a:pt x="20" y="28"/>
                      <a:pt x="26" y="22"/>
                      <a:pt x="26" y="15"/>
                    </a:cubicBezTo>
                    <a:cubicBezTo>
                      <a:pt x="26" y="0"/>
                      <a:pt x="26" y="0"/>
                      <a:pt x="26" y="0"/>
                    </a:cubicBezTo>
                    <a:lnTo>
                      <a:pt x="0" y="0"/>
                    </a:lnTo>
                    <a:close/>
                  </a:path>
                </a:pathLst>
              </a:custGeom>
              <a:solidFill>
                <a:srgbClr val="D5B6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31" name="Freeform 102"/>
              <p:cNvSpPr>
                <a:spLocks/>
              </p:cNvSpPr>
              <p:nvPr/>
            </p:nvSpPr>
            <p:spPr bwMode="auto">
              <a:xfrm>
                <a:off x="9531795" y="5508500"/>
                <a:ext cx="208485" cy="409942"/>
              </a:xfrm>
              <a:custGeom>
                <a:avLst/>
                <a:gdLst>
                  <a:gd name="T0" fmla="*/ 118 w 178"/>
                  <a:gd name="T1" fmla="*/ 0 h 350"/>
                  <a:gd name="T2" fmla="*/ 90 w 178"/>
                  <a:gd name="T3" fmla="*/ 219 h 350"/>
                  <a:gd name="T4" fmla="*/ 62 w 178"/>
                  <a:gd name="T5" fmla="*/ 0 h 350"/>
                  <a:gd name="T6" fmla="*/ 0 w 178"/>
                  <a:gd name="T7" fmla="*/ 17 h 350"/>
                  <a:gd name="T8" fmla="*/ 5 w 178"/>
                  <a:gd name="T9" fmla="*/ 350 h 350"/>
                  <a:gd name="T10" fmla="*/ 175 w 178"/>
                  <a:gd name="T11" fmla="*/ 350 h 350"/>
                  <a:gd name="T12" fmla="*/ 178 w 178"/>
                  <a:gd name="T13" fmla="*/ 17 h 350"/>
                  <a:gd name="T14" fmla="*/ 118 w 178"/>
                  <a:gd name="T15" fmla="*/ 0 h 3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8" h="350">
                    <a:moveTo>
                      <a:pt x="118" y="0"/>
                    </a:moveTo>
                    <a:lnTo>
                      <a:pt x="90" y="219"/>
                    </a:lnTo>
                    <a:lnTo>
                      <a:pt x="62" y="0"/>
                    </a:lnTo>
                    <a:lnTo>
                      <a:pt x="0" y="17"/>
                    </a:lnTo>
                    <a:lnTo>
                      <a:pt x="5" y="350"/>
                    </a:lnTo>
                    <a:lnTo>
                      <a:pt x="175" y="350"/>
                    </a:lnTo>
                    <a:lnTo>
                      <a:pt x="178" y="17"/>
                    </a:lnTo>
                    <a:lnTo>
                      <a:pt x="118" y="0"/>
                    </a:lnTo>
                    <a:close/>
                  </a:path>
                </a:pathLst>
              </a:custGeom>
              <a:solidFill>
                <a:srgbClr val="124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32" name="Freeform 103"/>
              <p:cNvSpPr>
                <a:spLocks/>
              </p:cNvSpPr>
              <p:nvPr/>
            </p:nvSpPr>
            <p:spPr bwMode="auto">
              <a:xfrm>
                <a:off x="9689915" y="5392545"/>
                <a:ext cx="0" cy="117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33" name="Freeform 104"/>
              <p:cNvSpPr>
                <a:spLocks/>
              </p:cNvSpPr>
              <p:nvPr/>
            </p:nvSpPr>
            <p:spPr bwMode="auto">
              <a:xfrm>
                <a:off x="9689915" y="539020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34" name="Freeform 105"/>
              <p:cNvSpPr>
                <a:spLocks/>
              </p:cNvSpPr>
              <p:nvPr/>
            </p:nvSpPr>
            <p:spPr bwMode="auto">
              <a:xfrm>
                <a:off x="9686402" y="538551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35" name="Freeform 106"/>
              <p:cNvSpPr>
                <a:spLocks/>
              </p:cNvSpPr>
              <p:nvPr/>
            </p:nvSpPr>
            <p:spPr bwMode="auto">
              <a:xfrm>
                <a:off x="9687573" y="538786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36" name="Freeform 107"/>
              <p:cNvSpPr>
                <a:spLocks/>
              </p:cNvSpPr>
              <p:nvPr/>
            </p:nvSpPr>
            <p:spPr bwMode="auto">
              <a:xfrm>
                <a:off x="9584502" y="538551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37" name="Freeform 108"/>
              <p:cNvSpPr>
                <a:spLocks/>
              </p:cNvSpPr>
              <p:nvPr/>
            </p:nvSpPr>
            <p:spPr bwMode="auto">
              <a:xfrm>
                <a:off x="9689915" y="5393716"/>
                <a:ext cx="0" cy="234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38" name="Freeform 109"/>
              <p:cNvSpPr>
                <a:spLocks/>
              </p:cNvSpPr>
              <p:nvPr/>
            </p:nvSpPr>
            <p:spPr bwMode="auto">
              <a:xfrm>
                <a:off x="9689915" y="5397230"/>
                <a:ext cx="0" cy="117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39" name="Rectangle 110"/>
              <p:cNvSpPr>
                <a:spLocks noChangeArrowheads="1"/>
              </p:cNvSpPr>
              <p:nvPr/>
            </p:nvSpPr>
            <p:spPr bwMode="auto">
              <a:xfrm>
                <a:off x="9685230" y="5384346"/>
                <a:ext cx="1171" cy="1171"/>
              </a:xfrm>
              <a:prstGeom prst="rect">
                <a:avLst/>
              </a:prstGeom>
              <a:solidFill>
                <a:srgbClr val="FFD6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40" name="Freeform 111"/>
              <p:cNvSpPr>
                <a:spLocks/>
              </p:cNvSpPr>
              <p:nvPr/>
            </p:nvSpPr>
            <p:spPr bwMode="auto">
              <a:xfrm>
                <a:off x="9580988" y="539605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41" name="Freeform 112"/>
              <p:cNvSpPr>
                <a:spLocks/>
              </p:cNvSpPr>
              <p:nvPr/>
            </p:nvSpPr>
            <p:spPr bwMode="auto">
              <a:xfrm>
                <a:off x="9583331" y="539020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43" name="Freeform 113"/>
              <p:cNvSpPr>
                <a:spLocks/>
              </p:cNvSpPr>
              <p:nvPr/>
            </p:nvSpPr>
            <p:spPr bwMode="auto">
              <a:xfrm>
                <a:off x="9583331" y="5387860"/>
                <a:ext cx="0" cy="117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44" name="Freeform 114"/>
              <p:cNvSpPr>
                <a:spLocks/>
              </p:cNvSpPr>
              <p:nvPr/>
            </p:nvSpPr>
            <p:spPr bwMode="auto">
              <a:xfrm>
                <a:off x="9580988" y="5392545"/>
                <a:ext cx="0" cy="117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45" name="Freeform 115"/>
              <p:cNvSpPr>
                <a:spLocks/>
              </p:cNvSpPr>
              <p:nvPr/>
            </p:nvSpPr>
            <p:spPr bwMode="auto">
              <a:xfrm>
                <a:off x="9571618" y="5379661"/>
                <a:ext cx="127668" cy="114784"/>
              </a:xfrm>
              <a:custGeom>
                <a:avLst/>
                <a:gdLst>
                  <a:gd name="T0" fmla="*/ 74 w 78"/>
                  <a:gd name="T1" fmla="*/ 17 h 70"/>
                  <a:gd name="T2" fmla="*/ 72 w 78"/>
                  <a:gd name="T3" fmla="*/ 17 h 70"/>
                  <a:gd name="T4" fmla="*/ 72 w 78"/>
                  <a:gd name="T5" fmla="*/ 12 h 70"/>
                  <a:gd name="T6" fmla="*/ 72 w 78"/>
                  <a:gd name="T7" fmla="*/ 11 h 70"/>
                  <a:gd name="T8" fmla="*/ 72 w 78"/>
                  <a:gd name="T9" fmla="*/ 10 h 70"/>
                  <a:gd name="T10" fmla="*/ 72 w 78"/>
                  <a:gd name="T11" fmla="*/ 9 h 70"/>
                  <a:gd name="T12" fmla="*/ 72 w 78"/>
                  <a:gd name="T13" fmla="*/ 9 h 70"/>
                  <a:gd name="T14" fmla="*/ 72 w 78"/>
                  <a:gd name="T15" fmla="*/ 8 h 70"/>
                  <a:gd name="T16" fmla="*/ 72 w 78"/>
                  <a:gd name="T17" fmla="*/ 7 h 70"/>
                  <a:gd name="T18" fmla="*/ 72 w 78"/>
                  <a:gd name="T19" fmla="*/ 7 h 70"/>
                  <a:gd name="T20" fmla="*/ 71 w 78"/>
                  <a:gd name="T21" fmla="*/ 5 h 70"/>
                  <a:gd name="T22" fmla="*/ 71 w 78"/>
                  <a:gd name="T23" fmla="*/ 5 h 70"/>
                  <a:gd name="T24" fmla="*/ 70 w 78"/>
                  <a:gd name="T25" fmla="*/ 4 h 70"/>
                  <a:gd name="T26" fmla="*/ 70 w 78"/>
                  <a:gd name="T27" fmla="*/ 4 h 70"/>
                  <a:gd name="T28" fmla="*/ 69 w 78"/>
                  <a:gd name="T29" fmla="*/ 3 h 70"/>
                  <a:gd name="T30" fmla="*/ 69 w 78"/>
                  <a:gd name="T31" fmla="*/ 3 h 70"/>
                  <a:gd name="T32" fmla="*/ 63 w 78"/>
                  <a:gd name="T33" fmla="*/ 3 h 70"/>
                  <a:gd name="T34" fmla="*/ 52 w 78"/>
                  <a:gd name="T35" fmla="*/ 1 h 70"/>
                  <a:gd name="T36" fmla="*/ 32 w 78"/>
                  <a:gd name="T37" fmla="*/ 3 h 70"/>
                  <a:gd name="T38" fmla="*/ 11 w 78"/>
                  <a:gd name="T39" fmla="*/ 0 h 70"/>
                  <a:gd name="T40" fmla="*/ 8 w 78"/>
                  <a:gd name="T41" fmla="*/ 4 h 70"/>
                  <a:gd name="T42" fmla="*/ 8 w 78"/>
                  <a:gd name="T43" fmla="*/ 4 h 70"/>
                  <a:gd name="T44" fmla="*/ 7 w 78"/>
                  <a:gd name="T45" fmla="*/ 5 h 70"/>
                  <a:gd name="T46" fmla="*/ 7 w 78"/>
                  <a:gd name="T47" fmla="*/ 6 h 70"/>
                  <a:gd name="T48" fmla="*/ 7 w 78"/>
                  <a:gd name="T49" fmla="*/ 7 h 70"/>
                  <a:gd name="T50" fmla="*/ 7 w 78"/>
                  <a:gd name="T51" fmla="*/ 7 h 70"/>
                  <a:gd name="T52" fmla="*/ 6 w 78"/>
                  <a:gd name="T53" fmla="*/ 8 h 70"/>
                  <a:gd name="T54" fmla="*/ 6 w 78"/>
                  <a:gd name="T55" fmla="*/ 9 h 70"/>
                  <a:gd name="T56" fmla="*/ 6 w 78"/>
                  <a:gd name="T57" fmla="*/ 10 h 70"/>
                  <a:gd name="T58" fmla="*/ 6 w 78"/>
                  <a:gd name="T59" fmla="*/ 10 h 70"/>
                  <a:gd name="T60" fmla="*/ 6 w 78"/>
                  <a:gd name="T61" fmla="*/ 12 h 70"/>
                  <a:gd name="T62" fmla="*/ 6 w 78"/>
                  <a:gd name="T63" fmla="*/ 17 h 70"/>
                  <a:gd name="T64" fmla="*/ 5 w 78"/>
                  <a:gd name="T65" fmla="*/ 17 h 70"/>
                  <a:gd name="T66" fmla="*/ 0 w 78"/>
                  <a:gd name="T67" fmla="*/ 22 h 70"/>
                  <a:gd name="T68" fmla="*/ 0 w 78"/>
                  <a:gd name="T69" fmla="*/ 35 h 70"/>
                  <a:gd name="T70" fmla="*/ 6 w 78"/>
                  <a:gd name="T71" fmla="*/ 40 h 70"/>
                  <a:gd name="T72" fmla="*/ 24 w 78"/>
                  <a:gd name="T73" fmla="*/ 70 h 70"/>
                  <a:gd name="T74" fmla="*/ 54 w 78"/>
                  <a:gd name="T75" fmla="*/ 70 h 70"/>
                  <a:gd name="T76" fmla="*/ 72 w 78"/>
                  <a:gd name="T77" fmla="*/ 40 h 70"/>
                  <a:gd name="T78" fmla="*/ 78 w 78"/>
                  <a:gd name="T79" fmla="*/ 35 h 70"/>
                  <a:gd name="T80" fmla="*/ 78 w 78"/>
                  <a:gd name="T81" fmla="*/ 22 h 70"/>
                  <a:gd name="T82" fmla="*/ 74 w 78"/>
                  <a:gd name="T83"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8" h="70">
                    <a:moveTo>
                      <a:pt x="74" y="17"/>
                    </a:moveTo>
                    <a:cubicBezTo>
                      <a:pt x="74" y="17"/>
                      <a:pt x="73" y="17"/>
                      <a:pt x="72" y="17"/>
                    </a:cubicBezTo>
                    <a:cubicBezTo>
                      <a:pt x="72" y="12"/>
                      <a:pt x="72" y="12"/>
                      <a:pt x="72" y="12"/>
                    </a:cubicBezTo>
                    <a:cubicBezTo>
                      <a:pt x="72" y="12"/>
                      <a:pt x="72" y="11"/>
                      <a:pt x="72" y="11"/>
                    </a:cubicBezTo>
                    <a:cubicBezTo>
                      <a:pt x="72" y="10"/>
                      <a:pt x="72" y="10"/>
                      <a:pt x="72" y="10"/>
                    </a:cubicBezTo>
                    <a:cubicBezTo>
                      <a:pt x="72" y="10"/>
                      <a:pt x="72" y="9"/>
                      <a:pt x="72" y="9"/>
                    </a:cubicBezTo>
                    <a:cubicBezTo>
                      <a:pt x="72" y="9"/>
                      <a:pt x="72" y="9"/>
                      <a:pt x="72" y="9"/>
                    </a:cubicBezTo>
                    <a:cubicBezTo>
                      <a:pt x="72" y="8"/>
                      <a:pt x="72" y="8"/>
                      <a:pt x="72" y="8"/>
                    </a:cubicBezTo>
                    <a:cubicBezTo>
                      <a:pt x="72" y="8"/>
                      <a:pt x="72" y="7"/>
                      <a:pt x="72" y="7"/>
                    </a:cubicBezTo>
                    <a:cubicBezTo>
                      <a:pt x="72" y="7"/>
                      <a:pt x="72" y="7"/>
                      <a:pt x="72" y="7"/>
                    </a:cubicBezTo>
                    <a:cubicBezTo>
                      <a:pt x="71" y="6"/>
                      <a:pt x="71" y="6"/>
                      <a:pt x="71" y="5"/>
                    </a:cubicBezTo>
                    <a:cubicBezTo>
                      <a:pt x="71" y="5"/>
                      <a:pt x="71" y="5"/>
                      <a:pt x="71" y="5"/>
                    </a:cubicBezTo>
                    <a:cubicBezTo>
                      <a:pt x="71" y="4"/>
                      <a:pt x="70" y="4"/>
                      <a:pt x="70" y="4"/>
                    </a:cubicBezTo>
                    <a:cubicBezTo>
                      <a:pt x="70" y="4"/>
                      <a:pt x="70" y="4"/>
                      <a:pt x="70" y="4"/>
                    </a:cubicBezTo>
                    <a:cubicBezTo>
                      <a:pt x="70" y="3"/>
                      <a:pt x="70" y="3"/>
                      <a:pt x="69" y="3"/>
                    </a:cubicBezTo>
                    <a:cubicBezTo>
                      <a:pt x="69" y="3"/>
                      <a:pt x="69" y="3"/>
                      <a:pt x="69" y="3"/>
                    </a:cubicBezTo>
                    <a:cubicBezTo>
                      <a:pt x="68" y="3"/>
                      <a:pt x="66" y="3"/>
                      <a:pt x="63" y="3"/>
                    </a:cubicBezTo>
                    <a:cubicBezTo>
                      <a:pt x="59" y="3"/>
                      <a:pt x="55" y="2"/>
                      <a:pt x="52" y="1"/>
                    </a:cubicBezTo>
                    <a:cubicBezTo>
                      <a:pt x="47" y="2"/>
                      <a:pt x="40" y="3"/>
                      <a:pt x="32" y="3"/>
                    </a:cubicBezTo>
                    <a:cubicBezTo>
                      <a:pt x="24" y="3"/>
                      <a:pt x="16" y="2"/>
                      <a:pt x="11" y="0"/>
                    </a:cubicBezTo>
                    <a:cubicBezTo>
                      <a:pt x="10" y="1"/>
                      <a:pt x="9" y="3"/>
                      <a:pt x="8" y="4"/>
                    </a:cubicBezTo>
                    <a:cubicBezTo>
                      <a:pt x="8" y="4"/>
                      <a:pt x="8" y="4"/>
                      <a:pt x="8" y="4"/>
                    </a:cubicBezTo>
                    <a:cubicBezTo>
                      <a:pt x="8" y="5"/>
                      <a:pt x="8" y="5"/>
                      <a:pt x="7" y="5"/>
                    </a:cubicBezTo>
                    <a:cubicBezTo>
                      <a:pt x="7" y="6"/>
                      <a:pt x="7" y="6"/>
                      <a:pt x="7" y="6"/>
                    </a:cubicBezTo>
                    <a:cubicBezTo>
                      <a:pt x="7" y="6"/>
                      <a:pt x="7" y="6"/>
                      <a:pt x="7" y="7"/>
                    </a:cubicBezTo>
                    <a:cubicBezTo>
                      <a:pt x="7" y="7"/>
                      <a:pt x="7" y="7"/>
                      <a:pt x="7" y="7"/>
                    </a:cubicBezTo>
                    <a:cubicBezTo>
                      <a:pt x="7" y="8"/>
                      <a:pt x="6" y="8"/>
                      <a:pt x="6" y="8"/>
                    </a:cubicBezTo>
                    <a:cubicBezTo>
                      <a:pt x="6" y="8"/>
                      <a:pt x="6" y="9"/>
                      <a:pt x="6" y="9"/>
                    </a:cubicBezTo>
                    <a:cubicBezTo>
                      <a:pt x="6" y="9"/>
                      <a:pt x="6" y="10"/>
                      <a:pt x="6" y="10"/>
                    </a:cubicBezTo>
                    <a:cubicBezTo>
                      <a:pt x="6" y="10"/>
                      <a:pt x="6" y="10"/>
                      <a:pt x="6" y="10"/>
                    </a:cubicBezTo>
                    <a:cubicBezTo>
                      <a:pt x="6" y="11"/>
                      <a:pt x="6" y="11"/>
                      <a:pt x="6" y="12"/>
                    </a:cubicBezTo>
                    <a:cubicBezTo>
                      <a:pt x="6" y="17"/>
                      <a:pt x="6" y="17"/>
                      <a:pt x="6" y="17"/>
                    </a:cubicBezTo>
                    <a:cubicBezTo>
                      <a:pt x="6" y="17"/>
                      <a:pt x="5" y="17"/>
                      <a:pt x="5" y="17"/>
                    </a:cubicBezTo>
                    <a:cubicBezTo>
                      <a:pt x="2" y="17"/>
                      <a:pt x="0" y="20"/>
                      <a:pt x="0" y="22"/>
                    </a:cubicBezTo>
                    <a:cubicBezTo>
                      <a:pt x="0" y="35"/>
                      <a:pt x="0" y="35"/>
                      <a:pt x="0" y="35"/>
                    </a:cubicBezTo>
                    <a:cubicBezTo>
                      <a:pt x="0" y="38"/>
                      <a:pt x="3" y="40"/>
                      <a:pt x="6" y="40"/>
                    </a:cubicBezTo>
                    <a:cubicBezTo>
                      <a:pt x="6" y="40"/>
                      <a:pt x="16" y="70"/>
                      <a:pt x="24" y="70"/>
                    </a:cubicBezTo>
                    <a:cubicBezTo>
                      <a:pt x="54" y="70"/>
                      <a:pt x="54" y="70"/>
                      <a:pt x="54" y="70"/>
                    </a:cubicBezTo>
                    <a:cubicBezTo>
                      <a:pt x="63" y="70"/>
                      <a:pt x="72" y="40"/>
                      <a:pt x="72" y="40"/>
                    </a:cubicBezTo>
                    <a:cubicBezTo>
                      <a:pt x="76" y="40"/>
                      <a:pt x="78" y="38"/>
                      <a:pt x="78" y="35"/>
                    </a:cubicBezTo>
                    <a:cubicBezTo>
                      <a:pt x="78" y="22"/>
                      <a:pt x="78" y="22"/>
                      <a:pt x="78" y="22"/>
                    </a:cubicBezTo>
                    <a:cubicBezTo>
                      <a:pt x="78" y="20"/>
                      <a:pt x="77" y="18"/>
                      <a:pt x="74" y="17"/>
                    </a:cubicBezTo>
                    <a:close/>
                  </a:path>
                </a:pathLst>
              </a:custGeom>
              <a:solidFill>
                <a:srgbClr val="D5B6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46" name="Freeform 116"/>
              <p:cNvSpPr>
                <a:spLocks noEditPoints="1"/>
              </p:cNvSpPr>
              <p:nvPr/>
            </p:nvSpPr>
            <p:spPr bwMode="auto">
              <a:xfrm>
                <a:off x="9583331" y="5401915"/>
                <a:ext cx="110099" cy="36309"/>
              </a:xfrm>
              <a:custGeom>
                <a:avLst/>
                <a:gdLst>
                  <a:gd name="T0" fmla="*/ 66 w 67"/>
                  <a:gd name="T1" fmla="*/ 2 h 22"/>
                  <a:gd name="T2" fmla="*/ 49 w 67"/>
                  <a:gd name="T3" fmla="*/ 1 h 22"/>
                  <a:gd name="T4" fmla="*/ 33 w 67"/>
                  <a:gd name="T5" fmla="*/ 5 h 22"/>
                  <a:gd name="T6" fmla="*/ 17 w 67"/>
                  <a:gd name="T7" fmla="*/ 1 h 22"/>
                  <a:gd name="T8" fmla="*/ 0 w 67"/>
                  <a:gd name="T9" fmla="*/ 2 h 22"/>
                  <a:gd name="T10" fmla="*/ 0 w 67"/>
                  <a:gd name="T11" fmla="*/ 4 h 22"/>
                  <a:gd name="T12" fmla="*/ 2 w 67"/>
                  <a:gd name="T13" fmla="*/ 7 h 22"/>
                  <a:gd name="T14" fmla="*/ 4 w 67"/>
                  <a:gd name="T15" fmla="*/ 12 h 22"/>
                  <a:gd name="T16" fmla="*/ 20 w 67"/>
                  <a:gd name="T17" fmla="*/ 21 h 22"/>
                  <a:gd name="T18" fmla="*/ 31 w 67"/>
                  <a:gd name="T19" fmla="*/ 9 h 22"/>
                  <a:gd name="T20" fmla="*/ 33 w 67"/>
                  <a:gd name="T21" fmla="*/ 8 h 22"/>
                  <a:gd name="T22" fmla="*/ 36 w 67"/>
                  <a:gd name="T23" fmla="*/ 9 h 22"/>
                  <a:gd name="T24" fmla="*/ 47 w 67"/>
                  <a:gd name="T25" fmla="*/ 21 h 22"/>
                  <a:gd name="T26" fmla="*/ 62 w 67"/>
                  <a:gd name="T27" fmla="*/ 12 h 22"/>
                  <a:gd name="T28" fmla="*/ 64 w 67"/>
                  <a:gd name="T29" fmla="*/ 7 h 22"/>
                  <a:gd name="T30" fmla="*/ 66 w 67"/>
                  <a:gd name="T31" fmla="*/ 4 h 22"/>
                  <a:gd name="T32" fmla="*/ 66 w 67"/>
                  <a:gd name="T33" fmla="*/ 2 h 22"/>
                  <a:gd name="T34" fmla="*/ 25 w 67"/>
                  <a:gd name="T35" fmla="*/ 16 h 22"/>
                  <a:gd name="T36" fmla="*/ 13 w 67"/>
                  <a:gd name="T37" fmla="*/ 19 h 22"/>
                  <a:gd name="T38" fmla="*/ 6 w 67"/>
                  <a:gd name="T39" fmla="*/ 8 h 22"/>
                  <a:gd name="T40" fmla="*/ 18 w 67"/>
                  <a:gd name="T41" fmla="*/ 3 h 22"/>
                  <a:gd name="T42" fmla="*/ 26 w 67"/>
                  <a:gd name="T43" fmla="*/ 5 h 22"/>
                  <a:gd name="T44" fmla="*/ 25 w 67"/>
                  <a:gd name="T45" fmla="*/ 16 h 22"/>
                  <a:gd name="T46" fmla="*/ 53 w 67"/>
                  <a:gd name="T47" fmla="*/ 19 h 22"/>
                  <a:gd name="T48" fmla="*/ 41 w 67"/>
                  <a:gd name="T49" fmla="*/ 16 h 22"/>
                  <a:gd name="T50" fmla="*/ 41 w 67"/>
                  <a:gd name="T51" fmla="*/ 5 h 22"/>
                  <a:gd name="T52" fmla="*/ 49 w 67"/>
                  <a:gd name="T53" fmla="*/ 3 h 22"/>
                  <a:gd name="T54" fmla="*/ 61 w 67"/>
                  <a:gd name="T55" fmla="*/ 8 h 22"/>
                  <a:gd name="T56" fmla="*/ 53 w 67"/>
                  <a:gd name="T57"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 h="22">
                    <a:moveTo>
                      <a:pt x="66" y="2"/>
                    </a:moveTo>
                    <a:cubicBezTo>
                      <a:pt x="66" y="2"/>
                      <a:pt x="56" y="0"/>
                      <a:pt x="49" y="1"/>
                    </a:cubicBezTo>
                    <a:cubicBezTo>
                      <a:pt x="42" y="2"/>
                      <a:pt x="37" y="5"/>
                      <a:pt x="33" y="5"/>
                    </a:cubicBezTo>
                    <a:cubicBezTo>
                      <a:pt x="30" y="5"/>
                      <a:pt x="24" y="2"/>
                      <a:pt x="17" y="1"/>
                    </a:cubicBezTo>
                    <a:cubicBezTo>
                      <a:pt x="10" y="0"/>
                      <a:pt x="0" y="2"/>
                      <a:pt x="0" y="2"/>
                    </a:cubicBezTo>
                    <a:cubicBezTo>
                      <a:pt x="0" y="2"/>
                      <a:pt x="0" y="3"/>
                      <a:pt x="0" y="4"/>
                    </a:cubicBezTo>
                    <a:cubicBezTo>
                      <a:pt x="1" y="5"/>
                      <a:pt x="1" y="6"/>
                      <a:pt x="2" y="7"/>
                    </a:cubicBezTo>
                    <a:cubicBezTo>
                      <a:pt x="4" y="8"/>
                      <a:pt x="4" y="12"/>
                      <a:pt x="4" y="12"/>
                    </a:cubicBezTo>
                    <a:cubicBezTo>
                      <a:pt x="6" y="20"/>
                      <a:pt x="12" y="22"/>
                      <a:pt x="20" y="21"/>
                    </a:cubicBezTo>
                    <a:cubicBezTo>
                      <a:pt x="28" y="19"/>
                      <a:pt x="30" y="11"/>
                      <a:pt x="31" y="9"/>
                    </a:cubicBezTo>
                    <a:cubicBezTo>
                      <a:pt x="32" y="8"/>
                      <a:pt x="33" y="8"/>
                      <a:pt x="33" y="8"/>
                    </a:cubicBezTo>
                    <a:cubicBezTo>
                      <a:pt x="33" y="8"/>
                      <a:pt x="35" y="8"/>
                      <a:pt x="36" y="9"/>
                    </a:cubicBezTo>
                    <a:cubicBezTo>
                      <a:pt x="37" y="11"/>
                      <a:pt x="39" y="19"/>
                      <a:pt x="47" y="21"/>
                    </a:cubicBezTo>
                    <a:cubicBezTo>
                      <a:pt x="55" y="22"/>
                      <a:pt x="61" y="20"/>
                      <a:pt x="62" y="12"/>
                    </a:cubicBezTo>
                    <a:cubicBezTo>
                      <a:pt x="62" y="12"/>
                      <a:pt x="62" y="8"/>
                      <a:pt x="64" y="7"/>
                    </a:cubicBezTo>
                    <a:cubicBezTo>
                      <a:pt x="66" y="6"/>
                      <a:pt x="66" y="5"/>
                      <a:pt x="66" y="4"/>
                    </a:cubicBezTo>
                    <a:cubicBezTo>
                      <a:pt x="66" y="3"/>
                      <a:pt x="67" y="2"/>
                      <a:pt x="66" y="2"/>
                    </a:cubicBezTo>
                    <a:close/>
                    <a:moveTo>
                      <a:pt x="25" y="16"/>
                    </a:moveTo>
                    <a:cubicBezTo>
                      <a:pt x="23" y="19"/>
                      <a:pt x="19" y="20"/>
                      <a:pt x="13" y="19"/>
                    </a:cubicBezTo>
                    <a:cubicBezTo>
                      <a:pt x="8" y="18"/>
                      <a:pt x="6" y="14"/>
                      <a:pt x="6" y="8"/>
                    </a:cubicBezTo>
                    <a:cubicBezTo>
                      <a:pt x="6" y="1"/>
                      <a:pt x="18" y="3"/>
                      <a:pt x="18" y="3"/>
                    </a:cubicBezTo>
                    <a:cubicBezTo>
                      <a:pt x="22" y="4"/>
                      <a:pt x="22" y="4"/>
                      <a:pt x="26" y="5"/>
                    </a:cubicBezTo>
                    <a:cubicBezTo>
                      <a:pt x="30" y="6"/>
                      <a:pt x="27" y="13"/>
                      <a:pt x="25" y="16"/>
                    </a:cubicBezTo>
                    <a:close/>
                    <a:moveTo>
                      <a:pt x="53" y="19"/>
                    </a:moveTo>
                    <a:cubicBezTo>
                      <a:pt x="48" y="20"/>
                      <a:pt x="44" y="19"/>
                      <a:pt x="41" y="16"/>
                    </a:cubicBezTo>
                    <a:cubicBezTo>
                      <a:pt x="39" y="13"/>
                      <a:pt x="37" y="6"/>
                      <a:pt x="41" y="5"/>
                    </a:cubicBezTo>
                    <a:cubicBezTo>
                      <a:pt x="44" y="4"/>
                      <a:pt x="44" y="4"/>
                      <a:pt x="49" y="3"/>
                    </a:cubicBezTo>
                    <a:cubicBezTo>
                      <a:pt x="49" y="3"/>
                      <a:pt x="61" y="1"/>
                      <a:pt x="61" y="8"/>
                    </a:cubicBezTo>
                    <a:cubicBezTo>
                      <a:pt x="61" y="14"/>
                      <a:pt x="59" y="18"/>
                      <a:pt x="53" y="1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47" name="Oval 117"/>
              <p:cNvSpPr>
                <a:spLocks noChangeArrowheads="1"/>
              </p:cNvSpPr>
              <p:nvPr/>
            </p:nvSpPr>
            <p:spPr bwMode="auto">
              <a:xfrm>
                <a:off x="9584502" y="5406600"/>
                <a:ext cx="3514" cy="35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48" name="Oval 118"/>
              <p:cNvSpPr>
                <a:spLocks noChangeArrowheads="1"/>
              </p:cNvSpPr>
              <p:nvPr/>
            </p:nvSpPr>
            <p:spPr bwMode="auto">
              <a:xfrm>
                <a:off x="9686402" y="5406600"/>
                <a:ext cx="3514" cy="35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9" name="Group 18"/>
            <p:cNvGrpSpPr/>
            <p:nvPr/>
          </p:nvGrpSpPr>
          <p:grpSpPr>
            <a:xfrm>
              <a:off x="10212186" y="4998334"/>
              <a:ext cx="347217" cy="1039179"/>
              <a:chOff x="8437592" y="4902553"/>
              <a:chExt cx="329125" cy="985031"/>
            </a:xfrm>
          </p:grpSpPr>
          <p:sp>
            <p:nvSpPr>
              <p:cNvPr id="181" name="Freeform 64"/>
              <p:cNvSpPr>
                <a:spLocks/>
              </p:cNvSpPr>
              <p:nvPr/>
            </p:nvSpPr>
            <p:spPr bwMode="auto">
              <a:xfrm>
                <a:off x="8526608" y="4902553"/>
                <a:ext cx="158120" cy="183888"/>
              </a:xfrm>
              <a:custGeom>
                <a:avLst/>
                <a:gdLst>
                  <a:gd name="T0" fmla="*/ 91 w 97"/>
                  <a:gd name="T1" fmla="*/ 88 h 112"/>
                  <a:gd name="T2" fmla="*/ 82 w 97"/>
                  <a:gd name="T3" fmla="*/ 88 h 112"/>
                  <a:gd name="T4" fmla="*/ 85 w 97"/>
                  <a:gd name="T5" fmla="*/ 74 h 112"/>
                  <a:gd name="T6" fmla="*/ 88 w 97"/>
                  <a:gd name="T7" fmla="*/ 69 h 112"/>
                  <a:gd name="T8" fmla="*/ 88 w 97"/>
                  <a:gd name="T9" fmla="*/ 69 h 112"/>
                  <a:gd name="T10" fmla="*/ 88 w 97"/>
                  <a:gd name="T11" fmla="*/ 69 h 112"/>
                  <a:gd name="T12" fmla="*/ 91 w 97"/>
                  <a:gd name="T13" fmla="*/ 53 h 112"/>
                  <a:gd name="T14" fmla="*/ 69 w 97"/>
                  <a:gd name="T15" fmla="*/ 17 h 112"/>
                  <a:gd name="T16" fmla="*/ 40 w 97"/>
                  <a:gd name="T17" fmla="*/ 0 h 112"/>
                  <a:gd name="T18" fmla="*/ 4 w 97"/>
                  <a:gd name="T19" fmla="*/ 46 h 112"/>
                  <a:gd name="T20" fmla="*/ 9 w 97"/>
                  <a:gd name="T21" fmla="*/ 69 h 112"/>
                  <a:gd name="T22" fmla="*/ 9 w 97"/>
                  <a:gd name="T23" fmla="*/ 69 h 112"/>
                  <a:gd name="T24" fmla="*/ 15 w 97"/>
                  <a:gd name="T25" fmla="*/ 88 h 112"/>
                  <a:gd name="T26" fmla="*/ 6 w 97"/>
                  <a:gd name="T27" fmla="*/ 88 h 112"/>
                  <a:gd name="T28" fmla="*/ 0 w 97"/>
                  <a:gd name="T29" fmla="*/ 95 h 112"/>
                  <a:gd name="T30" fmla="*/ 16 w 97"/>
                  <a:gd name="T31" fmla="*/ 110 h 112"/>
                  <a:gd name="T32" fmla="*/ 42 w 97"/>
                  <a:gd name="T33" fmla="*/ 112 h 112"/>
                  <a:gd name="T34" fmla="*/ 44 w 97"/>
                  <a:gd name="T35" fmla="*/ 112 h 112"/>
                  <a:gd name="T36" fmla="*/ 44 w 97"/>
                  <a:gd name="T37" fmla="*/ 112 h 112"/>
                  <a:gd name="T38" fmla="*/ 47 w 97"/>
                  <a:gd name="T39" fmla="*/ 112 h 112"/>
                  <a:gd name="T40" fmla="*/ 48 w 97"/>
                  <a:gd name="T41" fmla="*/ 112 h 112"/>
                  <a:gd name="T42" fmla="*/ 49 w 97"/>
                  <a:gd name="T43" fmla="*/ 112 h 112"/>
                  <a:gd name="T44" fmla="*/ 53 w 97"/>
                  <a:gd name="T45" fmla="*/ 112 h 112"/>
                  <a:gd name="T46" fmla="*/ 53 w 97"/>
                  <a:gd name="T47" fmla="*/ 112 h 112"/>
                  <a:gd name="T48" fmla="*/ 54 w 97"/>
                  <a:gd name="T49" fmla="*/ 112 h 112"/>
                  <a:gd name="T50" fmla="*/ 81 w 97"/>
                  <a:gd name="T51" fmla="*/ 110 h 112"/>
                  <a:gd name="T52" fmla="*/ 96 w 97"/>
                  <a:gd name="T53" fmla="*/ 95 h 112"/>
                  <a:gd name="T54" fmla="*/ 91 w 97"/>
                  <a:gd name="T55" fmla="*/ 8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7" h="112">
                    <a:moveTo>
                      <a:pt x="91" y="88"/>
                    </a:moveTo>
                    <a:cubicBezTo>
                      <a:pt x="89" y="95"/>
                      <a:pt x="83" y="93"/>
                      <a:pt x="82" y="88"/>
                    </a:cubicBezTo>
                    <a:cubicBezTo>
                      <a:pt x="81" y="86"/>
                      <a:pt x="83" y="79"/>
                      <a:pt x="85" y="74"/>
                    </a:cubicBezTo>
                    <a:cubicBezTo>
                      <a:pt x="86" y="73"/>
                      <a:pt x="87" y="71"/>
                      <a:pt x="88" y="69"/>
                    </a:cubicBezTo>
                    <a:cubicBezTo>
                      <a:pt x="88" y="69"/>
                      <a:pt x="88" y="69"/>
                      <a:pt x="88" y="69"/>
                    </a:cubicBezTo>
                    <a:cubicBezTo>
                      <a:pt x="88" y="69"/>
                      <a:pt x="88" y="69"/>
                      <a:pt x="88" y="69"/>
                    </a:cubicBezTo>
                    <a:cubicBezTo>
                      <a:pt x="90" y="64"/>
                      <a:pt x="91" y="59"/>
                      <a:pt x="91" y="53"/>
                    </a:cubicBezTo>
                    <a:cubicBezTo>
                      <a:pt x="91" y="36"/>
                      <a:pt x="82" y="22"/>
                      <a:pt x="69" y="17"/>
                    </a:cubicBezTo>
                    <a:cubicBezTo>
                      <a:pt x="62" y="7"/>
                      <a:pt x="52" y="0"/>
                      <a:pt x="40" y="0"/>
                    </a:cubicBezTo>
                    <a:cubicBezTo>
                      <a:pt x="20" y="0"/>
                      <a:pt x="4" y="20"/>
                      <a:pt x="4" y="46"/>
                    </a:cubicBezTo>
                    <a:cubicBezTo>
                      <a:pt x="4" y="54"/>
                      <a:pt x="6" y="62"/>
                      <a:pt x="9" y="69"/>
                    </a:cubicBezTo>
                    <a:cubicBezTo>
                      <a:pt x="9" y="69"/>
                      <a:pt x="9" y="69"/>
                      <a:pt x="9" y="69"/>
                    </a:cubicBezTo>
                    <a:cubicBezTo>
                      <a:pt x="9" y="69"/>
                      <a:pt x="17" y="84"/>
                      <a:pt x="15" y="88"/>
                    </a:cubicBezTo>
                    <a:cubicBezTo>
                      <a:pt x="13" y="93"/>
                      <a:pt x="8" y="95"/>
                      <a:pt x="6" y="88"/>
                    </a:cubicBezTo>
                    <a:cubicBezTo>
                      <a:pt x="3" y="82"/>
                      <a:pt x="0" y="90"/>
                      <a:pt x="0" y="95"/>
                    </a:cubicBezTo>
                    <a:cubicBezTo>
                      <a:pt x="1" y="101"/>
                      <a:pt x="2" y="108"/>
                      <a:pt x="16" y="110"/>
                    </a:cubicBezTo>
                    <a:cubicBezTo>
                      <a:pt x="27" y="112"/>
                      <a:pt x="33" y="112"/>
                      <a:pt x="42" y="112"/>
                    </a:cubicBezTo>
                    <a:cubicBezTo>
                      <a:pt x="43" y="112"/>
                      <a:pt x="44" y="112"/>
                      <a:pt x="44" y="112"/>
                    </a:cubicBezTo>
                    <a:cubicBezTo>
                      <a:pt x="44" y="112"/>
                      <a:pt x="44" y="112"/>
                      <a:pt x="44" y="112"/>
                    </a:cubicBezTo>
                    <a:cubicBezTo>
                      <a:pt x="45" y="112"/>
                      <a:pt x="46" y="112"/>
                      <a:pt x="47" y="112"/>
                    </a:cubicBezTo>
                    <a:cubicBezTo>
                      <a:pt x="48" y="112"/>
                      <a:pt x="48" y="112"/>
                      <a:pt x="48" y="112"/>
                    </a:cubicBezTo>
                    <a:cubicBezTo>
                      <a:pt x="49" y="112"/>
                      <a:pt x="49" y="112"/>
                      <a:pt x="49" y="112"/>
                    </a:cubicBezTo>
                    <a:cubicBezTo>
                      <a:pt x="50" y="112"/>
                      <a:pt x="51" y="112"/>
                      <a:pt x="53" y="112"/>
                    </a:cubicBezTo>
                    <a:cubicBezTo>
                      <a:pt x="53" y="112"/>
                      <a:pt x="53" y="112"/>
                      <a:pt x="53" y="112"/>
                    </a:cubicBezTo>
                    <a:cubicBezTo>
                      <a:pt x="53" y="112"/>
                      <a:pt x="54" y="112"/>
                      <a:pt x="54" y="112"/>
                    </a:cubicBezTo>
                    <a:cubicBezTo>
                      <a:pt x="63" y="112"/>
                      <a:pt x="69" y="112"/>
                      <a:pt x="81" y="110"/>
                    </a:cubicBezTo>
                    <a:cubicBezTo>
                      <a:pt x="94" y="108"/>
                      <a:pt x="96" y="101"/>
                      <a:pt x="96" y="95"/>
                    </a:cubicBezTo>
                    <a:cubicBezTo>
                      <a:pt x="97" y="90"/>
                      <a:pt x="93" y="82"/>
                      <a:pt x="91" y="88"/>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3" name="Freeform 66"/>
              <p:cNvSpPr>
                <a:spLocks/>
              </p:cNvSpPr>
              <p:nvPr/>
            </p:nvSpPr>
            <p:spPr bwMode="auto">
              <a:xfrm>
                <a:off x="8668331" y="5101668"/>
                <a:ext cx="98386" cy="254164"/>
              </a:xfrm>
              <a:custGeom>
                <a:avLst/>
                <a:gdLst>
                  <a:gd name="T0" fmla="*/ 0 w 60"/>
                  <a:gd name="T1" fmla="*/ 7 h 155"/>
                  <a:gd name="T2" fmla="*/ 24 w 60"/>
                  <a:gd name="T3" fmla="*/ 0 h 155"/>
                  <a:gd name="T4" fmla="*/ 60 w 60"/>
                  <a:gd name="T5" fmla="*/ 155 h 155"/>
                  <a:gd name="T6" fmla="*/ 35 w 60"/>
                  <a:gd name="T7" fmla="*/ 155 h 155"/>
                  <a:gd name="T8" fmla="*/ 0 w 60"/>
                  <a:gd name="T9" fmla="*/ 7 h 155"/>
                </a:gdLst>
                <a:ahLst/>
                <a:cxnLst>
                  <a:cxn ang="0">
                    <a:pos x="T0" y="T1"/>
                  </a:cxn>
                  <a:cxn ang="0">
                    <a:pos x="T2" y="T3"/>
                  </a:cxn>
                  <a:cxn ang="0">
                    <a:pos x="T4" y="T5"/>
                  </a:cxn>
                  <a:cxn ang="0">
                    <a:pos x="T6" y="T7"/>
                  </a:cxn>
                  <a:cxn ang="0">
                    <a:pos x="T8" y="T9"/>
                  </a:cxn>
                </a:cxnLst>
                <a:rect l="0" t="0" r="r" b="b"/>
                <a:pathLst>
                  <a:path w="60" h="155">
                    <a:moveTo>
                      <a:pt x="0" y="7"/>
                    </a:moveTo>
                    <a:cubicBezTo>
                      <a:pt x="8" y="5"/>
                      <a:pt x="16" y="3"/>
                      <a:pt x="24" y="0"/>
                    </a:cubicBezTo>
                    <a:cubicBezTo>
                      <a:pt x="47" y="51"/>
                      <a:pt x="54" y="100"/>
                      <a:pt x="60" y="155"/>
                    </a:cubicBezTo>
                    <a:cubicBezTo>
                      <a:pt x="35" y="155"/>
                      <a:pt x="35" y="155"/>
                      <a:pt x="35" y="155"/>
                    </a:cubicBezTo>
                    <a:cubicBezTo>
                      <a:pt x="29" y="102"/>
                      <a:pt x="23" y="55"/>
                      <a:pt x="0" y="7"/>
                    </a:cubicBez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4" name="Freeform 67"/>
              <p:cNvSpPr>
                <a:spLocks/>
              </p:cNvSpPr>
              <p:nvPr/>
            </p:nvSpPr>
            <p:spPr bwMode="auto">
              <a:xfrm>
                <a:off x="8543006" y="5581885"/>
                <a:ext cx="58563" cy="305699"/>
              </a:xfrm>
              <a:custGeom>
                <a:avLst/>
                <a:gdLst>
                  <a:gd name="T0" fmla="*/ 43 w 50"/>
                  <a:gd name="T1" fmla="*/ 261 h 261"/>
                  <a:gd name="T2" fmla="*/ 7 w 50"/>
                  <a:gd name="T3" fmla="*/ 261 h 261"/>
                  <a:gd name="T4" fmla="*/ 0 w 50"/>
                  <a:gd name="T5" fmla="*/ 0 h 261"/>
                  <a:gd name="T6" fmla="*/ 50 w 50"/>
                  <a:gd name="T7" fmla="*/ 0 h 261"/>
                  <a:gd name="T8" fmla="*/ 43 w 50"/>
                  <a:gd name="T9" fmla="*/ 261 h 261"/>
                </a:gdLst>
                <a:ahLst/>
                <a:cxnLst>
                  <a:cxn ang="0">
                    <a:pos x="T0" y="T1"/>
                  </a:cxn>
                  <a:cxn ang="0">
                    <a:pos x="T2" y="T3"/>
                  </a:cxn>
                  <a:cxn ang="0">
                    <a:pos x="T4" y="T5"/>
                  </a:cxn>
                  <a:cxn ang="0">
                    <a:pos x="T6" y="T7"/>
                  </a:cxn>
                  <a:cxn ang="0">
                    <a:pos x="T8" y="T9"/>
                  </a:cxn>
                </a:cxnLst>
                <a:rect l="0" t="0" r="r" b="b"/>
                <a:pathLst>
                  <a:path w="50" h="261">
                    <a:moveTo>
                      <a:pt x="43" y="261"/>
                    </a:moveTo>
                    <a:lnTo>
                      <a:pt x="7" y="261"/>
                    </a:lnTo>
                    <a:lnTo>
                      <a:pt x="0" y="0"/>
                    </a:lnTo>
                    <a:lnTo>
                      <a:pt x="50" y="0"/>
                    </a:lnTo>
                    <a:lnTo>
                      <a:pt x="43" y="261"/>
                    </a:lnTo>
                    <a:close/>
                  </a:path>
                </a:pathLst>
              </a:custGeom>
              <a:solidFill>
                <a:srgbClr val="BA8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5" name="Freeform 68"/>
              <p:cNvSpPr>
                <a:spLocks/>
              </p:cNvSpPr>
              <p:nvPr/>
            </p:nvSpPr>
            <p:spPr bwMode="auto">
              <a:xfrm>
                <a:off x="8545348" y="5860645"/>
                <a:ext cx="55049" cy="26939"/>
              </a:xfrm>
              <a:custGeom>
                <a:avLst/>
                <a:gdLst>
                  <a:gd name="T0" fmla="*/ 16 w 33"/>
                  <a:gd name="T1" fmla="*/ 0 h 16"/>
                  <a:gd name="T2" fmla="*/ 0 w 33"/>
                  <a:gd name="T3" fmla="*/ 16 h 16"/>
                  <a:gd name="T4" fmla="*/ 33 w 33"/>
                  <a:gd name="T5" fmla="*/ 16 h 16"/>
                  <a:gd name="T6" fmla="*/ 16 w 33"/>
                  <a:gd name="T7" fmla="*/ 0 h 16"/>
                </a:gdLst>
                <a:ahLst/>
                <a:cxnLst>
                  <a:cxn ang="0">
                    <a:pos x="T0" y="T1"/>
                  </a:cxn>
                  <a:cxn ang="0">
                    <a:pos x="T2" y="T3"/>
                  </a:cxn>
                  <a:cxn ang="0">
                    <a:pos x="T4" y="T5"/>
                  </a:cxn>
                  <a:cxn ang="0">
                    <a:pos x="T6" y="T7"/>
                  </a:cxn>
                </a:cxnLst>
                <a:rect l="0" t="0" r="r" b="b"/>
                <a:pathLst>
                  <a:path w="33" h="16">
                    <a:moveTo>
                      <a:pt x="16" y="0"/>
                    </a:moveTo>
                    <a:cubicBezTo>
                      <a:pt x="7" y="0"/>
                      <a:pt x="0" y="7"/>
                      <a:pt x="0" y="16"/>
                    </a:cubicBezTo>
                    <a:cubicBezTo>
                      <a:pt x="33" y="16"/>
                      <a:pt x="33" y="16"/>
                      <a:pt x="33" y="16"/>
                    </a:cubicBezTo>
                    <a:cubicBezTo>
                      <a:pt x="33" y="7"/>
                      <a:pt x="25" y="0"/>
                      <a:pt x="1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6" name="Freeform 69"/>
              <p:cNvSpPr>
                <a:spLocks/>
              </p:cNvSpPr>
              <p:nvPr/>
            </p:nvSpPr>
            <p:spPr bwMode="auto">
              <a:xfrm>
                <a:off x="8610939" y="5581885"/>
                <a:ext cx="57392" cy="305699"/>
              </a:xfrm>
              <a:custGeom>
                <a:avLst/>
                <a:gdLst>
                  <a:gd name="T0" fmla="*/ 6 w 49"/>
                  <a:gd name="T1" fmla="*/ 261 h 261"/>
                  <a:gd name="T2" fmla="*/ 42 w 49"/>
                  <a:gd name="T3" fmla="*/ 261 h 261"/>
                  <a:gd name="T4" fmla="*/ 49 w 49"/>
                  <a:gd name="T5" fmla="*/ 0 h 261"/>
                  <a:gd name="T6" fmla="*/ 0 w 49"/>
                  <a:gd name="T7" fmla="*/ 0 h 261"/>
                  <a:gd name="T8" fmla="*/ 6 w 49"/>
                  <a:gd name="T9" fmla="*/ 261 h 261"/>
                </a:gdLst>
                <a:ahLst/>
                <a:cxnLst>
                  <a:cxn ang="0">
                    <a:pos x="T0" y="T1"/>
                  </a:cxn>
                  <a:cxn ang="0">
                    <a:pos x="T2" y="T3"/>
                  </a:cxn>
                  <a:cxn ang="0">
                    <a:pos x="T4" y="T5"/>
                  </a:cxn>
                  <a:cxn ang="0">
                    <a:pos x="T6" y="T7"/>
                  </a:cxn>
                  <a:cxn ang="0">
                    <a:pos x="T8" y="T9"/>
                  </a:cxn>
                </a:cxnLst>
                <a:rect l="0" t="0" r="r" b="b"/>
                <a:pathLst>
                  <a:path w="49" h="261">
                    <a:moveTo>
                      <a:pt x="6" y="261"/>
                    </a:moveTo>
                    <a:lnTo>
                      <a:pt x="42" y="261"/>
                    </a:lnTo>
                    <a:lnTo>
                      <a:pt x="49" y="0"/>
                    </a:lnTo>
                    <a:lnTo>
                      <a:pt x="0" y="0"/>
                    </a:lnTo>
                    <a:lnTo>
                      <a:pt x="6" y="261"/>
                    </a:lnTo>
                    <a:close/>
                  </a:path>
                </a:pathLst>
              </a:custGeom>
              <a:solidFill>
                <a:srgbClr val="BA8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2" name="Freeform 70"/>
              <p:cNvSpPr>
                <a:spLocks/>
              </p:cNvSpPr>
              <p:nvPr/>
            </p:nvSpPr>
            <p:spPr bwMode="auto">
              <a:xfrm>
                <a:off x="8613282" y="5860645"/>
                <a:ext cx="53878" cy="26939"/>
              </a:xfrm>
              <a:custGeom>
                <a:avLst/>
                <a:gdLst>
                  <a:gd name="T0" fmla="*/ 16 w 33"/>
                  <a:gd name="T1" fmla="*/ 0 h 16"/>
                  <a:gd name="T2" fmla="*/ 33 w 33"/>
                  <a:gd name="T3" fmla="*/ 16 h 16"/>
                  <a:gd name="T4" fmla="*/ 0 w 33"/>
                  <a:gd name="T5" fmla="*/ 16 h 16"/>
                  <a:gd name="T6" fmla="*/ 16 w 33"/>
                  <a:gd name="T7" fmla="*/ 0 h 16"/>
                </a:gdLst>
                <a:ahLst/>
                <a:cxnLst>
                  <a:cxn ang="0">
                    <a:pos x="T0" y="T1"/>
                  </a:cxn>
                  <a:cxn ang="0">
                    <a:pos x="T2" y="T3"/>
                  </a:cxn>
                  <a:cxn ang="0">
                    <a:pos x="T4" y="T5"/>
                  </a:cxn>
                  <a:cxn ang="0">
                    <a:pos x="T6" y="T7"/>
                  </a:cxn>
                </a:cxnLst>
                <a:rect l="0" t="0" r="r" b="b"/>
                <a:pathLst>
                  <a:path w="33" h="16">
                    <a:moveTo>
                      <a:pt x="16" y="0"/>
                    </a:moveTo>
                    <a:cubicBezTo>
                      <a:pt x="25" y="0"/>
                      <a:pt x="33" y="7"/>
                      <a:pt x="33" y="16"/>
                    </a:cubicBezTo>
                    <a:cubicBezTo>
                      <a:pt x="0" y="16"/>
                      <a:pt x="0" y="16"/>
                      <a:pt x="0" y="16"/>
                    </a:cubicBezTo>
                    <a:cubicBezTo>
                      <a:pt x="0" y="7"/>
                      <a:pt x="7" y="0"/>
                      <a:pt x="1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3" name="Freeform 71"/>
              <p:cNvSpPr>
                <a:spLocks/>
              </p:cNvSpPr>
              <p:nvPr/>
            </p:nvSpPr>
            <p:spPr bwMode="auto">
              <a:xfrm>
                <a:off x="8731579" y="5355832"/>
                <a:ext cx="29282" cy="32795"/>
              </a:xfrm>
              <a:custGeom>
                <a:avLst/>
                <a:gdLst>
                  <a:gd name="T0" fmla="*/ 0 w 18"/>
                  <a:gd name="T1" fmla="*/ 0 h 20"/>
                  <a:gd name="T2" fmla="*/ 0 w 18"/>
                  <a:gd name="T3" fmla="*/ 11 h 20"/>
                  <a:gd name="T4" fmla="*/ 9 w 18"/>
                  <a:gd name="T5" fmla="*/ 20 h 20"/>
                  <a:gd name="T6" fmla="*/ 18 w 18"/>
                  <a:gd name="T7" fmla="*/ 11 h 20"/>
                  <a:gd name="T8" fmla="*/ 18 w 18"/>
                  <a:gd name="T9" fmla="*/ 0 h 20"/>
                  <a:gd name="T10" fmla="*/ 0 w 18"/>
                  <a:gd name="T11" fmla="*/ 0 h 20"/>
                </a:gdLst>
                <a:ahLst/>
                <a:cxnLst>
                  <a:cxn ang="0">
                    <a:pos x="T0" y="T1"/>
                  </a:cxn>
                  <a:cxn ang="0">
                    <a:pos x="T2" y="T3"/>
                  </a:cxn>
                  <a:cxn ang="0">
                    <a:pos x="T4" y="T5"/>
                  </a:cxn>
                  <a:cxn ang="0">
                    <a:pos x="T6" y="T7"/>
                  </a:cxn>
                  <a:cxn ang="0">
                    <a:pos x="T8" y="T9"/>
                  </a:cxn>
                  <a:cxn ang="0">
                    <a:pos x="T10" y="T11"/>
                  </a:cxn>
                </a:cxnLst>
                <a:rect l="0" t="0" r="r" b="b"/>
                <a:pathLst>
                  <a:path w="18" h="20">
                    <a:moveTo>
                      <a:pt x="0" y="0"/>
                    </a:moveTo>
                    <a:cubicBezTo>
                      <a:pt x="0" y="11"/>
                      <a:pt x="0" y="11"/>
                      <a:pt x="0" y="11"/>
                    </a:cubicBezTo>
                    <a:cubicBezTo>
                      <a:pt x="0" y="16"/>
                      <a:pt x="4" y="20"/>
                      <a:pt x="9" y="20"/>
                    </a:cubicBezTo>
                    <a:cubicBezTo>
                      <a:pt x="14" y="20"/>
                      <a:pt x="18" y="16"/>
                      <a:pt x="18" y="11"/>
                    </a:cubicBezTo>
                    <a:cubicBezTo>
                      <a:pt x="18" y="0"/>
                      <a:pt x="18" y="0"/>
                      <a:pt x="18" y="0"/>
                    </a:cubicBezTo>
                    <a:lnTo>
                      <a:pt x="0" y="0"/>
                    </a:lnTo>
                    <a:close/>
                  </a:path>
                </a:pathLst>
              </a:custGeom>
              <a:solidFill>
                <a:srgbClr val="BA8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4" name="Freeform 72"/>
              <p:cNvSpPr>
                <a:spLocks/>
              </p:cNvSpPr>
              <p:nvPr/>
            </p:nvSpPr>
            <p:spPr bwMode="auto">
              <a:xfrm>
                <a:off x="8437592" y="5101668"/>
                <a:ext cx="99557" cy="254164"/>
              </a:xfrm>
              <a:custGeom>
                <a:avLst/>
                <a:gdLst>
                  <a:gd name="T0" fmla="*/ 61 w 61"/>
                  <a:gd name="T1" fmla="*/ 7 h 155"/>
                  <a:gd name="T2" fmla="*/ 36 w 61"/>
                  <a:gd name="T3" fmla="*/ 0 h 155"/>
                  <a:gd name="T4" fmla="*/ 0 w 61"/>
                  <a:gd name="T5" fmla="*/ 155 h 155"/>
                  <a:gd name="T6" fmla="*/ 25 w 61"/>
                  <a:gd name="T7" fmla="*/ 155 h 155"/>
                  <a:gd name="T8" fmla="*/ 61 w 61"/>
                  <a:gd name="T9" fmla="*/ 7 h 155"/>
                </a:gdLst>
                <a:ahLst/>
                <a:cxnLst>
                  <a:cxn ang="0">
                    <a:pos x="T0" y="T1"/>
                  </a:cxn>
                  <a:cxn ang="0">
                    <a:pos x="T2" y="T3"/>
                  </a:cxn>
                  <a:cxn ang="0">
                    <a:pos x="T4" y="T5"/>
                  </a:cxn>
                  <a:cxn ang="0">
                    <a:pos x="T6" y="T7"/>
                  </a:cxn>
                  <a:cxn ang="0">
                    <a:pos x="T8" y="T9"/>
                  </a:cxn>
                </a:cxnLst>
                <a:rect l="0" t="0" r="r" b="b"/>
                <a:pathLst>
                  <a:path w="61" h="155">
                    <a:moveTo>
                      <a:pt x="61" y="7"/>
                    </a:moveTo>
                    <a:cubicBezTo>
                      <a:pt x="53" y="5"/>
                      <a:pt x="44" y="3"/>
                      <a:pt x="36" y="0"/>
                    </a:cubicBezTo>
                    <a:cubicBezTo>
                      <a:pt x="12" y="51"/>
                      <a:pt x="5" y="100"/>
                      <a:pt x="0" y="155"/>
                    </a:cubicBezTo>
                    <a:cubicBezTo>
                      <a:pt x="25" y="155"/>
                      <a:pt x="25" y="155"/>
                      <a:pt x="25" y="155"/>
                    </a:cubicBezTo>
                    <a:cubicBezTo>
                      <a:pt x="31" y="102"/>
                      <a:pt x="38" y="55"/>
                      <a:pt x="61" y="7"/>
                    </a:cubicBez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5" name="Freeform 73"/>
              <p:cNvSpPr>
                <a:spLocks/>
              </p:cNvSpPr>
              <p:nvPr/>
            </p:nvSpPr>
            <p:spPr bwMode="auto">
              <a:xfrm>
                <a:off x="8442277" y="5355832"/>
                <a:ext cx="31624" cy="32795"/>
              </a:xfrm>
              <a:custGeom>
                <a:avLst/>
                <a:gdLst>
                  <a:gd name="T0" fmla="*/ 19 w 19"/>
                  <a:gd name="T1" fmla="*/ 0 h 20"/>
                  <a:gd name="T2" fmla="*/ 19 w 19"/>
                  <a:gd name="T3" fmla="*/ 11 h 20"/>
                  <a:gd name="T4" fmla="*/ 10 w 19"/>
                  <a:gd name="T5" fmla="*/ 20 h 20"/>
                  <a:gd name="T6" fmla="*/ 0 w 19"/>
                  <a:gd name="T7" fmla="*/ 11 h 20"/>
                  <a:gd name="T8" fmla="*/ 0 w 19"/>
                  <a:gd name="T9" fmla="*/ 0 h 20"/>
                  <a:gd name="T10" fmla="*/ 19 w 19"/>
                  <a:gd name="T11" fmla="*/ 0 h 20"/>
                </a:gdLst>
                <a:ahLst/>
                <a:cxnLst>
                  <a:cxn ang="0">
                    <a:pos x="T0" y="T1"/>
                  </a:cxn>
                  <a:cxn ang="0">
                    <a:pos x="T2" y="T3"/>
                  </a:cxn>
                  <a:cxn ang="0">
                    <a:pos x="T4" y="T5"/>
                  </a:cxn>
                  <a:cxn ang="0">
                    <a:pos x="T6" y="T7"/>
                  </a:cxn>
                  <a:cxn ang="0">
                    <a:pos x="T8" y="T9"/>
                  </a:cxn>
                  <a:cxn ang="0">
                    <a:pos x="T10" y="T11"/>
                  </a:cxn>
                </a:cxnLst>
                <a:rect l="0" t="0" r="r" b="b"/>
                <a:pathLst>
                  <a:path w="19" h="20">
                    <a:moveTo>
                      <a:pt x="19" y="0"/>
                    </a:moveTo>
                    <a:cubicBezTo>
                      <a:pt x="19" y="11"/>
                      <a:pt x="19" y="11"/>
                      <a:pt x="19" y="11"/>
                    </a:cubicBezTo>
                    <a:cubicBezTo>
                      <a:pt x="19" y="16"/>
                      <a:pt x="15" y="20"/>
                      <a:pt x="10" y="20"/>
                    </a:cubicBezTo>
                    <a:cubicBezTo>
                      <a:pt x="4" y="20"/>
                      <a:pt x="0" y="16"/>
                      <a:pt x="0" y="11"/>
                    </a:cubicBezTo>
                    <a:cubicBezTo>
                      <a:pt x="0" y="0"/>
                      <a:pt x="0" y="0"/>
                      <a:pt x="0" y="0"/>
                    </a:cubicBezTo>
                    <a:lnTo>
                      <a:pt x="19" y="0"/>
                    </a:lnTo>
                    <a:close/>
                  </a:path>
                </a:pathLst>
              </a:custGeom>
              <a:solidFill>
                <a:srgbClr val="BA8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6" name="Freeform 74"/>
              <p:cNvSpPr>
                <a:spLocks/>
              </p:cNvSpPr>
              <p:nvPr/>
            </p:nvSpPr>
            <p:spPr bwMode="auto">
              <a:xfrm>
                <a:off x="8498498" y="5094640"/>
                <a:ext cx="209656" cy="325611"/>
              </a:xfrm>
              <a:custGeom>
                <a:avLst/>
                <a:gdLst>
                  <a:gd name="T0" fmla="*/ 115 w 179"/>
                  <a:gd name="T1" fmla="*/ 0 h 278"/>
                  <a:gd name="T2" fmla="*/ 89 w 179"/>
                  <a:gd name="T3" fmla="*/ 202 h 278"/>
                  <a:gd name="T4" fmla="*/ 64 w 179"/>
                  <a:gd name="T5" fmla="*/ 0 h 278"/>
                  <a:gd name="T6" fmla="*/ 0 w 179"/>
                  <a:gd name="T7" fmla="*/ 6 h 278"/>
                  <a:gd name="T8" fmla="*/ 12 w 179"/>
                  <a:gd name="T9" fmla="*/ 278 h 278"/>
                  <a:gd name="T10" fmla="*/ 165 w 179"/>
                  <a:gd name="T11" fmla="*/ 278 h 278"/>
                  <a:gd name="T12" fmla="*/ 179 w 179"/>
                  <a:gd name="T13" fmla="*/ 6 h 278"/>
                  <a:gd name="T14" fmla="*/ 115 w 179"/>
                  <a:gd name="T15" fmla="*/ 0 h 2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78">
                    <a:moveTo>
                      <a:pt x="115" y="0"/>
                    </a:moveTo>
                    <a:lnTo>
                      <a:pt x="89" y="202"/>
                    </a:lnTo>
                    <a:lnTo>
                      <a:pt x="64" y="0"/>
                    </a:lnTo>
                    <a:lnTo>
                      <a:pt x="0" y="6"/>
                    </a:lnTo>
                    <a:lnTo>
                      <a:pt x="12" y="278"/>
                    </a:lnTo>
                    <a:lnTo>
                      <a:pt x="165" y="278"/>
                    </a:lnTo>
                    <a:lnTo>
                      <a:pt x="179" y="6"/>
                    </a:lnTo>
                    <a:lnTo>
                      <a:pt x="115" y="0"/>
                    </a:ln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7" name="Freeform 75"/>
              <p:cNvSpPr>
                <a:spLocks/>
              </p:cNvSpPr>
              <p:nvPr/>
            </p:nvSpPr>
            <p:spPr bwMode="auto">
              <a:xfrm>
                <a:off x="8650762" y="4978685"/>
                <a:ext cx="117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8" name="Freeform 76"/>
              <p:cNvSpPr>
                <a:spLocks/>
              </p:cNvSpPr>
              <p:nvPr/>
            </p:nvSpPr>
            <p:spPr bwMode="auto">
              <a:xfrm>
                <a:off x="8650762" y="497634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9" name="Freeform 77"/>
              <p:cNvSpPr>
                <a:spLocks/>
              </p:cNvSpPr>
              <p:nvPr/>
            </p:nvSpPr>
            <p:spPr bwMode="auto">
              <a:xfrm>
                <a:off x="8649591" y="497165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0" name="Freeform 78"/>
              <p:cNvSpPr>
                <a:spLocks/>
              </p:cNvSpPr>
              <p:nvPr/>
            </p:nvSpPr>
            <p:spPr bwMode="auto">
              <a:xfrm>
                <a:off x="8649591" y="497400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2" name="Freeform 80"/>
              <p:cNvSpPr>
                <a:spLocks/>
              </p:cNvSpPr>
              <p:nvPr/>
            </p:nvSpPr>
            <p:spPr bwMode="auto">
              <a:xfrm>
                <a:off x="8651933" y="4979857"/>
                <a:ext cx="0" cy="234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3" name="Freeform 81"/>
              <p:cNvSpPr>
                <a:spLocks/>
              </p:cNvSpPr>
              <p:nvPr/>
            </p:nvSpPr>
            <p:spPr bwMode="auto">
              <a:xfrm>
                <a:off x="8651933" y="4982199"/>
                <a:ext cx="0" cy="2343"/>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1"/>
                      <a:pt x="0" y="0"/>
                    </a:cubicBezTo>
                    <a:cubicBezTo>
                      <a:pt x="0" y="1"/>
                      <a:pt x="0" y="1"/>
                      <a:pt x="0" y="2"/>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4" name="Freeform 82"/>
              <p:cNvSpPr>
                <a:spLocks/>
              </p:cNvSpPr>
              <p:nvPr/>
            </p:nvSpPr>
            <p:spPr bwMode="auto">
              <a:xfrm>
                <a:off x="8647248" y="497048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14" name="Freeform 87"/>
              <p:cNvSpPr>
                <a:spLocks/>
              </p:cNvSpPr>
              <p:nvPr/>
            </p:nvSpPr>
            <p:spPr bwMode="auto">
              <a:xfrm>
                <a:off x="8543006" y="4966973"/>
                <a:ext cx="117126" cy="142894"/>
              </a:xfrm>
              <a:custGeom>
                <a:avLst/>
                <a:gdLst>
                  <a:gd name="T0" fmla="*/ 69 w 72"/>
                  <a:gd name="T1" fmla="*/ 15 h 87"/>
                  <a:gd name="T2" fmla="*/ 67 w 72"/>
                  <a:gd name="T3" fmla="*/ 15 h 87"/>
                  <a:gd name="T4" fmla="*/ 67 w 72"/>
                  <a:gd name="T5" fmla="*/ 11 h 87"/>
                  <a:gd name="T6" fmla="*/ 67 w 72"/>
                  <a:gd name="T7" fmla="*/ 9 h 87"/>
                  <a:gd name="T8" fmla="*/ 67 w 72"/>
                  <a:gd name="T9" fmla="*/ 9 h 87"/>
                  <a:gd name="T10" fmla="*/ 67 w 72"/>
                  <a:gd name="T11" fmla="*/ 8 h 87"/>
                  <a:gd name="T12" fmla="*/ 67 w 72"/>
                  <a:gd name="T13" fmla="*/ 7 h 87"/>
                  <a:gd name="T14" fmla="*/ 66 w 72"/>
                  <a:gd name="T15" fmla="*/ 7 h 87"/>
                  <a:gd name="T16" fmla="*/ 66 w 72"/>
                  <a:gd name="T17" fmla="*/ 6 h 87"/>
                  <a:gd name="T18" fmla="*/ 66 w 72"/>
                  <a:gd name="T19" fmla="*/ 6 h 87"/>
                  <a:gd name="T20" fmla="*/ 65 w 72"/>
                  <a:gd name="T21" fmla="*/ 4 h 87"/>
                  <a:gd name="T22" fmla="*/ 65 w 72"/>
                  <a:gd name="T23" fmla="*/ 4 h 87"/>
                  <a:gd name="T24" fmla="*/ 65 w 72"/>
                  <a:gd name="T25" fmla="*/ 3 h 87"/>
                  <a:gd name="T26" fmla="*/ 65 w 72"/>
                  <a:gd name="T27" fmla="*/ 3 h 87"/>
                  <a:gd name="T28" fmla="*/ 64 w 72"/>
                  <a:gd name="T29" fmla="*/ 2 h 87"/>
                  <a:gd name="T30" fmla="*/ 64 w 72"/>
                  <a:gd name="T31" fmla="*/ 2 h 87"/>
                  <a:gd name="T32" fmla="*/ 59 w 72"/>
                  <a:gd name="T33" fmla="*/ 3 h 87"/>
                  <a:gd name="T34" fmla="*/ 48 w 72"/>
                  <a:gd name="T35" fmla="*/ 0 h 87"/>
                  <a:gd name="T36" fmla="*/ 30 w 72"/>
                  <a:gd name="T37" fmla="*/ 3 h 87"/>
                  <a:gd name="T38" fmla="*/ 10 w 72"/>
                  <a:gd name="T39" fmla="*/ 0 h 87"/>
                  <a:gd name="T40" fmla="*/ 7 w 72"/>
                  <a:gd name="T41" fmla="*/ 3 h 87"/>
                  <a:gd name="T42" fmla="*/ 7 w 72"/>
                  <a:gd name="T43" fmla="*/ 3 h 87"/>
                  <a:gd name="T44" fmla="*/ 7 w 72"/>
                  <a:gd name="T45" fmla="*/ 5 h 87"/>
                  <a:gd name="T46" fmla="*/ 7 w 72"/>
                  <a:gd name="T47" fmla="*/ 5 h 87"/>
                  <a:gd name="T48" fmla="*/ 6 w 72"/>
                  <a:gd name="T49" fmla="*/ 6 h 87"/>
                  <a:gd name="T50" fmla="*/ 6 w 72"/>
                  <a:gd name="T51" fmla="*/ 6 h 87"/>
                  <a:gd name="T52" fmla="*/ 6 w 72"/>
                  <a:gd name="T53" fmla="*/ 7 h 87"/>
                  <a:gd name="T54" fmla="*/ 6 w 72"/>
                  <a:gd name="T55" fmla="*/ 8 h 87"/>
                  <a:gd name="T56" fmla="*/ 6 w 72"/>
                  <a:gd name="T57" fmla="*/ 9 h 87"/>
                  <a:gd name="T58" fmla="*/ 6 w 72"/>
                  <a:gd name="T59" fmla="*/ 9 h 87"/>
                  <a:gd name="T60" fmla="*/ 6 w 72"/>
                  <a:gd name="T61" fmla="*/ 11 h 87"/>
                  <a:gd name="T62" fmla="*/ 6 w 72"/>
                  <a:gd name="T63" fmla="*/ 15 h 87"/>
                  <a:gd name="T64" fmla="*/ 5 w 72"/>
                  <a:gd name="T65" fmla="*/ 15 h 87"/>
                  <a:gd name="T66" fmla="*/ 0 w 72"/>
                  <a:gd name="T67" fmla="*/ 20 h 87"/>
                  <a:gd name="T68" fmla="*/ 0 w 72"/>
                  <a:gd name="T69" fmla="*/ 32 h 87"/>
                  <a:gd name="T70" fmla="*/ 6 w 72"/>
                  <a:gd name="T71" fmla="*/ 37 h 87"/>
                  <a:gd name="T72" fmla="*/ 10 w 72"/>
                  <a:gd name="T73" fmla="*/ 49 h 87"/>
                  <a:gd name="T74" fmla="*/ 22 w 72"/>
                  <a:gd name="T75" fmla="*/ 64 h 87"/>
                  <a:gd name="T76" fmla="*/ 24 w 72"/>
                  <a:gd name="T77" fmla="*/ 78 h 87"/>
                  <a:gd name="T78" fmla="*/ 37 w 72"/>
                  <a:gd name="T79" fmla="*/ 87 h 87"/>
                  <a:gd name="T80" fmla="*/ 50 w 72"/>
                  <a:gd name="T81" fmla="*/ 78 h 87"/>
                  <a:gd name="T82" fmla="*/ 52 w 72"/>
                  <a:gd name="T83" fmla="*/ 63 h 87"/>
                  <a:gd name="T84" fmla="*/ 62 w 72"/>
                  <a:gd name="T85" fmla="*/ 49 h 87"/>
                  <a:gd name="T86" fmla="*/ 67 w 72"/>
                  <a:gd name="T87" fmla="*/ 37 h 87"/>
                  <a:gd name="T88" fmla="*/ 72 w 72"/>
                  <a:gd name="T89" fmla="*/ 32 h 87"/>
                  <a:gd name="T90" fmla="*/ 72 w 72"/>
                  <a:gd name="T91" fmla="*/ 20 h 87"/>
                  <a:gd name="T92" fmla="*/ 69 w 72"/>
                  <a:gd name="T93" fmla="*/ 1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2" h="87">
                    <a:moveTo>
                      <a:pt x="69" y="15"/>
                    </a:moveTo>
                    <a:cubicBezTo>
                      <a:pt x="68" y="15"/>
                      <a:pt x="68" y="15"/>
                      <a:pt x="67" y="15"/>
                    </a:cubicBezTo>
                    <a:cubicBezTo>
                      <a:pt x="67" y="11"/>
                      <a:pt x="67" y="11"/>
                      <a:pt x="67" y="11"/>
                    </a:cubicBezTo>
                    <a:cubicBezTo>
                      <a:pt x="67" y="10"/>
                      <a:pt x="67" y="10"/>
                      <a:pt x="67" y="9"/>
                    </a:cubicBezTo>
                    <a:cubicBezTo>
                      <a:pt x="67" y="9"/>
                      <a:pt x="67" y="9"/>
                      <a:pt x="67" y="9"/>
                    </a:cubicBezTo>
                    <a:cubicBezTo>
                      <a:pt x="67" y="9"/>
                      <a:pt x="67" y="8"/>
                      <a:pt x="67" y="8"/>
                    </a:cubicBezTo>
                    <a:cubicBezTo>
                      <a:pt x="67" y="8"/>
                      <a:pt x="67" y="8"/>
                      <a:pt x="67" y="7"/>
                    </a:cubicBezTo>
                    <a:cubicBezTo>
                      <a:pt x="67" y="7"/>
                      <a:pt x="66" y="7"/>
                      <a:pt x="66" y="7"/>
                    </a:cubicBezTo>
                    <a:cubicBezTo>
                      <a:pt x="66" y="7"/>
                      <a:pt x="66" y="6"/>
                      <a:pt x="66" y="6"/>
                    </a:cubicBezTo>
                    <a:cubicBezTo>
                      <a:pt x="66" y="6"/>
                      <a:pt x="66" y="6"/>
                      <a:pt x="66" y="6"/>
                    </a:cubicBezTo>
                    <a:cubicBezTo>
                      <a:pt x="66" y="5"/>
                      <a:pt x="66" y="5"/>
                      <a:pt x="65" y="4"/>
                    </a:cubicBezTo>
                    <a:cubicBezTo>
                      <a:pt x="65" y="4"/>
                      <a:pt x="65" y="4"/>
                      <a:pt x="65" y="4"/>
                    </a:cubicBezTo>
                    <a:cubicBezTo>
                      <a:pt x="65" y="4"/>
                      <a:pt x="65" y="3"/>
                      <a:pt x="65" y="3"/>
                    </a:cubicBezTo>
                    <a:cubicBezTo>
                      <a:pt x="65" y="3"/>
                      <a:pt x="65" y="3"/>
                      <a:pt x="65" y="3"/>
                    </a:cubicBezTo>
                    <a:cubicBezTo>
                      <a:pt x="65" y="3"/>
                      <a:pt x="64" y="2"/>
                      <a:pt x="64" y="2"/>
                    </a:cubicBezTo>
                    <a:cubicBezTo>
                      <a:pt x="64" y="2"/>
                      <a:pt x="64" y="2"/>
                      <a:pt x="64" y="2"/>
                    </a:cubicBezTo>
                    <a:cubicBezTo>
                      <a:pt x="62" y="2"/>
                      <a:pt x="61" y="3"/>
                      <a:pt x="59" y="3"/>
                    </a:cubicBezTo>
                    <a:cubicBezTo>
                      <a:pt x="54" y="3"/>
                      <a:pt x="51" y="2"/>
                      <a:pt x="48" y="0"/>
                    </a:cubicBezTo>
                    <a:cubicBezTo>
                      <a:pt x="44" y="2"/>
                      <a:pt x="37" y="3"/>
                      <a:pt x="30" y="3"/>
                    </a:cubicBezTo>
                    <a:cubicBezTo>
                      <a:pt x="22" y="3"/>
                      <a:pt x="15" y="2"/>
                      <a:pt x="10" y="0"/>
                    </a:cubicBezTo>
                    <a:cubicBezTo>
                      <a:pt x="9" y="1"/>
                      <a:pt x="8" y="2"/>
                      <a:pt x="7" y="3"/>
                    </a:cubicBezTo>
                    <a:cubicBezTo>
                      <a:pt x="7" y="3"/>
                      <a:pt x="7" y="3"/>
                      <a:pt x="7" y="3"/>
                    </a:cubicBezTo>
                    <a:cubicBezTo>
                      <a:pt x="7" y="4"/>
                      <a:pt x="7" y="4"/>
                      <a:pt x="7" y="5"/>
                    </a:cubicBezTo>
                    <a:cubicBezTo>
                      <a:pt x="7" y="5"/>
                      <a:pt x="7" y="5"/>
                      <a:pt x="7" y="5"/>
                    </a:cubicBezTo>
                    <a:cubicBezTo>
                      <a:pt x="7" y="5"/>
                      <a:pt x="6" y="6"/>
                      <a:pt x="6" y="6"/>
                    </a:cubicBezTo>
                    <a:cubicBezTo>
                      <a:pt x="6" y="6"/>
                      <a:pt x="6" y="6"/>
                      <a:pt x="6" y="6"/>
                    </a:cubicBezTo>
                    <a:cubicBezTo>
                      <a:pt x="6" y="7"/>
                      <a:pt x="6" y="7"/>
                      <a:pt x="6" y="7"/>
                    </a:cubicBezTo>
                    <a:cubicBezTo>
                      <a:pt x="6" y="7"/>
                      <a:pt x="6" y="8"/>
                      <a:pt x="6" y="8"/>
                    </a:cubicBezTo>
                    <a:cubicBezTo>
                      <a:pt x="6" y="8"/>
                      <a:pt x="6" y="8"/>
                      <a:pt x="6" y="9"/>
                    </a:cubicBezTo>
                    <a:cubicBezTo>
                      <a:pt x="6" y="9"/>
                      <a:pt x="6" y="9"/>
                      <a:pt x="6" y="9"/>
                    </a:cubicBezTo>
                    <a:cubicBezTo>
                      <a:pt x="6" y="10"/>
                      <a:pt x="6" y="10"/>
                      <a:pt x="6" y="11"/>
                    </a:cubicBezTo>
                    <a:cubicBezTo>
                      <a:pt x="6" y="15"/>
                      <a:pt x="6" y="15"/>
                      <a:pt x="6" y="15"/>
                    </a:cubicBezTo>
                    <a:cubicBezTo>
                      <a:pt x="5" y="15"/>
                      <a:pt x="5" y="15"/>
                      <a:pt x="5" y="15"/>
                    </a:cubicBezTo>
                    <a:cubicBezTo>
                      <a:pt x="2" y="16"/>
                      <a:pt x="0" y="18"/>
                      <a:pt x="0" y="20"/>
                    </a:cubicBezTo>
                    <a:cubicBezTo>
                      <a:pt x="0" y="32"/>
                      <a:pt x="0" y="32"/>
                      <a:pt x="0" y="32"/>
                    </a:cubicBezTo>
                    <a:cubicBezTo>
                      <a:pt x="0" y="34"/>
                      <a:pt x="3" y="37"/>
                      <a:pt x="6" y="37"/>
                    </a:cubicBezTo>
                    <a:cubicBezTo>
                      <a:pt x="10" y="49"/>
                      <a:pt x="10" y="49"/>
                      <a:pt x="10" y="49"/>
                    </a:cubicBezTo>
                    <a:cubicBezTo>
                      <a:pt x="13" y="57"/>
                      <a:pt x="16" y="62"/>
                      <a:pt x="22" y="64"/>
                    </a:cubicBezTo>
                    <a:cubicBezTo>
                      <a:pt x="24" y="78"/>
                      <a:pt x="24" y="78"/>
                      <a:pt x="24" y="78"/>
                    </a:cubicBezTo>
                    <a:cubicBezTo>
                      <a:pt x="37" y="87"/>
                      <a:pt x="37" y="87"/>
                      <a:pt x="37" y="87"/>
                    </a:cubicBezTo>
                    <a:cubicBezTo>
                      <a:pt x="50" y="78"/>
                      <a:pt x="50" y="78"/>
                      <a:pt x="50" y="78"/>
                    </a:cubicBezTo>
                    <a:cubicBezTo>
                      <a:pt x="52" y="63"/>
                      <a:pt x="52" y="63"/>
                      <a:pt x="52" y="63"/>
                    </a:cubicBezTo>
                    <a:cubicBezTo>
                      <a:pt x="57" y="62"/>
                      <a:pt x="59" y="57"/>
                      <a:pt x="62" y="49"/>
                    </a:cubicBezTo>
                    <a:cubicBezTo>
                      <a:pt x="67" y="37"/>
                      <a:pt x="67" y="37"/>
                      <a:pt x="67" y="37"/>
                    </a:cubicBezTo>
                    <a:cubicBezTo>
                      <a:pt x="70" y="37"/>
                      <a:pt x="72" y="34"/>
                      <a:pt x="72" y="32"/>
                    </a:cubicBezTo>
                    <a:cubicBezTo>
                      <a:pt x="72" y="20"/>
                      <a:pt x="72" y="20"/>
                      <a:pt x="72" y="20"/>
                    </a:cubicBezTo>
                    <a:cubicBezTo>
                      <a:pt x="72" y="18"/>
                      <a:pt x="71" y="16"/>
                      <a:pt x="69" y="15"/>
                    </a:cubicBezTo>
                    <a:close/>
                  </a:path>
                </a:pathLst>
              </a:custGeom>
              <a:solidFill>
                <a:srgbClr val="BA8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15" name="Freeform 88"/>
              <p:cNvSpPr>
                <a:spLocks/>
              </p:cNvSpPr>
              <p:nvPr/>
            </p:nvSpPr>
            <p:spPr bwMode="auto">
              <a:xfrm>
                <a:off x="8512553" y="5420251"/>
                <a:ext cx="179203" cy="194429"/>
              </a:xfrm>
              <a:custGeom>
                <a:avLst/>
                <a:gdLst>
                  <a:gd name="T0" fmla="*/ 146 w 153"/>
                  <a:gd name="T1" fmla="*/ 166 h 166"/>
                  <a:gd name="T2" fmla="*/ 7 w 153"/>
                  <a:gd name="T3" fmla="*/ 166 h 166"/>
                  <a:gd name="T4" fmla="*/ 0 w 153"/>
                  <a:gd name="T5" fmla="*/ 0 h 166"/>
                  <a:gd name="T6" fmla="*/ 153 w 153"/>
                  <a:gd name="T7" fmla="*/ 0 h 166"/>
                  <a:gd name="T8" fmla="*/ 146 w 153"/>
                  <a:gd name="T9" fmla="*/ 166 h 166"/>
                </a:gdLst>
                <a:ahLst/>
                <a:cxnLst>
                  <a:cxn ang="0">
                    <a:pos x="T0" y="T1"/>
                  </a:cxn>
                  <a:cxn ang="0">
                    <a:pos x="T2" y="T3"/>
                  </a:cxn>
                  <a:cxn ang="0">
                    <a:pos x="T4" y="T5"/>
                  </a:cxn>
                  <a:cxn ang="0">
                    <a:pos x="T6" y="T7"/>
                  </a:cxn>
                  <a:cxn ang="0">
                    <a:pos x="T8" y="T9"/>
                  </a:cxn>
                </a:cxnLst>
                <a:rect l="0" t="0" r="r" b="b"/>
                <a:pathLst>
                  <a:path w="153" h="166">
                    <a:moveTo>
                      <a:pt x="146" y="166"/>
                    </a:moveTo>
                    <a:lnTo>
                      <a:pt x="7" y="166"/>
                    </a:lnTo>
                    <a:lnTo>
                      <a:pt x="0" y="0"/>
                    </a:lnTo>
                    <a:lnTo>
                      <a:pt x="153" y="0"/>
                    </a:lnTo>
                    <a:lnTo>
                      <a:pt x="146" y="166"/>
                    </a:lnTo>
                    <a:close/>
                  </a:path>
                </a:pathLst>
              </a:custGeom>
              <a:solidFill>
                <a:srgbClr val="FFA5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51" name="Oval 121"/>
              <p:cNvSpPr>
                <a:spLocks noChangeArrowheads="1"/>
              </p:cNvSpPr>
              <p:nvPr/>
            </p:nvSpPr>
            <p:spPr bwMode="auto">
              <a:xfrm>
                <a:off x="8650762" y="4991569"/>
                <a:ext cx="3514" cy="3514"/>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404" name="TextBox 403"/>
            <p:cNvSpPr txBox="1"/>
            <p:nvPr/>
          </p:nvSpPr>
          <p:spPr>
            <a:xfrm>
              <a:off x="8987501" y="5970335"/>
              <a:ext cx="2778494" cy="544765"/>
            </a:xfrm>
            <a:prstGeom prst="rect">
              <a:avLst/>
            </a:prstGeom>
            <a:noFill/>
          </p:spPr>
          <p:txBody>
            <a:bodyPr wrap="square" lIns="182880" tIns="146304" rIns="182880" bIns="146304" rtlCol="0">
              <a:spAutoFit/>
            </a:bodyPr>
            <a:lstStyle/>
            <a:p>
              <a:pPr marL="0" marR="0" lvl="0" indent="0" algn="ctr" defTabSz="93247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Light"/>
                  <a:ea typeface="+mn-ea"/>
                  <a:cs typeface="+mn-cs"/>
                </a:rPr>
                <a:t>Customers</a:t>
              </a:r>
            </a:p>
          </p:txBody>
        </p:sp>
        <p:sp>
          <p:nvSpPr>
            <p:cNvPr id="405" name="TextBox 404"/>
            <p:cNvSpPr txBox="1"/>
            <p:nvPr/>
          </p:nvSpPr>
          <p:spPr>
            <a:xfrm>
              <a:off x="6120627" y="5970335"/>
              <a:ext cx="2274685" cy="544765"/>
            </a:xfrm>
            <a:prstGeom prst="rect">
              <a:avLst/>
            </a:prstGeom>
            <a:noFill/>
          </p:spPr>
          <p:txBody>
            <a:bodyPr wrap="square" lIns="182880" tIns="146304" rIns="182880" bIns="146304" rtlCol="0">
              <a:spAutoFit/>
            </a:bodyPr>
            <a:lstStyle/>
            <a:p>
              <a:pPr marL="0" marR="0" lvl="0" indent="0" algn="ctr" defTabSz="93247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Light"/>
                  <a:ea typeface="+mn-ea"/>
                  <a:cs typeface="+mn-cs"/>
                </a:rPr>
                <a:t>Business Partners</a:t>
              </a:r>
            </a:p>
          </p:txBody>
        </p:sp>
      </p:grpSp>
      <p:grpSp>
        <p:nvGrpSpPr>
          <p:cNvPr id="4" name="Group 3"/>
          <p:cNvGrpSpPr/>
          <p:nvPr/>
        </p:nvGrpSpPr>
        <p:grpSpPr>
          <a:xfrm>
            <a:off x="1447379" y="1896882"/>
            <a:ext cx="9541716" cy="3200760"/>
            <a:chOff x="1447379" y="1896882"/>
            <a:chExt cx="9541716" cy="3200760"/>
          </a:xfrm>
        </p:grpSpPr>
        <p:sp>
          <p:nvSpPr>
            <p:cNvPr id="360" name="Rectangle 359"/>
            <p:cNvSpPr/>
            <p:nvPr/>
          </p:nvSpPr>
          <p:spPr bwMode="auto">
            <a:xfrm>
              <a:off x="1447379" y="1896882"/>
              <a:ext cx="9541716" cy="3200760"/>
            </a:xfrm>
            <a:prstGeom prst="rect">
              <a:avLst/>
            </a:prstGeom>
            <a:solidFill>
              <a:schemeClr val="bg2">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80" tIns="182880" rIns="0" bIns="46637"/>
            <a:lstStyle/>
            <a:p>
              <a:pPr marL="0" marR="0" lvl="0" indent="0" algn="l" defTabSz="932472" rtl="0" eaLnBrk="1" fontAlgn="auto" latinLnBrk="0" hangingPunct="1">
                <a:lnSpc>
                  <a:spcPct val="90000"/>
                </a:lnSpc>
                <a:spcBef>
                  <a:spcPts val="0"/>
                </a:spcBef>
                <a:spcAft>
                  <a:spcPts val="0"/>
                </a:spcAft>
                <a:buClrTx/>
                <a:buSzTx/>
                <a:buFontTx/>
                <a:buNone/>
                <a:tabLst/>
                <a:defRPr/>
              </a:pPr>
              <a:endParaRPr kumimoji="0" lang="en-US" sz="2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Light"/>
                <a:ea typeface="+mn-ea"/>
                <a:cs typeface="+mn-cs"/>
              </a:endParaRPr>
            </a:p>
          </p:txBody>
        </p:sp>
        <p:grpSp>
          <p:nvGrpSpPr>
            <p:cNvPr id="301" name="Group 4"/>
            <p:cNvGrpSpPr>
              <a:grpSpLocks noChangeAspect="1"/>
            </p:cNvGrpSpPr>
            <p:nvPr/>
          </p:nvGrpSpPr>
          <p:grpSpPr bwMode="auto">
            <a:xfrm>
              <a:off x="4250968" y="2903631"/>
              <a:ext cx="1370790" cy="853177"/>
              <a:chOff x="3309" y="1173"/>
              <a:chExt cx="1393" cy="867"/>
            </a:xfrm>
          </p:grpSpPr>
          <p:sp>
            <p:nvSpPr>
              <p:cNvPr id="302" name="AutoShape 3"/>
              <p:cNvSpPr>
                <a:spLocks noChangeAspect="1" noChangeArrowheads="1" noTextEdit="1"/>
              </p:cNvSpPr>
              <p:nvPr/>
            </p:nvSpPr>
            <p:spPr bwMode="auto">
              <a:xfrm>
                <a:off x="3313" y="1177"/>
                <a:ext cx="1389" cy="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03" name="Freeform 5"/>
              <p:cNvSpPr>
                <a:spLocks/>
              </p:cNvSpPr>
              <p:nvPr/>
            </p:nvSpPr>
            <p:spPr bwMode="auto">
              <a:xfrm>
                <a:off x="3309" y="1173"/>
                <a:ext cx="1393" cy="867"/>
              </a:xfrm>
              <a:custGeom>
                <a:avLst/>
                <a:gdLst>
                  <a:gd name="T0" fmla="*/ 13 w 391"/>
                  <a:gd name="T1" fmla="*/ 254 h 254"/>
                  <a:gd name="T2" fmla="*/ 378 w 391"/>
                  <a:gd name="T3" fmla="*/ 254 h 254"/>
                  <a:gd name="T4" fmla="*/ 391 w 391"/>
                  <a:gd name="T5" fmla="*/ 240 h 254"/>
                  <a:gd name="T6" fmla="*/ 391 w 391"/>
                  <a:gd name="T7" fmla="*/ 14 h 254"/>
                  <a:gd name="T8" fmla="*/ 378 w 391"/>
                  <a:gd name="T9" fmla="*/ 0 h 254"/>
                  <a:gd name="T10" fmla="*/ 13 w 391"/>
                  <a:gd name="T11" fmla="*/ 0 h 254"/>
                  <a:gd name="T12" fmla="*/ 0 w 391"/>
                  <a:gd name="T13" fmla="*/ 14 h 254"/>
                  <a:gd name="T14" fmla="*/ 0 w 391"/>
                  <a:gd name="T15" fmla="*/ 240 h 254"/>
                  <a:gd name="T16" fmla="*/ 13 w 391"/>
                  <a:gd name="T17"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1" h="254">
                    <a:moveTo>
                      <a:pt x="13" y="254"/>
                    </a:moveTo>
                    <a:cubicBezTo>
                      <a:pt x="378" y="254"/>
                      <a:pt x="378" y="254"/>
                      <a:pt x="378" y="254"/>
                    </a:cubicBezTo>
                    <a:cubicBezTo>
                      <a:pt x="386" y="254"/>
                      <a:pt x="391" y="248"/>
                      <a:pt x="391" y="240"/>
                    </a:cubicBezTo>
                    <a:cubicBezTo>
                      <a:pt x="391" y="14"/>
                      <a:pt x="391" y="14"/>
                      <a:pt x="391" y="14"/>
                    </a:cubicBezTo>
                    <a:cubicBezTo>
                      <a:pt x="391" y="6"/>
                      <a:pt x="386" y="0"/>
                      <a:pt x="378" y="0"/>
                    </a:cubicBezTo>
                    <a:cubicBezTo>
                      <a:pt x="13" y="0"/>
                      <a:pt x="13" y="0"/>
                      <a:pt x="13" y="0"/>
                    </a:cubicBezTo>
                    <a:cubicBezTo>
                      <a:pt x="6" y="0"/>
                      <a:pt x="0" y="6"/>
                      <a:pt x="0" y="14"/>
                    </a:cubicBezTo>
                    <a:cubicBezTo>
                      <a:pt x="0" y="240"/>
                      <a:pt x="0" y="240"/>
                      <a:pt x="0" y="240"/>
                    </a:cubicBezTo>
                    <a:cubicBezTo>
                      <a:pt x="0" y="248"/>
                      <a:pt x="6" y="254"/>
                      <a:pt x="13" y="254"/>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04" name="Freeform 6"/>
              <p:cNvSpPr>
                <a:spLocks/>
              </p:cNvSpPr>
              <p:nvPr/>
            </p:nvSpPr>
            <p:spPr bwMode="auto">
              <a:xfrm>
                <a:off x="3370" y="1190"/>
                <a:ext cx="1268" cy="755"/>
              </a:xfrm>
              <a:custGeom>
                <a:avLst/>
                <a:gdLst>
                  <a:gd name="T0" fmla="*/ 0 w 356"/>
                  <a:gd name="T1" fmla="*/ 11 h 221"/>
                  <a:gd name="T2" fmla="*/ 356 w 356"/>
                  <a:gd name="T3" fmla="*/ 11 h 221"/>
                  <a:gd name="T4" fmla="*/ 356 w 356"/>
                  <a:gd name="T5" fmla="*/ 221 h 221"/>
                  <a:gd name="T6" fmla="*/ 0 w 356"/>
                  <a:gd name="T7" fmla="*/ 221 h 221"/>
                  <a:gd name="T8" fmla="*/ 0 w 356"/>
                  <a:gd name="T9" fmla="*/ 11 h 221"/>
                </a:gdLst>
                <a:ahLst/>
                <a:cxnLst>
                  <a:cxn ang="0">
                    <a:pos x="T0" y="T1"/>
                  </a:cxn>
                  <a:cxn ang="0">
                    <a:pos x="T2" y="T3"/>
                  </a:cxn>
                  <a:cxn ang="0">
                    <a:pos x="T4" y="T5"/>
                  </a:cxn>
                  <a:cxn ang="0">
                    <a:pos x="T6" y="T7"/>
                  </a:cxn>
                  <a:cxn ang="0">
                    <a:pos x="T8" y="T9"/>
                  </a:cxn>
                </a:cxnLst>
                <a:rect l="0" t="0" r="r" b="b"/>
                <a:pathLst>
                  <a:path w="356" h="221">
                    <a:moveTo>
                      <a:pt x="0" y="11"/>
                    </a:moveTo>
                    <a:cubicBezTo>
                      <a:pt x="356" y="11"/>
                      <a:pt x="356" y="11"/>
                      <a:pt x="356" y="11"/>
                    </a:cubicBezTo>
                    <a:cubicBezTo>
                      <a:pt x="356" y="158"/>
                      <a:pt x="356" y="221"/>
                      <a:pt x="356" y="221"/>
                    </a:cubicBezTo>
                    <a:cubicBezTo>
                      <a:pt x="0" y="221"/>
                      <a:pt x="0" y="221"/>
                      <a:pt x="0" y="221"/>
                    </a:cubicBezTo>
                    <a:cubicBezTo>
                      <a:pt x="0" y="0"/>
                      <a:pt x="0" y="11"/>
                      <a:pt x="0" y="11"/>
                    </a:cubicBezTo>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05" name="Freeform 7"/>
              <p:cNvSpPr>
                <a:spLocks noEditPoints="1"/>
              </p:cNvSpPr>
              <p:nvPr/>
            </p:nvSpPr>
            <p:spPr bwMode="auto">
              <a:xfrm>
                <a:off x="3370" y="1228"/>
                <a:ext cx="755" cy="717"/>
              </a:xfrm>
              <a:custGeom>
                <a:avLst/>
                <a:gdLst>
                  <a:gd name="T0" fmla="*/ 212 w 212"/>
                  <a:gd name="T1" fmla="*/ 0 h 210"/>
                  <a:gd name="T2" fmla="*/ 0 w 212"/>
                  <a:gd name="T3" fmla="*/ 0 h 210"/>
                  <a:gd name="T4" fmla="*/ 0 w 212"/>
                  <a:gd name="T5" fmla="*/ 210 h 210"/>
                  <a:gd name="T6" fmla="*/ 185 w 212"/>
                  <a:gd name="T7" fmla="*/ 210 h 210"/>
                  <a:gd name="T8" fmla="*/ 212 w 212"/>
                  <a:gd name="T9" fmla="*/ 0 h 210"/>
                  <a:gd name="T10" fmla="*/ 0 w 212"/>
                  <a:gd name="T11" fmla="*/ 0 h 210"/>
                  <a:gd name="T12" fmla="*/ 0 w 212"/>
                  <a:gd name="T13" fmla="*/ 0 h 210"/>
                  <a:gd name="T14" fmla="*/ 0 w 212"/>
                  <a:gd name="T15" fmla="*/ 0 h 210"/>
                  <a:gd name="T16" fmla="*/ 0 w 212"/>
                  <a:gd name="T17" fmla="*/ 0 h 210"/>
                  <a:gd name="T18" fmla="*/ 0 w 212"/>
                  <a:gd name="T1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0">
                    <a:moveTo>
                      <a:pt x="212" y="0"/>
                    </a:moveTo>
                    <a:cubicBezTo>
                      <a:pt x="162" y="0"/>
                      <a:pt x="92" y="0"/>
                      <a:pt x="0" y="0"/>
                    </a:cubicBezTo>
                    <a:cubicBezTo>
                      <a:pt x="0" y="1"/>
                      <a:pt x="0" y="18"/>
                      <a:pt x="0" y="210"/>
                    </a:cubicBezTo>
                    <a:cubicBezTo>
                      <a:pt x="185" y="210"/>
                      <a:pt x="185" y="210"/>
                      <a:pt x="185" y="210"/>
                    </a:cubicBezTo>
                    <a:cubicBezTo>
                      <a:pt x="212" y="0"/>
                      <a:pt x="212" y="0"/>
                      <a:pt x="212"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06" name="Oval 8"/>
              <p:cNvSpPr>
                <a:spLocks noChangeArrowheads="1"/>
              </p:cNvSpPr>
              <p:nvPr/>
            </p:nvSpPr>
            <p:spPr bwMode="auto">
              <a:xfrm>
                <a:off x="3983" y="1969"/>
                <a:ext cx="42" cy="41"/>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173" name="Freeform 172"/>
            <p:cNvSpPr>
              <a:spLocks/>
            </p:cNvSpPr>
            <p:nvPr/>
          </p:nvSpPr>
          <p:spPr bwMode="auto">
            <a:xfrm>
              <a:off x="6507974" y="2693885"/>
              <a:ext cx="2327626" cy="1531533"/>
            </a:xfrm>
            <a:custGeom>
              <a:avLst/>
              <a:gdLst>
                <a:gd name="connsiteX0" fmla="*/ 1484632 w 3412758"/>
                <a:gd name="connsiteY0" fmla="*/ 0 h 2245529"/>
                <a:gd name="connsiteX1" fmla="*/ 2268023 w 3412758"/>
                <a:gd name="connsiteY1" fmla="*/ 418634 h 2245529"/>
                <a:gd name="connsiteX2" fmla="*/ 2528190 w 3412758"/>
                <a:gd name="connsiteY2" fmla="*/ 355118 h 2245529"/>
                <a:gd name="connsiteX3" fmla="*/ 2828828 w 3412758"/>
                <a:gd name="connsiteY3" fmla="*/ 444619 h 2245529"/>
                <a:gd name="connsiteX4" fmla="*/ 3071650 w 3412758"/>
                <a:gd name="connsiteY4" fmla="*/ 883463 h 2245529"/>
                <a:gd name="connsiteX5" fmla="*/ 3412758 w 3412758"/>
                <a:gd name="connsiteY5" fmla="*/ 1507084 h 2245529"/>
                <a:gd name="connsiteX6" fmla="*/ 3103448 w 3412758"/>
                <a:gd name="connsiteY6" fmla="*/ 2104720 h 2245529"/>
                <a:gd name="connsiteX7" fmla="*/ 1440882 w 3412758"/>
                <a:gd name="connsiteY7" fmla="*/ 444231 h 2245529"/>
                <a:gd name="connsiteX8" fmla="*/ 1376349 w 3412758"/>
                <a:gd name="connsiteY8" fmla="*/ 379778 h 2245529"/>
                <a:gd name="connsiteX9" fmla="*/ 1444561 w 3412758"/>
                <a:gd name="connsiteY9" fmla="*/ 448063 h 2245529"/>
                <a:gd name="connsiteX10" fmla="*/ 3101497 w 3412758"/>
                <a:gd name="connsiteY10" fmla="*/ 2106767 h 2245529"/>
                <a:gd name="connsiteX11" fmla="*/ 2749186 w 3412758"/>
                <a:gd name="connsiteY11" fmla="*/ 2245529 h 2245529"/>
                <a:gd name="connsiteX12" fmla="*/ 2668327 w 3412758"/>
                <a:gd name="connsiteY12" fmla="*/ 2245529 h 2245529"/>
                <a:gd name="connsiteX13" fmla="*/ 2593244 w 3412758"/>
                <a:gd name="connsiteY13" fmla="*/ 2245529 h 2245529"/>
                <a:gd name="connsiteX14" fmla="*/ 1056935 w 3412758"/>
                <a:gd name="connsiteY14" fmla="*/ 2245529 h 2245529"/>
                <a:gd name="connsiteX15" fmla="*/ 1028057 w 3412758"/>
                <a:gd name="connsiteY15" fmla="*/ 2245529 h 2245529"/>
                <a:gd name="connsiteX16" fmla="*/ 987628 w 3412758"/>
                <a:gd name="connsiteY16" fmla="*/ 2245529 h 2245529"/>
                <a:gd name="connsiteX17" fmla="*/ 877891 w 3412758"/>
                <a:gd name="connsiteY17" fmla="*/ 2245529 h 2245529"/>
                <a:gd name="connsiteX18" fmla="*/ 632428 w 3412758"/>
                <a:gd name="connsiteY18" fmla="*/ 2245529 h 2245529"/>
                <a:gd name="connsiteX19" fmla="*/ 0 w 3412758"/>
                <a:gd name="connsiteY19" fmla="*/ 1612426 h 2245529"/>
                <a:gd name="connsiteX20" fmla="*/ 548682 w 3412758"/>
                <a:gd name="connsiteY20" fmla="*/ 982214 h 2245529"/>
                <a:gd name="connsiteX21" fmla="*/ 548682 w 3412758"/>
                <a:gd name="connsiteY21" fmla="*/ 941742 h 2245529"/>
                <a:gd name="connsiteX22" fmla="*/ 1085813 w 3412758"/>
                <a:gd name="connsiteY22" fmla="*/ 88932 h 2245529"/>
                <a:gd name="connsiteX23" fmla="*/ 1086192 w 3412758"/>
                <a:gd name="connsiteY23" fmla="*/ 89311 h 2245529"/>
                <a:gd name="connsiteX24" fmla="*/ 1180155 w 3412758"/>
                <a:gd name="connsiteY24" fmla="*/ 52374 h 2245529"/>
                <a:gd name="connsiteX25" fmla="*/ 1484632 w 3412758"/>
                <a:gd name="connsiteY25" fmla="*/ 0 h 2245529"/>
                <a:gd name="connsiteX0" fmla="*/ 1484632 w 3412758"/>
                <a:gd name="connsiteY0" fmla="*/ 0 h 2245529"/>
                <a:gd name="connsiteX1" fmla="*/ 2268023 w 3412758"/>
                <a:gd name="connsiteY1" fmla="*/ 418634 h 2245529"/>
                <a:gd name="connsiteX2" fmla="*/ 2528190 w 3412758"/>
                <a:gd name="connsiteY2" fmla="*/ 355118 h 2245529"/>
                <a:gd name="connsiteX3" fmla="*/ 2828828 w 3412758"/>
                <a:gd name="connsiteY3" fmla="*/ 444619 h 2245529"/>
                <a:gd name="connsiteX4" fmla="*/ 3071650 w 3412758"/>
                <a:gd name="connsiteY4" fmla="*/ 883463 h 2245529"/>
                <a:gd name="connsiteX5" fmla="*/ 3412758 w 3412758"/>
                <a:gd name="connsiteY5" fmla="*/ 1507084 h 2245529"/>
                <a:gd name="connsiteX6" fmla="*/ 3103448 w 3412758"/>
                <a:gd name="connsiteY6" fmla="*/ 2104720 h 2245529"/>
                <a:gd name="connsiteX7" fmla="*/ 1440882 w 3412758"/>
                <a:gd name="connsiteY7" fmla="*/ 444231 h 2245529"/>
                <a:gd name="connsiteX8" fmla="*/ 1444561 w 3412758"/>
                <a:gd name="connsiteY8" fmla="*/ 448063 h 2245529"/>
                <a:gd name="connsiteX9" fmla="*/ 3101497 w 3412758"/>
                <a:gd name="connsiteY9" fmla="*/ 2106767 h 2245529"/>
                <a:gd name="connsiteX10" fmla="*/ 2749186 w 3412758"/>
                <a:gd name="connsiteY10" fmla="*/ 2245529 h 2245529"/>
                <a:gd name="connsiteX11" fmla="*/ 2668327 w 3412758"/>
                <a:gd name="connsiteY11" fmla="*/ 2245529 h 2245529"/>
                <a:gd name="connsiteX12" fmla="*/ 2593244 w 3412758"/>
                <a:gd name="connsiteY12" fmla="*/ 2245529 h 2245529"/>
                <a:gd name="connsiteX13" fmla="*/ 1056935 w 3412758"/>
                <a:gd name="connsiteY13" fmla="*/ 2245529 h 2245529"/>
                <a:gd name="connsiteX14" fmla="*/ 1028057 w 3412758"/>
                <a:gd name="connsiteY14" fmla="*/ 2245529 h 2245529"/>
                <a:gd name="connsiteX15" fmla="*/ 987628 w 3412758"/>
                <a:gd name="connsiteY15" fmla="*/ 2245529 h 2245529"/>
                <a:gd name="connsiteX16" fmla="*/ 877891 w 3412758"/>
                <a:gd name="connsiteY16" fmla="*/ 2245529 h 2245529"/>
                <a:gd name="connsiteX17" fmla="*/ 632428 w 3412758"/>
                <a:gd name="connsiteY17" fmla="*/ 2245529 h 2245529"/>
                <a:gd name="connsiteX18" fmla="*/ 0 w 3412758"/>
                <a:gd name="connsiteY18" fmla="*/ 1612426 h 2245529"/>
                <a:gd name="connsiteX19" fmla="*/ 548682 w 3412758"/>
                <a:gd name="connsiteY19" fmla="*/ 982214 h 2245529"/>
                <a:gd name="connsiteX20" fmla="*/ 548682 w 3412758"/>
                <a:gd name="connsiteY20" fmla="*/ 941742 h 2245529"/>
                <a:gd name="connsiteX21" fmla="*/ 1085813 w 3412758"/>
                <a:gd name="connsiteY21" fmla="*/ 88932 h 2245529"/>
                <a:gd name="connsiteX22" fmla="*/ 1086192 w 3412758"/>
                <a:gd name="connsiteY22" fmla="*/ 89311 h 2245529"/>
                <a:gd name="connsiteX23" fmla="*/ 1180155 w 3412758"/>
                <a:gd name="connsiteY23" fmla="*/ 52374 h 2245529"/>
                <a:gd name="connsiteX24" fmla="*/ 1484632 w 3412758"/>
                <a:gd name="connsiteY24" fmla="*/ 0 h 2245529"/>
                <a:gd name="connsiteX0" fmla="*/ 1484632 w 3412758"/>
                <a:gd name="connsiteY0" fmla="*/ 0 h 2245529"/>
                <a:gd name="connsiteX1" fmla="*/ 2268023 w 3412758"/>
                <a:gd name="connsiteY1" fmla="*/ 418634 h 2245529"/>
                <a:gd name="connsiteX2" fmla="*/ 2528190 w 3412758"/>
                <a:gd name="connsiteY2" fmla="*/ 355118 h 2245529"/>
                <a:gd name="connsiteX3" fmla="*/ 2828828 w 3412758"/>
                <a:gd name="connsiteY3" fmla="*/ 444619 h 2245529"/>
                <a:gd name="connsiteX4" fmla="*/ 3071650 w 3412758"/>
                <a:gd name="connsiteY4" fmla="*/ 883463 h 2245529"/>
                <a:gd name="connsiteX5" fmla="*/ 3412758 w 3412758"/>
                <a:gd name="connsiteY5" fmla="*/ 1507084 h 2245529"/>
                <a:gd name="connsiteX6" fmla="*/ 3103448 w 3412758"/>
                <a:gd name="connsiteY6" fmla="*/ 2104720 h 2245529"/>
                <a:gd name="connsiteX7" fmla="*/ 1440882 w 3412758"/>
                <a:gd name="connsiteY7" fmla="*/ 444231 h 2245529"/>
                <a:gd name="connsiteX8" fmla="*/ 3101497 w 3412758"/>
                <a:gd name="connsiteY8" fmla="*/ 2106767 h 2245529"/>
                <a:gd name="connsiteX9" fmla="*/ 2749186 w 3412758"/>
                <a:gd name="connsiteY9" fmla="*/ 2245529 h 2245529"/>
                <a:gd name="connsiteX10" fmla="*/ 2668327 w 3412758"/>
                <a:gd name="connsiteY10" fmla="*/ 2245529 h 2245529"/>
                <a:gd name="connsiteX11" fmla="*/ 2593244 w 3412758"/>
                <a:gd name="connsiteY11" fmla="*/ 2245529 h 2245529"/>
                <a:gd name="connsiteX12" fmla="*/ 1056935 w 3412758"/>
                <a:gd name="connsiteY12" fmla="*/ 2245529 h 2245529"/>
                <a:gd name="connsiteX13" fmla="*/ 1028057 w 3412758"/>
                <a:gd name="connsiteY13" fmla="*/ 2245529 h 2245529"/>
                <a:gd name="connsiteX14" fmla="*/ 987628 w 3412758"/>
                <a:gd name="connsiteY14" fmla="*/ 2245529 h 2245529"/>
                <a:gd name="connsiteX15" fmla="*/ 877891 w 3412758"/>
                <a:gd name="connsiteY15" fmla="*/ 2245529 h 2245529"/>
                <a:gd name="connsiteX16" fmla="*/ 632428 w 3412758"/>
                <a:gd name="connsiteY16" fmla="*/ 2245529 h 2245529"/>
                <a:gd name="connsiteX17" fmla="*/ 0 w 3412758"/>
                <a:gd name="connsiteY17" fmla="*/ 1612426 h 2245529"/>
                <a:gd name="connsiteX18" fmla="*/ 548682 w 3412758"/>
                <a:gd name="connsiteY18" fmla="*/ 982214 h 2245529"/>
                <a:gd name="connsiteX19" fmla="*/ 548682 w 3412758"/>
                <a:gd name="connsiteY19" fmla="*/ 941742 h 2245529"/>
                <a:gd name="connsiteX20" fmla="*/ 1085813 w 3412758"/>
                <a:gd name="connsiteY20" fmla="*/ 88932 h 2245529"/>
                <a:gd name="connsiteX21" fmla="*/ 1086192 w 3412758"/>
                <a:gd name="connsiteY21" fmla="*/ 89311 h 2245529"/>
                <a:gd name="connsiteX22" fmla="*/ 1180155 w 3412758"/>
                <a:gd name="connsiteY22" fmla="*/ 52374 h 2245529"/>
                <a:gd name="connsiteX23" fmla="*/ 1484632 w 3412758"/>
                <a:gd name="connsiteY23" fmla="*/ 0 h 2245529"/>
                <a:gd name="connsiteX0" fmla="*/ 1484632 w 3412758"/>
                <a:gd name="connsiteY0" fmla="*/ 0 h 2245529"/>
                <a:gd name="connsiteX1" fmla="*/ 2268023 w 3412758"/>
                <a:gd name="connsiteY1" fmla="*/ 418634 h 2245529"/>
                <a:gd name="connsiteX2" fmla="*/ 2528190 w 3412758"/>
                <a:gd name="connsiteY2" fmla="*/ 355118 h 2245529"/>
                <a:gd name="connsiteX3" fmla="*/ 2828828 w 3412758"/>
                <a:gd name="connsiteY3" fmla="*/ 444619 h 2245529"/>
                <a:gd name="connsiteX4" fmla="*/ 3071650 w 3412758"/>
                <a:gd name="connsiteY4" fmla="*/ 883463 h 2245529"/>
                <a:gd name="connsiteX5" fmla="*/ 3412758 w 3412758"/>
                <a:gd name="connsiteY5" fmla="*/ 1507084 h 2245529"/>
                <a:gd name="connsiteX6" fmla="*/ 3103448 w 3412758"/>
                <a:gd name="connsiteY6" fmla="*/ 2104720 h 2245529"/>
                <a:gd name="connsiteX7" fmla="*/ 3101497 w 3412758"/>
                <a:gd name="connsiteY7" fmla="*/ 2106767 h 2245529"/>
                <a:gd name="connsiteX8" fmla="*/ 2749186 w 3412758"/>
                <a:gd name="connsiteY8" fmla="*/ 2245529 h 2245529"/>
                <a:gd name="connsiteX9" fmla="*/ 2668327 w 3412758"/>
                <a:gd name="connsiteY9" fmla="*/ 2245529 h 2245529"/>
                <a:gd name="connsiteX10" fmla="*/ 2593244 w 3412758"/>
                <a:gd name="connsiteY10" fmla="*/ 2245529 h 2245529"/>
                <a:gd name="connsiteX11" fmla="*/ 1056935 w 3412758"/>
                <a:gd name="connsiteY11" fmla="*/ 2245529 h 2245529"/>
                <a:gd name="connsiteX12" fmla="*/ 1028057 w 3412758"/>
                <a:gd name="connsiteY12" fmla="*/ 2245529 h 2245529"/>
                <a:gd name="connsiteX13" fmla="*/ 987628 w 3412758"/>
                <a:gd name="connsiteY13" fmla="*/ 2245529 h 2245529"/>
                <a:gd name="connsiteX14" fmla="*/ 877891 w 3412758"/>
                <a:gd name="connsiteY14" fmla="*/ 2245529 h 2245529"/>
                <a:gd name="connsiteX15" fmla="*/ 632428 w 3412758"/>
                <a:gd name="connsiteY15" fmla="*/ 2245529 h 2245529"/>
                <a:gd name="connsiteX16" fmla="*/ 0 w 3412758"/>
                <a:gd name="connsiteY16" fmla="*/ 1612426 h 2245529"/>
                <a:gd name="connsiteX17" fmla="*/ 548682 w 3412758"/>
                <a:gd name="connsiteY17" fmla="*/ 982214 h 2245529"/>
                <a:gd name="connsiteX18" fmla="*/ 548682 w 3412758"/>
                <a:gd name="connsiteY18" fmla="*/ 941742 h 2245529"/>
                <a:gd name="connsiteX19" fmla="*/ 1085813 w 3412758"/>
                <a:gd name="connsiteY19" fmla="*/ 88932 h 2245529"/>
                <a:gd name="connsiteX20" fmla="*/ 1086192 w 3412758"/>
                <a:gd name="connsiteY20" fmla="*/ 89311 h 2245529"/>
                <a:gd name="connsiteX21" fmla="*/ 1180155 w 3412758"/>
                <a:gd name="connsiteY21" fmla="*/ 52374 h 2245529"/>
                <a:gd name="connsiteX22" fmla="*/ 1484632 w 3412758"/>
                <a:gd name="connsiteY22" fmla="*/ 0 h 224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12758" h="2245529">
                  <a:moveTo>
                    <a:pt x="1484632" y="0"/>
                  </a:moveTo>
                  <a:cubicBezTo>
                    <a:pt x="1814176" y="0"/>
                    <a:pt x="2097469" y="170341"/>
                    <a:pt x="2268023" y="418634"/>
                  </a:cubicBezTo>
                  <a:cubicBezTo>
                    <a:pt x="2343183" y="381102"/>
                    <a:pt x="2432796" y="355118"/>
                    <a:pt x="2528190" y="355118"/>
                  </a:cubicBezTo>
                  <a:cubicBezTo>
                    <a:pt x="2638039" y="355118"/>
                    <a:pt x="2742105" y="389763"/>
                    <a:pt x="2828828" y="444619"/>
                  </a:cubicBezTo>
                  <a:cubicBezTo>
                    <a:pt x="2973365" y="539894"/>
                    <a:pt x="3068760" y="698686"/>
                    <a:pt x="3071650" y="883463"/>
                  </a:cubicBezTo>
                  <a:cubicBezTo>
                    <a:pt x="3271112" y="1019158"/>
                    <a:pt x="3412758" y="1253016"/>
                    <a:pt x="3412758" y="1507084"/>
                  </a:cubicBezTo>
                  <a:cubicBezTo>
                    <a:pt x="3412758" y="1755377"/>
                    <a:pt x="3291347" y="1971912"/>
                    <a:pt x="3103448" y="2104720"/>
                  </a:cubicBezTo>
                  <a:lnTo>
                    <a:pt x="3101497" y="2106767"/>
                  </a:lnTo>
                  <a:cubicBezTo>
                    <a:pt x="2997536" y="2176148"/>
                    <a:pt x="2882024" y="2231075"/>
                    <a:pt x="2749186" y="2245529"/>
                  </a:cubicBezTo>
                  <a:lnTo>
                    <a:pt x="2668327" y="2245529"/>
                  </a:lnTo>
                  <a:lnTo>
                    <a:pt x="2593244" y="2245529"/>
                  </a:lnTo>
                  <a:lnTo>
                    <a:pt x="1056935" y="2245529"/>
                  </a:lnTo>
                  <a:lnTo>
                    <a:pt x="1028057" y="2245529"/>
                  </a:lnTo>
                  <a:lnTo>
                    <a:pt x="987628" y="2245529"/>
                  </a:lnTo>
                  <a:lnTo>
                    <a:pt x="877891" y="2245529"/>
                  </a:lnTo>
                  <a:lnTo>
                    <a:pt x="632428" y="2245529"/>
                  </a:lnTo>
                  <a:cubicBezTo>
                    <a:pt x="277229" y="2236856"/>
                    <a:pt x="0" y="1956441"/>
                    <a:pt x="0" y="1612426"/>
                  </a:cubicBezTo>
                  <a:cubicBezTo>
                    <a:pt x="0" y="1291539"/>
                    <a:pt x="239687" y="1028468"/>
                    <a:pt x="548682" y="982214"/>
                  </a:cubicBezTo>
                  <a:lnTo>
                    <a:pt x="548682" y="941742"/>
                  </a:lnTo>
                  <a:cubicBezTo>
                    <a:pt x="548682" y="563037"/>
                    <a:pt x="768155" y="239258"/>
                    <a:pt x="1085813" y="88932"/>
                  </a:cubicBezTo>
                  <a:lnTo>
                    <a:pt x="1086192" y="89311"/>
                  </a:lnTo>
                  <a:lnTo>
                    <a:pt x="1180155" y="52374"/>
                  </a:lnTo>
                  <a:cubicBezTo>
                    <a:pt x="1275956" y="19488"/>
                    <a:pt x="1376229" y="0"/>
                    <a:pt x="1484632" y="0"/>
                  </a:cubicBezTo>
                  <a:close/>
                </a:path>
              </a:pathLst>
            </a:custGeom>
            <a:solidFill>
              <a:schemeClr val="tx1">
                <a:alpha val="18000"/>
              </a:schemeClr>
            </a:solidFill>
            <a:ln w="28575">
              <a:noFill/>
            </a:ln>
          </p:spPr>
          <p:txBody>
            <a:bodyPr vert="horz" wrap="square" lIns="91440" tIns="45720" rIns="91440" bIns="45720" numCol="1" anchor="t" anchorCtr="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32" name="Picture 31"/>
            <p:cNvPicPr>
              <a:picLocks noChangeAspect="1"/>
            </p:cNvPicPr>
            <p:nvPr/>
          </p:nvPicPr>
          <p:blipFill rotWithShape="1">
            <a:blip r:embed="rId3"/>
            <a:srcRect b="37412"/>
            <a:stretch/>
          </p:blipFill>
          <p:spPr>
            <a:xfrm>
              <a:off x="1722924" y="2783238"/>
              <a:ext cx="1065071" cy="1815808"/>
            </a:xfrm>
            <a:prstGeom prst="rect">
              <a:avLst/>
            </a:prstGeom>
          </p:spPr>
        </p:pic>
        <p:grpSp>
          <p:nvGrpSpPr>
            <p:cNvPr id="7" name="Group 6"/>
            <p:cNvGrpSpPr/>
            <p:nvPr/>
          </p:nvGrpSpPr>
          <p:grpSpPr>
            <a:xfrm>
              <a:off x="6059930" y="3632116"/>
              <a:ext cx="838110" cy="552618"/>
              <a:chOff x="5380358" y="3439881"/>
              <a:chExt cx="774699" cy="510807"/>
            </a:xfrm>
          </p:grpSpPr>
          <p:sp>
            <p:nvSpPr>
              <p:cNvPr id="1040" name="Rectangle 19"/>
              <p:cNvSpPr>
                <a:spLocks noChangeArrowheads="1"/>
              </p:cNvSpPr>
              <p:nvPr/>
            </p:nvSpPr>
            <p:spPr bwMode="auto">
              <a:xfrm>
                <a:off x="5380358" y="3439882"/>
                <a:ext cx="774699" cy="51080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41" name="Freeform 20"/>
              <p:cNvSpPr>
                <a:spLocks/>
              </p:cNvSpPr>
              <p:nvPr/>
            </p:nvSpPr>
            <p:spPr bwMode="auto">
              <a:xfrm>
                <a:off x="5380358" y="3622779"/>
                <a:ext cx="774699" cy="327909"/>
              </a:xfrm>
              <a:custGeom>
                <a:avLst/>
                <a:gdLst>
                  <a:gd name="T0" fmla="*/ 296 w 593"/>
                  <a:gd name="T1" fmla="*/ 0 h 251"/>
                  <a:gd name="T2" fmla="*/ 0 w 593"/>
                  <a:gd name="T3" fmla="*/ 251 h 251"/>
                  <a:gd name="T4" fmla="*/ 593 w 593"/>
                  <a:gd name="T5" fmla="*/ 251 h 251"/>
                  <a:gd name="T6" fmla="*/ 296 w 593"/>
                  <a:gd name="T7" fmla="*/ 0 h 251"/>
                </a:gdLst>
                <a:ahLst/>
                <a:cxnLst>
                  <a:cxn ang="0">
                    <a:pos x="T0" y="T1"/>
                  </a:cxn>
                  <a:cxn ang="0">
                    <a:pos x="T2" y="T3"/>
                  </a:cxn>
                  <a:cxn ang="0">
                    <a:pos x="T4" y="T5"/>
                  </a:cxn>
                  <a:cxn ang="0">
                    <a:pos x="T6" y="T7"/>
                  </a:cxn>
                </a:cxnLst>
                <a:rect l="0" t="0" r="r" b="b"/>
                <a:pathLst>
                  <a:path w="593" h="251">
                    <a:moveTo>
                      <a:pt x="296" y="0"/>
                    </a:moveTo>
                    <a:lnTo>
                      <a:pt x="0" y="251"/>
                    </a:lnTo>
                    <a:lnTo>
                      <a:pt x="593" y="251"/>
                    </a:lnTo>
                    <a:lnTo>
                      <a:pt x="296" y="0"/>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87" name="Freeform 21"/>
              <p:cNvSpPr>
                <a:spLocks/>
              </p:cNvSpPr>
              <p:nvPr/>
            </p:nvSpPr>
            <p:spPr bwMode="auto">
              <a:xfrm>
                <a:off x="5380358" y="3439882"/>
                <a:ext cx="774699" cy="386794"/>
              </a:xfrm>
              <a:custGeom>
                <a:avLst/>
                <a:gdLst>
                  <a:gd name="T0" fmla="*/ 296 w 593"/>
                  <a:gd name="T1" fmla="*/ 255 h 255"/>
                  <a:gd name="T2" fmla="*/ 0 w 593"/>
                  <a:gd name="T3" fmla="*/ 0 h 255"/>
                  <a:gd name="T4" fmla="*/ 593 w 593"/>
                  <a:gd name="T5" fmla="*/ 0 h 255"/>
                  <a:gd name="T6" fmla="*/ 296 w 593"/>
                  <a:gd name="T7" fmla="*/ 255 h 255"/>
                </a:gdLst>
                <a:ahLst/>
                <a:cxnLst>
                  <a:cxn ang="0">
                    <a:pos x="T0" y="T1"/>
                  </a:cxn>
                  <a:cxn ang="0">
                    <a:pos x="T2" y="T3"/>
                  </a:cxn>
                  <a:cxn ang="0">
                    <a:pos x="T4" y="T5"/>
                  </a:cxn>
                  <a:cxn ang="0">
                    <a:pos x="T6" y="T7"/>
                  </a:cxn>
                </a:cxnLst>
                <a:rect l="0" t="0" r="r" b="b"/>
                <a:pathLst>
                  <a:path w="593" h="255">
                    <a:moveTo>
                      <a:pt x="296" y="255"/>
                    </a:moveTo>
                    <a:lnTo>
                      <a:pt x="0" y="0"/>
                    </a:lnTo>
                    <a:lnTo>
                      <a:pt x="593" y="0"/>
                    </a:lnTo>
                    <a:lnTo>
                      <a:pt x="296" y="255"/>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42" name="Freeform 21"/>
              <p:cNvSpPr>
                <a:spLocks/>
              </p:cNvSpPr>
              <p:nvPr/>
            </p:nvSpPr>
            <p:spPr bwMode="auto">
              <a:xfrm>
                <a:off x="5380358" y="3439881"/>
                <a:ext cx="774699" cy="315081"/>
              </a:xfrm>
              <a:custGeom>
                <a:avLst/>
                <a:gdLst>
                  <a:gd name="T0" fmla="*/ 296 w 593"/>
                  <a:gd name="T1" fmla="*/ 255 h 255"/>
                  <a:gd name="T2" fmla="*/ 0 w 593"/>
                  <a:gd name="T3" fmla="*/ 0 h 255"/>
                  <a:gd name="T4" fmla="*/ 593 w 593"/>
                  <a:gd name="T5" fmla="*/ 0 h 255"/>
                  <a:gd name="T6" fmla="*/ 296 w 593"/>
                  <a:gd name="T7" fmla="*/ 255 h 255"/>
                </a:gdLst>
                <a:ahLst/>
                <a:cxnLst>
                  <a:cxn ang="0">
                    <a:pos x="T0" y="T1"/>
                  </a:cxn>
                  <a:cxn ang="0">
                    <a:pos x="T2" y="T3"/>
                  </a:cxn>
                  <a:cxn ang="0">
                    <a:pos x="T4" y="T5"/>
                  </a:cxn>
                  <a:cxn ang="0">
                    <a:pos x="T6" y="T7"/>
                  </a:cxn>
                </a:cxnLst>
                <a:rect l="0" t="0" r="r" b="b"/>
                <a:pathLst>
                  <a:path w="593" h="255">
                    <a:moveTo>
                      <a:pt x="296" y="255"/>
                    </a:moveTo>
                    <a:lnTo>
                      <a:pt x="0" y="0"/>
                    </a:lnTo>
                    <a:lnTo>
                      <a:pt x="593" y="0"/>
                    </a:lnTo>
                    <a:lnTo>
                      <a:pt x="296" y="255"/>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8" name="Group 7"/>
            <p:cNvGrpSpPr/>
            <p:nvPr/>
          </p:nvGrpSpPr>
          <p:grpSpPr>
            <a:xfrm>
              <a:off x="7254972" y="3765408"/>
              <a:ext cx="502008" cy="810222"/>
              <a:chOff x="6677187" y="3283651"/>
              <a:chExt cx="496145" cy="800759"/>
            </a:xfrm>
          </p:grpSpPr>
          <p:sp>
            <p:nvSpPr>
              <p:cNvPr id="1050" name="Freeform 25"/>
              <p:cNvSpPr>
                <a:spLocks/>
              </p:cNvSpPr>
              <p:nvPr/>
            </p:nvSpPr>
            <p:spPr bwMode="auto">
              <a:xfrm>
                <a:off x="6677187" y="3283651"/>
                <a:ext cx="455252" cy="478202"/>
              </a:xfrm>
              <a:custGeom>
                <a:avLst/>
                <a:gdLst>
                  <a:gd name="T0" fmla="*/ 162 w 459"/>
                  <a:gd name="T1" fmla="*/ 304 h 483"/>
                  <a:gd name="T2" fmla="*/ 154 w 459"/>
                  <a:gd name="T3" fmla="*/ 290 h 483"/>
                  <a:gd name="T4" fmla="*/ 150 w 459"/>
                  <a:gd name="T5" fmla="*/ 274 h 483"/>
                  <a:gd name="T6" fmla="*/ 147 w 459"/>
                  <a:gd name="T7" fmla="*/ 251 h 483"/>
                  <a:gd name="T8" fmla="*/ 250 w 459"/>
                  <a:gd name="T9" fmla="*/ 147 h 483"/>
                  <a:gd name="T10" fmla="*/ 349 w 459"/>
                  <a:gd name="T11" fmla="*/ 222 h 483"/>
                  <a:gd name="T12" fmla="*/ 459 w 459"/>
                  <a:gd name="T13" fmla="*/ 112 h 483"/>
                  <a:gd name="T14" fmla="*/ 250 w 459"/>
                  <a:gd name="T15" fmla="*/ 0 h 483"/>
                  <a:gd name="T16" fmla="*/ 0 w 459"/>
                  <a:gd name="T17" fmla="*/ 251 h 483"/>
                  <a:gd name="T18" fmla="*/ 7 w 459"/>
                  <a:gd name="T19" fmla="*/ 308 h 483"/>
                  <a:gd name="T20" fmla="*/ 18 w 459"/>
                  <a:gd name="T21" fmla="*/ 345 h 483"/>
                  <a:gd name="T22" fmla="*/ 36 w 459"/>
                  <a:gd name="T23" fmla="*/ 379 h 483"/>
                  <a:gd name="T24" fmla="*/ 88 w 459"/>
                  <a:gd name="T25" fmla="*/ 483 h 483"/>
                  <a:gd name="T26" fmla="*/ 221 w 459"/>
                  <a:gd name="T27" fmla="*/ 350 h 483"/>
                  <a:gd name="T28" fmla="*/ 162 w 459"/>
                  <a:gd name="T29" fmla="*/ 304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9" h="483">
                    <a:moveTo>
                      <a:pt x="162" y="304"/>
                    </a:moveTo>
                    <a:cubicBezTo>
                      <a:pt x="154" y="290"/>
                      <a:pt x="154" y="290"/>
                      <a:pt x="154" y="290"/>
                    </a:cubicBezTo>
                    <a:cubicBezTo>
                      <a:pt x="152" y="285"/>
                      <a:pt x="151" y="280"/>
                      <a:pt x="150" y="274"/>
                    </a:cubicBezTo>
                    <a:cubicBezTo>
                      <a:pt x="148" y="267"/>
                      <a:pt x="147" y="259"/>
                      <a:pt x="147" y="251"/>
                    </a:cubicBezTo>
                    <a:cubicBezTo>
                      <a:pt x="147" y="194"/>
                      <a:pt x="193" y="147"/>
                      <a:pt x="250" y="147"/>
                    </a:cubicBezTo>
                    <a:cubicBezTo>
                      <a:pt x="297" y="147"/>
                      <a:pt x="337" y="179"/>
                      <a:pt x="349" y="222"/>
                    </a:cubicBezTo>
                    <a:cubicBezTo>
                      <a:pt x="459" y="112"/>
                      <a:pt x="459" y="112"/>
                      <a:pt x="459" y="112"/>
                    </a:cubicBezTo>
                    <a:cubicBezTo>
                      <a:pt x="414" y="45"/>
                      <a:pt x="337" y="0"/>
                      <a:pt x="250" y="0"/>
                    </a:cubicBezTo>
                    <a:cubicBezTo>
                      <a:pt x="112" y="0"/>
                      <a:pt x="0" y="112"/>
                      <a:pt x="0" y="251"/>
                    </a:cubicBezTo>
                    <a:cubicBezTo>
                      <a:pt x="0" y="270"/>
                      <a:pt x="2" y="290"/>
                      <a:pt x="7" y="308"/>
                    </a:cubicBezTo>
                    <a:cubicBezTo>
                      <a:pt x="10" y="321"/>
                      <a:pt x="14" y="333"/>
                      <a:pt x="18" y="345"/>
                    </a:cubicBezTo>
                    <a:cubicBezTo>
                      <a:pt x="23" y="357"/>
                      <a:pt x="29" y="368"/>
                      <a:pt x="36" y="379"/>
                    </a:cubicBezTo>
                    <a:cubicBezTo>
                      <a:pt x="88" y="483"/>
                      <a:pt x="88" y="483"/>
                      <a:pt x="88" y="483"/>
                    </a:cubicBezTo>
                    <a:cubicBezTo>
                      <a:pt x="221" y="350"/>
                      <a:pt x="221" y="350"/>
                      <a:pt x="221" y="350"/>
                    </a:cubicBezTo>
                    <a:cubicBezTo>
                      <a:pt x="196" y="343"/>
                      <a:pt x="175" y="326"/>
                      <a:pt x="162" y="304"/>
                    </a:cubicBez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51" name="Freeform 26"/>
              <p:cNvSpPr>
                <a:spLocks/>
              </p:cNvSpPr>
              <p:nvPr/>
            </p:nvSpPr>
            <p:spPr bwMode="auto">
              <a:xfrm>
                <a:off x="6764398" y="3394647"/>
                <a:ext cx="408934" cy="689763"/>
              </a:xfrm>
              <a:custGeom>
                <a:avLst/>
                <a:gdLst>
                  <a:gd name="T0" fmla="*/ 261 w 412"/>
                  <a:gd name="T1" fmla="*/ 110 h 697"/>
                  <a:gd name="T2" fmla="*/ 266 w 412"/>
                  <a:gd name="T3" fmla="*/ 139 h 697"/>
                  <a:gd name="T4" fmla="*/ 263 w 412"/>
                  <a:gd name="T5" fmla="*/ 162 h 697"/>
                  <a:gd name="T6" fmla="*/ 258 w 412"/>
                  <a:gd name="T7" fmla="*/ 178 h 697"/>
                  <a:gd name="T8" fmla="*/ 251 w 412"/>
                  <a:gd name="T9" fmla="*/ 192 h 697"/>
                  <a:gd name="T10" fmla="*/ 162 w 412"/>
                  <a:gd name="T11" fmla="*/ 242 h 697"/>
                  <a:gd name="T12" fmla="*/ 133 w 412"/>
                  <a:gd name="T13" fmla="*/ 238 h 697"/>
                  <a:gd name="T14" fmla="*/ 0 w 412"/>
                  <a:gd name="T15" fmla="*/ 371 h 697"/>
                  <a:gd name="T16" fmla="*/ 162 w 412"/>
                  <a:gd name="T17" fmla="*/ 697 h 697"/>
                  <a:gd name="T18" fmla="*/ 377 w 412"/>
                  <a:gd name="T19" fmla="*/ 267 h 697"/>
                  <a:gd name="T20" fmla="*/ 394 w 412"/>
                  <a:gd name="T21" fmla="*/ 233 h 697"/>
                  <a:gd name="T22" fmla="*/ 406 w 412"/>
                  <a:gd name="T23" fmla="*/ 196 h 697"/>
                  <a:gd name="T24" fmla="*/ 412 w 412"/>
                  <a:gd name="T25" fmla="*/ 139 h 697"/>
                  <a:gd name="T26" fmla="*/ 371 w 412"/>
                  <a:gd name="T27" fmla="*/ 0 h 697"/>
                  <a:gd name="T28" fmla="*/ 261 w 412"/>
                  <a:gd name="T29" fmla="*/ 110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2" h="697">
                    <a:moveTo>
                      <a:pt x="261" y="110"/>
                    </a:moveTo>
                    <a:cubicBezTo>
                      <a:pt x="264" y="119"/>
                      <a:pt x="266" y="129"/>
                      <a:pt x="266" y="139"/>
                    </a:cubicBezTo>
                    <a:cubicBezTo>
                      <a:pt x="266" y="147"/>
                      <a:pt x="265" y="155"/>
                      <a:pt x="263" y="162"/>
                    </a:cubicBezTo>
                    <a:cubicBezTo>
                      <a:pt x="262" y="168"/>
                      <a:pt x="260" y="173"/>
                      <a:pt x="258" y="178"/>
                    </a:cubicBezTo>
                    <a:cubicBezTo>
                      <a:pt x="251" y="192"/>
                      <a:pt x="251" y="192"/>
                      <a:pt x="251" y="192"/>
                    </a:cubicBezTo>
                    <a:cubicBezTo>
                      <a:pt x="233" y="222"/>
                      <a:pt x="200" y="242"/>
                      <a:pt x="162" y="242"/>
                    </a:cubicBezTo>
                    <a:cubicBezTo>
                      <a:pt x="152" y="242"/>
                      <a:pt x="142" y="241"/>
                      <a:pt x="133" y="238"/>
                    </a:cubicBezTo>
                    <a:cubicBezTo>
                      <a:pt x="0" y="371"/>
                      <a:pt x="0" y="371"/>
                      <a:pt x="0" y="371"/>
                    </a:cubicBezTo>
                    <a:cubicBezTo>
                      <a:pt x="162" y="697"/>
                      <a:pt x="162" y="697"/>
                      <a:pt x="162" y="697"/>
                    </a:cubicBezTo>
                    <a:cubicBezTo>
                      <a:pt x="377" y="267"/>
                      <a:pt x="377" y="267"/>
                      <a:pt x="377" y="267"/>
                    </a:cubicBezTo>
                    <a:cubicBezTo>
                      <a:pt x="383" y="256"/>
                      <a:pt x="389" y="245"/>
                      <a:pt x="394" y="233"/>
                    </a:cubicBezTo>
                    <a:cubicBezTo>
                      <a:pt x="399" y="221"/>
                      <a:pt x="403" y="209"/>
                      <a:pt x="406" y="196"/>
                    </a:cubicBezTo>
                    <a:cubicBezTo>
                      <a:pt x="410" y="178"/>
                      <a:pt x="412" y="158"/>
                      <a:pt x="412" y="139"/>
                    </a:cubicBezTo>
                    <a:cubicBezTo>
                      <a:pt x="412" y="87"/>
                      <a:pt x="397" y="40"/>
                      <a:pt x="371" y="0"/>
                    </a:cubicBezTo>
                    <a:lnTo>
                      <a:pt x="261" y="11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92" name="Rectangle 91"/>
            <p:cNvSpPr/>
            <p:nvPr/>
          </p:nvSpPr>
          <p:spPr bwMode="auto">
            <a:xfrm>
              <a:off x="2945315" y="2136250"/>
              <a:ext cx="2631390" cy="246769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182880" rIns="0" bIns="46637"/>
            <a:lstStyle/>
            <a:p>
              <a:pPr marL="0" marR="0" lvl="0" indent="0" algn="ctr" defTabSz="932472"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egoe UI Light"/>
                  <a:ea typeface="+mn-ea"/>
                  <a:cs typeface="+mn-cs"/>
                </a:rPr>
                <a:t>Devices</a:t>
              </a:r>
            </a:p>
          </p:txBody>
        </p:sp>
        <p:sp>
          <p:nvSpPr>
            <p:cNvPr id="94" name="Rectangle 93"/>
            <p:cNvSpPr/>
            <p:nvPr/>
          </p:nvSpPr>
          <p:spPr bwMode="auto">
            <a:xfrm>
              <a:off x="5621305" y="2136250"/>
              <a:ext cx="2631390" cy="246769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182880" rIns="0" bIns="46637"/>
            <a:lstStyle/>
            <a:p>
              <a:pPr marL="0" marR="0" lvl="0" indent="0" algn="ctr" defTabSz="932472"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egoe UI Light"/>
                  <a:ea typeface="+mn-ea"/>
                  <a:cs typeface="+mn-cs"/>
                </a:rPr>
                <a:t>Apps</a:t>
              </a:r>
            </a:p>
          </p:txBody>
        </p:sp>
        <p:sp>
          <p:nvSpPr>
            <p:cNvPr id="95" name="Rectangle 94"/>
            <p:cNvSpPr/>
            <p:nvPr/>
          </p:nvSpPr>
          <p:spPr bwMode="auto">
            <a:xfrm>
              <a:off x="8297294" y="2125236"/>
              <a:ext cx="2675990" cy="246769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182880" rIns="0" bIns="46637"/>
            <a:lstStyle/>
            <a:p>
              <a:pPr marL="0" marR="0" lvl="0" indent="0" algn="ctr" defTabSz="932472"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egoe UI Light"/>
                  <a:ea typeface="+mn-ea"/>
                  <a:cs typeface="+mn-cs"/>
                </a:rPr>
                <a:t>Data</a:t>
              </a:r>
            </a:p>
          </p:txBody>
        </p:sp>
        <p:grpSp>
          <p:nvGrpSpPr>
            <p:cNvPr id="11" name="Group 10"/>
            <p:cNvGrpSpPr/>
            <p:nvPr/>
          </p:nvGrpSpPr>
          <p:grpSpPr>
            <a:xfrm>
              <a:off x="9850746" y="2975936"/>
              <a:ext cx="747926" cy="746500"/>
              <a:chOff x="9280311" y="3246389"/>
              <a:chExt cx="747926" cy="746500"/>
            </a:xfrm>
          </p:grpSpPr>
          <p:grpSp>
            <p:nvGrpSpPr>
              <p:cNvPr id="19462" name="Group 19461"/>
              <p:cNvGrpSpPr/>
              <p:nvPr/>
            </p:nvGrpSpPr>
            <p:grpSpPr>
              <a:xfrm>
                <a:off x="9280311" y="3246389"/>
                <a:ext cx="747926" cy="746500"/>
                <a:chOff x="12965113" y="3141663"/>
                <a:chExt cx="1665287" cy="1662112"/>
              </a:xfrm>
              <a:solidFill>
                <a:srgbClr val="20B093"/>
              </a:solidFill>
            </p:grpSpPr>
            <p:sp>
              <p:nvSpPr>
                <p:cNvPr id="188" name="Freeform 42"/>
                <p:cNvSpPr>
                  <a:spLocks/>
                </p:cNvSpPr>
                <p:nvPr/>
              </p:nvSpPr>
              <p:spPr bwMode="auto">
                <a:xfrm>
                  <a:off x="13987463" y="3486150"/>
                  <a:ext cx="76200" cy="192087"/>
                </a:xfrm>
                <a:custGeom>
                  <a:avLst/>
                  <a:gdLst>
                    <a:gd name="T0" fmla="*/ 10 w 20"/>
                    <a:gd name="T1" fmla="*/ 0 h 51"/>
                    <a:gd name="T2" fmla="*/ 0 w 20"/>
                    <a:gd name="T3" fmla="*/ 26 h 51"/>
                    <a:gd name="T4" fmla="*/ 10 w 20"/>
                    <a:gd name="T5" fmla="*/ 51 h 51"/>
                    <a:gd name="T6" fmla="*/ 20 w 20"/>
                    <a:gd name="T7" fmla="*/ 25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5"/>
                      </a:cubicBezTo>
                      <a:cubicBezTo>
                        <a:pt x="20" y="9"/>
                        <a:pt x="17" y="0"/>
                        <a:pt x="10" y="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9" name="Freeform 43"/>
                <p:cNvSpPr>
                  <a:spLocks/>
                </p:cNvSpPr>
                <p:nvPr/>
              </p:nvSpPr>
              <p:spPr bwMode="auto">
                <a:xfrm>
                  <a:off x="13987463" y="4267200"/>
                  <a:ext cx="76200" cy="193675"/>
                </a:xfrm>
                <a:custGeom>
                  <a:avLst/>
                  <a:gdLst>
                    <a:gd name="T0" fmla="*/ 10 w 20"/>
                    <a:gd name="T1" fmla="*/ 0 h 51"/>
                    <a:gd name="T2" fmla="*/ 0 w 20"/>
                    <a:gd name="T3" fmla="*/ 26 h 51"/>
                    <a:gd name="T4" fmla="*/ 10 w 20"/>
                    <a:gd name="T5" fmla="*/ 51 h 51"/>
                    <a:gd name="T6" fmla="*/ 20 w 20"/>
                    <a:gd name="T7" fmla="*/ 26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6"/>
                      </a:cubicBezTo>
                      <a:cubicBezTo>
                        <a:pt x="20" y="9"/>
                        <a:pt x="17" y="0"/>
                        <a:pt x="10" y="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0" name="Freeform 44"/>
                <p:cNvSpPr>
                  <a:spLocks/>
                </p:cNvSpPr>
                <p:nvPr/>
              </p:nvSpPr>
              <p:spPr bwMode="auto">
                <a:xfrm>
                  <a:off x="13530263" y="3486150"/>
                  <a:ext cx="76200" cy="192087"/>
                </a:xfrm>
                <a:custGeom>
                  <a:avLst/>
                  <a:gdLst>
                    <a:gd name="T0" fmla="*/ 10 w 20"/>
                    <a:gd name="T1" fmla="*/ 0 h 51"/>
                    <a:gd name="T2" fmla="*/ 0 w 20"/>
                    <a:gd name="T3" fmla="*/ 26 h 51"/>
                    <a:gd name="T4" fmla="*/ 10 w 20"/>
                    <a:gd name="T5" fmla="*/ 51 h 51"/>
                    <a:gd name="T6" fmla="*/ 20 w 20"/>
                    <a:gd name="T7" fmla="*/ 25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5"/>
                      </a:cubicBezTo>
                      <a:cubicBezTo>
                        <a:pt x="20" y="9"/>
                        <a:pt x="17" y="0"/>
                        <a:pt x="10" y="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1" name="Freeform 45"/>
                <p:cNvSpPr>
                  <a:spLocks/>
                </p:cNvSpPr>
                <p:nvPr/>
              </p:nvSpPr>
              <p:spPr bwMode="auto">
                <a:xfrm>
                  <a:off x="13754100" y="3878263"/>
                  <a:ext cx="74612" cy="188912"/>
                </a:xfrm>
                <a:custGeom>
                  <a:avLst/>
                  <a:gdLst>
                    <a:gd name="T0" fmla="*/ 11 w 20"/>
                    <a:gd name="T1" fmla="*/ 0 h 50"/>
                    <a:gd name="T2" fmla="*/ 0 w 20"/>
                    <a:gd name="T3" fmla="*/ 26 h 50"/>
                    <a:gd name="T4" fmla="*/ 11 w 20"/>
                    <a:gd name="T5" fmla="*/ 50 h 50"/>
                    <a:gd name="T6" fmla="*/ 20 w 20"/>
                    <a:gd name="T7" fmla="*/ 25 h 50"/>
                    <a:gd name="T8" fmla="*/ 11 w 20"/>
                    <a:gd name="T9" fmla="*/ 0 h 50"/>
                  </a:gdLst>
                  <a:ahLst/>
                  <a:cxnLst>
                    <a:cxn ang="0">
                      <a:pos x="T0" y="T1"/>
                    </a:cxn>
                    <a:cxn ang="0">
                      <a:pos x="T2" y="T3"/>
                    </a:cxn>
                    <a:cxn ang="0">
                      <a:pos x="T4" y="T5"/>
                    </a:cxn>
                    <a:cxn ang="0">
                      <a:pos x="T6" y="T7"/>
                    </a:cxn>
                    <a:cxn ang="0">
                      <a:pos x="T8" y="T9"/>
                    </a:cxn>
                  </a:cxnLst>
                  <a:rect l="0" t="0" r="r" b="b"/>
                  <a:pathLst>
                    <a:path w="20" h="50">
                      <a:moveTo>
                        <a:pt x="11" y="0"/>
                      </a:moveTo>
                      <a:cubicBezTo>
                        <a:pt x="4" y="0"/>
                        <a:pt x="0" y="8"/>
                        <a:pt x="0" y="26"/>
                      </a:cubicBezTo>
                      <a:cubicBezTo>
                        <a:pt x="0" y="42"/>
                        <a:pt x="4" y="50"/>
                        <a:pt x="11" y="50"/>
                      </a:cubicBezTo>
                      <a:cubicBezTo>
                        <a:pt x="17" y="50"/>
                        <a:pt x="20" y="42"/>
                        <a:pt x="20" y="25"/>
                      </a:cubicBezTo>
                      <a:cubicBezTo>
                        <a:pt x="20" y="8"/>
                        <a:pt x="17" y="0"/>
                        <a:pt x="11" y="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456" name="Freeform 46"/>
                <p:cNvSpPr>
                  <a:spLocks/>
                </p:cNvSpPr>
                <p:nvPr/>
              </p:nvSpPr>
              <p:spPr bwMode="auto">
                <a:xfrm>
                  <a:off x="13288963" y="4267200"/>
                  <a:ext cx="76200" cy="193675"/>
                </a:xfrm>
                <a:custGeom>
                  <a:avLst/>
                  <a:gdLst>
                    <a:gd name="T0" fmla="*/ 10 w 20"/>
                    <a:gd name="T1" fmla="*/ 0 h 51"/>
                    <a:gd name="T2" fmla="*/ 0 w 20"/>
                    <a:gd name="T3" fmla="*/ 26 h 51"/>
                    <a:gd name="T4" fmla="*/ 10 w 20"/>
                    <a:gd name="T5" fmla="*/ 51 h 51"/>
                    <a:gd name="T6" fmla="*/ 20 w 20"/>
                    <a:gd name="T7" fmla="*/ 26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6"/>
                      </a:cubicBezTo>
                      <a:cubicBezTo>
                        <a:pt x="20" y="9"/>
                        <a:pt x="17" y="0"/>
                        <a:pt x="10" y="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457" name="Freeform 47"/>
                <p:cNvSpPr>
                  <a:spLocks/>
                </p:cNvSpPr>
                <p:nvPr/>
              </p:nvSpPr>
              <p:spPr bwMode="auto">
                <a:xfrm>
                  <a:off x="13530263" y="4267200"/>
                  <a:ext cx="76200" cy="193675"/>
                </a:xfrm>
                <a:custGeom>
                  <a:avLst/>
                  <a:gdLst>
                    <a:gd name="T0" fmla="*/ 10 w 20"/>
                    <a:gd name="T1" fmla="*/ 0 h 51"/>
                    <a:gd name="T2" fmla="*/ 0 w 20"/>
                    <a:gd name="T3" fmla="*/ 26 h 51"/>
                    <a:gd name="T4" fmla="*/ 10 w 20"/>
                    <a:gd name="T5" fmla="*/ 51 h 51"/>
                    <a:gd name="T6" fmla="*/ 20 w 20"/>
                    <a:gd name="T7" fmla="*/ 26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6"/>
                      </a:cubicBezTo>
                      <a:cubicBezTo>
                        <a:pt x="20" y="9"/>
                        <a:pt x="17" y="0"/>
                        <a:pt x="10" y="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458" name="Freeform 48"/>
                <p:cNvSpPr>
                  <a:spLocks/>
                </p:cNvSpPr>
                <p:nvPr/>
              </p:nvSpPr>
              <p:spPr bwMode="auto">
                <a:xfrm>
                  <a:off x="13288963" y="3878263"/>
                  <a:ext cx="76200" cy="188912"/>
                </a:xfrm>
                <a:custGeom>
                  <a:avLst/>
                  <a:gdLst>
                    <a:gd name="T0" fmla="*/ 10 w 20"/>
                    <a:gd name="T1" fmla="*/ 0 h 50"/>
                    <a:gd name="T2" fmla="*/ 0 w 20"/>
                    <a:gd name="T3" fmla="*/ 26 h 50"/>
                    <a:gd name="T4" fmla="*/ 10 w 20"/>
                    <a:gd name="T5" fmla="*/ 50 h 50"/>
                    <a:gd name="T6" fmla="*/ 20 w 20"/>
                    <a:gd name="T7" fmla="*/ 25 h 50"/>
                    <a:gd name="T8" fmla="*/ 10 w 20"/>
                    <a:gd name="T9" fmla="*/ 0 h 50"/>
                  </a:gdLst>
                  <a:ahLst/>
                  <a:cxnLst>
                    <a:cxn ang="0">
                      <a:pos x="T0" y="T1"/>
                    </a:cxn>
                    <a:cxn ang="0">
                      <a:pos x="T2" y="T3"/>
                    </a:cxn>
                    <a:cxn ang="0">
                      <a:pos x="T4" y="T5"/>
                    </a:cxn>
                    <a:cxn ang="0">
                      <a:pos x="T6" y="T7"/>
                    </a:cxn>
                    <a:cxn ang="0">
                      <a:pos x="T8" y="T9"/>
                    </a:cxn>
                  </a:cxnLst>
                  <a:rect l="0" t="0" r="r" b="b"/>
                  <a:pathLst>
                    <a:path w="20" h="50">
                      <a:moveTo>
                        <a:pt x="10" y="0"/>
                      </a:moveTo>
                      <a:cubicBezTo>
                        <a:pt x="3" y="0"/>
                        <a:pt x="0" y="8"/>
                        <a:pt x="0" y="26"/>
                      </a:cubicBezTo>
                      <a:cubicBezTo>
                        <a:pt x="0" y="42"/>
                        <a:pt x="3" y="50"/>
                        <a:pt x="10" y="50"/>
                      </a:cubicBezTo>
                      <a:cubicBezTo>
                        <a:pt x="17" y="50"/>
                        <a:pt x="20" y="42"/>
                        <a:pt x="20" y="25"/>
                      </a:cubicBezTo>
                      <a:cubicBezTo>
                        <a:pt x="20" y="8"/>
                        <a:pt x="17" y="0"/>
                        <a:pt x="10" y="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459" name="Freeform 49"/>
                <p:cNvSpPr>
                  <a:spLocks/>
                </p:cNvSpPr>
                <p:nvPr/>
              </p:nvSpPr>
              <p:spPr bwMode="auto">
                <a:xfrm>
                  <a:off x="14230350" y="4267200"/>
                  <a:ext cx="74612" cy="193675"/>
                </a:xfrm>
                <a:custGeom>
                  <a:avLst/>
                  <a:gdLst>
                    <a:gd name="T0" fmla="*/ 10 w 20"/>
                    <a:gd name="T1" fmla="*/ 0 h 51"/>
                    <a:gd name="T2" fmla="*/ 0 w 20"/>
                    <a:gd name="T3" fmla="*/ 26 h 51"/>
                    <a:gd name="T4" fmla="*/ 10 w 20"/>
                    <a:gd name="T5" fmla="*/ 51 h 51"/>
                    <a:gd name="T6" fmla="*/ 20 w 20"/>
                    <a:gd name="T7" fmla="*/ 26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6"/>
                      </a:cubicBezTo>
                      <a:cubicBezTo>
                        <a:pt x="20" y="9"/>
                        <a:pt x="17" y="0"/>
                        <a:pt x="10" y="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460" name="Freeform 50"/>
                <p:cNvSpPr>
                  <a:spLocks noEditPoints="1"/>
                </p:cNvSpPr>
                <p:nvPr/>
              </p:nvSpPr>
              <p:spPr bwMode="auto">
                <a:xfrm>
                  <a:off x="12965113" y="3141663"/>
                  <a:ext cx="1665287" cy="1662112"/>
                </a:xfrm>
                <a:custGeom>
                  <a:avLst/>
                  <a:gdLst>
                    <a:gd name="T0" fmla="*/ 441 w 441"/>
                    <a:gd name="T1" fmla="*/ 440 h 440"/>
                    <a:gd name="T2" fmla="*/ 326 w 441"/>
                    <a:gd name="T3" fmla="*/ 89 h 440"/>
                    <a:gd name="T4" fmla="*/ 357 w 441"/>
                    <a:gd name="T5" fmla="*/ 79 h 440"/>
                    <a:gd name="T6" fmla="*/ 341 w 441"/>
                    <a:gd name="T7" fmla="*/ 97 h 440"/>
                    <a:gd name="T8" fmla="*/ 330 w 441"/>
                    <a:gd name="T9" fmla="*/ 102 h 440"/>
                    <a:gd name="T10" fmla="*/ 200 w 441"/>
                    <a:gd name="T11" fmla="*/ 89 h 440"/>
                    <a:gd name="T12" fmla="*/ 232 w 441"/>
                    <a:gd name="T13" fmla="*/ 79 h 440"/>
                    <a:gd name="T14" fmla="*/ 216 w 441"/>
                    <a:gd name="T15" fmla="*/ 97 h 440"/>
                    <a:gd name="T16" fmla="*/ 205 w 441"/>
                    <a:gd name="T17" fmla="*/ 102 h 440"/>
                    <a:gd name="T18" fmla="*/ 77 w 441"/>
                    <a:gd name="T19" fmla="*/ 89 h 440"/>
                    <a:gd name="T20" fmla="*/ 108 w 441"/>
                    <a:gd name="T21" fmla="*/ 79 h 440"/>
                    <a:gd name="T22" fmla="*/ 92 w 441"/>
                    <a:gd name="T23" fmla="*/ 97 h 440"/>
                    <a:gd name="T24" fmla="*/ 81 w 441"/>
                    <a:gd name="T25" fmla="*/ 102 h 440"/>
                    <a:gd name="T26" fmla="*/ 115 w 441"/>
                    <a:gd name="T27" fmla="*/ 351 h 440"/>
                    <a:gd name="T28" fmla="*/ 77 w 441"/>
                    <a:gd name="T29" fmla="*/ 296 h 440"/>
                    <a:gd name="T30" fmla="*/ 115 w 441"/>
                    <a:gd name="T31" fmla="*/ 351 h 440"/>
                    <a:gd name="T32" fmla="*/ 70 w 441"/>
                    <a:gd name="T33" fmla="*/ 221 h 440"/>
                    <a:gd name="T34" fmla="*/ 122 w 441"/>
                    <a:gd name="T35" fmla="*/ 220 h 440"/>
                    <a:gd name="T36" fmla="*/ 159 w 441"/>
                    <a:gd name="T37" fmla="*/ 361 h 440"/>
                    <a:gd name="T38" fmla="*/ 161 w 441"/>
                    <a:gd name="T39" fmla="*/ 286 h 440"/>
                    <a:gd name="T40" fmla="*/ 153 w 441"/>
                    <a:gd name="T41" fmla="*/ 202 h 440"/>
                    <a:gd name="T42" fmla="*/ 141 w 441"/>
                    <a:gd name="T43" fmla="*/ 206 h 440"/>
                    <a:gd name="T44" fmla="*/ 162 w 441"/>
                    <a:gd name="T45" fmla="*/ 182 h 440"/>
                    <a:gd name="T46" fmla="*/ 156 w 441"/>
                    <a:gd name="T47" fmla="*/ 256 h 440"/>
                    <a:gd name="T48" fmla="*/ 179 w 441"/>
                    <a:gd name="T49" fmla="*/ 144 h 440"/>
                    <a:gd name="T50" fmla="*/ 141 w 441"/>
                    <a:gd name="T51" fmla="*/ 89 h 440"/>
                    <a:gd name="T52" fmla="*/ 179 w 441"/>
                    <a:gd name="T53" fmla="*/ 144 h 440"/>
                    <a:gd name="T54" fmla="*/ 216 w 441"/>
                    <a:gd name="T55" fmla="*/ 304 h 440"/>
                    <a:gd name="T56" fmla="*/ 205 w 441"/>
                    <a:gd name="T57" fmla="*/ 309 h 440"/>
                    <a:gd name="T58" fmla="*/ 212 w 441"/>
                    <a:gd name="T59" fmla="*/ 292 h 440"/>
                    <a:gd name="T60" fmla="*/ 232 w 441"/>
                    <a:gd name="T61" fmla="*/ 360 h 440"/>
                    <a:gd name="T62" fmla="*/ 193 w 441"/>
                    <a:gd name="T63" fmla="*/ 221 h 440"/>
                    <a:gd name="T64" fmla="*/ 246 w 441"/>
                    <a:gd name="T65" fmla="*/ 220 h 440"/>
                    <a:gd name="T66" fmla="*/ 280 w 441"/>
                    <a:gd name="T67" fmla="*/ 361 h 440"/>
                    <a:gd name="T68" fmla="*/ 282 w 441"/>
                    <a:gd name="T69" fmla="*/ 286 h 440"/>
                    <a:gd name="T70" fmla="*/ 274 w 441"/>
                    <a:gd name="T71" fmla="*/ 202 h 440"/>
                    <a:gd name="T72" fmla="*/ 262 w 441"/>
                    <a:gd name="T73" fmla="*/ 206 h 440"/>
                    <a:gd name="T74" fmla="*/ 284 w 441"/>
                    <a:gd name="T75" fmla="*/ 182 h 440"/>
                    <a:gd name="T76" fmla="*/ 277 w 441"/>
                    <a:gd name="T77" fmla="*/ 256 h 440"/>
                    <a:gd name="T78" fmla="*/ 300 w 441"/>
                    <a:gd name="T79" fmla="*/ 144 h 440"/>
                    <a:gd name="T80" fmla="*/ 262 w 441"/>
                    <a:gd name="T81" fmla="*/ 89 h 440"/>
                    <a:gd name="T82" fmla="*/ 300 w 441"/>
                    <a:gd name="T83" fmla="*/ 144 h 440"/>
                    <a:gd name="T84" fmla="*/ 319 w 441"/>
                    <a:gd name="T85" fmla="*/ 325 h 440"/>
                    <a:gd name="T86" fmla="*/ 371 w 441"/>
                    <a:gd name="T87" fmla="*/ 323 h 440"/>
                    <a:gd name="T88" fmla="*/ 345 w 441"/>
                    <a:gd name="T89" fmla="*/ 258 h 440"/>
                    <a:gd name="T90" fmla="*/ 346 w 441"/>
                    <a:gd name="T91" fmla="*/ 18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440">
                      <a:moveTo>
                        <a:pt x="0" y="0"/>
                      </a:moveTo>
                      <a:cubicBezTo>
                        <a:pt x="0" y="440"/>
                        <a:pt x="0" y="440"/>
                        <a:pt x="0" y="440"/>
                      </a:cubicBezTo>
                      <a:cubicBezTo>
                        <a:pt x="441" y="440"/>
                        <a:pt x="441" y="440"/>
                        <a:pt x="441" y="440"/>
                      </a:cubicBezTo>
                      <a:cubicBezTo>
                        <a:pt x="441" y="0"/>
                        <a:pt x="441" y="0"/>
                        <a:pt x="441" y="0"/>
                      </a:cubicBezTo>
                      <a:lnTo>
                        <a:pt x="0" y="0"/>
                      </a:lnTo>
                      <a:close/>
                      <a:moveTo>
                        <a:pt x="326" y="89"/>
                      </a:moveTo>
                      <a:cubicBezTo>
                        <a:pt x="330" y="88"/>
                        <a:pt x="334" y="87"/>
                        <a:pt x="338" y="85"/>
                      </a:cubicBezTo>
                      <a:cubicBezTo>
                        <a:pt x="341" y="83"/>
                        <a:pt x="345" y="81"/>
                        <a:pt x="348" y="79"/>
                      </a:cubicBezTo>
                      <a:cubicBezTo>
                        <a:pt x="357" y="79"/>
                        <a:pt x="357" y="79"/>
                        <a:pt x="357" y="79"/>
                      </a:cubicBezTo>
                      <a:cubicBezTo>
                        <a:pt x="357" y="153"/>
                        <a:pt x="357" y="153"/>
                        <a:pt x="357" y="153"/>
                      </a:cubicBezTo>
                      <a:cubicBezTo>
                        <a:pt x="341" y="153"/>
                        <a:pt x="341" y="153"/>
                        <a:pt x="341" y="153"/>
                      </a:cubicBezTo>
                      <a:cubicBezTo>
                        <a:pt x="341" y="97"/>
                        <a:pt x="341" y="97"/>
                        <a:pt x="341" y="97"/>
                      </a:cubicBezTo>
                      <a:cubicBezTo>
                        <a:pt x="340" y="97"/>
                        <a:pt x="339" y="98"/>
                        <a:pt x="338" y="99"/>
                      </a:cubicBezTo>
                      <a:cubicBezTo>
                        <a:pt x="337" y="100"/>
                        <a:pt x="336" y="100"/>
                        <a:pt x="334" y="101"/>
                      </a:cubicBezTo>
                      <a:cubicBezTo>
                        <a:pt x="333" y="101"/>
                        <a:pt x="332" y="102"/>
                        <a:pt x="330" y="102"/>
                      </a:cubicBezTo>
                      <a:cubicBezTo>
                        <a:pt x="329" y="102"/>
                        <a:pt x="327" y="103"/>
                        <a:pt x="326" y="103"/>
                      </a:cubicBezTo>
                      <a:lnTo>
                        <a:pt x="326" y="89"/>
                      </a:lnTo>
                      <a:close/>
                      <a:moveTo>
                        <a:pt x="200" y="89"/>
                      </a:moveTo>
                      <a:cubicBezTo>
                        <a:pt x="204" y="88"/>
                        <a:pt x="208" y="87"/>
                        <a:pt x="212" y="85"/>
                      </a:cubicBezTo>
                      <a:cubicBezTo>
                        <a:pt x="216" y="83"/>
                        <a:pt x="219" y="81"/>
                        <a:pt x="222" y="79"/>
                      </a:cubicBezTo>
                      <a:cubicBezTo>
                        <a:pt x="232" y="79"/>
                        <a:pt x="232" y="79"/>
                        <a:pt x="232" y="79"/>
                      </a:cubicBezTo>
                      <a:cubicBezTo>
                        <a:pt x="232" y="153"/>
                        <a:pt x="232" y="153"/>
                        <a:pt x="232" y="153"/>
                      </a:cubicBezTo>
                      <a:cubicBezTo>
                        <a:pt x="216" y="153"/>
                        <a:pt x="216" y="153"/>
                        <a:pt x="216" y="153"/>
                      </a:cubicBezTo>
                      <a:cubicBezTo>
                        <a:pt x="216" y="97"/>
                        <a:pt x="216" y="97"/>
                        <a:pt x="216" y="97"/>
                      </a:cubicBezTo>
                      <a:cubicBezTo>
                        <a:pt x="215" y="97"/>
                        <a:pt x="214" y="98"/>
                        <a:pt x="213" y="99"/>
                      </a:cubicBezTo>
                      <a:cubicBezTo>
                        <a:pt x="211" y="100"/>
                        <a:pt x="210" y="100"/>
                        <a:pt x="209" y="101"/>
                      </a:cubicBezTo>
                      <a:cubicBezTo>
                        <a:pt x="207" y="101"/>
                        <a:pt x="206" y="102"/>
                        <a:pt x="205" y="102"/>
                      </a:cubicBezTo>
                      <a:cubicBezTo>
                        <a:pt x="203" y="102"/>
                        <a:pt x="202" y="103"/>
                        <a:pt x="200" y="103"/>
                      </a:cubicBezTo>
                      <a:lnTo>
                        <a:pt x="200" y="89"/>
                      </a:lnTo>
                      <a:close/>
                      <a:moveTo>
                        <a:pt x="77" y="89"/>
                      </a:moveTo>
                      <a:cubicBezTo>
                        <a:pt x="81" y="88"/>
                        <a:pt x="85" y="87"/>
                        <a:pt x="89" y="85"/>
                      </a:cubicBezTo>
                      <a:cubicBezTo>
                        <a:pt x="92" y="83"/>
                        <a:pt x="95" y="81"/>
                        <a:pt x="98" y="79"/>
                      </a:cubicBezTo>
                      <a:cubicBezTo>
                        <a:pt x="108" y="79"/>
                        <a:pt x="108" y="79"/>
                        <a:pt x="108" y="79"/>
                      </a:cubicBezTo>
                      <a:cubicBezTo>
                        <a:pt x="108" y="153"/>
                        <a:pt x="108" y="153"/>
                        <a:pt x="108" y="153"/>
                      </a:cubicBezTo>
                      <a:cubicBezTo>
                        <a:pt x="92" y="153"/>
                        <a:pt x="92" y="153"/>
                        <a:pt x="92" y="153"/>
                      </a:cubicBezTo>
                      <a:cubicBezTo>
                        <a:pt x="92" y="97"/>
                        <a:pt x="92" y="97"/>
                        <a:pt x="92" y="97"/>
                      </a:cubicBezTo>
                      <a:cubicBezTo>
                        <a:pt x="91" y="97"/>
                        <a:pt x="90" y="98"/>
                        <a:pt x="89" y="99"/>
                      </a:cubicBezTo>
                      <a:cubicBezTo>
                        <a:pt x="88" y="100"/>
                        <a:pt x="87" y="100"/>
                        <a:pt x="85" y="101"/>
                      </a:cubicBezTo>
                      <a:cubicBezTo>
                        <a:pt x="84" y="101"/>
                        <a:pt x="83" y="102"/>
                        <a:pt x="81" y="102"/>
                      </a:cubicBezTo>
                      <a:cubicBezTo>
                        <a:pt x="80" y="102"/>
                        <a:pt x="78" y="103"/>
                        <a:pt x="77" y="103"/>
                      </a:cubicBezTo>
                      <a:lnTo>
                        <a:pt x="77" y="89"/>
                      </a:lnTo>
                      <a:close/>
                      <a:moveTo>
                        <a:pt x="115" y="351"/>
                      </a:moveTo>
                      <a:cubicBezTo>
                        <a:pt x="111" y="358"/>
                        <a:pt x="104" y="361"/>
                        <a:pt x="95" y="361"/>
                      </a:cubicBezTo>
                      <a:cubicBezTo>
                        <a:pt x="78" y="361"/>
                        <a:pt x="70" y="349"/>
                        <a:pt x="70" y="325"/>
                      </a:cubicBezTo>
                      <a:cubicBezTo>
                        <a:pt x="70" y="312"/>
                        <a:pt x="72" y="303"/>
                        <a:pt x="77" y="296"/>
                      </a:cubicBezTo>
                      <a:cubicBezTo>
                        <a:pt x="81" y="289"/>
                        <a:pt x="88" y="286"/>
                        <a:pt x="97" y="286"/>
                      </a:cubicBezTo>
                      <a:cubicBezTo>
                        <a:pt x="114" y="286"/>
                        <a:pt x="122" y="298"/>
                        <a:pt x="122" y="323"/>
                      </a:cubicBezTo>
                      <a:cubicBezTo>
                        <a:pt x="122" y="335"/>
                        <a:pt x="120" y="345"/>
                        <a:pt x="115" y="351"/>
                      </a:cubicBezTo>
                      <a:close/>
                      <a:moveTo>
                        <a:pt x="115" y="248"/>
                      </a:moveTo>
                      <a:cubicBezTo>
                        <a:pt x="111" y="254"/>
                        <a:pt x="104" y="258"/>
                        <a:pt x="95" y="258"/>
                      </a:cubicBezTo>
                      <a:cubicBezTo>
                        <a:pt x="78" y="258"/>
                        <a:pt x="70" y="245"/>
                        <a:pt x="70" y="221"/>
                      </a:cubicBezTo>
                      <a:cubicBezTo>
                        <a:pt x="70" y="209"/>
                        <a:pt x="72" y="199"/>
                        <a:pt x="77" y="192"/>
                      </a:cubicBezTo>
                      <a:cubicBezTo>
                        <a:pt x="81" y="186"/>
                        <a:pt x="88" y="183"/>
                        <a:pt x="97" y="183"/>
                      </a:cubicBezTo>
                      <a:cubicBezTo>
                        <a:pt x="114" y="183"/>
                        <a:pt x="122" y="195"/>
                        <a:pt x="122" y="220"/>
                      </a:cubicBezTo>
                      <a:cubicBezTo>
                        <a:pt x="122" y="232"/>
                        <a:pt x="120" y="241"/>
                        <a:pt x="115" y="248"/>
                      </a:cubicBezTo>
                      <a:close/>
                      <a:moveTo>
                        <a:pt x="179" y="351"/>
                      </a:moveTo>
                      <a:cubicBezTo>
                        <a:pt x="175" y="358"/>
                        <a:pt x="168" y="361"/>
                        <a:pt x="159" y="361"/>
                      </a:cubicBezTo>
                      <a:cubicBezTo>
                        <a:pt x="142" y="361"/>
                        <a:pt x="134" y="349"/>
                        <a:pt x="134" y="325"/>
                      </a:cubicBezTo>
                      <a:cubicBezTo>
                        <a:pt x="134" y="312"/>
                        <a:pt x="136" y="303"/>
                        <a:pt x="141" y="296"/>
                      </a:cubicBezTo>
                      <a:cubicBezTo>
                        <a:pt x="145" y="289"/>
                        <a:pt x="152" y="286"/>
                        <a:pt x="161" y="286"/>
                      </a:cubicBezTo>
                      <a:cubicBezTo>
                        <a:pt x="178" y="286"/>
                        <a:pt x="186" y="298"/>
                        <a:pt x="186" y="323"/>
                      </a:cubicBezTo>
                      <a:cubicBezTo>
                        <a:pt x="186" y="335"/>
                        <a:pt x="184" y="345"/>
                        <a:pt x="179" y="351"/>
                      </a:cubicBezTo>
                      <a:close/>
                      <a:moveTo>
                        <a:pt x="153" y="202"/>
                      </a:moveTo>
                      <a:cubicBezTo>
                        <a:pt x="152" y="203"/>
                        <a:pt x="151" y="204"/>
                        <a:pt x="149" y="204"/>
                      </a:cubicBezTo>
                      <a:cubicBezTo>
                        <a:pt x="148" y="205"/>
                        <a:pt x="147" y="205"/>
                        <a:pt x="145" y="206"/>
                      </a:cubicBezTo>
                      <a:cubicBezTo>
                        <a:pt x="144" y="206"/>
                        <a:pt x="142" y="206"/>
                        <a:pt x="141" y="206"/>
                      </a:cubicBezTo>
                      <a:cubicBezTo>
                        <a:pt x="141" y="193"/>
                        <a:pt x="141" y="193"/>
                        <a:pt x="141" y="193"/>
                      </a:cubicBezTo>
                      <a:cubicBezTo>
                        <a:pt x="145" y="192"/>
                        <a:pt x="149" y="190"/>
                        <a:pt x="153" y="188"/>
                      </a:cubicBezTo>
                      <a:cubicBezTo>
                        <a:pt x="156" y="186"/>
                        <a:pt x="160" y="184"/>
                        <a:pt x="162" y="182"/>
                      </a:cubicBezTo>
                      <a:cubicBezTo>
                        <a:pt x="172" y="182"/>
                        <a:pt x="172" y="182"/>
                        <a:pt x="172" y="182"/>
                      </a:cubicBezTo>
                      <a:cubicBezTo>
                        <a:pt x="172" y="256"/>
                        <a:pt x="172" y="256"/>
                        <a:pt x="172" y="256"/>
                      </a:cubicBezTo>
                      <a:cubicBezTo>
                        <a:pt x="156" y="256"/>
                        <a:pt x="156" y="256"/>
                        <a:pt x="156" y="256"/>
                      </a:cubicBezTo>
                      <a:cubicBezTo>
                        <a:pt x="156" y="200"/>
                        <a:pt x="156" y="200"/>
                        <a:pt x="156" y="200"/>
                      </a:cubicBezTo>
                      <a:cubicBezTo>
                        <a:pt x="155" y="201"/>
                        <a:pt x="154" y="202"/>
                        <a:pt x="153" y="202"/>
                      </a:cubicBezTo>
                      <a:close/>
                      <a:moveTo>
                        <a:pt x="179" y="144"/>
                      </a:moveTo>
                      <a:cubicBezTo>
                        <a:pt x="175" y="151"/>
                        <a:pt x="168" y="154"/>
                        <a:pt x="159" y="154"/>
                      </a:cubicBezTo>
                      <a:cubicBezTo>
                        <a:pt x="142" y="154"/>
                        <a:pt x="134" y="142"/>
                        <a:pt x="134" y="118"/>
                      </a:cubicBezTo>
                      <a:cubicBezTo>
                        <a:pt x="134" y="105"/>
                        <a:pt x="136" y="96"/>
                        <a:pt x="141" y="89"/>
                      </a:cubicBezTo>
                      <a:cubicBezTo>
                        <a:pt x="145" y="82"/>
                        <a:pt x="152" y="79"/>
                        <a:pt x="161" y="79"/>
                      </a:cubicBezTo>
                      <a:cubicBezTo>
                        <a:pt x="178" y="79"/>
                        <a:pt x="186" y="91"/>
                        <a:pt x="186" y="116"/>
                      </a:cubicBezTo>
                      <a:cubicBezTo>
                        <a:pt x="186" y="128"/>
                        <a:pt x="184" y="138"/>
                        <a:pt x="179" y="144"/>
                      </a:cubicBezTo>
                      <a:close/>
                      <a:moveTo>
                        <a:pt x="232" y="360"/>
                      </a:moveTo>
                      <a:cubicBezTo>
                        <a:pt x="216" y="360"/>
                        <a:pt x="216" y="360"/>
                        <a:pt x="216" y="360"/>
                      </a:cubicBezTo>
                      <a:cubicBezTo>
                        <a:pt x="216" y="304"/>
                        <a:pt x="216" y="304"/>
                        <a:pt x="216" y="304"/>
                      </a:cubicBezTo>
                      <a:cubicBezTo>
                        <a:pt x="215" y="304"/>
                        <a:pt x="214" y="305"/>
                        <a:pt x="213" y="306"/>
                      </a:cubicBezTo>
                      <a:cubicBezTo>
                        <a:pt x="211" y="307"/>
                        <a:pt x="210" y="307"/>
                        <a:pt x="209" y="308"/>
                      </a:cubicBezTo>
                      <a:cubicBezTo>
                        <a:pt x="207" y="308"/>
                        <a:pt x="206" y="309"/>
                        <a:pt x="205" y="309"/>
                      </a:cubicBezTo>
                      <a:cubicBezTo>
                        <a:pt x="203" y="310"/>
                        <a:pt x="202" y="310"/>
                        <a:pt x="200" y="310"/>
                      </a:cubicBezTo>
                      <a:cubicBezTo>
                        <a:pt x="200" y="297"/>
                        <a:pt x="200" y="297"/>
                        <a:pt x="200" y="297"/>
                      </a:cubicBezTo>
                      <a:cubicBezTo>
                        <a:pt x="204" y="295"/>
                        <a:pt x="208" y="294"/>
                        <a:pt x="212" y="292"/>
                      </a:cubicBezTo>
                      <a:cubicBezTo>
                        <a:pt x="216" y="290"/>
                        <a:pt x="219" y="288"/>
                        <a:pt x="222" y="286"/>
                      </a:cubicBezTo>
                      <a:cubicBezTo>
                        <a:pt x="232" y="286"/>
                        <a:pt x="232" y="286"/>
                        <a:pt x="232" y="286"/>
                      </a:cubicBezTo>
                      <a:lnTo>
                        <a:pt x="232" y="360"/>
                      </a:lnTo>
                      <a:close/>
                      <a:moveTo>
                        <a:pt x="239" y="248"/>
                      </a:moveTo>
                      <a:cubicBezTo>
                        <a:pt x="234" y="254"/>
                        <a:pt x="228" y="258"/>
                        <a:pt x="219" y="258"/>
                      </a:cubicBezTo>
                      <a:cubicBezTo>
                        <a:pt x="202" y="258"/>
                        <a:pt x="193" y="245"/>
                        <a:pt x="193" y="221"/>
                      </a:cubicBezTo>
                      <a:cubicBezTo>
                        <a:pt x="193" y="209"/>
                        <a:pt x="195" y="199"/>
                        <a:pt x="200" y="192"/>
                      </a:cubicBezTo>
                      <a:cubicBezTo>
                        <a:pt x="205" y="186"/>
                        <a:pt x="212" y="183"/>
                        <a:pt x="220" y="183"/>
                      </a:cubicBezTo>
                      <a:cubicBezTo>
                        <a:pt x="237" y="183"/>
                        <a:pt x="246" y="195"/>
                        <a:pt x="246" y="220"/>
                      </a:cubicBezTo>
                      <a:cubicBezTo>
                        <a:pt x="246" y="232"/>
                        <a:pt x="243" y="241"/>
                        <a:pt x="239" y="248"/>
                      </a:cubicBezTo>
                      <a:close/>
                      <a:moveTo>
                        <a:pt x="300" y="351"/>
                      </a:moveTo>
                      <a:cubicBezTo>
                        <a:pt x="296" y="358"/>
                        <a:pt x="289" y="361"/>
                        <a:pt x="280" y="361"/>
                      </a:cubicBezTo>
                      <a:cubicBezTo>
                        <a:pt x="263" y="361"/>
                        <a:pt x="255" y="349"/>
                        <a:pt x="255" y="325"/>
                      </a:cubicBezTo>
                      <a:cubicBezTo>
                        <a:pt x="255" y="312"/>
                        <a:pt x="257" y="303"/>
                        <a:pt x="262" y="296"/>
                      </a:cubicBezTo>
                      <a:cubicBezTo>
                        <a:pt x="266" y="289"/>
                        <a:pt x="273" y="286"/>
                        <a:pt x="282" y="286"/>
                      </a:cubicBezTo>
                      <a:cubicBezTo>
                        <a:pt x="299" y="286"/>
                        <a:pt x="307" y="298"/>
                        <a:pt x="307" y="323"/>
                      </a:cubicBezTo>
                      <a:cubicBezTo>
                        <a:pt x="307" y="335"/>
                        <a:pt x="305" y="345"/>
                        <a:pt x="300" y="351"/>
                      </a:cubicBezTo>
                      <a:close/>
                      <a:moveTo>
                        <a:pt x="274" y="202"/>
                      </a:moveTo>
                      <a:cubicBezTo>
                        <a:pt x="273" y="203"/>
                        <a:pt x="272" y="204"/>
                        <a:pt x="270" y="204"/>
                      </a:cubicBezTo>
                      <a:cubicBezTo>
                        <a:pt x="269" y="205"/>
                        <a:pt x="268" y="205"/>
                        <a:pt x="266" y="206"/>
                      </a:cubicBezTo>
                      <a:cubicBezTo>
                        <a:pt x="265" y="206"/>
                        <a:pt x="263" y="206"/>
                        <a:pt x="262" y="206"/>
                      </a:cubicBezTo>
                      <a:cubicBezTo>
                        <a:pt x="262" y="193"/>
                        <a:pt x="262" y="193"/>
                        <a:pt x="262" y="193"/>
                      </a:cubicBezTo>
                      <a:cubicBezTo>
                        <a:pt x="266" y="192"/>
                        <a:pt x="270" y="190"/>
                        <a:pt x="274" y="188"/>
                      </a:cubicBezTo>
                      <a:cubicBezTo>
                        <a:pt x="277" y="186"/>
                        <a:pt x="281" y="184"/>
                        <a:pt x="284" y="182"/>
                      </a:cubicBezTo>
                      <a:cubicBezTo>
                        <a:pt x="293" y="182"/>
                        <a:pt x="293" y="182"/>
                        <a:pt x="293" y="182"/>
                      </a:cubicBezTo>
                      <a:cubicBezTo>
                        <a:pt x="293" y="256"/>
                        <a:pt x="293" y="256"/>
                        <a:pt x="293" y="256"/>
                      </a:cubicBezTo>
                      <a:cubicBezTo>
                        <a:pt x="277" y="256"/>
                        <a:pt x="277" y="256"/>
                        <a:pt x="277" y="256"/>
                      </a:cubicBezTo>
                      <a:cubicBezTo>
                        <a:pt x="277" y="200"/>
                        <a:pt x="277" y="200"/>
                        <a:pt x="277" y="200"/>
                      </a:cubicBezTo>
                      <a:cubicBezTo>
                        <a:pt x="276" y="201"/>
                        <a:pt x="275" y="202"/>
                        <a:pt x="274" y="202"/>
                      </a:cubicBezTo>
                      <a:close/>
                      <a:moveTo>
                        <a:pt x="300" y="144"/>
                      </a:moveTo>
                      <a:cubicBezTo>
                        <a:pt x="296" y="151"/>
                        <a:pt x="289" y="154"/>
                        <a:pt x="280" y="154"/>
                      </a:cubicBezTo>
                      <a:cubicBezTo>
                        <a:pt x="263" y="154"/>
                        <a:pt x="255" y="142"/>
                        <a:pt x="255" y="118"/>
                      </a:cubicBezTo>
                      <a:cubicBezTo>
                        <a:pt x="255" y="105"/>
                        <a:pt x="257" y="96"/>
                        <a:pt x="262" y="89"/>
                      </a:cubicBezTo>
                      <a:cubicBezTo>
                        <a:pt x="266" y="82"/>
                        <a:pt x="273" y="79"/>
                        <a:pt x="282" y="79"/>
                      </a:cubicBezTo>
                      <a:cubicBezTo>
                        <a:pt x="299" y="79"/>
                        <a:pt x="307" y="91"/>
                        <a:pt x="307" y="116"/>
                      </a:cubicBezTo>
                      <a:cubicBezTo>
                        <a:pt x="307" y="128"/>
                        <a:pt x="305" y="138"/>
                        <a:pt x="300" y="144"/>
                      </a:cubicBezTo>
                      <a:close/>
                      <a:moveTo>
                        <a:pt x="364" y="351"/>
                      </a:moveTo>
                      <a:cubicBezTo>
                        <a:pt x="360" y="358"/>
                        <a:pt x="353" y="361"/>
                        <a:pt x="345" y="361"/>
                      </a:cubicBezTo>
                      <a:cubicBezTo>
                        <a:pt x="327" y="361"/>
                        <a:pt x="319" y="349"/>
                        <a:pt x="319" y="325"/>
                      </a:cubicBezTo>
                      <a:cubicBezTo>
                        <a:pt x="319" y="312"/>
                        <a:pt x="321" y="303"/>
                        <a:pt x="326" y="296"/>
                      </a:cubicBezTo>
                      <a:cubicBezTo>
                        <a:pt x="330" y="289"/>
                        <a:pt x="337" y="286"/>
                        <a:pt x="346" y="286"/>
                      </a:cubicBezTo>
                      <a:cubicBezTo>
                        <a:pt x="363" y="286"/>
                        <a:pt x="371" y="298"/>
                        <a:pt x="371" y="323"/>
                      </a:cubicBezTo>
                      <a:cubicBezTo>
                        <a:pt x="371" y="335"/>
                        <a:pt x="369" y="345"/>
                        <a:pt x="364" y="351"/>
                      </a:cubicBezTo>
                      <a:close/>
                      <a:moveTo>
                        <a:pt x="364" y="248"/>
                      </a:moveTo>
                      <a:cubicBezTo>
                        <a:pt x="360" y="254"/>
                        <a:pt x="353" y="258"/>
                        <a:pt x="345" y="258"/>
                      </a:cubicBezTo>
                      <a:cubicBezTo>
                        <a:pt x="327" y="258"/>
                        <a:pt x="319" y="245"/>
                        <a:pt x="319" y="221"/>
                      </a:cubicBezTo>
                      <a:cubicBezTo>
                        <a:pt x="319" y="209"/>
                        <a:pt x="321" y="199"/>
                        <a:pt x="326" y="192"/>
                      </a:cubicBezTo>
                      <a:cubicBezTo>
                        <a:pt x="330" y="186"/>
                        <a:pt x="337" y="183"/>
                        <a:pt x="346" y="183"/>
                      </a:cubicBezTo>
                      <a:cubicBezTo>
                        <a:pt x="363" y="183"/>
                        <a:pt x="371" y="195"/>
                        <a:pt x="371" y="220"/>
                      </a:cubicBezTo>
                      <a:cubicBezTo>
                        <a:pt x="371" y="232"/>
                        <a:pt x="369" y="241"/>
                        <a:pt x="364" y="248"/>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461" name="Freeform 51"/>
                <p:cNvSpPr>
                  <a:spLocks/>
                </p:cNvSpPr>
                <p:nvPr/>
              </p:nvSpPr>
              <p:spPr bwMode="auto">
                <a:xfrm>
                  <a:off x="14230350" y="3878263"/>
                  <a:ext cx="74612" cy="188912"/>
                </a:xfrm>
                <a:custGeom>
                  <a:avLst/>
                  <a:gdLst>
                    <a:gd name="T0" fmla="*/ 10 w 20"/>
                    <a:gd name="T1" fmla="*/ 0 h 50"/>
                    <a:gd name="T2" fmla="*/ 0 w 20"/>
                    <a:gd name="T3" fmla="*/ 26 h 50"/>
                    <a:gd name="T4" fmla="*/ 10 w 20"/>
                    <a:gd name="T5" fmla="*/ 50 h 50"/>
                    <a:gd name="T6" fmla="*/ 20 w 20"/>
                    <a:gd name="T7" fmla="*/ 25 h 50"/>
                    <a:gd name="T8" fmla="*/ 10 w 20"/>
                    <a:gd name="T9" fmla="*/ 0 h 50"/>
                  </a:gdLst>
                  <a:ahLst/>
                  <a:cxnLst>
                    <a:cxn ang="0">
                      <a:pos x="T0" y="T1"/>
                    </a:cxn>
                    <a:cxn ang="0">
                      <a:pos x="T2" y="T3"/>
                    </a:cxn>
                    <a:cxn ang="0">
                      <a:pos x="T4" y="T5"/>
                    </a:cxn>
                    <a:cxn ang="0">
                      <a:pos x="T6" y="T7"/>
                    </a:cxn>
                    <a:cxn ang="0">
                      <a:pos x="T8" y="T9"/>
                    </a:cxn>
                  </a:cxnLst>
                  <a:rect l="0" t="0" r="r" b="b"/>
                  <a:pathLst>
                    <a:path w="20" h="50">
                      <a:moveTo>
                        <a:pt x="10" y="0"/>
                      </a:moveTo>
                      <a:cubicBezTo>
                        <a:pt x="3" y="0"/>
                        <a:pt x="0" y="8"/>
                        <a:pt x="0" y="26"/>
                      </a:cubicBezTo>
                      <a:cubicBezTo>
                        <a:pt x="0" y="42"/>
                        <a:pt x="3" y="50"/>
                        <a:pt x="10" y="50"/>
                      </a:cubicBezTo>
                      <a:cubicBezTo>
                        <a:pt x="17" y="50"/>
                        <a:pt x="20" y="42"/>
                        <a:pt x="20" y="25"/>
                      </a:cubicBezTo>
                      <a:cubicBezTo>
                        <a:pt x="20" y="8"/>
                        <a:pt x="17" y="0"/>
                        <a:pt x="10" y="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242" name="Right Triangle 241"/>
              <p:cNvSpPr/>
              <p:nvPr/>
            </p:nvSpPr>
            <p:spPr bwMode="auto">
              <a:xfrm rot="5400000">
                <a:off x="9281212" y="3246389"/>
                <a:ext cx="666178" cy="666178"/>
              </a:xfrm>
              <a:prstGeom prst="rtTriangle">
                <a:avLst/>
              </a:prstGeom>
              <a:solidFill>
                <a:schemeClr val="bg1">
                  <a:alpha val="1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sp>
          <p:nvSpPr>
            <p:cNvPr id="97" name="Freeform 8"/>
            <p:cNvSpPr>
              <a:spLocks/>
            </p:cNvSpPr>
            <p:nvPr/>
          </p:nvSpPr>
          <p:spPr bwMode="auto">
            <a:xfrm>
              <a:off x="5721866" y="3726426"/>
              <a:ext cx="694971" cy="727470"/>
            </a:xfrm>
            <a:custGeom>
              <a:avLst/>
              <a:gdLst>
                <a:gd name="T0" fmla="*/ 235 w 235"/>
                <a:gd name="T1" fmla="*/ 0 h 244"/>
                <a:gd name="T2" fmla="*/ 205 w 235"/>
                <a:gd name="T3" fmla="*/ 0 h 244"/>
                <a:gd name="T4" fmla="*/ 0 w 235"/>
                <a:gd name="T5" fmla="*/ 0 h 244"/>
                <a:gd name="T6" fmla="*/ 0 w 235"/>
                <a:gd name="T7" fmla="*/ 244 h 244"/>
                <a:gd name="T8" fmla="*/ 0 w 235"/>
                <a:gd name="T9" fmla="*/ 0 h 244"/>
                <a:gd name="T10" fmla="*/ 235 w 235"/>
                <a:gd name="T11" fmla="*/ 0 h 244"/>
                <a:gd name="T12" fmla="*/ 235 w 235"/>
                <a:gd name="T13" fmla="*/ 0 h 244"/>
              </a:gdLst>
              <a:ahLst/>
              <a:cxnLst>
                <a:cxn ang="0">
                  <a:pos x="T0" y="T1"/>
                </a:cxn>
                <a:cxn ang="0">
                  <a:pos x="T2" y="T3"/>
                </a:cxn>
                <a:cxn ang="0">
                  <a:pos x="T4" y="T5"/>
                </a:cxn>
                <a:cxn ang="0">
                  <a:pos x="T6" y="T7"/>
                </a:cxn>
                <a:cxn ang="0">
                  <a:pos x="T8" y="T9"/>
                </a:cxn>
                <a:cxn ang="0">
                  <a:pos x="T10" y="T11"/>
                </a:cxn>
                <a:cxn ang="0">
                  <a:pos x="T12" y="T13"/>
                </a:cxn>
              </a:cxnLst>
              <a:rect l="0" t="0" r="r" b="b"/>
              <a:pathLst>
                <a:path w="235" h="244">
                  <a:moveTo>
                    <a:pt x="235" y="0"/>
                  </a:moveTo>
                  <a:cubicBezTo>
                    <a:pt x="205" y="0"/>
                    <a:pt x="205" y="0"/>
                    <a:pt x="205" y="0"/>
                  </a:cubicBezTo>
                  <a:cubicBezTo>
                    <a:pt x="0" y="0"/>
                    <a:pt x="0" y="0"/>
                    <a:pt x="0" y="0"/>
                  </a:cubicBezTo>
                  <a:cubicBezTo>
                    <a:pt x="0" y="244"/>
                    <a:pt x="0" y="244"/>
                    <a:pt x="0" y="244"/>
                  </a:cubicBezTo>
                  <a:cubicBezTo>
                    <a:pt x="0" y="0"/>
                    <a:pt x="0" y="0"/>
                    <a:pt x="0" y="0"/>
                  </a:cubicBezTo>
                  <a:cubicBezTo>
                    <a:pt x="103" y="0"/>
                    <a:pt x="179" y="0"/>
                    <a:pt x="235" y="0"/>
                  </a:cubicBezTo>
                  <a:cubicBezTo>
                    <a:pt x="235" y="0"/>
                    <a:pt x="235" y="0"/>
                    <a:pt x="235" y="0"/>
                  </a:cubicBezTo>
                </a:path>
              </a:pathLst>
            </a:custGeom>
            <a:solidFill>
              <a:srgbClr val="5C476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47" name="Rectangle 346"/>
            <p:cNvSpPr/>
            <p:nvPr/>
          </p:nvSpPr>
          <p:spPr bwMode="auto">
            <a:xfrm>
              <a:off x="1722215" y="2125236"/>
              <a:ext cx="1065780" cy="238378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182880" rIns="0" bIns="46637"/>
            <a:lstStyle/>
            <a:p>
              <a:pPr marL="0" marR="0" lvl="0" indent="0" algn="ctr" defTabSz="932472"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egoe UI Light"/>
                  <a:ea typeface="+mn-ea"/>
                  <a:cs typeface="+mn-cs"/>
                </a:rPr>
                <a:t>Users</a:t>
              </a:r>
            </a:p>
          </p:txBody>
        </p:sp>
        <p:sp>
          <p:nvSpPr>
            <p:cNvPr id="179" name="Freeform 5"/>
            <p:cNvSpPr>
              <a:spLocks/>
            </p:cNvSpPr>
            <p:nvPr/>
          </p:nvSpPr>
          <p:spPr bwMode="auto">
            <a:xfrm>
              <a:off x="3670681" y="4725230"/>
              <a:ext cx="1709928" cy="68748"/>
            </a:xfrm>
            <a:custGeom>
              <a:avLst/>
              <a:gdLst>
                <a:gd name="T0" fmla="*/ 0 w 578"/>
                <a:gd name="T1" fmla="*/ 6 h 23"/>
                <a:gd name="T2" fmla="*/ 0 w 578"/>
                <a:gd name="T3" fmla="*/ 11 h 23"/>
                <a:gd name="T4" fmla="*/ 0 w 578"/>
                <a:gd name="T5" fmla="*/ 12 h 23"/>
                <a:gd name="T6" fmla="*/ 0 w 578"/>
                <a:gd name="T7" fmla="*/ 12 h 23"/>
                <a:gd name="T8" fmla="*/ 0 w 578"/>
                <a:gd name="T9" fmla="*/ 13 h 23"/>
                <a:gd name="T10" fmla="*/ 0 w 578"/>
                <a:gd name="T11" fmla="*/ 14 h 23"/>
                <a:gd name="T12" fmla="*/ 11 w 578"/>
                <a:gd name="T13" fmla="*/ 23 h 23"/>
                <a:gd name="T14" fmla="*/ 566 w 578"/>
                <a:gd name="T15" fmla="*/ 23 h 23"/>
                <a:gd name="T16" fmla="*/ 578 w 578"/>
                <a:gd name="T17" fmla="*/ 15 h 23"/>
                <a:gd name="T18" fmla="*/ 578 w 578"/>
                <a:gd name="T19" fmla="*/ 14 h 23"/>
                <a:gd name="T20" fmla="*/ 578 w 578"/>
                <a:gd name="T21" fmla="*/ 6 h 23"/>
                <a:gd name="T22" fmla="*/ 0 w 578"/>
                <a:gd name="T23"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23">
                  <a:moveTo>
                    <a:pt x="0" y="6"/>
                  </a:moveTo>
                  <a:cubicBezTo>
                    <a:pt x="0" y="18"/>
                    <a:pt x="0" y="11"/>
                    <a:pt x="0" y="11"/>
                  </a:cubicBezTo>
                  <a:cubicBezTo>
                    <a:pt x="0" y="12"/>
                    <a:pt x="0" y="12"/>
                    <a:pt x="0" y="12"/>
                  </a:cubicBezTo>
                  <a:cubicBezTo>
                    <a:pt x="0" y="12"/>
                    <a:pt x="0" y="12"/>
                    <a:pt x="0" y="12"/>
                  </a:cubicBezTo>
                  <a:cubicBezTo>
                    <a:pt x="0" y="13"/>
                    <a:pt x="0" y="13"/>
                    <a:pt x="0" y="13"/>
                  </a:cubicBezTo>
                  <a:cubicBezTo>
                    <a:pt x="0" y="14"/>
                    <a:pt x="0" y="14"/>
                    <a:pt x="0" y="14"/>
                  </a:cubicBezTo>
                  <a:cubicBezTo>
                    <a:pt x="0" y="19"/>
                    <a:pt x="6" y="23"/>
                    <a:pt x="11" y="23"/>
                  </a:cubicBezTo>
                  <a:cubicBezTo>
                    <a:pt x="566" y="23"/>
                    <a:pt x="566" y="23"/>
                    <a:pt x="566" y="23"/>
                  </a:cubicBezTo>
                  <a:cubicBezTo>
                    <a:pt x="572" y="23"/>
                    <a:pt x="576" y="20"/>
                    <a:pt x="578" y="15"/>
                  </a:cubicBezTo>
                  <a:cubicBezTo>
                    <a:pt x="578" y="14"/>
                    <a:pt x="578" y="14"/>
                    <a:pt x="578" y="14"/>
                  </a:cubicBezTo>
                  <a:cubicBezTo>
                    <a:pt x="578" y="0"/>
                    <a:pt x="578" y="6"/>
                    <a:pt x="578" y="6"/>
                  </a:cubicBezTo>
                  <a:lnTo>
                    <a:pt x="0" y="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0" name="Freeform 6"/>
            <p:cNvSpPr>
              <a:spLocks/>
            </p:cNvSpPr>
            <p:nvPr/>
          </p:nvSpPr>
          <p:spPr bwMode="auto">
            <a:xfrm>
              <a:off x="3886922" y="3920264"/>
              <a:ext cx="1277446" cy="828716"/>
            </a:xfrm>
            <a:custGeom>
              <a:avLst/>
              <a:gdLst>
                <a:gd name="T0" fmla="*/ 15 w 432"/>
                <a:gd name="T1" fmla="*/ 278 h 278"/>
                <a:gd name="T2" fmla="*/ 418 w 432"/>
                <a:gd name="T3" fmla="*/ 278 h 278"/>
                <a:gd name="T4" fmla="*/ 432 w 432"/>
                <a:gd name="T5" fmla="*/ 263 h 278"/>
                <a:gd name="T6" fmla="*/ 432 w 432"/>
                <a:gd name="T7" fmla="*/ 15 h 278"/>
                <a:gd name="T8" fmla="*/ 418 w 432"/>
                <a:gd name="T9" fmla="*/ 0 h 278"/>
                <a:gd name="T10" fmla="*/ 15 w 432"/>
                <a:gd name="T11" fmla="*/ 0 h 278"/>
                <a:gd name="T12" fmla="*/ 0 w 432"/>
                <a:gd name="T13" fmla="*/ 15 h 278"/>
                <a:gd name="T14" fmla="*/ 0 w 432"/>
                <a:gd name="T15" fmla="*/ 263 h 278"/>
                <a:gd name="T16" fmla="*/ 15 w 432"/>
                <a:gd name="T17"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278">
                  <a:moveTo>
                    <a:pt x="15" y="278"/>
                  </a:moveTo>
                  <a:cubicBezTo>
                    <a:pt x="418" y="278"/>
                    <a:pt x="418" y="278"/>
                    <a:pt x="418" y="278"/>
                  </a:cubicBezTo>
                  <a:cubicBezTo>
                    <a:pt x="427" y="278"/>
                    <a:pt x="432" y="272"/>
                    <a:pt x="432" y="263"/>
                  </a:cubicBezTo>
                  <a:cubicBezTo>
                    <a:pt x="432" y="15"/>
                    <a:pt x="432" y="15"/>
                    <a:pt x="432" y="15"/>
                  </a:cubicBezTo>
                  <a:cubicBezTo>
                    <a:pt x="432" y="6"/>
                    <a:pt x="427" y="0"/>
                    <a:pt x="418" y="0"/>
                  </a:cubicBezTo>
                  <a:cubicBezTo>
                    <a:pt x="15" y="0"/>
                    <a:pt x="15" y="0"/>
                    <a:pt x="15" y="0"/>
                  </a:cubicBezTo>
                  <a:cubicBezTo>
                    <a:pt x="8" y="0"/>
                    <a:pt x="0" y="6"/>
                    <a:pt x="0" y="15"/>
                  </a:cubicBezTo>
                  <a:cubicBezTo>
                    <a:pt x="0" y="263"/>
                    <a:pt x="0" y="263"/>
                    <a:pt x="0" y="263"/>
                  </a:cubicBezTo>
                  <a:cubicBezTo>
                    <a:pt x="0" y="272"/>
                    <a:pt x="8" y="278"/>
                    <a:pt x="15" y="278"/>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2" name="Freeform 7"/>
            <p:cNvSpPr>
              <a:spLocks/>
            </p:cNvSpPr>
            <p:nvPr/>
          </p:nvSpPr>
          <p:spPr bwMode="auto">
            <a:xfrm>
              <a:off x="3943170" y="3967762"/>
              <a:ext cx="1167451" cy="727470"/>
            </a:xfrm>
            <a:custGeom>
              <a:avLst/>
              <a:gdLst>
                <a:gd name="T0" fmla="*/ 0 w 395"/>
                <a:gd name="T1" fmla="*/ 0 h 244"/>
                <a:gd name="T2" fmla="*/ 395 w 395"/>
                <a:gd name="T3" fmla="*/ 0 h 244"/>
                <a:gd name="T4" fmla="*/ 395 w 395"/>
                <a:gd name="T5" fmla="*/ 244 h 244"/>
                <a:gd name="T6" fmla="*/ 0 w 395"/>
                <a:gd name="T7" fmla="*/ 244 h 244"/>
                <a:gd name="T8" fmla="*/ 0 w 395"/>
                <a:gd name="T9" fmla="*/ 0 h 244"/>
              </a:gdLst>
              <a:ahLst/>
              <a:cxnLst>
                <a:cxn ang="0">
                  <a:pos x="T0" y="T1"/>
                </a:cxn>
                <a:cxn ang="0">
                  <a:pos x="T2" y="T3"/>
                </a:cxn>
                <a:cxn ang="0">
                  <a:pos x="T4" y="T5"/>
                </a:cxn>
                <a:cxn ang="0">
                  <a:pos x="T6" y="T7"/>
                </a:cxn>
                <a:cxn ang="0">
                  <a:pos x="T8" y="T9"/>
                </a:cxn>
              </a:cxnLst>
              <a:rect l="0" t="0" r="r" b="b"/>
              <a:pathLst>
                <a:path w="395" h="244">
                  <a:moveTo>
                    <a:pt x="0" y="0"/>
                  </a:moveTo>
                  <a:cubicBezTo>
                    <a:pt x="395" y="0"/>
                    <a:pt x="395" y="0"/>
                    <a:pt x="395" y="0"/>
                  </a:cubicBezTo>
                  <a:cubicBezTo>
                    <a:pt x="395" y="244"/>
                    <a:pt x="395" y="244"/>
                    <a:pt x="395" y="244"/>
                  </a:cubicBezTo>
                  <a:cubicBezTo>
                    <a:pt x="0" y="244"/>
                    <a:pt x="0" y="244"/>
                    <a:pt x="0" y="244"/>
                  </a:cubicBezTo>
                  <a:cubicBezTo>
                    <a:pt x="0" y="0"/>
                    <a:pt x="0" y="0"/>
                    <a:pt x="0" y="0"/>
                  </a:cubicBezTo>
                </a:path>
              </a:pathLst>
            </a:custGeom>
            <a:solidFill>
              <a:schemeClr val="tx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1" name="Freeform 8"/>
            <p:cNvSpPr>
              <a:spLocks/>
            </p:cNvSpPr>
            <p:nvPr/>
          </p:nvSpPr>
          <p:spPr bwMode="auto">
            <a:xfrm>
              <a:off x="3943170" y="3967762"/>
              <a:ext cx="694971" cy="727470"/>
            </a:xfrm>
            <a:custGeom>
              <a:avLst/>
              <a:gdLst>
                <a:gd name="T0" fmla="*/ 235 w 235"/>
                <a:gd name="T1" fmla="*/ 0 h 244"/>
                <a:gd name="T2" fmla="*/ 205 w 235"/>
                <a:gd name="T3" fmla="*/ 0 h 244"/>
                <a:gd name="T4" fmla="*/ 0 w 235"/>
                <a:gd name="T5" fmla="*/ 0 h 244"/>
                <a:gd name="T6" fmla="*/ 0 w 235"/>
                <a:gd name="T7" fmla="*/ 244 h 244"/>
                <a:gd name="T8" fmla="*/ 0 w 235"/>
                <a:gd name="T9" fmla="*/ 0 h 244"/>
                <a:gd name="T10" fmla="*/ 235 w 235"/>
                <a:gd name="T11" fmla="*/ 0 h 244"/>
                <a:gd name="T12" fmla="*/ 235 w 235"/>
                <a:gd name="T13" fmla="*/ 0 h 244"/>
              </a:gdLst>
              <a:ahLst/>
              <a:cxnLst>
                <a:cxn ang="0">
                  <a:pos x="T0" y="T1"/>
                </a:cxn>
                <a:cxn ang="0">
                  <a:pos x="T2" y="T3"/>
                </a:cxn>
                <a:cxn ang="0">
                  <a:pos x="T4" y="T5"/>
                </a:cxn>
                <a:cxn ang="0">
                  <a:pos x="T6" y="T7"/>
                </a:cxn>
                <a:cxn ang="0">
                  <a:pos x="T8" y="T9"/>
                </a:cxn>
                <a:cxn ang="0">
                  <a:pos x="T10" y="T11"/>
                </a:cxn>
                <a:cxn ang="0">
                  <a:pos x="T12" y="T13"/>
                </a:cxn>
              </a:cxnLst>
              <a:rect l="0" t="0" r="r" b="b"/>
              <a:pathLst>
                <a:path w="235" h="244">
                  <a:moveTo>
                    <a:pt x="235" y="0"/>
                  </a:moveTo>
                  <a:cubicBezTo>
                    <a:pt x="205" y="0"/>
                    <a:pt x="205" y="0"/>
                    <a:pt x="205" y="0"/>
                  </a:cubicBezTo>
                  <a:cubicBezTo>
                    <a:pt x="0" y="0"/>
                    <a:pt x="0" y="0"/>
                    <a:pt x="0" y="0"/>
                  </a:cubicBezTo>
                  <a:cubicBezTo>
                    <a:pt x="0" y="244"/>
                    <a:pt x="0" y="244"/>
                    <a:pt x="0" y="244"/>
                  </a:cubicBezTo>
                  <a:cubicBezTo>
                    <a:pt x="0" y="0"/>
                    <a:pt x="0" y="0"/>
                    <a:pt x="0" y="0"/>
                  </a:cubicBezTo>
                  <a:cubicBezTo>
                    <a:pt x="103" y="0"/>
                    <a:pt x="179" y="0"/>
                    <a:pt x="235" y="0"/>
                  </a:cubicBezTo>
                  <a:cubicBezTo>
                    <a:pt x="235" y="0"/>
                    <a:pt x="235" y="0"/>
                    <a:pt x="235" y="0"/>
                  </a:cubicBezTo>
                </a:path>
              </a:pathLst>
            </a:custGeom>
            <a:solidFill>
              <a:srgbClr val="5C476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5" name="Freeform 9"/>
            <p:cNvSpPr>
              <a:spLocks/>
            </p:cNvSpPr>
            <p:nvPr/>
          </p:nvSpPr>
          <p:spPr bwMode="auto">
            <a:xfrm>
              <a:off x="3943170" y="3967762"/>
              <a:ext cx="694971" cy="727470"/>
            </a:xfrm>
            <a:custGeom>
              <a:avLst/>
              <a:gdLst>
                <a:gd name="T0" fmla="*/ 235 w 235"/>
                <a:gd name="T1" fmla="*/ 0 h 244"/>
                <a:gd name="T2" fmla="*/ 0 w 235"/>
                <a:gd name="T3" fmla="*/ 0 h 244"/>
                <a:gd name="T4" fmla="*/ 0 w 235"/>
                <a:gd name="T5" fmla="*/ 244 h 244"/>
                <a:gd name="T6" fmla="*/ 205 w 235"/>
                <a:gd name="T7" fmla="*/ 244 h 244"/>
                <a:gd name="T8" fmla="*/ 235 w 235"/>
                <a:gd name="T9" fmla="*/ 0 h 244"/>
              </a:gdLst>
              <a:ahLst/>
              <a:cxnLst>
                <a:cxn ang="0">
                  <a:pos x="T0" y="T1"/>
                </a:cxn>
                <a:cxn ang="0">
                  <a:pos x="T2" y="T3"/>
                </a:cxn>
                <a:cxn ang="0">
                  <a:pos x="T4" y="T5"/>
                </a:cxn>
                <a:cxn ang="0">
                  <a:pos x="T6" y="T7"/>
                </a:cxn>
                <a:cxn ang="0">
                  <a:pos x="T8" y="T9"/>
                </a:cxn>
              </a:cxnLst>
              <a:rect l="0" t="0" r="r" b="b"/>
              <a:pathLst>
                <a:path w="235" h="244">
                  <a:moveTo>
                    <a:pt x="235" y="0"/>
                  </a:moveTo>
                  <a:cubicBezTo>
                    <a:pt x="179" y="0"/>
                    <a:pt x="103" y="0"/>
                    <a:pt x="0" y="0"/>
                  </a:cubicBezTo>
                  <a:cubicBezTo>
                    <a:pt x="0" y="0"/>
                    <a:pt x="0" y="0"/>
                    <a:pt x="0" y="244"/>
                  </a:cubicBezTo>
                  <a:cubicBezTo>
                    <a:pt x="205" y="244"/>
                    <a:pt x="205" y="244"/>
                    <a:pt x="205" y="244"/>
                  </a:cubicBezTo>
                  <a:cubicBezTo>
                    <a:pt x="235" y="0"/>
                    <a:pt x="235" y="0"/>
                    <a:pt x="235" y="0"/>
                  </a:cubicBezTo>
                </a:path>
              </a:pathLst>
            </a:custGeom>
            <a:solidFill>
              <a:srgbClr val="DCDCDC"/>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9" name="Rectangle 12"/>
            <p:cNvSpPr>
              <a:spLocks noChangeArrowheads="1"/>
            </p:cNvSpPr>
            <p:nvPr/>
          </p:nvSpPr>
          <p:spPr bwMode="auto">
            <a:xfrm>
              <a:off x="3466570" y="2922844"/>
              <a:ext cx="374359" cy="629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11" name="Rectangle 14"/>
            <p:cNvSpPr>
              <a:spLocks noChangeArrowheads="1"/>
            </p:cNvSpPr>
            <p:nvPr/>
          </p:nvSpPr>
          <p:spPr bwMode="auto">
            <a:xfrm>
              <a:off x="3466570" y="3552836"/>
              <a:ext cx="124073" cy="1070"/>
            </a:xfrm>
            <a:prstGeom prst="rect">
              <a:avLst/>
            </a:prstGeom>
            <a:solidFill>
              <a:srgbClr val="5C476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12" name="Freeform 15"/>
            <p:cNvSpPr>
              <a:spLocks/>
            </p:cNvSpPr>
            <p:nvPr/>
          </p:nvSpPr>
          <p:spPr bwMode="auto">
            <a:xfrm>
              <a:off x="3466570" y="3552836"/>
              <a:ext cx="124073" cy="0"/>
            </a:xfrm>
            <a:custGeom>
              <a:avLst/>
              <a:gdLst>
                <a:gd name="T0" fmla="*/ 116 w 116"/>
                <a:gd name="T1" fmla="*/ 0 w 116"/>
                <a:gd name="T2" fmla="*/ 0 w 116"/>
                <a:gd name="T3" fmla="*/ 116 w 116"/>
              </a:gdLst>
              <a:ahLst/>
              <a:cxnLst>
                <a:cxn ang="0">
                  <a:pos x="T0" y="0"/>
                </a:cxn>
                <a:cxn ang="0">
                  <a:pos x="T1" y="0"/>
                </a:cxn>
                <a:cxn ang="0">
                  <a:pos x="T2" y="0"/>
                </a:cxn>
                <a:cxn ang="0">
                  <a:pos x="T3" y="0"/>
                </a:cxn>
              </a:cxnLst>
              <a:rect l="0" t="0" r="r" b="b"/>
              <a:pathLst>
                <a:path w="116">
                  <a:moveTo>
                    <a:pt x="116" y="0"/>
                  </a:moveTo>
                  <a:lnTo>
                    <a:pt x="0" y="0"/>
                  </a:lnTo>
                  <a:lnTo>
                    <a:pt x="0" y="0"/>
                  </a:lnTo>
                  <a:lnTo>
                    <a:pt x="116"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21" name="Group 20"/>
            <p:cNvGrpSpPr/>
            <p:nvPr/>
          </p:nvGrpSpPr>
          <p:grpSpPr>
            <a:xfrm>
              <a:off x="3420578" y="2955083"/>
              <a:ext cx="466344" cy="801128"/>
              <a:chOff x="4422649" y="2380031"/>
              <a:chExt cx="466344" cy="801128"/>
            </a:xfrm>
          </p:grpSpPr>
          <p:sp>
            <p:nvSpPr>
              <p:cNvPr id="207" name="Freeform 10"/>
              <p:cNvSpPr>
                <a:spLocks/>
              </p:cNvSpPr>
              <p:nvPr/>
            </p:nvSpPr>
            <p:spPr bwMode="auto">
              <a:xfrm>
                <a:off x="4422649" y="2380031"/>
                <a:ext cx="466344" cy="801128"/>
              </a:xfrm>
              <a:custGeom>
                <a:avLst/>
                <a:gdLst>
                  <a:gd name="T0" fmla="*/ 172 w 184"/>
                  <a:gd name="T1" fmla="*/ 0 h 314"/>
                  <a:gd name="T2" fmla="*/ 12 w 184"/>
                  <a:gd name="T3" fmla="*/ 0 h 314"/>
                  <a:gd name="T4" fmla="*/ 0 w 184"/>
                  <a:gd name="T5" fmla="*/ 12 h 314"/>
                  <a:gd name="T6" fmla="*/ 0 w 184"/>
                  <a:gd name="T7" fmla="*/ 302 h 314"/>
                  <a:gd name="T8" fmla="*/ 12 w 184"/>
                  <a:gd name="T9" fmla="*/ 314 h 314"/>
                  <a:gd name="T10" fmla="*/ 172 w 184"/>
                  <a:gd name="T11" fmla="*/ 314 h 314"/>
                  <a:gd name="T12" fmla="*/ 184 w 184"/>
                  <a:gd name="T13" fmla="*/ 302 h 314"/>
                  <a:gd name="T14" fmla="*/ 184 w 184"/>
                  <a:gd name="T15" fmla="*/ 12 h 314"/>
                  <a:gd name="T16" fmla="*/ 172 w 184"/>
                  <a:gd name="T1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314">
                    <a:moveTo>
                      <a:pt x="172" y="0"/>
                    </a:moveTo>
                    <a:cubicBezTo>
                      <a:pt x="12" y="0"/>
                      <a:pt x="12" y="0"/>
                      <a:pt x="12" y="0"/>
                    </a:cubicBezTo>
                    <a:cubicBezTo>
                      <a:pt x="6" y="0"/>
                      <a:pt x="0" y="5"/>
                      <a:pt x="0" y="12"/>
                    </a:cubicBezTo>
                    <a:cubicBezTo>
                      <a:pt x="0" y="302"/>
                      <a:pt x="0" y="302"/>
                      <a:pt x="0" y="302"/>
                    </a:cubicBezTo>
                    <a:cubicBezTo>
                      <a:pt x="0" y="308"/>
                      <a:pt x="6" y="314"/>
                      <a:pt x="12" y="314"/>
                    </a:cubicBezTo>
                    <a:cubicBezTo>
                      <a:pt x="172" y="314"/>
                      <a:pt x="172" y="314"/>
                      <a:pt x="172" y="314"/>
                    </a:cubicBezTo>
                    <a:cubicBezTo>
                      <a:pt x="178" y="314"/>
                      <a:pt x="184" y="308"/>
                      <a:pt x="184" y="302"/>
                    </a:cubicBezTo>
                    <a:cubicBezTo>
                      <a:pt x="184" y="12"/>
                      <a:pt x="184" y="12"/>
                      <a:pt x="184" y="12"/>
                    </a:cubicBezTo>
                    <a:cubicBezTo>
                      <a:pt x="184" y="5"/>
                      <a:pt x="178" y="0"/>
                      <a:pt x="172" y="0"/>
                    </a:cubicBezTo>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8" name="Rectangle 11"/>
              <p:cNvSpPr>
                <a:spLocks noChangeArrowheads="1"/>
              </p:cNvSpPr>
              <p:nvPr/>
            </p:nvSpPr>
            <p:spPr bwMode="auto">
              <a:xfrm>
                <a:off x="4468641" y="2426024"/>
                <a:ext cx="374359" cy="629993"/>
              </a:xfrm>
              <a:prstGeom prst="rect">
                <a:avLst/>
              </a:prstGeom>
              <a:solidFill>
                <a:schemeClr val="tx1">
                  <a:lumMod val="7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10" name="Freeform 13"/>
              <p:cNvSpPr>
                <a:spLocks/>
              </p:cNvSpPr>
              <p:nvPr/>
            </p:nvSpPr>
            <p:spPr bwMode="auto">
              <a:xfrm>
                <a:off x="4585228" y="3094521"/>
                <a:ext cx="141187" cy="18183"/>
              </a:xfrm>
              <a:custGeom>
                <a:avLst/>
                <a:gdLst>
                  <a:gd name="T0" fmla="*/ 56 w 56"/>
                  <a:gd name="T1" fmla="*/ 3 h 7"/>
                  <a:gd name="T2" fmla="*/ 52 w 56"/>
                  <a:gd name="T3" fmla="*/ 7 h 7"/>
                  <a:gd name="T4" fmla="*/ 4 w 56"/>
                  <a:gd name="T5" fmla="*/ 7 h 7"/>
                  <a:gd name="T6" fmla="*/ 0 w 56"/>
                  <a:gd name="T7" fmla="*/ 3 h 7"/>
                  <a:gd name="T8" fmla="*/ 4 w 56"/>
                  <a:gd name="T9" fmla="*/ 0 h 7"/>
                  <a:gd name="T10" fmla="*/ 52 w 56"/>
                  <a:gd name="T11" fmla="*/ 0 h 7"/>
                  <a:gd name="T12" fmla="*/ 56 w 5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56" h="7">
                    <a:moveTo>
                      <a:pt x="56" y="3"/>
                    </a:moveTo>
                    <a:cubicBezTo>
                      <a:pt x="56" y="5"/>
                      <a:pt x="54" y="7"/>
                      <a:pt x="52" y="7"/>
                    </a:cubicBezTo>
                    <a:cubicBezTo>
                      <a:pt x="4" y="7"/>
                      <a:pt x="4" y="7"/>
                      <a:pt x="4" y="7"/>
                    </a:cubicBezTo>
                    <a:cubicBezTo>
                      <a:pt x="2" y="7"/>
                      <a:pt x="0" y="5"/>
                      <a:pt x="0" y="3"/>
                    </a:cubicBezTo>
                    <a:cubicBezTo>
                      <a:pt x="0" y="1"/>
                      <a:pt x="2" y="0"/>
                      <a:pt x="4" y="0"/>
                    </a:cubicBezTo>
                    <a:cubicBezTo>
                      <a:pt x="52" y="0"/>
                      <a:pt x="52" y="0"/>
                      <a:pt x="52" y="0"/>
                    </a:cubicBezTo>
                    <a:cubicBezTo>
                      <a:pt x="54" y="0"/>
                      <a:pt x="56" y="1"/>
                      <a:pt x="56" y="3"/>
                    </a:cubicBezTo>
                    <a:close/>
                  </a:path>
                </a:pathLst>
              </a:custGeom>
              <a:solidFill>
                <a:srgbClr val="672A7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13" name="Freeform 16"/>
              <p:cNvSpPr>
                <a:spLocks/>
              </p:cNvSpPr>
              <p:nvPr/>
            </p:nvSpPr>
            <p:spPr bwMode="auto">
              <a:xfrm>
                <a:off x="4468641" y="2426024"/>
                <a:ext cx="220337" cy="629993"/>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close/>
                  </a:path>
                </a:pathLst>
              </a:custGeom>
              <a:solidFill>
                <a:srgbClr val="DCDCD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218" name="Freeform 17"/>
            <p:cNvSpPr>
              <a:spLocks/>
            </p:cNvSpPr>
            <p:nvPr/>
          </p:nvSpPr>
          <p:spPr bwMode="auto">
            <a:xfrm>
              <a:off x="3466570" y="2922844"/>
              <a:ext cx="220337" cy="629993"/>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52" name="Freeform 20"/>
            <p:cNvSpPr>
              <a:spLocks noEditPoints="1"/>
            </p:cNvSpPr>
            <p:nvPr/>
          </p:nvSpPr>
          <p:spPr bwMode="auto">
            <a:xfrm>
              <a:off x="4220745" y="2930959"/>
              <a:ext cx="661959" cy="656006"/>
            </a:xfrm>
            <a:custGeom>
              <a:avLst/>
              <a:gdLst>
                <a:gd name="T0" fmla="*/ 0 w 235"/>
                <a:gd name="T1" fmla="*/ 0 h 231"/>
                <a:gd name="T2" fmla="*/ 0 w 235"/>
                <a:gd name="T3" fmla="*/ 0 h 231"/>
                <a:gd name="T4" fmla="*/ 0 w 235"/>
                <a:gd name="T5" fmla="*/ 231 h 231"/>
                <a:gd name="T6" fmla="*/ 0 w 235"/>
                <a:gd name="T7" fmla="*/ 0 h 231"/>
                <a:gd name="T8" fmla="*/ 0 w 235"/>
                <a:gd name="T9" fmla="*/ 0 h 231"/>
                <a:gd name="T10" fmla="*/ 0 w 235"/>
                <a:gd name="T11" fmla="*/ 0 h 231"/>
                <a:gd name="T12" fmla="*/ 235 w 235"/>
                <a:gd name="T13" fmla="*/ 0 h 231"/>
                <a:gd name="T14" fmla="*/ 205 w 235"/>
                <a:gd name="T15" fmla="*/ 0 h 231"/>
                <a:gd name="T16" fmla="*/ 0 w 235"/>
                <a:gd name="T17" fmla="*/ 0 h 231"/>
                <a:gd name="T18" fmla="*/ 0 w 235"/>
                <a:gd name="T19" fmla="*/ 0 h 231"/>
                <a:gd name="T20" fmla="*/ 235 w 235"/>
                <a:gd name="T21" fmla="*/ 0 h 231"/>
                <a:gd name="T22" fmla="*/ 235 w 235"/>
                <a:gd name="T23"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 h="231">
                  <a:moveTo>
                    <a:pt x="0" y="0"/>
                  </a:moveTo>
                  <a:cubicBezTo>
                    <a:pt x="0" y="0"/>
                    <a:pt x="0" y="0"/>
                    <a:pt x="0" y="0"/>
                  </a:cubicBezTo>
                  <a:cubicBezTo>
                    <a:pt x="0" y="231"/>
                    <a:pt x="0" y="231"/>
                    <a:pt x="0" y="231"/>
                  </a:cubicBezTo>
                  <a:cubicBezTo>
                    <a:pt x="0" y="20"/>
                    <a:pt x="0" y="1"/>
                    <a:pt x="0" y="0"/>
                  </a:cubicBezTo>
                  <a:cubicBezTo>
                    <a:pt x="0" y="0"/>
                    <a:pt x="0" y="0"/>
                    <a:pt x="0" y="0"/>
                  </a:cubicBezTo>
                  <a:cubicBezTo>
                    <a:pt x="0" y="0"/>
                    <a:pt x="0" y="0"/>
                    <a:pt x="0" y="0"/>
                  </a:cubicBezTo>
                  <a:moveTo>
                    <a:pt x="235" y="0"/>
                  </a:moveTo>
                  <a:cubicBezTo>
                    <a:pt x="205" y="0"/>
                    <a:pt x="205" y="0"/>
                    <a:pt x="205" y="0"/>
                  </a:cubicBezTo>
                  <a:cubicBezTo>
                    <a:pt x="0" y="0"/>
                    <a:pt x="0" y="0"/>
                    <a:pt x="0" y="0"/>
                  </a:cubicBezTo>
                  <a:cubicBezTo>
                    <a:pt x="0" y="0"/>
                    <a:pt x="0" y="0"/>
                    <a:pt x="0" y="0"/>
                  </a:cubicBezTo>
                  <a:cubicBezTo>
                    <a:pt x="102" y="0"/>
                    <a:pt x="179" y="0"/>
                    <a:pt x="235" y="0"/>
                  </a:cubicBezTo>
                  <a:cubicBezTo>
                    <a:pt x="235" y="0"/>
                    <a:pt x="235" y="0"/>
                    <a:pt x="235" y="0"/>
                  </a:cubicBezTo>
                </a:path>
              </a:pathLst>
            </a:custGeom>
            <a:solidFill>
              <a:srgbClr val="5C476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254" name="Group 253"/>
            <p:cNvGrpSpPr/>
            <p:nvPr/>
          </p:nvGrpSpPr>
          <p:grpSpPr>
            <a:xfrm>
              <a:off x="8756653" y="2875210"/>
              <a:ext cx="842053" cy="842053"/>
              <a:chOff x="7866116" y="3280888"/>
              <a:chExt cx="924253" cy="924253"/>
            </a:xfrm>
          </p:grpSpPr>
          <p:sp>
            <p:nvSpPr>
              <p:cNvPr id="255" name="Freeform 30"/>
              <p:cNvSpPr>
                <a:spLocks/>
              </p:cNvSpPr>
              <p:nvPr/>
            </p:nvSpPr>
            <p:spPr bwMode="auto">
              <a:xfrm>
                <a:off x="8131188" y="3280888"/>
                <a:ext cx="506435" cy="462127"/>
              </a:xfrm>
              <a:custGeom>
                <a:avLst/>
                <a:gdLst>
                  <a:gd name="T0" fmla="*/ 550 w 550"/>
                  <a:gd name="T1" fmla="*/ 130 h 502"/>
                  <a:gd name="T2" fmla="*/ 214 w 550"/>
                  <a:gd name="T3" fmla="*/ 0 h 502"/>
                  <a:gd name="T4" fmla="*/ 0 w 550"/>
                  <a:gd name="T5" fmla="*/ 48 h 502"/>
                  <a:gd name="T6" fmla="*/ 214 w 550"/>
                  <a:gd name="T7" fmla="*/ 502 h 502"/>
                  <a:gd name="T8" fmla="*/ 550 w 550"/>
                  <a:gd name="T9" fmla="*/ 130 h 502"/>
                </a:gdLst>
                <a:ahLst/>
                <a:cxnLst>
                  <a:cxn ang="0">
                    <a:pos x="T0" y="T1"/>
                  </a:cxn>
                  <a:cxn ang="0">
                    <a:pos x="T2" y="T3"/>
                  </a:cxn>
                  <a:cxn ang="0">
                    <a:pos x="T4" y="T5"/>
                  </a:cxn>
                  <a:cxn ang="0">
                    <a:pos x="T6" y="T7"/>
                  </a:cxn>
                  <a:cxn ang="0">
                    <a:pos x="T8" y="T9"/>
                  </a:cxn>
                </a:cxnLst>
                <a:rect l="0" t="0" r="r" b="b"/>
                <a:pathLst>
                  <a:path w="550" h="502">
                    <a:moveTo>
                      <a:pt x="550" y="130"/>
                    </a:moveTo>
                    <a:cubicBezTo>
                      <a:pt x="461" y="49"/>
                      <a:pt x="343" y="0"/>
                      <a:pt x="214" y="0"/>
                    </a:cubicBezTo>
                    <a:cubicBezTo>
                      <a:pt x="137" y="0"/>
                      <a:pt x="65" y="17"/>
                      <a:pt x="0" y="48"/>
                    </a:cubicBezTo>
                    <a:cubicBezTo>
                      <a:pt x="214" y="502"/>
                      <a:pt x="214" y="502"/>
                      <a:pt x="214" y="502"/>
                    </a:cubicBezTo>
                    <a:lnTo>
                      <a:pt x="550" y="130"/>
                    </a:lnTo>
                    <a:close/>
                  </a:path>
                </a:pathLst>
              </a:custGeom>
              <a:solidFill>
                <a:srgbClr val="0072C6"/>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56" name="Freeform 31"/>
              <p:cNvSpPr>
                <a:spLocks/>
              </p:cNvSpPr>
              <p:nvPr/>
            </p:nvSpPr>
            <p:spPr bwMode="auto">
              <a:xfrm>
                <a:off x="8328243" y="3400598"/>
                <a:ext cx="427146" cy="342417"/>
              </a:xfrm>
              <a:custGeom>
                <a:avLst/>
                <a:gdLst>
                  <a:gd name="T0" fmla="*/ 464 w 464"/>
                  <a:gd name="T1" fmla="*/ 181 h 372"/>
                  <a:gd name="T2" fmla="*/ 336 w 464"/>
                  <a:gd name="T3" fmla="*/ 0 h 372"/>
                  <a:gd name="T4" fmla="*/ 0 w 464"/>
                  <a:gd name="T5" fmla="*/ 372 h 372"/>
                  <a:gd name="T6" fmla="*/ 464 w 464"/>
                  <a:gd name="T7" fmla="*/ 181 h 372"/>
                </a:gdLst>
                <a:ahLst/>
                <a:cxnLst>
                  <a:cxn ang="0">
                    <a:pos x="T0" y="T1"/>
                  </a:cxn>
                  <a:cxn ang="0">
                    <a:pos x="T2" y="T3"/>
                  </a:cxn>
                  <a:cxn ang="0">
                    <a:pos x="T4" y="T5"/>
                  </a:cxn>
                  <a:cxn ang="0">
                    <a:pos x="T6" y="T7"/>
                  </a:cxn>
                </a:cxnLst>
                <a:rect l="0" t="0" r="r" b="b"/>
                <a:pathLst>
                  <a:path w="464" h="372">
                    <a:moveTo>
                      <a:pt x="464" y="181"/>
                    </a:moveTo>
                    <a:cubicBezTo>
                      <a:pt x="436" y="112"/>
                      <a:pt x="392" y="49"/>
                      <a:pt x="336" y="0"/>
                    </a:cubicBezTo>
                    <a:cubicBezTo>
                      <a:pt x="0" y="372"/>
                      <a:pt x="0" y="372"/>
                      <a:pt x="0" y="372"/>
                    </a:cubicBezTo>
                    <a:lnTo>
                      <a:pt x="464" y="181"/>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57" name="Freeform 32"/>
              <p:cNvSpPr>
                <a:spLocks/>
              </p:cNvSpPr>
              <p:nvPr/>
            </p:nvSpPr>
            <p:spPr bwMode="auto">
              <a:xfrm>
                <a:off x="7866116" y="3324807"/>
                <a:ext cx="462127" cy="742356"/>
              </a:xfrm>
              <a:custGeom>
                <a:avLst/>
                <a:gdLst>
                  <a:gd name="T0" fmla="*/ 288 w 502"/>
                  <a:gd name="T1" fmla="*/ 0 h 806"/>
                  <a:gd name="T2" fmla="*/ 0 w 502"/>
                  <a:gd name="T3" fmla="*/ 454 h 806"/>
                  <a:gd name="T4" fmla="*/ 144 w 502"/>
                  <a:gd name="T5" fmla="*/ 806 h 806"/>
                  <a:gd name="T6" fmla="*/ 502 w 502"/>
                  <a:gd name="T7" fmla="*/ 454 h 806"/>
                  <a:gd name="T8" fmla="*/ 288 w 502"/>
                  <a:gd name="T9" fmla="*/ 0 h 806"/>
                </a:gdLst>
                <a:ahLst/>
                <a:cxnLst>
                  <a:cxn ang="0">
                    <a:pos x="T0" y="T1"/>
                  </a:cxn>
                  <a:cxn ang="0">
                    <a:pos x="T2" y="T3"/>
                  </a:cxn>
                  <a:cxn ang="0">
                    <a:pos x="T4" y="T5"/>
                  </a:cxn>
                  <a:cxn ang="0">
                    <a:pos x="T6" y="T7"/>
                  </a:cxn>
                  <a:cxn ang="0">
                    <a:pos x="T8" y="T9"/>
                  </a:cxn>
                </a:cxnLst>
                <a:rect l="0" t="0" r="r" b="b"/>
                <a:pathLst>
                  <a:path w="502" h="806">
                    <a:moveTo>
                      <a:pt x="288" y="0"/>
                    </a:moveTo>
                    <a:cubicBezTo>
                      <a:pt x="118" y="80"/>
                      <a:pt x="0" y="253"/>
                      <a:pt x="0" y="454"/>
                    </a:cubicBezTo>
                    <a:cubicBezTo>
                      <a:pt x="0" y="591"/>
                      <a:pt x="55" y="715"/>
                      <a:pt x="144" y="806"/>
                    </a:cubicBezTo>
                    <a:cubicBezTo>
                      <a:pt x="502" y="454"/>
                      <a:pt x="502" y="454"/>
                      <a:pt x="502" y="454"/>
                    </a:cubicBezTo>
                    <a:lnTo>
                      <a:pt x="288" y="0"/>
                    </a:lnTo>
                    <a:close/>
                  </a:path>
                </a:pathLst>
              </a:custGeom>
              <a:solidFill>
                <a:schemeClr val="accent1">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58" name="Freeform 33"/>
              <p:cNvSpPr>
                <a:spLocks/>
              </p:cNvSpPr>
              <p:nvPr/>
            </p:nvSpPr>
            <p:spPr bwMode="auto">
              <a:xfrm>
                <a:off x="7998652" y="3566948"/>
                <a:ext cx="791717" cy="638193"/>
              </a:xfrm>
              <a:custGeom>
                <a:avLst/>
                <a:gdLst>
                  <a:gd name="T0" fmla="*/ 822 w 860"/>
                  <a:gd name="T1" fmla="*/ 0 h 693"/>
                  <a:gd name="T2" fmla="*/ 358 w 860"/>
                  <a:gd name="T3" fmla="*/ 191 h 693"/>
                  <a:gd name="T4" fmla="*/ 0 w 860"/>
                  <a:gd name="T5" fmla="*/ 543 h 693"/>
                  <a:gd name="T6" fmla="*/ 131 w 860"/>
                  <a:gd name="T7" fmla="*/ 638 h 693"/>
                  <a:gd name="T8" fmla="*/ 358 w 860"/>
                  <a:gd name="T9" fmla="*/ 693 h 693"/>
                  <a:gd name="T10" fmla="*/ 860 w 860"/>
                  <a:gd name="T11" fmla="*/ 191 h 693"/>
                  <a:gd name="T12" fmla="*/ 822 w 860"/>
                  <a:gd name="T13" fmla="*/ 0 h 693"/>
                </a:gdLst>
                <a:ahLst/>
                <a:cxnLst>
                  <a:cxn ang="0">
                    <a:pos x="T0" y="T1"/>
                  </a:cxn>
                  <a:cxn ang="0">
                    <a:pos x="T2" y="T3"/>
                  </a:cxn>
                  <a:cxn ang="0">
                    <a:pos x="T4" y="T5"/>
                  </a:cxn>
                  <a:cxn ang="0">
                    <a:pos x="T6" y="T7"/>
                  </a:cxn>
                  <a:cxn ang="0">
                    <a:pos x="T8" y="T9"/>
                  </a:cxn>
                  <a:cxn ang="0">
                    <a:pos x="T10" y="T11"/>
                  </a:cxn>
                  <a:cxn ang="0">
                    <a:pos x="T12" y="T13"/>
                  </a:cxn>
                </a:cxnLst>
                <a:rect l="0" t="0" r="r" b="b"/>
                <a:pathLst>
                  <a:path w="860" h="693">
                    <a:moveTo>
                      <a:pt x="822" y="0"/>
                    </a:moveTo>
                    <a:cubicBezTo>
                      <a:pt x="358" y="191"/>
                      <a:pt x="358" y="191"/>
                      <a:pt x="358" y="191"/>
                    </a:cubicBezTo>
                    <a:cubicBezTo>
                      <a:pt x="0" y="543"/>
                      <a:pt x="0" y="543"/>
                      <a:pt x="0" y="543"/>
                    </a:cubicBezTo>
                    <a:cubicBezTo>
                      <a:pt x="38" y="581"/>
                      <a:pt x="82" y="614"/>
                      <a:pt x="131" y="638"/>
                    </a:cubicBezTo>
                    <a:cubicBezTo>
                      <a:pt x="199" y="673"/>
                      <a:pt x="276" y="693"/>
                      <a:pt x="358" y="693"/>
                    </a:cubicBezTo>
                    <a:cubicBezTo>
                      <a:pt x="635" y="693"/>
                      <a:pt x="860" y="468"/>
                      <a:pt x="860" y="191"/>
                    </a:cubicBezTo>
                    <a:cubicBezTo>
                      <a:pt x="860" y="123"/>
                      <a:pt x="846" y="59"/>
                      <a:pt x="822" y="0"/>
                    </a:cubicBezTo>
                    <a:close/>
                  </a:path>
                </a:pathLst>
              </a:custGeom>
              <a:solidFill>
                <a:srgbClr val="00BC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59" name="Group 258"/>
            <p:cNvGrpSpPr/>
            <p:nvPr/>
          </p:nvGrpSpPr>
          <p:grpSpPr>
            <a:xfrm>
              <a:off x="9669245" y="3864546"/>
              <a:ext cx="904874" cy="1009826"/>
              <a:chOff x="8504237" y="3980099"/>
              <a:chExt cx="904874" cy="1009826"/>
            </a:xfrm>
          </p:grpSpPr>
          <p:sp>
            <p:nvSpPr>
              <p:cNvPr id="260" name="Rectangle 259"/>
              <p:cNvSpPr/>
              <p:nvPr/>
            </p:nvSpPr>
            <p:spPr bwMode="auto">
              <a:xfrm>
                <a:off x="8504237" y="4541919"/>
                <a:ext cx="262963" cy="448004"/>
              </a:xfrm>
              <a:prstGeom prst="rect">
                <a:avLst/>
              </a:prstGeom>
              <a:solidFill>
                <a:srgbClr val="00BC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61" name="Rectangle 260"/>
              <p:cNvSpPr/>
              <p:nvPr/>
            </p:nvSpPr>
            <p:spPr bwMode="auto">
              <a:xfrm>
                <a:off x="8504237" y="4401647"/>
                <a:ext cx="262963" cy="140272"/>
              </a:xfrm>
              <a:prstGeom prst="rect">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62" name="Rectangle 261"/>
              <p:cNvSpPr/>
              <p:nvPr/>
            </p:nvSpPr>
            <p:spPr bwMode="auto">
              <a:xfrm>
                <a:off x="8825192" y="4345363"/>
                <a:ext cx="262963" cy="644562"/>
              </a:xfrm>
              <a:prstGeom prst="rect">
                <a:avLst/>
              </a:prstGeom>
              <a:solidFill>
                <a:srgbClr val="00BC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63" name="Rectangle 262"/>
              <p:cNvSpPr/>
              <p:nvPr/>
            </p:nvSpPr>
            <p:spPr bwMode="auto">
              <a:xfrm>
                <a:off x="8825192" y="3980099"/>
                <a:ext cx="262963" cy="365264"/>
              </a:xfrm>
              <a:prstGeom prst="rect">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64" name="Rectangle 263"/>
              <p:cNvSpPr/>
              <p:nvPr/>
            </p:nvSpPr>
            <p:spPr bwMode="auto">
              <a:xfrm>
                <a:off x="9146148" y="4471177"/>
                <a:ext cx="262963" cy="518748"/>
              </a:xfrm>
              <a:prstGeom prst="rect">
                <a:avLst/>
              </a:prstGeom>
              <a:solidFill>
                <a:srgbClr val="00BC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65" name="Rectangle 264"/>
              <p:cNvSpPr/>
              <p:nvPr/>
            </p:nvSpPr>
            <p:spPr bwMode="auto">
              <a:xfrm>
                <a:off x="9146148" y="4177211"/>
                <a:ext cx="262963" cy="293966"/>
              </a:xfrm>
              <a:prstGeom prst="rect">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66" name="Right Triangle 265"/>
              <p:cNvSpPr/>
              <p:nvPr/>
            </p:nvSpPr>
            <p:spPr bwMode="auto">
              <a:xfrm rot="5400000">
                <a:off x="8504237" y="4401647"/>
                <a:ext cx="262963" cy="262963"/>
              </a:xfrm>
              <a:prstGeom prst="rtTriangle">
                <a:avLst/>
              </a:prstGeom>
              <a:solidFill>
                <a:schemeClr val="tx1">
                  <a:alpha val="1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67" name="Right Triangle 266"/>
              <p:cNvSpPr/>
              <p:nvPr/>
            </p:nvSpPr>
            <p:spPr bwMode="auto">
              <a:xfrm rot="5400000">
                <a:off x="8825191" y="3980099"/>
                <a:ext cx="262963" cy="262963"/>
              </a:xfrm>
              <a:prstGeom prst="rtTriangle">
                <a:avLst/>
              </a:prstGeom>
              <a:solidFill>
                <a:schemeClr val="tx1">
                  <a:alpha val="1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68" name="Right Triangle 267"/>
              <p:cNvSpPr/>
              <p:nvPr/>
            </p:nvSpPr>
            <p:spPr bwMode="auto">
              <a:xfrm rot="5400000">
                <a:off x="9146146" y="4177211"/>
                <a:ext cx="262963" cy="262963"/>
              </a:xfrm>
              <a:prstGeom prst="rtTriangle">
                <a:avLst/>
              </a:prstGeom>
              <a:solidFill>
                <a:schemeClr val="tx1">
                  <a:alpha val="1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grpSp>
          <p:nvGrpSpPr>
            <p:cNvPr id="26" name="Group 12"/>
            <p:cNvGrpSpPr>
              <a:grpSpLocks noChangeAspect="1"/>
            </p:cNvGrpSpPr>
            <p:nvPr/>
          </p:nvGrpSpPr>
          <p:grpSpPr bwMode="auto">
            <a:xfrm>
              <a:off x="6604949" y="4298644"/>
              <a:ext cx="583923" cy="628674"/>
              <a:chOff x="1523" y="847"/>
              <a:chExt cx="2688" cy="2894"/>
            </a:xfrm>
            <a:solidFill>
              <a:schemeClr val="accent1"/>
            </a:solidFill>
          </p:grpSpPr>
          <p:sp>
            <p:nvSpPr>
              <p:cNvPr id="28" name="Freeform 13"/>
              <p:cNvSpPr>
                <a:spLocks noEditPoints="1"/>
              </p:cNvSpPr>
              <p:nvPr/>
            </p:nvSpPr>
            <p:spPr bwMode="auto">
              <a:xfrm>
                <a:off x="1523" y="847"/>
                <a:ext cx="2688" cy="2894"/>
              </a:xfrm>
              <a:custGeom>
                <a:avLst/>
                <a:gdLst>
                  <a:gd name="T0" fmla="*/ 2268 w 2688"/>
                  <a:gd name="T1" fmla="*/ 200 h 2894"/>
                  <a:gd name="T2" fmla="*/ 2264 w 2688"/>
                  <a:gd name="T3" fmla="*/ 160 h 2894"/>
                  <a:gd name="T4" fmla="*/ 2242 w 2688"/>
                  <a:gd name="T5" fmla="*/ 104 h 2894"/>
                  <a:gd name="T6" fmla="*/ 2208 w 2688"/>
                  <a:gd name="T7" fmla="*/ 58 h 2894"/>
                  <a:gd name="T8" fmla="*/ 2162 w 2688"/>
                  <a:gd name="T9" fmla="*/ 24 h 2894"/>
                  <a:gd name="T10" fmla="*/ 2108 w 2688"/>
                  <a:gd name="T11" fmla="*/ 4 h 2894"/>
                  <a:gd name="T12" fmla="*/ 2060 w 2688"/>
                  <a:gd name="T13" fmla="*/ 0 h 2894"/>
                  <a:gd name="T14" fmla="*/ 2018 w 2688"/>
                  <a:gd name="T15" fmla="*/ 4 h 2894"/>
                  <a:gd name="T16" fmla="*/ 1964 w 2688"/>
                  <a:gd name="T17" fmla="*/ 24 h 2894"/>
                  <a:gd name="T18" fmla="*/ 1918 w 2688"/>
                  <a:gd name="T19" fmla="*/ 58 h 2894"/>
                  <a:gd name="T20" fmla="*/ 1884 w 2688"/>
                  <a:gd name="T21" fmla="*/ 104 h 2894"/>
                  <a:gd name="T22" fmla="*/ 1864 w 2688"/>
                  <a:gd name="T23" fmla="*/ 160 h 2894"/>
                  <a:gd name="T24" fmla="*/ 1860 w 2688"/>
                  <a:gd name="T25" fmla="*/ 350 h 2894"/>
                  <a:gd name="T26" fmla="*/ 828 w 2688"/>
                  <a:gd name="T27" fmla="*/ 200 h 2894"/>
                  <a:gd name="T28" fmla="*/ 818 w 2688"/>
                  <a:gd name="T29" fmla="*/ 140 h 2894"/>
                  <a:gd name="T30" fmla="*/ 792 w 2688"/>
                  <a:gd name="T31" fmla="*/ 88 h 2894"/>
                  <a:gd name="T32" fmla="*/ 754 w 2688"/>
                  <a:gd name="T33" fmla="*/ 46 h 2894"/>
                  <a:gd name="T34" fmla="*/ 704 w 2688"/>
                  <a:gd name="T35" fmla="*/ 16 h 2894"/>
                  <a:gd name="T36" fmla="*/ 648 w 2688"/>
                  <a:gd name="T37" fmla="*/ 0 h 2894"/>
                  <a:gd name="T38" fmla="*/ 620 w 2688"/>
                  <a:gd name="T39" fmla="*/ 0 h 2894"/>
                  <a:gd name="T40" fmla="*/ 560 w 2688"/>
                  <a:gd name="T41" fmla="*/ 8 h 2894"/>
                  <a:gd name="T42" fmla="*/ 508 w 2688"/>
                  <a:gd name="T43" fmla="*/ 34 h 2894"/>
                  <a:gd name="T44" fmla="*/ 464 w 2688"/>
                  <a:gd name="T45" fmla="*/ 72 h 2894"/>
                  <a:gd name="T46" fmla="*/ 434 w 2688"/>
                  <a:gd name="T47" fmla="*/ 122 h 2894"/>
                  <a:gd name="T48" fmla="*/ 420 w 2688"/>
                  <a:gd name="T49" fmla="*/ 180 h 2894"/>
                  <a:gd name="T50" fmla="*/ 200 w 2688"/>
                  <a:gd name="T51" fmla="*/ 350 h 2894"/>
                  <a:gd name="T52" fmla="*/ 158 w 2688"/>
                  <a:gd name="T53" fmla="*/ 354 h 2894"/>
                  <a:gd name="T54" fmla="*/ 104 w 2688"/>
                  <a:gd name="T55" fmla="*/ 374 h 2894"/>
                  <a:gd name="T56" fmla="*/ 58 w 2688"/>
                  <a:gd name="T57" fmla="*/ 408 h 2894"/>
                  <a:gd name="T58" fmla="*/ 24 w 2688"/>
                  <a:gd name="T59" fmla="*/ 454 h 2894"/>
                  <a:gd name="T60" fmla="*/ 4 w 2688"/>
                  <a:gd name="T61" fmla="*/ 510 h 2894"/>
                  <a:gd name="T62" fmla="*/ 0 w 2688"/>
                  <a:gd name="T63" fmla="*/ 2694 h 2894"/>
                  <a:gd name="T64" fmla="*/ 4 w 2688"/>
                  <a:gd name="T65" fmla="*/ 2734 h 2894"/>
                  <a:gd name="T66" fmla="*/ 24 w 2688"/>
                  <a:gd name="T67" fmla="*/ 2790 h 2894"/>
                  <a:gd name="T68" fmla="*/ 58 w 2688"/>
                  <a:gd name="T69" fmla="*/ 2836 h 2894"/>
                  <a:gd name="T70" fmla="*/ 104 w 2688"/>
                  <a:gd name="T71" fmla="*/ 2870 h 2894"/>
                  <a:gd name="T72" fmla="*/ 158 w 2688"/>
                  <a:gd name="T73" fmla="*/ 2890 h 2894"/>
                  <a:gd name="T74" fmla="*/ 2488 w 2688"/>
                  <a:gd name="T75" fmla="*/ 2894 h 2894"/>
                  <a:gd name="T76" fmla="*/ 2528 w 2688"/>
                  <a:gd name="T77" fmla="*/ 2890 h 2894"/>
                  <a:gd name="T78" fmla="*/ 2582 w 2688"/>
                  <a:gd name="T79" fmla="*/ 2870 h 2894"/>
                  <a:gd name="T80" fmla="*/ 2628 w 2688"/>
                  <a:gd name="T81" fmla="*/ 2836 h 2894"/>
                  <a:gd name="T82" fmla="*/ 2662 w 2688"/>
                  <a:gd name="T83" fmla="*/ 2790 h 2894"/>
                  <a:gd name="T84" fmla="*/ 2684 w 2688"/>
                  <a:gd name="T85" fmla="*/ 2734 h 2894"/>
                  <a:gd name="T86" fmla="*/ 2688 w 2688"/>
                  <a:gd name="T87" fmla="*/ 550 h 2894"/>
                  <a:gd name="T88" fmla="*/ 2684 w 2688"/>
                  <a:gd name="T89" fmla="*/ 510 h 2894"/>
                  <a:gd name="T90" fmla="*/ 2662 w 2688"/>
                  <a:gd name="T91" fmla="*/ 454 h 2894"/>
                  <a:gd name="T92" fmla="*/ 2628 w 2688"/>
                  <a:gd name="T93" fmla="*/ 408 h 2894"/>
                  <a:gd name="T94" fmla="*/ 2582 w 2688"/>
                  <a:gd name="T95" fmla="*/ 374 h 2894"/>
                  <a:gd name="T96" fmla="*/ 2528 w 2688"/>
                  <a:gd name="T97" fmla="*/ 354 h 2894"/>
                  <a:gd name="T98" fmla="*/ 2488 w 2688"/>
                  <a:gd name="T99" fmla="*/ 350 h 2894"/>
                  <a:gd name="T100" fmla="*/ 336 w 2688"/>
                  <a:gd name="T101" fmla="*/ 954 h 2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88" h="2894">
                    <a:moveTo>
                      <a:pt x="2488" y="350"/>
                    </a:moveTo>
                    <a:lnTo>
                      <a:pt x="2268" y="350"/>
                    </a:lnTo>
                    <a:lnTo>
                      <a:pt x="2268" y="200"/>
                    </a:lnTo>
                    <a:lnTo>
                      <a:pt x="2268" y="200"/>
                    </a:lnTo>
                    <a:lnTo>
                      <a:pt x="2266" y="180"/>
                    </a:lnTo>
                    <a:lnTo>
                      <a:pt x="2264" y="160"/>
                    </a:lnTo>
                    <a:lnTo>
                      <a:pt x="2258" y="140"/>
                    </a:lnTo>
                    <a:lnTo>
                      <a:pt x="2252" y="122"/>
                    </a:lnTo>
                    <a:lnTo>
                      <a:pt x="2242" y="104"/>
                    </a:lnTo>
                    <a:lnTo>
                      <a:pt x="2232" y="88"/>
                    </a:lnTo>
                    <a:lnTo>
                      <a:pt x="2222" y="72"/>
                    </a:lnTo>
                    <a:lnTo>
                      <a:pt x="2208" y="58"/>
                    </a:lnTo>
                    <a:lnTo>
                      <a:pt x="2194" y="46"/>
                    </a:lnTo>
                    <a:lnTo>
                      <a:pt x="2178" y="34"/>
                    </a:lnTo>
                    <a:lnTo>
                      <a:pt x="2162" y="24"/>
                    </a:lnTo>
                    <a:lnTo>
                      <a:pt x="2144" y="16"/>
                    </a:lnTo>
                    <a:lnTo>
                      <a:pt x="2126" y="8"/>
                    </a:lnTo>
                    <a:lnTo>
                      <a:pt x="2108" y="4"/>
                    </a:lnTo>
                    <a:lnTo>
                      <a:pt x="2088" y="0"/>
                    </a:lnTo>
                    <a:lnTo>
                      <a:pt x="2068" y="0"/>
                    </a:lnTo>
                    <a:lnTo>
                      <a:pt x="2060" y="0"/>
                    </a:lnTo>
                    <a:lnTo>
                      <a:pt x="2060" y="0"/>
                    </a:lnTo>
                    <a:lnTo>
                      <a:pt x="2038" y="0"/>
                    </a:lnTo>
                    <a:lnTo>
                      <a:pt x="2018" y="4"/>
                    </a:lnTo>
                    <a:lnTo>
                      <a:pt x="2000" y="8"/>
                    </a:lnTo>
                    <a:lnTo>
                      <a:pt x="1982" y="16"/>
                    </a:lnTo>
                    <a:lnTo>
                      <a:pt x="1964" y="24"/>
                    </a:lnTo>
                    <a:lnTo>
                      <a:pt x="1948" y="34"/>
                    </a:lnTo>
                    <a:lnTo>
                      <a:pt x="1932" y="46"/>
                    </a:lnTo>
                    <a:lnTo>
                      <a:pt x="1918" y="58"/>
                    </a:lnTo>
                    <a:lnTo>
                      <a:pt x="1904" y="72"/>
                    </a:lnTo>
                    <a:lnTo>
                      <a:pt x="1894" y="88"/>
                    </a:lnTo>
                    <a:lnTo>
                      <a:pt x="1884" y="104"/>
                    </a:lnTo>
                    <a:lnTo>
                      <a:pt x="1874" y="122"/>
                    </a:lnTo>
                    <a:lnTo>
                      <a:pt x="1868" y="140"/>
                    </a:lnTo>
                    <a:lnTo>
                      <a:pt x="1864" y="160"/>
                    </a:lnTo>
                    <a:lnTo>
                      <a:pt x="1860" y="180"/>
                    </a:lnTo>
                    <a:lnTo>
                      <a:pt x="1860" y="200"/>
                    </a:lnTo>
                    <a:lnTo>
                      <a:pt x="1860" y="350"/>
                    </a:lnTo>
                    <a:lnTo>
                      <a:pt x="828" y="350"/>
                    </a:lnTo>
                    <a:lnTo>
                      <a:pt x="828" y="200"/>
                    </a:lnTo>
                    <a:lnTo>
                      <a:pt x="828" y="200"/>
                    </a:lnTo>
                    <a:lnTo>
                      <a:pt x="826" y="180"/>
                    </a:lnTo>
                    <a:lnTo>
                      <a:pt x="824" y="160"/>
                    </a:lnTo>
                    <a:lnTo>
                      <a:pt x="818" y="140"/>
                    </a:lnTo>
                    <a:lnTo>
                      <a:pt x="812" y="122"/>
                    </a:lnTo>
                    <a:lnTo>
                      <a:pt x="802" y="104"/>
                    </a:lnTo>
                    <a:lnTo>
                      <a:pt x="792" y="88"/>
                    </a:lnTo>
                    <a:lnTo>
                      <a:pt x="782" y="72"/>
                    </a:lnTo>
                    <a:lnTo>
                      <a:pt x="768" y="58"/>
                    </a:lnTo>
                    <a:lnTo>
                      <a:pt x="754" y="46"/>
                    </a:lnTo>
                    <a:lnTo>
                      <a:pt x="738" y="34"/>
                    </a:lnTo>
                    <a:lnTo>
                      <a:pt x="722" y="24"/>
                    </a:lnTo>
                    <a:lnTo>
                      <a:pt x="704" y="16"/>
                    </a:lnTo>
                    <a:lnTo>
                      <a:pt x="686" y="8"/>
                    </a:lnTo>
                    <a:lnTo>
                      <a:pt x="668" y="4"/>
                    </a:lnTo>
                    <a:lnTo>
                      <a:pt x="648" y="0"/>
                    </a:lnTo>
                    <a:lnTo>
                      <a:pt x="628" y="0"/>
                    </a:lnTo>
                    <a:lnTo>
                      <a:pt x="620" y="0"/>
                    </a:lnTo>
                    <a:lnTo>
                      <a:pt x="620" y="0"/>
                    </a:lnTo>
                    <a:lnTo>
                      <a:pt x="598" y="0"/>
                    </a:lnTo>
                    <a:lnTo>
                      <a:pt x="578" y="4"/>
                    </a:lnTo>
                    <a:lnTo>
                      <a:pt x="560" y="8"/>
                    </a:lnTo>
                    <a:lnTo>
                      <a:pt x="542" y="16"/>
                    </a:lnTo>
                    <a:lnTo>
                      <a:pt x="524" y="24"/>
                    </a:lnTo>
                    <a:lnTo>
                      <a:pt x="508" y="34"/>
                    </a:lnTo>
                    <a:lnTo>
                      <a:pt x="492" y="46"/>
                    </a:lnTo>
                    <a:lnTo>
                      <a:pt x="478" y="58"/>
                    </a:lnTo>
                    <a:lnTo>
                      <a:pt x="464" y="72"/>
                    </a:lnTo>
                    <a:lnTo>
                      <a:pt x="454" y="88"/>
                    </a:lnTo>
                    <a:lnTo>
                      <a:pt x="444" y="104"/>
                    </a:lnTo>
                    <a:lnTo>
                      <a:pt x="434" y="122"/>
                    </a:lnTo>
                    <a:lnTo>
                      <a:pt x="428" y="140"/>
                    </a:lnTo>
                    <a:lnTo>
                      <a:pt x="424" y="160"/>
                    </a:lnTo>
                    <a:lnTo>
                      <a:pt x="420" y="180"/>
                    </a:lnTo>
                    <a:lnTo>
                      <a:pt x="420" y="200"/>
                    </a:lnTo>
                    <a:lnTo>
                      <a:pt x="420" y="350"/>
                    </a:lnTo>
                    <a:lnTo>
                      <a:pt x="200" y="350"/>
                    </a:lnTo>
                    <a:lnTo>
                      <a:pt x="200" y="350"/>
                    </a:lnTo>
                    <a:lnTo>
                      <a:pt x="178" y="352"/>
                    </a:lnTo>
                    <a:lnTo>
                      <a:pt x="158" y="354"/>
                    </a:lnTo>
                    <a:lnTo>
                      <a:pt x="140" y="358"/>
                    </a:lnTo>
                    <a:lnTo>
                      <a:pt x="122" y="366"/>
                    </a:lnTo>
                    <a:lnTo>
                      <a:pt x="104" y="374"/>
                    </a:lnTo>
                    <a:lnTo>
                      <a:pt x="88" y="384"/>
                    </a:lnTo>
                    <a:lnTo>
                      <a:pt x="72" y="396"/>
                    </a:lnTo>
                    <a:lnTo>
                      <a:pt x="58" y="408"/>
                    </a:lnTo>
                    <a:lnTo>
                      <a:pt x="44" y="422"/>
                    </a:lnTo>
                    <a:lnTo>
                      <a:pt x="34" y="438"/>
                    </a:lnTo>
                    <a:lnTo>
                      <a:pt x="24" y="454"/>
                    </a:lnTo>
                    <a:lnTo>
                      <a:pt x="14" y="472"/>
                    </a:lnTo>
                    <a:lnTo>
                      <a:pt x="8" y="490"/>
                    </a:lnTo>
                    <a:lnTo>
                      <a:pt x="4" y="510"/>
                    </a:lnTo>
                    <a:lnTo>
                      <a:pt x="0" y="530"/>
                    </a:lnTo>
                    <a:lnTo>
                      <a:pt x="0" y="550"/>
                    </a:lnTo>
                    <a:lnTo>
                      <a:pt x="0" y="2694"/>
                    </a:lnTo>
                    <a:lnTo>
                      <a:pt x="0" y="2694"/>
                    </a:lnTo>
                    <a:lnTo>
                      <a:pt x="0" y="2714"/>
                    </a:lnTo>
                    <a:lnTo>
                      <a:pt x="4" y="2734"/>
                    </a:lnTo>
                    <a:lnTo>
                      <a:pt x="8" y="2754"/>
                    </a:lnTo>
                    <a:lnTo>
                      <a:pt x="14" y="2772"/>
                    </a:lnTo>
                    <a:lnTo>
                      <a:pt x="24" y="2790"/>
                    </a:lnTo>
                    <a:lnTo>
                      <a:pt x="34" y="2806"/>
                    </a:lnTo>
                    <a:lnTo>
                      <a:pt x="44" y="2822"/>
                    </a:lnTo>
                    <a:lnTo>
                      <a:pt x="58" y="2836"/>
                    </a:lnTo>
                    <a:lnTo>
                      <a:pt x="72" y="2848"/>
                    </a:lnTo>
                    <a:lnTo>
                      <a:pt x="88" y="2860"/>
                    </a:lnTo>
                    <a:lnTo>
                      <a:pt x="104" y="2870"/>
                    </a:lnTo>
                    <a:lnTo>
                      <a:pt x="122" y="2878"/>
                    </a:lnTo>
                    <a:lnTo>
                      <a:pt x="140" y="2886"/>
                    </a:lnTo>
                    <a:lnTo>
                      <a:pt x="158" y="2890"/>
                    </a:lnTo>
                    <a:lnTo>
                      <a:pt x="178" y="2892"/>
                    </a:lnTo>
                    <a:lnTo>
                      <a:pt x="200" y="2894"/>
                    </a:lnTo>
                    <a:lnTo>
                      <a:pt x="2488" y="2894"/>
                    </a:lnTo>
                    <a:lnTo>
                      <a:pt x="2488" y="2894"/>
                    </a:lnTo>
                    <a:lnTo>
                      <a:pt x="2508" y="2892"/>
                    </a:lnTo>
                    <a:lnTo>
                      <a:pt x="2528" y="2890"/>
                    </a:lnTo>
                    <a:lnTo>
                      <a:pt x="2546" y="2886"/>
                    </a:lnTo>
                    <a:lnTo>
                      <a:pt x="2564" y="2878"/>
                    </a:lnTo>
                    <a:lnTo>
                      <a:pt x="2582" y="2870"/>
                    </a:lnTo>
                    <a:lnTo>
                      <a:pt x="2598" y="2860"/>
                    </a:lnTo>
                    <a:lnTo>
                      <a:pt x="2614" y="2848"/>
                    </a:lnTo>
                    <a:lnTo>
                      <a:pt x="2628" y="2836"/>
                    </a:lnTo>
                    <a:lnTo>
                      <a:pt x="2642" y="2822"/>
                    </a:lnTo>
                    <a:lnTo>
                      <a:pt x="2652" y="2806"/>
                    </a:lnTo>
                    <a:lnTo>
                      <a:pt x="2662" y="2790"/>
                    </a:lnTo>
                    <a:lnTo>
                      <a:pt x="2672" y="2772"/>
                    </a:lnTo>
                    <a:lnTo>
                      <a:pt x="2678" y="2754"/>
                    </a:lnTo>
                    <a:lnTo>
                      <a:pt x="2684" y="2734"/>
                    </a:lnTo>
                    <a:lnTo>
                      <a:pt x="2686" y="2714"/>
                    </a:lnTo>
                    <a:lnTo>
                      <a:pt x="2688" y="2694"/>
                    </a:lnTo>
                    <a:lnTo>
                      <a:pt x="2688" y="550"/>
                    </a:lnTo>
                    <a:lnTo>
                      <a:pt x="2688" y="550"/>
                    </a:lnTo>
                    <a:lnTo>
                      <a:pt x="2686" y="530"/>
                    </a:lnTo>
                    <a:lnTo>
                      <a:pt x="2684" y="510"/>
                    </a:lnTo>
                    <a:lnTo>
                      <a:pt x="2678" y="490"/>
                    </a:lnTo>
                    <a:lnTo>
                      <a:pt x="2672" y="472"/>
                    </a:lnTo>
                    <a:lnTo>
                      <a:pt x="2662" y="454"/>
                    </a:lnTo>
                    <a:lnTo>
                      <a:pt x="2652" y="438"/>
                    </a:lnTo>
                    <a:lnTo>
                      <a:pt x="2642" y="422"/>
                    </a:lnTo>
                    <a:lnTo>
                      <a:pt x="2628" y="408"/>
                    </a:lnTo>
                    <a:lnTo>
                      <a:pt x="2614" y="396"/>
                    </a:lnTo>
                    <a:lnTo>
                      <a:pt x="2598" y="384"/>
                    </a:lnTo>
                    <a:lnTo>
                      <a:pt x="2582" y="374"/>
                    </a:lnTo>
                    <a:lnTo>
                      <a:pt x="2564" y="366"/>
                    </a:lnTo>
                    <a:lnTo>
                      <a:pt x="2546" y="358"/>
                    </a:lnTo>
                    <a:lnTo>
                      <a:pt x="2528" y="354"/>
                    </a:lnTo>
                    <a:lnTo>
                      <a:pt x="2508" y="352"/>
                    </a:lnTo>
                    <a:lnTo>
                      <a:pt x="2488" y="350"/>
                    </a:lnTo>
                    <a:lnTo>
                      <a:pt x="2488" y="350"/>
                    </a:lnTo>
                    <a:close/>
                    <a:moveTo>
                      <a:pt x="2352" y="2578"/>
                    </a:moveTo>
                    <a:lnTo>
                      <a:pt x="336" y="2578"/>
                    </a:lnTo>
                    <a:lnTo>
                      <a:pt x="336" y="954"/>
                    </a:lnTo>
                    <a:lnTo>
                      <a:pt x="2352" y="954"/>
                    </a:lnTo>
                    <a:lnTo>
                      <a:pt x="2352" y="25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9" name="Freeform 14"/>
              <p:cNvSpPr>
                <a:spLocks/>
              </p:cNvSpPr>
              <p:nvPr/>
            </p:nvSpPr>
            <p:spPr bwMode="auto">
              <a:xfrm>
                <a:off x="2101" y="2123"/>
                <a:ext cx="412" cy="412"/>
              </a:xfrm>
              <a:custGeom>
                <a:avLst/>
                <a:gdLst>
                  <a:gd name="T0" fmla="*/ 32 w 412"/>
                  <a:gd name="T1" fmla="*/ 412 h 412"/>
                  <a:gd name="T2" fmla="*/ 380 w 412"/>
                  <a:gd name="T3" fmla="*/ 412 h 412"/>
                  <a:gd name="T4" fmla="*/ 380 w 412"/>
                  <a:gd name="T5" fmla="*/ 412 h 412"/>
                  <a:gd name="T6" fmla="*/ 386 w 412"/>
                  <a:gd name="T7" fmla="*/ 412 h 412"/>
                  <a:gd name="T8" fmla="*/ 392 w 412"/>
                  <a:gd name="T9" fmla="*/ 410 h 412"/>
                  <a:gd name="T10" fmla="*/ 402 w 412"/>
                  <a:gd name="T11" fmla="*/ 404 h 412"/>
                  <a:gd name="T12" fmla="*/ 408 w 412"/>
                  <a:gd name="T13" fmla="*/ 394 h 412"/>
                  <a:gd name="T14" fmla="*/ 410 w 412"/>
                  <a:gd name="T15" fmla="*/ 388 h 412"/>
                  <a:gd name="T16" fmla="*/ 412 w 412"/>
                  <a:gd name="T17" fmla="*/ 380 h 412"/>
                  <a:gd name="T18" fmla="*/ 412 w 412"/>
                  <a:gd name="T19" fmla="*/ 32 h 412"/>
                  <a:gd name="T20" fmla="*/ 412 w 412"/>
                  <a:gd name="T21" fmla="*/ 32 h 412"/>
                  <a:gd name="T22" fmla="*/ 410 w 412"/>
                  <a:gd name="T23" fmla="*/ 26 h 412"/>
                  <a:gd name="T24" fmla="*/ 408 w 412"/>
                  <a:gd name="T25" fmla="*/ 20 h 412"/>
                  <a:gd name="T26" fmla="*/ 402 w 412"/>
                  <a:gd name="T27" fmla="*/ 10 h 412"/>
                  <a:gd name="T28" fmla="*/ 392 w 412"/>
                  <a:gd name="T29" fmla="*/ 4 h 412"/>
                  <a:gd name="T30" fmla="*/ 386 w 412"/>
                  <a:gd name="T31" fmla="*/ 2 h 412"/>
                  <a:gd name="T32" fmla="*/ 380 w 412"/>
                  <a:gd name="T33" fmla="*/ 0 h 412"/>
                  <a:gd name="T34" fmla="*/ 32 w 412"/>
                  <a:gd name="T35" fmla="*/ 0 h 412"/>
                  <a:gd name="T36" fmla="*/ 32 w 412"/>
                  <a:gd name="T37" fmla="*/ 0 h 412"/>
                  <a:gd name="T38" fmla="*/ 24 w 412"/>
                  <a:gd name="T39" fmla="*/ 2 h 412"/>
                  <a:gd name="T40" fmla="*/ 18 w 412"/>
                  <a:gd name="T41" fmla="*/ 4 h 412"/>
                  <a:gd name="T42" fmla="*/ 8 w 412"/>
                  <a:gd name="T43" fmla="*/ 10 h 412"/>
                  <a:gd name="T44" fmla="*/ 2 w 412"/>
                  <a:gd name="T45" fmla="*/ 20 h 412"/>
                  <a:gd name="T46" fmla="*/ 0 w 412"/>
                  <a:gd name="T47" fmla="*/ 26 h 412"/>
                  <a:gd name="T48" fmla="*/ 0 w 412"/>
                  <a:gd name="T49" fmla="*/ 32 h 412"/>
                  <a:gd name="T50" fmla="*/ 0 w 412"/>
                  <a:gd name="T51" fmla="*/ 380 h 412"/>
                  <a:gd name="T52" fmla="*/ 0 w 412"/>
                  <a:gd name="T53" fmla="*/ 380 h 412"/>
                  <a:gd name="T54" fmla="*/ 0 w 412"/>
                  <a:gd name="T55" fmla="*/ 388 h 412"/>
                  <a:gd name="T56" fmla="*/ 2 w 412"/>
                  <a:gd name="T57" fmla="*/ 394 h 412"/>
                  <a:gd name="T58" fmla="*/ 8 w 412"/>
                  <a:gd name="T59" fmla="*/ 404 h 412"/>
                  <a:gd name="T60" fmla="*/ 18 w 412"/>
                  <a:gd name="T61" fmla="*/ 410 h 412"/>
                  <a:gd name="T62" fmla="*/ 24 w 412"/>
                  <a:gd name="T63" fmla="*/ 412 h 412"/>
                  <a:gd name="T64" fmla="*/ 32 w 412"/>
                  <a:gd name="T65" fmla="*/ 412 h 412"/>
                  <a:gd name="T66" fmla="*/ 32 w 412"/>
                  <a:gd name="T67"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2" h="412">
                    <a:moveTo>
                      <a:pt x="32" y="412"/>
                    </a:moveTo>
                    <a:lnTo>
                      <a:pt x="380" y="412"/>
                    </a:lnTo>
                    <a:lnTo>
                      <a:pt x="380" y="412"/>
                    </a:lnTo>
                    <a:lnTo>
                      <a:pt x="386" y="412"/>
                    </a:lnTo>
                    <a:lnTo>
                      <a:pt x="392" y="410"/>
                    </a:lnTo>
                    <a:lnTo>
                      <a:pt x="402" y="404"/>
                    </a:lnTo>
                    <a:lnTo>
                      <a:pt x="408" y="394"/>
                    </a:lnTo>
                    <a:lnTo>
                      <a:pt x="410" y="388"/>
                    </a:lnTo>
                    <a:lnTo>
                      <a:pt x="412" y="380"/>
                    </a:lnTo>
                    <a:lnTo>
                      <a:pt x="412" y="32"/>
                    </a:lnTo>
                    <a:lnTo>
                      <a:pt x="412" y="32"/>
                    </a:lnTo>
                    <a:lnTo>
                      <a:pt x="410" y="26"/>
                    </a:lnTo>
                    <a:lnTo>
                      <a:pt x="408" y="20"/>
                    </a:lnTo>
                    <a:lnTo>
                      <a:pt x="402" y="10"/>
                    </a:lnTo>
                    <a:lnTo>
                      <a:pt x="392" y="4"/>
                    </a:lnTo>
                    <a:lnTo>
                      <a:pt x="386" y="2"/>
                    </a:lnTo>
                    <a:lnTo>
                      <a:pt x="380" y="0"/>
                    </a:lnTo>
                    <a:lnTo>
                      <a:pt x="32" y="0"/>
                    </a:lnTo>
                    <a:lnTo>
                      <a:pt x="32" y="0"/>
                    </a:lnTo>
                    <a:lnTo>
                      <a:pt x="24" y="2"/>
                    </a:lnTo>
                    <a:lnTo>
                      <a:pt x="18" y="4"/>
                    </a:lnTo>
                    <a:lnTo>
                      <a:pt x="8" y="10"/>
                    </a:lnTo>
                    <a:lnTo>
                      <a:pt x="2" y="20"/>
                    </a:lnTo>
                    <a:lnTo>
                      <a:pt x="0" y="26"/>
                    </a:lnTo>
                    <a:lnTo>
                      <a:pt x="0" y="32"/>
                    </a:lnTo>
                    <a:lnTo>
                      <a:pt x="0" y="380"/>
                    </a:lnTo>
                    <a:lnTo>
                      <a:pt x="0" y="380"/>
                    </a:lnTo>
                    <a:lnTo>
                      <a:pt x="0" y="388"/>
                    </a:lnTo>
                    <a:lnTo>
                      <a:pt x="2" y="394"/>
                    </a:lnTo>
                    <a:lnTo>
                      <a:pt x="8" y="404"/>
                    </a:lnTo>
                    <a:lnTo>
                      <a:pt x="18" y="410"/>
                    </a:lnTo>
                    <a:lnTo>
                      <a:pt x="24" y="412"/>
                    </a:lnTo>
                    <a:lnTo>
                      <a:pt x="32" y="412"/>
                    </a:lnTo>
                    <a:lnTo>
                      <a:pt x="32" y="412"/>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1" name="Freeform 15"/>
              <p:cNvSpPr>
                <a:spLocks/>
              </p:cNvSpPr>
              <p:nvPr/>
            </p:nvSpPr>
            <p:spPr bwMode="auto">
              <a:xfrm>
                <a:off x="2661" y="2123"/>
                <a:ext cx="412" cy="412"/>
              </a:xfrm>
              <a:custGeom>
                <a:avLst/>
                <a:gdLst>
                  <a:gd name="T0" fmla="*/ 32 w 412"/>
                  <a:gd name="T1" fmla="*/ 412 h 412"/>
                  <a:gd name="T2" fmla="*/ 380 w 412"/>
                  <a:gd name="T3" fmla="*/ 412 h 412"/>
                  <a:gd name="T4" fmla="*/ 380 w 412"/>
                  <a:gd name="T5" fmla="*/ 412 h 412"/>
                  <a:gd name="T6" fmla="*/ 386 w 412"/>
                  <a:gd name="T7" fmla="*/ 412 h 412"/>
                  <a:gd name="T8" fmla="*/ 392 w 412"/>
                  <a:gd name="T9" fmla="*/ 410 h 412"/>
                  <a:gd name="T10" fmla="*/ 402 w 412"/>
                  <a:gd name="T11" fmla="*/ 404 h 412"/>
                  <a:gd name="T12" fmla="*/ 408 w 412"/>
                  <a:gd name="T13" fmla="*/ 394 h 412"/>
                  <a:gd name="T14" fmla="*/ 410 w 412"/>
                  <a:gd name="T15" fmla="*/ 388 h 412"/>
                  <a:gd name="T16" fmla="*/ 412 w 412"/>
                  <a:gd name="T17" fmla="*/ 380 h 412"/>
                  <a:gd name="T18" fmla="*/ 412 w 412"/>
                  <a:gd name="T19" fmla="*/ 32 h 412"/>
                  <a:gd name="T20" fmla="*/ 412 w 412"/>
                  <a:gd name="T21" fmla="*/ 32 h 412"/>
                  <a:gd name="T22" fmla="*/ 410 w 412"/>
                  <a:gd name="T23" fmla="*/ 26 h 412"/>
                  <a:gd name="T24" fmla="*/ 408 w 412"/>
                  <a:gd name="T25" fmla="*/ 20 h 412"/>
                  <a:gd name="T26" fmla="*/ 402 w 412"/>
                  <a:gd name="T27" fmla="*/ 10 h 412"/>
                  <a:gd name="T28" fmla="*/ 392 w 412"/>
                  <a:gd name="T29" fmla="*/ 4 h 412"/>
                  <a:gd name="T30" fmla="*/ 386 w 412"/>
                  <a:gd name="T31" fmla="*/ 2 h 412"/>
                  <a:gd name="T32" fmla="*/ 380 w 412"/>
                  <a:gd name="T33" fmla="*/ 0 h 412"/>
                  <a:gd name="T34" fmla="*/ 32 w 412"/>
                  <a:gd name="T35" fmla="*/ 0 h 412"/>
                  <a:gd name="T36" fmla="*/ 32 w 412"/>
                  <a:gd name="T37" fmla="*/ 0 h 412"/>
                  <a:gd name="T38" fmla="*/ 24 w 412"/>
                  <a:gd name="T39" fmla="*/ 2 h 412"/>
                  <a:gd name="T40" fmla="*/ 18 w 412"/>
                  <a:gd name="T41" fmla="*/ 4 h 412"/>
                  <a:gd name="T42" fmla="*/ 8 w 412"/>
                  <a:gd name="T43" fmla="*/ 10 h 412"/>
                  <a:gd name="T44" fmla="*/ 2 w 412"/>
                  <a:gd name="T45" fmla="*/ 20 h 412"/>
                  <a:gd name="T46" fmla="*/ 0 w 412"/>
                  <a:gd name="T47" fmla="*/ 26 h 412"/>
                  <a:gd name="T48" fmla="*/ 0 w 412"/>
                  <a:gd name="T49" fmla="*/ 32 h 412"/>
                  <a:gd name="T50" fmla="*/ 0 w 412"/>
                  <a:gd name="T51" fmla="*/ 380 h 412"/>
                  <a:gd name="T52" fmla="*/ 0 w 412"/>
                  <a:gd name="T53" fmla="*/ 380 h 412"/>
                  <a:gd name="T54" fmla="*/ 0 w 412"/>
                  <a:gd name="T55" fmla="*/ 388 h 412"/>
                  <a:gd name="T56" fmla="*/ 2 w 412"/>
                  <a:gd name="T57" fmla="*/ 394 h 412"/>
                  <a:gd name="T58" fmla="*/ 8 w 412"/>
                  <a:gd name="T59" fmla="*/ 404 h 412"/>
                  <a:gd name="T60" fmla="*/ 18 w 412"/>
                  <a:gd name="T61" fmla="*/ 410 h 412"/>
                  <a:gd name="T62" fmla="*/ 24 w 412"/>
                  <a:gd name="T63" fmla="*/ 412 h 412"/>
                  <a:gd name="T64" fmla="*/ 32 w 412"/>
                  <a:gd name="T65" fmla="*/ 412 h 412"/>
                  <a:gd name="T66" fmla="*/ 32 w 412"/>
                  <a:gd name="T67"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2" h="412">
                    <a:moveTo>
                      <a:pt x="32" y="412"/>
                    </a:moveTo>
                    <a:lnTo>
                      <a:pt x="380" y="412"/>
                    </a:lnTo>
                    <a:lnTo>
                      <a:pt x="380" y="412"/>
                    </a:lnTo>
                    <a:lnTo>
                      <a:pt x="386" y="412"/>
                    </a:lnTo>
                    <a:lnTo>
                      <a:pt x="392" y="410"/>
                    </a:lnTo>
                    <a:lnTo>
                      <a:pt x="402" y="404"/>
                    </a:lnTo>
                    <a:lnTo>
                      <a:pt x="408" y="394"/>
                    </a:lnTo>
                    <a:lnTo>
                      <a:pt x="410" y="388"/>
                    </a:lnTo>
                    <a:lnTo>
                      <a:pt x="412" y="380"/>
                    </a:lnTo>
                    <a:lnTo>
                      <a:pt x="412" y="32"/>
                    </a:lnTo>
                    <a:lnTo>
                      <a:pt x="412" y="32"/>
                    </a:lnTo>
                    <a:lnTo>
                      <a:pt x="410" y="26"/>
                    </a:lnTo>
                    <a:lnTo>
                      <a:pt x="408" y="20"/>
                    </a:lnTo>
                    <a:lnTo>
                      <a:pt x="402" y="10"/>
                    </a:lnTo>
                    <a:lnTo>
                      <a:pt x="392" y="4"/>
                    </a:lnTo>
                    <a:lnTo>
                      <a:pt x="386" y="2"/>
                    </a:lnTo>
                    <a:lnTo>
                      <a:pt x="380" y="0"/>
                    </a:lnTo>
                    <a:lnTo>
                      <a:pt x="32" y="0"/>
                    </a:lnTo>
                    <a:lnTo>
                      <a:pt x="32" y="0"/>
                    </a:lnTo>
                    <a:lnTo>
                      <a:pt x="24" y="2"/>
                    </a:lnTo>
                    <a:lnTo>
                      <a:pt x="18" y="4"/>
                    </a:lnTo>
                    <a:lnTo>
                      <a:pt x="8" y="10"/>
                    </a:lnTo>
                    <a:lnTo>
                      <a:pt x="2" y="20"/>
                    </a:lnTo>
                    <a:lnTo>
                      <a:pt x="0" y="26"/>
                    </a:lnTo>
                    <a:lnTo>
                      <a:pt x="0" y="32"/>
                    </a:lnTo>
                    <a:lnTo>
                      <a:pt x="0" y="380"/>
                    </a:lnTo>
                    <a:lnTo>
                      <a:pt x="0" y="380"/>
                    </a:lnTo>
                    <a:lnTo>
                      <a:pt x="0" y="388"/>
                    </a:lnTo>
                    <a:lnTo>
                      <a:pt x="2" y="394"/>
                    </a:lnTo>
                    <a:lnTo>
                      <a:pt x="8" y="404"/>
                    </a:lnTo>
                    <a:lnTo>
                      <a:pt x="18" y="410"/>
                    </a:lnTo>
                    <a:lnTo>
                      <a:pt x="24" y="412"/>
                    </a:lnTo>
                    <a:lnTo>
                      <a:pt x="32" y="412"/>
                    </a:lnTo>
                    <a:lnTo>
                      <a:pt x="32" y="412"/>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 name="Freeform 16"/>
              <p:cNvSpPr>
                <a:spLocks/>
              </p:cNvSpPr>
              <p:nvPr/>
            </p:nvSpPr>
            <p:spPr bwMode="auto">
              <a:xfrm>
                <a:off x="3221" y="2123"/>
                <a:ext cx="412" cy="412"/>
              </a:xfrm>
              <a:custGeom>
                <a:avLst/>
                <a:gdLst>
                  <a:gd name="T0" fmla="*/ 32 w 412"/>
                  <a:gd name="T1" fmla="*/ 412 h 412"/>
                  <a:gd name="T2" fmla="*/ 380 w 412"/>
                  <a:gd name="T3" fmla="*/ 412 h 412"/>
                  <a:gd name="T4" fmla="*/ 380 w 412"/>
                  <a:gd name="T5" fmla="*/ 412 h 412"/>
                  <a:gd name="T6" fmla="*/ 386 w 412"/>
                  <a:gd name="T7" fmla="*/ 412 h 412"/>
                  <a:gd name="T8" fmla="*/ 392 w 412"/>
                  <a:gd name="T9" fmla="*/ 410 h 412"/>
                  <a:gd name="T10" fmla="*/ 402 w 412"/>
                  <a:gd name="T11" fmla="*/ 404 h 412"/>
                  <a:gd name="T12" fmla="*/ 408 w 412"/>
                  <a:gd name="T13" fmla="*/ 394 h 412"/>
                  <a:gd name="T14" fmla="*/ 410 w 412"/>
                  <a:gd name="T15" fmla="*/ 388 h 412"/>
                  <a:gd name="T16" fmla="*/ 412 w 412"/>
                  <a:gd name="T17" fmla="*/ 380 h 412"/>
                  <a:gd name="T18" fmla="*/ 412 w 412"/>
                  <a:gd name="T19" fmla="*/ 32 h 412"/>
                  <a:gd name="T20" fmla="*/ 412 w 412"/>
                  <a:gd name="T21" fmla="*/ 32 h 412"/>
                  <a:gd name="T22" fmla="*/ 410 w 412"/>
                  <a:gd name="T23" fmla="*/ 26 h 412"/>
                  <a:gd name="T24" fmla="*/ 408 w 412"/>
                  <a:gd name="T25" fmla="*/ 20 h 412"/>
                  <a:gd name="T26" fmla="*/ 402 w 412"/>
                  <a:gd name="T27" fmla="*/ 10 h 412"/>
                  <a:gd name="T28" fmla="*/ 392 w 412"/>
                  <a:gd name="T29" fmla="*/ 4 h 412"/>
                  <a:gd name="T30" fmla="*/ 386 w 412"/>
                  <a:gd name="T31" fmla="*/ 2 h 412"/>
                  <a:gd name="T32" fmla="*/ 380 w 412"/>
                  <a:gd name="T33" fmla="*/ 0 h 412"/>
                  <a:gd name="T34" fmla="*/ 32 w 412"/>
                  <a:gd name="T35" fmla="*/ 0 h 412"/>
                  <a:gd name="T36" fmla="*/ 32 w 412"/>
                  <a:gd name="T37" fmla="*/ 0 h 412"/>
                  <a:gd name="T38" fmla="*/ 24 w 412"/>
                  <a:gd name="T39" fmla="*/ 2 h 412"/>
                  <a:gd name="T40" fmla="*/ 18 w 412"/>
                  <a:gd name="T41" fmla="*/ 4 h 412"/>
                  <a:gd name="T42" fmla="*/ 8 w 412"/>
                  <a:gd name="T43" fmla="*/ 10 h 412"/>
                  <a:gd name="T44" fmla="*/ 2 w 412"/>
                  <a:gd name="T45" fmla="*/ 20 h 412"/>
                  <a:gd name="T46" fmla="*/ 0 w 412"/>
                  <a:gd name="T47" fmla="*/ 26 h 412"/>
                  <a:gd name="T48" fmla="*/ 0 w 412"/>
                  <a:gd name="T49" fmla="*/ 32 h 412"/>
                  <a:gd name="T50" fmla="*/ 0 w 412"/>
                  <a:gd name="T51" fmla="*/ 380 h 412"/>
                  <a:gd name="T52" fmla="*/ 0 w 412"/>
                  <a:gd name="T53" fmla="*/ 380 h 412"/>
                  <a:gd name="T54" fmla="*/ 0 w 412"/>
                  <a:gd name="T55" fmla="*/ 388 h 412"/>
                  <a:gd name="T56" fmla="*/ 2 w 412"/>
                  <a:gd name="T57" fmla="*/ 394 h 412"/>
                  <a:gd name="T58" fmla="*/ 8 w 412"/>
                  <a:gd name="T59" fmla="*/ 404 h 412"/>
                  <a:gd name="T60" fmla="*/ 18 w 412"/>
                  <a:gd name="T61" fmla="*/ 410 h 412"/>
                  <a:gd name="T62" fmla="*/ 24 w 412"/>
                  <a:gd name="T63" fmla="*/ 412 h 412"/>
                  <a:gd name="T64" fmla="*/ 32 w 412"/>
                  <a:gd name="T65" fmla="*/ 412 h 412"/>
                  <a:gd name="T66" fmla="*/ 32 w 412"/>
                  <a:gd name="T67"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2" h="412">
                    <a:moveTo>
                      <a:pt x="32" y="412"/>
                    </a:moveTo>
                    <a:lnTo>
                      <a:pt x="380" y="412"/>
                    </a:lnTo>
                    <a:lnTo>
                      <a:pt x="380" y="412"/>
                    </a:lnTo>
                    <a:lnTo>
                      <a:pt x="386" y="412"/>
                    </a:lnTo>
                    <a:lnTo>
                      <a:pt x="392" y="410"/>
                    </a:lnTo>
                    <a:lnTo>
                      <a:pt x="402" y="404"/>
                    </a:lnTo>
                    <a:lnTo>
                      <a:pt x="408" y="394"/>
                    </a:lnTo>
                    <a:lnTo>
                      <a:pt x="410" y="388"/>
                    </a:lnTo>
                    <a:lnTo>
                      <a:pt x="412" y="380"/>
                    </a:lnTo>
                    <a:lnTo>
                      <a:pt x="412" y="32"/>
                    </a:lnTo>
                    <a:lnTo>
                      <a:pt x="412" y="32"/>
                    </a:lnTo>
                    <a:lnTo>
                      <a:pt x="410" y="26"/>
                    </a:lnTo>
                    <a:lnTo>
                      <a:pt x="408" y="20"/>
                    </a:lnTo>
                    <a:lnTo>
                      <a:pt x="402" y="10"/>
                    </a:lnTo>
                    <a:lnTo>
                      <a:pt x="392" y="4"/>
                    </a:lnTo>
                    <a:lnTo>
                      <a:pt x="386" y="2"/>
                    </a:lnTo>
                    <a:lnTo>
                      <a:pt x="380" y="0"/>
                    </a:lnTo>
                    <a:lnTo>
                      <a:pt x="32" y="0"/>
                    </a:lnTo>
                    <a:lnTo>
                      <a:pt x="32" y="0"/>
                    </a:lnTo>
                    <a:lnTo>
                      <a:pt x="24" y="2"/>
                    </a:lnTo>
                    <a:lnTo>
                      <a:pt x="18" y="4"/>
                    </a:lnTo>
                    <a:lnTo>
                      <a:pt x="8" y="10"/>
                    </a:lnTo>
                    <a:lnTo>
                      <a:pt x="2" y="20"/>
                    </a:lnTo>
                    <a:lnTo>
                      <a:pt x="0" y="26"/>
                    </a:lnTo>
                    <a:lnTo>
                      <a:pt x="0" y="32"/>
                    </a:lnTo>
                    <a:lnTo>
                      <a:pt x="0" y="380"/>
                    </a:lnTo>
                    <a:lnTo>
                      <a:pt x="0" y="380"/>
                    </a:lnTo>
                    <a:lnTo>
                      <a:pt x="0" y="388"/>
                    </a:lnTo>
                    <a:lnTo>
                      <a:pt x="2" y="394"/>
                    </a:lnTo>
                    <a:lnTo>
                      <a:pt x="8" y="404"/>
                    </a:lnTo>
                    <a:lnTo>
                      <a:pt x="18" y="410"/>
                    </a:lnTo>
                    <a:lnTo>
                      <a:pt x="24" y="412"/>
                    </a:lnTo>
                    <a:lnTo>
                      <a:pt x="32" y="412"/>
                    </a:lnTo>
                    <a:lnTo>
                      <a:pt x="32" y="412"/>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4" name="Freeform 17"/>
              <p:cNvSpPr>
                <a:spLocks/>
              </p:cNvSpPr>
              <p:nvPr/>
            </p:nvSpPr>
            <p:spPr bwMode="auto">
              <a:xfrm>
                <a:off x="2101" y="2683"/>
                <a:ext cx="412" cy="412"/>
              </a:xfrm>
              <a:custGeom>
                <a:avLst/>
                <a:gdLst>
                  <a:gd name="T0" fmla="*/ 32 w 412"/>
                  <a:gd name="T1" fmla="*/ 412 h 412"/>
                  <a:gd name="T2" fmla="*/ 380 w 412"/>
                  <a:gd name="T3" fmla="*/ 412 h 412"/>
                  <a:gd name="T4" fmla="*/ 380 w 412"/>
                  <a:gd name="T5" fmla="*/ 412 h 412"/>
                  <a:gd name="T6" fmla="*/ 386 w 412"/>
                  <a:gd name="T7" fmla="*/ 412 h 412"/>
                  <a:gd name="T8" fmla="*/ 392 w 412"/>
                  <a:gd name="T9" fmla="*/ 410 h 412"/>
                  <a:gd name="T10" fmla="*/ 402 w 412"/>
                  <a:gd name="T11" fmla="*/ 404 h 412"/>
                  <a:gd name="T12" fmla="*/ 408 w 412"/>
                  <a:gd name="T13" fmla="*/ 394 h 412"/>
                  <a:gd name="T14" fmla="*/ 410 w 412"/>
                  <a:gd name="T15" fmla="*/ 388 h 412"/>
                  <a:gd name="T16" fmla="*/ 412 w 412"/>
                  <a:gd name="T17" fmla="*/ 380 h 412"/>
                  <a:gd name="T18" fmla="*/ 412 w 412"/>
                  <a:gd name="T19" fmla="*/ 32 h 412"/>
                  <a:gd name="T20" fmla="*/ 412 w 412"/>
                  <a:gd name="T21" fmla="*/ 32 h 412"/>
                  <a:gd name="T22" fmla="*/ 410 w 412"/>
                  <a:gd name="T23" fmla="*/ 26 h 412"/>
                  <a:gd name="T24" fmla="*/ 408 w 412"/>
                  <a:gd name="T25" fmla="*/ 20 h 412"/>
                  <a:gd name="T26" fmla="*/ 402 w 412"/>
                  <a:gd name="T27" fmla="*/ 10 h 412"/>
                  <a:gd name="T28" fmla="*/ 392 w 412"/>
                  <a:gd name="T29" fmla="*/ 4 h 412"/>
                  <a:gd name="T30" fmla="*/ 386 w 412"/>
                  <a:gd name="T31" fmla="*/ 2 h 412"/>
                  <a:gd name="T32" fmla="*/ 380 w 412"/>
                  <a:gd name="T33" fmla="*/ 0 h 412"/>
                  <a:gd name="T34" fmla="*/ 32 w 412"/>
                  <a:gd name="T35" fmla="*/ 0 h 412"/>
                  <a:gd name="T36" fmla="*/ 32 w 412"/>
                  <a:gd name="T37" fmla="*/ 0 h 412"/>
                  <a:gd name="T38" fmla="*/ 24 w 412"/>
                  <a:gd name="T39" fmla="*/ 2 h 412"/>
                  <a:gd name="T40" fmla="*/ 18 w 412"/>
                  <a:gd name="T41" fmla="*/ 4 h 412"/>
                  <a:gd name="T42" fmla="*/ 8 w 412"/>
                  <a:gd name="T43" fmla="*/ 10 h 412"/>
                  <a:gd name="T44" fmla="*/ 2 w 412"/>
                  <a:gd name="T45" fmla="*/ 20 h 412"/>
                  <a:gd name="T46" fmla="*/ 0 w 412"/>
                  <a:gd name="T47" fmla="*/ 26 h 412"/>
                  <a:gd name="T48" fmla="*/ 0 w 412"/>
                  <a:gd name="T49" fmla="*/ 32 h 412"/>
                  <a:gd name="T50" fmla="*/ 0 w 412"/>
                  <a:gd name="T51" fmla="*/ 380 h 412"/>
                  <a:gd name="T52" fmla="*/ 0 w 412"/>
                  <a:gd name="T53" fmla="*/ 380 h 412"/>
                  <a:gd name="T54" fmla="*/ 0 w 412"/>
                  <a:gd name="T55" fmla="*/ 388 h 412"/>
                  <a:gd name="T56" fmla="*/ 2 w 412"/>
                  <a:gd name="T57" fmla="*/ 394 h 412"/>
                  <a:gd name="T58" fmla="*/ 8 w 412"/>
                  <a:gd name="T59" fmla="*/ 404 h 412"/>
                  <a:gd name="T60" fmla="*/ 18 w 412"/>
                  <a:gd name="T61" fmla="*/ 410 h 412"/>
                  <a:gd name="T62" fmla="*/ 24 w 412"/>
                  <a:gd name="T63" fmla="*/ 412 h 412"/>
                  <a:gd name="T64" fmla="*/ 32 w 412"/>
                  <a:gd name="T65" fmla="*/ 412 h 412"/>
                  <a:gd name="T66" fmla="*/ 32 w 412"/>
                  <a:gd name="T67"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2" h="412">
                    <a:moveTo>
                      <a:pt x="32" y="412"/>
                    </a:moveTo>
                    <a:lnTo>
                      <a:pt x="380" y="412"/>
                    </a:lnTo>
                    <a:lnTo>
                      <a:pt x="380" y="412"/>
                    </a:lnTo>
                    <a:lnTo>
                      <a:pt x="386" y="412"/>
                    </a:lnTo>
                    <a:lnTo>
                      <a:pt x="392" y="410"/>
                    </a:lnTo>
                    <a:lnTo>
                      <a:pt x="402" y="404"/>
                    </a:lnTo>
                    <a:lnTo>
                      <a:pt x="408" y="394"/>
                    </a:lnTo>
                    <a:lnTo>
                      <a:pt x="410" y="388"/>
                    </a:lnTo>
                    <a:lnTo>
                      <a:pt x="412" y="380"/>
                    </a:lnTo>
                    <a:lnTo>
                      <a:pt x="412" y="32"/>
                    </a:lnTo>
                    <a:lnTo>
                      <a:pt x="412" y="32"/>
                    </a:lnTo>
                    <a:lnTo>
                      <a:pt x="410" y="26"/>
                    </a:lnTo>
                    <a:lnTo>
                      <a:pt x="408" y="20"/>
                    </a:lnTo>
                    <a:lnTo>
                      <a:pt x="402" y="10"/>
                    </a:lnTo>
                    <a:lnTo>
                      <a:pt x="392" y="4"/>
                    </a:lnTo>
                    <a:lnTo>
                      <a:pt x="386" y="2"/>
                    </a:lnTo>
                    <a:lnTo>
                      <a:pt x="380" y="0"/>
                    </a:lnTo>
                    <a:lnTo>
                      <a:pt x="32" y="0"/>
                    </a:lnTo>
                    <a:lnTo>
                      <a:pt x="32" y="0"/>
                    </a:lnTo>
                    <a:lnTo>
                      <a:pt x="24" y="2"/>
                    </a:lnTo>
                    <a:lnTo>
                      <a:pt x="18" y="4"/>
                    </a:lnTo>
                    <a:lnTo>
                      <a:pt x="8" y="10"/>
                    </a:lnTo>
                    <a:lnTo>
                      <a:pt x="2" y="20"/>
                    </a:lnTo>
                    <a:lnTo>
                      <a:pt x="0" y="26"/>
                    </a:lnTo>
                    <a:lnTo>
                      <a:pt x="0" y="32"/>
                    </a:lnTo>
                    <a:lnTo>
                      <a:pt x="0" y="380"/>
                    </a:lnTo>
                    <a:lnTo>
                      <a:pt x="0" y="380"/>
                    </a:lnTo>
                    <a:lnTo>
                      <a:pt x="0" y="388"/>
                    </a:lnTo>
                    <a:lnTo>
                      <a:pt x="2" y="394"/>
                    </a:lnTo>
                    <a:lnTo>
                      <a:pt x="8" y="404"/>
                    </a:lnTo>
                    <a:lnTo>
                      <a:pt x="18" y="410"/>
                    </a:lnTo>
                    <a:lnTo>
                      <a:pt x="24" y="412"/>
                    </a:lnTo>
                    <a:lnTo>
                      <a:pt x="32" y="412"/>
                    </a:lnTo>
                    <a:lnTo>
                      <a:pt x="32" y="412"/>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5" name="Freeform 18"/>
              <p:cNvSpPr>
                <a:spLocks/>
              </p:cNvSpPr>
              <p:nvPr/>
            </p:nvSpPr>
            <p:spPr bwMode="auto">
              <a:xfrm>
                <a:off x="2661" y="2683"/>
                <a:ext cx="412" cy="412"/>
              </a:xfrm>
              <a:custGeom>
                <a:avLst/>
                <a:gdLst>
                  <a:gd name="T0" fmla="*/ 32 w 412"/>
                  <a:gd name="T1" fmla="*/ 412 h 412"/>
                  <a:gd name="T2" fmla="*/ 380 w 412"/>
                  <a:gd name="T3" fmla="*/ 412 h 412"/>
                  <a:gd name="T4" fmla="*/ 380 w 412"/>
                  <a:gd name="T5" fmla="*/ 412 h 412"/>
                  <a:gd name="T6" fmla="*/ 386 w 412"/>
                  <a:gd name="T7" fmla="*/ 412 h 412"/>
                  <a:gd name="T8" fmla="*/ 392 w 412"/>
                  <a:gd name="T9" fmla="*/ 410 h 412"/>
                  <a:gd name="T10" fmla="*/ 402 w 412"/>
                  <a:gd name="T11" fmla="*/ 404 h 412"/>
                  <a:gd name="T12" fmla="*/ 408 w 412"/>
                  <a:gd name="T13" fmla="*/ 394 h 412"/>
                  <a:gd name="T14" fmla="*/ 410 w 412"/>
                  <a:gd name="T15" fmla="*/ 388 h 412"/>
                  <a:gd name="T16" fmla="*/ 412 w 412"/>
                  <a:gd name="T17" fmla="*/ 380 h 412"/>
                  <a:gd name="T18" fmla="*/ 412 w 412"/>
                  <a:gd name="T19" fmla="*/ 32 h 412"/>
                  <a:gd name="T20" fmla="*/ 412 w 412"/>
                  <a:gd name="T21" fmla="*/ 32 h 412"/>
                  <a:gd name="T22" fmla="*/ 410 w 412"/>
                  <a:gd name="T23" fmla="*/ 26 h 412"/>
                  <a:gd name="T24" fmla="*/ 408 w 412"/>
                  <a:gd name="T25" fmla="*/ 20 h 412"/>
                  <a:gd name="T26" fmla="*/ 402 w 412"/>
                  <a:gd name="T27" fmla="*/ 10 h 412"/>
                  <a:gd name="T28" fmla="*/ 392 w 412"/>
                  <a:gd name="T29" fmla="*/ 4 h 412"/>
                  <a:gd name="T30" fmla="*/ 386 w 412"/>
                  <a:gd name="T31" fmla="*/ 2 h 412"/>
                  <a:gd name="T32" fmla="*/ 380 w 412"/>
                  <a:gd name="T33" fmla="*/ 0 h 412"/>
                  <a:gd name="T34" fmla="*/ 32 w 412"/>
                  <a:gd name="T35" fmla="*/ 0 h 412"/>
                  <a:gd name="T36" fmla="*/ 32 w 412"/>
                  <a:gd name="T37" fmla="*/ 0 h 412"/>
                  <a:gd name="T38" fmla="*/ 24 w 412"/>
                  <a:gd name="T39" fmla="*/ 2 h 412"/>
                  <a:gd name="T40" fmla="*/ 18 w 412"/>
                  <a:gd name="T41" fmla="*/ 4 h 412"/>
                  <a:gd name="T42" fmla="*/ 8 w 412"/>
                  <a:gd name="T43" fmla="*/ 10 h 412"/>
                  <a:gd name="T44" fmla="*/ 2 w 412"/>
                  <a:gd name="T45" fmla="*/ 20 h 412"/>
                  <a:gd name="T46" fmla="*/ 0 w 412"/>
                  <a:gd name="T47" fmla="*/ 26 h 412"/>
                  <a:gd name="T48" fmla="*/ 0 w 412"/>
                  <a:gd name="T49" fmla="*/ 32 h 412"/>
                  <a:gd name="T50" fmla="*/ 0 w 412"/>
                  <a:gd name="T51" fmla="*/ 380 h 412"/>
                  <a:gd name="T52" fmla="*/ 0 w 412"/>
                  <a:gd name="T53" fmla="*/ 380 h 412"/>
                  <a:gd name="T54" fmla="*/ 0 w 412"/>
                  <a:gd name="T55" fmla="*/ 388 h 412"/>
                  <a:gd name="T56" fmla="*/ 2 w 412"/>
                  <a:gd name="T57" fmla="*/ 394 h 412"/>
                  <a:gd name="T58" fmla="*/ 8 w 412"/>
                  <a:gd name="T59" fmla="*/ 404 h 412"/>
                  <a:gd name="T60" fmla="*/ 18 w 412"/>
                  <a:gd name="T61" fmla="*/ 410 h 412"/>
                  <a:gd name="T62" fmla="*/ 24 w 412"/>
                  <a:gd name="T63" fmla="*/ 412 h 412"/>
                  <a:gd name="T64" fmla="*/ 32 w 412"/>
                  <a:gd name="T65" fmla="*/ 412 h 412"/>
                  <a:gd name="T66" fmla="*/ 32 w 412"/>
                  <a:gd name="T67"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2" h="412">
                    <a:moveTo>
                      <a:pt x="32" y="412"/>
                    </a:moveTo>
                    <a:lnTo>
                      <a:pt x="380" y="412"/>
                    </a:lnTo>
                    <a:lnTo>
                      <a:pt x="380" y="412"/>
                    </a:lnTo>
                    <a:lnTo>
                      <a:pt x="386" y="412"/>
                    </a:lnTo>
                    <a:lnTo>
                      <a:pt x="392" y="410"/>
                    </a:lnTo>
                    <a:lnTo>
                      <a:pt x="402" y="404"/>
                    </a:lnTo>
                    <a:lnTo>
                      <a:pt x="408" y="394"/>
                    </a:lnTo>
                    <a:lnTo>
                      <a:pt x="410" y="388"/>
                    </a:lnTo>
                    <a:lnTo>
                      <a:pt x="412" y="380"/>
                    </a:lnTo>
                    <a:lnTo>
                      <a:pt x="412" y="32"/>
                    </a:lnTo>
                    <a:lnTo>
                      <a:pt x="412" y="32"/>
                    </a:lnTo>
                    <a:lnTo>
                      <a:pt x="410" y="26"/>
                    </a:lnTo>
                    <a:lnTo>
                      <a:pt x="408" y="20"/>
                    </a:lnTo>
                    <a:lnTo>
                      <a:pt x="402" y="10"/>
                    </a:lnTo>
                    <a:lnTo>
                      <a:pt x="392" y="4"/>
                    </a:lnTo>
                    <a:lnTo>
                      <a:pt x="386" y="2"/>
                    </a:lnTo>
                    <a:lnTo>
                      <a:pt x="380" y="0"/>
                    </a:lnTo>
                    <a:lnTo>
                      <a:pt x="32" y="0"/>
                    </a:lnTo>
                    <a:lnTo>
                      <a:pt x="32" y="0"/>
                    </a:lnTo>
                    <a:lnTo>
                      <a:pt x="24" y="2"/>
                    </a:lnTo>
                    <a:lnTo>
                      <a:pt x="18" y="4"/>
                    </a:lnTo>
                    <a:lnTo>
                      <a:pt x="8" y="10"/>
                    </a:lnTo>
                    <a:lnTo>
                      <a:pt x="2" y="20"/>
                    </a:lnTo>
                    <a:lnTo>
                      <a:pt x="0" y="26"/>
                    </a:lnTo>
                    <a:lnTo>
                      <a:pt x="0" y="32"/>
                    </a:lnTo>
                    <a:lnTo>
                      <a:pt x="0" y="380"/>
                    </a:lnTo>
                    <a:lnTo>
                      <a:pt x="0" y="380"/>
                    </a:lnTo>
                    <a:lnTo>
                      <a:pt x="0" y="388"/>
                    </a:lnTo>
                    <a:lnTo>
                      <a:pt x="2" y="394"/>
                    </a:lnTo>
                    <a:lnTo>
                      <a:pt x="8" y="404"/>
                    </a:lnTo>
                    <a:lnTo>
                      <a:pt x="18" y="410"/>
                    </a:lnTo>
                    <a:lnTo>
                      <a:pt x="24" y="412"/>
                    </a:lnTo>
                    <a:lnTo>
                      <a:pt x="32" y="412"/>
                    </a:lnTo>
                    <a:lnTo>
                      <a:pt x="32" y="412"/>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6" name="Freeform 19"/>
              <p:cNvSpPr>
                <a:spLocks/>
              </p:cNvSpPr>
              <p:nvPr/>
            </p:nvSpPr>
            <p:spPr bwMode="auto">
              <a:xfrm>
                <a:off x="3221" y="2683"/>
                <a:ext cx="412" cy="412"/>
              </a:xfrm>
              <a:custGeom>
                <a:avLst/>
                <a:gdLst>
                  <a:gd name="T0" fmla="*/ 32 w 412"/>
                  <a:gd name="T1" fmla="*/ 412 h 412"/>
                  <a:gd name="T2" fmla="*/ 380 w 412"/>
                  <a:gd name="T3" fmla="*/ 412 h 412"/>
                  <a:gd name="T4" fmla="*/ 380 w 412"/>
                  <a:gd name="T5" fmla="*/ 412 h 412"/>
                  <a:gd name="T6" fmla="*/ 386 w 412"/>
                  <a:gd name="T7" fmla="*/ 412 h 412"/>
                  <a:gd name="T8" fmla="*/ 392 w 412"/>
                  <a:gd name="T9" fmla="*/ 410 h 412"/>
                  <a:gd name="T10" fmla="*/ 402 w 412"/>
                  <a:gd name="T11" fmla="*/ 404 h 412"/>
                  <a:gd name="T12" fmla="*/ 408 w 412"/>
                  <a:gd name="T13" fmla="*/ 394 h 412"/>
                  <a:gd name="T14" fmla="*/ 410 w 412"/>
                  <a:gd name="T15" fmla="*/ 388 h 412"/>
                  <a:gd name="T16" fmla="*/ 412 w 412"/>
                  <a:gd name="T17" fmla="*/ 380 h 412"/>
                  <a:gd name="T18" fmla="*/ 412 w 412"/>
                  <a:gd name="T19" fmla="*/ 32 h 412"/>
                  <a:gd name="T20" fmla="*/ 412 w 412"/>
                  <a:gd name="T21" fmla="*/ 32 h 412"/>
                  <a:gd name="T22" fmla="*/ 410 w 412"/>
                  <a:gd name="T23" fmla="*/ 26 h 412"/>
                  <a:gd name="T24" fmla="*/ 408 w 412"/>
                  <a:gd name="T25" fmla="*/ 20 h 412"/>
                  <a:gd name="T26" fmla="*/ 402 w 412"/>
                  <a:gd name="T27" fmla="*/ 10 h 412"/>
                  <a:gd name="T28" fmla="*/ 392 w 412"/>
                  <a:gd name="T29" fmla="*/ 4 h 412"/>
                  <a:gd name="T30" fmla="*/ 386 w 412"/>
                  <a:gd name="T31" fmla="*/ 2 h 412"/>
                  <a:gd name="T32" fmla="*/ 380 w 412"/>
                  <a:gd name="T33" fmla="*/ 0 h 412"/>
                  <a:gd name="T34" fmla="*/ 32 w 412"/>
                  <a:gd name="T35" fmla="*/ 0 h 412"/>
                  <a:gd name="T36" fmla="*/ 32 w 412"/>
                  <a:gd name="T37" fmla="*/ 0 h 412"/>
                  <a:gd name="T38" fmla="*/ 24 w 412"/>
                  <a:gd name="T39" fmla="*/ 2 h 412"/>
                  <a:gd name="T40" fmla="*/ 18 w 412"/>
                  <a:gd name="T41" fmla="*/ 4 h 412"/>
                  <a:gd name="T42" fmla="*/ 8 w 412"/>
                  <a:gd name="T43" fmla="*/ 10 h 412"/>
                  <a:gd name="T44" fmla="*/ 2 w 412"/>
                  <a:gd name="T45" fmla="*/ 20 h 412"/>
                  <a:gd name="T46" fmla="*/ 0 w 412"/>
                  <a:gd name="T47" fmla="*/ 26 h 412"/>
                  <a:gd name="T48" fmla="*/ 0 w 412"/>
                  <a:gd name="T49" fmla="*/ 32 h 412"/>
                  <a:gd name="T50" fmla="*/ 0 w 412"/>
                  <a:gd name="T51" fmla="*/ 380 h 412"/>
                  <a:gd name="T52" fmla="*/ 0 w 412"/>
                  <a:gd name="T53" fmla="*/ 380 h 412"/>
                  <a:gd name="T54" fmla="*/ 0 w 412"/>
                  <a:gd name="T55" fmla="*/ 388 h 412"/>
                  <a:gd name="T56" fmla="*/ 2 w 412"/>
                  <a:gd name="T57" fmla="*/ 394 h 412"/>
                  <a:gd name="T58" fmla="*/ 8 w 412"/>
                  <a:gd name="T59" fmla="*/ 404 h 412"/>
                  <a:gd name="T60" fmla="*/ 18 w 412"/>
                  <a:gd name="T61" fmla="*/ 410 h 412"/>
                  <a:gd name="T62" fmla="*/ 24 w 412"/>
                  <a:gd name="T63" fmla="*/ 412 h 412"/>
                  <a:gd name="T64" fmla="*/ 32 w 412"/>
                  <a:gd name="T65" fmla="*/ 412 h 412"/>
                  <a:gd name="T66" fmla="*/ 32 w 412"/>
                  <a:gd name="T67"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2" h="412">
                    <a:moveTo>
                      <a:pt x="32" y="412"/>
                    </a:moveTo>
                    <a:lnTo>
                      <a:pt x="380" y="412"/>
                    </a:lnTo>
                    <a:lnTo>
                      <a:pt x="380" y="412"/>
                    </a:lnTo>
                    <a:lnTo>
                      <a:pt x="386" y="412"/>
                    </a:lnTo>
                    <a:lnTo>
                      <a:pt x="392" y="410"/>
                    </a:lnTo>
                    <a:lnTo>
                      <a:pt x="402" y="404"/>
                    </a:lnTo>
                    <a:lnTo>
                      <a:pt x="408" y="394"/>
                    </a:lnTo>
                    <a:lnTo>
                      <a:pt x="410" y="388"/>
                    </a:lnTo>
                    <a:lnTo>
                      <a:pt x="412" y="380"/>
                    </a:lnTo>
                    <a:lnTo>
                      <a:pt x="412" y="32"/>
                    </a:lnTo>
                    <a:lnTo>
                      <a:pt x="412" y="32"/>
                    </a:lnTo>
                    <a:lnTo>
                      <a:pt x="410" y="26"/>
                    </a:lnTo>
                    <a:lnTo>
                      <a:pt x="408" y="20"/>
                    </a:lnTo>
                    <a:lnTo>
                      <a:pt x="402" y="10"/>
                    </a:lnTo>
                    <a:lnTo>
                      <a:pt x="392" y="4"/>
                    </a:lnTo>
                    <a:lnTo>
                      <a:pt x="386" y="2"/>
                    </a:lnTo>
                    <a:lnTo>
                      <a:pt x="380" y="0"/>
                    </a:lnTo>
                    <a:lnTo>
                      <a:pt x="32" y="0"/>
                    </a:lnTo>
                    <a:lnTo>
                      <a:pt x="32" y="0"/>
                    </a:lnTo>
                    <a:lnTo>
                      <a:pt x="24" y="2"/>
                    </a:lnTo>
                    <a:lnTo>
                      <a:pt x="18" y="4"/>
                    </a:lnTo>
                    <a:lnTo>
                      <a:pt x="8" y="10"/>
                    </a:lnTo>
                    <a:lnTo>
                      <a:pt x="2" y="20"/>
                    </a:lnTo>
                    <a:lnTo>
                      <a:pt x="0" y="26"/>
                    </a:lnTo>
                    <a:lnTo>
                      <a:pt x="0" y="32"/>
                    </a:lnTo>
                    <a:lnTo>
                      <a:pt x="0" y="380"/>
                    </a:lnTo>
                    <a:lnTo>
                      <a:pt x="0" y="380"/>
                    </a:lnTo>
                    <a:lnTo>
                      <a:pt x="0" y="388"/>
                    </a:lnTo>
                    <a:lnTo>
                      <a:pt x="2" y="394"/>
                    </a:lnTo>
                    <a:lnTo>
                      <a:pt x="8" y="404"/>
                    </a:lnTo>
                    <a:lnTo>
                      <a:pt x="18" y="410"/>
                    </a:lnTo>
                    <a:lnTo>
                      <a:pt x="24" y="412"/>
                    </a:lnTo>
                    <a:lnTo>
                      <a:pt x="32" y="412"/>
                    </a:lnTo>
                    <a:lnTo>
                      <a:pt x="32" y="412"/>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7" name="Group 22"/>
            <p:cNvGrpSpPr>
              <a:grpSpLocks noChangeAspect="1"/>
            </p:cNvGrpSpPr>
            <p:nvPr/>
          </p:nvGrpSpPr>
          <p:grpSpPr bwMode="auto">
            <a:xfrm>
              <a:off x="7271282" y="3055435"/>
              <a:ext cx="591289" cy="466461"/>
              <a:chOff x="2571" y="1161"/>
              <a:chExt cx="2880" cy="2272"/>
            </a:xfrm>
            <a:solidFill>
              <a:schemeClr val="accent1"/>
            </a:solidFill>
          </p:grpSpPr>
          <p:sp>
            <p:nvSpPr>
              <p:cNvPr id="39" name="Freeform 23"/>
              <p:cNvSpPr>
                <a:spLocks noEditPoints="1"/>
              </p:cNvSpPr>
              <p:nvPr/>
            </p:nvSpPr>
            <p:spPr bwMode="auto">
              <a:xfrm>
                <a:off x="2571" y="1161"/>
                <a:ext cx="2880" cy="2272"/>
              </a:xfrm>
              <a:custGeom>
                <a:avLst/>
                <a:gdLst>
                  <a:gd name="T0" fmla="*/ 2834 w 2880"/>
                  <a:gd name="T1" fmla="*/ 0 h 2272"/>
                  <a:gd name="T2" fmla="*/ 46 w 2880"/>
                  <a:gd name="T3" fmla="*/ 0 h 2272"/>
                  <a:gd name="T4" fmla="*/ 46 w 2880"/>
                  <a:gd name="T5" fmla="*/ 0 h 2272"/>
                  <a:gd name="T6" fmla="*/ 36 w 2880"/>
                  <a:gd name="T7" fmla="*/ 2 h 2272"/>
                  <a:gd name="T8" fmla="*/ 28 w 2880"/>
                  <a:gd name="T9" fmla="*/ 4 h 2272"/>
                  <a:gd name="T10" fmla="*/ 20 w 2880"/>
                  <a:gd name="T11" fmla="*/ 8 h 2272"/>
                  <a:gd name="T12" fmla="*/ 14 w 2880"/>
                  <a:gd name="T13" fmla="*/ 14 h 2272"/>
                  <a:gd name="T14" fmla="*/ 8 w 2880"/>
                  <a:gd name="T15" fmla="*/ 20 h 2272"/>
                  <a:gd name="T16" fmla="*/ 4 w 2880"/>
                  <a:gd name="T17" fmla="*/ 28 h 2272"/>
                  <a:gd name="T18" fmla="*/ 0 w 2880"/>
                  <a:gd name="T19" fmla="*/ 36 h 2272"/>
                  <a:gd name="T20" fmla="*/ 0 w 2880"/>
                  <a:gd name="T21" fmla="*/ 46 h 2272"/>
                  <a:gd name="T22" fmla="*/ 0 w 2880"/>
                  <a:gd name="T23" fmla="*/ 2226 h 2272"/>
                  <a:gd name="T24" fmla="*/ 0 w 2880"/>
                  <a:gd name="T25" fmla="*/ 2226 h 2272"/>
                  <a:gd name="T26" fmla="*/ 0 w 2880"/>
                  <a:gd name="T27" fmla="*/ 2236 h 2272"/>
                  <a:gd name="T28" fmla="*/ 4 w 2880"/>
                  <a:gd name="T29" fmla="*/ 2244 h 2272"/>
                  <a:gd name="T30" fmla="*/ 8 w 2880"/>
                  <a:gd name="T31" fmla="*/ 2252 h 2272"/>
                  <a:gd name="T32" fmla="*/ 14 w 2880"/>
                  <a:gd name="T33" fmla="*/ 2258 h 2272"/>
                  <a:gd name="T34" fmla="*/ 20 w 2880"/>
                  <a:gd name="T35" fmla="*/ 2264 h 2272"/>
                  <a:gd name="T36" fmla="*/ 28 w 2880"/>
                  <a:gd name="T37" fmla="*/ 2268 h 2272"/>
                  <a:gd name="T38" fmla="*/ 36 w 2880"/>
                  <a:gd name="T39" fmla="*/ 2270 h 2272"/>
                  <a:gd name="T40" fmla="*/ 46 w 2880"/>
                  <a:gd name="T41" fmla="*/ 2272 h 2272"/>
                  <a:gd name="T42" fmla="*/ 2834 w 2880"/>
                  <a:gd name="T43" fmla="*/ 2272 h 2272"/>
                  <a:gd name="T44" fmla="*/ 2834 w 2880"/>
                  <a:gd name="T45" fmla="*/ 2272 h 2272"/>
                  <a:gd name="T46" fmla="*/ 2844 w 2880"/>
                  <a:gd name="T47" fmla="*/ 2270 h 2272"/>
                  <a:gd name="T48" fmla="*/ 2852 w 2880"/>
                  <a:gd name="T49" fmla="*/ 2268 h 2272"/>
                  <a:gd name="T50" fmla="*/ 2860 w 2880"/>
                  <a:gd name="T51" fmla="*/ 2264 h 2272"/>
                  <a:gd name="T52" fmla="*/ 2866 w 2880"/>
                  <a:gd name="T53" fmla="*/ 2258 h 2272"/>
                  <a:gd name="T54" fmla="*/ 2872 w 2880"/>
                  <a:gd name="T55" fmla="*/ 2252 h 2272"/>
                  <a:gd name="T56" fmla="*/ 2876 w 2880"/>
                  <a:gd name="T57" fmla="*/ 2244 h 2272"/>
                  <a:gd name="T58" fmla="*/ 2880 w 2880"/>
                  <a:gd name="T59" fmla="*/ 2236 h 2272"/>
                  <a:gd name="T60" fmla="*/ 2880 w 2880"/>
                  <a:gd name="T61" fmla="*/ 2226 h 2272"/>
                  <a:gd name="T62" fmla="*/ 2880 w 2880"/>
                  <a:gd name="T63" fmla="*/ 46 h 2272"/>
                  <a:gd name="T64" fmla="*/ 2880 w 2880"/>
                  <a:gd name="T65" fmla="*/ 46 h 2272"/>
                  <a:gd name="T66" fmla="*/ 2880 w 2880"/>
                  <a:gd name="T67" fmla="*/ 36 h 2272"/>
                  <a:gd name="T68" fmla="*/ 2876 w 2880"/>
                  <a:gd name="T69" fmla="*/ 28 h 2272"/>
                  <a:gd name="T70" fmla="*/ 2872 w 2880"/>
                  <a:gd name="T71" fmla="*/ 20 h 2272"/>
                  <a:gd name="T72" fmla="*/ 2866 w 2880"/>
                  <a:gd name="T73" fmla="*/ 14 h 2272"/>
                  <a:gd name="T74" fmla="*/ 2860 w 2880"/>
                  <a:gd name="T75" fmla="*/ 8 h 2272"/>
                  <a:gd name="T76" fmla="*/ 2852 w 2880"/>
                  <a:gd name="T77" fmla="*/ 4 h 2272"/>
                  <a:gd name="T78" fmla="*/ 2844 w 2880"/>
                  <a:gd name="T79" fmla="*/ 2 h 2272"/>
                  <a:gd name="T80" fmla="*/ 2834 w 2880"/>
                  <a:gd name="T81" fmla="*/ 0 h 2272"/>
                  <a:gd name="T82" fmla="*/ 2834 w 2880"/>
                  <a:gd name="T83" fmla="*/ 0 h 2272"/>
                  <a:gd name="T84" fmla="*/ 2606 w 2880"/>
                  <a:gd name="T85" fmla="*/ 1908 h 2272"/>
                  <a:gd name="T86" fmla="*/ 1978 w 2880"/>
                  <a:gd name="T87" fmla="*/ 1258 h 2272"/>
                  <a:gd name="T88" fmla="*/ 1978 w 2880"/>
                  <a:gd name="T89" fmla="*/ 1258 h 2272"/>
                  <a:gd name="T90" fmla="*/ 1972 w 2880"/>
                  <a:gd name="T91" fmla="*/ 1254 h 2272"/>
                  <a:gd name="T92" fmla="*/ 1966 w 2880"/>
                  <a:gd name="T93" fmla="*/ 1252 h 2272"/>
                  <a:gd name="T94" fmla="*/ 1960 w 2880"/>
                  <a:gd name="T95" fmla="*/ 1254 h 2272"/>
                  <a:gd name="T96" fmla="*/ 1952 w 2880"/>
                  <a:gd name="T97" fmla="*/ 1258 h 2272"/>
                  <a:gd name="T98" fmla="*/ 1518 w 2880"/>
                  <a:gd name="T99" fmla="*/ 1640 h 2272"/>
                  <a:gd name="T100" fmla="*/ 962 w 2880"/>
                  <a:gd name="T101" fmla="*/ 956 h 2272"/>
                  <a:gd name="T102" fmla="*/ 962 w 2880"/>
                  <a:gd name="T103" fmla="*/ 956 h 2272"/>
                  <a:gd name="T104" fmla="*/ 954 w 2880"/>
                  <a:gd name="T105" fmla="*/ 950 h 2272"/>
                  <a:gd name="T106" fmla="*/ 946 w 2880"/>
                  <a:gd name="T107" fmla="*/ 948 h 2272"/>
                  <a:gd name="T108" fmla="*/ 946 w 2880"/>
                  <a:gd name="T109" fmla="*/ 948 h 2272"/>
                  <a:gd name="T110" fmla="*/ 938 w 2880"/>
                  <a:gd name="T111" fmla="*/ 950 h 2272"/>
                  <a:gd name="T112" fmla="*/ 932 w 2880"/>
                  <a:gd name="T113" fmla="*/ 956 h 2272"/>
                  <a:gd name="T114" fmla="*/ 274 w 2880"/>
                  <a:gd name="T115" fmla="*/ 1838 h 2272"/>
                  <a:gd name="T116" fmla="*/ 274 w 2880"/>
                  <a:gd name="T117" fmla="*/ 274 h 2272"/>
                  <a:gd name="T118" fmla="*/ 2606 w 2880"/>
                  <a:gd name="T119" fmla="*/ 274 h 2272"/>
                  <a:gd name="T120" fmla="*/ 2606 w 2880"/>
                  <a:gd name="T121" fmla="*/ 1908 h 2272"/>
                  <a:gd name="T122" fmla="*/ 2606 w 2880"/>
                  <a:gd name="T123" fmla="*/ 1908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0" h="2272">
                    <a:moveTo>
                      <a:pt x="2834" y="0"/>
                    </a:moveTo>
                    <a:lnTo>
                      <a:pt x="46" y="0"/>
                    </a:lnTo>
                    <a:lnTo>
                      <a:pt x="46" y="0"/>
                    </a:lnTo>
                    <a:lnTo>
                      <a:pt x="36" y="2"/>
                    </a:lnTo>
                    <a:lnTo>
                      <a:pt x="28" y="4"/>
                    </a:lnTo>
                    <a:lnTo>
                      <a:pt x="20" y="8"/>
                    </a:lnTo>
                    <a:lnTo>
                      <a:pt x="14" y="14"/>
                    </a:lnTo>
                    <a:lnTo>
                      <a:pt x="8" y="20"/>
                    </a:lnTo>
                    <a:lnTo>
                      <a:pt x="4" y="28"/>
                    </a:lnTo>
                    <a:lnTo>
                      <a:pt x="0" y="36"/>
                    </a:lnTo>
                    <a:lnTo>
                      <a:pt x="0" y="46"/>
                    </a:lnTo>
                    <a:lnTo>
                      <a:pt x="0" y="2226"/>
                    </a:lnTo>
                    <a:lnTo>
                      <a:pt x="0" y="2226"/>
                    </a:lnTo>
                    <a:lnTo>
                      <a:pt x="0" y="2236"/>
                    </a:lnTo>
                    <a:lnTo>
                      <a:pt x="4" y="2244"/>
                    </a:lnTo>
                    <a:lnTo>
                      <a:pt x="8" y="2252"/>
                    </a:lnTo>
                    <a:lnTo>
                      <a:pt x="14" y="2258"/>
                    </a:lnTo>
                    <a:lnTo>
                      <a:pt x="20" y="2264"/>
                    </a:lnTo>
                    <a:lnTo>
                      <a:pt x="28" y="2268"/>
                    </a:lnTo>
                    <a:lnTo>
                      <a:pt x="36" y="2270"/>
                    </a:lnTo>
                    <a:lnTo>
                      <a:pt x="46" y="2272"/>
                    </a:lnTo>
                    <a:lnTo>
                      <a:pt x="2834" y="2272"/>
                    </a:lnTo>
                    <a:lnTo>
                      <a:pt x="2834" y="2272"/>
                    </a:lnTo>
                    <a:lnTo>
                      <a:pt x="2844" y="2270"/>
                    </a:lnTo>
                    <a:lnTo>
                      <a:pt x="2852" y="2268"/>
                    </a:lnTo>
                    <a:lnTo>
                      <a:pt x="2860" y="2264"/>
                    </a:lnTo>
                    <a:lnTo>
                      <a:pt x="2866" y="2258"/>
                    </a:lnTo>
                    <a:lnTo>
                      <a:pt x="2872" y="2252"/>
                    </a:lnTo>
                    <a:lnTo>
                      <a:pt x="2876" y="2244"/>
                    </a:lnTo>
                    <a:lnTo>
                      <a:pt x="2880" y="2236"/>
                    </a:lnTo>
                    <a:lnTo>
                      <a:pt x="2880" y="2226"/>
                    </a:lnTo>
                    <a:lnTo>
                      <a:pt x="2880" y="46"/>
                    </a:lnTo>
                    <a:lnTo>
                      <a:pt x="2880" y="46"/>
                    </a:lnTo>
                    <a:lnTo>
                      <a:pt x="2880" y="36"/>
                    </a:lnTo>
                    <a:lnTo>
                      <a:pt x="2876" y="28"/>
                    </a:lnTo>
                    <a:lnTo>
                      <a:pt x="2872" y="20"/>
                    </a:lnTo>
                    <a:lnTo>
                      <a:pt x="2866" y="14"/>
                    </a:lnTo>
                    <a:lnTo>
                      <a:pt x="2860" y="8"/>
                    </a:lnTo>
                    <a:lnTo>
                      <a:pt x="2852" y="4"/>
                    </a:lnTo>
                    <a:lnTo>
                      <a:pt x="2844" y="2"/>
                    </a:lnTo>
                    <a:lnTo>
                      <a:pt x="2834" y="0"/>
                    </a:lnTo>
                    <a:lnTo>
                      <a:pt x="2834" y="0"/>
                    </a:lnTo>
                    <a:close/>
                    <a:moveTo>
                      <a:pt x="2606" y="1908"/>
                    </a:moveTo>
                    <a:lnTo>
                      <a:pt x="1978" y="1258"/>
                    </a:lnTo>
                    <a:lnTo>
                      <a:pt x="1978" y="1258"/>
                    </a:lnTo>
                    <a:lnTo>
                      <a:pt x="1972" y="1254"/>
                    </a:lnTo>
                    <a:lnTo>
                      <a:pt x="1966" y="1252"/>
                    </a:lnTo>
                    <a:lnTo>
                      <a:pt x="1960" y="1254"/>
                    </a:lnTo>
                    <a:lnTo>
                      <a:pt x="1952" y="1258"/>
                    </a:lnTo>
                    <a:lnTo>
                      <a:pt x="1518" y="1640"/>
                    </a:lnTo>
                    <a:lnTo>
                      <a:pt x="962" y="956"/>
                    </a:lnTo>
                    <a:lnTo>
                      <a:pt x="962" y="956"/>
                    </a:lnTo>
                    <a:lnTo>
                      <a:pt x="954" y="950"/>
                    </a:lnTo>
                    <a:lnTo>
                      <a:pt x="946" y="948"/>
                    </a:lnTo>
                    <a:lnTo>
                      <a:pt x="946" y="948"/>
                    </a:lnTo>
                    <a:lnTo>
                      <a:pt x="938" y="950"/>
                    </a:lnTo>
                    <a:lnTo>
                      <a:pt x="932" y="956"/>
                    </a:lnTo>
                    <a:lnTo>
                      <a:pt x="274" y="1838"/>
                    </a:lnTo>
                    <a:lnTo>
                      <a:pt x="274" y="274"/>
                    </a:lnTo>
                    <a:lnTo>
                      <a:pt x="2606" y="274"/>
                    </a:lnTo>
                    <a:lnTo>
                      <a:pt x="2606" y="1908"/>
                    </a:lnTo>
                    <a:lnTo>
                      <a:pt x="2606" y="190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0" name="Freeform 24"/>
              <p:cNvSpPr>
                <a:spLocks/>
              </p:cNvSpPr>
              <p:nvPr/>
            </p:nvSpPr>
            <p:spPr bwMode="auto">
              <a:xfrm>
                <a:off x="4265" y="1647"/>
                <a:ext cx="446" cy="448"/>
              </a:xfrm>
              <a:custGeom>
                <a:avLst/>
                <a:gdLst>
                  <a:gd name="T0" fmla="*/ 224 w 446"/>
                  <a:gd name="T1" fmla="*/ 448 h 448"/>
                  <a:gd name="T2" fmla="*/ 268 w 446"/>
                  <a:gd name="T3" fmla="*/ 442 h 448"/>
                  <a:gd name="T4" fmla="*/ 310 w 446"/>
                  <a:gd name="T5" fmla="*/ 430 h 448"/>
                  <a:gd name="T6" fmla="*/ 348 w 446"/>
                  <a:gd name="T7" fmla="*/ 408 h 448"/>
                  <a:gd name="T8" fmla="*/ 382 w 446"/>
                  <a:gd name="T9" fmla="*/ 382 h 448"/>
                  <a:gd name="T10" fmla="*/ 408 w 446"/>
                  <a:gd name="T11" fmla="*/ 348 h 448"/>
                  <a:gd name="T12" fmla="*/ 430 w 446"/>
                  <a:gd name="T13" fmla="*/ 310 h 448"/>
                  <a:gd name="T14" fmla="*/ 442 w 446"/>
                  <a:gd name="T15" fmla="*/ 268 h 448"/>
                  <a:gd name="T16" fmla="*/ 446 w 446"/>
                  <a:gd name="T17" fmla="*/ 224 h 448"/>
                  <a:gd name="T18" fmla="*/ 446 w 446"/>
                  <a:gd name="T19" fmla="*/ 200 h 448"/>
                  <a:gd name="T20" fmla="*/ 436 w 446"/>
                  <a:gd name="T21" fmla="*/ 156 h 448"/>
                  <a:gd name="T22" fmla="*/ 420 w 446"/>
                  <a:gd name="T23" fmla="*/ 116 h 448"/>
                  <a:gd name="T24" fmla="*/ 396 w 446"/>
                  <a:gd name="T25" fmla="*/ 80 h 448"/>
                  <a:gd name="T26" fmla="*/ 366 w 446"/>
                  <a:gd name="T27" fmla="*/ 50 h 448"/>
                  <a:gd name="T28" fmla="*/ 330 w 446"/>
                  <a:gd name="T29" fmla="*/ 26 h 448"/>
                  <a:gd name="T30" fmla="*/ 290 w 446"/>
                  <a:gd name="T31" fmla="*/ 10 h 448"/>
                  <a:gd name="T32" fmla="*/ 246 w 446"/>
                  <a:gd name="T33" fmla="*/ 0 h 448"/>
                  <a:gd name="T34" fmla="*/ 224 w 446"/>
                  <a:gd name="T35" fmla="*/ 0 h 448"/>
                  <a:gd name="T36" fmla="*/ 178 w 446"/>
                  <a:gd name="T37" fmla="*/ 4 h 448"/>
                  <a:gd name="T38" fmla="*/ 136 w 446"/>
                  <a:gd name="T39" fmla="*/ 16 h 448"/>
                  <a:gd name="T40" fmla="*/ 98 w 446"/>
                  <a:gd name="T41" fmla="*/ 38 h 448"/>
                  <a:gd name="T42" fmla="*/ 64 w 446"/>
                  <a:gd name="T43" fmla="*/ 64 h 448"/>
                  <a:gd name="T44" fmla="*/ 38 w 446"/>
                  <a:gd name="T45" fmla="*/ 98 h 448"/>
                  <a:gd name="T46" fmla="*/ 16 w 446"/>
                  <a:gd name="T47" fmla="*/ 136 h 448"/>
                  <a:gd name="T48" fmla="*/ 4 w 446"/>
                  <a:gd name="T49" fmla="*/ 178 h 448"/>
                  <a:gd name="T50" fmla="*/ 0 w 446"/>
                  <a:gd name="T51" fmla="*/ 224 h 448"/>
                  <a:gd name="T52" fmla="*/ 0 w 446"/>
                  <a:gd name="T53" fmla="*/ 246 h 448"/>
                  <a:gd name="T54" fmla="*/ 10 w 446"/>
                  <a:gd name="T55" fmla="*/ 290 h 448"/>
                  <a:gd name="T56" fmla="*/ 26 w 446"/>
                  <a:gd name="T57" fmla="*/ 330 h 448"/>
                  <a:gd name="T58" fmla="*/ 50 w 446"/>
                  <a:gd name="T59" fmla="*/ 366 h 448"/>
                  <a:gd name="T60" fmla="*/ 80 w 446"/>
                  <a:gd name="T61" fmla="*/ 396 h 448"/>
                  <a:gd name="T62" fmla="*/ 116 w 446"/>
                  <a:gd name="T63" fmla="*/ 420 h 448"/>
                  <a:gd name="T64" fmla="*/ 156 w 446"/>
                  <a:gd name="T65" fmla="*/ 438 h 448"/>
                  <a:gd name="T66" fmla="*/ 200 w 446"/>
                  <a:gd name="T67" fmla="*/ 446 h 448"/>
                  <a:gd name="T68" fmla="*/ 224 w 446"/>
                  <a:gd name="T69" fmla="*/ 44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6" h="448">
                    <a:moveTo>
                      <a:pt x="224" y="448"/>
                    </a:moveTo>
                    <a:lnTo>
                      <a:pt x="224" y="448"/>
                    </a:lnTo>
                    <a:lnTo>
                      <a:pt x="246" y="446"/>
                    </a:lnTo>
                    <a:lnTo>
                      <a:pt x="268" y="442"/>
                    </a:lnTo>
                    <a:lnTo>
                      <a:pt x="290" y="438"/>
                    </a:lnTo>
                    <a:lnTo>
                      <a:pt x="310" y="430"/>
                    </a:lnTo>
                    <a:lnTo>
                      <a:pt x="330" y="420"/>
                    </a:lnTo>
                    <a:lnTo>
                      <a:pt x="348" y="408"/>
                    </a:lnTo>
                    <a:lnTo>
                      <a:pt x="366" y="396"/>
                    </a:lnTo>
                    <a:lnTo>
                      <a:pt x="382" y="382"/>
                    </a:lnTo>
                    <a:lnTo>
                      <a:pt x="396" y="366"/>
                    </a:lnTo>
                    <a:lnTo>
                      <a:pt x="408" y="348"/>
                    </a:lnTo>
                    <a:lnTo>
                      <a:pt x="420" y="330"/>
                    </a:lnTo>
                    <a:lnTo>
                      <a:pt x="430" y="310"/>
                    </a:lnTo>
                    <a:lnTo>
                      <a:pt x="436" y="290"/>
                    </a:lnTo>
                    <a:lnTo>
                      <a:pt x="442" y="268"/>
                    </a:lnTo>
                    <a:lnTo>
                      <a:pt x="446" y="246"/>
                    </a:lnTo>
                    <a:lnTo>
                      <a:pt x="446" y="224"/>
                    </a:lnTo>
                    <a:lnTo>
                      <a:pt x="446" y="224"/>
                    </a:lnTo>
                    <a:lnTo>
                      <a:pt x="446" y="200"/>
                    </a:lnTo>
                    <a:lnTo>
                      <a:pt x="442" y="178"/>
                    </a:lnTo>
                    <a:lnTo>
                      <a:pt x="436" y="156"/>
                    </a:lnTo>
                    <a:lnTo>
                      <a:pt x="430" y="136"/>
                    </a:lnTo>
                    <a:lnTo>
                      <a:pt x="420" y="116"/>
                    </a:lnTo>
                    <a:lnTo>
                      <a:pt x="408" y="98"/>
                    </a:lnTo>
                    <a:lnTo>
                      <a:pt x="396" y="80"/>
                    </a:lnTo>
                    <a:lnTo>
                      <a:pt x="382" y="64"/>
                    </a:lnTo>
                    <a:lnTo>
                      <a:pt x="366" y="50"/>
                    </a:lnTo>
                    <a:lnTo>
                      <a:pt x="348" y="38"/>
                    </a:lnTo>
                    <a:lnTo>
                      <a:pt x="330" y="26"/>
                    </a:lnTo>
                    <a:lnTo>
                      <a:pt x="310" y="16"/>
                    </a:lnTo>
                    <a:lnTo>
                      <a:pt x="290" y="10"/>
                    </a:lnTo>
                    <a:lnTo>
                      <a:pt x="268" y="4"/>
                    </a:lnTo>
                    <a:lnTo>
                      <a:pt x="246" y="0"/>
                    </a:lnTo>
                    <a:lnTo>
                      <a:pt x="224" y="0"/>
                    </a:lnTo>
                    <a:lnTo>
                      <a:pt x="224" y="0"/>
                    </a:lnTo>
                    <a:lnTo>
                      <a:pt x="200" y="0"/>
                    </a:lnTo>
                    <a:lnTo>
                      <a:pt x="178" y="4"/>
                    </a:lnTo>
                    <a:lnTo>
                      <a:pt x="156" y="10"/>
                    </a:lnTo>
                    <a:lnTo>
                      <a:pt x="136" y="16"/>
                    </a:lnTo>
                    <a:lnTo>
                      <a:pt x="116" y="26"/>
                    </a:lnTo>
                    <a:lnTo>
                      <a:pt x="98" y="38"/>
                    </a:lnTo>
                    <a:lnTo>
                      <a:pt x="80" y="50"/>
                    </a:lnTo>
                    <a:lnTo>
                      <a:pt x="64" y="64"/>
                    </a:lnTo>
                    <a:lnTo>
                      <a:pt x="50" y="80"/>
                    </a:lnTo>
                    <a:lnTo>
                      <a:pt x="38" y="98"/>
                    </a:lnTo>
                    <a:lnTo>
                      <a:pt x="26" y="116"/>
                    </a:lnTo>
                    <a:lnTo>
                      <a:pt x="16" y="136"/>
                    </a:lnTo>
                    <a:lnTo>
                      <a:pt x="10" y="156"/>
                    </a:lnTo>
                    <a:lnTo>
                      <a:pt x="4" y="178"/>
                    </a:lnTo>
                    <a:lnTo>
                      <a:pt x="0" y="200"/>
                    </a:lnTo>
                    <a:lnTo>
                      <a:pt x="0" y="224"/>
                    </a:lnTo>
                    <a:lnTo>
                      <a:pt x="0" y="224"/>
                    </a:lnTo>
                    <a:lnTo>
                      <a:pt x="0" y="246"/>
                    </a:lnTo>
                    <a:lnTo>
                      <a:pt x="4" y="268"/>
                    </a:lnTo>
                    <a:lnTo>
                      <a:pt x="10" y="290"/>
                    </a:lnTo>
                    <a:lnTo>
                      <a:pt x="16" y="310"/>
                    </a:lnTo>
                    <a:lnTo>
                      <a:pt x="26" y="330"/>
                    </a:lnTo>
                    <a:lnTo>
                      <a:pt x="38" y="348"/>
                    </a:lnTo>
                    <a:lnTo>
                      <a:pt x="50" y="366"/>
                    </a:lnTo>
                    <a:lnTo>
                      <a:pt x="64" y="382"/>
                    </a:lnTo>
                    <a:lnTo>
                      <a:pt x="80" y="396"/>
                    </a:lnTo>
                    <a:lnTo>
                      <a:pt x="98" y="408"/>
                    </a:lnTo>
                    <a:lnTo>
                      <a:pt x="116" y="420"/>
                    </a:lnTo>
                    <a:lnTo>
                      <a:pt x="136" y="430"/>
                    </a:lnTo>
                    <a:lnTo>
                      <a:pt x="156" y="438"/>
                    </a:lnTo>
                    <a:lnTo>
                      <a:pt x="178" y="442"/>
                    </a:lnTo>
                    <a:lnTo>
                      <a:pt x="200" y="446"/>
                    </a:lnTo>
                    <a:lnTo>
                      <a:pt x="224" y="448"/>
                    </a:lnTo>
                    <a:lnTo>
                      <a:pt x="224" y="448"/>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44" name="Group 31"/>
            <p:cNvGrpSpPr>
              <a:grpSpLocks noChangeAspect="1"/>
            </p:cNvGrpSpPr>
            <p:nvPr/>
          </p:nvGrpSpPr>
          <p:grpSpPr bwMode="auto">
            <a:xfrm>
              <a:off x="6444940" y="2797553"/>
              <a:ext cx="596900" cy="596900"/>
              <a:chOff x="3729" y="2015"/>
              <a:chExt cx="376" cy="376"/>
            </a:xfrm>
            <a:solidFill>
              <a:schemeClr val="accent1"/>
            </a:solidFill>
          </p:grpSpPr>
          <p:sp>
            <p:nvSpPr>
              <p:cNvPr id="46" name="Freeform 32"/>
              <p:cNvSpPr>
                <a:spLocks/>
              </p:cNvSpPr>
              <p:nvPr/>
            </p:nvSpPr>
            <p:spPr bwMode="auto">
              <a:xfrm>
                <a:off x="3729" y="2169"/>
                <a:ext cx="76" cy="222"/>
              </a:xfrm>
              <a:custGeom>
                <a:avLst/>
                <a:gdLst>
                  <a:gd name="T0" fmla="*/ 58 w 76"/>
                  <a:gd name="T1" fmla="*/ 0 h 222"/>
                  <a:gd name="T2" fmla="*/ 18 w 76"/>
                  <a:gd name="T3" fmla="*/ 0 h 222"/>
                  <a:gd name="T4" fmla="*/ 18 w 76"/>
                  <a:gd name="T5" fmla="*/ 0 h 222"/>
                  <a:gd name="T6" fmla="*/ 10 w 76"/>
                  <a:gd name="T7" fmla="*/ 2 h 222"/>
                  <a:gd name="T8" fmla="*/ 6 w 76"/>
                  <a:gd name="T9" fmla="*/ 4 h 222"/>
                  <a:gd name="T10" fmla="*/ 2 w 76"/>
                  <a:gd name="T11" fmla="*/ 10 h 222"/>
                  <a:gd name="T12" fmla="*/ 0 w 76"/>
                  <a:gd name="T13" fmla="*/ 16 h 222"/>
                  <a:gd name="T14" fmla="*/ 0 w 76"/>
                  <a:gd name="T15" fmla="*/ 204 h 222"/>
                  <a:gd name="T16" fmla="*/ 0 w 76"/>
                  <a:gd name="T17" fmla="*/ 204 h 222"/>
                  <a:gd name="T18" fmla="*/ 2 w 76"/>
                  <a:gd name="T19" fmla="*/ 212 h 222"/>
                  <a:gd name="T20" fmla="*/ 6 w 76"/>
                  <a:gd name="T21" fmla="*/ 216 h 222"/>
                  <a:gd name="T22" fmla="*/ 10 w 76"/>
                  <a:gd name="T23" fmla="*/ 220 h 222"/>
                  <a:gd name="T24" fmla="*/ 18 w 76"/>
                  <a:gd name="T25" fmla="*/ 222 h 222"/>
                  <a:gd name="T26" fmla="*/ 58 w 76"/>
                  <a:gd name="T27" fmla="*/ 222 h 222"/>
                  <a:gd name="T28" fmla="*/ 58 w 76"/>
                  <a:gd name="T29" fmla="*/ 222 h 222"/>
                  <a:gd name="T30" fmla="*/ 66 w 76"/>
                  <a:gd name="T31" fmla="*/ 220 h 222"/>
                  <a:gd name="T32" fmla="*/ 72 w 76"/>
                  <a:gd name="T33" fmla="*/ 216 h 222"/>
                  <a:gd name="T34" fmla="*/ 74 w 76"/>
                  <a:gd name="T35" fmla="*/ 212 h 222"/>
                  <a:gd name="T36" fmla="*/ 76 w 76"/>
                  <a:gd name="T37" fmla="*/ 204 h 222"/>
                  <a:gd name="T38" fmla="*/ 76 w 76"/>
                  <a:gd name="T39" fmla="*/ 16 h 222"/>
                  <a:gd name="T40" fmla="*/ 76 w 76"/>
                  <a:gd name="T41" fmla="*/ 16 h 222"/>
                  <a:gd name="T42" fmla="*/ 74 w 76"/>
                  <a:gd name="T43" fmla="*/ 10 h 222"/>
                  <a:gd name="T44" fmla="*/ 72 w 76"/>
                  <a:gd name="T45" fmla="*/ 4 h 222"/>
                  <a:gd name="T46" fmla="*/ 66 w 76"/>
                  <a:gd name="T47" fmla="*/ 2 h 222"/>
                  <a:gd name="T48" fmla="*/ 58 w 76"/>
                  <a:gd name="T49" fmla="*/ 0 h 222"/>
                  <a:gd name="T50" fmla="*/ 58 w 76"/>
                  <a:gd name="T51"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222">
                    <a:moveTo>
                      <a:pt x="58" y="0"/>
                    </a:moveTo>
                    <a:lnTo>
                      <a:pt x="18" y="0"/>
                    </a:lnTo>
                    <a:lnTo>
                      <a:pt x="18" y="0"/>
                    </a:lnTo>
                    <a:lnTo>
                      <a:pt x="10" y="2"/>
                    </a:lnTo>
                    <a:lnTo>
                      <a:pt x="6" y="4"/>
                    </a:lnTo>
                    <a:lnTo>
                      <a:pt x="2" y="10"/>
                    </a:lnTo>
                    <a:lnTo>
                      <a:pt x="0" y="16"/>
                    </a:lnTo>
                    <a:lnTo>
                      <a:pt x="0" y="204"/>
                    </a:lnTo>
                    <a:lnTo>
                      <a:pt x="0" y="204"/>
                    </a:lnTo>
                    <a:lnTo>
                      <a:pt x="2" y="212"/>
                    </a:lnTo>
                    <a:lnTo>
                      <a:pt x="6" y="216"/>
                    </a:lnTo>
                    <a:lnTo>
                      <a:pt x="10" y="220"/>
                    </a:lnTo>
                    <a:lnTo>
                      <a:pt x="18" y="222"/>
                    </a:lnTo>
                    <a:lnTo>
                      <a:pt x="58" y="222"/>
                    </a:lnTo>
                    <a:lnTo>
                      <a:pt x="58" y="222"/>
                    </a:lnTo>
                    <a:lnTo>
                      <a:pt x="66" y="220"/>
                    </a:lnTo>
                    <a:lnTo>
                      <a:pt x="72" y="216"/>
                    </a:lnTo>
                    <a:lnTo>
                      <a:pt x="74" y="212"/>
                    </a:lnTo>
                    <a:lnTo>
                      <a:pt x="76" y="204"/>
                    </a:lnTo>
                    <a:lnTo>
                      <a:pt x="76" y="16"/>
                    </a:lnTo>
                    <a:lnTo>
                      <a:pt x="76" y="16"/>
                    </a:lnTo>
                    <a:lnTo>
                      <a:pt x="74" y="10"/>
                    </a:lnTo>
                    <a:lnTo>
                      <a:pt x="72" y="4"/>
                    </a:lnTo>
                    <a:lnTo>
                      <a:pt x="66" y="2"/>
                    </a:lnTo>
                    <a:lnTo>
                      <a:pt x="58" y="0"/>
                    </a:lnTo>
                    <a:lnTo>
                      <a:pt x="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7" name="Freeform 33"/>
              <p:cNvSpPr>
                <a:spLocks/>
              </p:cNvSpPr>
              <p:nvPr/>
            </p:nvSpPr>
            <p:spPr bwMode="auto">
              <a:xfrm>
                <a:off x="3829" y="2221"/>
                <a:ext cx="76" cy="170"/>
              </a:xfrm>
              <a:custGeom>
                <a:avLst/>
                <a:gdLst>
                  <a:gd name="T0" fmla="*/ 58 w 76"/>
                  <a:gd name="T1" fmla="*/ 0 h 170"/>
                  <a:gd name="T2" fmla="*/ 18 w 76"/>
                  <a:gd name="T3" fmla="*/ 0 h 170"/>
                  <a:gd name="T4" fmla="*/ 18 w 76"/>
                  <a:gd name="T5" fmla="*/ 0 h 170"/>
                  <a:gd name="T6" fmla="*/ 10 w 76"/>
                  <a:gd name="T7" fmla="*/ 0 h 170"/>
                  <a:gd name="T8" fmla="*/ 4 w 76"/>
                  <a:gd name="T9" fmla="*/ 4 h 170"/>
                  <a:gd name="T10" fmla="*/ 2 w 76"/>
                  <a:gd name="T11" fmla="*/ 10 h 170"/>
                  <a:gd name="T12" fmla="*/ 0 w 76"/>
                  <a:gd name="T13" fmla="*/ 16 h 170"/>
                  <a:gd name="T14" fmla="*/ 0 w 76"/>
                  <a:gd name="T15" fmla="*/ 152 h 170"/>
                  <a:gd name="T16" fmla="*/ 0 w 76"/>
                  <a:gd name="T17" fmla="*/ 152 h 170"/>
                  <a:gd name="T18" fmla="*/ 2 w 76"/>
                  <a:gd name="T19" fmla="*/ 160 h 170"/>
                  <a:gd name="T20" fmla="*/ 4 w 76"/>
                  <a:gd name="T21" fmla="*/ 164 h 170"/>
                  <a:gd name="T22" fmla="*/ 10 w 76"/>
                  <a:gd name="T23" fmla="*/ 168 h 170"/>
                  <a:gd name="T24" fmla="*/ 18 w 76"/>
                  <a:gd name="T25" fmla="*/ 170 h 170"/>
                  <a:gd name="T26" fmla="*/ 58 w 76"/>
                  <a:gd name="T27" fmla="*/ 170 h 170"/>
                  <a:gd name="T28" fmla="*/ 58 w 76"/>
                  <a:gd name="T29" fmla="*/ 170 h 170"/>
                  <a:gd name="T30" fmla="*/ 66 w 76"/>
                  <a:gd name="T31" fmla="*/ 168 h 170"/>
                  <a:gd name="T32" fmla="*/ 72 w 76"/>
                  <a:gd name="T33" fmla="*/ 164 h 170"/>
                  <a:gd name="T34" fmla="*/ 74 w 76"/>
                  <a:gd name="T35" fmla="*/ 160 h 170"/>
                  <a:gd name="T36" fmla="*/ 76 w 76"/>
                  <a:gd name="T37" fmla="*/ 152 h 170"/>
                  <a:gd name="T38" fmla="*/ 76 w 76"/>
                  <a:gd name="T39" fmla="*/ 16 h 170"/>
                  <a:gd name="T40" fmla="*/ 76 w 76"/>
                  <a:gd name="T41" fmla="*/ 16 h 170"/>
                  <a:gd name="T42" fmla="*/ 74 w 76"/>
                  <a:gd name="T43" fmla="*/ 10 h 170"/>
                  <a:gd name="T44" fmla="*/ 72 w 76"/>
                  <a:gd name="T45" fmla="*/ 4 h 170"/>
                  <a:gd name="T46" fmla="*/ 66 w 76"/>
                  <a:gd name="T47" fmla="*/ 0 h 170"/>
                  <a:gd name="T48" fmla="*/ 58 w 76"/>
                  <a:gd name="T49" fmla="*/ 0 h 170"/>
                  <a:gd name="T50" fmla="*/ 58 w 76"/>
                  <a:gd name="T5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170">
                    <a:moveTo>
                      <a:pt x="58" y="0"/>
                    </a:moveTo>
                    <a:lnTo>
                      <a:pt x="18" y="0"/>
                    </a:lnTo>
                    <a:lnTo>
                      <a:pt x="18" y="0"/>
                    </a:lnTo>
                    <a:lnTo>
                      <a:pt x="10" y="0"/>
                    </a:lnTo>
                    <a:lnTo>
                      <a:pt x="4" y="4"/>
                    </a:lnTo>
                    <a:lnTo>
                      <a:pt x="2" y="10"/>
                    </a:lnTo>
                    <a:lnTo>
                      <a:pt x="0" y="16"/>
                    </a:lnTo>
                    <a:lnTo>
                      <a:pt x="0" y="152"/>
                    </a:lnTo>
                    <a:lnTo>
                      <a:pt x="0" y="152"/>
                    </a:lnTo>
                    <a:lnTo>
                      <a:pt x="2" y="160"/>
                    </a:lnTo>
                    <a:lnTo>
                      <a:pt x="4" y="164"/>
                    </a:lnTo>
                    <a:lnTo>
                      <a:pt x="10" y="168"/>
                    </a:lnTo>
                    <a:lnTo>
                      <a:pt x="18" y="170"/>
                    </a:lnTo>
                    <a:lnTo>
                      <a:pt x="58" y="170"/>
                    </a:lnTo>
                    <a:lnTo>
                      <a:pt x="58" y="170"/>
                    </a:lnTo>
                    <a:lnTo>
                      <a:pt x="66" y="168"/>
                    </a:lnTo>
                    <a:lnTo>
                      <a:pt x="72" y="164"/>
                    </a:lnTo>
                    <a:lnTo>
                      <a:pt x="74" y="160"/>
                    </a:lnTo>
                    <a:lnTo>
                      <a:pt x="76" y="152"/>
                    </a:lnTo>
                    <a:lnTo>
                      <a:pt x="76" y="16"/>
                    </a:lnTo>
                    <a:lnTo>
                      <a:pt x="76" y="16"/>
                    </a:lnTo>
                    <a:lnTo>
                      <a:pt x="74" y="10"/>
                    </a:lnTo>
                    <a:lnTo>
                      <a:pt x="72" y="4"/>
                    </a:lnTo>
                    <a:lnTo>
                      <a:pt x="66" y="0"/>
                    </a:lnTo>
                    <a:lnTo>
                      <a:pt x="58" y="0"/>
                    </a:lnTo>
                    <a:lnTo>
                      <a:pt x="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8" name="Freeform 34"/>
              <p:cNvSpPr>
                <a:spLocks/>
              </p:cNvSpPr>
              <p:nvPr/>
            </p:nvSpPr>
            <p:spPr bwMode="auto">
              <a:xfrm>
                <a:off x="3929" y="2221"/>
                <a:ext cx="76" cy="170"/>
              </a:xfrm>
              <a:custGeom>
                <a:avLst/>
                <a:gdLst>
                  <a:gd name="T0" fmla="*/ 58 w 76"/>
                  <a:gd name="T1" fmla="*/ 0 h 170"/>
                  <a:gd name="T2" fmla="*/ 18 w 76"/>
                  <a:gd name="T3" fmla="*/ 0 h 170"/>
                  <a:gd name="T4" fmla="*/ 18 w 76"/>
                  <a:gd name="T5" fmla="*/ 0 h 170"/>
                  <a:gd name="T6" fmla="*/ 10 w 76"/>
                  <a:gd name="T7" fmla="*/ 0 h 170"/>
                  <a:gd name="T8" fmla="*/ 4 w 76"/>
                  <a:gd name="T9" fmla="*/ 4 h 170"/>
                  <a:gd name="T10" fmla="*/ 2 w 76"/>
                  <a:gd name="T11" fmla="*/ 10 h 170"/>
                  <a:gd name="T12" fmla="*/ 0 w 76"/>
                  <a:gd name="T13" fmla="*/ 16 h 170"/>
                  <a:gd name="T14" fmla="*/ 0 w 76"/>
                  <a:gd name="T15" fmla="*/ 152 h 170"/>
                  <a:gd name="T16" fmla="*/ 0 w 76"/>
                  <a:gd name="T17" fmla="*/ 152 h 170"/>
                  <a:gd name="T18" fmla="*/ 2 w 76"/>
                  <a:gd name="T19" fmla="*/ 160 h 170"/>
                  <a:gd name="T20" fmla="*/ 4 w 76"/>
                  <a:gd name="T21" fmla="*/ 164 h 170"/>
                  <a:gd name="T22" fmla="*/ 10 w 76"/>
                  <a:gd name="T23" fmla="*/ 168 h 170"/>
                  <a:gd name="T24" fmla="*/ 18 w 76"/>
                  <a:gd name="T25" fmla="*/ 170 h 170"/>
                  <a:gd name="T26" fmla="*/ 58 w 76"/>
                  <a:gd name="T27" fmla="*/ 170 h 170"/>
                  <a:gd name="T28" fmla="*/ 58 w 76"/>
                  <a:gd name="T29" fmla="*/ 170 h 170"/>
                  <a:gd name="T30" fmla="*/ 66 w 76"/>
                  <a:gd name="T31" fmla="*/ 168 h 170"/>
                  <a:gd name="T32" fmla="*/ 72 w 76"/>
                  <a:gd name="T33" fmla="*/ 164 h 170"/>
                  <a:gd name="T34" fmla="*/ 74 w 76"/>
                  <a:gd name="T35" fmla="*/ 160 h 170"/>
                  <a:gd name="T36" fmla="*/ 76 w 76"/>
                  <a:gd name="T37" fmla="*/ 152 h 170"/>
                  <a:gd name="T38" fmla="*/ 76 w 76"/>
                  <a:gd name="T39" fmla="*/ 16 h 170"/>
                  <a:gd name="T40" fmla="*/ 76 w 76"/>
                  <a:gd name="T41" fmla="*/ 16 h 170"/>
                  <a:gd name="T42" fmla="*/ 74 w 76"/>
                  <a:gd name="T43" fmla="*/ 10 h 170"/>
                  <a:gd name="T44" fmla="*/ 72 w 76"/>
                  <a:gd name="T45" fmla="*/ 4 h 170"/>
                  <a:gd name="T46" fmla="*/ 66 w 76"/>
                  <a:gd name="T47" fmla="*/ 0 h 170"/>
                  <a:gd name="T48" fmla="*/ 58 w 76"/>
                  <a:gd name="T49" fmla="*/ 0 h 170"/>
                  <a:gd name="T50" fmla="*/ 58 w 76"/>
                  <a:gd name="T5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170">
                    <a:moveTo>
                      <a:pt x="58" y="0"/>
                    </a:moveTo>
                    <a:lnTo>
                      <a:pt x="18" y="0"/>
                    </a:lnTo>
                    <a:lnTo>
                      <a:pt x="18" y="0"/>
                    </a:lnTo>
                    <a:lnTo>
                      <a:pt x="10" y="0"/>
                    </a:lnTo>
                    <a:lnTo>
                      <a:pt x="4" y="4"/>
                    </a:lnTo>
                    <a:lnTo>
                      <a:pt x="2" y="10"/>
                    </a:lnTo>
                    <a:lnTo>
                      <a:pt x="0" y="16"/>
                    </a:lnTo>
                    <a:lnTo>
                      <a:pt x="0" y="152"/>
                    </a:lnTo>
                    <a:lnTo>
                      <a:pt x="0" y="152"/>
                    </a:lnTo>
                    <a:lnTo>
                      <a:pt x="2" y="160"/>
                    </a:lnTo>
                    <a:lnTo>
                      <a:pt x="4" y="164"/>
                    </a:lnTo>
                    <a:lnTo>
                      <a:pt x="10" y="168"/>
                    </a:lnTo>
                    <a:lnTo>
                      <a:pt x="18" y="170"/>
                    </a:lnTo>
                    <a:lnTo>
                      <a:pt x="58" y="170"/>
                    </a:lnTo>
                    <a:lnTo>
                      <a:pt x="58" y="170"/>
                    </a:lnTo>
                    <a:lnTo>
                      <a:pt x="66" y="168"/>
                    </a:lnTo>
                    <a:lnTo>
                      <a:pt x="72" y="164"/>
                    </a:lnTo>
                    <a:lnTo>
                      <a:pt x="74" y="160"/>
                    </a:lnTo>
                    <a:lnTo>
                      <a:pt x="76" y="152"/>
                    </a:lnTo>
                    <a:lnTo>
                      <a:pt x="76" y="16"/>
                    </a:lnTo>
                    <a:lnTo>
                      <a:pt x="76" y="16"/>
                    </a:lnTo>
                    <a:lnTo>
                      <a:pt x="74" y="10"/>
                    </a:lnTo>
                    <a:lnTo>
                      <a:pt x="72" y="4"/>
                    </a:lnTo>
                    <a:lnTo>
                      <a:pt x="66" y="0"/>
                    </a:lnTo>
                    <a:lnTo>
                      <a:pt x="58" y="0"/>
                    </a:lnTo>
                    <a:lnTo>
                      <a:pt x="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9" name="Freeform 35"/>
              <p:cNvSpPr>
                <a:spLocks/>
              </p:cNvSpPr>
              <p:nvPr/>
            </p:nvSpPr>
            <p:spPr bwMode="auto">
              <a:xfrm>
                <a:off x="4029" y="2169"/>
                <a:ext cx="76" cy="222"/>
              </a:xfrm>
              <a:custGeom>
                <a:avLst/>
                <a:gdLst>
                  <a:gd name="T0" fmla="*/ 58 w 76"/>
                  <a:gd name="T1" fmla="*/ 0 h 222"/>
                  <a:gd name="T2" fmla="*/ 18 w 76"/>
                  <a:gd name="T3" fmla="*/ 0 h 222"/>
                  <a:gd name="T4" fmla="*/ 18 w 76"/>
                  <a:gd name="T5" fmla="*/ 0 h 222"/>
                  <a:gd name="T6" fmla="*/ 10 w 76"/>
                  <a:gd name="T7" fmla="*/ 2 h 222"/>
                  <a:gd name="T8" fmla="*/ 4 w 76"/>
                  <a:gd name="T9" fmla="*/ 4 h 222"/>
                  <a:gd name="T10" fmla="*/ 2 w 76"/>
                  <a:gd name="T11" fmla="*/ 10 h 222"/>
                  <a:gd name="T12" fmla="*/ 0 w 76"/>
                  <a:gd name="T13" fmla="*/ 16 h 222"/>
                  <a:gd name="T14" fmla="*/ 0 w 76"/>
                  <a:gd name="T15" fmla="*/ 204 h 222"/>
                  <a:gd name="T16" fmla="*/ 0 w 76"/>
                  <a:gd name="T17" fmla="*/ 204 h 222"/>
                  <a:gd name="T18" fmla="*/ 2 w 76"/>
                  <a:gd name="T19" fmla="*/ 212 h 222"/>
                  <a:gd name="T20" fmla="*/ 4 w 76"/>
                  <a:gd name="T21" fmla="*/ 216 h 222"/>
                  <a:gd name="T22" fmla="*/ 10 w 76"/>
                  <a:gd name="T23" fmla="*/ 220 h 222"/>
                  <a:gd name="T24" fmla="*/ 18 w 76"/>
                  <a:gd name="T25" fmla="*/ 222 h 222"/>
                  <a:gd name="T26" fmla="*/ 58 w 76"/>
                  <a:gd name="T27" fmla="*/ 222 h 222"/>
                  <a:gd name="T28" fmla="*/ 58 w 76"/>
                  <a:gd name="T29" fmla="*/ 222 h 222"/>
                  <a:gd name="T30" fmla="*/ 66 w 76"/>
                  <a:gd name="T31" fmla="*/ 220 h 222"/>
                  <a:gd name="T32" fmla="*/ 70 w 76"/>
                  <a:gd name="T33" fmla="*/ 216 h 222"/>
                  <a:gd name="T34" fmla="*/ 74 w 76"/>
                  <a:gd name="T35" fmla="*/ 212 h 222"/>
                  <a:gd name="T36" fmla="*/ 76 w 76"/>
                  <a:gd name="T37" fmla="*/ 204 h 222"/>
                  <a:gd name="T38" fmla="*/ 76 w 76"/>
                  <a:gd name="T39" fmla="*/ 16 h 222"/>
                  <a:gd name="T40" fmla="*/ 76 w 76"/>
                  <a:gd name="T41" fmla="*/ 16 h 222"/>
                  <a:gd name="T42" fmla="*/ 74 w 76"/>
                  <a:gd name="T43" fmla="*/ 10 h 222"/>
                  <a:gd name="T44" fmla="*/ 70 w 76"/>
                  <a:gd name="T45" fmla="*/ 4 h 222"/>
                  <a:gd name="T46" fmla="*/ 66 w 76"/>
                  <a:gd name="T47" fmla="*/ 2 h 222"/>
                  <a:gd name="T48" fmla="*/ 58 w 76"/>
                  <a:gd name="T49" fmla="*/ 0 h 222"/>
                  <a:gd name="T50" fmla="*/ 58 w 76"/>
                  <a:gd name="T51"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222">
                    <a:moveTo>
                      <a:pt x="58" y="0"/>
                    </a:moveTo>
                    <a:lnTo>
                      <a:pt x="18" y="0"/>
                    </a:lnTo>
                    <a:lnTo>
                      <a:pt x="18" y="0"/>
                    </a:lnTo>
                    <a:lnTo>
                      <a:pt x="10" y="2"/>
                    </a:lnTo>
                    <a:lnTo>
                      <a:pt x="4" y="4"/>
                    </a:lnTo>
                    <a:lnTo>
                      <a:pt x="2" y="10"/>
                    </a:lnTo>
                    <a:lnTo>
                      <a:pt x="0" y="16"/>
                    </a:lnTo>
                    <a:lnTo>
                      <a:pt x="0" y="204"/>
                    </a:lnTo>
                    <a:lnTo>
                      <a:pt x="0" y="204"/>
                    </a:lnTo>
                    <a:lnTo>
                      <a:pt x="2" y="212"/>
                    </a:lnTo>
                    <a:lnTo>
                      <a:pt x="4" y="216"/>
                    </a:lnTo>
                    <a:lnTo>
                      <a:pt x="10" y="220"/>
                    </a:lnTo>
                    <a:lnTo>
                      <a:pt x="18" y="222"/>
                    </a:lnTo>
                    <a:lnTo>
                      <a:pt x="58" y="222"/>
                    </a:lnTo>
                    <a:lnTo>
                      <a:pt x="58" y="222"/>
                    </a:lnTo>
                    <a:lnTo>
                      <a:pt x="66" y="220"/>
                    </a:lnTo>
                    <a:lnTo>
                      <a:pt x="70" y="216"/>
                    </a:lnTo>
                    <a:lnTo>
                      <a:pt x="74" y="212"/>
                    </a:lnTo>
                    <a:lnTo>
                      <a:pt x="76" y="204"/>
                    </a:lnTo>
                    <a:lnTo>
                      <a:pt x="76" y="16"/>
                    </a:lnTo>
                    <a:lnTo>
                      <a:pt x="76" y="16"/>
                    </a:lnTo>
                    <a:lnTo>
                      <a:pt x="74" y="10"/>
                    </a:lnTo>
                    <a:lnTo>
                      <a:pt x="70" y="4"/>
                    </a:lnTo>
                    <a:lnTo>
                      <a:pt x="66" y="2"/>
                    </a:lnTo>
                    <a:lnTo>
                      <a:pt x="58" y="0"/>
                    </a:lnTo>
                    <a:lnTo>
                      <a:pt x="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0" name="Freeform 36"/>
              <p:cNvSpPr>
                <a:spLocks/>
              </p:cNvSpPr>
              <p:nvPr/>
            </p:nvSpPr>
            <p:spPr bwMode="auto">
              <a:xfrm>
                <a:off x="3921" y="2117"/>
                <a:ext cx="20" cy="32"/>
              </a:xfrm>
              <a:custGeom>
                <a:avLst/>
                <a:gdLst>
                  <a:gd name="T0" fmla="*/ 0 w 20"/>
                  <a:gd name="T1" fmla="*/ 0 h 32"/>
                  <a:gd name="T2" fmla="*/ 0 w 20"/>
                  <a:gd name="T3" fmla="*/ 32 h 32"/>
                  <a:gd name="T4" fmla="*/ 0 w 20"/>
                  <a:gd name="T5" fmla="*/ 32 h 32"/>
                  <a:gd name="T6" fmla="*/ 8 w 20"/>
                  <a:gd name="T7" fmla="*/ 30 h 32"/>
                  <a:gd name="T8" fmla="*/ 14 w 20"/>
                  <a:gd name="T9" fmla="*/ 28 h 32"/>
                  <a:gd name="T10" fmla="*/ 18 w 20"/>
                  <a:gd name="T11" fmla="*/ 24 h 32"/>
                  <a:gd name="T12" fmla="*/ 20 w 20"/>
                  <a:gd name="T13" fmla="*/ 16 h 32"/>
                  <a:gd name="T14" fmla="*/ 20 w 20"/>
                  <a:gd name="T15" fmla="*/ 16 h 32"/>
                  <a:gd name="T16" fmla="*/ 18 w 20"/>
                  <a:gd name="T17" fmla="*/ 10 h 32"/>
                  <a:gd name="T18" fmla="*/ 14 w 20"/>
                  <a:gd name="T19" fmla="*/ 6 h 32"/>
                  <a:gd name="T20" fmla="*/ 8 w 20"/>
                  <a:gd name="T21" fmla="*/ 2 h 32"/>
                  <a:gd name="T22" fmla="*/ 0 w 20"/>
                  <a:gd name="T23" fmla="*/ 0 h 32"/>
                  <a:gd name="T24" fmla="*/ 0 w 20"/>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32">
                    <a:moveTo>
                      <a:pt x="0" y="0"/>
                    </a:moveTo>
                    <a:lnTo>
                      <a:pt x="0" y="32"/>
                    </a:lnTo>
                    <a:lnTo>
                      <a:pt x="0" y="32"/>
                    </a:lnTo>
                    <a:lnTo>
                      <a:pt x="8" y="30"/>
                    </a:lnTo>
                    <a:lnTo>
                      <a:pt x="14" y="28"/>
                    </a:lnTo>
                    <a:lnTo>
                      <a:pt x="18" y="24"/>
                    </a:lnTo>
                    <a:lnTo>
                      <a:pt x="20" y="16"/>
                    </a:lnTo>
                    <a:lnTo>
                      <a:pt x="20" y="16"/>
                    </a:lnTo>
                    <a:lnTo>
                      <a:pt x="18" y="10"/>
                    </a:lnTo>
                    <a:lnTo>
                      <a:pt x="14" y="6"/>
                    </a:lnTo>
                    <a:lnTo>
                      <a:pt x="8" y="2"/>
                    </a:lnTo>
                    <a:lnTo>
                      <a:pt x="0" y="0"/>
                    </a:lnTo>
                    <a:lnTo>
                      <a:pt x="0" y="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1" name="Freeform 37"/>
              <p:cNvSpPr>
                <a:spLocks/>
              </p:cNvSpPr>
              <p:nvPr/>
            </p:nvSpPr>
            <p:spPr bwMode="auto">
              <a:xfrm>
                <a:off x="3895" y="2067"/>
                <a:ext cx="18" cy="28"/>
              </a:xfrm>
              <a:custGeom>
                <a:avLst/>
                <a:gdLst>
                  <a:gd name="T0" fmla="*/ 0 w 18"/>
                  <a:gd name="T1" fmla="*/ 14 h 28"/>
                  <a:gd name="T2" fmla="*/ 0 w 18"/>
                  <a:gd name="T3" fmla="*/ 14 h 28"/>
                  <a:gd name="T4" fmla="*/ 2 w 18"/>
                  <a:gd name="T5" fmla="*/ 20 h 28"/>
                  <a:gd name="T6" fmla="*/ 4 w 18"/>
                  <a:gd name="T7" fmla="*/ 24 h 28"/>
                  <a:gd name="T8" fmla="*/ 10 w 18"/>
                  <a:gd name="T9" fmla="*/ 26 h 28"/>
                  <a:gd name="T10" fmla="*/ 18 w 18"/>
                  <a:gd name="T11" fmla="*/ 28 h 28"/>
                  <a:gd name="T12" fmla="*/ 18 w 18"/>
                  <a:gd name="T13" fmla="*/ 0 h 28"/>
                  <a:gd name="T14" fmla="*/ 18 w 18"/>
                  <a:gd name="T15" fmla="*/ 0 h 28"/>
                  <a:gd name="T16" fmla="*/ 10 w 18"/>
                  <a:gd name="T17" fmla="*/ 2 h 28"/>
                  <a:gd name="T18" fmla="*/ 4 w 18"/>
                  <a:gd name="T19" fmla="*/ 6 h 28"/>
                  <a:gd name="T20" fmla="*/ 2 w 18"/>
                  <a:gd name="T21" fmla="*/ 10 h 28"/>
                  <a:gd name="T22" fmla="*/ 0 w 18"/>
                  <a:gd name="T23" fmla="*/ 14 h 28"/>
                  <a:gd name="T24" fmla="*/ 0 w 18"/>
                  <a:gd name="T25"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8">
                    <a:moveTo>
                      <a:pt x="0" y="14"/>
                    </a:moveTo>
                    <a:lnTo>
                      <a:pt x="0" y="14"/>
                    </a:lnTo>
                    <a:lnTo>
                      <a:pt x="2" y="20"/>
                    </a:lnTo>
                    <a:lnTo>
                      <a:pt x="4" y="24"/>
                    </a:lnTo>
                    <a:lnTo>
                      <a:pt x="10" y="26"/>
                    </a:lnTo>
                    <a:lnTo>
                      <a:pt x="18" y="28"/>
                    </a:lnTo>
                    <a:lnTo>
                      <a:pt x="18" y="0"/>
                    </a:lnTo>
                    <a:lnTo>
                      <a:pt x="18" y="0"/>
                    </a:lnTo>
                    <a:lnTo>
                      <a:pt x="10" y="2"/>
                    </a:lnTo>
                    <a:lnTo>
                      <a:pt x="4" y="6"/>
                    </a:lnTo>
                    <a:lnTo>
                      <a:pt x="2" y="10"/>
                    </a:lnTo>
                    <a:lnTo>
                      <a:pt x="0" y="14"/>
                    </a:lnTo>
                    <a:lnTo>
                      <a:pt x="0" y="14"/>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2" name="Freeform 38"/>
              <p:cNvSpPr>
                <a:spLocks noEditPoints="1"/>
              </p:cNvSpPr>
              <p:nvPr/>
            </p:nvSpPr>
            <p:spPr bwMode="auto">
              <a:xfrm>
                <a:off x="3823" y="2015"/>
                <a:ext cx="188" cy="188"/>
              </a:xfrm>
              <a:custGeom>
                <a:avLst/>
                <a:gdLst>
                  <a:gd name="T0" fmla="*/ 76 w 188"/>
                  <a:gd name="T1" fmla="*/ 2 h 188"/>
                  <a:gd name="T2" fmla="*/ 28 w 188"/>
                  <a:gd name="T3" fmla="*/ 28 h 188"/>
                  <a:gd name="T4" fmla="*/ 2 w 188"/>
                  <a:gd name="T5" fmla="*/ 76 h 188"/>
                  <a:gd name="T6" fmla="*/ 2 w 188"/>
                  <a:gd name="T7" fmla="*/ 112 h 188"/>
                  <a:gd name="T8" fmla="*/ 28 w 188"/>
                  <a:gd name="T9" fmla="*/ 160 h 188"/>
                  <a:gd name="T10" fmla="*/ 76 w 188"/>
                  <a:gd name="T11" fmla="*/ 186 h 188"/>
                  <a:gd name="T12" fmla="*/ 112 w 188"/>
                  <a:gd name="T13" fmla="*/ 186 h 188"/>
                  <a:gd name="T14" fmla="*/ 160 w 188"/>
                  <a:gd name="T15" fmla="*/ 160 h 188"/>
                  <a:gd name="T16" fmla="*/ 186 w 188"/>
                  <a:gd name="T17" fmla="*/ 112 h 188"/>
                  <a:gd name="T18" fmla="*/ 186 w 188"/>
                  <a:gd name="T19" fmla="*/ 76 h 188"/>
                  <a:gd name="T20" fmla="*/ 160 w 188"/>
                  <a:gd name="T21" fmla="*/ 28 h 188"/>
                  <a:gd name="T22" fmla="*/ 112 w 188"/>
                  <a:gd name="T23" fmla="*/ 2 h 188"/>
                  <a:gd name="T24" fmla="*/ 98 w 188"/>
                  <a:gd name="T25" fmla="*/ 150 h 188"/>
                  <a:gd name="T26" fmla="*/ 98 w 188"/>
                  <a:gd name="T27" fmla="*/ 162 h 188"/>
                  <a:gd name="T28" fmla="*/ 90 w 188"/>
                  <a:gd name="T29" fmla="*/ 162 h 188"/>
                  <a:gd name="T30" fmla="*/ 90 w 188"/>
                  <a:gd name="T31" fmla="*/ 150 h 188"/>
                  <a:gd name="T32" fmla="*/ 66 w 188"/>
                  <a:gd name="T33" fmla="*/ 144 h 188"/>
                  <a:gd name="T34" fmla="*/ 52 w 188"/>
                  <a:gd name="T35" fmla="*/ 130 h 188"/>
                  <a:gd name="T36" fmla="*/ 52 w 188"/>
                  <a:gd name="T37" fmla="*/ 116 h 188"/>
                  <a:gd name="T38" fmla="*/ 60 w 188"/>
                  <a:gd name="T39" fmla="*/ 112 h 188"/>
                  <a:gd name="T40" fmla="*/ 68 w 188"/>
                  <a:gd name="T41" fmla="*/ 114 h 188"/>
                  <a:gd name="T42" fmla="*/ 76 w 188"/>
                  <a:gd name="T43" fmla="*/ 130 h 188"/>
                  <a:gd name="T44" fmla="*/ 90 w 188"/>
                  <a:gd name="T45" fmla="*/ 102 h 188"/>
                  <a:gd name="T46" fmla="*/ 62 w 188"/>
                  <a:gd name="T47" fmla="*/ 90 h 188"/>
                  <a:gd name="T48" fmla="*/ 54 w 188"/>
                  <a:gd name="T49" fmla="*/ 76 h 188"/>
                  <a:gd name="T50" fmla="*/ 54 w 188"/>
                  <a:gd name="T51" fmla="*/ 62 h 188"/>
                  <a:gd name="T52" fmla="*/ 64 w 188"/>
                  <a:gd name="T53" fmla="*/ 46 h 188"/>
                  <a:gd name="T54" fmla="*/ 90 w 188"/>
                  <a:gd name="T55" fmla="*/ 38 h 188"/>
                  <a:gd name="T56" fmla="*/ 90 w 188"/>
                  <a:gd name="T57" fmla="*/ 26 h 188"/>
                  <a:gd name="T58" fmla="*/ 98 w 188"/>
                  <a:gd name="T59" fmla="*/ 26 h 188"/>
                  <a:gd name="T60" fmla="*/ 98 w 188"/>
                  <a:gd name="T61" fmla="*/ 38 h 188"/>
                  <a:gd name="T62" fmla="*/ 128 w 188"/>
                  <a:gd name="T63" fmla="*/ 46 h 188"/>
                  <a:gd name="T64" fmla="*/ 136 w 188"/>
                  <a:gd name="T65" fmla="*/ 60 h 188"/>
                  <a:gd name="T66" fmla="*/ 134 w 188"/>
                  <a:gd name="T67" fmla="*/ 68 h 188"/>
                  <a:gd name="T68" fmla="*/ 126 w 188"/>
                  <a:gd name="T69" fmla="*/ 70 h 188"/>
                  <a:gd name="T70" fmla="*/ 116 w 188"/>
                  <a:gd name="T71" fmla="*/ 62 h 188"/>
                  <a:gd name="T72" fmla="*/ 98 w 188"/>
                  <a:gd name="T73" fmla="*/ 52 h 188"/>
                  <a:gd name="T74" fmla="*/ 114 w 188"/>
                  <a:gd name="T75" fmla="*/ 86 h 188"/>
                  <a:gd name="T76" fmla="*/ 134 w 188"/>
                  <a:gd name="T77" fmla="*/ 102 h 188"/>
                  <a:gd name="T78" fmla="*/ 138 w 188"/>
                  <a:gd name="T79" fmla="*/ 116 h 188"/>
                  <a:gd name="T80" fmla="*/ 132 w 188"/>
                  <a:gd name="T81" fmla="*/ 136 h 188"/>
                  <a:gd name="T82" fmla="*/ 114 w 188"/>
                  <a:gd name="T83" fmla="*/ 14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8" h="188">
                    <a:moveTo>
                      <a:pt x="94" y="0"/>
                    </a:moveTo>
                    <a:lnTo>
                      <a:pt x="94" y="0"/>
                    </a:lnTo>
                    <a:lnTo>
                      <a:pt x="76" y="2"/>
                    </a:lnTo>
                    <a:lnTo>
                      <a:pt x="58" y="8"/>
                    </a:lnTo>
                    <a:lnTo>
                      <a:pt x="42" y="16"/>
                    </a:lnTo>
                    <a:lnTo>
                      <a:pt x="28" y="28"/>
                    </a:lnTo>
                    <a:lnTo>
                      <a:pt x="16" y="42"/>
                    </a:lnTo>
                    <a:lnTo>
                      <a:pt x="8" y="58"/>
                    </a:lnTo>
                    <a:lnTo>
                      <a:pt x="2" y="76"/>
                    </a:lnTo>
                    <a:lnTo>
                      <a:pt x="0" y="94"/>
                    </a:lnTo>
                    <a:lnTo>
                      <a:pt x="0" y="94"/>
                    </a:lnTo>
                    <a:lnTo>
                      <a:pt x="2" y="112"/>
                    </a:lnTo>
                    <a:lnTo>
                      <a:pt x="8" y="130"/>
                    </a:lnTo>
                    <a:lnTo>
                      <a:pt x="16" y="146"/>
                    </a:lnTo>
                    <a:lnTo>
                      <a:pt x="28" y="160"/>
                    </a:lnTo>
                    <a:lnTo>
                      <a:pt x="42" y="172"/>
                    </a:lnTo>
                    <a:lnTo>
                      <a:pt x="58" y="180"/>
                    </a:lnTo>
                    <a:lnTo>
                      <a:pt x="76" y="186"/>
                    </a:lnTo>
                    <a:lnTo>
                      <a:pt x="94" y="188"/>
                    </a:lnTo>
                    <a:lnTo>
                      <a:pt x="94" y="188"/>
                    </a:lnTo>
                    <a:lnTo>
                      <a:pt x="112" y="186"/>
                    </a:lnTo>
                    <a:lnTo>
                      <a:pt x="130" y="180"/>
                    </a:lnTo>
                    <a:lnTo>
                      <a:pt x="146" y="172"/>
                    </a:lnTo>
                    <a:lnTo>
                      <a:pt x="160" y="160"/>
                    </a:lnTo>
                    <a:lnTo>
                      <a:pt x="172" y="146"/>
                    </a:lnTo>
                    <a:lnTo>
                      <a:pt x="180" y="130"/>
                    </a:lnTo>
                    <a:lnTo>
                      <a:pt x="186" y="112"/>
                    </a:lnTo>
                    <a:lnTo>
                      <a:pt x="188" y="94"/>
                    </a:lnTo>
                    <a:lnTo>
                      <a:pt x="188" y="94"/>
                    </a:lnTo>
                    <a:lnTo>
                      <a:pt x="186" y="76"/>
                    </a:lnTo>
                    <a:lnTo>
                      <a:pt x="180" y="58"/>
                    </a:lnTo>
                    <a:lnTo>
                      <a:pt x="172" y="42"/>
                    </a:lnTo>
                    <a:lnTo>
                      <a:pt x="160" y="28"/>
                    </a:lnTo>
                    <a:lnTo>
                      <a:pt x="146" y="16"/>
                    </a:lnTo>
                    <a:lnTo>
                      <a:pt x="130" y="8"/>
                    </a:lnTo>
                    <a:lnTo>
                      <a:pt x="112" y="2"/>
                    </a:lnTo>
                    <a:lnTo>
                      <a:pt x="94" y="0"/>
                    </a:lnTo>
                    <a:lnTo>
                      <a:pt x="94" y="0"/>
                    </a:lnTo>
                    <a:close/>
                    <a:moveTo>
                      <a:pt x="98" y="150"/>
                    </a:moveTo>
                    <a:lnTo>
                      <a:pt x="98" y="160"/>
                    </a:lnTo>
                    <a:lnTo>
                      <a:pt x="98" y="160"/>
                    </a:lnTo>
                    <a:lnTo>
                      <a:pt x="98" y="162"/>
                    </a:lnTo>
                    <a:lnTo>
                      <a:pt x="94" y="164"/>
                    </a:lnTo>
                    <a:lnTo>
                      <a:pt x="94" y="164"/>
                    </a:lnTo>
                    <a:lnTo>
                      <a:pt x="90" y="162"/>
                    </a:lnTo>
                    <a:lnTo>
                      <a:pt x="90" y="160"/>
                    </a:lnTo>
                    <a:lnTo>
                      <a:pt x="90" y="150"/>
                    </a:lnTo>
                    <a:lnTo>
                      <a:pt x="90" y="150"/>
                    </a:lnTo>
                    <a:lnTo>
                      <a:pt x="80" y="148"/>
                    </a:lnTo>
                    <a:lnTo>
                      <a:pt x="72" y="146"/>
                    </a:lnTo>
                    <a:lnTo>
                      <a:pt x="66" y="144"/>
                    </a:lnTo>
                    <a:lnTo>
                      <a:pt x="60" y="140"/>
                    </a:lnTo>
                    <a:lnTo>
                      <a:pt x="56" y="136"/>
                    </a:lnTo>
                    <a:lnTo>
                      <a:pt x="52" y="130"/>
                    </a:lnTo>
                    <a:lnTo>
                      <a:pt x="50" y="120"/>
                    </a:lnTo>
                    <a:lnTo>
                      <a:pt x="50" y="120"/>
                    </a:lnTo>
                    <a:lnTo>
                      <a:pt x="52" y="116"/>
                    </a:lnTo>
                    <a:lnTo>
                      <a:pt x="52" y="114"/>
                    </a:lnTo>
                    <a:lnTo>
                      <a:pt x="56" y="112"/>
                    </a:lnTo>
                    <a:lnTo>
                      <a:pt x="60" y="112"/>
                    </a:lnTo>
                    <a:lnTo>
                      <a:pt x="60" y="112"/>
                    </a:lnTo>
                    <a:lnTo>
                      <a:pt x="66" y="112"/>
                    </a:lnTo>
                    <a:lnTo>
                      <a:pt x="68" y="114"/>
                    </a:lnTo>
                    <a:lnTo>
                      <a:pt x="72" y="122"/>
                    </a:lnTo>
                    <a:lnTo>
                      <a:pt x="74" y="126"/>
                    </a:lnTo>
                    <a:lnTo>
                      <a:pt x="76" y="130"/>
                    </a:lnTo>
                    <a:lnTo>
                      <a:pt x="82" y="132"/>
                    </a:lnTo>
                    <a:lnTo>
                      <a:pt x="90" y="134"/>
                    </a:lnTo>
                    <a:lnTo>
                      <a:pt x="90" y="102"/>
                    </a:lnTo>
                    <a:lnTo>
                      <a:pt x="90" y="102"/>
                    </a:lnTo>
                    <a:lnTo>
                      <a:pt x="74" y="96"/>
                    </a:lnTo>
                    <a:lnTo>
                      <a:pt x="62" y="90"/>
                    </a:lnTo>
                    <a:lnTo>
                      <a:pt x="58" y="86"/>
                    </a:lnTo>
                    <a:lnTo>
                      <a:pt x="56" y="82"/>
                    </a:lnTo>
                    <a:lnTo>
                      <a:pt x="54" y="76"/>
                    </a:lnTo>
                    <a:lnTo>
                      <a:pt x="52" y="70"/>
                    </a:lnTo>
                    <a:lnTo>
                      <a:pt x="52" y="70"/>
                    </a:lnTo>
                    <a:lnTo>
                      <a:pt x="54" y="62"/>
                    </a:lnTo>
                    <a:lnTo>
                      <a:pt x="56" y="56"/>
                    </a:lnTo>
                    <a:lnTo>
                      <a:pt x="60" y="50"/>
                    </a:lnTo>
                    <a:lnTo>
                      <a:pt x="64" y="46"/>
                    </a:lnTo>
                    <a:lnTo>
                      <a:pt x="70" y="42"/>
                    </a:lnTo>
                    <a:lnTo>
                      <a:pt x="76" y="40"/>
                    </a:lnTo>
                    <a:lnTo>
                      <a:pt x="90" y="38"/>
                    </a:lnTo>
                    <a:lnTo>
                      <a:pt x="90" y="28"/>
                    </a:lnTo>
                    <a:lnTo>
                      <a:pt x="90" y="28"/>
                    </a:lnTo>
                    <a:lnTo>
                      <a:pt x="90" y="26"/>
                    </a:lnTo>
                    <a:lnTo>
                      <a:pt x="94" y="24"/>
                    </a:lnTo>
                    <a:lnTo>
                      <a:pt x="94" y="24"/>
                    </a:lnTo>
                    <a:lnTo>
                      <a:pt x="98" y="26"/>
                    </a:lnTo>
                    <a:lnTo>
                      <a:pt x="98" y="28"/>
                    </a:lnTo>
                    <a:lnTo>
                      <a:pt x="98" y="38"/>
                    </a:lnTo>
                    <a:lnTo>
                      <a:pt x="98" y="38"/>
                    </a:lnTo>
                    <a:lnTo>
                      <a:pt x="110" y="38"/>
                    </a:lnTo>
                    <a:lnTo>
                      <a:pt x="122" y="44"/>
                    </a:lnTo>
                    <a:lnTo>
                      <a:pt x="128" y="46"/>
                    </a:lnTo>
                    <a:lnTo>
                      <a:pt x="132" y="50"/>
                    </a:lnTo>
                    <a:lnTo>
                      <a:pt x="134" y="54"/>
                    </a:lnTo>
                    <a:lnTo>
                      <a:pt x="136" y="60"/>
                    </a:lnTo>
                    <a:lnTo>
                      <a:pt x="136" y="60"/>
                    </a:lnTo>
                    <a:lnTo>
                      <a:pt x="136" y="64"/>
                    </a:lnTo>
                    <a:lnTo>
                      <a:pt x="134" y="68"/>
                    </a:lnTo>
                    <a:lnTo>
                      <a:pt x="130" y="70"/>
                    </a:lnTo>
                    <a:lnTo>
                      <a:pt x="126" y="70"/>
                    </a:lnTo>
                    <a:lnTo>
                      <a:pt x="126" y="70"/>
                    </a:lnTo>
                    <a:lnTo>
                      <a:pt x="122" y="70"/>
                    </a:lnTo>
                    <a:lnTo>
                      <a:pt x="120" y="68"/>
                    </a:lnTo>
                    <a:lnTo>
                      <a:pt x="116" y="62"/>
                    </a:lnTo>
                    <a:lnTo>
                      <a:pt x="110" y="56"/>
                    </a:lnTo>
                    <a:lnTo>
                      <a:pt x="104" y="54"/>
                    </a:lnTo>
                    <a:lnTo>
                      <a:pt x="98" y="52"/>
                    </a:lnTo>
                    <a:lnTo>
                      <a:pt x="98" y="82"/>
                    </a:lnTo>
                    <a:lnTo>
                      <a:pt x="98" y="82"/>
                    </a:lnTo>
                    <a:lnTo>
                      <a:pt x="114" y="86"/>
                    </a:lnTo>
                    <a:lnTo>
                      <a:pt x="126" y="92"/>
                    </a:lnTo>
                    <a:lnTo>
                      <a:pt x="130" y="96"/>
                    </a:lnTo>
                    <a:lnTo>
                      <a:pt x="134" y="102"/>
                    </a:lnTo>
                    <a:lnTo>
                      <a:pt x="136" y="108"/>
                    </a:lnTo>
                    <a:lnTo>
                      <a:pt x="138" y="116"/>
                    </a:lnTo>
                    <a:lnTo>
                      <a:pt x="138" y="116"/>
                    </a:lnTo>
                    <a:lnTo>
                      <a:pt x="136" y="124"/>
                    </a:lnTo>
                    <a:lnTo>
                      <a:pt x="134" y="130"/>
                    </a:lnTo>
                    <a:lnTo>
                      <a:pt x="132" y="136"/>
                    </a:lnTo>
                    <a:lnTo>
                      <a:pt x="128" y="140"/>
                    </a:lnTo>
                    <a:lnTo>
                      <a:pt x="122" y="144"/>
                    </a:lnTo>
                    <a:lnTo>
                      <a:pt x="114" y="146"/>
                    </a:lnTo>
                    <a:lnTo>
                      <a:pt x="98" y="150"/>
                    </a:lnTo>
                    <a:lnTo>
                      <a:pt x="98" y="15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219" name="Freeform 218"/>
            <p:cNvSpPr>
              <a:spLocks/>
            </p:cNvSpPr>
            <p:nvPr/>
          </p:nvSpPr>
          <p:spPr bwMode="auto">
            <a:xfrm>
              <a:off x="7945565" y="3628032"/>
              <a:ext cx="1733028" cy="1067453"/>
            </a:xfrm>
            <a:custGeom>
              <a:avLst/>
              <a:gdLst>
                <a:gd name="connsiteX0" fmla="*/ 1484632 w 3412758"/>
                <a:gd name="connsiteY0" fmla="*/ 0 h 2245529"/>
                <a:gd name="connsiteX1" fmla="*/ 2268023 w 3412758"/>
                <a:gd name="connsiteY1" fmla="*/ 418634 h 2245529"/>
                <a:gd name="connsiteX2" fmla="*/ 2528190 w 3412758"/>
                <a:gd name="connsiteY2" fmla="*/ 355118 h 2245529"/>
                <a:gd name="connsiteX3" fmla="*/ 2828828 w 3412758"/>
                <a:gd name="connsiteY3" fmla="*/ 444619 h 2245529"/>
                <a:gd name="connsiteX4" fmla="*/ 3071650 w 3412758"/>
                <a:gd name="connsiteY4" fmla="*/ 883463 h 2245529"/>
                <a:gd name="connsiteX5" fmla="*/ 3412758 w 3412758"/>
                <a:gd name="connsiteY5" fmla="*/ 1507084 h 2245529"/>
                <a:gd name="connsiteX6" fmla="*/ 3103448 w 3412758"/>
                <a:gd name="connsiteY6" fmla="*/ 2104720 h 2245529"/>
                <a:gd name="connsiteX7" fmla="*/ 1440882 w 3412758"/>
                <a:gd name="connsiteY7" fmla="*/ 444231 h 2245529"/>
                <a:gd name="connsiteX8" fmla="*/ 1376349 w 3412758"/>
                <a:gd name="connsiteY8" fmla="*/ 379778 h 2245529"/>
                <a:gd name="connsiteX9" fmla="*/ 1444561 w 3412758"/>
                <a:gd name="connsiteY9" fmla="*/ 448063 h 2245529"/>
                <a:gd name="connsiteX10" fmla="*/ 3101497 w 3412758"/>
                <a:gd name="connsiteY10" fmla="*/ 2106767 h 2245529"/>
                <a:gd name="connsiteX11" fmla="*/ 2749186 w 3412758"/>
                <a:gd name="connsiteY11" fmla="*/ 2245529 h 2245529"/>
                <a:gd name="connsiteX12" fmla="*/ 2668327 w 3412758"/>
                <a:gd name="connsiteY12" fmla="*/ 2245529 h 2245529"/>
                <a:gd name="connsiteX13" fmla="*/ 2593244 w 3412758"/>
                <a:gd name="connsiteY13" fmla="*/ 2245529 h 2245529"/>
                <a:gd name="connsiteX14" fmla="*/ 1056935 w 3412758"/>
                <a:gd name="connsiteY14" fmla="*/ 2245529 h 2245529"/>
                <a:gd name="connsiteX15" fmla="*/ 1028057 w 3412758"/>
                <a:gd name="connsiteY15" fmla="*/ 2245529 h 2245529"/>
                <a:gd name="connsiteX16" fmla="*/ 987628 w 3412758"/>
                <a:gd name="connsiteY16" fmla="*/ 2245529 h 2245529"/>
                <a:gd name="connsiteX17" fmla="*/ 877891 w 3412758"/>
                <a:gd name="connsiteY17" fmla="*/ 2245529 h 2245529"/>
                <a:gd name="connsiteX18" fmla="*/ 632428 w 3412758"/>
                <a:gd name="connsiteY18" fmla="*/ 2245529 h 2245529"/>
                <a:gd name="connsiteX19" fmla="*/ 0 w 3412758"/>
                <a:gd name="connsiteY19" fmla="*/ 1612426 h 2245529"/>
                <a:gd name="connsiteX20" fmla="*/ 548682 w 3412758"/>
                <a:gd name="connsiteY20" fmla="*/ 982214 h 2245529"/>
                <a:gd name="connsiteX21" fmla="*/ 548682 w 3412758"/>
                <a:gd name="connsiteY21" fmla="*/ 941742 h 2245529"/>
                <a:gd name="connsiteX22" fmla="*/ 1085813 w 3412758"/>
                <a:gd name="connsiteY22" fmla="*/ 88932 h 2245529"/>
                <a:gd name="connsiteX23" fmla="*/ 1086192 w 3412758"/>
                <a:gd name="connsiteY23" fmla="*/ 89311 h 2245529"/>
                <a:gd name="connsiteX24" fmla="*/ 1180155 w 3412758"/>
                <a:gd name="connsiteY24" fmla="*/ 52374 h 2245529"/>
                <a:gd name="connsiteX25" fmla="*/ 1484632 w 3412758"/>
                <a:gd name="connsiteY25" fmla="*/ 0 h 2245529"/>
                <a:gd name="connsiteX0" fmla="*/ 1484632 w 3412758"/>
                <a:gd name="connsiteY0" fmla="*/ 0 h 2245529"/>
                <a:gd name="connsiteX1" fmla="*/ 2268023 w 3412758"/>
                <a:gd name="connsiteY1" fmla="*/ 418634 h 2245529"/>
                <a:gd name="connsiteX2" fmla="*/ 2528190 w 3412758"/>
                <a:gd name="connsiteY2" fmla="*/ 355118 h 2245529"/>
                <a:gd name="connsiteX3" fmla="*/ 2828828 w 3412758"/>
                <a:gd name="connsiteY3" fmla="*/ 444619 h 2245529"/>
                <a:gd name="connsiteX4" fmla="*/ 3071650 w 3412758"/>
                <a:gd name="connsiteY4" fmla="*/ 883463 h 2245529"/>
                <a:gd name="connsiteX5" fmla="*/ 3412758 w 3412758"/>
                <a:gd name="connsiteY5" fmla="*/ 1507084 h 2245529"/>
                <a:gd name="connsiteX6" fmla="*/ 3103448 w 3412758"/>
                <a:gd name="connsiteY6" fmla="*/ 2104720 h 2245529"/>
                <a:gd name="connsiteX7" fmla="*/ 1440882 w 3412758"/>
                <a:gd name="connsiteY7" fmla="*/ 444231 h 2245529"/>
                <a:gd name="connsiteX8" fmla="*/ 1444561 w 3412758"/>
                <a:gd name="connsiteY8" fmla="*/ 448063 h 2245529"/>
                <a:gd name="connsiteX9" fmla="*/ 3101497 w 3412758"/>
                <a:gd name="connsiteY9" fmla="*/ 2106767 h 2245529"/>
                <a:gd name="connsiteX10" fmla="*/ 2749186 w 3412758"/>
                <a:gd name="connsiteY10" fmla="*/ 2245529 h 2245529"/>
                <a:gd name="connsiteX11" fmla="*/ 2668327 w 3412758"/>
                <a:gd name="connsiteY11" fmla="*/ 2245529 h 2245529"/>
                <a:gd name="connsiteX12" fmla="*/ 2593244 w 3412758"/>
                <a:gd name="connsiteY12" fmla="*/ 2245529 h 2245529"/>
                <a:gd name="connsiteX13" fmla="*/ 1056935 w 3412758"/>
                <a:gd name="connsiteY13" fmla="*/ 2245529 h 2245529"/>
                <a:gd name="connsiteX14" fmla="*/ 1028057 w 3412758"/>
                <a:gd name="connsiteY14" fmla="*/ 2245529 h 2245529"/>
                <a:gd name="connsiteX15" fmla="*/ 987628 w 3412758"/>
                <a:gd name="connsiteY15" fmla="*/ 2245529 h 2245529"/>
                <a:gd name="connsiteX16" fmla="*/ 877891 w 3412758"/>
                <a:gd name="connsiteY16" fmla="*/ 2245529 h 2245529"/>
                <a:gd name="connsiteX17" fmla="*/ 632428 w 3412758"/>
                <a:gd name="connsiteY17" fmla="*/ 2245529 h 2245529"/>
                <a:gd name="connsiteX18" fmla="*/ 0 w 3412758"/>
                <a:gd name="connsiteY18" fmla="*/ 1612426 h 2245529"/>
                <a:gd name="connsiteX19" fmla="*/ 548682 w 3412758"/>
                <a:gd name="connsiteY19" fmla="*/ 982214 h 2245529"/>
                <a:gd name="connsiteX20" fmla="*/ 548682 w 3412758"/>
                <a:gd name="connsiteY20" fmla="*/ 941742 h 2245529"/>
                <a:gd name="connsiteX21" fmla="*/ 1085813 w 3412758"/>
                <a:gd name="connsiteY21" fmla="*/ 88932 h 2245529"/>
                <a:gd name="connsiteX22" fmla="*/ 1086192 w 3412758"/>
                <a:gd name="connsiteY22" fmla="*/ 89311 h 2245529"/>
                <a:gd name="connsiteX23" fmla="*/ 1180155 w 3412758"/>
                <a:gd name="connsiteY23" fmla="*/ 52374 h 2245529"/>
                <a:gd name="connsiteX24" fmla="*/ 1484632 w 3412758"/>
                <a:gd name="connsiteY24" fmla="*/ 0 h 2245529"/>
                <a:gd name="connsiteX0" fmla="*/ 1484632 w 3412758"/>
                <a:gd name="connsiteY0" fmla="*/ 0 h 2245529"/>
                <a:gd name="connsiteX1" fmla="*/ 2268023 w 3412758"/>
                <a:gd name="connsiteY1" fmla="*/ 418634 h 2245529"/>
                <a:gd name="connsiteX2" fmla="*/ 2528190 w 3412758"/>
                <a:gd name="connsiteY2" fmla="*/ 355118 h 2245529"/>
                <a:gd name="connsiteX3" fmla="*/ 2828828 w 3412758"/>
                <a:gd name="connsiteY3" fmla="*/ 444619 h 2245529"/>
                <a:gd name="connsiteX4" fmla="*/ 3071650 w 3412758"/>
                <a:gd name="connsiteY4" fmla="*/ 883463 h 2245529"/>
                <a:gd name="connsiteX5" fmla="*/ 3412758 w 3412758"/>
                <a:gd name="connsiteY5" fmla="*/ 1507084 h 2245529"/>
                <a:gd name="connsiteX6" fmla="*/ 3103448 w 3412758"/>
                <a:gd name="connsiteY6" fmla="*/ 2104720 h 2245529"/>
                <a:gd name="connsiteX7" fmla="*/ 1440882 w 3412758"/>
                <a:gd name="connsiteY7" fmla="*/ 444231 h 2245529"/>
                <a:gd name="connsiteX8" fmla="*/ 3101497 w 3412758"/>
                <a:gd name="connsiteY8" fmla="*/ 2106767 h 2245529"/>
                <a:gd name="connsiteX9" fmla="*/ 2749186 w 3412758"/>
                <a:gd name="connsiteY9" fmla="*/ 2245529 h 2245529"/>
                <a:gd name="connsiteX10" fmla="*/ 2668327 w 3412758"/>
                <a:gd name="connsiteY10" fmla="*/ 2245529 h 2245529"/>
                <a:gd name="connsiteX11" fmla="*/ 2593244 w 3412758"/>
                <a:gd name="connsiteY11" fmla="*/ 2245529 h 2245529"/>
                <a:gd name="connsiteX12" fmla="*/ 1056935 w 3412758"/>
                <a:gd name="connsiteY12" fmla="*/ 2245529 h 2245529"/>
                <a:gd name="connsiteX13" fmla="*/ 1028057 w 3412758"/>
                <a:gd name="connsiteY13" fmla="*/ 2245529 h 2245529"/>
                <a:gd name="connsiteX14" fmla="*/ 987628 w 3412758"/>
                <a:gd name="connsiteY14" fmla="*/ 2245529 h 2245529"/>
                <a:gd name="connsiteX15" fmla="*/ 877891 w 3412758"/>
                <a:gd name="connsiteY15" fmla="*/ 2245529 h 2245529"/>
                <a:gd name="connsiteX16" fmla="*/ 632428 w 3412758"/>
                <a:gd name="connsiteY16" fmla="*/ 2245529 h 2245529"/>
                <a:gd name="connsiteX17" fmla="*/ 0 w 3412758"/>
                <a:gd name="connsiteY17" fmla="*/ 1612426 h 2245529"/>
                <a:gd name="connsiteX18" fmla="*/ 548682 w 3412758"/>
                <a:gd name="connsiteY18" fmla="*/ 982214 h 2245529"/>
                <a:gd name="connsiteX19" fmla="*/ 548682 w 3412758"/>
                <a:gd name="connsiteY19" fmla="*/ 941742 h 2245529"/>
                <a:gd name="connsiteX20" fmla="*/ 1085813 w 3412758"/>
                <a:gd name="connsiteY20" fmla="*/ 88932 h 2245529"/>
                <a:gd name="connsiteX21" fmla="*/ 1086192 w 3412758"/>
                <a:gd name="connsiteY21" fmla="*/ 89311 h 2245529"/>
                <a:gd name="connsiteX22" fmla="*/ 1180155 w 3412758"/>
                <a:gd name="connsiteY22" fmla="*/ 52374 h 2245529"/>
                <a:gd name="connsiteX23" fmla="*/ 1484632 w 3412758"/>
                <a:gd name="connsiteY23" fmla="*/ 0 h 2245529"/>
                <a:gd name="connsiteX0" fmla="*/ 1484632 w 3412758"/>
                <a:gd name="connsiteY0" fmla="*/ 0 h 2245529"/>
                <a:gd name="connsiteX1" fmla="*/ 2268023 w 3412758"/>
                <a:gd name="connsiteY1" fmla="*/ 418634 h 2245529"/>
                <a:gd name="connsiteX2" fmla="*/ 2528190 w 3412758"/>
                <a:gd name="connsiteY2" fmla="*/ 355118 h 2245529"/>
                <a:gd name="connsiteX3" fmla="*/ 2828828 w 3412758"/>
                <a:gd name="connsiteY3" fmla="*/ 444619 h 2245529"/>
                <a:gd name="connsiteX4" fmla="*/ 3071650 w 3412758"/>
                <a:gd name="connsiteY4" fmla="*/ 883463 h 2245529"/>
                <a:gd name="connsiteX5" fmla="*/ 3412758 w 3412758"/>
                <a:gd name="connsiteY5" fmla="*/ 1507084 h 2245529"/>
                <a:gd name="connsiteX6" fmla="*/ 3103448 w 3412758"/>
                <a:gd name="connsiteY6" fmla="*/ 2104720 h 2245529"/>
                <a:gd name="connsiteX7" fmla="*/ 3101497 w 3412758"/>
                <a:gd name="connsiteY7" fmla="*/ 2106767 h 2245529"/>
                <a:gd name="connsiteX8" fmla="*/ 2749186 w 3412758"/>
                <a:gd name="connsiteY8" fmla="*/ 2245529 h 2245529"/>
                <a:gd name="connsiteX9" fmla="*/ 2668327 w 3412758"/>
                <a:gd name="connsiteY9" fmla="*/ 2245529 h 2245529"/>
                <a:gd name="connsiteX10" fmla="*/ 2593244 w 3412758"/>
                <a:gd name="connsiteY10" fmla="*/ 2245529 h 2245529"/>
                <a:gd name="connsiteX11" fmla="*/ 1056935 w 3412758"/>
                <a:gd name="connsiteY11" fmla="*/ 2245529 h 2245529"/>
                <a:gd name="connsiteX12" fmla="*/ 1028057 w 3412758"/>
                <a:gd name="connsiteY12" fmla="*/ 2245529 h 2245529"/>
                <a:gd name="connsiteX13" fmla="*/ 987628 w 3412758"/>
                <a:gd name="connsiteY13" fmla="*/ 2245529 h 2245529"/>
                <a:gd name="connsiteX14" fmla="*/ 877891 w 3412758"/>
                <a:gd name="connsiteY14" fmla="*/ 2245529 h 2245529"/>
                <a:gd name="connsiteX15" fmla="*/ 632428 w 3412758"/>
                <a:gd name="connsiteY15" fmla="*/ 2245529 h 2245529"/>
                <a:gd name="connsiteX16" fmla="*/ 0 w 3412758"/>
                <a:gd name="connsiteY16" fmla="*/ 1612426 h 2245529"/>
                <a:gd name="connsiteX17" fmla="*/ 548682 w 3412758"/>
                <a:gd name="connsiteY17" fmla="*/ 982214 h 2245529"/>
                <a:gd name="connsiteX18" fmla="*/ 548682 w 3412758"/>
                <a:gd name="connsiteY18" fmla="*/ 941742 h 2245529"/>
                <a:gd name="connsiteX19" fmla="*/ 1085813 w 3412758"/>
                <a:gd name="connsiteY19" fmla="*/ 88932 h 2245529"/>
                <a:gd name="connsiteX20" fmla="*/ 1086192 w 3412758"/>
                <a:gd name="connsiteY20" fmla="*/ 89311 h 2245529"/>
                <a:gd name="connsiteX21" fmla="*/ 1180155 w 3412758"/>
                <a:gd name="connsiteY21" fmla="*/ 52374 h 2245529"/>
                <a:gd name="connsiteX22" fmla="*/ 1484632 w 3412758"/>
                <a:gd name="connsiteY22" fmla="*/ 0 h 224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12758" h="2245529">
                  <a:moveTo>
                    <a:pt x="1484632" y="0"/>
                  </a:moveTo>
                  <a:cubicBezTo>
                    <a:pt x="1814176" y="0"/>
                    <a:pt x="2097469" y="170341"/>
                    <a:pt x="2268023" y="418634"/>
                  </a:cubicBezTo>
                  <a:cubicBezTo>
                    <a:pt x="2343183" y="381102"/>
                    <a:pt x="2432796" y="355118"/>
                    <a:pt x="2528190" y="355118"/>
                  </a:cubicBezTo>
                  <a:cubicBezTo>
                    <a:pt x="2638039" y="355118"/>
                    <a:pt x="2742105" y="389763"/>
                    <a:pt x="2828828" y="444619"/>
                  </a:cubicBezTo>
                  <a:cubicBezTo>
                    <a:pt x="2973365" y="539894"/>
                    <a:pt x="3068760" y="698686"/>
                    <a:pt x="3071650" y="883463"/>
                  </a:cubicBezTo>
                  <a:cubicBezTo>
                    <a:pt x="3271112" y="1019158"/>
                    <a:pt x="3412758" y="1253016"/>
                    <a:pt x="3412758" y="1507084"/>
                  </a:cubicBezTo>
                  <a:cubicBezTo>
                    <a:pt x="3412758" y="1755377"/>
                    <a:pt x="3291347" y="1971912"/>
                    <a:pt x="3103448" y="2104720"/>
                  </a:cubicBezTo>
                  <a:lnTo>
                    <a:pt x="3101497" y="2106767"/>
                  </a:lnTo>
                  <a:cubicBezTo>
                    <a:pt x="2997536" y="2176148"/>
                    <a:pt x="2882024" y="2231075"/>
                    <a:pt x="2749186" y="2245529"/>
                  </a:cubicBezTo>
                  <a:lnTo>
                    <a:pt x="2668327" y="2245529"/>
                  </a:lnTo>
                  <a:lnTo>
                    <a:pt x="2593244" y="2245529"/>
                  </a:lnTo>
                  <a:lnTo>
                    <a:pt x="1056935" y="2245529"/>
                  </a:lnTo>
                  <a:lnTo>
                    <a:pt x="1028057" y="2245529"/>
                  </a:lnTo>
                  <a:lnTo>
                    <a:pt x="987628" y="2245529"/>
                  </a:lnTo>
                  <a:lnTo>
                    <a:pt x="877891" y="2245529"/>
                  </a:lnTo>
                  <a:lnTo>
                    <a:pt x="632428" y="2245529"/>
                  </a:lnTo>
                  <a:cubicBezTo>
                    <a:pt x="277229" y="2236856"/>
                    <a:pt x="0" y="1956441"/>
                    <a:pt x="0" y="1612426"/>
                  </a:cubicBezTo>
                  <a:cubicBezTo>
                    <a:pt x="0" y="1291539"/>
                    <a:pt x="239687" y="1028468"/>
                    <a:pt x="548682" y="982214"/>
                  </a:cubicBezTo>
                  <a:lnTo>
                    <a:pt x="548682" y="941742"/>
                  </a:lnTo>
                  <a:cubicBezTo>
                    <a:pt x="548682" y="563037"/>
                    <a:pt x="768155" y="239258"/>
                    <a:pt x="1085813" y="88932"/>
                  </a:cubicBezTo>
                  <a:lnTo>
                    <a:pt x="1086192" y="89311"/>
                  </a:lnTo>
                  <a:lnTo>
                    <a:pt x="1180155" y="52374"/>
                  </a:lnTo>
                  <a:cubicBezTo>
                    <a:pt x="1275956" y="19488"/>
                    <a:pt x="1376229" y="0"/>
                    <a:pt x="1484632" y="0"/>
                  </a:cubicBezTo>
                  <a:close/>
                </a:path>
              </a:pathLst>
            </a:custGeom>
            <a:solidFill>
              <a:schemeClr val="tx1">
                <a:alpha val="18000"/>
              </a:schemeClr>
            </a:solidFill>
            <a:ln w="28575">
              <a:noFill/>
            </a:ln>
          </p:spPr>
          <p:txBody>
            <a:bodyPr vert="horz" wrap="square" lIns="91440" tIns="45720" rIns="91440" bIns="45720" numCol="1" anchor="t" anchorCtr="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18" name="Group 17"/>
            <p:cNvGrpSpPr/>
            <p:nvPr/>
          </p:nvGrpSpPr>
          <p:grpSpPr>
            <a:xfrm>
              <a:off x="8754439" y="3942049"/>
              <a:ext cx="654296" cy="919241"/>
              <a:chOff x="9722453" y="3347385"/>
              <a:chExt cx="654296" cy="919241"/>
            </a:xfrm>
          </p:grpSpPr>
          <p:sp>
            <p:nvSpPr>
              <p:cNvPr id="377" name="Rectangle 44"/>
              <p:cNvSpPr>
                <a:spLocks noChangeArrowheads="1"/>
              </p:cNvSpPr>
              <p:nvPr/>
            </p:nvSpPr>
            <p:spPr bwMode="auto">
              <a:xfrm>
                <a:off x="9722453" y="3347385"/>
                <a:ext cx="654296" cy="919241"/>
              </a:xfrm>
              <a:prstGeom prst="rect">
                <a:avLst/>
              </a:prstGeom>
              <a:solidFill>
                <a:schemeClr val="accent1"/>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78" name="Rectangle 45"/>
              <p:cNvSpPr>
                <a:spLocks noChangeArrowheads="1"/>
              </p:cNvSpPr>
              <p:nvPr/>
            </p:nvSpPr>
            <p:spPr bwMode="auto">
              <a:xfrm>
                <a:off x="9773137" y="3404981"/>
                <a:ext cx="550623" cy="207348"/>
              </a:xfrm>
              <a:prstGeom prst="rect">
                <a:avLst/>
              </a:prstGeom>
              <a:solidFill>
                <a:srgbClr val="00BCF2"/>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79" name="Rectangle 46"/>
              <p:cNvSpPr>
                <a:spLocks noChangeArrowheads="1"/>
              </p:cNvSpPr>
              <p:nvPr/>
            </p:nvSpPr>
            <p:spPr bwMode="auto">
              <a:xfrm>
                <a:off x="9805392" y="3441843"/>
                <a:ext cx="23038" cy="135929"/>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80" name="Rectangle 47"/>
              <p:cNvSpPr>
                <a:spLocks noChangeArrowheads="1"/>
              </p:cNvSpPr>
              <p:nvPr/>
            </p:nvSpPr>
            <p:spPr bwMode="auto">
              <a:xfrm>
                <a:off x="9864877" y="3441843"/>
                <a:ext cx="23038" cy="135929"/>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81" name="Rectangle 48"/>
              <p:cNvSpPr>
                <a:spLocks noChangeArrowheads="1"/>
              </p:cNvSpPr>
              <p:nvPr/>
            </p:nvSpPr>
            <p:spPr bwMode="auto">
              <a:xfrm>
                <a:off x="9924362" y="3441843"/>
                <a:ext cx="23038" cy="135929"/>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85" name="Oval 52"/>
              <p:cNvSpPr>
                <a:spLocks noChangeArrowheads="1"/>
              </p:cNvSpPr>
              <p:nvPr/>
            </p:nvSpPr>
            <p:spPr bwMode="auto">
              <a:xfrm>
                <a:off x="10206264" y="3483314"/>
                <a:ext cx="50684" cy="50684"/>
              </a:xfrm>
              <a:prstGeom prst="ellipse">
                <a:avLst/>
              </a:prstGeom>
              <a:solidFill>
                <a:schemeClr val="tx2">
                  <a:lumMod val="20000"/>
                  <a:lumOff val="80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86" name="Rectangle 53"/>
              <p:cNvSpPr>
                <a:spLocks noChangeArrowheads="1"/>
              </p:cNvSpPr>
              <p:nvPr/>
            </p:nvSpPr>
            <p:spPr bwMode="auto">
              <a:xfrm>
                <a:off x="9773137" y="3667622"/>
                <a:ext cx="550623" cy="205044"/>
              </a:xfrm>
              <a:prstGeom prst="rect">
                <a:avLst/>
              </a:prstGeom>
              <a:solidFill>
                <a:srgbClr val="00BCF2"/>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87" name="Rectangle 54"/>
              <p:cNvSpPr>
                <a:spLocks noChangeArrowheads="1"/>
              </p:cNvSpPr>
              <p:nvPr/>
            </p:nvSpPr>
            <p:spPr bwMode="auto">
              <a:xfrm>
                <a:off x="9805392" y="3702178"/>
                <a:ext cx="23038" cy="135929"/>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88" name="Rectangle 55"/>
              <p:cNvSpPr>
                <a:spLocks noChangeArrowheads="1"/>
              </p:cNvSpPr>
              <p:nvPr/>
            </p:nvSpPr>
            <p:spPr bwMode="auto">
              <a:xfrm>
                <a:off x="9864877" y="3702178"/>
                <a:ext cx="23038" cy="135929"/>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89" name="Rectangle 56"/>
              <p:cNvSpPr>
                <a:spLocks noChangeArrowheads="1"/>
              </p:cNvSpPr>
              <p:nvPr/>
            </p:nvSpPr>
            <p:spPr bwMode="auto">
              <a:xfrm>
                <a:off x="9924362" y="3702178"/>
                <a:ext cx="23038" cy="135929"/>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93" name="Oval 60"/>
              <p:cNvSpPr>
                <a:spLocks noChangeArrowheads="1"/>
              </p:cNvSpPr>
              <p:nvPr/>
            </p:nvSpPr>
            <p:spPr bwMode="auto">
              <a:xfrm>
                <a:off x="10206264" y="3743648"/>
                <a:ext cx="50684" cy="52991"/>
              </a:xfrm>
              <a:prstGeom prst="ellipse">
                <a:avLst/>
              </a:prstGeom>
              <a:solidFill>
                <a:schemeClr val="tx2">
                  <a:lumMod val="20000"/>
                  <a:lumOff val="80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94" name="Rectangle 61"/>
              <p:cNvSpPr>
                <a:spLocks noChangeArrowheads="1"/>
              </p:cNvSpPr>
              <p:nvPr/>
            </p:nvSpPr>
            <p:spPr bwMode="auto">
              <a:xfrm>
                <a:off x="9773137" y="3927954"/>
                <a:ext cx="550623" cy="207348"/>
              </a:xfrm>
              <a:prstGeom prst="rect">
                <a:avLst/>
              </a:prstGeom>
              <a:solidFill>
                <a:srgbClr val="00BCF2"/>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95" name="Rectangle 62"/>
              <p:cNvSpPr>
                <a:spLocks noChangeArrowheads="1"/>
              </p:cNvSpPr>
              <p:nvPr/>
            </p:nvSpPr>
            <p:spPr bwMode="auto">
              <a:xfrm>
                <a:off x="9805392" y="3964811"/>
                <a:ext cx="23038" cy="133623"/>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96" name="Rectangle 63"/>
              <p:cNvSpPr>
                <a:spLocks noChangeArrowheads="1"/>
              </p:cNvSpPr>
              <p:nvPr/>
            </p:nvSpPr>
            <p:spPr bwMode="auto">
              <a:xfrm>
                <a:off x="9864877" y="3964808"/>
                <a:ext cx="23038" cy="133623"/>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97" name="Rectangle 64"/>
              <p:cNvSpPr>
                <a:spLocks noChangeArrowheads="1"/>
              </p:cNvSpPr>
              <p:nvPr/>
            </p:nvSpPr>
            <p:spPr bwMode="auto">
              <a:xfrm>
                <a:off x="9924362" y="3964803"/>
                <a:ext cx="23038" cy="133623"/>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01" name="Oval 68"/>
              <p:cNvSpPr>
                <a:spLocks noChangeArrowheads="1"/>
              </p:cNvSpPr>
              <p:nvPr/>
            </p:nvSpPr>
            <p:spPr bwMode="auto">
              <a:xfrm>
                <a:off x="10206264" y="4006260"/>
                <a:ext cx="50684" cy="50684"/>
              </a:xfrm>
              <a:prstGeom prst="ellipse">
                <a:avLst/>
              </a:prstGeom>
              <a:solidFill>
                <a:schemeClr val="tx2">
                  <a:lumMod val="20000"/>
                  <a:lumOff val="80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spTree>
    <p:extLst>
      <p:ext uri="{BB962C8B-B14F-4D97-AF65-F5344CB8AC3E}">
        <p14:creationId xmlns:p14="http://schemas.microsoft.com/office/powerpoint/2010/main" val="3500056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 0 L 0.07914 -0.07013 " pathEditMode="relative" rAng="0" ptsTypes="AA">
                                      <p:cBhvr>
                                        <p:cTn id="6" dur="1000" fill="hold"/>
                                        <p:tgtEl>
                                          <p:spTgt spid="4"/>
                                        </p:tgtEl>
                                        <p:attrNameLst>
                                          <p:attrName>ppt_x</p:attrName>
                                          <p:attrName>ppt_y</p:attrName>
                                        </p:attrNameLst>
                                      </p:cBhvr>
                                      <p:rCtr x="3957" y="-3518"/>
                                    </p:animMotion>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p:cNvSpPr txBox="1">
            <a:spLocks/>
          </p:cNvSpPr>
          <p:nvPr/>
        </p:nvSpPr>
        <p:spPr>
          <a:xfrm>
            <a:off x="294192" y="275408"/>
            <a:ext cx="13151352" cy="917575"/>
          </a:xfrm>
          <a:prstGeom prst="rect">
            <a:avLst/>
          </a:prstGeom>
        </p:spPr>
        <p:txBody>
          <a:bodyPr vert="horz" wrap="square" lIns="182880" tIns="182880" rIns="182880" bIns="182880" rtlCol="0" anchor="t">
            <a:noAutofit/>
          </a:bodyPr>
          <a:lstStyle>
            <a:lvl1pPr algn="l" defTabSz="931863" rtl="0" fontAlgn="base">
              <a:lnSpc>
                <a:spcPct val="90000"/>
              </a:lnSpc>
              <a:spcBef>
                <a:spcPct val="0"/>
              </a:spcBef>
              <a:spcAft>
                <a:spcPct val="0"/>
              </a:spcAft>
              <a:defRPr lang="en-US" sz="5400" kern="1200" spc="-102" dirty="0">
                <a:ln w="3175">
                  <a:noFill/>
                </a:ln>
                <a:gradFill>
                  <a:gsLst>
                    <a:gs pos="1250">
                      <a:schemeClr val="tx1"/>
                    </a:gs>
                    <a:gs pos="100000">
                      <a:schemeClr val="tx1"/>
                    </a:gs>
                  </a:gsLst>
                  <a:lin ang="5400000" scaled="0"/>
                </a:gradFill>
                <a:latin typeface="+mj-lt"/>
                <a:ea typeface="ＭＳ Ｐゴシック" charset="0"/>
                <a:cs typeface="Segoe UI" pitchFamily="34" charset="0"/>
              </a:defRPr>
            </a:lvl1pPr>
            <a:lvl2pPr algn="l" defTabSz="931863" rtl="0" fontAlgn="base">
              <a:lnSpc>
                <a:spcPct val="90000"/>
              </a:lnSpc>
              <a:spcBef>
                <a:spcPct val="0"/>
              </a:spcBef>
              <a:spcAft>
                <a:spcPct val="0"/>
              </a:spcAft>
              <a:defRPr sz="5400">
                <a:solidFill>
                  <a:schemeClr val="tx1"/>
                </a:solidFill>
                <a:latin typeface="Segoe UI Light" charset="0"/>
                <a:ea typeface="ＭＳ Ｐゴシック" charset="0"/>
              </a:defRPr>
            </a:lvl2pPr>
            <a:lvl3pPr algn="l" defTabSz="931863" rtl="0" fontAlgn="base">
              <a:lnSpc>
                <a:spcPct val="90000"/>
              </a:lnSpc>
              <a:spcBef>
                <a:spcPct val="0"/>
              </a:spcBef>
              <a:spcAft>
                <a:spcPct val="0"/>
              </a:spcAft>
              <a:defRPr sz="5400">
                <a:solidFill>
                  <a:schemeClr val="tx1"/>
                </a:solidFill>
                <a:latin typeface="Segoe UI Light" charset="0"/>
                <a:ea typeface="ＭＳ Ｐゴシック" charset="0"/>
              </a:defRPr>
            </a:lvl3pPr>
            <a:lvl4pPr algn="l" defTabSz="931863" rtl="0" fontAlgn="base">
              <a:lnSpc>
                <a:spcPct val="90000"/>
              </a:lnSpc>
              <a:spcBef>
                <a:spcPct val="0"/>
              </a:spcBef>
              <a:spcAft>
                <a:spcPct val="0"/>
              </a:spcAft>
              <a:defRPr sz="5400">
                <a:solidFill>
                  <a:schemeClr val="tx1"/>
                </a:solidFill>
                <a:latin typeface="Segoe UI Light" charset="0"/>
                <a:ea typeface="ＭＳ Ｐゴシック" charset="0"/>
              </a:defRPr>
            </a:lvl4pPr>
            <a:lvl5pPr algn="l" defTabSz="931863" rtl="0" fontAlgn="base">
              <a:lnSpc>
                <a:spcPct val="90000"/>
              </a:lnSpc>
              <a:spcBef>
                <a:spcPct val="0"/>
              </a:spcBef>
              <a:spcAft>
                <a:spcPct val="0"/>
              </a:spcAft>
              <a:defRPr sz="5400">
                <a:solidFill>
                  <a:schemeClr val="tx1"/>
                </a:solidFill>
                <a:latin typeface="Segoe UI Light" charset="0"/>
                <a:ea typeface="ＭＳ Ｐゴシック" charset="0"/>
              </a:defRPr>
            </a:lvl5pPr>
            <a:lvl6pPr marL="457200" algn="l" defTabSz="931863" rtl="0" fontAlgn="base">
              <a:lnSpc>
                <a:spcPct val="90000"/>
              </a:lnSpc>
              <a:spcBef>
                <a:spcPct val="0"/>
              </a:spcBef>
              <a:spcAft>
                <a:spcPct val="0"/>
              </a:spcAft>
              <a:defRPr sz="5400">
                <a:solidFill>
                  <a:schemeClr val="tx1"/>
                </a:solidFill>
                <a:latin typeface="Segoe UI Light" charset="0"/>
                <a:ea typeface="ＭＳ Ｐゴシック" charset="0"/>
              </a:defRPr>
            </a:lvl6pPr>
            <a:lvl7pPr marL="914400" algn="l" defTabSz="931863" rtl="0" fontAlgn="base">
              <a:lnSpc>
                <a:spcPct val="90000"/>
              </a:lnSpc>
              <a:spcBef>
                <a:spcPct val="0"/>
              </a:spcBef>
              <a:spcAft>
                <a:spcPct val="0"/>
              </a:spcAft>
              <a:defRPr sz="5400">
                <a:solidFill>
                  <a:schemeClr val="tx1"/>
                </a:solidFill>
                <a:latin typeface="Segoe UI Light" charset="0"/>
                <a:ea typeface="ＭＳ Ｐゴシック" charset="0"/>
              </a:defRPr>
            </a:lvl7pPr>
            <a:lvl8pPr marL="1371600" algn="l" defTabSz="931863" rtl="0" fontAlgn="base">
              <a:lnSpc>
                <a:spcPct val="90000"/>
              </a:lnSpc>
              <a:spcBef>
                <a:spcPct val="0"/>
              </a:spcBef>
              <a:spcAft>
                <a:spcPct val="0"/>
              </a:spcAft>
              <a:defRPr sz="5400">
                <a:solidFill>
                  <a:schemeClr val="tx1"/>
                </a:solidFill>
                <a:latin typeface="Segoe UI Light" charset="0"/>
                <a:ea typeface="ＭＳ Ｐゴシック" charset="0"/>
              </a:defRPr>
            </a:lvl8pPr>
            <a:lvl9pPr marL="1828800" algn="l" defTabSz="931863" rtl="0" fontAlgn="base">
              <a:lnSpc>
                <a:spcPct val="90000"/>
              </a:lnSpc>
              <a:spcBef>
                <a:spcPct val="0"/>
              </a:spcBef>
              <a:spcAft>
                <a:spcPct val="0"/>
              </a:spcAft>
              <a:defRPr sz="5400">
                <a:solidFill>
                  <a:schemeClr val="tx1"/>
                </a:solidFill>
                <a:latin typeface="Segoe UI Light" charset="0"/>
                <a:ea typeface="ＭＳ Ｐゴシック" charset="0"/>
              </a:defRPr>
            </a:lvl9pPr>
          </a:lstStyle>
          <a:p>
            <a:r>
              <a:rPr lang="en-US" sz="4000" dirty="0">
                <a:solidFill>
                  <a:schemeClr val="tx1"/>
                </a:solidFill>
              </a:rPr>
              <a:t>Microsoft FastTrack for Enterprise Mobility Suite</a:t>
            </a:r>
          </a:p>
          <a:p>
            <a:pPr>
              <a:lnSpc>
                <a:spcPct val="100000"/>
              </a:lnSpc>
              <a:spcBef>
                <a:spcPts val="400"/>
              </a:spcBef>
            </a:pPr>
            <a:r>
              <a:rPr lang="en-US" sz="2400" dirty="0">
                <a:solidFill>
                  <a:srgbClr val="269587"/>
                </a:solidFill>
              </a:rPr>
              <a:t>Incorporate it into your deployment and managed services offering </a:t>
            </a:r>
            <a:endParaRPr lang="en-US" sz="4000" dirty="0">
              <a:solidFill>
                <a:srgbClr val="269587"/>
              </a:solidFill>
            </a:endParaRPr>
          </a:p>
        </p:txBody>
      </p:sp>
      <p:grpSp>
        <p:nvGrpSpPr>
          <p:cNvPr id="2" name="Group 1"/>
          <p:cNvGrpSpPr/>
          <p:nvPr/>
        </p:nvGrpSpPr>
        <p:grpSpPr>
          <a:xfrm>
            <a:off x="396217" y="2038684"/>
            <a:ext cx="3794761" cy="4678974"/>
            <a:chOff x="396217" y="1676401"/>
            <a:chExt cx="3794761" cy="5041257"/>
          </a:xfrm>
        </p:grpSpPr>
        <p:sp>
          <p:nvSpPr>
            <p:cNvPr id="26" name="Rectangle 25"/>
            <p:cNvSpPr/>
            <p:nvPr/>
          </p:nvSpPr>
          <p:spPr bwMode="auto">
            <a:xfrm>
              <a:off x="396217" y="3050260"/>
              <a:ext cx="3794760" cy="334193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6521" rIns="186521" bIns="182880" numCol="1" spcCol="0" rtlCol="0" fromWordArt="0" anchor="t" anchorCtr="0" forceAA="0" compatLnSpc="1">
              <a:prstTxWarp prst="textNoShape">
                <a:avLst/>
              </a:prstTxWarp>
              <a:noAutofit/>
            </a:bodyPr>
            <a:lstStyle/>
            <a:p>
              <a:pPr marL="0" lvl="1" defTabSz="932597">
                <a:lnSpc>
                  <a:spcPts val="2400"/>
                </a:lnSpc>
              </a:pPr>
              <a:r>
                <a:rPr lang="en-US" sz="1800" dirty="0">
                  <a:solidFill>
                    <a:srgbClr val="505050"/>
                  </a:solidFill>
                </a:rPr>
                <a:t>Give users a great experience right from the start so they use the </a:t>
              </a:r>
              <a:r>
                <a:rPr lang="en-US" sz="1800" dirty="0">
                  <a:solidFill>
                    <a:srgbClr val="505050"/>
                  </a:solidFill>
                  <a:ea typeface="Times New Roman" panose="02020603050405020304" pitchFamily="18" charset="0"/>
                </a:rPr>
                <a:t>service more regularly</a:t>
              </a:r>
              <a:endParaRPr lang="en-US" sz="1800" dirty="0">
                <a:solidFill>
                  <a:srgbClr val="505050"/>
                </a:solidFill>
              </a:endParaRPr>
            </a:p>
          </p:txBody>
        </p:sp>
        <p:sp>
          <p:nvSpPr>
            <p:cNvPr id="14" name="Rectangle 13"/>
            <p:cNvSpPr/>
            <p:nvPr/>
          </p:nvSpPr>
          <p:spPr bwMode="auto">
            <a:xfrm>
              <a:off x="396218" y="1676401"/>
              <a:ext cx="3794760" cy="1373860"/>
            </a:xfrm>
            <a:prstGeom prst="rect">
              <a:avLst/>
            </a:prstGeom>
            <a:solidFill>
              <a:srgbClr val="26958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6521" rIns="186521" bIns="182880" numCol="1" spcCol="0" rtlCol="0" fromWordArt="0" anchor="t" anchorCtr="0" forceAA="0" compatLnSpc="1">
              <a:prstTxWarp prst="textNoShape">
                <a:avLst/>
              </a:prstTxWarp>
              <a:noAutofit/>
            </a:bodyPr>
            <a:lstStyle/>
            <a:p>
              <a:pPr defTabSz="932597">
                <a:lnSpc>
                  <a:spcPct val="90000"/>
                </a:lnSpc>
                <a:spcAft>
                  <a:spcPts val="612"/>
                </a:spcAft>
              </a:pPr>
              <a:r>
                <a:rPr lang="en-US" sz="2400" dirty="0">
                  <a:solidFill>
                    <a:srgbClr val="FFFFFF"/>
                  </a:solidFill>
                  <a:latin typeface="Segoe UI Light" panose="020B0502040204020203" pitchFamily="34" charset="0"/>
                  <a:cs typeface="Segoe UI Light" panose="020B0502040204020203" pitchFamily="34" charset="0"/>
                </a:rPr>
                <a:t>Provide a great and consistent user experience</a:t>
              </a:r>
            </a:p>
          </p:txBody>
        </p:sp>
        <p:sp>
          <p:nvSpPr>
            <p:cNvPr id="27" name="Rectangle 26"/>
            <p:cNvSpPr/>
            <p:nvPr/>
          </p:nvSpPr>
          <p:spPr bwMode="auto">
            <a:xfrm>
              <a:off x="396217" y="6392194"/>
              <a:ext cx="3794760" cy="325464"/>
            </a:xfrm>
            <a:prstGeom prst="rect">
              <a:avLst/>
            </a:prstGeom>
            <a:solidFill>
              <a:srgbClr val="26958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6521" rIns="186521" bIns="182880" numCol="1" spcCol="0" rtlCol="0" fromWordArt="0" anchor="t" anchorCtr="0" forceAA="0" compatLnSpc="1">
              <a:prstTxWarp prst="textNoShape">
                <a:avLst/>
              </a:prstTxWarp>
              <a:noAutofit/>
            </a:bodyPr>
            <a:lstStyle/>
            <a:p>
              <a:pPr defTabSz="932597">
                <a:lnSpc>
                  <a:spcPct val="90000"/>
                </a:lnSpc>
                <a:spcAft>
                  <a:spcPts val="612"/>
                </a:spcAft>
              </a:pPr>
              <a:endParaRPr lang="en-US" sz="2400" dirty="0">
                <a:solidFill>
                  <a:srgbClr val="FFFFFF"/>
                </a:solidFill>
                <a:latin typeface="Segoe UI Light" panose="020B0502040204020203" pitchFamily="34" charset="0"/>
                <a:cs typeface="Segoe UI Light" panose="020B0502040204020203" pitchFamily="34" charset="0"/>
              </a:endParaRPr>
            </a:p>
          </p:txBody>
        </p:sp>
      </p:grpSp>
      <p:grpSp>
        <p:nvGrpSpPr>
          <p:cNvPr id="3" name="Group 2"/>
          <p:cNvGrpSpPr/>
          <p:nvPr/>
        </p:nvGrpSpPr>
        <p:grpSpPr>
          <a:xfrm>
            <a:off x="4311671" y="2038684"/>
            <a:ext cx="3794760" cy="4678974"/>
            <a:chOff x="4311671" y="1676401"/>
            <a:chExt cx="3794760" cy="5041257"/>
          </a:xfrm>
        </p:grpSpPr>
        <p:sp>
          <p:nvSpPr>
            <p:cNvPr id="21" name="Rectangle 20"/>
            <p:cNvSpPr/>
            <p:nvPr/>
          </p:nvSpPr>
          <p:spPr bwMode="auto">
            <a:xfrm>
              <a:off x="4311671" y="1676401"/>
              <a:ext cx="3794760" cy="1373860"/>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6521" rIns="186521" bIns="182880" numCol="1" spcCol="0" rtlCol="0" fromWordArt="0" anchor="t" anchorCtr="0" forceAA="0" compatLnSpc="1">
              <a:prstTxWarp prst="textNoShape">
                <a:avLst/>
              </a:prstTxWarp>
              <a:noAutofit/>
            </a:bodyPr>
            <a:lstStyle/>
            <a:p>
              <a:pPr defTabSz="932597">
                <a:lnSpc>
                  <a:spcPct val="90000"/>
                </a:lnSpc>
              </a:pPr>
              <a:r>
                <a:rPr lang="en-US" sz="2400" dirty="0">
                  <a:solidFill>
                    <a:srgbClr val="FFFFFF"/>
                  </a:solidFill>
                  <a:latin typeface="Segoe UI Light" panose="020B0502040204020203" pitchFamily="34" charset="0"/>
                  <a:cs typeface="Segoe UI Light" panose="020B0502040204020203" pitchFamily="34" charset="0"/>
                </a:rPr>
                <a:t>Shorten time-to-value for organizations</a:t>
              </a:r>
            </a:p>
          </p:txBody>
        </p:sp>
        <p:sp>
          <p:nvSpPr>
            <p:cNvPr id="28" name="Rectangle 27"/>
            <p:cNvSpPr/>
            <p:nvPr/>
          </p:nvSpPr>
          <p:spPr bwMode="auto">
            <a:xfrm>
              <a:off x="4311671" y="3050260"/>
              <a:ext cx="3794760" cy="334193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6521" rIns="186521" bIns="182880" numCol="1" spcCol="0" rtlCol="0" fromWordArt="0" anchor="t" anchorCtr="0" forceAA="0" compatLnSpc="1">
              <a:prstTxWarp prst="textNoShape">
                <a:avLst/>
              </a:prstTxWarp>
              <a:noAutofit/>
            </a:bodyPr>
            <a:lstStyle/>
            <a:p>
              <a:pPr defTabSz="932597">
                <a:lnSpc>
                  <a:spcPts val="2400"/>
                </a:lnSpc>
              </a:pPr>
              <a:r>
                <a:rPr lang="en-US" sz="1800" dirty="0">
                  <a:solidFill>
                    <a:srgbClr val="505050"/>
                  </a:solidFill>
                  <a:ea typeface="Times New Roman" panose="02020603050405020304" pitchFamily="18" charset="0"/>
                </a:rPr>
                <a:t>Deliver rapid time-to-value by giving organizations the ability to use a cloud service as soon as they buy it</a:t>
              </a:r>
              <a:endParaRPr lang="en-US" sz="1800" dirty="0">
                <a:solidFill>
                  <a:srgbClr val="505050"/>
                </a:solidFill>
              </a:endParaRPr>
            </a:p>
          </p:txBody>
        </p:sp>
        <p:sp>
          <p:nvSpPr>
            <p:cNvPr id="29" name="Rectangle 28"/>
            <p:cNvSpPr/>
            <p:nvPr/>
          </p:nvSpPr>
          <p:spPr bwMode="auto">
            <a:xfrm>
              <a:off x="4311671" y="6392194"/>
              <a:ext cx="3794760" cy="325464"/>
            </a:xfrm>
            <a:prstGeom prst="rect">
              <a:avLst/>
            </a:prstGeom>
            <a:solidFill>
              <a:srgbClr val="00126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6521" rIns="186521" bIns="182880" numCol="1" spcCol="0" rtlCol="0" fromWordArt="0" anchor="t" anchorCtr="0" forceAA="0" compatLnSpc="1">
              <a:prstTxWarp prst="textNoShape">
                <a:avLst/>
              </a:prstTxWarp>
              <a:noAutofit/>
            </a:bodyPr>
            <a:lstStyle/>
            <a:p>
              <a:pPr defTabSz="932597">
                <a:lnSpc>
                  <a:spcPct val="90000"/>
                </a:lnSpc>
                <a:spcAft>
                  <a:spcPts val="612"/>
                </a:spcAft>
              </a:pPr>
              <a:endParaRPr lang="en-US" sz="2400" dirty="0">
                <a:solidFill>
                  <a:srgbClr val="FFFFFF"/>
                </a:solidFill>
                <a:latin typeface="Segoe UI Light" panose="020B0502040204020203" pitchFamily="34" charset="0"/>
                <a:cs typeface="Segoe UI Light" panose="020B0502040204020203" pitchFamily="34" charset="0"/>
              </a:endParaRPr>
            </a:p>
          </p:txBody>
        </p:sp>
      </p:grpSp>
      <p:grpSp>
        <p:nvGrpSpPr>
          <p:cNvPr id="4" name="Group 3"/>
          <p:cNvGrpSpPr/>
          <p:nvPr/>
        </p:nvGrpSpPr>
        <p:grpSpPr>
          <a:xfrm>
            <a:off x="8227124" y="2038684"/>
            <a:ext cx="3794760" cy="4678974"/>
            <a:chOff x="8227124" y="1676401"/>
            <a:chExt cx="3794760" cy="5041257"/>
          </a:xfrm>
        </p:grpSpPr>
        <p:sp>
          <p:nvSpPr>
            <p:cNvPr id="24" name="Rectangle 23"/>
            <p:cNvSpPr/>
            <p:nvPr/>
          </p:nvSpPr>
          <p:spPr bwMode="auto">
            <a:xfrm>
              <a:off x="8227124" y="1676401"/>
              <a:ext cx="3794760" cy="1373860"/>
            </a:xfrm>
            <a:prstGeom prst="rect">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6521" rIns="186521" bIns="182880" numCol="1" spcCol="0" rtlCol="0" fromWordArt="0" anchor="t" anchorCtr="0" forceAA="0" compatLnSpc="1">
              <a:prstTxWarp prst="textNoShape">
                <a:avLst/>
              </a:prstTxWarp>
              <a:noAutofit/>
            </a:bodyPr>
            <a:lstStyle/>
            <a:p>
              <a:pPr defTabSz="932597">
                <a:lnSpc>
                  <a:spcPct val="90000"/>
                </a:lnSpc>
              </a:pPr>
              <a:r>
                <a:rPr lang="en-US" sz="2400" dirty="0">
                  <a:solidFill>
                    <a:srgbClr val="FFFFFF"/>
                  </a:solidFill>
                  <a:latin typeface="Segoe UI Light" panose="020B0502040204020203" pitchFamily="34" charset="0"/>
                  <a:cs typeface="Segoe UI Light" panose="020B0502040204020203" pitchFamily="34" charset="0"/>
                </a:rPr>
                <a:t>Support partner engagement for </a:t>
              </a:r>
              <a:br>
                <a:rPr lang="en-US" sz="2400" dirty="0">
                  <a:solidFill>
                    <a:srgbClr val="FFFFFF"/>
                  </a:solidFill>
                  <a:latin typeface="Segoe UI Light" panose="020B0502040204020203" pitchFamily="34" charset="0"/>
                  <a:cs typeface="Segoe UI Light" panose="020B0502040204020203" pitchFamily="34" charset="0"/>
                </a:rPr>
              </a:br>
              <a:r>
                <a:rPr lang="en-US" sz="2400" dirty="0">
                  <a:solidFill>
                    <a:srgbClr val="FFFFFF"/>
                  </a:solidFill>
                  <a:latin typeface="Segoe UI Light" panose="020B0502040204020203" pitchFamily="34" charset="0"/>
                  <a:cs typeface="Segoe UI Light" panose="020B0502040204020203" pitchFamily="34" charset="0"/>
                </a:rPr>
                <a:t>high-value services</a:t>
              </a:r>
            </a:p>
            <a:p>
              <a:pPr defTabSz="932597">
                <a:lnSpc>
                  <a:spcPct val="90000"/>
                </a:lnSpc>
                <a:spcAft>
                  <a:spcPts val="612"/>
                </a:spcAft>
              </a:pPr>
              <a:endParaRPr lang="en-US" sz="3200" dirty="0">
                <a:solidFill>
                  <a:srgbClr val="FFFFFF"/>
                </a:solidFill>
                <a:latin typeface="Segoe UI Light" panose="020B0502040204020203" pitchFamily="34" charset="0"/>
                <a:cs typeface="Segoe UI Light" panose="020B0502040204020203" pitchFamily="34" charset="0"/>
              </a:endParaRPr>
            </a:p>
          </p:txBody>
        </p:sp>
        <p:sp>
          <p:nvSpPr>
            <p:cNvPr id="30" name="Rectangle 29"/>
            <p:cNvSpPr/>
            <p:nvPr/>
          </p:nvSpPr>
          <p:spPr bwMode="auto">
            <a:xfrm>
              <a:off x="8227124" y="3050261"/>
              <a:ext cx="3794760" cy="334193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6521" rIns="186521" bIns="182880" numCol="1" spcCol="0" rtlCol="0" fromWordArt="0" anchor="t" anchorCtr="0" forceAA="0" compatLnSpc="1">
              <a:prstTxWarp prst="textNoShape">
                <a:avLst/>
              </a:prstTxWarp>
              <a:noAutofit/>
            </a:bodyPr>
            <a:lstStyle/>
            <a:p>
              <a:pPr defTabSz="932597">
                <a:lnSpc>
                  <a:spcPts val="2400"/>
                </a:lnSpc>
              </a:pPr>
              <a:r>
                <a:rPr lang="en-US" sz="1800" dirty="0">
                  <a:solidFill>
                    <a:srgbClr val="505050"/>
                  </a:solidFill>
                </a:rPr>
                <a:t>Allow partners to engage with organizations quickly to provide targeted high-value services</a:t>
              </a:r>
            </a:p>
          </p:txBody>
        </p:sp>
        <p:sp>
          <p:nvSpPr>
            <p:cNvPr id="31" name="Rectangle 30"/>
            <p:cNvSpPr/>
            <p:nvPr/>
          </p:nvSpPr>
          <p:spPr bwMode="auto">
            <a:xfrm>
              <a:off x="8227124" y="6392194"/>
              <a:ext cx="3794760" cy="325464"/>
            </a:xfrm>
            <a:prstGeom prst="rect">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6521" rIns="186521" bIns="182880" numCol="1" spcCol="0" rtlCol="0" fromWordArt="0" anchor="t" anchorCtr="0" forceAA="0" compatLnSpc="1">
              <a:prstTxWarp prst="textNoShape">
                <a:avLst/>
              </a:prstTxWarp>
              <a:noAutofit/>
            </a:bodyPr>
            <a:lstStyle/>
            <a:p>
              <a:pPr defTabSz="932597">
                <a:lnSpc>
                  <a:spcPct val="90000"/>
                </a:lnSpc>
                <a:spcAft>
                  <a:spcPts val="612"/>
                </a:spcAft>
              </a:pPr>
              <a:endParaRPr lang="en-US" sz="2400" dirty="0">
                <a:solidFill>
                  <a:srgbClr val="FFFFFF"/>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200190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294192" y="275408"/>
            <a:ext cx="13151352" cy="917575"/>
          </a:xfrm>
          <a:prstGeom prst="rect">
            <a:avLst/>
          </a:prstGeom>
        </p:spPr>
        <p:txBody>
          <a:bodyPr vert="horz" wrap="square" lIns="182880" tIns="182880" rIns="182880" bIns="182880" rtlCol="0" anchor="t">
            <a:noAutofit/>
          </a:bodyPr>
          <a:lstStyle>
            <a:lvl1pPr algn="l" defTabSz="931863" rtl="0" fontAlgn="base">
              <a:lnSpc>
                <a:spcPct val="90000"/>
              </a:lnSpc>
              <a:spcBef>
                <a:spcPct val="0"/>
              </a:spcBef>
              <a:spcAft>
                <a:spcPct val="0"/>
              </a:spcAft>
              <a:defRPr lang="en-US" sz="5400" kern="1200" spc="-102" dirty="0">
                <a:ln w="3175">
                  <a:noFill/>
                </a:ln>
                <a:gradFill>
                  <a:gsLst>
                    <a:gs pos="1250">
                      <a:schemeClr val="tx1"/>
                    </a:gs>
                    <a:gs pos="100000">
                      <a:schemeClr val="tx1"/>
                    </a:gs>
                  </a:gsLst>
                  <a:lin ang="5400000" scaled="0"/>
                </a:gradFill>
                <a:latin typeface="+mj-lt"/>
                <a:ea typeface="ＭＳ Ｐゴシック" charset="0"/>
                <a:cs typeface="Segoe UI" pitchFamily="34" charset="0"/>
              </a:defRPr>
            </a:lvl1pPr>
            <a:lvl2pPr algn="l" defTabSz="931863" rtl="0" fontAlgn="base">
              <a:lnSpc>
                <a:spcPct val="90000"/>
              </a:lnSpc>
              <a:spcBef>
                <a:spcPct val="0"/>
              </a:spcBef>
              <a:spcAft>
                <a:spcPct val="0"/>
              </a:spcAft>
              <a:defRPr sz="5400">
                <a:solidFill>
                  <a:schemeClr val="tx1"/>
                </a:solidFill>
                <a:latin typeface="Segoe UI Light" charset="0"/>
                <a:ea typeface="ＭＳ Ｐゴシック" charset="0"/>
              </a:defRPr>
            </a:lvl2pPr>
            <a:lvl3pPr algn="l" defTabSz="931863" rtl="0" fontAlgn="base">
              <a:lnSpc>
                <a:spcPct val="90000"/>
              </a:lnSpc>
              <a:spcBef>
                <a:spcPct val="0"/>
              </a:spcBef>
              <a:spcAft>
                <a:spcPct val="0"/>
              </a:spcAft>
              <a:defRPr sz="5400">
                <a:solidFill>
                  <a:schemeClr val="tx1"/>
                </a:solidFill>
                <a:latin typeface="Segoe UI Light" charset="0"/>
                <a:ea typeface="ＭＳ Ｐゴシック" charset="0"/>
              </a:defRPr>
            </a:lvl3pPr>
            <a:lvl4pPr algn="l" defTabSz="931863" rtl="0" fontAlgn="base">
              <a:lnSpc>
                <a:spcPct val="90000"/>
              </a:lnSpc>
              <a:spcBef>
                <a:spcPct val="0"/>
              </a:spcBef>
              <a:spcAft>
                <a:spcPct val="0"/>
              </a:spcAft>
              <a:defRPr sz="5400">
                <a:solidFill>
                  <a:schemeClr val="tx1"/>
                </a:solidFill>
                <a:latin typeface="Segoe UI Light" charset="0"/>
                <a:ea typeface="ＭＳ Ｐゴシック" charset="0"/>
              </a:defRPr>
            </a:lvl4pPr>
            <a:lvl5pPr algn="l" defTabSz="931863" rtl="0" fontAlgn="base">
              <a:lnSpc>
                <a:spcPct val="90000"/>
              </a:lnSpc>
              <a:spcBef>
                <a:spcPct val="0"/>
              </a:spcBef>
              <a:spcAft>
                <a:spcPct val="0"/>
              </a:spcAft>
              <a:defRPr sz="5400">
                <a:solidFill>
                  <a:schemeClr val="tx1"/>
                </a:solidFill>
                <a:latin typeface="Segoe UI Light" charset="0"/>
                <a:ea typeface="ＭＳ Ｐゴシック" charset="0"/>
              </a:defRPr>
            </a:lvl5pPr>
            <a:lvl6pPr marL="457200" algn="l" defTabSz="931863" rtl="0" fontAlgn="base">
              <a:lnSpc>
                <a:spcPct val="90000"/>
              </a:lnSpc>
              <a:spcBef>
                <a:spcPct val="0"/>
              </a:spcBef>
              <a:spcAft>
                <a:spcPct val="0"/>
              </a:spcAft>
              <a:defRPr sz="5400">
                <a:solidFill>
                  <a:schemeClr val="tx1"/>
                </a:solidFill>
                <a:latin typeface="Segoe UI Light" charset="0"/>
                <a:ea typeface="ＭＳ Ｐゴシック" charset="0"/>
              </a:defRPr>
            </a:lvl6pPr>
            <a:lvl7pPr marL="914400" algn="l" defTabSz="931863" rtl="0" fontAlgn="base">
              <a:lnSpc>
                <a:spcPct val="90000"/>
              </a:lnSpc>
              <a:spcBef>
                <a:spcPct val="0"/>
              </a:spcBef>
              <a:spcAft>
                <a:spcPct val="0"/>
              </a:spcAft>
              <a:defRPr sz="5400">
                <a:solidFill>
                  <a:schemeClr val="tx1"/>
                </a:solidFill>
                <a:latin typeface="Segoe UI Light" charset="0"/>
                <a:ea typeface="ＭＳ Ｐゴシック" charset="0"/>
              </a:defRPr>
            </a:lvl7pPr>
            <a:lvl8pPr marL="1371600" algn="l" defTabSz="931863" rtl="0" fontAlgn="base">
              <a:lnSpc>
                <a:spcPct val="90000"/>
              </a:lnSpc>
              <a:spcBef>
                <a:spcPct val="0"/>
              </a:spcBef>
              <a:spcAft>
                <a:spcPct val="0"/>
              </a:spcAft>
              <a:defRPr sz="5400">
                <a:solidFill>
                  <a:schemeClr val="tx1"/>
                </a:solidFill>
                <a:latin typeface="Segoe UI Light" charset="0"/>
                <a:ea typeface="ＭＳ Ｐゴシック" charset="0"/>
              </a:defRPr>
            </a:lvl8pPr>
            <a:lvl9pPr marL="1828800" algn="l" defTabSz="931863" rtl="0" fontAlgn="base">
              <a:lnSpc>
                <a:spcPct val="90000"/>
              </a:lnSpc>
              <a:spcBef>
                <a:spcPct val="0"/>
              </a:spcBef>
              <a:spcAft>
                <a:spcPct val="0"/>
              </a:spcAft>
              <a:defRPr sz="5400">
                <a:solidFill>
                  <a:schemeClr val="tx1"/>
                </a:solidFill>
                <a:latin typeface="Segoe UI Light" charset="0"/>
                <a:ea typeface="ＭＳ Ｐゴシック" charset="0"/>
              </a:defRPr>
            </a:lvl9pPr>
          </a:lstStyle>
          <a:p>
            <a:r>
              <a:rPr lang="en-US" sz="4000" dirty="0">
                <a:solidFill>
                  <a:schemeClr val="tx1"/>
                </a:solidFill>
              </a:rPr>
              <a:t>FastTrack for EMS </a:t>
            </a:r>
          </a:p>
          <a:p>
            <a:pPr>
              <a:lnSpc>
                <a:spcPct val="100000"/>
              </a:lnSpc>
              <a:spcBef>
                <a:spcPts val="400"/>
              </a:spcBef>
            </a:pPr>
            <a:r>
              <a:rPr lang="en-US" sz="2400" dirty="0">
                <a:solidFill>
                  <a:srgbClr val="269587"/>
                </a:solidFill>
              </a:rPr>
              <a:t>Highlights</a:t>
            </a:r>
            <a:endParaRPr lang="en-US" sz="4400" dirty="0">
              <a:solidFill>
                <a:srgbClr val="269587"/>
              </a:solidFill>
            </a:endParaRPr>
          </a:p>
        </p:txBody>
      </p:sp>
      <p:pic>
        <p:nvPicPr>
          <p:cNvPr id="6" name="Picture 5"/>
          <p:cNvPicPr>
            <a:picLocks noChangeAspect="1"/>
          </p:cNvPicPr>
          <p:nvPr/>
        </p:nvPicPr>
        <p:blipFill>
          <a:blip r:embed="rId3"/>
          <a:stretch>
            <a:fillRect/>
          </a:stretch>
        </p:blipFill>
        <p:spPr>
          <a:xfrm>
            <a:off x="566240" y="2164134"/>
            <a:ext cx="4057401" cy="3723262"/>
          </a:xfrm>
          <a:prstGeom prst="rect">
            <a:avLst/>
          </a:prstGeom>
        </p:spPr>
      </p:pic>
      <p:sp>
        <p:nvSpPr>
          <p:cNvPr id="8" name="Text Placeholder 9"/>
          <p:cNvSpPr txBox="1">
            <a:spLocks/>
          </p:cNvSpPr>
          <p:nvPr/>
        </p:nvSpPr>
        <p:spPr>
          <a:xfrm>
            <a:off x="5109995" y="1487948"/>
            <a:ext cx="6822360" cy="4843406"/>
          </a:xfrm>
          <a:prstGeom prst="rect">
            <a:avLst/>
          </a:prstGeom>
        </p:spPr>
        <p:txBody>
          <a:bodyPr lIns="91440" tIns="182880" rIns="182880" bIns="182880"/>
          <a:lstStyle>
            <a:lvl1pPr marL="342834" marR="0" indent="-342834"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ts val="1000"/>
              </a:spcBef>
              <a:buNone/>
            </a:pPr>
            <a:r>
              <a:rPr lang="en-US" sz="2400" dirty="0">
                <a:solidFill>
                  <a:srgbClr val="269587"/>
                </a:solidFill>
                <a:ea typeface="Segoe UI" pitchFamily="34" charset="0"/>
                <a:cs typeface="Segoe UI Light" panose="020B0502040204020203" pitchFamily="34" charset="0"/>
              </a:rPr>
              <a:t>FastTrack facilitates deployment</a:t>
            </a:r>
          </a:p>
          <a:p>
            <a:pPr marL="0" indent="0">
              <a:lnSpc>
                <a:spcPct val="100000"/>
              </a:lnSpc>
              <a:spcBef>
                <a:spcPts val="1000"/>
              </a:spcBef>
              <a:buNone/>
            </a:pPr>
            <a:r>
              <a:rPr lang="en-US" sz="1600" dirty="0">
                <a:latin typeface="+mn-lt"/>
                <a:ea typeface="Segoe UI" pitchFamily="34" charset="0"/>
                <a:cs typeface="Segoe UI Light" panose="020B0502040204020203" pitchFamily="34" charset="0"/>
              </a:rPr>
              <a:t>Provides a personal, knowledgeable Onboarding Center contact</a:t>
            </a:r>
          </a:p>
          <a:p>
            <a:pPr marL="0" indent="0">
              <a:lnSpc>
                <a:spcPct val="100000"/>
              </a:lnSpc>
              <a:spcBef>
                <a:spcPts val="1000"/>
              </a:spcBef>
              <a:buNone/>
            </a:pPr>
            <a:r>
              <a:rPr lang="en-US" sz="1600" dirty="0">
                <a:latin typeface="+mn-lt"/>
                <a:ea typeface="Segoe UI" pitchFamily="34" charset="0"/>
                <a:cs typeface="Segoe UI Light" panose="020B0502040204020203" pitchFamily="34" charset="0"/>
              </a:rPr>
              <a:t>Can assist in eight languages from multiple centers worldwide</a:t>
            </a:r>
          </a:p>
          <a:p>
            <a:pPr marL="0" indent="0">
              <a:lnSpc>
                <a:spcPct val="100000"/>
              </a:lnSpc>
              <a:spcBef>
                <a:spcPts val="1000"/>
              </a:spcBef>
              <a:buNone/>
            </a:pPr>
            <a:endParaRPr lang="en-US" sz="1600" dirty="0">
              <a:latin typeface="+mn-lt"/>
              <a:ea typeface="Segoe UI" pitchFamily="34" charset="0"/>
              <a:cs typeface="Segoe UI Light" panose="020B0502040204020203" pitchFamily="34" charset="0"/>
            </a:endParaRPr>
          </a:p>
          <a:p>
            <a:pPr marL="0" indent="0">
              <a:lnSpc>
                <a:spcPct val="100000"/>
              </a:lnSpc>
              <a:spcBef>
                <a:spcPts val="1000"/>
              </a:spcBef>
              <a:buNone/>
            </a:pPr>
            <a:r>
              <a:rPr lang="en-US" sz="2400" dirty="0">
                <a:solidFill>
                  <a:srgbClr val="269587"/>
                </a:solidFill>
                <a:ea typeface="Segoe UI" pitchFamily="34" charset="0"/>
                <a:cs typeface="Segoe UI Light" panose="020B0502040204020203" pitchFamily="34" charset="0"/>
              </a:rPr>
              <a:t>FastTrack is based on experience</a:t>
            </a:r>
          </a:p>
          <a:p>
            <a:pPr marL="0" indent="0">
              <a:lnSpc>
                <a:spcPct val="100000"/>
              </a:lnSpc>
              <a:spcBef>
                <a:spcPts val="1000"/>
              </a:spcBef>
              <a:buNone/>
            </a:pPr>
            <a:r>
              <a:rPr lang="en-US" sz="1600" dirty="0">
                <a:latin typeface="+mn-lt"/>
                <a:ea typeface="Segoe UI" pitchFamily="34" charset="0"/>
                <a:cs typeface="Segoe UI Light" panose="020B0502040204020203" pitchFamily="34" charset="0"/>
              </a:rPr>
              <a:t>Learnings from Microsoft Office 365 FastTrack </a:t>
            </a:r>
          </a:p>
          <a:p>
            <a:pPr marL="0" indent="0">
              <a:lnSpc>
                <a:spcPct val="100000"/>
              </a:lnSpc>
              <a:spcBef>
                <a:spcPts val="1000"/>
              </a:spcBef>
              <a:buNone/>
            </a:pPr>
            <a:r>
              <a:rPr lang="en-US" sz="1600" dirty="0">
                <a:latin typeface="+mn-lt"/>
                <a:ea typeface="Segoe UI" pitchFamily="34" charset="0"/>
                <a:cs typeface="Segoe UI Light" panose="020B0502040204020203" pitchFamily="34" charset="0"/>
              </a:rPr>
              <a:t>Proactive adjustments around scope, training, and use</a:t>
            </a:r>
          </a:p>
          <a:p>
            <a:pPr marL="0" indent="0">
              <a:lnSpc>
                <a:spcPct val="100000"/>
              </a:lnSpc>
              <a:spcBef>
                <a:spcPts val="1000"/>
              </a:spcBef>
              <a:buNone/>
            </a:pPr>
            <a:endParaRPr lang="en-US" sz="1800" dirty="0">
              <a:latin typeface="+mn-lt"/>
              <a:ea typeface="Segoe UI" pitchFamily="34" charset="0"/>
              <a:cs typeface="Segoe UI Light" panose="020B0502040204020203" pitchFamily="34" charset="0"/>
            </a:endParaRPr>
          </a:p>
          <a:p>
            <a:pPr marL="0" indent="0">
              <a:lnSpc>
                <a:spcPct val="100000"/>
              </a:lnSpc>
              <a:spcBef>
                <a:spcPts val="1000"/>
              </a:spcBef>
              <a:buNone/>
            </a:pPr>
            <a:r>
              <a:rPr lang="en-US" sz="2400" dirty="0">
                <a:solidFill>
                  <a:srgbClr val="269587"/>
                </a:solidFill>
                <a:ea typeface="Segoe UI" pitchFamily="34" charset="0"/>
                <a:cs typeface="Segoe UI Light" panose="020B0502040204020203" pitchFamily="34" charset="0"/>
              </a:rPr>
              <a:t>FastTrack provides an ongoing service benefit </a:t>
            </a:r>
          </a:p>
          <a:p>
            <a:pPr marL="0" indent="0">
              <a:lnSpc>
                <a:spcPct val="100000"/>
              </a:lnSpc>
              <a:spcBef>
                <a:spcPts val="1000"/>
              </a:spcBef>
              <a:buNone/>
            </a:pPr>
            <a:r>
              <a:rPr lang="en-US" sz="1600" dirty="0">
                <a:latin typeface="+mn-lt"/>
                <a:ea typeface="Segoe UI" pitchFamily="34" charset="0"/>
                <a:cs typeface="Segoe UI Light" panose="020B0502040204020203" pitchFamily="34" charset="0"/>
              </a:rPr>
              <a:t>Significant investment in individual organizations</a:t>
            </a:r>
          </a:p>
          <a:p>
            <a:pPr marL="0" indent="0">
              <a:lnSpc>
                <a:spcPct val="100000"/>
              </a:lnSpc>
              <a:spcBef>
                <a:spcPts val="1000"/>
              </a:spcBef>
              <a:buNone/>
            </a:pPr>
            <a:r>
              <a:rPr lang="en-US" sz="1600" dirty="0">
                <a:latin typeface="+mn-lt"/>
                <a:ea typeface="Segoe UI" pitchFamily="34" charset="0"/>
                <a:cs typeface="Segoe UI Light" panose="020B0502040204020203" pitchFamily="34" charset="0"/>
              </a:rPr>
              <a:t>Dedicated to each organization’s productivity and growth</a:t>
            </a:r>
          </a:p>
          <a:p>
            <a:pPr marL="0" indent="0">
              <a:lnSpc>
                <a:spcPct val="100000"/>
              </a:lnSpc>
              <a:spcBef>
                <a:spcPts val="1000"/>
              </a:spcBef>
              <a:buNone/>
            </a:pPr>
            <a:endParaRPr lang="en-US" sz="1600" dirty="0">
              <a:latin typeface="+mn-lt"/>
              <a:ea typeface="Segoe UI" pitchFamily="34" charset="0"/>
              <a:cs typeface="Segoe UI Light" panose="020B0502040204020203" pitchFamily="34" charset="0"/>
            </a:endParaRPr>
          </a:p>
        </p:txBody>
      </p:sp>
    </p:spTree>
    <p:extLst>
      <p:ext uri="{BB962C8B-B14F-4D97-AF65-F5344CB8AC3E}">
        <p14:creationId xmlns:p14="http://schemas.microsoft.com/office/powerpoint/2010/main" val="3517028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Rectangle 504"/>
          <p:cNvSpPr/>
          <p:nvPr/>
        </p:nvSpPr>
        <p:spPr bwMode="auto">
          <a:xfrm>
            <a:off x="7986094" y="2615157"/>
            <a:ext cx="3660076" cy="4146070"/>
          </a:xfrm>
          <a:prstGeom prst="rect">
            <a:avLst/>
          </a:prstGeom>
          <a:solidFill>
            <a:srgbClr val="00BC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82880" rIns="182880" bIns="182880" numCol="1" rtlCol="0" anchor="b" anchorCtr="0" compatLnSpc="1">
            <a:prstTxWarp prst="textNoShape">
              <a:avLst/>
            </a:prstTxWarp>
          </a:bodyPr>
          <a:lstStyle/>
          <a:p>
            <a:pPr defTabSz="932472" fontAlgn="base">
              <a:spcBef>
                <a:spcPts val="500"/>
              </a:spcBef>
              <a:spcAft>
                <a:spcPct val="0"/>
              </a:spcAft>
            </a:pPr>
            <a:r>
              <a:rPr lang="en-US" sz="1400" b="1" dirty="0">
                <a:solidFill>
                  <a:schemeClr val="bg1"/>
                </a:solidFill>
                <a:latin typeface="Segoe UI" pitchFamily="34" charset="0"/>
                <a:ea typeface="Segoe UI" pitchFamily="34" charset="0"/>
                <a:cs typeface="Segoe UI" pitchFamily="34" charset="0"/>
              </a:rPr>
              <a:t>FastTrack will:</a:t>
            </a:r>
          </a:p>
          <a:p>
            <a:pPr defTabSz="932472" fontAlgn="base">
              <a:spcBef>
                <a:spcPts val="500"/>
              </a:spcBef>
              <a:spcAft>
                <a:spcPct val="0"/>
              </a:spcAft>
            </a:pPr>
            <a:r>
              <a:rPr lang="en-US" sz="1200" dirty="0">
                <a:solidFill>
                  <a:schemeClr val="bg1"/>
                </a:solidFill>
                <a:latin typeface="Segoe UI" pitchFamily="34" charset="0"/>
                <a:ea typeface="Segoe UI" pitchFamily="34" charset="0"/>
                <a:cs typeface="Segoe UI" pitchFamily="34" charset="0"/>
              </a:rPr>
              <a:t>Activate rights management for users</a:t>
            </a:r>
          </a:p>
          <a:p>
            <a:pPr defTabSz="932472" fontAlgn="base">
              <a:spcBef>
                <a:spcPts val="500"/>
              </a:spcBef>
              <a:spcAft>
                <a:spcPct val="0"/>
              </a:spcAft>
            </a:pPr>
            <a:r>
              <a:rPr lang="en-US" sz="1200" dirty="0">
                <a:solidFill>
                  <a:schemeClr val="bg1"/>
                </a:solidFill>
                <a:latin typeface="Segoe UI" pitchFamily="34" charset="0"/>
                <a:ea typeface="Segoe UI" pitchFamily="34" charset="0"/>
                <a:cs typeface="Segoe UI" pitchFamily="34" charset="0"/>
              </a:rPr>
              <a:t>Configure sharing with external partners</a:t>
            </a:r>
          </a:p>
          <a:p>
            <a:pPr defTabSz="932472" fontAlgn="base">
              <a:spcBef>
                <a:spcPts val="500"/>
              </a:spcBef>
              <a:spcAft>
                <a:spcPct val="0"/>
              </a:spcAft>
            </a:pPr>
            <a:r>
              <a:rPr lang="en-US" sz="1200" dirty="0">
                <a:solidFill>
                  <a:schemeClr val="bg1"/>
                </a:solidFill>
                <a:latin typeface="Segoe UI" pitchFamily="34" charset="0"/>
                <a:ea typeface="Segoe UI" pitchFamily="34" charset="0"/>
                <a:cs typeface="Segoe UI" pitchFamily="34" charset="0"/>
              </a:rPr>
              <a:t>Track usage</a:t>
            </a:r>
          </a:p>
          <a:p>
            <a:pPr defTabSz="932472" fontAlgn="base">
              <a:spcBef>
                <a:spcPts val="500"/>
              </a:spcBef>
              <a:spcAft>
                <a:spcPct val="0"/>
              </a:spcAft>
            </a:pPr>
            <a:r>
              <a:rPr lang="en-US" sz="1200" dirty="0">
                <a:solidFill>
                  <a:schemeClr val="bg1"/>
                </a:solidFill>
                <a:latin typeface="Segoe UI" pitchFamily="34" charset="0"/>
                <a:ea typeface="Segoe UI" pitchFamily="34" charset="0"/>
                <a:cs typeface="Segoe UI" pitchFamily="34" charset="0"/>
              </a:rPr>
              <a:t>Test revocation of protected assets</a:t>
            </a:r>
            <a:br>
              <a:rPr lang="en-US" sz="1300" dirty="0">
                <a:solidFill>
                  <a:schemeClr val="bg1"/>
                </a:solidFill>
                <a:latin typeface="Segoe UI" pitchFamily="34" charset="0"/>
                <a:ea typeface="Segoe UI" pitchFamily="34" charset="0"/>
                <a:cs typeface="Segoe UI" pitchFamily="34" charset="0"/>
              </a:rPr>
            </a:br>
            <a:br>
              <a:rPr lang="en-US" sz="1300" dirty="0">
                <a:solidFill>
                  <a:schemeClr val="bg1"/>
                </a:solidFill>
                <a:latin typeface="Segoe UI" pitchFamily="34" charset="0"/>
                <a:ea typeface="Segoe UI" pitchFamily="34" charset="0"/>
                <a:cs typeface="Segoe UI" pitchFamily="34" charset="0"/>
              </a:rPr>
            </a:br>
            <a:endParaRPr lang="en-US" sz="1300" dirty="0">
              <a:solidFill>
                <a:schemeClr val="bg1"/>
              </a:solidFill>
              <a:latin typeface="Segoe UI" pitchFamily="34" charset="0"/>
              <a:ea typeface="Segoe UI" pitchFamily="34" charset="0"/>
              <a:cs typeface="Segoe UI" pitchFamily="34" charset="0"/>
            </a:endParaRPr>
          </a:p>
        </p:txBody>
      </p:sp>
      <p:sp>
        <p:nvSpPr>
          <p:cNvPr id="351" name="Rectangle 350"/>
          <p:cNvSpPr/>
          <p:nvPr/>
        </p:nvSpPr>
        <p:spPr bwMode="auto">
          <a:xfrm>
            <a:off x="497819" y="1626400"/>
            <a:ext cx="11148351" cy="914400"/>
          </a:xfrm>
          <a:prstGeom prst="rect">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0" rIns="0" bIns="0" numCol="1" rtlCol="0" anchor="ctr" anchorCtr="0" compatLnSpc="1">
            <a:prstTxWarp prst="textNoShape">
              <a:avLst/>
            </a:prstTxWarp>
          </a:bodyPr>
          <a:lstStyle/>
          <a:p>
            <a:pPr lvl="0" defTabSz="932472" fontAlgn="base">
              <a:spcBef>
                <a:spcPct val="0"/>
              </a:spcBef>
              <a:spcAft>
                <a:spcPts val="1200"/>
              </a:spcAft>
            </a:pPr>
            <a:r>
              <a:rPr lang="en-US" sz="1800" dirty="0">
                <a:ea typeface="Segoe UI" pitchFamily="34" charset="0"/>
                <a:cs typeface="Segoe UI" pitchFamily="34" charset="0"/>
              </a:rPr>
              <a:t>Microsoft FastTrack for Enterprise Mobility Suite provides remote deployment assistance for Azure Active Directory Premium, Intune, and Azure Rights Management</a:t>
            </a:r>
            <a:endParaRPr lang="en-US" sz="1800" b="1" dirty="0">
              <a:gradFill>
                <a:gsLst>
                  <a:gs pos="0">
                    <a:schemeClr val="bg1"/>
                  </a:gs>
                  <a:gs pos="100000">
                    <a:schemeClr val="bg1"/>
                  </a:gs>
                </a:gsLst>
                <a:lin ang="5400000" scaled="0"/>
              </a:gradFill>
            </a:endParaRPr>
          </a:p>
        </p:txBody>
      </p:sp>
      <p:sp>
        <p:nvSpPr>
          <p:cNvPr id="427" name="TextBox 426"/>
          <p:cNvSpPr txBox="1"/>
          <p:nvPr/>
        </p:nvSpPr>
        <p:spPr>
          <a:xfrm>
            <a:off x="7986094" y="2615157"/>
            <a:ext cx="3660076" cy="646331"/>
          </a:xfrm>
          <a:prstGeom prst="rect">
            <a:avLst/>
          </a:prstGeom>
          <a:noFill/>
        </p:spPr>
        <p:txBody>
          <a:bodyPr wrap="square" lIns="182880" tIns="182880" rIns="182880" bIns="182880" rtlCol="0">
            <a:spAutoFit/>
          </a:bodyPr>
          <a:lstStyle/>
          <a:p>
            <a:pPr>
              <a:lnSpc>
                <a:spcPct val="90000"/>
              </a:lnSpc>
              <a:spcAft>
                <a:spcPts val="600"/>
              </a:spcAft>
            </a:pPr>
            <a:r>
              <a:rPr lang="en-US" sz="2000" dirty="0">
                <a:solidFill>
                  <a:schemeClr val="bg1"/>
                </a:solidFill>
                <a:ea typeface="Segoe UI" pitchFamily="34" charset="0"/>
                <a:cs typeface="Segoe UI" pitchFamily="34" charset="0"/>
              </a:rPr>
              <a:t>Azure Rights Management</a:t>
            </a:r>
            <a:endParaRPr lang="en-US" sz="2000" dirty="0">
              <a:solidFill>
                <a:schemeClr val="bg1"/>
              </a:solidFill>
            </a:endParaRPr>
          </a:p>
        </p:txBody>
      </p:sp>
      <p:sp>
        <p:nvSpPr>
          <p:cNvPr id="504" name="Rectangle 503"/>
          <p:cNvSpPr/>
          <p:nvPr/>
        </p:nvSpPr>
        <p:spPr bwMode="auto">
          <a:xfrm>
            <a:off x="4244079" y="2615157"/>
            <a:ext cx="3660076" cy="4146070"/>
          </a:xfrm>
          <a:prstGeom prst="rect">
            <a:avLst/>
          </a:prstGeom>
          <a:solidFill>
            <a:srgbClr val="00BC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82880" rIns="182880" bIns="182880" numCol="1" rtlCol="0" anchor="b" anchorCtr="0" compatLnSpc="1">
            <a:prstTxWarp prst="textNoShape">
              <a:avLst/>
            </a:prstTxWarp>
          </a:bodyPr>
          <a:lstStyle/>
          <a:p>
            <a:pPr defTabSz="932472" fontAlgn="base">
              <a:spcBef>
                <a:spcPts val="500"/>
              </a:spcBef>
              <a:spcAft>
                <a:spcPct val="0"/>
              </a:spcAft>
            </a:pPr>
            <a:r>
              <a:rPr lang="en-US" sz="1400" b="1" dirty="0">
                <a:solidFill>
                  <a:schemeClr val="bg1"/>
                </a:solidFill>
                <a:latin typeface="Segoe UI" pitchFamily="34" charset="0"/>
                <a:ea typeface="Segoe UI" pitchFamily="34" charset="0"/>
                <a:cs typeface="Segoe UI" pitchFamily="34" charset="0"/>
              </a:rPr>
              <a:t>FastTrack will:</a:t>
            </a:r>
          </a:p>
          <a:p>
            <a:pPr defTabSz="932472" fontAlgn="base">
              <a:spcBef>
                <a:spcPts val="500"/>
              </a:spcBef>
              <a:spcAft>
                <a:spcPct val="0"/>
              </a:spcAft>
            </a:pPr>
            <a:r>
              <a:rPr lang="en-US" sz="1200" dirty="0">
                <a:solidFill>
                  <a:schemeClr val="bg1"/>
                </a:solidFill>
                <a:latin typeface="Segoe UI" pitchFamily="34" charset="0"/>
                <a:ea typeface="Segoe UI" pitchFamily="34" charset="0"/>
                <a:cs typeface="Segoe UI" pitchFamily="34" charset="0"/>
              </a:rPr>
              <a:t>Set up users and groups</a:t>
            </a:r>
          </a:p>
          <a:p>
            <a:pPr defTabSz="932472" fontAlgn="base">
              <a:spcBef>
                <a:spcPts val="500"/>
              </a:spcBef>
              <a:spcAft>
                <a:spcPct val="0"/>
              </a:spcAft>
            </a:pPr>
            <a:r>
              <a:rPr lang="en-US" sz="1200" dirty="0">
                <a:solidFill>
                  <a:schemeClr val="bg1"/>
                </a:solidFill>
                <a:latin typeface="Segoe UI" pitchFamily="34" charset="0"/>
                <a:ea typeface="Segoe UI" pitchFamily="34" charset="0"/>
                <a:cs typeface="Segoe UI" pitchFamily="34" charset="0"/>
              </a:rPr>
              <a:t>Enable management of test devices</a:t>
            </a:r>
          </a:p>
          <a:p>
            <a:pPr defTabSz="932472" fontAlgn="base">
              <a:spcBef>
                <a:spcPts val="500"/>
              </a:spcBef>
              <a:spcAft>
                <a:spcPct val="0"/>
              </a:spcAft>
            </a:pPr>
            <a:r>
              <a:rPr lang="en-US" sz="1200" dirty="0">
                <a:solidFill>
                  <a:schemeClr val="bg1"/>
                </a:solidFill>
                <a:latin typeface="Segoe UI" pitchFamily="34" charset="0"/>
                <a:ea typeface="Segoe UI" pitchFamily="34" charset="0"/>
                <a:cs typeface="Segoe UI" pitchFamily="34" charset="0"/>
              </a:rPr>
              <a:t>Optionally connect on-premises Microsoft System Center Configuration Manager to Intune for a single management portal experience</a:t>
            </a:r>
          </a:p>
          <a:p>
            <a:pPr defTabSz="932472" fontAlgn="base">
              <a:spcBef>
                <a:spcPts val="500"/>
              </a:spcBef>
              <a:spcAft>
                <a:spcPct val="0"/>
              </a:spcAft>
            </a:pPr>
            <a:endParaRPr lang="en-US" sz="1200" dirty="0">
              <a:solidFill>
                <a:schemeClr val="bg1"/>
              </a:solidFill>
              <a:latin typeface="Segoe UI" pitchFamily="34" charset="0"/>
              <a:ea typeface="Segoe UI" pitchFamily="34" charset="0"/>
              <a:cs typeface="Segoe UI" pitchFamily="34" charset="0"/>
            </a:endParaRPr>
          </a:p>
        </p:txBody>
      </p:sp>
      <p:sp>
        <p:nvSpPr>
          <p:cNvPr id="503" name="Rectangle 502"/>
          <p:cNvSpPr/>
          <p:nvPr/>
        </p:nvSpPr>
        <p:spPr bwMode="auto">
          <a:xfrm>
            <a:off x="498717" y="2615157"/>
            <a:ext cx="3660076" cy="4146070"/>
          </a:xfrm>
          <a:prstGeom prst="rect">
            <a:avLst/>
          </a:prstGeom>
          <a:solidFill>
            <a:srgbClr val="00BC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82880" rIns="182880" bIns="246888" numCol="1" rtlCol="0" anchor="b" anchorCtr="0" compatLnSpc="1">
            <a:prstTxWarp prst="textNoShape">
              <a:avLst/>
            </a:prstTxWarp>
          </a:bodyPr>
          <a:lstStyle/>
          <a:p>
            <a:pPr defTabSz="932472" fontAlgn="base">
              <a:spcBef>
                <a:spcPts val="500"/>
              </a:spcBef>
              <a:spcAft>
                <a:spcPct val="0"/>
              </a:spcAft>
            </a:pPr>
            <a:r>
              <a:rPr lang="en-US" sz="1400" b="1" dirty="0">
                <a:solidFill>
                  <a:schemeClr val="bg1"/>
                </a:solidFill>
                <a:latin typeface="Segoe UI" pitchFamily="34" charset="0"/>
                <a:ea typeface="Segoe UI" pitchFamily="34" charset="0"/>
                <a:cs typeface="Segoe UI" pitchFamily="34" charset="0"/>
              </a:rPr>
              <a:t>FastTrack will: </a:t>
            </a:r>
          </a:p>
          <a:p>
            <a:pPr defTabSz="932472" fontAlgn="base">
              <a:spcBef>
                <a:spcPts val="500"/>
              </a:spcBef>
              <a:spcAft>
                <a:spcPct val="0"/>
              </a:spcAft>
            </a:pPr>
            <a:r>
              <a:rPr lang="en-US" sz="1200" dirty="0">
                <a:solidFill>
                  <a:schemeClr val="bg1"/>
                </a:solidFill>
                <a:latin typeface="Segoe UI" pitchFamily="34" charset="0"/>
                <a:ea typeface="Segoe UI" pitchFamily="34" charset="0"/>
                <a:cs typeface="Segoe UI" pitchFamily="34" charset="0"/>
              </a:rPr>
              <a:t>Get organizational identities to the cloud</a:t>
            </a:r>
          </a:p>
          <a:p>
            <a:pPr defTabSz="932472" fontAlgn="base">
              <a:spcBef>
                <a:spcPts val="500"/>
              </a:spcBef>
              <a:spcAft>
                <a:spcPct val="0"/>
              </a:spcAft>
            </a:pPr>
            <a:r>
              <a:rPr lang="en-US" sz="1200" dirty="0">
                <a:solidFill>
                  <a:schemeClr val="bg1"/>
                </a:solidFill>
                <a:latin typeface="Segoe UI" pitchFamily="34" charset="0"/>
                <a:ea typeface="Segoe UI" pitchFamily="34" charset="0"/>
                <a:cs typeface="Segoe UI" pitchFamily="34" charset="0"/>
              </a:rPr>
              <a:t>Set up single sign-on for test apps (including Azure Active Directory Application Proxy apps)</a:t>
            </a:r>
          </a:p>
          <a:p>
            <a:pPr defTabSz="932472" fontAlgn="base">
              <a:spcBef>
                <a:spcPts val="500"/>
              </a:spcBef>
              <a:spcAft>
                <a:spcPct val="0"/>
              </a:spcAft>
            </a:pPr>
            <a:r>
              <a:rPr lang="en-US" sz="1200" dirty="0">
                <a:solidFill>
                  <a:schemeClr val="bg1"/>
                </a:solidFill>
                <a:latin typeface="Segoe UI" pitchFamily="34" charset="0"/>
                <a:ea typeface="Segoe UI" pitchFamily="34" charset="0"/>
                <a:cs typeface="Segoe UI" pitchFamily="34" charset="0"/>
              </a:rPr>
              <a:t>Configure self-service options like password reset and Azure Multi-Factor Authentication in the MyApps Portal</a:t>
            </a:r>
          </a:p>
        </p:txBody>
      </p:sp>
      <p:sp>
        <p:nvSpPr>
          <p:cNvPr id="28" name="Title 2"/>
          <p:cNvSpPr txBox="1">
            <a:spLocks/>
          </p:cNvSpPr>
          <p:nvPr/>
        </p:nvSpPr>
        <p:spPr>
          <a:xfrm>
            <a:off x="294192" y="275408"/>
            <a:ext cx="13151352" cy="917575"/>
          </a:xfrm>
          <a:prstGeom prst="rect">
            <a:avLst/>
          </a:prstGeom>
        </p:spPr>
        <p:txBody>
          <a:bodyPr vert="horz" wrap="square" lIns="182880" tIns="182880" rIns="182880" bIns="182880" rtlCol="0" anchor="t">
            <a:noAutofit/>
          </a:bodyPr>
          <a:lstStyle>
            <a:lvl1pPr algn="l" defTabSz="931863" rtl="0" fontAlgn="base">
              <a:lnSpc>
                <a:spcPct val="90000"/>
              </a:lnSpc>
              <a:spcBef>
                <a:spcPct val="0"/>
              </a:spcBef>
              <a:spcAft>
                <a:spcPct val="0"/>
              </a:spcAft>
              <a:defRPr lang="en-US" sz="5400" kern="1200" spc="-102" dirty="0">
                <a:ln w="3175">
                  <a:noFill/>
                </a:ln>
                <a:gradFill>
                  <a:gsLst>
                    <a:gs pos="1250">
                      <a:schemeClr val="tx1"/>
                    </a:gs>
                    <a:gs pos="100000">
                      <a:schemeClr val="tx1"/>
                    </a:gs>
                  </a:gsLst>
                  <a:lin ang="5400000" scaled="0"/>
                </a:gradFill>
                <a:latin typeface="+mj-lt"/>
                <a:ea typeface="ＭＳ Ｐゴシック" charset="0"/>
                <a:cs typeface="Segoe UI" pitchFamily="34" charset="0"/>
              </a:defRPr>
            </a:lvl1pPr>
            <a:lvl2pPr algn="l" defTabSz="931863" rtl="0" fontAlgn="base">
              <a:lnSpc>
                <a:spcPct val="90000"/>
              </a:lnSpc>
              <a:spcBef>
                <a:spcPct val="0"/>
              </a:spcBef>
              <a:spcAft>
                <a:spcPct val="0"/>
              </a:spcAft>
              <a:defRPr sz="5400">
                <a:solidFill>
                  <a:schemeClr val="tx1"/>
                </a:solidFill>
                <a:latin typeface="Segoe UI Light" charset="0"/>
                <a:ea typeface="ＭＳ Ｐゴシック" charset="0"/>
              </a:defRPr>
            </a:lvl2pPr>
            <a:lvl3pPr algn="l" defTabSz="931863" rtl="0" fontAlgn="base">
              <a:lnSpc>
                <a:spcPct val="90000"/>
              </a:lnSpc>
              <a:spcBef>
                <a:spcPct val="0"/>
              </a:spcBef>
              <a:spcAft>
                <a:spcPct val="0"/>
              </a:spcAft>
              <a:defRPr sz="5400">
                <a:solidFill>
                  <a:schemeClr val="tx1"/>
                </a:solidFill>
                <a:latin typeface="Segoe UI Light" charset="0"/>
                <a:ea typeface="ＭＳ Ｐゴシック" charset="0"/>
              </a:defRPr>
            </a:lvl3pPr>
            <a:lvl4pPr algn="l" defTabSz="931863" rtl="0" fontAlgn="base">
              <a:lnSpc>
                <a:spcPct val="90000"/>
              </a:lnSpc>
              <a:spcBef>
                <a:spcPct val="0"/>
              </a:spcBef>
              <a:spcAft>
                <a:spcPct val="0"/>
              </a:spcAft>
              <a:defRPr sz="5400">
                <a:solidFill>
                  <a:schemeClr val="tx1"/>
                </a:solidFill>
                <a:latin typeface="Segoe UI Light" charset="0"/>
                <a:ea typeface="ＭＳ Ｐゴシック" charset="0"/>
              </a:defRPr>
            </a:lvl4pPr>
            <a:lvl5pPr algn="l" defTabSz="931863" rtl="0" fontAlgn="base">
              <a:lnSpc>
                <a:spcPct val="90000"/>
              </a:lnSpc>
              <a:spcBef>
                <a:spcPct val="0"/>
              </a:spcBef>
              <a:spcAft>
                <a:spcPct val="0"/>
              </a:spcAft>
              <a:defRPr sz="5400">
                <a:solidFill>
                  <a:schemeClr val="tx1"/>
                </a:solidFill>
                <a:latin typeface="Segoe UI Light" charset="0"/>
                <a:ea typeface="ＭＳ Ｐゴシック" charset="0"/>
              </a:defRPr>
            </a:lvl5pPr>
            <a:lvl6pPr marL="457200" algn="l" defTabSz="931863" rtl="0" fontAlgn="base">
              <a:lnSpc>
                <a:spcPct val="90000"/>
              </a:lnSpc>
              <a:spcBef>
                <a:spcPct val="0"/>
              </a:spcBef>
              <a:spcAft>
                <a:spcPct val="0"/>
              </a:spcAft>
              <a:defRPr sz="5400">
                <a:solidFill>
                  <a:schemeClr val="tx1"/>
                </a:solidFill>
                <a:latin typeface="Segoe UI Light" charset="0"/>
                <a:ea typeface="ＭＳ Ｐゴシック" charset="0"/>
              </a:defRPr>
            </a:lvl6pPr>
            <a:lvl7pPr marL="914400" algn="l" defTabSz="931863" rtl="0" fontAlgn="base">
              <a:lnSpc>
                <a:spcPct val="90000"/>
              </a:lnSpc>
              <a:spcBef>
                <a:spcPct val="0"/>
              </a:spcBef>
              <a:spcAft>
                <a:spcPct val="0"/>
              </a:spcAft>
              <a:defRPr sz="5400">
                <a:solidFill>
                  <a:schemeClr val="tx1"/>
                </a:solidFill>
                <a:latin typeface="Segoe UI Light" charset="0"/>
                <a:ea typeface="ＭＳ Ｐゴシック" charset="0"/>
              </a:defRPr>
            </a:lvl7pPr>
            <a:lvl8pPr marL="1371600" algn="l" defTabSz="931863" rtl="0" fontAlgn="base">
              <a:lnSpc>
                <a:spcPct val="90000"/>
              </a:lnSpc>
              <a:spcBef>
                <a:spcPct val="0"/>
              </a:spcBef>
              <a:spcAft>
                <a:spcPct val="0"/>
              </a:spcAft>
              <a:defRPr sz="5400">
                <a:solidFill>
                  <a:schemeClr val="tx1"/>
                </a:solidFill>
                <a:latin typeface="Segoe UI Light" charset="0"/>
                <a:ea typeface="ＭＳ Ｐゴシック" charset="0"/>
              </a:defRPr>
            </a:lvl8pPr>
            <a:lvl9pPr marL="1828800" algn="l" defTabSz="931863" rtl="0" fontAlgn="base">
              <a:lnSpc>
                <a:spcPct val="90000"/>
              </a:lnSpc>
              <a:spcBef>
                <a:spcPct val="0"/>
              </a:spcBef>
              <a:spcAft>
                <a:spcPct val="0"/>
              </a:spcAft>
              <a:defRPr sz="5400">
                <a:solidFill>
                  <a:schemeClr val="tx1"/>
                </a:solidFill>
                <a:latin typeface="Segoe UI Light" charset="0"/>
                <a:ea typeface="ＭＳ Ｐゴシック" charset="0"/>
              </a:defRPr>
            </a:lvl9pPr>
          </a:lstStyle>
          <a:p>
            <a:r>
              <a:rPr lang="en-US" sz="4000" dirty="0">
                <a:solidFill>
                  <a:schemeClr val="tx1"/>
                </a:solidFill>
              </a:rPr>
              <a:t>FastTrack for EMS </a:t>
            </a:r>
          </a:p>
          <a:p>
            <a:pPr>
              <a:lnSpc>
                <a:spcPct val="100000"/>
              </a:lnSpc>
              <a:spcBef>
                <a:spcPts val="400"/>
              </a:spcBef>
            </a:pPr>
            <a:r>
              <a:rPr lang="en-US" sz="2400" dirty="0">
                <a:solidFill>
                  <a:srgbClr val="269587"/>
                </a:solidFill>
              </a:rPr>
              <a:t>Service description</a:t>
            </a:r>
            <a:endParaRPr lang="en-US" sz="4400" dirty="0">
              <a:solidFill>
                <a:srgbClr val="269587"/>
              </a:solidFill>
            </a:endParaRPr>
          </a:p>
        </p:txBody>
      </p:sp>
      <p:pic>
        <p:nvPicPr>
          <p:cNvPr id="30" name="Picture 29"/>
          <p:cNvPicPr>
            <a:picLocks noChangeAspect="1"/>
          </p:cNvPicPr>
          <p:nvPr/>
        </p:nvPicPr>
        <p:blipFill>
          <a:blip r:embed="rId3"/>
          <a:stretch>
            <a:fillRect/>
          </a:stretch>
        </p:blipFill>
        <p:spPr>
          <a:xfrm>
            <a:off x="1989328" y="3515319"/>
            <a:ext cx="678854" cy="1182520"/>
          </a:xfrm>
          <a:prstGeom prst="rect">
            <a:avLst/>
          </a:prstGeom>
        </p:spPr>
      </p:pic>
      <p:pic>
        <p:nvPicPr>
          <p:cNvPr id="31" name="Picture 30"/>
          <p:cNvPicPr>
            <a:picLocks noChangeAspect="1"/>
          </p:cNvPicPr>
          <p:nvPr/>
        </p:nvPicPr>
        <p:blipFill>
          <a:blip r:embed="rId4"/>
          <a:stretch>
            <a:fillRect/>
          </a:stretch>
        </p:blipFill>
        <p:spPr>
          <a:xfrm>
            <a:off x="9099272" y="3693006"/>
            <a:ext cx="1433720" cy="827147"/>
          </a:xfrm>
          <a:prstGeom prst="rect">
            <a:avLst/>
          </a:prstGeom>
        </p:spPr>
      </p:pic>
      <p:sp>
        <p:nvSpPr>
          <p:cNvPr id="32" name="TextBox 31"/>
          <p:cNvSpPr txBox="1"/>
          <p:nvPr/>
        </p:nvSpPr>
        <p:spPr>
          <a:xfrm>
            <a:off x="498717" y="2615157"/>
            <a:ext cx="3702747" cy="923330"/>
          </a:xfrm>
          <a:prstGeom prst="rect">
            <a:avLst/>
          </a:prstGeom>
          <a:noFill/>
        </p:spPr>
        <p:txBody>
          <a:bodyPr wrap="square" lIns="182880" tIns="182880" rIns="182880" bIns="182880" rtlCol="0">
            <a:spAutoFit/>
          </a:bodyPr>
          <a:lstStyle/>
          <a:p>
            <a:pPr>
              <a:lnSpc>
                <a:spcPct val="90000"/>
              </a:lnSpc>
              <a:spcAft>
                <a:spcPts val="600"/>
              </a:spcAft>
            </a:pPr>
            <a:r>
              <a:rPr lang="en-US" sz="2000" dirty="0">
                <a:solidFill>
                  <a:schemeClr val="bg1"/>
                </a:solidFill>
                <a:ea typeface="Segoe UI" pitchFamily="34" charset="0"/>
                <a:cs typeface="Segoe UI" pitchFamily="34" charset="0"/>
              </a:rPr>
              <a:t>Azure Active Directory Premium</a:t>
            </a:r>
            <a:endParaRPr lang="en-US" sz="2000" dirty="0">
              <a:solidFill>
                <a:schemeClr val="bg1"/>
              </a:solidFill>
            </a:endParaRPr>
          </a:p>
        </p:txBody>
      </p:sp>
      <p:sp>
        <p:nvSpPr>
          <p:cNvPr id="33" name="TextBox 32"/>
          <p:cNvSpPr txBox="1"/>
          <p:nvPr/>
        </p:nvSpPr>
        <p:spPr>
          <a:xfrm>
            <a:off x="4244079" y="2615157"/>
            <a:ext cx="2798501" cy="646331"/>
          </a:xfrm>
          <a:prstGeom prst="rect">
            <a:avLst/>
          </a:prstGeom>
          <a:noFill/>
        </p:spPr>
        <p:txBody>
          <a:bodyPr wrap="square" lIns="182880" tIns="182880" rIns="182880" bIns="182880" rtlCol="0">
            <a:spAutoFit/>
          </a:bodyPr>
          <a:lstStyle/>
          <a:p>
            <a:pPr>
              <a:lnSpc>
                <a:spcPct val="90000"/>
              </a:lnSpc>
              <a:spcAft>
                <a:spcPts val="600"/>
              </a:spcAft>
            </a:pPr>
            <a:r>
              <a:rPr lang="en-US" sz="2000" dirty="0">
                <a:solidFill>
                  <a:schemeClr val="bg1"/>
                </a:solidFill>
                <a:ea typeface="Segoe UI" pitchFamily="34" charset="0"/>
                <a:cs typeface="Segoe UI" pitchFamily="34" charset="0"/>
              </a:rPr>
              <a:t>Microsoft Intune</a:t>
            </a:r>
            <a:endParaRPr lang="en-US" sz="2000" dirty="0">
              <a:solidFill>
                <a:schemeClr val="bg1"/>
              </a:solidFill>
            </a:endParaRPr>
          </a:p>
        </p:txBody>
      </p:sp>
      <p:pic>
        <p:nvPicPr>
          <p:cNvPr id="34" name="Picture 33"/>
          <p:cNvPicPr>
            <a:picLocks noChangeAspect="1"/>
          </p:cNvPicPr>
          <p:nvPr/>
        </p:nvPicPr>
        <p:blipFill>
          <a:blip r:embed="rId5"/>
          <a:stretch>
            <a:fillRect/>
          </a:stretch>
        </p:blipFill>
        <p:spPr>
          <a:xfrm>
            <a:off x="5398038" y="3337632"/>
            <a:ext cx="1352158" cy="1360207"/>
          </a:xfrm>
          <a:prstGeom prst="rect">
            <a:avLst/>
          </a:prstGeom>
        </p:spPr>
      </p:pic>
    </p:spTree>
    <p:extLst>
      <p:ext uri="{BB962C8B-B14F-4D97-AF65-F5344CB8AC3E}">
        <p14:creationId xmlns:p14="http://schemas.microsoft.com/office/powerpoint/2010/main" val="392058206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Rectangle 182"/>
          <p:cNvSpPr/>
          <p:nvPr/>
        </p:nvSpPr>
        <p:spPr bwMode="auto">
          <a:xfrm rot="16200000">
            <a:off x="2212620" y="6168578"/>
            <a:ext cx="1119959" cy="367800"/>
          </a:xfrm>
          <a:prstGeom prst="rect">
            <a:avLst/>
          </a:prstGeom>
          <a:solidFill>
            <a:schemeClr val="accent3">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vert" wrap="square" lIns="0" tIns="0" rIns="0" bIns="0"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r>
              <a:rPr lang="en-US" sz="900" dirty="0">
                <a:gradFill>
                  <a:gsLst>
                    <a:gs pos="0">
                      <a:srgbClr val="FFFFFF"/>
                    </a:gs>
                    <a:gs pos="100000">
                      <a:srgbClr val="FFFFFF"/>
                    </a:gs>
                  </a:gsLst>
                  <a:lin ang="5400000" scaled="0"/>
                </a:gradFill>
                <a:ea typeface="Segoe UI" pitchFamily="34" charset="0"/>
                <a:cs typeface="Segoe UI" pitchFamily="34" charset="0"/>
              </a:rPr>
              <a:t>40%</a:t>
            </a:r>
          </a:p>
        </p:txBody>
      </p:sp>
      <p:grpSp>
        <p:nvGrpSpPr>
          <p:cNvPr id="187" name="Group 186"/>
          <p:cNvGrpSpPr/>
          <p:nvPr/>
        </p:nvGrpSpPr>
        <p:grpSpPr>
          <a:xfrm>
            <a:off x="2589777" y="2508752"/>
            <a:ext cx="373470" cy="2239320"/>
            <a:chOff x="2589777" y="2750396"/>
            <a:chExt cx="373470" cy="2012200"/>
          </a:xfrm>
        </p:grpSpPr>
        <p:sp>
          <p:nvSpPr>
            <p:cNvPr id="185" name="Rectangle 184"/>
            <p:cNvSpPr/>
            <p:nvPr/>
          </p:nvSpPr>
          <p:spPr bwMode="auto">
            <a:xfrm rot="16200000">
              <a:off x="2056338" y="3855688"/>
              <a:ext cx="1440347" cy="37347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274320" tIns="146304" rIns="182880" bIns="146304"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defTabSz="932472" fontAlgn="base">
                <a:lnSpc>
                  <a:spcPct val="90000"/>
                </a:lnSpc>
                <a:spcBef>
                  <a:spcPct val="0"/>
                </a:spcBef>
                <a:spcAft>
                  <a:spcPct val="0"/>
                </a:spcAft>
              </a:pPr>
              <a:r>
                <a:rPr lang="en-US" sz="900" dirty="0">
                  <a:gradFill>
                    <a:gsLst>
                      <a:gs pos="0">
                        <a:srgbClr val="FFFFFF"/>
                      </a:gs>
                      <a:gs pos="100000">
                        <a:srgbClr val="FFFFFF"/>
                      </a:gs>
                    </a:gsLst>
                    <a:lin ang="5400000" scaled="0"/>
                  </a:gradFill>
                  <a:ea typeface="Segoe UI" pitchFamily="34" charset="0"/>
                  <a:cs typeface="Segoe UI" pitchFamily="34" charset="0"/>
                </a:rPr>
                <a:t>$13,905 Revenue</a:t>
              </a:r>
            </a:p>
          </p:txBody>
        </p:sp>
        <p:sp>
          <p:nvSpPr>
            <p:cNvPr id="186" name="Rectangle 185"/>
            <p:cNvSpPr/>
            <p:nvPr/>
          </p:nvSpPr>
          <p:spPr bwMode="auto">
            <a:xfrm rot="16200000">
              <a:off x="2419318" y="2920855"/>
              <a:ext cx="714387" cy="373470"/>
            </a:xfrm>
            <a:prstGeom prst="rect">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r>
                <a:rPr lang="en-US" sz="900" dirty="0">
                  <a:gradFill>
                    <a:gsLst>
                      <a:gs pos="0">
                        <a:srgbClr val="FFFFFF"/>
                      </a:gs>
                      <a:gs pos="100000">
                        <a:srgbClr val="FFFFFF"/>
                      </a:gs>
                    </a:gsLst>
                    <a:lin ang="5400000" scaled="0"/>
                  </a:gradFill>
                  <a:ea typeface="Segoe UI" pitchFamily="34" charset="0"/>
                  <a:cs typeface="Segoe UI" pitchFamily="34" charset="0"/>
                </a:rPr>
                <a:t>~38% Mar.</a:t>
              </a:r>
            </a:p>
          </p:txBody>
        </p:sp>
      </p:grpSp>
      <p:grpSp>
        <p:nvGrpSpPr>
          <p:cNvPr id="192" name="Group 191"/>
          <p:cNvGrpSpPr/>
          <p:nvPr/>
        </p:nvGrpSpPr>
        <p:grpSpPr>
          <a:xfrm>
            <a:off x="2547415" y="4537454"/>
            <a:ext cx="444037" cy="444036"/>
            <a:chOff x="6817634" y="2308270"/>
            <a:chExt cx="387250" cy="386841"/>
          </a:xfrm>
        </p:grpSpPr>
        <p:sp>
          <p:nvSpPr>
            <p:cNvPr id="189" name="Oval 188"/>
            <p:cNvSpPr/>
            <p:nvPr/>
          </p:nvSpPr>
          <p:spPr bwMode="auto">
            <a:xfrm>
              <a:off x="6823144" y="2310821"/>
              <a:ext cx="381740" cy="381740"/>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90" name="Pie 189"/>
            <p:cNvSpPr/>
            <p:nvPr/>
          </p:nvSpPr>
          <p:spPr bwMode="auto">
            <a:xfrm rot="16200000">
              <a:off x="6817634" y="2308270"/>
              <a:ext cx="386841" cy="386841"/>
            </a:xfrm>
            <a:prstGeom prst="pie">
              <a:avLst>
                <a:gd name="adj1" fmla="val 0"/>
                <a:gd name="adj2" fmla="val 7941830"/>
              </a:avLst>
            </a:prstGeom>
            <a:solidFill>
              <a:schemeClr val="accent3">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91" name="Oval 190"/>
            <p:cNvSpPr/>
            <p:nvPr/>
          </p:nvSpPr>
          <p:spPr bwMode="auto">
            <a:xfrm>
              <a:off x="6823144" y="2310821"/>
              <a:ext cx="381740" cy="381740"/>
            </a:xfrm>
            <a:prstGeom prst="ellipse">
              <a:avLst/>
            </a:prstGeom>
            <a:noFill/>
            <a:ln w="19050">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pic>
        <p:nvPicPr>
          <p:cNvPr id="194" name="Picture 19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8697" y="4575383"/>
            <a:ext cx="367800" cy="368191"/>
          </a:xfrm>
          <a:prstGeom prst="rect">
            <a:avLst/>
          </a:prstGeom>
        </p:spPr>
      </p:pic>
      <p:sp>
        <p:nvSpPr>
          <p:cNvPr id="196" name="TextBox 461"/>
          <p:cNvSpPr txBox="1"/>
          <p:nvPr/>
        </p:nvSpPr>
        <p:spPr>
          <a:xfrm>
            <a:off x="2196359" y="4922701"/>
            <a:ext cx="1061594" cy="420115"/>
          </a:xfrm>
          <a:prstGeom prst="rect">
            <a:avLst/>
          </a:prstGeom>
          <a:noFill/>
        </p:spPr>
        <p:txBody>
          <a:bodyPr wrap="square" lIns="182880" tIns="146304" rIns="182880" bIns="146304" rtlCol="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900" dirty="0">
                <a:gradFill>
                  <a:gsLst>
                    <a:gs pos="2917">
                      <a:srgbClr val="505050"/>
                    </a:gs>
                    <a:gs pos="30000">
                      <a:srgbClr val="505050"/>
                    </a:gs>
                  </a:gsLst>
                  <a:lin ang="5400000" scaled="0"/>
                </a:gradFill>
              </a:rPr>
              <a:t>~45hrs</a:t>
            </a:r>
          </a:p>
        </p:txBody>
      </p:sp>
      <p:sp>
        <p:nvSpPr>
          <p:cNvPr id="198" name="Rectangle 197"/>
          <p:cNvSpPr/>
          <p:nvPr/>
        </p:nvSpPr>
        <p:spPr bwMode="auto">
          <a:xfrm rot="16200000">
            <a:off x="3060690" y="6203825"/>
            <a:ext cx="1048457" cy="368811"/>
          </a:xfrm>
          <a:prstGeom prst="rect">
            <a:avLst/>
          </a:prstGeom>
          <a:solidFill>
            <a:schemeClr val="accent3">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vert" wrap="square" lIns="0" tIns="0" rIns="0" bIns="0"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r>
              <a:rPr lang="en-US" sz="900" dirty="0">
                <a:gradFill>
                  <a:gsLst>
                    <a:gs pos="0">
                      <a:srgbClr val="FFFFFF"/>
                    </a:gs>
                    <a:gs pos="100000">
                      <a:srgbClr val="FFFFFF"/>
                    </a:gs>
                  </a:gsLst>
                  <a:lin ang="5400000" scaled="0"/>
                </a:gradFill>
                <a:ea typeface="Segoe UI" pitchFamily="34" charset="0"/>
                <a:cs typeface="Segoe UI" pitchFamily="34" charset="0"/>
              </a:rPr>
              <a:t>38%</a:t>
            </a:r>
          </a:p>
        </p:txBody>
      </p:sp>
      <p:grpSp>
        <p:nvGrpSpPr>
          <p:cNvPr id="202" name="Group 201"/>
          <p:cNvGrpSpPr/>
          <p:nvPr/>
        </p:nvGrpSpPr>
        <p:grpSpPr>
          <a:xfrm>
            <a:off x="3400515" y="2218529"/>
            <a:ext cx="373470" cy="2529540"/>
            <a:chOff x="3400515" y="2393754"/>
            <a:chExt cx="373470" cy="2368841"/>
          </a:xfrm>
        </p:grpSpPr>
        <p:sp>
          <p:nvSpPr>
            <p:cNvPr id="200" name="Rectangle 199"/>
            <p:cNvSpPr/>
            <p:nvPr/>
          </p:nvSpPr>
          <p:spPr bwMode="auto">
            <a:xfrm rot="16200000">
              <a:off x="2612373" y="3600984"/>
              <a:ext cx="1949753" cy="37347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274320" tIns="146304" rIns="182880" bIns="146304"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nSpc>
                  <a:spcPct val="90000"/>
                </a:lnSpc>
                <a:spcAft>
                  <a:spcPts val="600"/>
                </a:spcAft>
              </a:pPr>
              <a:r>
                <a:rPr lang="en-US" sz="900" dirty="0">
                  <a:gradFill>
                    <a:gsLst>
                      <a:gs pos="0">
                        <a:srgbClr val="FFFFFF"/>
                      </a:gs>
                      <a:gs pos="100000">
                        <a:srgbClr val="FFFFFF"/>
                      </a:gs>
                    </a:gsLst>
                    <a:lin ang="5400000" scaled="0"/>
                  </a:gradFill>
                  <a:ea typeface="Segoe UI" pitchFamily="34" charset="0"/>
                  <a:cs typeface="Segoe UI" pitchFamily="34" charset="0"/>
                </a:rPr>
                <a:t>$14,738 Revenue</a:t>
              </a:r>
            </a:p>
          </p:txBody>
        </p:sp>
        <p:sp>
          <p:nvSpPr>
            <p:cNvPr id="201" name="Rectangle 200"/>
            <p:cNvSpPr/>
            <p:nvPr/>
          </p:nvSpPr>
          <p:spPr bwMode="auto">
            <a:xfrm rot="16200000">
              <a:off x="3195329" y="2598940"/>
              <a:ext cx="783841" cy="373470"/>
            </a:xfrm>
            <a:prstGeom prst="rect">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r>
                <a:rPr lang="en-US" sz="900" dirty="0">
                  <a:gradFill>
                    <a:gsLst>
                      <a:gs pos="0">
                        <a:srgbClr val="FFFFFF"/>
                      </a:gs>
                      <a:gs pos="100000">
                        <a:srgbClr val="FFFFFF"/>
                      </a:gs>
                    </a:gsLst>
                    <a:lin ang="5400000" scaled="0"/>
                  </a:gradFill>
                  <a:ea typeface="Segoe UI" pitchFamily="34" charset="0"/>
                  <a:cs typeface="Segoe UI" pitchFamily="34" charset="0"/>
                </a:rPr>
                <a:t>~35% Mar.</a:t>
              </a:r>
            </a:p>
          </p:txBody>
        </p:sp>
      </p:grpSp>
      <p:grpSp>
        <p:nvGrpSpPr>
          <p:cNvPr id="207" name="Group 206"/>
          <p:cNvGrpSpPr/>
          <p:nvPr/>
        </p:nvGrpSpPr>
        <p:grpSpPr>
          <a:xfrm>
            <a:off x="3360237" y="4537454"/>
            <a:ext cx="444037" cy="444036"/>
            <a:chOff x="6817634" y="2308270"/>
            <a:chExt cx="387250" cy="386841"/>
          </a:xfrm>
        </p:grpSpPr>
        <p:sp>
          <p:nvSpPr>
            <p:cNvPr id="204" name="Oval 203"/>
            <p:cNvSpPr/>
            <p:nvPr/>
          </p:nvSpPr>
          <p:spPr bwMode="auto">
            <a:xfrm>
              <a:off x="6823144" y="2310821"/>
              <a:ext cx="381740" cy="381740"/>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5" name="Pie 204"/>
            <p:cNvSpPr/>
            <p:nvPr/>
          </p:nvSpPr>
          <p:spPr bwMode="auto">
            <a:xfrm rot="16200000">
              <a:off x="6817634" y="2308270"/>
              <a:ext cx="386841" cy="386841"/>
            </a:xfrm>
            <a:prstGeom prst="pie">
              <a:avLst>
                <a:gd name="adj1" fmla="val 0"/>
                <a:gd name="adj2" fmla="val 16521148"/>
              </a:avLst>
            </a:prstGeom>
            <a:solidFill>
              <a:schemeClr val="accent3">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6" name="Oval 205"/>
            <p:cNvSpPr/>
            <p:nvPr/>
          </p:nvSpPr>
          <p:spPr bwMode="auto">
            <a:xfrm>
              <a:off x="6823144" y="2310821"/>
              <a:ext cx="381740" cy="381740"/>
            </a:xfrm>
            <a:prstGeom prst="ellipse">
              <a:avLst/>
            </a:prstGeom>
            <a:noFill/>
            <a:ln w="19050">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pic>
        <p:nvPicPr>
          <p:cNvPr id="209" name="Picture 20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1519" y="4575383"/>
            <a:ext cx="367800" cy="368191"/>
          </a:xfrm>
          <a:prstGeom prst="rect">
            <a:avLst/>
          </a:prstGeom>
        </p:spPr>
      </p:pic>
      <p:sp>
        <p:nvSpPr>
          <p:cNvPr id="211" name="TextBox 462"/>
          <p:cNvSpPr txBox="1"/>
          <p:nvPr/>
        </p:nvSpPr>
        <p:spPr>
          <a:xfrm>
            <a:off x="2992019" y="4930823"/>
            <a:ext cx="1185054" cy="420115"/>
          </a:xfrm>
          <a:prstGeom prst="rect">
            <a:avLst/>
          </a:prstGeom>
          <a:noFill/>
        </p:spPr>
        <p:txBody>
          <a:bodyPr wrap="square" lIns="182880" tIns="146304" rIns="182880" bIns="146304" rtlCol="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900" dirty="0">
                <a:gradFill>
                  <a:gsLst>
                    <a:gs pos="2917">
                      <a:srgbClr val="505050"/>
                    </a:gs>
                    <a:gs pos="30000">
                      <a:srgbClr val="505050"/>
                    </a:gs>
                  </a:gsLst>
                  <a:lin ang="5400000" scaled="0"/>
                </a:gradFill>
              </a:rPr>
              <a:t>~92hrs</a:t>
            </a:r>
          </a:p>
        </p:txBody>
      </p:sp>
      <p:sp>
        <p:nvSpPr>
          <p:cNvPr id="213" name="Rectangle 212"/>
          <p:cNvSpPr/>
          <p:nvPr/>
        </p:nvSpPr>
        <p:spPr bwMode="auto">
          <a:xfrm rot="16200000">
            <a:off x="1175413" y="5935363"/>
            <a:ext cx="1580719" cy="373471"/>
          </a:xfrm>
          <a:prstGeom prst="rect">
            <a:avLst/>
          </a:prstGeom>
          <a:solidFill>
            <a:schemeClr val="accent3">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vert" wrap="square" lIns="0" tIns="0" rIns="0" bIns="0"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r>
              <a:rPr lang="en-US" sz="900" dirty="0">
                <a:gradFill>
                  <a:gsLst>
                    <a:gs pos="0">
                      <a:srgbClr val="FFFFFF"/>
                    </a:gs>
                    <a:gs pos="100000">
                      <a:srgbClr val="FFFFFF"/>
                    </a:gs>
                  </a:gsLst>
                  <a:lin ang="5400000" scaled="0"/>
                </a:gradFill>
                <a:ea typeface="Segoe UI" pitchFamily="34" charset="0"/>
                <a:cs typeface="Segoe UI" pitchFamily="34" charset="0"/>
              </a:rPr>
              <a:t>61%</a:t>
            </a:r>
          </a:p>
        </p:txBody>
      </p:sp>
      <p:grpSp>
        <p:nvGrpSpPr>
          <p:cNvPr id="217" name="Group 216"/>
          <p:cNvGrpSpPr/>
          <p:nvPr/>
        </p:nvGrpSpPr>
        <p:grpSpPr>
          <a:xfrm>
            <a:off x="1779038" y="2653892"/>
            <a:ext cx="373471" cy="2094180"/>
            <a:chOff x="1779038" y="3118098"/>
            <a:chExt cx="373471" cy="1644498"/>
          </a:xfrm>
        </p:grpSpPr>
        <p:sp>
          <p:nvSpPr>
            <p:cNvPr id="215" name="Rectangle 214"/>
            <p:cNvSpPr/>
            <p:nvPr/>
          </p:nvSpPr>
          <p:spPr bwMode="auto">
            <a:xfrm rot="16200000">
              <a:off x="1352604" y="3962692"/>
              <a:ext cx="1226338" cy="37347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274320" tIns="146304" rIns="182880" bIns="146304"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defTabSz="932472" fontAlgn="base">
                <a:lnSpc>
                  <a:spcPct val="90000"/>
                </a:lnSpc>
                <a:spcBef>
                  <a:spcPct val="0"/>
                </a:spcBef>
                <a:spcAft>
                  <a:spcPct val="0"/>
                </a:spcAft>
              </a:pPr>
              <a:r>
                <a:rPr lang="en-US" sz="900" dirty="0">
                  <a:gradFill>
                    <a:gsLst>
                      <a:gs pos="0">
                        <a:srgbClr val="FFFFFF"/>
                      </a:gs>
                      <a:gs pos="100000">
                        <a:srgbClr val="FFFFFF"/>
                      </a:gs>
                    </a:gsLst>
                    <a:lin ang="5400000" scaled="0"/>
                  </a:gradFill>
                  <a:ea typeface="Segoe UI" pitchFamily="34" charset="0"/>
                  <a:cs typeface="Segoe UI" pitchFamily="34" charset="0"/>
                </a:rPr>
                <a:t>$13,450 Revenue</a:t>
              </a:r>
            </a:p>
          </p:txBody>
        </p:sp>
        <p:sp>
          <p:nvSpPr>
            <p:cNvPr id="216" name="Rectangle 215"/>
            <p:cNvSpPr/>
            <p:nvPr/>
          </p:nvSpPr>
          <p:spPr bwMode="auto">
            <a:xfrm rot="16200000">
              <a:off x="1683032" y="3214105"/>
              <a:ext cx="565483" cy="373470"/>
            </a:xfrm>
            <a:prstGeom prst="rect">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r>
                <a:rPr lang="en-US" sz="900" dirty="0">
                  <a:gradFill>
                    <a:gsLst>
                      <a:gs pos="0">
                        <a:srgbClr val="FFFFFF"/>
                      </a:gs>
                      <a:gs pos="100000">
                        <a:srgbClr val="FFFFFF"/>
                      </a:gs>
                    </a:gsLst>
                    <a:lin ang="5400000" scaled="0"/>
                  </a:gradFill>
                  <a:ea typeface="Segoe UI" pitchFamily="34" charset="0"/>
                  <a:cs typeface="Segoe UI" pitchFamily="34" charset="0"/>
                </a:rPr>
                <a:t>39% Mar.</a:t>
              </a:r>
            </a:p>
          </p:txBody>
        </p:sp>
      </p:grpSp>
      <p:grpSp>
        <p:nvGrpSpPr>
          <p:cNvPr id="222" name="Group 221"/>
          <p:cNvGrpSpPr/>
          <p:nvPr/>
        </p:nvGrpSpPr>
        <p:grpSpPr>
          <a:xfrm>
            <a:off x="1724341" y="4537454"/>
            <a:ext cx="444037" cy="444036"/>
            <a:chOff x="6817634" y="2308270"/>
            <a:chExt cx="387250" cy="386841"/>
          </a:xfrm>
        </p:grpSpPr>
        <p:sp>
          <p:nvSpPr>
            <p:cNvPr id="219" name="Oval 218"/>
            <p:cNvSpPr/>
            <p:nvPr/>
          </p:nvSpPr>
          <p:spPr bwMode="auto">
            <a:xfrm>
              <a:off x="6823144" y="2310821"/>
              <a:ext cx="381740" cy="381740"/>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20" name="Pie 219"/>
            <p:cNvSpPr/>
            <p:nvPr/>
          </p:nvSpPr>
          <p:spPr bwMode="auto">
            <a:xfrm rot="16200000">
              <a:off x="6817634" y="2308270"/>
              <a:ext cx="386841" cy="386841"/>
            </a:xfrm>
            <a:prstGeom prst="pie">
              <a:avLst>
                <a:gd name="adj1" fmla="val 0"/>
                <a:gd name="adj2" fmla="val 16312860"/>
              </a:avLst>
            </a:prstGeom>
            <a:solidFill>
              <a:schemeClr val="accent3">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21" name="Oval 220"/>
            <p:cNvSpPr/>
            <p:nvPr/>
          </p:nvSpPr>
          <p:spPr bwMode="auto">
            <a:xfrm>
              <a:off x="6823144" y="2310821"/>
              <a:ext cx="381740" cy="381740"/>
            </a:xfrm>
            <a:prstGeom prst="ellipse">
              <a:avLst/>
            </a:prstGeom>
            <a:noFill/>
            <a:ln w="19050">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pic>
        <p:nvPicPr>
          <p:cNvPr id="224" name="Picture 2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5623" y="4575383"/>
            <a:ext cx="367800" cy="368191"/>
          </a:xfrm>
          <a:prstGeom prst="rect">
            <a:avLst/>
          </a:prstGeom>
        </p:spPr>
      </p:pic>
      <p:sp>
        <p:nvSpPr>
          <p:cNvPr id="226" name="TextBox 463"/>
          <p:cNvSpPr txBox="1"/>
          <p:nvPr/>
        </p:nvSpPr>
        <p:spPr>
          <a:xfrm>
            <a:off x="1400700" y="4922701"/>
            <a:ext cx="1061594" cy="420115"/>
          </a:xfrm>
          <a:prstGeom prst="rect">
            <a:avLst/>
          </a:prstGeom>
          <a:noFill/>
        </p:spPr>
        <p:txBody>
          <a:bodyPr wrap="square" lIns="182880" tIns="146304" rIns="182880" bIns="146304" rtlCol="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900" dirty="0">
                <a:gradFill>
                  <a:gsLst>
                    <a:gs pos="2917">
                      <a:srgbClr val="505050"/>
                    </a:gs>
                    <a:gs pos="30000">
                      <a:srgbClr val="505050"/>
                    </a:gs>
                  </a:gsLst>
                  <a:lin ang="5400000" scaled="0"/>
                </a:gradFill>
              </a:rPr>
              <a:t>~90hrs</a:t>
            </a:r>
          </a:p>
        </p:txBody>
      </p:sp>
      <p:sp>
        <p:nvSpPr>
          <p:cNvPr id="228" name="Rectangle 227"/>
          <p:cNvSpPr/>
          <p:nvPr/>
        </p:nvSpPr>
        <p:spPr bwMode="auto">
          <a:xfrm rot="16200000">
            <a:off x="412481" y="5986143"/>
            <a:ext cx="1482134" cy="370499"/>
          </a:xfrm>
          <a:prstGeom prst="rect">
            <a:avLst/>
          </a:prstGeom>
          <a:solidFill>
            <a:schemeClr val="accent3">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vert" wrap="square" lIns="0" tIns="0" rIns="0" bIns="0"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r>
              <a:rPr lang="en-US" sz="900" dirty="0">
                <a:gradFill>
                  <a:gsLst>
                    <a:gs pos="0">
                      <a:srgbClr val="FFFFFF"/>
                    </a:gs>
                    <a:gs pos="100000">
                      <a:srgbClr val="FFFFFF"/>
                    </a:gs>
                  </a:gsLst>
                  <a:lin ang="5400000" scaled="0"/>
                </a:gradFill>
                <a:ea typeface="Segoe UI" pitchFamily="34" charset="0"/>
                <a:cs typeface="Segoe UI" pitchFamily="34" charset="0"/>
              </a:rPr>
              <a:t>59%</a:t>
            </a:r>
          </a:p>
        </p:txBody>
      </p:sp>
      <p:grpSp>
        <p:nvGrpSpPr>
          <p:cNvPr id="232" name="Group 231"/>
          <p:cNvGrpSpPr/>
          <p:nvPr/>
        </p:nvGrpSpPr>
        <p:grpSpPr>
          <a:xfrm>
            <a:off x="968301" y="3213401"/>
            <a:ext cx="373470" cy="1534669"/>
            <a:chOff x="968301" y="3064835"/>
            <a:chExt cx="373470" cy="1697760"/>
          </a:xfrm>
        </p:grpSpPr>
        <p:sp>
          <p:nvSpPr>
            <p:cNvPr id="230" name="Rectangle 229"/>
            <p:cNvSpPr/>
            <p:nvPr/>
          </p:nvSpPr>
          <p:spPr bwMode="auto">
            <a:xfrm rot="16200000">
              <a:off x="436273" y="3857098"/>
              <a:ext cx="1437525" cy="37347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274320" tIns="146304" rIns="182880" bIns="146304"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defTabSz="932472" fontAlgn="base">
                <a:lnSpc>
                  <a:spcPct val="90000"/>
                </a:lnSpc>
                <a:spcBef>
                  <a:spcPct val="0"/>
                </a:spcBef>
                <a:spcAft>
                  <a:spcPct val="0"/>
                </a:spcAft>
              </a:pPr>
              <a:r>
                <a:rPr lang="en-US" sz="1000" dirty="0">
                  <a:gradFill>
                    <a:gsLst>
                      <a:gs pos="0">
                        <a:srgbClr val="FFFFFF"/>
                      </a:gs>
                      <a:gs pos="100000">
                        <a:srgbClr val="FFFFFF"/>
                      </a:gs>
                    </a:gsLst>
                    <a:lin ang="5400000" scaled="0"/>
                  </a:gradFill>
                  <a:ea typeface="Segoe UI" pitchFamily="34" charset="0"/>
                  <a:cs typeface="Segoe UI" pitchFamily="34" charset="0"/>
                </a:rPr>
                <a:t>$6,796 </a:t>
              </a:r>
              <a:br>
                <a:rPr lang="en-US" sz="1000" dirty="0">
                  <a:gradFill>
                    <a:gsLst>
                      <a:gs pos="0">
                        <a:srgbClr val="FFFFFF"/>
                      </a:gs>
                      <a:gs pos="100000">
                        <a:srgbClr val="FFFFFF"/>
                      </a:gs>
                    </a:gsLst>
                    <a:lin ang="5400000" scaled="0"/>
                  </a:gradFill>
                  <a:ea typeface="Segoe UI" pitchFamily="34" charset="0"/>
                  <a:cs typeface="Segoe UI" pitchFamily="34" charset="0"/>
                </a:rPr>
              </a:br>
              <a:r>
                <a:rPr lang="en-US" sz="1000" dirty="0">
                  <a:gradFill>
                    <a:gsLst>
                      <a:gs pos="0">
                        <a:srgbClr val="FFFFFF"/>
                      </a:gs>
                      <a:gs pos="100000">
                        <a:srgbClr val="FFFFFF"/>
                      </a:gs>
                    </a:gsLst>
                    <a:lin ang="5400000" scaled="0"/>
                  </a:gradFill>
                  <a:ea typeface="Segoe UI" pitchFamily="34" charset="0"/>
                  <a:cs typeface="Segoe UI" pitchFamily="34" charset="0"/>
                </a:rPr>
                <a:t>Revenue</a:t>
              </a:r>
            </a:p>
          </p:txBody>
        </p:sp>
        <p:sp>
          <p:nvSpPr>
            <p:cNvPr id="231" name="Rectangle 230"/>
            <p:cNvSpPr/>
            <p:nvPr/>
          </p:nvSpPr>
          <p:spPr bwMode="auto">
            <a:xfrm rot="16200000">
              <a:off x="876268" y="3156868"/>
              <a:ext cx="557535" cy="373470"/>
            </a:xfrm>
            <a:prstGeom prst="rect">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r>
                <a:rPr lang="en-US" sz="900" dirty="0">
                  <a:gradFill>
                    <a:gsLst>
                      <a:gs pos="0">
                        <a:srgbClr val="FFFFFF"/>
                      </a:gs>
                      <a:gs pos="100000">
                        <a:srgbClr val="FFFFFF"/>
                      </a:gs>
                    </a:gsLst>
                    <a:lin ang="5400000" scaled="0"/>
                  </a:gradFill>
                  <a:ea typeface="Segoe UI" pitchFamily="34" charset="0"/>
                  <a:cs typeface="Segoe UI" pitchFamily="34" charset="0"/>
                </a:rPr>
                <a:t>~37% Mar.</a:t>
              </a:r>
            </a:p>
          </p:txBody>
        </p:sp>
      </p:grpSp>
      <p:sp>
        <p:nvSpPr>
          <p:cNvPr id="234" name="Oval 233"/>
          <p:cNvSpPr/>
          <p:nvPr/>
        </p:nvSpPr>
        <p:spPr bwMode="auto">
          <a:xfrm>
            <a:off x="936028" y="4540382"/>
            <a:ext cx="437719" cy="43818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36" name="Pie 235"/>
          <p:cNvSpPr/>
          <p:nvPr/>
        </p:nvSpPr>
        <p:spPr bwMode="auto">
          <a:xfrm rot="16200000">
            <a:off x="929476" y="4537688"/>
            <a:ext cx="444036" cy="443568"/>
          </a:xfrm>
          <a:prstGeom prst="pie">
            <a:avLst>
              <a:gd name="adj1" fmla="val 0"/>
              <a:gd name="adj2" fmla="val 17560359"/>
            </a:avLst>
          </a:prstGeom>
          <a:solidFill>
            <a:schemeClr val="accent3">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38" name="Oval 237"/>
          <p:cNvSpPr/>
          <p:nvPr/>
        </p:nvSpPr>
        <p:spPr bwMode="auto">
          <a:xfrm>
            <a:off x="936028" y="4540382"/>
            <a:ext cx="437719" cy="438181"/>
          </a:xfrm>
          <a:prstGeom prst="ellipse">
            <a:avLst/>
          </a:prstGeom>
          <a:noFill/>
          <a:ln w="19050">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240" name="Picture 2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996" y="4575382"/>
            <a:ext cx="367800" cy="368191"/>
          </a:xfrm>
          <a:prstGeom prst="rect">
            <a:avLst/>
          </a:prstGeom>
        </p:spPr>
      </p:pic>
      <p:sp>
        <p:nvSpPr>
          <p:cNvPr id="242" name="TextBox 464"/>
          <p:cNvSpPr txBox="1"/>
          <p:nvPr/>
        </p:nvSpPr>
        <p:spPr>
          <a:xfrm>
            <a:off x="605041" y="4922701"/>
            <a:ext cx="1061594" cy="420115"/>
          </a:xfrm>
          <a:prstGeom prst="rect">
            <a:avLst/>
          </a:prstGeom>
          <a:noFill/>
        </p:spPr>
        <p:txBody>
          <a:bodyPr wrap="square" lIns="182880" tIns="146304" rIns="182880" bIns="146304" rtlCol="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900" dirty="0">
                <a:gradFill>
                  <a:gsLst>
                    <a:gs pos="2917">
                      <a:srgbClr val="505050"/>
                    </a:gs>
                    <a:gs pos="30000">
                      <a:srgbClr val="505050"/>
                    </a:gs>
                  </a:gsLst>
                  <a:lin ang="5400000" scaled="0"/>
                </a:gradFill>
              </a:rPr>
              <a:t>~98hrs</a:t>
            </a:r>
          </a:p>
        </p:txBody>
      </p:sp>
      <p:grpSp>
        <p:nvGrpSpPr>
          <p:cNvPr id="284" name="Group 283"/>
          <p:cNvGrpSpPr>
            <a:grpSpLocks noChangeAspect="1"/>
          </p:cNvGrpSpPr>
          <p:nvPr/>
        </p:nvGrpSpPr>
        <p:grpSpPr bwMode="auto">
          <a:xfrm>
            <a:off x="9357974" y="4865882"/>
            <a:ext cx="1612901" cy="2039938"/>
            <a:chOff x="5867" y="3096"/>
            <a:chExt cx="1016" cy="1285"/>
          </a:xfrm>
        </p:grpSpPr>
        <p:sp>
          <p:nvSpPr>
            <p:cNvPr id="244" name="Freeform 243"/>
            <p:cNvSpPr>
              <a:spLocks/>
            </p:cNvSpPr>
            <p:nvPr/>
          </p:nvSpPr>
          <p:spPr bwMode="auto">
            <a:xfrm>
              <a:off x="6330" y="3096"/>
              <a:ext cx="553" cy="1285"/>
            </a:xfrm>
            <a:custGeom>
              <a:avLst/>
              <a:gdLst>
                <a:gd name="T0" fmla="*/ 553 w 553"/>
                <a:gd name="T1" fmla="*/ 1285 h 1285"/>
                <a:gd name="T2" fmla="*/ 0 w 553"/>
                <a:gd name="T3" fmla="*/ 1285 h 1285"/>
                <a:gd name="T4" fmla="*/ 0 w 553"/>
                <a:gd name="T5" fmla="*/ 0 h 1285"/>
                <a:gd name="T6" fmla="*/ 553 w 553"/>
                <a:gd name="T7" fmla="*/ 0 h 1285"/>
                <a:gd name="T8" fmla="*/ 553 w 553"/>
                <a:gd name="T9" fmla="*/ 1285 h 1285"/>
                <a:gd name="T10" fmla="*/ 553 w 553"/>
                <a:gd name="T11" fmla="*/ 1285 h 1285"/>
              </a:gdLst>
              <a:ahLst/>
              <a:cxnLst>
                <a:cxn ang="0">
                  <a:pos x="T0" y="T1"/>
                </a:cxn>
                <a:cxn ang="0">
                  <a:pos x="T2" y="T3"/>
                </a:cxn>
                <a:cxn ang="0">
                  <a:pos x="T4" y="T5"/>
                </a:cxn>
                <a:cxn ang="0">
                  <a:pos x="T6" y="T7"/>
                </a:cxn>
                <a:cxn ang="0">
                  <a:pos x="T8" y="T9"/>
                </a:cxn>
                <a:cxn ang="0">
                  <a:pos x="T10" y="T11"/>
                </a:cxn>
              </a:cxnLst>
              <a:rect l="0" t="0" r="r" b="b"/>
              <a:pathLst>
                <a:path w="553" h="1285">
                  <a:moveTo>
                    <a:pt x="553" y="1285"/>
                  </a:moveTo>
                  <a:lnTo>
                    <a:pt x="0" y="1285"/>
                  </a:lnTo>
                  <a:lnTo>
                    <a:pt x="0" y="0"/>
                  </a:lnTo>
                  <a:lnTo>
                    <a:pt x="553" y="0"/>
                  </a:lnTo>
                  <a:lnTo>
                    <a:pt x="553" y="1285"/>
                  </a:lnTo>
                  <a:lnTo>
                    <a:pt x="553" y="1285"/>
                  </a:lnTo>
                  <a:close/>
                </a:path>
              </a:pathLst>
            </a:custGeom>
            <a:solidFill>
              <a:srgbClr val="1E26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45" name="Freeform 244"/>
            <p:cNvSpPr>
              <a:spLocks/>
            </p:cNvSpPr>
            <p:nvPr/>
          </p:nvSpPr>
          <p:spPr bwMode="auto">
            <a:xfrm>
              <a:off x="6330" y="3096"/>
              <a:ext cx="553" cy="1285"/>
            </a:xfrm>
            <a:custGeom>
              <a:avLst/>
              <a:gdLst>
                <a:gd name="T0" fmla="*/ 553 w 553"/>
                <a:gd name="T1" fmla="*/ 0 h 1285"/>
                <a:gd name="T2" fmla="*/ 0 w 553"/>
                <a:gd name="T3" fmla="*/ 0 h 1285"/>
                <a:gd name="T4" fmla="*/ 0 w 553"/>
                <a:gd name="T5" fmla="*/ 1285 h 1285"/>
                <a:gd name="T6" fmla="*/ 553 w 553"/>
                <a:gd name="T7" fmla="*/ 1285 h 1285"/>
                <a:gd name="T8" fmla="*/ 553 w 553"/>
                <a:gd name="T9" fmla="*/ 0 h 1285"/>
                <a:gd name="T10" fmla="*/ 553 w 553"/>
                <a:gd name="T11" fmla="*/ 0 h 1285"/>
              </a:gdLst>
              <a:ahLst/>
              <a:cxnLst>
                <a:cxn ang="0">
                  <a:pos x="T0" y="T1"/>
                </a:cxn>
                <a:cxn ang="0">
                  <a:pos x="T2" y="T3"/>
                </a:cxn>
                <a:cxn ang="0">
                  <a:pos x="T4" y="T5"/>
                </a:cxn>
                <a:cxn ang="0">
                  <a:pos x="T6" y="T7"/>
                </a:cxn>
                <a:cxn ang="0">
                  <a:pos x="T8" y="T9"/>
                </a:cxn>
                <a:cxn ang="0">
                  <a:pos x="T10" y="T11"/>
                </a:cxn>
              </a:cxnLst>
              <a:rect l="0" t="0" r="r" b="b"/>
              <a:pathLst>
                <a:path w="553" h="1285">
                  <a:moveTo>
                    <a:pt x="553" y="0"/>
                  </a:moveTo>
                  <a:lnTo>
                    <a:pt x="0" y="0"/>
                  </a:lnTo>
                  <a:lnTo>
                    <a:pt x="0" y="1285"/>
                  </a:lnTo>
                  <a:lnTo>
                    <a:pt x="553" y="1285"/>
                  </a:lnTo>
                  <a:lnTo>
                    <a:pt x="553" y="0"/>
                  </a:lnTo>
                  <a:lnTo>
                    <a:pt x="553" y="0"/>
                  </a:lnTo>
                  <a:close/>
                </a:path>
              </a:pathLst>
            </a:custGeom>
            <a:solidFill>
              <a:srgbClr val="1E26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46" name="Freeform 245"/>
            <p:cNvSpPr>
              <a:spLocks/>
            </p:cNvSpPr>
            <p:nvPr/>
          </p:nvSpPr>
          <p:spPr bwMode="auto">
            <a:xfrm>
              <a:off x="6400" y="3164"/>
              <a:ext cx="415" cy="1094"/>
            </a:xfrm>
            <a:custGeom>
              <a:avLst/>
              <a:gdLst>
                <a:gd name="T0" fmla="*/ 415 w 415"/>
                <a:gd name="T1" fmla="*/ 1094 h 1094"/>
                <a:gd name="T2" fmla="*/ 0 w 415"/>
                <a:gd name="T3" fmla="*/ 1094 h 1094"/>
                <a:gd name="T4" fmla="*/ 0 w 415"/>
                <a:gd name="T5" fmla="*/ 0 h 1094"/>
                <a:gd name="T6" fmla="*/ 415 w 415"/>
                <a:gd name="T7" fmla="*/ 0 h 1094"/>
                <a:gd name="T8" fmla="*/ 415 w 415"/>
                <a:gd name="T9" fmla="*/ 1094 h 1094"/>
                <a:gd name="T10" fmla="*/ 415 w 415"/>
                <a:gd name="T11" fmla="*/ 1094 h 1094"/>
              </a:gdLst>
              <a:ahLst/>
              <a:cxnLst>
                <a:cxn ang="0">
                  <a:pos x="T0" y="T1"/>
                </a:cxn>
                <a:cxn ang="0">
                  <a:pos x="T2" y="T3"/>
                </a:cxn>
                <a:cxn ang="0">
                  <a:pos x="T4" y="T5"/>
                </a:cxn>
                <a:cxn ang="0">
                  <a:pos x="T6" y="T7"/>
                </a:cxn>
                <a:cxn ang="0">
                  <a:pos x="T8" y="T9"/>
                </a:cxn>
                <a:cxn ang="0">
                  <a:pos x="T10" y="T11"/>
                </a:cxn>
              </a:cxnLst>
              <a:rect l="0" t="0" r="r" b="b"/>
              <a:pathLst>
                <a:path w="415" h="1094">
                  <a:moveTo>
                    <a:pt x="415" y="1094"/>
                  </a:moveTo>
                  <a:lnTo>
                    <a:pt x="0" y="1094"/>
                  </a:lnTo>
                  <a:lnTo>
                    <a:pt x="0" y="0"/>
                  </a:lnTo>
                  <a:lnTo>
                    <a:pt x="415" y="0"/>
                  </a:lnTo>
                  <a:lnTo>
                    <a:pt x="415" y="1094"/>
                  </a:lnTo>
                  <a:lnTo>
                    <a:pt x="415" y="109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47" name="Freeform 246"/>
            <p:cNvSpPr>
              <a:spLocks/>
            </p:cNvSpPr>
            <p:nvPr/>
          </p:nvSpPr>
          <p:spPr bwMode="auto">
            <a:xfrm>
              <a:off x="6433" y="3710"/>
              <a:ext cx="349" cy="133"/>
            </a:xfrm>
            <a:custGeom>
              <a:avLst/>
              <a:gdLst>
                <a:gd name="T0" fmla="*/ 349 w 349"/>
                <a:gd name="T1" fmla="*/ 133 h 133"/>
                <a:gd name="T2" fmla="*/ 0 w 349"/>
                <a:gd name="T3" fmla="*/ 133 h 133"/>
                <a:gd name="T4" fmla="*/ 0 w 349"/>
                <a:gd name="T5" fmla="*/ 0 h 133"/>
                <a:gd name="T6" fmla="*/ 349 w 349"/>
                <a:gd name="T7" fmla="*/ 0 h 133"/>
                <a:gd name="T8" fmla="*/ 349 w 349"/>
                <a:gd name="T9" fmla="*/ 133 h 133"/>
                <a:gd name="T10" fmla="*/ 349 w 349"/>
                <a:gd name="T11" fmla="*/ 133 h 133"/>
              </a:gdLst>
              <a:ahLst/>
              <a:cxnLst>
                <a:cxn ang="0">
                  <a:pos x="T0" y="T1"/>
                </a:cxn>
                <a:cxn ang="0">
                  <a:pos x="T2" y="T3"/>
                </a:cxn>
                <a:cxn ang="0">
                  <a:pos x="T4" y="T5"/>
                </a:cxn>
                <a:cxn ang="0">
                  <a:pos x="T6" y="T7"/>
                </a:cxn>
                <a:cxn ang="0">
                  <a:pos x="T8" y="T9"/>
                </a:cxn>
                <a:cxn ang="0">
                  <a:pos x="T10" y="T11"/>
                </a:cxn>
              </a:cxnLst>
              <a:rect l="0" t="0" r="r" b="b"/>
              <a:pathLst>
                <a:path w="349" h="133">
                  <a:moveTo>
                    <a:pt x="349" y="133"/>
                  </a:moveTo>
                  <a:lnTo>
                    <a:pt x="0" y="133"/>
                  </a:lnTo>
                  <a:lnTo>
                    <a:pt x="0" y="0"/>
                  </a:lnTo>
                  <a:lnTo>
                    <a:pt x="349" y="0"/>
                  </a:lnTo>
                  <a:lnTo>
                    <a:pt x="349" y="133"/>
                  </a:lnTo>
                  <a:lnTo>
                    <a:pt x="349" y="133"/>
                  </a:lnTo>
                  <a:close/>
                </a:path>
              </a:pathLst>
            </a:custGeom>
            <a:solidFill>
              <a:srgbClr val="D2D2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48" name="Freeform 247"/>
            <p:cNvSpPr>
              <a:spLocks/>
            </p:cNvSpPr>
            <p:nvPr/>
          </p:nvSpPr>
          <p:spPr bwMode="auto">
            <a:xfrm>
              <a:off x="6541" y="3732"/>
              <a:ext cx="10" cy="88"/>
            </a:xfrm>
            <a:custGeom>
              <a:avLst/>
              <a:gdLst>
                <a:gd name="T0" fmla="*/ 10 w 10"/>
                <a:gd name="T1" fmla="*/ 88 h 88"/>
                <a:gd name="T2" fmla="*/ 0 w 10"/>
                <a:gd name="T3" fmla="*/ 88 h 88"/>
                <a:gd name="T4" fmla="*/ 0 w 10"/>
                <a:gd name="T5" fmla="*/ 0 h 88"/>
                <a:gd name="T6" fmla="*/ 10 w 10"/>
                <a:gd name="T7" fmla="*/ 0 h 88"/>
                <a:gd name="T8" fmla="*/ 10 w 10"/>
                <a:gd name="T9" fmla="*/ 88 h 88"/>
                <a:gd name="T10" fmla="*/ 10 w 10"/>
                <a:gd name="T11" fmla="*/ 88 h 88"/>
              </a:gdLst>
              <a:ahLst/>
              <a:cxnLst>
                <a:cxn ang="0">
                  <a:pos x="T0" y="T1"/>
                </a:cxn>
                <a:cxn ang="0">
                  <a:pos x="T2" y="T3"/>
                </a:cxn>
                <a:cxn ang="0">
                  <a:pos x="T4" y="T5"/>
                </a:cxn>
                <a:cxn ang="0">
                  <a:pos x="T6" y="T7"/>
                </a:cxn>
                <a:cxn ang="0">
                  <a:pos x="T8" y="T9"/>
                </a:cxn>
                <a:cxn ang="0">
                  <a:pos x="T10" y="T11"/>
                </a:cxn>
              </a:cxnLst>
              <a:rect l="0" t="0" r="r" b="b"/>
              <a:pathLst>
                <a:path w="10" h="88">
                  <a:moveTo>
                    <a:pt x="10" y="88"/>
                  </a:moveTo>
                  <a:lnTo>
                    <a:pt x="0" y="88"/>
                  </a:lnTo>
                  <a:lnTo>
                    <a:pt x="0" y="0"/>
                  </a:lnTo>
                  <a:lnTo>
                    <a:pt x="10" y="0"/>
                  </a:lnTo>
                  <a:lnTo>
                    <a:pt x="10" y="88"/>
                  </a:lnTo>
                  <a:lnTo>
                    <a:pt x="10" y="88"/>
                  </a:lnTo>
                  <a:close/>
                </a:path>
              </a:pathLst>
            </a:custGeom>
            <a:solidFill>
              <a:srgbClr val="5051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49" name="Freeform 248"/>
            <p:cNvSpPr>
              <a:spLocks/>
            </p:cNvSpPr>
            <p:nvPr/>
          </p:nvSpPr>
          <p:spPr bwMode="auto">
            <a:xfrm>
              <a:off x="6566" y="3732"/>
              <a:ext cx="15" cy="88"/>
            </a:xfrm>
            <a:custGeom>
              <a:avLst/>
              <a:gdLst>
                <a:gd name="T0" fmla="*/ 15 w 15"/>
                <a:gd name="T1" fmla="*/ 88 h 88"/>
                <a:gd name="T2" fmla="*/ 0 w 15"/>
                <a:gd name="T3" fmla="*/ 88 h 88"/>
                <a:gd name="T4" fmla="*/ 0 w 15"/>
                <a:gd name="T5" fmla="*/ 0 h 88"/>
                <a:gd name="T6" fmla="*/ 15 w 15"/>
                <a:gd name="T7" fmla="*/ 0 h 88"/>
                <a:gd name="T8" fmla="*/ 15 w 15"/>
                <a:gd name="T9" fmla="*/ 88 h 88"/>
                <a:gd name="T10" fmla="*/ 15 w 15"/>
                <a:gd name="T11" fmla="*/ 88 h 88"/>
              </a:gdLst>
              <a:ahLst/>
              <a:cxnLst>
                <a:cxn ang="0">
                  <a:pos x="T0" y="T1"/>
                </a:cxn>
                <a:cxn ang="0">
                  <a:pos x="T2" y="T3"/>
                </a:cxn>
                <a:cxn ang="0">
                  <a:pos x="T4" y="T5"/>
                </a:cxn>
                <a:cxn ang="0">
                  <a:pos x="T6" y="T7"/>
                </a:cxn>
                <a:cxn ang="0">
                  <a:pos x="T8" y="T9"/>
                </a:cxn>
                <a:cxn ang="0">
                  <a:pos x="T10" y="T11"/>
                </a:cxn>
              </a:cxnLst>
              <a:rect l="0" t="0" r="r" b="b"/>
              <a:pathLst>
                <a:path w="15" h="88">
                  <a:moveTo>
                    <a:pt x="15" y="88"/>
                  </a:moveTo>
                  <a:lnTo>
                    <a:pt x="0" y="88"/>
                  </a:lnTo>
                  <a:lnTo>
                    <a:pt x="0" y="0"/>
                  </a:lnTo>
                  <a:lnTo>
                    <a:pt x="15" y="0"/>
                  </a:lnTo>
                  <a:lnTo>
                    <a:pt x="15" y="88"/>
                  </a:lnTo>
                  <a:lnTo>
                    <a:pt x="15" y="88"/>
                  </a:lnTo>
                  <a:close/>
                </a:path>
              </a:pathLst>
            </a:custGeom>
            <a:solidFill>
              <a:srgbClr val="5051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50" name="Freeform 249"/>
            <p:cNvSpPr>
              <a:spLocks/>
            </p:cNvSpPr>
            <p:nvPr/>
          </p:nvSpPr>
          <p:spPr bwMode="auto">
            <a:xfrm>
              <a:off x="6596" y="3732"/>
              <a:ext cx="13" cy="88"/>
            </a:xfrm>
            <a:custGeom>
              <a:avLst/>
              <a:gdLst>
                <a:gd name="T0" fmla="*/ 13 w 13"/>
                <a:gd name="T1" fmla="*/ 88 h 88"/>
                <a:gd name="T2" fmla="*/ 0 w 13"/>
                <a:gd name="T3" fmla="*/ 88 h 88"/>
                <a:gd name="T4" fmla="*/ 0 w 13"/>
                <a:gd name="T5" fmla="*/ 0 h 88"/>
                <a:gd name="T6" fmla="*/ 13 w 13"/>
                <a:gd name="T7" fmla="*/ 0 h 88"/>
                <a:gd name="T8" fmla="*/ 13 w 13"/>
                <a:gd name="T9" fmla="*/ 88 h 88"/>
                <a:gd name="T10" fmla="*/ 13 w 13"/>
                <a:gd name="T11" fmla="*/ 88 h 88"/>
              </a:gdLst>
              <a:ahLst/>
              <a:cxnLst>
                <a:cxn ang="0">
                  <a:pos x="T0" y="T1"/>
                </a:cxn>
                <a:cxn ang="0">
                  <a:pos x="T2" y="T3"/>
                </a:cxn>
                <a:cxn ang="0">
                  <a:pos x="T4" y="T5"/>
                </a:cxn>
                <a:cxn ang="0">
                  <a:pos x="T6" y="T7"/>
                </a:cxn>
                <a:cxn ang="0">
                  <a:pos x="T8" y="T9"/>
                </a:cxn>
                <a:cxn ang="0">
                  <a:pos x="T10" y="T11"/>
                </a:cxn>
              </a:cxnLst>
              <a:rect l="0" t="0" r="r" b="b"/>
              <a:pathLst>
                <a:path w="13" h="88">
                  <a:moveTo>
                    <a:pt x="13" y="88"/>
                  </a:moveTo>
                  <a:lnTo>
                    <a:pt x="0" y="88"/>
                  </a:lnTo>
                  <a:lnTo>
                    <a:pt x="0" y="0"/>
                  </a:lnTo>
                  <a:lnTo>
                    <a:pt x="13" y="0"/>
                  </a:lnTo>
                  <a:lnTo>
                    <a:pt x="13" y="88"/>
                  </a:lnTo>
                  <a:lnTo>
                    <a:pt x="13" y="88"/>
                  </a:lnTo>
                  <a:close/>
                </a:path>
              </a:pathLst>
            </a:custGeom>
            <a:solidFill>
              <a:srgbClr val="5051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51" name="Freeform 250"/>
            <p:cNvSpPr>
              <a:spLocks/>
            </p:cNvSpPr>
            <p:nvPr/>
          </p:nvSpPr>
          <p:spPr bwMode="auto">
            <a:xfrm>
              <a:off x="6707" y="3757"/>
              <a:ext cx="33" cy="36"/>
            </a:xfrm>
            <a:custGeom>
              <a:avLst/>
              <a:gdLst>
                <a:gd name="T0" fmla="*/ 13 w 13"/>
                <a:gd name="T1" fmla="*/ 7 h 14"/>
                <a:gd name="T2" fmla="*/ 5 w 13"/>
                <a:gd name="T3" fmla="*/ 14 h 14"/>
                <a:gd name="T4" fmla="*/ 0 w 13"/>
                <a:gd name="T5" fmla="*/ 7 h 14"/>
                <a:gd name="T6" fmla="*/ 5 w 13"/>
                <a:gd name="T7" fmla="*/ 0 h 14"/>
                <a:gd name="T8" fmla="*/ 13 w 13"/>
                <a:gd name="T9" fmla="*/ 7 h 14"/>
              </a:gdLst>
              <a:ahLst/>
              <a:cxnLst>
                <a:cxn ang="0">
                  <a:pos x="T0" y="T1"/>
                </a:cxn>
                <a:cxn ang="0">
                  <a:pos x="T2" y="T3"/>
                </a:cxn>
                <a:cxn ang="0">
                  <a:pos x="T4" y="T5"/>
                </a:cxn>
                <a:cxn ang="0">
                  <a:pos x="T6" y="T7"/>
                </a:cxn>
                <a:cxn ang="0">
                  <a:pos x="T8" y="T9"/>
                </a:cxn>
              </a:cxnLst>
              <a:rect l="0" t="0" r="r" b="b"/>
              <a:pathLst>
                <a:path w="13" h="14">
                  <a:moveTo>
                    <a:pt x="13" y="7"/>
                  </a:moveTo>
                  <a:cubicBezTo>
                    <a:pt x="13" y="12"/>
                    <a:pt x="10" y="14"/>
                    <a:pt x="5" y="14"/>
                  </a:cubicBezTo>
                  <a:cubicBezTo>
                    <a:pt x="2" y="14"/>
                    <a:pt x="0" y="12"/>
                    <a:pt x="0" y="7"/>
                  </a:cubicBezTo>
                  <a:cubicBezTo>
                    <a:pt x="0" y="5"/>
                    <a:pt x="2" y="0"/>
                    <a:pt x="5" y="0"/>
                  </a:cubicBezTo>
                  <a:cubicBezTo>
                    <a:pt x="10" y="0"/>
                    <a:pt x="13" y="5"/>
                    <a:pt x="13" y="7"/>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52" name="Freeform 251"/>
            <p:cNvSpPr>
              <a:spLocks/>
            </p:cNvSpPr>
            <p:nvPr/>
          </p:nvSpPr>
          <p:spPr bwMode="auto">
            <a:xfrm>
              <a:off x="6433" y="3878"/>
              <a:ext cx="349" cy="133"/>
            </a:xfrm>
            <a:custGeom>
              <a:avLst/>
              <a:gdLst>
                <a:gd name="T0" fmla="*/ 349 w 349"/>
                <a:gd name="T1" fmla="*/ 133 h 133"/>
                <a:gd name="T2" fmla="*/ 0 w 349"/>
                <a:gd name="T3" fmla="*/ 133 h 133"/>
                <a:gd name="T4" fmla="*/ 0 w 349"/>
                <a:gd name="T5" fmla="*/ 0 h 133"/>
                <a:gd name="T6" fmla="*/ 349 w 349"/>
                <a:gd name="T7" fmla="*/ 0 h 133"/>
                <a:gd name="T8" fmla="*/ 349 w 349"/>
                <a:gd name="T9" fmla="*/ 133 h 133"/>
                <a:gd name="T10" fmla="*/ 349 w 349"/>
                <a:gd name="T11" fmla="*/ 133 h 133"/>
              </a:gdLst>
              <a:ahLst/>
              <a:cxnLst>
                <a:cxn ang="0">
                  <a:pos x="T0" y="T1"/>
                </a:cxn>
                <a:cxn ang="0">
                  <a:pos x="T2" y="T3"/>
                </a:cxn>
                <a:cxn ang="0">
                  <a:pos x="T4" y="T5"/>
                </a:cxn>
                <a:cxn ang="0">
                  <a:pos x="T6" y="T7"/>
                </a:cxn>
                <a:cxn ang="0">
                  <a:pos x="T8" y="T9"/>
                </a:cxn>
                <a:cxn ang="0">
                  <a:pos x="T10" y="T11"/>
                </a:cxn>
              </a:cxnLst>
              <a:rect l="0" t="0" r="r" b="b"/>
              <a:pathLst>
                <a:path w="349" h="133">
                  <a:moveTo>
                    <a:pt x="349" y="133"/>
                  </a:moveTo>
                  <a:lnTo>
                    <a:pt x="0" y="133"/>
                  </a:lnTo>
                  <a:lnTo>
                    <a:pt x="0" y="0"/>
                  </a:lnTo>
                  <a:lnTo>
                    <a:pt x="349" y="0"/>
                  </a:lnTo>
                  <a:lnTo>
                    <a:pt x="349" y="133"/>
                  </a:lnTo>
                  <a:lnTo>
                    <a:pt x="349" y="133"/>
                  </a:lnTo>
                  <a:close/>
                </a:path>
              </a:pathLst>
            </a:custGeom>
            <a:solidFill>
              <a:srgbClr val="D2D2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53" name="Freeform 252"/>
            <p:cNvSpPr>
              <a:spLocks/>
            </p:cNvSpPr>
            <p:nvPr/>
          </p:nvSpPr>
          <p:spPr bwMode="auto">
            <a:xfrm>
              <a:off x="6541" y="3903"/>
              <a:ext cx="10" cy="83"/>
            </a:xfrm>
            <a:custGeom>
              <a:avLst/>
              <a:gdLst>
                <a:gd name="T0" fmla="*/ 10 w 10"/>
                <a:gd name="T1" fmla="*/ 83 h 83"/>
                <a:gd name="T2" fmla="*/ 0 w 10"/>
                <a:gd name="T3" fmla="*/ 83 h 83"/>
                <a:gd name="T4" fmla="*/ 0 w 10"/>
                <a:gd name="T5" fmla="*/ 0 h 83"/>
                <a:gd name="T6" fmla="*/ 10 w 10"/>
                <a:gd name="T7" fmla="*/ 0 h 83"/>
                <a:gd name="T8" fmla="*/ 10 w 10"/>
                <a:gd name="T9" fmla="*/ 83 h 83"/>
                <a:gd name="T10" fmla="*/ 10 w 10"/>
                <a:gd name="T11" fmla="*/ 83 h 83"/>
              </a:gdLst>
              <a:ahLst/>
              <a:cxnLst>
                <a:cxn ang="0">
                  <a:pos x="T0" y="T1"/>
                </a:cxn>
                <a:cxn ang="0">
                  <a:pos x="T2" y="T3"/>
                </a:cxn>
                <a:cxn ang="0">
                  <a:pos x="T4" y="T5"/>
                </a:cxn>
                <a:cxn ang="0">
                  <a:pos x="T6" y="T7"/>
                </a:cxn>
                <a:cxn ang="0">
                  <a:pos x="T8" y="T9"/>
                </a:cxn>
                <a:cxn ang="0">
                  <a:pos x="T10" y="T11"/>
                </a:cxn>
              </a:cxnLst>
              <a:rect l="0" t="0" r="r" b="b"/>
              <a:pathLst>
                <a:path w="10" h="83">
                  <a:moveTo>
                    <a:pt x="10" y="83"/>
                  </a:moveTo>
                  <a:lnTo>
                    <a:pt x="0" y="83"/>
                  </a:lnTo>
                  <a:lnTo>
                    <a:pt x="0" y="0"/>
                  </a:lnTo>
                  <a:lnTo>
                    <a:pt x="10" y="0"/>
                  </a:lnTo>
                  <a:lnTo>
                    <a:pt x="10" y="83"/>
                  </a:lnTo>
                  <a:lnTo>
                    <a:pt x="10" y="83"/>
                  </a:lnTo>
                  <a:close/>
                </a:path>
              </a:pathLst>
            </a:custGeom>
            <a:solidFill>
              <a:srgbClr val="5051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54" name="Freeform 253"/>
            <p:cNvSpPr>
              <a:spLocks/>
            </p:cNvSpPr>
            <p:nvPr/>
          </p:nvSpPr>
          <p:spPr bwMode="auto">
            <a:xfrm>
              <a:off x="6566" y="3903"/>
              <a:ext cx="15" cy="83"/>
            </a:xfrm>
            <a:custGeom>
              <a:avLst/>
              <a:gdLst>
                <a:gd name="T0" fmla="*/ 15 w 15"/>
                <a:gd name="T1" fmla="*/ 83 h 83"/>
                <a:gd name="T2" fmla="*/ 0 w 15"/>
                <a:gd name="T3" fmla="*/ 83 h 83"/>
                <a:gd name="T4" fmla="*/ 0 w 15"/>
                <a:gd name="T5" fmla="*/ 0 h 83"/>
                <a:gd name="T6" fmla="*/ 15 w 15"/>
                <a:gd name="T7" fmla="*/ 0 h 83"/>
                <a:gd name="T8" fmla="*/ 15 w 15"/>
                <a:gd name="T9" fmla="*/ 83 h 83"/>
                <a:gd name="T10" fmla="*/ 15 w 15"/>
                <a:gd name="T11" fmla="*/ 83 h 83"/>
              </a:gdLst>
              <a:ahLst/>
              <a:cxnLst>
                <a:cxn ang="0">
                  <a:pos x="T0" y="T1"/>
                </a:cxn>
                <a:cxn ang="0">
                  <a:pos x="T2" y="T3"/>
                </a:cxn>
                <a:cxn ang="0">
                  <a:pos x="T4" y="T5"/>
                </a:cxn>
                <a:cxn ang="0">
                  <a:pos x="T6" y="T7"/>
                </a:cxn>
                <a:cxn ang="0">
                  <a:pos x="T8" y="T9"/>
                </a:cxn>
                <a:cxn ang="0">
                  <a:pos x="T10" y="T11"/>
                </a:cxn>
              </a:cxnLst>
              <a:rect l="0" t="0" r="r" b="b"/>
              <a:pathLst>
                <a:path w="15" h="83">
                  <a:moveTo>
                    <a:pt x="15" y="83"/>
                  </a:moveTo>
                  <a:lnTo>
                    <a:pt x="0" y="83"/>
                  </a:lnTo>
                  <a:lnTo>
                    <a:pt x="0" y="0"/>
                  </a:lnTo>
                  <a:lnTo>
                    <a:pt x="15" y="0"/>
                  </a:lnTo>
                  <a:lnTo>
                    <a:pt x="15" y="83"/>
                  </a:lnTo>
                  <a:lnTo>
                    <a:pt x="15" y="83"/>
                  </a:lnTo>
                  <a:close/>
                </a:path>
              </a:pathLst>
            </a:custGeom>
            <a:solidFill>
              <a:srgbClr val="5051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55" name="Freeform 254"/>
            <p:cNvSpPr>
              <a:spLocks/>
            </p:cNvSpPr>
            <p:nvPr/>
          </p:nvSpPr>
          <p:spPr bwMode="auto">
            <a:xfrm>
              <a:off x="6596" y="3903"/>
              <a:ext cx="13" cy="83"/>
            </a:xfrm>
            <a:custGeom>
              <a:avLst/>
              <a:gdLst>
                <a:gd name="T0" fmla="*/ 13 w 13"/>
                <a:gd name="T1" fmla="*/ 83 h 83"/>
                <a:gd name="T2" fmla="*/ 0 w 13"/>
                <a:gd name="T3" fmla="*/ 83 h 83"/>
                <a:gd name="T4" fmla="*/ 0 w 13"/>
                <a:gd name="T5" fmla="*/ 0 h 83"/>
                <a:gd name="T6" fmla="*/ 13 w 13"/>
                <a:gd name="T7" fmla="*/ 0 h 83"/>
                <a:gd name="T8" fmla="*/ 13 w 13"/>
                <a:gd name="T9" fmla="*/ 83 h 83"/>
                <a:gd name="T10" fmla="*/ 13 w 13"/>
                <a:gd name="T11" fmla="*/ 83 h 83"/>
              </a:gdLst>
              <a:ahLst/>
              <a:cxnLst>
                <a:cxn ang="0">
                  <a:pos x="T0" y="T1"/>
                </a:cxn>
                <a:cxn ang="0">
                  <a:pos x="T2" y="T3"/>
                </a:cxn>
                <a:cxn ang="0">
                  <a:pos x="T4" y="T5"/>
                </a:cxn>
                <a:cxn ang="0">
                  <a:pos x="T6" y="T7"/>
                </a:cxn>
                <a:cxn ang="0">
                  <a:pos x="T8" y="T9"/>
                </a:cxn>
                <a:cxn ang="0">
                  <a:pos x="T10" y="T11"/>
                </a:cxn>
              </a:cxnLst>
              <a:rect l="0" t="0" r="r" b="b"/>
              <a:pathLst>
                <a:path w="13" h="83">
                  <a:moveTo>
                    <a:pt x="13" y="83"/>
                  </a:moveTo>
                  <a:lnTo>
                    <a:pt x="0" y="83"/>
                  </a:lnTo>
                  <a:lnTo>
                    <a:pt x="0" y="0"/>
                  </a:lnTo>
                  <a:lnTo>
                    <a:pt x="13" y="0"/>
                  </a:lnTo>
                  <a:lnTo>
                    <a:pt x="13" y="83"/>
                  </a:lnTo>
                  <a:lnTo>
                    <a:pt x="13" y="83"/>
                  </a:lnTo>
                  <a:close/>
                </a:path>
              </a:pathLst>
            </a:custGeom>
            <a:solidFill>
              <a:srgbClr val="5051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56" name="Freeform 255"/>
            <p:cNvSpPr>
              <a:spLocks/>
            </p:cNvSpPr>
            <p:nvPr/>
          </p:nvSpPr>
          <p:spPr bwMode="auto">
            <a:xfrm>
              <a:off x="6707" y="3928"/>
              <a:ext cx="33" cy="31"/>
            </a:xfrm>
            <a:custGeom>
              <a:avLst/>
              <a:gdLst>
                <a:gd name="T0" fmla="*/ 13 w 13"/>
                <a:gd name="T1" fmla="*/ 6 h 12"/>
                <a:gd name="T2" fmla="*/ 5 w 13"/>
                <a:gd name="T3" fmla="*/ 12 h 12"/>
                <a:gd name="T4" fmla="*/ 0 w 13"/>
                <a:gd name="T5" fmla="*/ 6 h 12"/>
                <a:gd name="T6" fmla="*/ 5 w 13"/>
                <a:gd name="T7" fmla="*/ 0 h 12"/>
                <a:gd name="T8" fmla="*/ 13 w 13"/>
                <a:gd name="T9" fmla="*/ 6 h 12"/>
              </a:gdLst>
              <a:ahLst/>
              <a:cxnLst>
                <a:cxn ang="0">
                  <a:pos x="T0" y="T1"/>
                </a:cxn>
                <a:cxn ang="0">
                  <a:pos x="T2" y="T3"/>
                </a:cxn>
                <a:cxn ang="0">
                  <a:pos x="T4" y="T5"/>
                </a:cxn>
                <a:cxn ang="0">
                  <a:pos x="T6" y="T7"/>
                </a:cxn>
                <a:cxn ang="0">
                  <a:pos x="T8" y="T9"/>
                </a:cxn>
              </a:cxnLst>
              <a:rect l="0" t="0" r="r" b="b"/>
              <a:pathLst>
                <a:path w="13" h="12">
                  <a:moveTo>
                    <a:pt x="13" y="6"/>
                  </a:moveTo>
                  <a:cubicBezTo>
                    <a:pt x="13" y="10"/>
                    <a:pt x="10" y="12"/>
                    <a:pt x="5" y="12"/>
                  </a:cubicBezTo>
                  <a:cubicBezTo>
                    <a:pt x="2" y="12"/>
                    <a:pt x="0" y="10"/>
                    <a:pt x="0" y="6"/>
                  </a:cubicBezTo>
                  <a:cubicBezTo>
                    <a:pt x="0" y="3"/>
                    <a:pt x="2" y="0"/>
                    <a:pt x="5" y="0"/>
                  </a:cubicBezTo>
                  <a:cubicBezTo>
                    <a:pt x="10" y="0"/>
                    <a:pt x="13" y="3"/>
                    <a:pt x="13" y="6"/>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57" name="Freeform 256"/>
            <p:cNvSpPr>
              <a:spLocks/>
            </p:cNvSpPr>
            <p:nvPr/>
          </p:nvSpPr>
          <p:spPr bwMode="auto">
            <a:xfrm>
              <a:off x="6433" y="4047"/>
              <a:ext cx="349" cy="128"/>
            </a:xfrm>
            <a:custGeom>
              <a:avLst/>
              <a:gdLst>
                <a:gd name="T0" fmla="*/ 349 w 349"/>
                <a:gd name="T1" fmla="*/ 128 h 128"/>
                <a:gd name="T2" fmla="*/ 0 w 349"/>
                <a:gd name="T3" fmla="*/ 128 h 128"/>
                <a:gd name="T4" fmla="*/ 0 w 349"/>
                <a:gd name="T5" fmla="*/ 0 h 128"/>
                <a:gd name="T6" fmla="*/ 349 w 349"/>
                <a:gd name="T7" fmla="*/ 0 h 128"/>
                <a:gd name="T8" fmla="*/ 349 w 349"/>
                <a:gd name="T9" fmla="*/ 128 h 128"/>
                <a:gd name="T10" fmla="*/ 349 w 349"/>
                <a:gd name="T11" fmla="*/ 128 h 128"/>
              </a:gdLst>
              <a:ahLst/>
              <a:cxnLst>
                <a:cxn ang="0">
                  <a:pos x="T0" y="T1"/>
                </a:cxn>
                <a:cxn ang="0">
                  <a:pos x="T2" y="T3"/>
                </a:cxn>
                <a:cxn ang="0">
                  <a:pos x="T4" y="T5"/>
                </a:cxn>
                <a:cxn ang="0">
                  <a:pos x="T6" y="T7"/>
                </a:cxn>
                <a:cxn ang="0">
                  <a:pos x="T8" y="T9"/>
                </a:cxn>
                <a:cxn ang="0">
                  <a:pos x="T10" y="T11"/>
                </a:cxn>
              </a:cxnLst>
              <a:rect l="0" t="0" r="r" b="b"/>
              <a:pathLst>
                <a:path w="349" h="128">
                  <a:moveTo>
                    <a:pt x="349" y="128"/>
                  </a:moveTo>
                  <a:lnTo>
                    <a:pt x="0" y="128"/>
                  </a:lnTo>
                  <a:lnTo>
                    <a:pt x="0" y="0"/>
                  </a:lnTo>
                  <a:lnTo>
                    <a:pt x="349" y="0"/>
                  </a:lnTo>
                  <a:lnTo>
                    <a:pt x="349" y="128"/>
                  </a:lnTo>
                  <a:lnTo>
                    <a:pt x="349" y="128"/>
                  </a:lnTo>
                  <a:close/>
                </a:path>
              </a:pathLst>
            </a:custGeom>
            <a:solidFill>
              <a:srgbClr val="D2D2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58" name="Freeform 257"/>
            <p:cNvSpPr>
              <a:spLocks/>
            </p:cNvSpPr>
            <p:nvPr/>
          </p:nvSpPr>
          <p:spPr bwMode="auto">
            <a:xfrm>
              <a:off x="6541" y="4067"/>
              <a:ext cx="10" cy="88"/>
            </a:xfrm>
            <a:custGeom>
              <a:avLst/>
              <a:gdLst>
                <a:gd name="T0" fmla="*/ 10 w 10"/>
                <a:gd name="T1" fmla="*/ 88 h 88"/>
                <a:gd name="T2" fmla="*/ 0 w 10"/>
                <a:gd name="T3" fmla="*/ 88 h 88"/>
                <a:gd name="T4" fmla="*/ 0 w 10"/>
                <a:gd name="T5" fmla="*/ 0 h 88"/>
                <a:gd name="T6" fmla="*/ 10 w 10"/>
                <a:gd name="T7" fmla="*/ 0 h 88"/>
                <a:gd name="T8" fmla="*/ 10 w 10"/>
                <a:gd name="T9" fmla="*/ 88 h 88"/>
                <a:gd name="T10" fmla="*/ 10 w 10"/>
                <a:gd name="T11" fmla="*/ 88 h 88"/>
              </a:gdLst>
              <a:ahLst/>
              <a:cxnLst>
                <a:cxn ang="0">
                  <a:pos x="T0" y="T1"/>
                </a:cxn>
                <a:cxn ang="0">
                  <a:pos x="T2" y="T3"/>
                </a:cxn>
                <a:cxn ang="0">
                  <a:pos x="T4" y="T5"/>
                </a:cxn>
                <a:cxn ang="0">
                  <a:pos x="T6" y="T7"/>
                </a:cxn>
                <a:cxn ang="0">
                  <a:pos x="T8" y="T9"/>
                </a:cxn>
                <a:cxn ang="0">
                  <a:pos x="T10" y="T11"/>
                </a:cxn>
              </a:cxnLst>
              <a:rect l="0" t="0" r="r" b="b"/>
              <a:pathLst>
                <a:path w="10" h="88">
                  <a:moveTo>
                    <a:pt x="10" y="88"/>
                  </a:moveTo>
                  <a:lnTo>
                    <a:pt x="0" y="88"/>
                  </a:lnTo>
                  <a:lnTo>
                    <a:pt x="0" y="0"/>
                  </a:lnTo>
                  <a:lnTo>
                    <a:pt x="10" y="0"/>
                  </a:lnTo>
                  <a:lnTo>
                    <a:pt x="10" y="88"/>
                  </a:lnTo>
                  <a:lnTo>
                    <a:pt x="10" y="88"/>
                  </a:lnTo>
                  <a:close/>
                </a:path>
              </a:pathLst>
            </a:custGeom>
            <a:solidFill>
              <a:srgbClr val="5051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59" name="Freeform 258"/>
            <p:cNvSpPr>
              <a:spLocks/>
            </p:cNvSpPr>
            <p:nvPr/>
          </p:nvSpPr>
          <p:spPr bwMode="auto">
            <a:xfrm>
              <a:off x="6566" y="4067"/>
              <a:ext cx="15" cy="88"/>
            </a:xfrm>
            <a:custGeom>
              <a:avLst/>
              <a:gdLst>
                <a:gd name="T0" fmla="*/ 15 w 15"/>
                <a:gd name="T1" fmla="*/ 88 h 88"/>
                <a:gd name="T2" fmla="*/ 0 w 15"/>
                <a:gd name="T3" fmla="*/ 88 h 88"/>
                <a:gd name="T4" fmla="*/ 0 w 15"/>
                <a:gd name="T5" fmla="*/ 0 h 88"/>
                <a:gd name="T6" fmla="*/ 15 w 15"/>
                <a:gd name="T7" fmla="*/ 0 h 88"/>
                <a:gd name="T8" fmla="*/ 15 w 15"/>
                <a:gd name="T9" fmla="*/ 88 h 88"/>
                <a:gd name="T10" fmla="*/ 15 w 15"/>
                <a:gd name="T11" fmla="*/ 88 h 88"/>
              </a:gdLst>
              <a:ahLst/>
              <a:cxnLst>
                <a:cxn ang="0">
                  <a:pos x="T0" y="T1"/>
                </a:cxn>
                <a:cxn ang="0">
                  <a:pos x="T2" y="T3"/>
                </a:cxn>
                <a:cxn ang="0">
                  <a:pos x="T4" y="T5"/>
                </a:cxn>
                <a:cxn ang="0">
                  <a:pos x="T6" y="T7"/>
                </a:cxn>
                <a:cxn ang="0">
                  <a:pos x="T8" y="T9"/>
                </a:cxn>
                <a:cxn ang="0">
                  <a:pos x="T10" y="T11"/>
                </a:cxn>
              </a:cxnLst>
              <a:rect l="0" t="0" r="r" b="b"/>
              <a:pathLst>
                <a:path w="15" h="88">
                  <a:moveTo>
                    <a:pt x="15" y="88"/>
                  </a:moveTo>
                  <a:lnTo>
                    <a:pt x="0" y="88"/>
                  </a:lnTo>
                  <a:lnTo>
                    <a:pt x="0" y="0"/>
                  </a:lnTo>
                  <a:lnTo>
                    <a:pt x="15" y="0"/>
                  </a:lnTo>
                  <a:lnTo>
                    <a:pt x="15" y="88"/>
                  </a:lnTo>
                  <a:lnTo>
                    <a:pt x="15" y="88"/>
                  </a:lnTo>
                  <a:close/>
                </a:path>
              </a:pathLst>
            </a:custGeom>
            <a:solidFill>
              <a:srgbClr val="5051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60" name="Freeform 259"/>
            <p:cNvSpPr>
              <a:spLocks/>
            </p:cNvSpPr>
            <p:nvPr/>
          </p:nvSpPr>
          <p:spPr bwMode="auto">
            <a:xfrm>
              <a:off x="6596" y="4067"/>
              <a:ext cx="13" cy="88"/>
            </a:xfrm>
            <a:custGeom>
              <a:avLst/>
              <a:gdLst>
                <a:gd name="T0" fmla="*/ 13 w 13"/>
                <a:gd name="T1" fmla="*/ 88 h 88"/>
                <a:gd name="T2" fmla="*/ 0 w 13"/>
                <a:gd name="T3" fmla="*/ 88 h 88"/>
                <a:gd name="T4" fmla="*/ 0 w 13"/>
                <a:gd name="T5" fmla="*/ 0 h 88"/>
                <a:gd name="T6" fmla="*/ 13 w 13"/>
                <a:gd name="T7" fmla="*/ 0 h 88"/>
                <a:gd name="T8" fmla="*/ 13 w 13"/>
                <a:gd name="T9" fmla="*/ 88 h 88"/>
                <a:gd name="T10" fmla="*/ 13 w 13"/>
                <a:gd name="T11" fmla="*/ 88 h 88"/>
              </a:gdLst>
              <a:ahLst/>
              <a:cxnLst>
                <a:cxn ang="0">
                  <a:pos x="T0" y="T1"/>
                </a:cxn>
                <a:cxn ang="0">
                  <a:pos x="T2" y="T3"/>
                </a:cxn>
                <a:cxn ang="0">
                  <a:pos x="T4" y="T5"/>
                </a:cxn>
                <a:cxn ang="0">
                  <a:pos x="T6" y="T7"/>
                </a:cxn>
                <a:cxn ang="0">
                  <a:pos x="T8" y="T9"/>
                </a:cxn>
                <a:cxn ang="0">
                  <a:pos x="T10" y="T11"/>
                </a:cxn>
              </a:cxnLst>
              <a:rect l="0" t="0" r="r" b="b"/>
              <a:pathLst>
                <a:path w="13" h="88">
                  <a:moveTo>
                    <a:pt x="13" y="88"/>
                  </a:moveTo>
                  <a:lnTo>
                    <a:pt x="0" y="88"/>
                  </a:lnTo>
                  <a:lnTo>
                    <a:pt x="0" y="0"/>
                  </a:lnTo>
                  <a:lnTo>
                    <a:pt x="13" y="0"/>
                  </a:lnTo>
                  <a:lnTo>
                    <a:pt x="13" y="88"/>
                  </a:lnTo>
                  <a:lnTo>
                    <a:pt x="13" y="88"/>
                  </a:lnTo>
                  <a:close/>
                </a:path>
              </a:pathLst>
            </a:custGeom>
            <a:solidFill>
              <a:srgbClr val="5051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61" name="Freeform 260"/>
            <p:cNvSpPr>
              <a:spLocks/>
            </p:cNvSpPr>
            <p:nvPr/>
          </p:nvSpPr>
          <p:spPr bwMode="auto">
            <a:xfrm>
              <a:off x="6707" y="4092"/>
              <a:ext cx="33" cy="33"/>
            </a:xfrm>
            <a:custGeom>
              <a:avLst/>
              <a:gdLst>
                <a:gd name="T0" fmla="*/ 13 w 13"/>
                <a:gd name="T1" fmla="*/ 7 h 13"/>
                <a:gd name="T2" fmla="*/ 5 w 13"/>
                <a:gd name="T3" fmla="*/ 13 h 13"/>
                <a:gd name="T4" fmla="*/ 0 w 13"/>
                <a:gd name="T5" fmla="*/ 7 h 13"/>
                <a:gd name="T6" fmla="*/ 5 w 13"/>
                <a:gd name="T7" fmla="*/ 0 h 13"/>
                <a:gd name="T8" fmla="*/ 13 w 13"/>
                <a:gd name="T9" fmla="*/ 7 h 13"/>
              </a:gdLst>
              <a:ahLst/>
              <a:cxnLst>
                <a:cxn ang="0">
                  <a:pos x="T0" y="T1"/>
                </a:cxn>
                <a:cxn ang="0">
                  <a:pos x="T2" y="T3"/>
                </a:cxn>
                <a:cxn ang="0">
                  <a:pos x="T4" y="T5"/>
                </a:cxn>
                <a:cxn ang="0">
                  <a:pos x="T6" y="T7"/>
                </a:cxn>
                <a:cxn ang="0">
                  <a:pos x="T8" y="T9"/>
                </a:cxn>
              </a:cxnLst>
              <a:rect l="0" t="0" r="r" b="b"/>
              <a:pathLst>
                <a:path w="13" h="13">
                  <a:moveTo>
                    <a:pt x="13" y="7"/>
                  </a:moveTo>
                  <a:cubicBezTo>
                    <a:pt x="13" y="11"/>
                    <a:pt x="10" y="13"/>
                    <a:pt x="5" y="13"/>
                  </a:cubicBezTo>
                  <a:cubicBezTo>
                    <a:pt x="2" y="13"/>
                    <a:pt x="0" y="11"/>
                    <a:pt x="0" y="7"/>
                  </a:cubicBezTo>
                  <a:cubicBezTo>
                    <a:pt x="0" y="4"/>
                    <a:pt x="2" y="0"/>
                    <a:pt x="5" y="0"/>
                  </a:cubicBezTo>
                  <a:cubicBezTo>
                    <a:pt x="10" y="0"/>
                    <a:pt x="13" y="4"/>
                    <a:pt x="13" y="7"/>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62" name="Freeform 261"/>
            <p:cNvSpPr>
              <a:spLocks/>
            </p:cNvSpPr>
            <p:nvPr/>
          </p:nvSpPr>
          <p:spPr bwMode="auto">
            <a:xfrm>
              <a:off x="6438" y="3541"/>
              <a:ext cx="347" cy="133"/>
            </a:xfrm>
            <a:custGeom>
              <a:avLst/>
              <a:gdLst>
                <a:gd name="T0" fmla="*/ 347 w 347"/>
                <a:gd name="T1" fmla="*/ 133 h 133"/>
                <a:gd name="T2" fmla="*/ 0 w 347"/>
                <a:gd name="T3" fmla="*/ 133 h 133"/>
                <a:gd name="T4" fmla="*/ 0 w 347"/>
                <a:gd name="T5" fmla="*/ 0 h 133"/>
                <a:gd name="T6" fmla="*/ 347 w 347"/>
                <a:gd name="T7" fmla="*/ 0 h 133"/>
                <a:gd name="T8" fmla="*/ 347 w 347"/>
                <a:gd name="T9" fmla="*/ 133 h 133"/>
                <a:gd name="T10" fmla="*/ 347 w 347"/>
                <a:gd name="T11" fmla="*/ 133 h 133"/>
              </a:gdLst>
              <a:ahLst/>
              <a:cxnLst>
                <a:cxn ang="0">
                  <a:pos x="T0" y="T1"/>
                </a:cxn>
                <a:cxn ang="0">
                  <a:pos x="T2" y="T3"/>
                </a:cxn>
                <a:cxn ang="0">
                  <a:pos x="T4" y="T5"/>
                </a:cxn>
                <a:cxn ang="0">
                  <a:pos x="T6" y="T7"/>
                </a:cxn>
                <a:cxn ang="0">
                  <a:pos x="T8" y="T9"/>
                </a:cxn>
                <a:cxn ang="0">
                  <a:pos x="T10" y="T11"/>
                </a:cxn>
              </a:cxnLst>
              <a:rect l="0" t="0" r="r" b="b"/>
              <a:pathLst>
                <a:path w="347" h="133">
                  <a:moveTo>
                    <a:pt x="347" y="133"/>
                  </a:moveTo>
                  <a:lnTo>
                    <a:pt x="0" y="133"/>
                  </a:lnTo>
                  <a:lnTo>
                    <a:pt x="0" y="0"/>
                  </a:lnTo>
                  <a:lnTo>
                    <a:pt x="347" y="0"/>
                  </a:lnTo>
                  <a:lnTo>
                    <a:pt x="347" y="133"/>
                  </a:lnTo>
                  <a:lnTo>
                    <a:pt x="347" y="133"/>
                  </a:lnTo>
                  <a:close/>
                </a:path>
              </a:pathLst>
            </a:custGeom>
            <a:solidFill>
              <a:srgbClr val="D2D2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63" name="Freeform 262"/>
            <p:cNvSpPr>
              <a:spLocks/>
            </p:cNvSpPr>
            <p:nvPr/>
          </p:nvSpPr>
          <p:spPr bwMode="auto">
            <a:xfrm>
              <a:off x="6544" y="3564"/>
              <a:ext cx="12" cy="85"/>
            </a:xfrm>
            <a:custGeom>
              <a:avLst/>
              <a:gdLst>
                <a:gd name="T0" fmla="*/ 12 w 12"/>
                <a:gd name="T1" fmla="*/ 85 h 85"/>
                <a:gd name="T2" fmla="*/ 0 w 12"/>
                <a:gd name="T3" fmla="*/ 85 h 85"/>
                <a:gd name="T4" fmla="*/ 0 w 12"/>
                <a:gd name="T5" fmla="*/ 0 h 85"/>
                <a:gd name="T6" fmla="*/ 12 w 12"/>
                <a:gd name="T7" fmla="*/ 0 h 85"/>
                <a:gd name="T8" fmla="*/ 12 w 12"/>
                <a:gd name="T9" fmla="*/ 85 h 85"/>
                <a:gd name="T10" fmla="*/ 12 w 12"/>
                <a:gd name="T11" fmla="*/ 85 h 85"/>
              </a:gdLst>
              <a:ahLst/>
              <a:cxnLst>
                <a:cxn ang="0">
                  <a:pos x="T0" y="T1"/>
                </a:cxn>
                <a:cxn ang="0">
                  <a:pos x="T2" y="T3"/>
                </a:cxn>
                <a:cxn ang="0">
                  <a:pos x="T4" y="T5"/>
                </a:cxn>
                <a:cxn ang="0">
                  <a:pos x="T6" y="T7"/>
                </a:cxn>
                <a:cxn ang="0">
                  <a:pos x="T8" y="T9"/>
                </a:cxn>
                <a:cxn ang="0">
                  <a:pos x="T10" y="T11"/>
                </a:cxn>
              </a:cxnLst>
              <a:rect l="0" t="0" r="r" b="b"/>
              <a:pathLst>
                <a:path w="12" h="85">
                  <a:moveTo>
                    <a:pt x="12" y="85"/>
                  </a:moveTo>
                  <a:lnTo>
                    <a:pt x="0" y="85"/>
                  </a:lnTo>
                  <a:lnTo>
                    <a:pt x="0" y="0"/>
                  </a:lnTo>
                  <a:lnTo>
                    <a:pt x="12" y="0"/>
                  </a:lnTo>
                  <a:lnTo>
                    <a:pt x="12" y="85"/>
                  </a:lnTo>
                  <a:lnTo>
                    <a:pt x="12" y="85"/>
                  </a:lnTo>
                  <a:close/>
                </a:path>
              </a:pathLst>
            </a:custGeom>
            <a:solidFill>
              <a:srgbClr val="5051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64" name="Freeform 263"/>
            <p:cNvSpPr>
              <a:spLocks/>
            </p:cNvSpPr>
            <p:nvPr/>
          </p:nvSpPr>
          <p:spPr bwMode="auto">
            <a:xfrm>
              <a:off x="6571" y="3564"/>
              <a:ext cx="15" cy="85"/>
            </a:xfrm>
            <a:custGeom>
              <a:avLst/>
              <a:gdLst>
                <a:gd name="T0" fmla="*/ 15 w 15"/>
                <a:gd name="T1" fmla="*/ 85 h 85"/>
                <a:gd name="T2" fmla="*/ 0 w 15"/>
                <a:gd name="T3" fmla="*/ 85 h 85"/>
                <a:gd name="T4" fmla="*/ 0 w 15"/>
                <a:gd name="T5" fmla="*/ 0 h 85"/>
                <a:gd name="T6" fmla="*/ 15 w 15"/>
                <a:gd name="T7" fmla="*/ 0 h 85"/>
                <a:gd name="T8" fmla="*/ 15 w 15"/>
                <a:gd name="T9" fmla="*/ 85 h 85"/>
                <a:gd name="T10" fmla="*/ 15 w 15"/>
                <a:gd name="T11" fmla="*/ 85 h 85"/>
              </a:gdLst>
              <a:ahLst/>
              <a:cxnLst>
                <a:cxn ang="0">
                  <a:pos x="T0" y="T1"/>
                </a:cxn>
                <a:cxn ang="0">
                  <a:pos x="T2" y="T3"/>
                </a:cxn>
                <a:cxn ang="0">
                  <a:pos x="T4" y="T5"/>
                </a:cxn>
                <a:cxn ang="0">
                  <a:pos x="T6" y="T7"/>
                </a:cxn>
                <a:cxn ang="0">
                  <a:pos x="T8" y="T9"/>
                </a:cxn>
                <a:cxn ang="0">
                  <a:pos x="T10" y="T11"/>
                </a:cxn>
              </a:cxnLst>
              <a:rect l="0" t="0" r="r" b="b"/>
              <a:pathLst>
                <a:path w="15" h="85">
                  <a:moveTo>
                    <a:pt x="15" y="85"/>
                  </a:moveTo>
                  <a:lnTo>
                    <a:pt x="0" y="85"/>
                  </a:lnTo>
                  <a:lnTo>
                    <a:pt x="0" y="0"/>
                  </a:lnTo>
                  <a:lnTo>
                    <a:pt x="15" y="0"/>
                  </a:lnTo>
                  <a:lnTo>
                    <a:pt x="15" y="85"/>
                  </a:lnTo>
                  <a:lnTo>
                    <a:pt x="15" y="85"/>
                  </a:lnTo>
                  <a:close/>
                </a:path>
              </a:pathLst>
            </a:custGeom>
            <a:solidFill>
              <a:srgbClr val="5051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65" name="Freeform 264"/>
            <p:cNvSpPr>
              <a:spLocks/>
            </p:cNvSpPr>
            <p:nvPr/>
          </p:nvSpPr>
          <p:spPr bwMode="auto">
            <a:xfrm>
              <a:off x="6599" y="3564"/>
              <a:ext cx="15" cy="85"/>
            </a:xfrm>
            <a:custGeom>
              <a:avLst/>
              <a:gdLst>
                <a:gd name="T0" fmla="*/ 15 w 15"/>
                <a:gd name="T1" fmla="*/ 85 h 85"/>
                <a:gd name="T2" fmla="*/ 0 w 15"/>
                <a:gd name="T3" fmla="*/ 85 h 85"/>
                <a:gd name="T4" fmla="*/ 0 w 15"/>
                <a:gd name="T5" fmla="*/ 0 h 85"/>
                <a:gd name="T6" fmla="*/ 15 w 15"/>
                <a:gd name="T7" fmla="*/ 0 h 85"/>
                <a:gd name="T8" fmla="*/ 15 w 15"/>
                <a:gd name="T9" fmla="*/ 85 h 85"/>
                <a:gd name="T10" fmla="*/ 15 w 15"/>
                <a:gd name="T11" fmla="*/ 85 h 85"/>
              </a:gdLst>
              <a:ahLst/>
              <a:cxnLst>
                <a:cxn ang="0">
                  <a:pos x="T0" y="T1"/>
                </a:cxn>
                <a:cxn ang="0">
                  <a:pos x="T2" y="T3"/>
                </a:cxn>
                <a:cxn ang="0">
                  <a:pos x="T4" y="T5"/>
                </a:cxn>
                <a:cxn ang="0">
                  <a:pos x="T6" y="T7"/>
                </a:cxn>
                <a:cxn ang="0">
                  <a:pos x="T8" y="T9"/>
                </a:cxn>
                <a:cxn ang="0">
                  <a:pos x="T10" y="T11"/>
                </a:cxn>
              </a:cxnLst>
              <a:rect l="0" t="0" r="r" b="b"/>
              <a:pathLst>
                <a:path w="15" h="85">
                  <a:moveTo>
                    <a:pt x="15" y="85"/>
                  </a:moveTo>
                  <a:lnTo>
                    <a:pt x="0" y="85"/>
                  </a:lnTo>
                  <a:lnTo>
                    <a:pt x="0" y="0"/>
                  </a:lnTo>
                  <a:lnTo>
                    <a:pt x="15" y="0"/>
                  </a:lnTo>
                  <a:lnTo>
                    <a:pt x="15" y="85"/>
                  </a:lnTo>
                  <a:lnTo>
                    <a:pt x="15" y="85"/>
                  </a:lnTo>
                  <a:close/>
                </a:path>
              </a:pathLst>
            </a:custGeom>
            <a:solidFill>
              <a:srgbClr val="5051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66" name="Freeform 265"/>
            <p:cNvSpPr>
              <a:spLocks/>
            </p:cNvSpPr>
            <p:nvPr/>
          </p:nvSpPr>
          <p:spPr bwMode="auto">
            <a:xfrm>
              <a:off x="6710" y="3589"/>
              <a:ext cx="32" cy="33"/>
            </a:xfrm>
            <a:custGeom>
              <a:avLst/>
              <a:gdLst>
                <a:gd name="T0" fmla="*/ 13 w 13"/>
                <a:gd name="T1" fmla="*/ 8 h 13"/>
                <a:gd name="T2" fmla="*/ 8 w 13"/>
                <a:gd name="T3" fmla="*/ 13 h 13"/>
                <a:gd name="T4" fmla="*/ 0 w 13"/>
                <a:gd name="T5" fmla="*/ 8 h 13"/>
                <a:gd name="T6" fmla="*/ 8 w 13"/>
                <a:gd name="T7" fmla="*/ 0 h 13"/>
                <a:gd name="T8" fmla="*/ 13 w 13"/>
                <a:gd name="T9" fmla="*/ 8 h 13"/>
              </a:gdLst>
              <a:ahLst/>
              <a:cxnLst>
                <a:cxn ang="0">
                  <a:pos x="T0" y="T1"/>
                </a:cxn>
                <a:cxn ang="0">
                  <a:pos x="T2" y="T3"/>
                </a:cxn>
                <a:cxn ang="0">
                  <a:pos x="T4" y="T5"/>
                </a:cxn>
                <a:cxn ang="0">
                  <a:pos x="T6" y="T7"/>
                </a:cxn>
                <a:cxn ang="0">
                  <a:pos x="T8" y="T9"/>
                </a:cxn>
              </a:cxnLst>
              <a:rect l="0" t="0" r="r" b="b"/>
              <a:pathLst>
                <a:path w="13" h="13">
                  <a:moveTo>
                    <a:pt x="13" y="8"/>
                  </a:moveTo>
                  <a:cubicBezTo>
                    <a:pt x="13" y="11"/>
                    <a:pt x="11" y="13"/>
                    <a:pt x="8" y="13"/>
                  </a:cubicBezTo>
                  <a:cubicBezTo>
                    <a:pt x="2" y="13"/>
                    <a:pt x="0" y="11"/>
                    <a:pt x="0" y="8"/>
                  </a:cubicBezTo>
                  <a:cubicBezTo>
                    <a:pt x="0" y="5"/>
                    <a:pt x="2" y="0"/>
                    <a:pt x="8" y="0"/>
                  </a:cubicBezTo>
                  <a:cubicBezTo>
                    <a:pt x="11" y="0"/>
                    <a:pt x="13" y="5"/>
                    <a:pt x="13" y="8"/>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67" name="Freeform 266"/>
            <p:cNvSpPr>
              <a:spLocks/>
            </p:cNvSpPr>
            <p:nvPr/>
          </p:nvSpPr>
          <p:spPr bwMode="auto">
            <a:xfrm>
              <a:off x="6441" y="3375"/>
              <a:ext cx="346" cy="131"/>
            </a:xfrm>
            <a:custGeom>
              <a:avLst/>
              <a:gdLst>
                <a:gd name="T0" fmla="*/ 346 w 346"/>
                <a:gd name="T1" fmla="*/ 131 h 131"/>
                <a:gd name="T2" fmla="*/ 0 w 346"/>
                <a:gd name="T3" fmla="*/ 131 h 131"/>
                <a:gd name="T4" fmla="*/ 0 w 346"/>
                <a:gd name="T5" fmla="*/ 0 h 131"/>
                <a:gd name="T6" fmla="*/ 346 w 346"/>
                <a:gd name="T7" fmla="*/ 0 h 131"/>
                <a:gd name="T8" fmla="*/ 346 w 346"/>
                <a:gd name="T9" fmla="*/ 131 h 131"/>
                <a:gd name="T10" fmla="*/ 346 w 346"/>
                <a:gd name="T11" fmla="*/ 131 h 131"/>
              </a:gdLst>
              <a:ahLst/>
              <a:cxnLst>
                <a:cxn ang="0">
                  <a:pos x="T0" y="T1"/>
                </a:cxn>
                <a:cxn ang="0">
                  <a:pos x="T2" y="T3"/>
                </a:cxn>
                <a:cxn ang="0">
                  <a:pos x="T4" y="T5"/>
                </a:cxn>
                <a:cxn ang="0">
                  <a:pos x="T6" y="T7"/>
                </a:cxn>
                <a:cxn ang="0">
                  <a:pos x="T8" y="T9"/>
                </a:cxn>
                <a:cxn ang="0">
                  <a:pos x="T10" y="T11"/>
                </a:cxn>
              </a:cxnLst>
              <a:rect l="0" t="0" r="r" b="b"/>
              <a:pathLst>
                <a:path w="346" h="131">
                  <a:moveTo>
                    <a:pt x="346" y="131"/>
                  </a:moveTo>
                  <a:lnTo>
                    <a:pt x="0" y="131"/>
                  </a:lnTo>
                  <a:lnTo>
                    <a:pt x="0" y="0"/>
                  </a:lnTo>
                  <a:lnTo>
                    <a:pt x="346" y="0"/>
                  </a:lnTo>
                  <a:lnTo>
                    <a:pt x="346" y="131"/>
                  </a:lnTo>
                  <a:lnTo>
                    <a:pt x="346" y="131"/>
                  </a:lnTo>
                  <a:close/>
                </a:path>
              </a:pathLst>
            </a:custGeom>
            <a:solidFill>
              <a:srgbClr val="D2D2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68" name="Freeform 267"/>
            <p:cNvSpPr>
              <a:spLocks/>
            </p:cNvSpPr>
            <p:nvPr/>
          </p:nvSpPr>
          <p:spPr bwMode="auto">
            <a:xfrm>
              <a:off x="6546" y="3395"/>
              <a:ext cx="13" cy="88"/>
            </a:xfrm>
            <a:custGeom>
              <a:avLst/>
              <a:gdLst>
                <a:gd name="T0" fmla="*/ 13 w 13"/>
                <a:gd name="T1" fmla="*/ 88 h 88"/>
                <a:gd name="T2" fmla="*/ 0 w 13"/>
                <a:gd name="T3" fmla="*/ 88 h 88"/>
                <a:gd name="T4" fmla="*/ 0 w 13"/>
                <a:gd name="T5" fmla="*/ 0 h 88"/>
                <a:gd name="T6" fmla="*/ 13 w 13"/>
                <a:gd name="T7" fmla="*/ 0 h 88"/>
                <a:gd name="T8" fmla="*/ 13 w 13"/>
                <a:gd name="T9" fmla="*/ 88 h 88"/>
                <a:gd name="T10" fmla="*/ 13 w 13"/>
                <a:gd name="T11" fmla="*/ 88 h 88"/>
              </a:gdLst>
              <a:ahLst/>
              <a:cxnLst>
                <a:cxn ang="0">
                  <a:pos x="T0" y="T1"/>
                </a:cxn>
                <a:cxn ang="0">
                  <a:pos x="T2" y="T3"/>
                </a:cxn>
                <a:cxn ang="0">
                  <a:pos x="T4" y="T5"/>
                </a:cxn>
                <a:cxn ang="0">
                  <a:pos x="T6" y="T7"/>
                </a:cxn>
                <a:cxn ang="0">
                  <a:pos x="T8" y="T9"/>
                </a:cxn>
                <a:cxn ang="0">
                  <a:pos x="T10" y="T11"/>
                </a:cxn>
              </a:cxnLst>
              <a:rect l="0" t="0" r="r" b="b"/>
              <a:pathLst>
                <a:path w="13" h="88">
                  <a:moveTo>
                    <a:pt x="13" y="88"/>
                  </a:moveTo>
                  <a:lnTo>
                    <a:pt x="0" y="88"/>
                  </a:lnTo>
                  <a:lnTo>
                    <a:pt x="0" y="0"/>
                  </a:lnTo>
                  <a:lnTo>
                    <a:pt x="13" y="0"/>
                  </a:lnTo>
                  <a:lnTo>
                    <a:pt x="13" y="88"/>
                  </a:lnTo>
                  <a:lnTo>
                    <a:pt x="13" y="88"/>
                  </a:lnTo>
                  <a:close/>
                </a:path>
              </a:pathLst>
            </a:custGeom>
            <a:solidFill>
              <a:srgbClr val="5051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69" name="Freeform 268"/>
            <p:cNvSpPr>
              <a:spLocks/>
            </p:cNvSpPr>
            <p:nvPr/>
          </p:nvSpPr>
          <p:spPr bwMode="auto">
            <a:xfrm>
              <a:off x="6574" y="3395"/>
              <a:ext cx="15" cy="88"/>
            </a:xfrm>
            <a:custGeom>
              <a:avLst/>
              <a:gdLst>
                <a:gd name="T0" fmla="*/ 15 w 15"/>
                <a:gd name="T1" fmla="*/ 88 h 88"/>
                <a:gd name="T2" fmla="*/ 0 w 15"/>
                <a:gd name="T3" fmla="*/ 88 h 88"/>
                <a:gd name="T4" fmla="*/ 0 w 15"/>
                <a:gd name="T5" fmla="*/ 0 h 88"/>
                <a:gd name="T6" fmla="*/ 15 w 15"/>
                <a:gd name="T7" fmla="*/ 0 h 88"/>
                <a:gd name="T8" fmla="*/ 15 w 15"/>
                <a:gd name="T9" fmla="*/ 88 h 88"/>
                <a:gd name="T10" fmla="*/ 15 w 15"/>
                <a:gd name="T11" fmla="*/ 88 h 88"/>
              </a:gdLst>
              <a:ahLst/>
              <a:cxnLst>
                <a:cxn ang="0">
                  <a:pos x="T0" y="T1"/>
                </a:cxn>
                <a:cxn ang="0">
                  <a:pos x="T2" y="T3"/>
                </a:cxn>
                <a:cxn ang="0">
                  <a:pos x="T4" y="T5"/>
                </a:cxn>
                <a:cxn ang="0">
                  <a:pos x="T6" y="T7"/>
                </a:cxn>
                <a:cxn ang="0">
                  <a:pos x="T8" y="T9"/>
                </a:cxn>
                <a:cxn ang="0">
                  <a:pos x="T10" y="T11"/>
                </a:cxn>
              </a:cxnLst>
              <a:rect l="0" t="0" r="r" b="b"/>
              <a:pathLst>
                <a:path w="15" h="88">
                  <a:moveTo>
                    <a:pt x="15" y="88"/>
                  </a:moveTo>
                  <a:lnTo>
                    <a:pt x="0" y="88"/>
                  </a:lnTo>
                  <a:lnTo>
                    <a:pt x="0" y="0"/>
                  </a:lnTo>
                  <a:lnTo>
                    <a:pt x="15" y="0"/>
                  </a:lnTo>
                  <a:lnTo>
                    <a:pt x="15" y="88"/>
                  </a:lnTo>
                  <a:lnTo>
                    <a:pt x="15" y="88"/>
                  </a:lnTo>
                  <a:close/>
                </a:path>
              </a:pathLst>
            </a:custGeom>
            <a:solidFill>
              <a:srgbClr val="5051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70" name="Freeform 269"/>
            <p:cNvSpPr>
              <a:spLocks/>
            </p:cNvSpPr>
            <p:nvPr/>
          </p:nvSpPr>
          <p:spPr bwMode="auto">
            <a:xfrm>
              <a:off x="6604" y="3395"/>
              <a:ext cx="13" cy="88"/>
            </a:xfrm>
            <a:custGeom>
              <a:avLst/>
              <a:gdLst>
                <a:gd name="T0" fmla="*/ 13 w 13"/>
                <a:gd name="T1" fmla="*/ 88 h 88"/>
                <a:gd name="T2" fmla="*/ 0 w 13"/>
                <a:gd name="T3" fmla="*/ 88 h 88"/>
                <a:gd name="T4" fmla="*/ 0 w 13"/>
                <a:gd name="T5" fmla="*/ 0 h 88"/>
                <a:gd name="T6" fmla="*/ 13 w 13"/>
                <a:gd name="T7" fmla="*/ 0 h 88"/>
                <a:gd name="T8" fmla="*/ 13 w 13"/>
                <a:gd name="T9" fmla="*/ 88 h 88"/>
                <a:gd name="T10" fmla="*/ 13 w 13"/>
                <a:gd name="T11" fmla="*/ 88 h 88"/>
              </a:gdLst>
              <a:ahLst/>
              <a:cxnLst>
                <a:cxn ang="0">
                  <a:pos x="T0" y="T1"/>
                </a:cxn>
                <a:cxn ang="0">
                  <a:pos x="T2" y="T3"/>
                </a:cxn>
                <a:cxn ang="0">
                  <a:pos x="T4" y="T5"/>
                </a:cxn>
                <a:cxn ang="0">
                  <a:pos x="T6" y="T7"/>
                </a:cxn>
                <a:cxn ang="0">
                  <a:pos x="T8" y="T9"/>
                </a:cxn>
                <a:cxn ang="0">
                  <a:pos x="T10" y="T11"/>
                </a:cxn>
              </a:cxnLst>
              <a:rect l="0" t="0" r="r" b="b"/>
              <a:pathLst>
                <a:path w="13" h="88">
                  <a:moveTo>
                    <a:pt x="13" y="88"/>
                  </a:moveTo>
                  <a:lnTo>
                    <a:pt x="0" y="88"/>
                  </a:lnTo>
                  <a:lnTo>
                    <a:pt x="0" y="0"/>
                  </a:lnTo>
                  <a:lnTo>
                    <a:pt x="13" y="0"/>
                  </a:lnTo>
                  <a:lnTo>
                    <a:pt x="13" y="88"/>
                  </a:lnTo>
                  <a:lnTo>
                    <a:pt x="13" y="88"/>
                  </a:lnTo>
                  <a:close/>
                </a:path>
              </a:pathLst>
            </a:custGeom>
            <a:solidFill>
              <a:srgbClr val="5051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71" name="Freeform 270"/>
            <p:cNvSpPr>
              <a:spLocks/>
            </p:cNvSpPr>
            <p:nvPr/>
          </p:nvSpPr>
          <p:spPr bwMode="auto">
            <a:xfrm>
              <a:off x="6712" y="3423"/>
              <a:ext cx="33" cy="33"/>
            </a:xfrm>
            <a:custGeom>
              <a:avLst/>
              <a:gdLst>
                <a:gd name="T0" fmla="*/ 13 w 13"/>
                <a:gd name="T1" fmla="*/ 7 h 13"/>
                <a:gd name="T2" fmla="*/ 8 w 13"/>
                <a:gd name="T3" fmla="*/ 13 h 13"/>
                <a:gd name="T4" fmla="*/ 0 w 13"/>
                <a:gd name="T5" fmla="*/ 7 h 13"/>
                <a:gd name="T6" fmla="*/ 8 w 13"/>
                <a:gd name="T7" fmla="*/ 0 h 13"/>
                <a:gd name="T8" fmla="*/ 13 w 13"/>
                <a:gd name="T9" fmla="*/ 7 h 13"/>
              </a:gdLst>
              <a:ahLst/>
              <a:cxnLst>
                <a:cxn ang="0">
                  <a:pos x="T0" y="T1"/>
                </a:cxn>
                <a:cxn ang="0">
                  <a:pos x="T2" y="T3"/>
                </a:cxn>
                <a:cxn ang="0">
                  <a:pos x="T4" y="T5"/>
                </a:cxn>
                <a:cxn ang="0">
                  <a:pos x="T6" y="T7"/>
                </a:cxn>
                <a:cxn ang="0">
                  <a:pos x="T8" y="T9"/>
                </a:cxn>
              </a:cxnLst>
              <a:rect l="0" t="0" r="r" b="b"/>
              <a:pathLst>
                <a:path w="13" h="13">
                  <a:moveTo>
                    <a:pt x="13" y="7"/>
                  </a:moveTo>
                  <a:cubicBezTo>
                    <a:pt x="13" y="11"/>
                    <a:pt x="11" y="13"/>
                    <a:pt x="8" y="13"/>
                  </a:cubicBezTo>
                  <a:cubicBezTo>
                    <a:pt x="2" y="13"/>
                    <a:pt x="0" y="11"/>
                    <a:pt x="0" y="7"/>
                  </a:cubicBezTo>
                  <a:cubicBezTo>
                    <a:pt x="0" y="3"/>
                    <a:pt x="2" y="0"/>
                    <a:pt x="8" y="0"/>
                  </a:cubicBezTo>
                  <a:cubicBezTo>
                    <a:pt x="11" y="0"/>
                    <a:pt x="13" y="3"/>
                    <a:pt x="13" y="7"/>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72" name="Freeform 271"/>
            <p:cNvSpPr>
              <a:spLocks/>
            </p:cNvSpPr>
            <p:nvPr/>
          </p:nvSpPr>
          <p:spPr bwMode="auto">
            <a:xfrm>
              <a:off x="6441" y="3209"/>
              <a:ext cx="346" cy="131"/>
            </a:xfrm>
            <a:custGeom>
              <a:avLst/>
              <a:gdLst>
                <a:gd name="T0" fmla="*/ 346 w 346"/>
                <a:gd name="T1" fmla="*/ 131 h 131"/>
                <a:gd name="T2" fmla="*/ 0 w 346"/>
                <a:gd name="T3" fmla="*/ 131 h 131"/>
                <a:gd name="T4" fmla="*/ 0 w 346"/>
                <a:gd name="T5" fmla="*/ 0 h 131"/>
                <a:gd name="T6" fmla="*/ 346 w 346"/>
                <a:gd name="T7" fmla="*/ 0 h 131"/>
                <a:gd name="T8" fmla="*/ 346 w 346"/>
                <a:gd name="T9" fmla="*/ 131 h 131"/>
                <a:gd name="T10" fmla="*/ 346 w 346"/>
                <a:gd name="T11" fmla="*/ 131 h 131"/>
              </a:gdLst>
              <a:ahLst/>
              <a:cxnLst>
                <a:cxn ang="0">
                  <a:pos x="T0" y="T1"/>
                </a:cxn>
                <a:cxn ang="0">
                  <a:pos x="T2" y="T3"/>
                </a:cxn>
                <a:cxn ang="0">
                  <a:pos x="T4" y="T5"/>
                </a:cxn>
                <a:cxn ang="0">
                  <a:pos x="T6" y="T7"/>
                </a:cxn>
                <a:cxn ang="0">
                  <a:pos x="T8" y="T9"/>
                </a:cxn>
                <a:cxn ang="0">
                  <a:pos x="T10" y="T11"/>
                </a:cxn>
              </a:cxnLst>
              <a:rect l="0" t="0" r="r" b="b"/>
              <a:pathLst>
                <a:path w="346" h="131">
                  <a:moveTo>
                    <a:pt x="346" y="131"/>
                  </a:moveTo>
                  <a:lnTo>
                    <a:pt x="0" y="131"/>
                  </a:lnTo>
                  <a:lnTo>
                    <a:pt x="0" y="0"/>
                  </a:lnTo>
                  <a:lnTo>
                    <a:pt x="346" y="0"/>
                  </a:lnTo>
                  <a:lnTo>
                    <a:pt x="346" y="131"/>
                  </a:lnTo>
                  <a:lnTo>
                    <a:pt x="346" y="131"/>
                  </a:lnTo>
                  <a:close/>
                </a:path>
              </a:pathLst>
            </a:custGeom>
            <a:solidFill>
              <a:srgbClr val="D2D2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73" name="Freeform 272"/>
            <p:cNvSpPr>
              <a:spLocks/>
            </p:cNvSpPr>
            <p:nvPr/>
          </p:nvSpPr>
          <p:spPr bwMode="auto">
            <a:xfrm>
              <a:off x="6546" y="3229"/>
              <a:ext cx="13" cy="88"/>
            </a:xfrm>
            <a:custGeom>
              <a:avLst/>
              <a:gdLst>
                <a:gd name="T0" fmla="*/ 13 w 13"/>
                <a:gd name="T1" fmla="*/ 88 h 88"/>
                <a:gd name="T2" fmla="*/ 0 w 13"/>
                <a:gd name="T3" fmla="*/ 88 h 88"/>
                <a:gd name="T4" fmla="*/ 0 w 13"/>
                <a:gd name="T5" fmla="*/ 0 h 88"/>
                <a:gd name="T6" fmla="*/ 13 w 13"/>
                <a:gd name="T7" fmla="*/ 0 h 88"/>
                <a:gd name="T8" fmla="*/ 13 w 13"/>
                <a:gd name="T9" fmla="*/ 88 h 88"/>
                <a:gd name="T10" fmla="*/ 13 w 13"/>
                <a:gd name="T11" fmla="*/ 88 h 88"/>
              </a:gdLst>
              <a:ahLst/>
              <a:cxnLst>
                <a:cxn ang="0">
                  <a:pos x="T0" y="T1"/>
                </a:cxn>
                <a:cxn ang="0">
                  <a:pos x="T2" y="T3"/>
                </a:cxn>
                <a:cxn ang="0">
                  <a:pos x="T4" y="T5"/>
                </a:cxn>
                <a:cxn ang="0">
                  <a:pos x="T6" y="T7"/>
                </a:cxn>
                <a:cxn ang="0">
                  <a:pos x="T8" y="T9"/>
                </a:cxn>
                <a:cxn ang="0">
                  <a:pos x="T10" y="T11"/>
                </a:cxn>
              </a:cxnLst>
              <a:rect l="0" t="0" r="r" b="b"/>
              <a:pathLst>
                <a:path w="13" h="88">
                  <a:moveTo>
                    <a:pt x="13" y="88"/>
                  </a:moveTo>
                  <a:lnTo>
                    <a:pt x="0" y="88"/>
                  </a:lnTo>
                  <a:lnTo>
                    <a:pt x="0" y="0"/>
                  </a:lnTo>
                  <a:lnTo>
                    <a:pt x="13" y="0"/>
                  </a:lnTo>
                  <a:lnTo>
                    <a:pt x="13" y="88"/>
                  </a:lnTo>
                  <a:lnTo>
                    <a:pt x="13" y="88"/>
                  </a:lnTo>
                  <a:close/>
                </a:path>
              </a:pathLst>
            </a:custGeom>
            <a:solidFill>
              <a:srgbClr val="5051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74" name="Freeform 273"/>
            <p:cNvSpPr>
              <a:spLocks/>
            </p:cNvSpPr>
            <p:nvPr/>
          </p:nvSpPr>
          <p:spPr bwMode="auto">
            <a:xfrm>
              <a:off x="6574" y="3229"/>
              <a:ext cx="15" cy="88"/>
            </a:xfrm>
            <a:custGeom>
              <a:avLst/>
              <a:gdLst>
                <a:gd name="T0" fmla="*/ 15 w 15"/>
                <a:gd name="T1" fmla="*/ 88 h 88"/>
                <a:gd name="T2" fmla="*/ 0 w 15"/>
                <a:gd name="T3" fmla="*/ 88 h 88"/>
                <a:gd name="T4" fmla="*/ 0 w 15"/>
                <a:gd name="T5" fmla="*/ 0 h 88"/>
                <a:gd name="T6" fmla="*/ 15 w 15"/>
                <a:gd name="T7" fmla="*/ 0 h 88"/>
                <a:gd name="T8" fmla="*/ 15 w 15"/>
                <a:gd name="T9" fmla="*/ 88 h 88"/>
                <a:gd name="T10" fmla="*/ 15 w 15"/>
                <a:gd name="T11" fmla="*/ 88 h 88"/>
              </a:gdLst>
              <a:ahLst/>
              <a:cxnLst>
                <a:cxn ang="0">
                  <a:pos x="T0" y="T1"/>
                </a:cxn>
                <a:cxn ang="0">
                  <a:pos x="T2" y="T3"/>
                </a:cxn>
                <a:cxn ang="0">
                  <a:pos x="T4" y="T5"/>
                </a:cxn>
                <a:cxn ang="0">
                  <a:pos x="T6" y="T7"/>
                </a:cxn>
                <a:cxn ang="0">
                  <a:pos x="T8" y="T9"/>
                </a:cxn>
                <a:cxn ang="0">
                  <a:pos x="T10" y="T11"/>
                </a:cxn>
              </a:cxnLst>
              <a:rect l="0" t="0" r="r" b="b"/>
              <a:pathLst>
                <a:path w="15" h="88">
                  <a:moveTo>
                    <a:pt x="15" y="88"/>
                  </a:moveTo>
                  <a:lnTo>
                    <a:pt x="0" y="88"/>
                  </a:lnTo>
                  <a:lnTo>
                    <a:pt x="0" y="0"/>
                  </a:lnTo>
                  <a:lnTo>
                    <a:pt x="15" y="0"/>
                  </a:lnTo>
                  <a:lnTo>
                    <a:pt x="15" y="88"/>
                  </a:lnTo>
                  <a:lnTo>
                    <a:pt x="15" y="88"/>
                  </a:lnTo>
                  <a:close/>
                </a:path>
              </a:pathLst>
            </a:custGeom>
            <a:solidFill>
              <a:srgbClr val="5051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75" name="Freeform 274"/>
            <p:cNvSpPr>
              <a:spLocks/>
            </p:cNvSpPr>
            <p:nvPr/>
          </p:nvSpPr>
          <p:spPr bwMode="auto">
            <a:xfrm>
              <a:off x="6604" y="3229"/>
              <a:ext cx="13" cy="88"/>
            </a:xfrm>
            <a:custGeom>
              <a:avLst/>
              <a:gdLst>
                <a:gd name="T0" fmla="*/ 13 w 13"/>
                <a:gd name="T1" fmla="*/ 88 h 88"/>
                <a:gd name="T2" fmla="*/ 0 w 13"/>
                <a:gd name="T3" fmla="*/ 88 h 88"/>
                <a:gd name="T4" fmla="*/ 0 w 13"/>
                <a:gd name="T5" fmla="*/ 0 h 88"/>
                <a:gd name="T6" fmla="*/ 13 w 13"/>
                <a:gd name="T7" fmla="*/ 0 h 88"/>
                <a:gd name="T8" fmla="*/ 13 w 13"/>
                <a:gd name="T9" fmla="*/ 88 h 88"/>
                <a:gd name="T10" fmla="*/ 13 w 13"/>
                <a:gd name="T11" fmla="*/ 88 h 88"/>
              </a:gdLst>
              <a:ahLst/>
              <a:cxnLst>
                <a:cxn ang="0">
                  <a:pos x="T0" y="T1"/>
                </a:cxn>
                <a:cxn ang="0">
                  <a:pos x="T2" y="T3"/>
                </a:cxn>
                <a:cxn ang="0">
                  <a:pos x="T4" y="T5"/>
                </a:cxn>
                <a:cxn ang="0">
                  <a:pos x="T6" y="T7"/>
                </a:cxn>
                <a:cxn ang="0">
                  <a:pos x="T8" y="T9"/>
                </a:cxn>
                <a:cxn ang="0">
                  <a:pos x="T10" y="T11"/>
                </a:cxn>
              </a:cxnLst>
              <a:rect l="0" t="0" r="r" b="b"/>
              <a:pathLst>
                <a:path w="13" h="88">
                  <a:moveTo>
                    <a:pt x="13" y="88"/>
                  </a:moveTo>
                  <a:lnTo>
                    <a:pt x="0" y="88"/>
                  </a:lnTo>
                  <a:lnTo>
                    <a:pt x="0" y="0"/>
                  </a:lnTo>
                  <a:lnTo>
                    <a:pt x="13" y="0"/>
                  </a:lnTo>
                  <a:lnTo>
                    <a:pt x="13" y="88"/>
                  </a:lnTo>
                  <a:lnTo>
                    <a:pt x="13" y="88"/>
                  </a:lnTo>
                  <a:close/>
                </a:path>
              </a:pathLst>
            </a:custGeom>
            <a:solidFill>
              <a:srgbClr val="5051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76" name="Freeform 275"/>
            <p:cNvSpPr>
              <a:spLocks/>
            </p:cNvSpPr>
            <p:nvPr/>
          </p:nvSpPr>
          <p:spPr bwMode="auto">
            <a:xfrm>
              <a:off x="6712" y="3254"/>
              <a:ext cx="33" cy="36"/>
            </a:xfrm>
            <a:custGeom>
              <a:avLst/>
              <a:gdLst>
                <a:gd name="T0" fmla="*/ 13 w 13"/>
                <a:gd name="T1" fmla="*/ 8 h 14"/>
                <a:gd name="T2" fmla="*/ 8 w 13"/>
                <a:gd name="T3" fmla="*/ 14 h 14"/>
                <a:gd name="T4" fmla="*/ 0 w 13"/>
                <a:gd name="T5" fmla="*/ 8 h 14"/>
                <a:gd name="T6" fmla="*/ 8 w 13"/>
                <a:gd name="T7" fmla="*/ 0 h 14"/>
                <a:gd name="T8" fmla="*/ 13 w 13"/>
                <a:gd name="T9" fmla="*/ 8 h 14"/>
              </a:gdLst>
              <a:ahLst/>
              <a:cxnLst>
                <a:cxn ang="0">
                  <a:pos x="T0" y="T1"/>
                </a:cxn>
                <a:cxn ang="0">
                  <a:pos x="T2" y="T3"/>
                </a:cxn>
                <a:cxn ang="0">
                  <a:pos x="T4" y="T5"/>
                </a:cxn>
                <a:cxn ang="0">
                  <a:pos x="T6" y="T7"/>
                </a:cxn>
                <a:cxn ang="0">
                  <a:pos x="T8" y="T9"/>
                </a:cxn>
              </a:cxnLst>
              <a:rect l="0" t="0" r="r" b="b"/>
              <a:pathLst>
                <a:path w="13" h="14">
                  <a:moveTo>
                    <a:pt x="13" y="8"/>
                  </a:moveTo>
                  <a:cubicBezTo>
                    <a:pt x="13" y="11"/>
                    <a:pt x="11" y="14"/>
                    <a:pt x="8" y="14"/>
                  </a:cubicBezTo>
                  <a:cubicBezTo>
                    <a:pt x="2" y="14"/>
                    <a:pt x="0" y="11"/>
                    <a:pt x="0" y="8"/>
                  </a:cubicBezTo>
                  <a:cubicBezTo>
                    <a:pt x="0" y="4"/>
                    <a:pt x="2" y="0"/>
                    <a:pt x="8" y="0"/>
                  </a:cubicBezTo>
                  <a:cubicBezTo>
                    <a:pt x="11" y="0"/>
                    <a:pt x="13" y="4"/>
                    <a:pt x="13" y="8"/>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77" name="Freeform 276"/>
            <p:cNvSpPr>
              <a:spLocks/>
            </p:cNvSpPr>
            <p:nvPr/>
          </p:nvSpPr>
          <p:spPr bwMode="auto">
            <a:xfrm>
              <a:off x="6252" y="3966"/>
              <a:ext cx="35" cy="128"/>
            </a:xfrm>
            <a:custGeom>
              <a:avLst/>
              <a:gdLst>
                <a:gd name="T0" fmla="*/ 35 w 35"/>
                <a:gd name="T1" fmla="*/ 128 h 128"/>
                <a:gd name="T2" fmla="*/ 0 w 35"/>
                <a:gd name="T3" fmla="*/ 128 h 128"/>
                <a:gd name="T4" fmla="*/ 0 w 35"/>
                <a:gd name="T5" fmla="*/ 0 h 128"/>
                <a:gd name="T6" fmla="*/ 35 w 35"/>
                <a:gd name="T7" fmla="*/ 0 h 128"/>
                <a:gd name="T8" fmla="*/ 35 w 35"/>
                <a:gd name="T9" fmla="*/ 128 h 128"/>
                <a:gd name="T10" fmla="*/ 35 w 35"/>
                <a:gd name="T11" fmla="*/ 128 h 128"/>
              </a:gdLst>
              <a:ahLst/>
              <a:cxnLst>
                <a:cxn ang="0">
                  <a:pos x="T0" y="T1"/>
                </a:cxn>
                <a:cxn ang="0">
                  <a:pos x="T2" y="T3"/>
                </a:cxn>
                <a:cxn ang="0">
                  <a:pos x="T4" y="T5"/>
                </a:cxn>
                <a:cxn ang="0">
                  <a:pos x="T6" y="T7"/>
                </a:cxn>
                <a:cxn ang="0">
                  <a:pos x="T8" y="T9"/>
                </a:cxn>
                <a:cxn ang="0">
                  <a:pos x="T10" y="T11"/>
                </a:cxn>
              </a:cxnLst>
              <a:rect l="0" t="0" r="r" b="b"/>
              <a:pathLst>
                <a:path w="35" h="128">
                  <a:moveTo>
                    <a:pt x="35" y="128"/>
                  </a:moveTo>
                  <a:lnTo>
                    <a:pt x="0" y="128"/>
                  </a:lnTo>
                  <a:lnTo>
                    <a:pt x="0" y="0"/>
                  </a:lnTo>
                  <a:lnTo>
                    <a:pt x="35" y="0"/>
                  </a:lnTo>
                  <a:lnTo>
                    <a:pt x="35" y="128"/>
                  </a:lnTo>
                  <a:lnTo>
                    <a:pt x="35" y="128"/>
                  </a:lnTo>
                  <a:close/>
                </a:path>
              </a:pathLst>
            </a:custGeom>
            <a:solidFill>
              <a:srgbClr val="2121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78" name="Freeform 277"/>
            <p:cNvSpPr>
              <a:spLocks/>
            </p:cNvSpPr>
            <p:nvPr/>
          </p:nvSpPr>
          <p:spPr bwMode="auto">
            <a:xfrm>
              <a:off x="5887" y="3512"/>
              <a:ext cx="751" cy="419"/>
            </a:xfrm>
            <a:custGeom>
              <a:avLst/>
              <a:gdLst>
                <a:gd name="T0" fmla="*/ 295 w 299"/>
                <a:gd name="T1" fmla="*/ 0 h 166"/>
                <a:gd name="T2" fmla="*/ 64 w 299"/>
                <a:gd name="T3" fmla="*/ 0 h 166"/>
                <a:gd name="T4" fmla="*/ 4 w 299"/>
                <a:gd name="T5" fmla="*/ 0 h 166"/>
                <a:gd name="T6" fmla="*/ 0 w 299"/>
                <a:gd name="T7" fmla="*/ 6 h 166"/>
                <a:gd name="T8" fmla="*/ 0 w 299"/>
                <a:gd name="T9" fmla="*/ 161 h 166"/>
                <a:gd name="T10" fmla="*/ 4 w 299"/>
                <a:gd name="T11" fmla="*/ 166 h 166"/>
                <a:gd name="T12" fmla="*/ 229 w 299"/>
                <a:gd name="T13" fmla="*/ 166 h 166"/>
                <a:gd name="T14" fmla="*/ 295 w 299"/>
                <a:gd name="T15" fmla="*/ 166 h 166"/>
                <a:gd name="T16" fmla="*/ 299 w 299"/>
                <a:gd name="T17" fmla="*/ 161 h 166"/>
                <a:gd name="T18" fmla="*/ 299 w 299"/>
                <a:gd name="T19" fmla="*/ 6 h 166"/>
                <a:gd name="T20" fmla="*/ 295 w 299"/>
                <a:gd name="T21"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9" h="166">
                  <a:moveTo>
                    <a:pt x="295" y="0"/>
                  </a:moveTo>
                  <a:cubicBezTo>
                    <a:pt x="295" y="0"/>
                    <a:pt x="295" y="0"/>
                    <a:pt x="64" y="0"/>
                  </a:cubicBezTo>
                  <a:cubicBezTo>
                    <a:pt x="45" y="0"/>
                    <a:pt x="26" y="0"/>
                    <a:pt x="4" y="0"/>
                  </a:cubicBezTo>
                  <a:cubicBezTo>
                    <a:pt x="1" y="0"/>
                    <a:pt x="0" y="1"/>
                    <a:pt x="0" y="6"/>
                  </a:cubicBezTo>
                  <a:cubicBezTo>
                    <a:pt x="0" y="6"/>
                    <a:pt x="0" y="6"/>
                    <a:pt x="0" y="161"/>
                  </a:cubicBezTo>
                  <a:cubicBezTo>
                    <a:pt x="0" y="163"/>
                    <a:pt x="1" y="166"/>
                    <a:pt x="4" y="166"/>
                  </a:cubicBezTo>
                  <a:cubicBezTo>
                    <a:pt x="4" y="166"/>
                    <a:pt x="4" y="166"/>
                    <a:pt x="229" y="166"/>
                  </a:cubicBezTo>
                  <a:cubicBezTo>
                    <a:pt x="250" y="166"/>
                    <a:pt x="271" y="166"/>
                    <a:pt x="295" y="166"/>
                  </a:cubicBezTo>
                  <a:cubicBezTo>
                    <a:pt x="298" y="166"/>
                    <a:pt x="299" y="163"/>
                    <a:pt x="299" y="161"/>
                  </a:cubicBezTo>
                  <a:cubicBezTo>
                    <a:pt x="299" y="6"/>
                    <a:pt x="299" y="6"/>
                    <a:pt x="299" y="6"/>
                  </a:cubicBezTo>
                  <a:cubicBezTo>
                    <a:pt x="299" y="1"/>
                    <a:pt x="298" y="0"/>
                    <a:pt x="295" y="0"/>
                  </a:cubicBezTo>
                  <a:close/>
                </a:path>
              </a:pathLst>
            </a:custGeom>
            <a:solidFill>
              <a:srgbClr val="2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79" name="Freeform 278"/>
            <p:cNvSpPr>
              <a:spLocks/>
            </p:cNvSpPr>
            <p:nvPr/>
          </p:nvSpPr>
          <p:spPr bwMode="auto">
            <a:xfrm>
              <a:off x="6053" y="3512"/>
              <a:ext cx="591" cy="419"/>
            </a:xfrm>
            <a:custGeom>
              <a:avLst/>
              <a:gdLst>
                <a:gd name="T0" fmla="*/ 231 w 235"/>
                <a:gd name="T1" fmla="*/ 166 h 166"/>
                <a:gd name="T2" fmla="*/ 235 w 235"/>
                <a:gd name="T3" fmla="*/ 161 h 166"/>
                <a:gd name="T4" fmla="*/ 235 w 235"/>
                <a:gd name="T5" fmla="*/ 6 h 166"/>
                <a:gd name="T6" fmla="*/ 231 w 235"/>
                <a:gd name="T7" fmla="*/ 0 h 166"/>
                <a:gd name="T8" fmla="*/ 0 w 235"/>
                <a:gd name="T9" fmla="*/ 0 h 166"/>
                <a:gd name="T10" fmla="*/ 165 w 235"/>
                <a:gd name="T11" fmla="*/ 166 h 166"/>
                <a:gd name="T12" fmla="*/ 231 w 235"/>
                <a:gd name="T13" fmla="*/ 166 h 166"/>
              </a:gdLst>
              <a:ahLst/>
              <a:cxnLst>
                <a:cxn ang="0">
                  <a:pos x="T0" y="T1"/>
                </a:cxn>
                <a:cxn ang="0">
                  <a:pos x="T2" y="T3"/>
                </a:cxn>
                <a:cxn ang="0">
                  <a:pos x="T4" y="T5"/>
                </a:cxn>
                <a:cxn ang="0">
                  <a:pos x="T6" y="T7"/>
                </a:cxn>
                <a:cxn ang="0">
                  <a:pos x="T8" y="T9"/>
                </a:cxn>
                <a:cxn ang="0">
                  <a:pos x="T10" y="T11"/>
                </a:cxn>
                <a:cxn ang="0">
                  <a:pos x="T12" y="T13"/>
                </a:cxn>
              </a:cxnLst>
              <a:rect l="0" t="0" r="r" b="b"/>
              <a:pathLst>
                <a:path w="235" h="166">
                  <a:moveTo>
                    <a:pt x="231" y="166"/>
                  </a:moveTo>
                  <a:cubicBezTo>
                    <a:pt x="234" y="166"/>
                    <a:pt x="235" y="163"/>
                    <a:pt x="235" y="161"/>
                  </a:cubicBezTo>
                  <a:cubicBezTo>
                    <a:pt x="235" y="6"/>
                    <a:pt x="235" y="6"/>
                    <a:pt x="235" y="6"/>
                  </a:cubicBezTo>
                  <a:cubicBezTo>
                    <a:pt x="235" y="1"/>
                    <a:pt x="234" y="0"/>
                    <a:pt x="231" y="0"/>
                  </a:cubicBezTo>
                  <a:cubicBezTo>
                    <a:pt x="231" y="0"/>
                    <a:pt x="231" y="0"/>
                    <a:pt x="0" y="0"/>
                  </a:cubicBezTo>
                  <a:cubicBezTo>
                    <a:pt x="165" y="166"/>
                    <a:pt x="165" y="166"/>
                    <a:pt x="165" y="166"/>
                  </a:cubicBezTo>
                  <a:cubicBezTo>
                    <a:pt x="186" y="166"/>
                    <a:pt x="207" y="166"/>
                    <a:pt x="231" y="166"/>
                  </a:cubicBezTo>
                  <a:close/>
                </a:path>
              </a:pathLst>
            </a:custGeom>
            <a:solidFill>
              <a:srgbClr val="2A6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80" name="Freeform 279"/>
            <p:cNvSpPr>
              <a:spLocks/>
            </p:cNvSpPr>
            <p:nvPr/>
          </p:nvSpPr>
          <p:spPr bwMode="auto">
            <a:xfrm>
              <a:off x="5867" y="3493"/>
              <a:ext cx="802" cy="481"/>
            </a:xfrm>
            <a:custGeom>
              <a:avLst/>
              <a:gdLst>
                <a:gd name="T0" fmla="*/ 309 w 319"/>
                <a:gd name="T1" fmla="*/ 0 h 191"/>
                <a:gd name="T2" fmla="*/ 66 w 319"/>
                <a:gd name="T3" fmla="*/ 0 h 191"/>
                <a:gd name="T4" fmla="*/ 74 w 319"/>
                <a:gd name="T5" fmla="*/ 8 h 191"/>
                <a:gd name="T6" fmla="*/ 305 w 319"/>
                <a:gd name="T7" fmla="*/ 8 h 191"/>
                <a:gd name="T8" fmla="*/ 309 w 319"/>
                <a:gd name="T9" fmla="*/ 14 h 191"/>
                <a:gd name="T10" fmla="*/ 309 w 319"/>
                <a:gd name="T11" fmla="*/ 169 h 191"/>
                <a:gd name="T12" fmla="*/ 305 w 319"/>
                <a:gd name="T13" fmla="*/ 174 h 191"/>
                <a:gd name="T14" fmla="*/ 239 w 319"/>
                <a:gd name="T15" fmla="*/ 174 h 191"/>
                <a:gd name="T16" fmla="*/ 255 w 319"/>
                <a:gd name="T17" fmla="*/ 190 h 191"/>
                <a:gd name="T18" fmla="*/ 239 w 319"/>
                <a:gd name="T19" fmla="*/ 174 h 191"/>
                <a:gd name="T20" fmla="*/ 14 w 319"/>
                <a:gd name="T21" fmla="*/ 174 h 191"/>
                <a:gd name="T22" fmla="*/ 10 w 319"/>
                <a:gd name="T23" fmla="*/ 169 h 191"/>
                <a:gd name="T24" fmla="*/ 10 w 319"/>
                <a:gd name="T25" fmla="*/ 14 h 191"/>
                <a:gd name="T26" fmla="*/ 14 w 319"/>
                <a:gd name="T27" fmla="*/ 8 h 191"/>
                <a:gd name="T28" fmla="*/ 74 w 319"/>
                <a:gd name="T29" fmla="*/ 8 h 191"/>
                <a:gd name="T30" fmla="*/ 66 w 319"/>
                <a:gd name="T31" fmla="*/ 0 h 191"/>
                <a:gd name="T32" fmla="*/ 10 w 319"/>
                <a:gd name="T33" fmla="*/ 0 h 191"/>
                <a:gd name="T34" fmla="*/ 0 w 319"/>
                <a:gd name="T35" fmla="*/ 9 h 191"/>
                <a:gd name="T36" fmla="*/ 0 w 319"/>
                <a:gd name="T37" fmla="*/ 180 h 191"/>
                <a:gd name="T38" fmla="*/ 10 w 319"/>
                <a:gd name="T39" fmla="*/ 191 h 191"/>
                <a:gd name="T40" fmla="*/ 309 w 319"/>
                <a:gd name="T41" fmla="*/ 191 h 191"/>
                <a:gd name="T42" fmla="*/ 319 w 319"/>
                <a:gd name="T43" fmla="*/ 180 h 191"/>
                <a:gd name="T44" fmla="*/ 319 w 319"/>
                <a:gd name="T45" fmla="*/ 9 h 191"/>
                <a:gd name="T46" fmla="*/ 309 w 319"/>
                <a:gd name="T47"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9" h="191">
                  <a:moveTo>
                    <a:pt x="309" y="0"/>
                  </a:moveTo>
                  <a:cubicBezTo>
                    <a:pt x="309" y="0"/>
                    <a:pt x="309" y="0"/>
                    <a:pt x="66" y="0"/>
                  </a:cubicBezTo>
                  <a:cubicBezTo>
                    <a:pt x="74" y="8"/>
                    <a:pt x="74" y="8"/>
                    <a:pt x="74" y="8"/>
                  </a:cubicBezTo>
                  <a:cubicBezTo>
                    <a:pt x="305" y="8"/>
                    <a:pt x="305" y="8"/>
                    <a:pt x="305" y="8"/>
                  </a:cubicBezTo>
                  <a:cubicBezTo>
                    <a:pt x="308" y="8"/>
                    <a:pt x="309" y="9"/>
                    <a:pt x="309" y="14"/>
                  </a:cubicBezTo>
                  <a:cubicBezTo>
                    <a:pt x="309" y="169"/>
                    <a:pt x="309" y="169"/>
                    <a:pt x="309" y="169"/>
                  </a:cubicBezTo>
                  <a:cubicBezTo>
                    <a:pt x="309" y="171"/>
                    <a:pt x="308" y="174"/>
                    <a:pt x="305" y="174"/>
                  </a:cubicBezTo>
                  <a:cubicBezTo>
                    <a:pt x="281" y="174"/>
                    <a:pt x="260" y="174"/>
                    <a:pt x="239" y="174"/>
                  </a:cubicBezTo>
                  <a:cubicBezTo>
                    <a:pt x="255" y="190"/>
                    <a:pt x="255" y="190"/>
                    <a:pt x="255" y="190"/>
                  </a:cubicBezTo>
                  <a:cubicBezTo>
                    <a:pt x="239" y="174"/>
                    <a:pt x="239" y="174"/>
                    <a:pt x="239" y="174"/>
                  </a:cubicBezTo>
                  <a:cubicBezTo>
                    <a:pt x="14" y="174"/>
                    <a:pt x="14" y="174"/>
                    <a:pt x="14" y="174"/>
                  </a:cubicBezTo>
                  <a:cubicBezTo>
                    <a:pt x="11" y="174"/>
                    <a:pt x="10" y="171"/>
                    <a:pt x="10" y="169"/>
                  </a:cubicBezTo>
                  <a:cubicBezTo>
                    <a:pt x="10" y="14"/>
                    <a:pt x="10" y="14"/>
                    <a:pt x="10" y="14"/>
                  </a:cubicBezTo>
                  <a:cubicBezTo>
                    <a:pt x="10" y="9"/>
                    <a:pt x="11" y="8"/>
                    <a:pt x="14" y="8"/>
                  </a:cubicBezTo>
                  <a:cubicBezTo>
                    <a:pt x="36" y="8"/>
                    <a:pt x="55" y="8"/>
                    <a:pt x="74" y="8"/>
                  </a:cubicBezTo>
                  <a:cubicBezTo>
                    <a:pt x="66" y="0"/>
                    <a:pt x="66" y="0"/>
                    <a:pt x="66" y="0"/>
                  </a:cubicBezTo>
                  <a:cubicBezTo>
                    <a:pt x="49" y="0"/>
                    <a:pt x="30" y="0"/>
                    <a:pt x="10" y="0"/>
                  </a:cubicBezTo>
                  <a:cubicBezTo>
                    <a:pt x="5" y="0"/>
                    <a:pt x="0" y="4"/>
                    <a:pt x="0" y="9"/>
                  </a:cubicBezTo>
                  <a:cubicBezTo>
                    <a:pt x="0" y="9"/>
                    <a:pt x="0" y="9"/>
                    <a:pt x="0" y="180"/>
                  </a:cubicBezTo>
                  <a:cubicBezTo>
                    <a:pt x="0" y="186"/>
                    <a:pt x="5" y="191"/>
                    <a:pt x="10" y="191"/>
                  </a:cubicBezTo>
                  <a:cubicBezTo>
                    <a:pt x="10" y="191"/>
                    <a:pt x="10" y="191"/>
                    <a:pt x="309" y="191"/>
                  </a:cubicBezTo>
                  <a:cubicBezTo>
                    <a:pt x="314" y="191"/>
                    <a:pt x="319" y="186"/>
                    <a:pt x="319" y="180"/>
                  </a:cubicBezTo>
                  <a:cubicBezTo>
                    <a:pt x="319" y="9"/>
                    <a:pt x="319" y="9"/>
                    <a:pt x="319" y="9"/>
                  </a:cubicBezTo>
                  <a:cubicBezTo>
                    <a:pt x="319" y="4"/>
                    <a:pt x="314" y="0"/>
                    <a:pt x="309" y="0"/>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81" name="Freeform 280"/>
            <p:cNvSpPr>
              <a:spLocks/>
            </p:cNvSpPr>
            <p:nvPr/>
          </p:nvSpPr>
          <p:spPr bwMode="auto">
            <a:xfrm>
              <a:off x="5867" y="3493"/>
              <a:ext cx="644" cy="481"/>
            </a:xfrm>
            <a:custGeom>
              <a:avLst/>
              <a:gdLst>
                <a:gd name="T0" fmla="*/ 239 w 256"/>
                <a:gd name="T1" fmla="*/ 174 h 191"/>
                <a:gd name="T2" fmla="*/ 255 w 256"/>
                <a:gd name="T3" fmla="*/ 190 h 191"/>
                <a:gd name="T4" fmla="*/ 239 w 256"/>
                <a:gd name="T5" fmla="*/ 174 h 191"/>
                <a:gd name="T6" fmla="*/ 14 w 256"/>
                <a:gd name="T7" fmla="*/ 174 h 191"/>
                <a:gd name="T8" fmla="*/ 10 w 256"/>
                <a:gd name="T9" fmla="*/ 169 h 191"/>
                <a:gd name="T10" fmla="*/ 10 w 256"/>
                <a:gd name="T11" fmla="*/ 14 h 191"/>
                <a:gd name="T12" fmla="*/ 14 w 256"/>
                <a:gd name="T13" fmla="*/ 8 h 191"/>
                <a:gd name="T14" fmla="*/ 73 w 256"/>
                <a:gd name="T15" fmla="*/ 8 h 191"/>
                <a:gd name="T16" fmla="*/ 65 w 256"/>
                <a:gd name="T17" fmla="*/ 0 h 191"/>
                <a:gd name="T18" fmla="*/ 10 w 256"/>
                <a:gd name="T19" fmla="*/ 0 h 191"/>
                <a:gd name="T20" fmla="*/ 0 w 256"/>
                <a:gd name="T21" fmla="*/ 9 h 191"/>
                <a:gd name="T22" fmla="*/ 0 w 256"/>
                <a:gd name="T23" fmla="*/ 180 h 191"/>
                <a:gd name="T24" fmla="*/ 10 w 256"/>
                <a:gd name="T25" fmla="*/ 191 h 191"/>
                <a:gd name="T26" fmla="*/ 256 w 256"/>
                <a:gd name="T27" fmla="*/ 191 h 191"/>
                <a:gd name="T28" fmla="*/ 240 w 256"/>
                <a:gd name="T29" fmla="*/ 174 h 191"/>
                <a:gd name="T30" fmla="*/ 239 w 256"/>
                <a:gd name="T31" fmla="*/ 17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6" h="191">
                  <a:moveTo>
                    <a:pt x="239" y="174"/>
                  </a:moveTo>
                  <a:cubicBezTo>
                    <a:pt x="255" y="190"/>
                    <a:pt x="255" y="190"/>
                    <a:pt x="255" y="190"/>
                  </a:cubicBezTo>
                  <a:cubicBezTo>
                    <a:pt x="239" y="174"/>
                    <a:pt x="239" y="174"/>
                    <a:pt x="239" y="174"/>
                  </a:cubicBezTo>
                  <a:cubicBezTo>
                    <a:pt x="14" y="174"/>
                    <a:pt x="14" y="174"/>
                    <a:pt x="14" y="174"/>
                  </a:cubicBezTo>
                  <a:cubicBezTo>
                    <a:pt x="11" y="174"/>
                    <a:pt x="10" y="171"/>
                    <a:pt x="10" y="169"/>
                  </a:cubicBezTo>
                  <a:cubicBezTo>
                    <a:pt x="10" y="14"/>
                    <a:pt x="10" y="14"/>
                    <a:pt x="10" y="14"/>
                  </a:cubicBezTo>
                  <a:cubicBezTo>
                    <a:pt x="10" y="9"/>
                    <a:pt x="11" y="8"/>
                    <a:pt x="14" y="8"/>
                  </a:cubicBezTo>
                  <a:cubicBezTo>
                    <a:pt x="36" y="8"/>
                    <a:pt x="55" y="8"/>
                    <a:pt x="73" y="8"/>
                  </a:cubicBezTo>
                  <a:cubicBezTo>
                    <a:pt x="65" y="0"/>
                    <a:pt x="65" y="0"/>
                    <a:pt x="65" y="0"/>
                  </a:cubicBezTo>
                  <a:cubicBezTo>
                    <a:pt x="49" y="0"/>
                    <a:pt x="30" y="0"/>
                    <a:pt x="10" y="0"/>
                  </a:cubicBezTo>
                  <a:cubicBezTo>
                    <a:pt x="5" y="0"/>
                    <a:pt x="0" y="4"/>
                    <a:pt x="0" y="9"/>
                  </a:cubicBezTo>
                  <a:cubicBezTo>
                    <a:pt x="0" y="9"/>
                    <a:pt x="0" y="9"/>
                    <a:pt x="0" y="180"/>
                  </a:cubicBezTo>
                  <a:cubicBezTo>
                    <a:pt x="0" y="186"/>
                    <a:pt x="5" y="191"/>
                    <a:pt x="10" y="191"/>
                  </a:cubicBezTo>
                  <a:cubicBezTo>
                    <a:pt x="10" y="191"/>
                    <a:pt x="10" y="191"/>
                    <a:pt x="256" y="191"/>
                  </a:cubicBezTo>
                  <a:cubicBezTo>
                    <a:pt x="240" y="174"/>
                    <a:pt x="240" y="174"/>
                    <a:pt x="240" y="174"/>
                  </a:cubicBezTo>
                  <a:cubicBezTo>
                    <a:pt x="240" y="174"/>
                    <a:pt x="240" y="174"/>
                    <a:pt x="239" y="174"/>
                  </a:cubicBezTo>
                  <a:close/>
                </a:path>
              </a:pathLst>
            </a:custGeom>
            <a:solidFill>
              <a:srgbClr val="2121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82" name="Freeform 281"/>
            <p:cNvSpPr>
              <a:spLocks/>
            </p:cNvSpPr>
            <p:nvPr/>
          </p:nvSpPr>
          <p:spPr bwMode="auto">
            <a:xfrm>
              <a:off x="6129" y="3586"/>
              <a:ext cx="279" cy="270"/>
            </a:xfrm>
            <a:custGeom>
              <a:avLst/>
              <a:gdLst>
                <a:gd name="T0" fmla="*/ 208 w 279"/>
                <a:gd name="T1" fmla="*/ 171 h 270"/>
                <a:gd name="T2" fmla="*/ 279 w 279"/>
                <a:gd name="T3" fmla="*/ 104 h 270"/>
                <a:gd name="T4" fmla="*/ 181 w 279"/>
                <a:gd name="T5" fmla="*/ 88 h 270"/>
                <a:gd name="T6" fmla="*/ 138 w 279"/>
                <a:gd name="T7" fmla="*/ 0 h 270"/>
                <a:gd name="T8" fmla="*/ 98 w 279"/>
                <a:gd name="T9" fmla="*/ 88 h 270"/>
                <a:gd name="T10" fmla="*/ 85 w 279"/>
                <a:gd name="T11" fmla="*/ 91 h 270"/>
                <a:gd name="T12" fmla="*/ 0 w 279"/>
                <a:gd name="T13" fmla="*/ 104 h 270"/>
                <a:gd name="T14" fmla="*/ 70 w 279"/>
                <a:gd name="T15" fmla="*/ 171 h 270"/>
                <a:gd name="T16" fmla="*/ 55 w 279"/>
                <a:gd name="T17" fmla="*/ 270 h 270"/>
                <a:gd name="T18" fmla="*/ 138 w 279"/>
                <a:gd name="T19" fmla="*/ 222 h 270"/>
                <a:gd name="T20" fmla="*/ 226 w 279"/>
                <a:gd name="T21" fmla="*/ 270 h 270"/>
                <a:gd name="T22" fmla="*/ 219 w 279"/>
                <a:gd name="T23" fmla="*/ 232 h 270"/>
                <a:gd name="T24" fmla="*/ 208 w 279"/>
                <a:gd name="T25" fmla="*/ 171 h 270"/>
                <a:gd name="T26" fmla="*/ 208 w 279"/>
                <a:gd name="T27" fmla="*/ 171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9" h="270">
                  <a:moveTo>
                    <a:pt x="208" y="171"/>
                  </a:moveTo>
                  <a:lnTo>
                    <a:pt x="279" y="104"/>
                  </a:lnTo>
                  <a:lnTo>
                    <a:pt x="181" y="88"/>
                  </a:lnTo>
                  <a:lnTo>
                    <a:pt x="138" y="0"/>
                  </a:lnTo>
                  <a:lnTo>
                    <a:pt x="98" y="88"/>
                  </a:lnTo>
                  <a:lnTo>
                    <a:pt x="85" y="91"/>
                  </a:lnTo>
                  <a:lnTo>
                    <a:pt x="0" y="104"/>
                  </a:lnTo>
                  <a:lnTo>
                    <a:pt x="70" y="171"/>
                  </a:lnTo>
                  <a:lnTo>
                    <a:pt x="55" y="270"/>
                  </a:lnTo>
                  <a:lnTo>
                    <a:pt x="138" y="222"/>
                  </a:lnTo>
                  <a:lnTo>
                    <a:pt x="226" y="270"/>
                  </a:lnTo>
                  <a:lnTo>
                    <a:pt x="219" y="232"/>
                  </a:lnTo>
                  <a:lnTo>
                    <a:pt x="208" y="171"/>
                  </a:lnTo>
                  <a:lnTo>
                    <a:pt x="208" y="1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83" name="Freeform 282"/>
            <p:cNvSpPr>
              <a:spLocks/>
            </p:cNvSpPr>
            <p:nvPr/>
          </p:nvSpPr>
          <p:spPr bwMode="auto">
            <a:xfrm>
              <a:off x="6129" y="3677"/>
              <a:ext cx="226" cy="179"/>
            </a:xfrm>
            <a:custGeom>
              <a:avLst/>
              <a:gdLst>
                <a:gd name="T0" fmla="*/ 85 w 226"/>
                <a:gd name="T1" fmla="*/ 0 h 179"/>
                <a:gd name="T2" fmla="*/ 0 w 226"/>
                <a:gd name="T3" fmla="*/ 13 h 179"/>
                <a:gd name="T4" fmla="*/ 70 w 226"/>
                <a:gd name="T5" fmla="*/ 80 h 179"/>
                <a:gd name="T6" fmla="*/ 55 w 226"/>
                <a:gd name="T7" fmla="*/ 179 h 179"/>
                <a:gd name="T8" fmla="*/ 138 w 226"/>
                <a:gd name="T9" fmla="*/ 131 h 179"/>
                <a:gd name="T10" fmla="*/ 226 w 226"/>
                <a:gd name="T11" fmla="*/ 179 h 179"/>
                <a:gd name="T12" fmla="*/ 219 w 226"/>
                <a:gd name="T13" fmla="*/ 141 h 179"/>
                <a:gd name="T14" fmla="*/ 85 w 226"/>
                <a:gd name="T15" fmla="*/ 0 h 179"/>
                <a:gd name="T16" fmla="*/ 85 w 226"/>
                <a:gd name="T1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79">
                  <a:moveTo>
                    <a:pt x="85" y="0"/>
                  </a:moveTo>
                  <a:lnTo>
                    <a:pt x="0" y="13"/>
                  </a:lnTo>
                  <a:lnTo>
                    <a:pt x="70" y="80"/>
                  </a:lnTo>
                  <a:lnTo>
                    <a:pt x="55" y="179"/>
                  </a:lnTo>
                  <a:lnTo>
                    <a:pt x="138" y="131"/>
                  </a:lnTo>
                  <a:lnTo>
                    <a:pt x="226" y="179"/>
                  </a:lnTo>
                  <a:lnTo>
                    <a:pt x="219" y="141"/>
                  </a:lnTo>
                  <a:lnTo>
                    <a:pt x="85" y="0"/>
                  </a:lnTo>
                  <a:lnTo>
                    <a:pt x="85" y="0"/>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grpSp>
      <p:grpSp>
        <p:nvGrpSpPr>
          <p:cNvPr id="294" name="Group 293"/>
          <p:cNvGrpSpPr/>
          <p:nvPr/>
        </p:nvGrpSpPr>
        <p:grpSpPr>
          <a:xfrm>
            <a:off x="5257953" y="5145771"/>
            <a:ext cx="681821" cy="1823475"/>
            <a:chOff x="5420687" y="5595514"/>
            <a:chExt cx="519087" cy="1388256"/>
          </a:xfrm>
        </p:grpSpPr>
        <p:sp>
          <p:nvSpPr>
            <p:cNvPr id="286" name="Freeform 285"/>
            <p:cNvSpPr>
              <a:spLocks/>
            </p:cNvSpPr>
            <p:nvPr/>
          </p:nvSpPr>
          <p:spPr bwMode="auto">
            <a:xfrm>
              <a:off x="5420687" y="5595514"/>
              <a:ext cx="519087" cy="1388256"/>
            </a:xfrm>
            <a:custGeom>
              <a:avLst/>
              <a:gdLst>
                <a:gd name="T0" fmla="*/ 258 w 258"/>
                <a:gd name="T1" fmla="*/ 690 h 690"/>
                <a:gd name="T2" fmla="*/ 0 w 258"/>
                <a:gd name="T3" fmla="*/ 690 h 690"/>
                <a:gd name="T4" fmla="*/ 0 w 258"/>
                <a:gd name="T5" fmla="*/ 0 h 690"/>
                <a:gd name="T6" fmla="*/ 258 w 258"/>
                <a:gd name="T7" fmla="*/ 0 h 690"/>
                <a:gd name="T8" fmla="*/ 258 w 258"/>
                <a:gd name="T9" fmla="*/ 690 h 690"/>
                <a:gd name="T10" fmla="*/ 258 w 258"/>
                <a:gd name="T11" fmla="*/ 690 h 690"/>
              </a:gdLst>
              <a:ahLst/>
              <a:cxnLst>
                <a:cxn ang="0">
                  <a:pos x="T0" y="T1"/>
                </a:cxn>
                <a:cxn ang="0">
                  <a:pos x="T2" y="T3"/>
                </a:cxn>
                <a:cxn ang="0">
                  <a:pos x="T4" y="T5"/>
                </a:cxn>
                <a:cxn ang="0">
                  <a:pos x="T6" y="T7"/>
                </a:cxn>
                <a:cxn ang="0">
                  <a:pos x="T8" y="T9"/>
                </a:cxn>
                <a:cxn ang="0">
                  <a:pos x="T10" y="T11"/>
                </a:cxn>
              </a:cxnLst>
              <a:rect l="0" t="0" r="r" b="b"/>
              <a:pathLst>
                <a:path w="258" h="690">
                  <a:moveTo>
                    <a:pt x="258" y="690"/>
                  </a:moveTo>
                  <a:lnTo>
                    <a:pt x="0" y="690"/>
                  </a:lnTo>
                  <a:lnTo>
                    <a:pt x="0" y="0"/>
                  </a:lnTo>
                  <a:lnTo>
                    <a:pt x="258" y="0"/>
                  </a:lnTo>
                  <a:lnTo>
                    <a:pt x="258" y="690"/>
                  </a:lnTo>
                  <a:lnTo>
                    <a:pt x="258" y="690"/>
                  </a:lnTo>
                  <a:close/>
                </a:path>
              </a:pathLst>
            </a:custGeom>
            <a:solidFill>
              <a:srgbClr val="0C1D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87" name="Freeform 286"/>
            <p:cNvSpPr>
              <a:spLocks/>
            </p:cNvSpPr>
            <p:nvPr/>
          </p:nvSpPr>
          <p:spPr bwMode="auto">
            <a:xfrm>
              <a:off x="5420687" y="5667944"/>
              <a:ext cx="519087" cy="110658"/>
            </a:xfrm>
            <a:custGeom>
              <a:avLst/>
              <a:gdLst>
                <a:gd name="T0" fmla="*/ 0 w 258"/>
                <a:gd name="T1" fmla="*/ 55 h 55"/>
                <a:gd name="T2" fmla="*/ 258 w 258"/>
                <a:gd name="T3" fmla="*/ 55 h 55"/>
                <a:gd name="T4" fmla="*/ 258 w 258"/>
                <a:gd name="T5" fmla="*/ 0 h 55"/>
                <a:gd name="T6" fmla="*/ 0 w 258"/>
                <a:gd name="T7" fmla="*/ 0 h 55"/>
                <a:gd name="T8" fmla="*/ 0 w 258"/>
                <a:gd name="T9" fmla="*/ 55 h 55"/>
                <a:gd name="T10" fmla="*/ 0 w 258"/>
                <a:gd name="T11" fmla="*/ 55 h 55"/>
              </a:gdLst>
              <a:ahLst/>
              <a:cxnLst>
                <a:cxn ang="0">
                  <a:pos x="T0" y="T1"/>
                </a:cxn>
                <a:cxn ang="0">
                  <a:pos x="T2" y="T3"/>
                </a:cxn>
                <a:cxn ang="0">
                  <a:pos x="T4" y="T5"/>
                </a:cxn>
                <a:cxn ang="0">
                  <a:pos x="T6" y="T7"/>
                </a:cxn>
                <a:cxn ang="0">
                  <a:pos x="T8" y="T9"/>
                </a:cxn>
                <a:cxn ang="0">
                  <a:pos x="T10" y="T11"/>
                </a:cxn>
              </a:cxnLst>
              <a:rect l="0" t="0" r="r" b="b"/>
              <a:pathLst>
                <a:path w="258" h="55">
                  <a:moveTo>
                    <a:pt x="0" y="55"/>
                  </a:moveTo>
                  <a:lnTo>
                    <a:pt x="258" y="55"/>
                  </a:lnTo>
                  <a:lnTo>
                    <a:pt x="258" y="0"/>
                  </a:lnTo>
                  <a:lnTo>
                    <a:pt x="0" y="0"/>
                  </a:lnTo>
                  <a:lnTo>
                    <a:pt x="0" y="55"/>
                  </a:lnTo>
                  <a:lnTo>
                    <a:pt x="0" y="55"/>
                  </a:lnTo>
                  <a:close/>
                </a:path>
              </a:pathLst>
            </a:custGeom>
            <a:solidFill>
              <a:srgbClr val="7380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88" name="Freeform 287"/>
            <p:cNvSpPr>
              <a:spLocks/>
            </p:cNvSpPr>
            <p:nvPr/>
          </p:nvSpPr>
          <p:spPr bwMode="auto">
            <a:xfrm>
              <a:off x="5420687" y="5855057"/>
              <a:ext cx="519087" cy="118706"/>
            </a:xfrm>
            <a:custGeom>
              <a:avLst/>
              <a:gdLst>
                <a:gd name="T0" fmla="*/ 0 w 258"/>
                <a:gd name="T1" fmla="*/ 59 h 59"/>
                <a:gd name="T2" fmla="*/ 258 w 258"/>
                <a:gd name="T3" fmla="*/ 59 h 59"/>
                <a:gd name="T4" fmla="*/ 258 w 258"/>
                <a:gd name="T5" fmla="*/ 0 h 59"/>
                <a:gd name="T6" fmla="*/ 0 w 258"/>
                <a:gd name="T7" fmla="*/ 0 h 59"/>
                <a:gd name="T8" fmla="*/ 0 w 258"/>
                <a:gd name="T9" fmla="*/ 59 h 59"/>
                <a:gd name="T10" fmla="*/ 0 w 258"/>
                <a:gd name="T11" fmla="*/ 59 h 59"/>
              </a:gdLst>
              <a:ahLst/>
              <a:cxnLst>
                <a:cxn ang="0">
                  <a:pos x="T0" y="T1"/>
                </a:cxn>
                <a:cxn ang="0">
                  <a:pos x="T2" y="T3"/>
                </a:cxn>
                <a:cxn ang="0">
                  <a:pos x="T4" y="T5"/>
                </a:cxn>
                <a:cxn ang="0">
                  <a:pos x="T6" y="T7"/>
                </a:cxn>
                <a:cxn ang="0">
                  <a:pos x="T8" y="T9"/>
                </a:cxn>
                <a:cxn ang="0">
                  <a:pos x="T10" y="T11"/>
                </a:cxn>
              </a:cxnLst>
              <a:rect l="0" t="0" r="r" b="b"/>
              <a:pathLst>
                <a:path w="258" h="59">
                  <a:moveTo>
                    <a:pt x="0" y="59"/>
                  </a:moveTo>
                  <a:lnTo>
                    <a:pt x="258" y="59"/>
                  </a:lnTo>
                  <a:lnTo>
                    <a:pt x="258" y="0"/>
                  </a:lnTo>
                  <a:lnTo>
                    <a:pt x="0" y="0"/>
                  </a:lnTo>
                  <a:lnTo>
                    <a:pt x="0" y="59"/>
                  </a:lnTo>
                  <a:lnTo>
                    <a:pt x="0" y="59"/>
                  </a:lnTo>
                  <a:close/>
                </a:path>
              </a:pathLst>
            </a:custGeom>
            <a:solidFill>
              <a:srgbClr val="7380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89" name="Freeform 288"/>
            <p:cNvSpPr>
              <a:spLocks/>
            </p:cNvSpPr>
            <p:nvPr/>
          </p:nvSpPr>
          <p:spPr bwMode="auto">
            <a:xfrm>
              <a:off x="5420687" y="6058266"/>
              <a:ext cx="519087" cy="104622"/>
            </a:xfrm>
            <a:custGeom>
              <a:avLst/>
              <a:gdLst>
                <a:gd name="T0" fmla="*/ 0 w 258"/>
                <a:gd name="T1" fmla="*/ 52 h 52"/>
                <a:gd name="T2" fmla="*/ 258 w 258"/>
                <a:gd name="T3" fmla="*/ 52 h 52"/>
                <a:gd name="T4" fmla="*/ 258 w 258"/>
                <a:gd name="T5" fmla="*/ 0 h 52"/>
                <a:gd name="T6" fmla="*/ 0 w 258"/>
                <a:gd name="T7" fmla="*/ 0 h 52"/>
                <a:gd name="T8" fmla="*/ 0 w 258"/>
                <a:gd name="T9" fmla="*/ 52 h 52"/>
                <a:gd name="T10" fmla="*/ 0 w 258"/>
                <a:gd name="T11" fmla="*/ 52 h 52"/>
              </a:gdLst>
              <a:ahLst/>
              <a:cxnLst>
                <a:cxn ang="0">
                  <a:pos x="T0" y="T1"/>
                </a:cxn>
                <a:cxn ang="0">
                  <a:pos x="T2" y="T3"/>
                </a:cxn>
                <a:cxn ang="0">
                  <a:pos x="T4" y="T5"/>
                </a:cxn>
                <a:cxn ang="0">
                  <a:pos x="T6" y="T7"/>
                </a:cxn>
                <a:cxn ang="0">
                  <a:pos x="T8" y="T9"/>
                </a:cxn>
                <a:cxn ang="0">
                  <a:pos x="T10" y="T11"/>
                </a:cxn>
              </a:cxnLst>
              <a:rect l="0" t="0" r="r" b="b"/>
              <a:pathLst>
                <a:path w="258" h="52">
                  <a:moveTo>
                    <a:pt x="0" y="52"/>
                  </a:moveTo>
                  <a:lnTo>
                    <a:pt x="258" y="52"/>
                  </a:lnTo>
                  <a:lnTo>
                    <a:pt x="258" y="0"/>
                  </a:lnTo>
                  <a:lnTo>
                    <a:pt x="0" y="0"/>
                  </a:lnTo>
                  <a:lnTo>
                    <a:pt x="0" y="52"/>
                  </a:lnTo>
                  <a:lnTo>
                    <a:pt x="0" y="52"/>
                  </a:lnTo>
                  <a:close/>
                </a:path>
              </a:pathLst>
            </a:custGeom>
            <a:solidFill>
              <a:srgbClr val="7380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90" name="Freeform 289"/>
            <p:cNvSpPr>
              <a:spLocks/>
            </p:cNvSpPr>
            <p:nvPr/>
          </p:nvSpPr>
          <p:spPr bwMode="auto">
            <a:xfrm>
              <a:off x="5420687" y="6249402"/>
              <a:ext cx="519087" cy="104622"/>
            </a:xfrm>
            <a:custGeom>
              <a:avLst/>
              <a:gdLst>
                <a:gd name="T0" fmla="*/ 0 w 258"/>
                <a:gd name="T1" fmla="*/ 52 h 52"/>
                <a:gd name="T2" fmla="*/ 258 w 258"/>
                <a:gd name="T3" fmla="*/ 52 h 52"/>
                <a:gd name="T4" fmla="*/ 258 w 258"/>
                <a:gd name="T5" fmla="*/ 0 h 52"/>
                <a:gd name="T6" fmla="*/ 0 w 258"/>
                <a:gd name="T7" fmla="*/ 0 h 52"/>
                <a:gd name="T8" fmla="*/ 0 w 258"/>
                <a:gd name="T9" fmla="*/ 52 h 52"/>
                <a:gd name="T10" fmla="*/ 0 w 258"/>
                <a:gd name="T11" fmla="*/ 52 h 52"/>
              </a:gdLst>
              <a:ahLst/>
              <a:cxnLst>
                <a:cxn ang="0">
                  <a:pos x="T0" y="T1"/>
                </a:cxn>
                <a:cxn ang="0">
                  <a:pos x="T2" y="T3"/>
                </a:cxn>
                <a:cxn ang="0">
                  <a:pos x="T4" y="T5"/>
                </a:cxn>
                <a:cxn ang="0">
                  <a:pos x="T6" y="T7"/>
                </a:cxn>
                <a:cxn ang="0">
                  <a:pos x="T8" y="T9"/>
                </a:cxn>
                <a:cxn ang="0">
                  <a:pos x="T10" y="T11"/>
                </a:cxn>
              </a:cxnLst>
              <a:rect l="0" t="0" r="r" b="b"/>
              <a:pathLst>
                <a:path w="258" h="52">
                  <a:moveTo>
                    <a:pt x="0" y="52"/>
                  </a:moveTo>
                  <a:lnTo>
                    <a:pt x="258" y="52"/>
                  </a:lnTo>
                  <a:lnTo>
                    <a:pt x="258" y="0"/>
                  </a:lnTo>
                  <a:lnTo>
                    <a:pt x="0" y="0"/>
                  </a:lnTo>
                  <a:lnTo>
                    <a:pt x="0" y="52"/>
                  </a:lnTo>
                  <a:lnTo>
                    <a:pt x="0" y="52"/>
                  </a:lnTo>
                  <a:close/>
                </a:path>
              </a:pathLst>
            </a:custGeom>
            <a:solidFill>
              <a:srgbClr val="7380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91" name="Freeform 290"/>
            <p:cNvSpPr>
              <a:spLocks/>
            </p:cNvSpPr>
            <p:nvPr/>
          </p:nvSpPr>
          <p:spPr bwMode="auto">
            <a:xfrm>
              <a:off x="5420687" y="6444563"/>
              <a:ext cx="519087" cy="108646"/>
            </a:xfrm>
            <a:custGeom>
              <a:avLst/>
              <a:gdLst>
                <a:gd name="T0" fmla="*/ 0 w 258"/>
                <a:gd name="T1" fmla="*/ 54 h 54"/>
                <a:gd name="T2" fmla="*/ 258 w 258"/>
                <a:gd name="T3" fmla="*/ 54 h 54"/>
                <a:gd name="T4" fmla="*/ 258 w 258"/>
                <a:gd name="T5" fmla="*/ 0 h 54"/>
                <a:gd name="T6" fmla="*/ 0 w 258"/>
                <a:gd name="T7" fmla="*/ 0 h 54"/>
                <a:gd name="T8" fmla="*/ 0 w 258"/>
                <a:gd name="T9" fmla="*/ 54 h 54"/>
                <a:gd name="T10" fmla="*/ 0 w 258"/>
                <a:gd name="T11" fmla="*/ 54 h 54"/>
              </a:gdLst>
              <a:ahLst/>
              <a:cxnLst>
                <a:cxn ang="0">
                  <a:pos x="T0" y="T1"/>
                </a:cxn>
                <a:cxn ang="0">
                  <a:pos x="T2" y="T3"/>
                </a:cxn>
                <a:cxn ang="0">
                  <a:pos x="T4" y="T5"/>
                </a:cxn>
                <a:cxn ang="0">
                  <a:pos x="T6" y="T7"/>
                </a:cxn>
                <a:cxn ang="0">
                  <a:pos x="T8" y="T9"/>
                </a:cxn>
                <a:cxn ang="0">
                  <a:pos x="T10" y="T11"/>
                </a:cxn>
              </a:cxnLst>
              <a:rect l="0" t="0" r="r" b="b"/>
              <a:pathLst>
                <a:path w="258" h="54">
                  <a:moveTo>
                    <a:pt x="0" y="54"/>
                  </a:moveTo>
                  <a:lnTo>
                    <a:pt x="258" y="54"/>
                  </a:lnTo>
                  <a:lnTo>
                    <a:pt x="258" y="0"/>
                  </a:lnTo>
                  <a:lnTo>
                    <a:pt x="0" y="0"/>
                  </a:lnTo>
                  <a:lnTo>
                    <a:pt x="0" y="54"/>
                  </a:lnTo>
                  <a:lnTo>
                    <a:pt x="0" y="54"/>
                  </a:lnTo>
                  <a:close/>
                </a:path>
              </a:pathLst>
            </a:custGeom>
            <a:solidFill>
              <a:srgbClr val="7380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92" name="Freeform 291"/>
            <p:cNvSpPr>
              <a:spLocks/>
            </p:cNvSpPr>
            <p:nvPr/>
          </p:nvSpPr>
          <p:spPr bwMode="auto">
            <a:xfrm>
              <a:off x="5420687" y="6633687"/>
              <a:ext cx="519087" cy="110658"/>
            </a:xfrm>
            <a:custGeom>
              <a:avLst/>
              <a:gdLst>
                <a:gd name="T0" fmla="*/ 0 w 258"/>
                <a:gd name="T1" fmla="*/ 55 h 55"/>
                <a:gd name="T2" fmla="*/ 258 w 258"/>
                <a:gd name="T3" fmla="*/ 55 h 55"/>
                <a:gd name="T4" fmla="*/ 258 w 258"/>
                <a:gd name="T5" fmla="*/ 0 h 55"/>
                <a:gd name="T6" fmla="*/ 0 w 258"/>
                <a:gd name="T7" fmla="*/ 0 h 55"/>
                <a:gd name="T8" fmla="*/ 0 w 258"/>
                <a:gd name="T9" fmla="*/ 55 h 55"/>
                <a:gd name="T10" fmla="*/ 0 w 258"/>
                <a:gd name="T11" fmla="*/ 55 h 55"/>
              </a:gdLst>
              <a:ahLst/>
              <a:cxnLst>
                <a:cxn ang="0">
                  <a:pos x="T0" y="T1"/>
                </a:cxn>
                <a:cxn ang="0">
                  <a:pos x="T2" y="T3"/>
                </a:cxn>
                <a:cxn ang="0">
                  <a:pos x="T4" y="T5"/>
                </a:cxn>
                <a:cxn ang="0">
                  <a:pos x="T6" y="T7"/>
                </a:cxn>
                <a:cxn ang="0">
                  <a:pos x="T8" y="T9"/>
                </a:cxn>
                <a:cxn ang="0">
                  <a:pos x="T10" y="T11"/>
                </a:cxn>
              </a:cxnLst>
              <a:rect l="0" t="0" r="r" b="b"/>
              <a:pathLst>
                <a:path w="258" h="55">
                  <a:moveTo>
                    <a:pt x="0" y="55"/>
                  </a:moveTo>
                  <a:lnTo>
                    <a:pt x="258" y="55"/>
                  </a:lnTo>
                  <a:lnTo>
                    <a:pt x="258" y="0"/>
                  </a:lnTo>
                  <a:lnTo>
                    <a:pt x="0" y="0"/>
                  </a:lnTo>
                  <a:lnTo>
                    <a:pt x="0" y="55"/>
                  </a:lnTo>
                  <a:lnTo>
                    <a:pt x="0" y="55"/>
                  </a:lnTo>
                  <a:close/>
                </a:path>
              </a:pathLst>
            </a:custGeom>
            <a:solidFill>
              <a:srgbClr val="7380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93" name="Freeform 292"/>
            <p:cNvSpPr>
              <a:spLocks/>
            </p:cNvSpPr>
            <p:nvPr/>
          </p:nvSpPr>
          <p:spPr bwMode="auto">
            <a:xfrm>
              <a:off x="5420687" y="6828848"/>
              <a:ext cx="519087" cy="106634"/>
            </a:xfrm>
            <a:custGeom>
              <a:avLst/>
              <a:gdLst>
                <a:gd name="T0" fmla="*/ 0 w 258"/>
                <a:gd name="T1" fmla="*/ 53 h 53"/>
                <a:gd name="T2" fmla="*/ 258 w 258"/>
                <a:gd name="T3" fmla="*/ 53 h 53"/>
                <a:gd name="T4" fmla="*/ 258 w 258"/>
                <a:gd name="T5" fmla="*/ 0 h 53"/>
                <a:gd name="T6" fmla="*/ 0 w 258"/>
                <a:gd name="T7" fmla="*/ 0 h 53"/>
                <a:gd name="T8" fmla="*/ 0 w 258"/>
                <a:gd name="T9" fmla="*/ 53 h 53"/>
                <a:gd name="T10" fmla="*/ 0 w 258"/>
                <a:gd name="T11" fmla="*/ 53 h 53"/>
              </a:gdLst>
              <a:ahLst/>
              <a:cxnLst>
                <a:cxn ang="0">
                  <a:pos x="T0" y="T1"/>
                </a:cxn>
                <a:cxn ang="0">
                  <a:pos x="T2" y="T3"/>
                </a:cxn>
                <a:cxn ang="0">
                  <a:pos x="T4" y="T5"/>
                </a:cxn>
                <a:cxn ang="0">
                  <a:pos x="T6" y="T7"/>
                </a:cxn>
                <a:cxn ang="0">
                  <a:pos x="T8" y="T9"/>
                </a:cxn>
                <a:cxn ang="0">
                  <a:pos x="T10" y="T11"/>
                </a:cxn>
              </a:cxnLst>
              <a:rect l="0" t="0" r="r" b="b"/>
              <a:pathLst>
                <a:path w="258" h="53">
                  <a:moveTo>
                    <a:pt x="0" y="53"/>
                  </a:moveTo>
                  <a:lnTo>
                    <a:pt x="258" y="53"/>
                  </a:lnTo>
                  <a:lnTo>
                    <a:pt x="258" y="0"/>
                  </a:lnTo>
                  <a:lnTo>
                    <a:pt x="0" y="0"/>
                  </a:lnTo>
                  <a:lnTo>
                    <a:pt x="0" y="53"/>
                  </a:lnTo>
                  <a:lnTo>
                    <a:pt x="0" y="53"/>
                  </a:lnTo>
                  <a:close/>
                </a:path>
              </a:pathLst>
            </a:custGeom>
            <a:solidFill>
              <a:srgbClr val="7380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grpSp>
      <p:grpSp>
        <p:nvGrpSpPr>
          <p:cNvPr id="339" name="Group 338"/>
          <p:cNvGrpSpPr/>
          <p:nvPr/>
        </p:nvGrpSpPr>
        <p:grpSpPr>
          <a:xfrm>
            <a:off x="5830678" y="4605637"/>
            <a:ext cx="857097" cy="2383728"/>
            <a:chOff x="5841188" y="4609651"/>
            <a:chExt cx="857097" cy="2383728"/>
          </a:xfrm>
        </p:grpSpPr>
        <p:sp>
          <p:nvSpPr>
            <p:cNvPr id="296" name="Freeform 295"/>
            <p:cNvSpPr>
              <a:spLocks/>
            </p:cNvSpPr>
            <p:nvPr/>
          </p:nvSpPr>
          <p:spPr bwMode="auto">
            <a:xfrm>
              <a:off x="5875391" y="4830517"/>
              <a:ext cx="786678" cy="2162862"/>
            </a:xfrm>
            <a:custGeom>
              <a:avLst/>
              <a:gdLst>
                <a:gd name="T0" fmla="*/ 0 w 391"/>
                <a:gd name="T1" fmla="*/ 0 h 1075"/>
                <a:gd name="T2" fmla="*/ 391 w 391"/>
                <a:gd name="T3" fmla="*/ 0 h 1075"/>
                <a:gd name="T4" fmla="*/ 391 w 391"/>
                <a:gd name="T5" fmla="*/ 1075 h 1075"/>
                <a:gd name="T6" fmla="*/ 0 w 391"/>
                <a:gd name="T7" fmla="*/ 1075 h 1075"/>
                <a:gd name="T8" fmla="*/ 0 w 391"/>
                <a:gd name="T9" fmla="*/ 700 h 1075"/>
                <a:gd name="T10" fmla="*/ 0 w 391"/>
                <a:gd name="T11" fmla="*/ 0 h 1075"/>
                <a:gd name="T12" fmla="*/ 0 w 391"/>
                <a:gd name="T13" fmla="*/ 0 h 1075"/>
              </a:gdLst>
              <a:ahLst/>
              <a:cxnLst>
                <a:cxn ang="0">
                  <a:pos x="T0" y="T1"/>
                </a:cxn>
                <a:cxn ang="0">
                  <a:pos x="T2" y="T3"/>
                </a:cxn>
                <a:cxn ang="0">
                  <a:pos x="T4" y="T5"/>
                </a:cxn>
                <a:cxn ang="0">
                  <a:pos x="T6" y="T7"/>
                </a:cxn>
                <a:cxn ang="0">
                  <a:pos x="T8" y="T9"/>
                </a:cxn>
                <a:cxn ang="0">
                  <a:pos x="T10" y="T11"/>
                </a:cxn>
                <a:cxn ang="0">
                  <a:pos x="T12" y="T13"/>
                </a:cxn>
              </a:cxnLst>
              <a:rect l="0" t="0" r="r" b="b"/>
              <a:pathLst>
                <a:path w="391" h="1075">
                  <a:moveTo>
                    <a:pt x="0" y="0"/>
                  </a:moveTo>
                  <a:lnTo>
                    <a:pt x="391" y="0"/>
                  </a:lnTo>
                  <a:lnTo>
                    <a:pt x="391" y="1075"/>
                  </a:lnTo>
                  <a:lnTo>
                    <a:pt x="0" y="1075"/>
                  </a:lnTo>
                  <a:lnTo>
                    <a:pt x="0" y="700"/>
                  </a:lnTo>
                  <a:lnTo>
                    <a:pt x="0" y="0"/>
                  </a:lnTo>
                  <a:lnTo>
                    <a:pt x="0" y="0"/>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97" name="Freeform 296"/>
            <p:cNvSpPr>
              <a:spLocks/>
            </p:cNvSpPr>
            <p:nvPr/>
          </p:nvSpPr>
          <p:spPr bwMode="auto">
            <a:xfrm>
              <a:off x="5975990" y="4999972"/>
              <a:ext cx="80479" cy="144861"/>
            </a:xfrm>
            <a:custGeom>
              <a:avLst/>
              <a:gdLst>
                <a:gd name="T0" fmla="*/ 40 w 40"/>
                <a:gd name="T1" fmla="*/ 72 h 72"/>
                <a:gd name="T2" fmla="*/ 0 w 40"/>
                <a:gd name="T3" fmla="*/ 72 h 72"/>
                <a:gd name="T4" fmla="*/ 0 w 40"/>
                <a:gd name="T5" fmla="*/ 0 h 72"/>
                <a:gd name="T6" fmla="*/ 40 w 40"/>
                <a:gd name="T7" fmla="*/ 0 h 72"/>
                <a:gd name="T8" fmla="*/ 40 w 40"/>
                <a:gd name="T9" fmla="*/ 72 h 72"/>
                <a:gd name="T10" fmla="*/ 40 w 40"/>
                <a:gd name="T11" fmla="*/ 72 h 72"/>
              </a:gdLst>
              <a:ahLst/>
              <a:cxnLst>
                <a:cxn ang="0">
                  <a:pos x="T0" y="T1"/>
                </a:cxn>
                <a:cxn ang="0">
                  <a:pos x="T2" y="T3"/>
                </a:cxn>
                <a:cxn ang="0">
                  <a:pos x="T4" y="T5"/>
                </a:cxn>
                <a:cxn ang="0">
                  <a:pos x="T6" y="T7"/>
                </a:cxn>
                <a:cxn ang="0">
                  <a:pos x="T8" y="T9"/>
                </a:cxn>
                <a:cxn ang="0">
                  <a:pos x="T10" y="T11"/>
                </a:cxn>
              </a:cxnLst>
              <a:rect l="0" t="0" r="r" b="b"/>
              <a:pathLst>
                <a:path w="40" h="72">
                  <a:moveTo>
                    <a:pt x="40" y="72"/>
                  </a:moveTo>
                  <a:lnTo>
                    <a:pt x="0" y="72"/>
                  </a:lnTo>
                  <a:lnTo>
                    <a:pt x="0" y="0"/>
                  </a:lnTo>
                  <a:lnTo>
                    <a:pt x="40" y="0"/>
                  </a:lnTo>
                  <a:lnTo>
                    <a:pt x="40" y="72"/>
                  </a:lnTo>
                  <a:lnTo>
                    <a:pt x="40" y="72"/>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98" name="Freeform 297"/>
            <p:cNvSpPr>
              <a:spLocks/>
            </p:cNvSpPr>
            <p:nvPr/>
          </p:nvSpPr>
          <p:spPr bwMode="auto">
            <a:xfrm>
              <a:off x="6142983" y="4999972"/>
              <a:ext cx="80479" cy="144861"/>
            </a:xfrm>
            <a:custGeom>
              <a:avLst/>
              <a:gdLst>
                <a:gd name="T0" fmla="*/ 40 w 40"/>
                <a:gd name="T1" fmla="*/ 72 h 72"/>
                <a:gd name="T2" fmla="*/ 0 w 40"/>
                <a:gd name="T3" fmla="*/ 72 h 72"/>
                <a:gd name="T4" fmla="*/ 0 w 40"/>
                <a:gd name="T5" fmla="*/ 0 h 72"/>
                <a:gd name="T6" fmla="*/ 40 w 40"/>
                <a:gd name="T7" fmla="*/ 0 h 72"/>
                <a:gd name="T8" fmla="*/ 40 w 40"/>
                <a:gd name="T9" fmla="*/ 72 h 72"/>
                <a:gd name="T10" fmla="*/ 40 w 40"/>
                <a:gd name="T11" fmla="*/ 72 h 72"/>
              </a:gdLst>
              <a:ahLst/>
              <a:cxnLst>
                <a:cxn ang="0">
                  <a:pos x="T0" y="T1"/>
                </a:cxn>
                <a:cxn ang="0">
                  <a:pos x="T2" y="T3"/>
                </a:cxn>
                <a:cxn ang="0">
                  <a:pos x="T4" y="T5"/>
                </a:cxn>
                <a:cxn ang="0">
                  <a:pos x="T6" y="T7"/>
                </a:cxn>
                <a:cxn ang="0">
                  <a:pos x="T8" y="T9"/>
                </a:cxn>
                <a:cxn ang="0">
                  <a:pos x="T10" y="T11"/>
                </a:cxn>
              </a:cxnLst>
              <a:rect l="0" t="0" r="r" b="b"/>
              <a:pathLst>
                <a:path w="40" h="72">
                  <a:moveTo>
                    <a:pt x="40" y="72"/>
                  </a:moveTo>
                  <a:lnTo>
                    <a:pt x="0" y="72"/>
                  </a:lnTo>
                  <a:lnTo>
                    <a:pt x="0" y="0"/>
                  </a:lnTo>
                  <a:lnTo>
                    <a:pt x="40" y="0"/>
                  </a:lnTo>
                  <a:lnTo>
                    <a:pt x="40" y="72"/>
                  </a:lnTo>
                  <a:lnTo>
                    <a:pt x="40" y="72"/>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299" name="Freeform 298"/>
            <p:cNvSpPr>
              <a:spLocks/>
            </p:cNvSpPr>
            <p:nvPr/>
          </p:nvSpPr>
          <p:spPr bwMode="auto">
            <a:xfrm>
              <a:off x="6307964" y="4999972"/>
              <a:ext cx="86514" cy="144861"/>
            </a:xfrm>
            <a:custGeom>
              <a:avLst/>
              <a:gdLst>
                <a:gd name="T0" fmla="*/ 43 w 43"/>
                <a:gd name="T1" fmla="*/ 72 h 72"/>
                <a:gd name="T2" fmla="*/ 0 w 43"/>
                <a:gd name="T3" fmla="*/ 72 h 72"/>
                <a:gd name="T4" fmla="*/ 0 w 43"/>
                <a:gd name="T5" fmla="*/ 0 h 72"/>
                <a:gd name="T6" fmla="*/ 43 w 43"/>
                <a:gd name="T7" fmla="*/ 0 h 72"/>
                <a:gd name="T8" fmla="*/ 43 w 43"/>
                <a:gd name="T9" fmla="*/ 72 h 72"/>
                <a:gd name="T10" fmla="*/ 43 w 43"/>
                <a:gd name="T11" fmla="*/ 72 h 72"/>
              </a:gdLst>
              <a:ahLst/>
              <a:cxnLst>
                <a:cxn ang="0">
                  <a:pos x="T0" y="T1"/>
                </a:cxn>
                <a:cxn ang="0">
                  <a:pos x="T2" y="T3"/>
                </a:cxn>
                <a:cxn ang="0">
                  <a:pos x="T4" y="T5"/>
                </a:cxn>
                <a:cxn ang="0">
                  <a:pos x="T6" y="T7"/>
                </a:cxn>
                <a:cxn ang="0">
                  <a:pos x="T8" y="T9"/>
                </a:cxn>
                <a:cxn ang="0">
                  <a:pos x="T10" y="T11"/>
                </a:cxn>
              </a:cxnLst>
              <a:rect l="0" t="0" r="r" b="b"/>
              <a:pathLst>
                <a:path w="43" h="72">
                  <a:moveTo>
                    <a:pt x="43" y="72"/>
                  </a:moveTo>
                  <a:lnTo>
                    <a:pt x="0" y="72"/>
                  </a:lnTo>
                  <a:lnTo>
                    <a:pt x="0" y="0"/>
                  </a:lnTo>
                  <a:lnTo>
                    <a:pt x="43" y="0"/>
                  </a:lnTo>
                  <a:lnTo>
                    <a:pt x="43" y="72"/>
                  </a:lnTo>
                  <a:lnTo>
                    <a:pt x="43" y="72"/>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00" name="Freeform 299"/>
            <p:cNvSpPr>
              <a:spLocks/>
            </p:cNvSpPr>
            <p:nvPr/>
          </p:nvSpPr>
          <p:spPr bwMode="auto">
            <a:xfrm>
              <a:off x="6483005" y="4999972"/>
              <a:ext cx="76455" cy="144861"/>
            </a:xfrm>
            <a:custGeom>
              <a:avLst/>
              <a:gdLst>
                <a:gd name="T0" fmla="*/ 38 w 38"/>
                <a:gd name="T1" fmla="*/ 72 h 72"/>
                <a:gd name="T2" fmla="*/ 0 w 38"/>
                <a:gd name="T3" fmla="*/ 72 h 72"/>
                <a:gd name="T4" fmla="*/ 0 w 38"/>
                <a:gd name="T5" fmla="*/ 0 h 72"/>
                <a:gd name="T6" fmla="*/ 38 w 38"/>
                <a:gd name="T7" fmla="*/ 0 h 72"/>
                <a:gd name="T8" fmla="*/ 38 w 38"/>
                <a:gd name="T9" fmla="*/ 72 h 72"/>
                <a:gd name="T10" fmla="*/ 38 w 38"/>
                <a:gd name="T11" fmla="*/ 72 h 72"/>
              </a:gdLst>
              <a:ahLst/>
              <a:cxnLst>
                <a:cxn ang="0">
                  <a:pos x="T0" y="T1"/>
                </a:cxn>
                <a:cxn ang="0">
                  <a:pos x="T2" y="T3"/>
                </a:cxn>
                <a:cxn ang="0">
                  <a:pos x="T4" y="T5"/>
                </a:cxn>
                <a:cxn ang="0">
                  <a:pos x="T6" y="T7"/>
                </a:cxn>
                <a:cxn ang="0">
                  <a:pos x="T8" y="T9"/>
                </a:cxn>
                <a:cxn ang="0">
                  <a:pos x="T10" y="T11"/>
                </a:cxn>
              </a:cxnLst>
              <a:rect l="0" t="0" r="r" b="b"/>
              <a:pathLst>
                <a:path w="38" h="72">
                  <a:moveTo>
                    <a:pt x="38" y="72"/>
                  </a:moveTo>
                  <a:lnTo>
                    <a:pt x="0" y="72"/>
                  </a:lnTo>
                  <a:lnTo>
                    <a:pt x="0" y="0"/>
                  </a:lnTo>
                  <a:lnTo>
                    <a:pt x="38" y="0"/>
                  </a:lnTo>
                  <a:lnTo>
                    <a:pt x="38" y="72"/>
                  </a:lnTo>
                  <a:lnTo>
                    <a:pt x="38" y="72"/>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01" name="Freeform 300"/>
            <p:cNvSpPr>
              <a:spLocks/>
            </p:cNvSpPr>
            <p:nvPr/>
          </p:nvSpPr>
          <p:spPr bwMode="auto">
            <a:xfrm>
              <a:off x="5975990" y="5221288"/>
              <a:ext cx="80479" cy="138826"/>
            </a:xfrm>
            <a:custGeom>
              <a:avLst/>
              <a:gdLst>
                <a:gd name="T0" fmla="*/ 40 w 40"/>
                <a:gd name="T1" fmla="*/ 69 h 69"/>
                <a:gd name="T2" fmla="*/ 0 w 40"/>
                <a:gd name="T3" fmla="*/ 69 h 69"/>
                <a:gd name="T4" fmla="*/ 0 w 40"/>
                <a:gd name="T5" fmla="*/ 0 h 69"/>
                <a:gd name="T6" fmla="*/ 40 w 40"/>
                <a:gd name="T7" fmla="*/ 0 h 69"/>
                <a:gd name="T8" fmla="*/ 40 w 40"/>
                <a:gd name="T9" fmla="*/ 69 h 69"/>
                <a:gd name="T10" fmla="*/ 40 w 40"/>
                <a:gd name="T11" fmla="*/ 69 h 69"/>
              </a:gdLst>
              <a:ahLst/>
              <a:cxnLst>
                <a:cxn ang="0">
                  <a:pos x="T0" y="T1"/>
                </a:cxn>
                <a:cxn ang="0">
                  <a:pos x="T2" y="T3"/>
                </a:cxn>
                <a:cxn ang="0">
                  <a:pos x="T4" y="T5"/>
                </a:cxn>
                <a:cxn ang="0">
                  <a:pos x="T6" y="T7"/>
                </a:cxn>
                <a:cxn ang="0">
                  <a:pos x="T8" y="T9"/>
                </a:cxn>
                <a:cxn ang="0">
                  <a:pos x="T10" y="T11"/>
                </a:cxn>
              </a:cxnLst>
              <a:rect l="0" t="0" r="r" b="b"/>
              <a:pathLst>
                <a:path w="40" h="69">
                  <a:moveTo>
                    <a:pt x="40" y="69"/>
                  </a:moveTo>
                  <a:lnTo>
                    <a:pt x="0" y="69"/>
                  </a:lnTo>
                  <a:lnTo>
                    <a:pt x="0" y="0"/>
                  </a:lnTo>
                  <a:lnTo>
                    <a:pt x="40" y="0"/>
                  </a:lnTo>
                  <a:lnTo>
                    <a:pt x="40" y="69"/>
                  </a:lnTo>
                  <a:lnTo>
                    <a:pt x="40" y="69"/>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02" name="Freeform 301"/>
            <p:cNvSpPr>
              <a:spLocks/>
            </p:cNvSpPr>
            <p:nvPr/>
          </p:nvSpPr>
          <p:spPr bwMode="auto">
            <a:xfrm>
              <a:off x="6142983" y="5221288"/>
              <a:ext cx="80479" cy="138826"/>
            </a:xfrm>
            <a:custGeom>
              <a:avLst/>
              <a:gdLst>
                <a:gd name="T0" fmla="*/ 40 w 40"/>
                <a:gd name="T1" fmla="*/ 69 h 69"/>
                <a:gd name="T2" fmla="*/ 0 w 40"/>
                <a:gd name="T3" fmla="*/ 69 h 69"/>
                <a:gd name="T4" fmla="*/ 0 w 40"/>
                <a:gd name="T5" fmla="*/ 0 h 69"/>
                <a:gd name="T6" fmla="*/ 40 w 40"/>
                <a:gd name="T7" fmla="*/ 0 h 69"/>
                <a:gd name="T8" fmla="*/ 40 w 40"/>
                <a:gd name="T9" fmla="*/ 69 h 69"/>
                <a:gd name="T10" fmla="*/ 40 w 40"/>
                <a:gd name="T11" fmla="*/ 69 h 69"/>
              </a:gdLst>
              <a:ahLst/>
              <a:cxnLst>
                <a:cxn ang="0">
                  <a:pos x="T0" y="T1"/>
                </a:cxn>
                <a:cxn ang="0">
                  <a:pos x="T2" y="T3"/>
                </a:cxn>
                <a:cxn ang="0">
                  <a:pos x="T4" y="T5"/>
                </a:cxn>
                <a:cxn ang="0">
                  <a:pos x="T6" y="T7"/>
                </a:cxn>
                <a:cxn ang="0">
                  <a:pos x="T8" y="T9"/>
                </a:cxn>
                <a:cxn ang="0">
                  <a:pos x="T10" y="T11"/>
                </a:cxn>
              </a:cxnLst>
              <a:rect l="0" t="0" r="r" b="b"/>
              <a:pathLst>
                <a:path w="40" h="69">
                  <a:moveTo>
                    <a:pt x="40" y="69"/>
                  </a:moveTo>
                  <a:lnTo>
                    <a:pt x="0" y="69"/>
                  </a:lnTo>
                  <a:lnTo>
                    <a:pt x="0" y="0"/>
                  </a:lnTo>
                  <a:lnTo>
                    <a:pt x="40" y="0"/>
                  </a:lnTo>
                  <a:lnTo>
                    <a:pt x="40" y="69"/>
                  </a:lnTo>
                  <a:lnTo>
                    <a:pt x="40" y="69"/>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03" name="Freeform 302"/>
            <p:cNvSpPr>
              <a:spLocks/>
            </p:cNvSpPr>
            <p:nvPr/>
          </p:nvSpPr>
          <p:spPr bwMode="auto">
            <a:xfrm>
              <a:off x="6307964" y="5221288"/>
              <a:ext cx="86514" cy="138826"/>
            </a:xfrm>
            <a:custGeom>
              <a:avLst/>
              <a:gdLst>
                <a:gd name="T0" fmla="*/ 43 w 43"/>
                <a:gd name="T1" fmla="*/ 69 h 69"/>
                <a:gd name="T2" fmla="*/ 0 w 43"/>
                <a:gd name="T3" fmla="*/ 69 h 69"/>
                <a:gd name="T4" fmla="*/ 0 w 43"/>
                <a:gd name="T5" fmla="*/ 0 h 69"/>
                <a:gd name="T6" fmla="*/ 43 w 43"/>
                <a:gd name="T7" fmla="*/ 0 h 69"/>
                <a:gd name="T8" fmla="*/ 43 w 43"/>
                <a:gd name="T9" fmla="*/ 69 h 69"/>
                <a:gd name="T10" fmla="*/ 43 w 43"/>
                <a:gd name="T11" fmla="*/ 69 h 69"/>
              </a:gdLst>
              <a:ahLst/>
              <a:cxnLst>
                <a:cxn ang="0">
                  <a:pos x="T0" y="T1"/>
                </a:cxn>
                <a:cxn ang="0">
                  <a:pos x="T2" y="T3"/>
                </a:cxn>
                <a:cxn ang="0">
                  <a:pos x="T4" y="T5"/>
                </a:cxn>
                <a:cxn ang="0">
                  <a:pos x="T6" y="T7"/>
                </a:cxn>
                <a:cxn ang="0">
                  <a:pos x="T8" y="T9"/>
                </a:cxn>
                <a:cxn ang="0">
                  <a:pos x="T10" y="T11"/>
                </a:cxn>
              </a:cxnLst>
              <a:rect l="0" t="0" r="r" b="b"/>
              <a:pathLst>
                <a:path w="43" h="69">
                  <a:moveTo>
                    <a:pt x="43" y="69"/>
                  </a:moveTo>
                  <a:lnTo>
                    <a:pt x="0" y="69"/>
                  </a:lnTo>
                  <a:lnTo>
                    <a:pt x="0" y="0"/>
                  </a:lnTo>
                  <a:lnTo>
                    <a:pt x="43" y="0"/>
                  </a:lnTo>
                  <a:lnTo>
                    <a:pt x="43" y="69"/>
                  </a:lnTo>
                  <a:lnTo>
                    <a:pt x="43" y="69"/>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04" name="Freeform 303"/>
            <p:cNvSpPr>
              <a:spLocks/>
            </p:cNvSpPr>
            <p:nvPr/>
          </p:nvSpPr>
          <p:spPr bwMode="auto">
            <a:xfrm>
              <a:off x="6483005" y="5221288"/>
              <a:ext cx="76455" cy="138826"/>
            </a:xfrm>
            <a:custGeom>
              <a:avLst/>
              <a:gdLst>
                <a:gd name="T0" fmla="*/ 38 w 38"/>
                <a:gd name="T1" fmla="*/ 69 h 69"/>
                <a:gd name="T2" fmla="*/ 0 w 38"/>
                <a:gd name="T3" fmla="*/ 69 h 69"/>
                <a:gd name="T4" fmla="*/ 0 w 38"/>
                <a:gd name="T5" fmla="*/ 0 h 69"/>
                <a:gd name="T6" fmla="*/ 38 w 38"/>
                <a:gd name="T7" fmla="*/ 0 h 69"/>
                <a:gd name="T8" fmla="*/ 38 w 38"/>
                <a:gd name="T9" fmla="*/ 69 h 69"/>
                <a:gd name="T10" fmla="*/ 38 w 38"/>
                <a:gd name="T11" fmla="*/ 69 h 69"/>
              </a:gdLst>
              <a:ahLst/>
              <a:cxnLst>
                <a:cxn ang="0">
                  <a:pos x="T0" y="T1"/>
                </a:cxn>
                <a:cxn ang="0">
                  <a:pos x="T2" y="T3"/>
                </a:cxn>
                <a:cxn ang="0">
                  <a:pos x="T4" y="T5"/>
                </a:cxn>
                <a:cxn ang="0">
                  <a:pos x="T6" y="T7"/>
                </a:cxn>
                <a:cxn ang="0">
                  <a:pos x="T8" y="T9"/>
                </a:cxn>
                <a:cxn ang="0">
                  <a:pos x="T10" y="T11"/>
                </a:cxn>
              </a:cxnLst>
              <a:rect l="0" t="0" r="r" b="b"/>
              <a:pathLst>
                <a:path w="38" h="69">
                  <a:moveTo>
                    <a:pt x="38" y="69"/>
                  </a:moveTo>
                  <a:lnTo>
                    <a:pt x="0" y="69"/>
                  </a:lnTo>
                  <a:lnTo>
                    <a:pt x="0" y="0"/>
                  </a:lnTo>
                  <a:lnTo>
                    <a:pt x="38" y="0"/>
                  </a:lnTo>
                  <a:lnTo>
                    <a:pt x="38" y="69"/>
                  </a:lnTo>
                  <a:lnTo>
                    <a:pt x="38" y="69"/>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05" name="Freeform 304"/>
            <p:cNvSpPr>
              <a:spLocks/>
            </p:cNvSpPr>
            <p:nvPr/>
          </p:nvSpPr>
          <p:spPr bwMode="auto">
            <a:xfrm>
              <a:off x="5975990" y="5436568"/>
              <a:ext cx="80479" cy="146873"/>
            </a:xfrm>
            <a:custGeom>
              <a:avLst/>
              <a:gdLst>
                <a:gd name="T0" fmla="*/ 40 w 40"/>
                <a:gd name="T1" fmla="*/ 73 h 73"/>
                <a:gd name="T2" fmla="*/ 0 w 40"/>
                <a:gd name="T3" fmla="*/ 73 h 73"/>
                <a:gd name="T4" fmla="*/ 0 w 40"/>
                <a:gd name="T5" fmla="*/ 0 h 73"/>
                <a:gd name="T6" fmla="*/ 40 w 40"/>
                <a:gd name="T7" fmla="*/ 0 h 73"/>
                <a:gd name="T8" fmla="*/ 40 w 40"/>
                <a:gd name="T9" fmla="*/ 73 h 73"/>
                <a:gd name="T10" fmla="*/ 40 w 40"/>
                <a:gd name="T11" fmla="*/ 73 h 73"/>
              </a:gdLst>
              <a:ahLst/>
              <a:cxnLst>
                <a:cxn ang="0">
                  <a:pos x="T0" y="T1"/>
                </a:cxn>
                <a:cxn ang="0">
                  <a:pos x="T2" y="T3"/>
                </a:cxn>
                <a:cxn ang="0">
                  <a:pos x="T4" y="T5"/>
                </a:cxn>
                <a:cxn ang="0">
                  <a:pos x="T6" y="T7"/>
                </a:cxn>
                <a:cxn ang="0">
                  <a:pos x="T8" y="T9"/>
                </a:cxn>
                <a:cxn ang="0">
                  <a:pos x="T10" y="T11"/>
                </a:cxn>
              </a:cxnLst>
              <a:rect l="0" t="0" r="r" b="b"/>
              <a:pathLst>
                <a:path w="40" h="73">
                  <a:moveTo>
                    <a:pt x="40" y="73"/>
                  </a:moveTo>
                  <a:lnTo>
                    <a:pt x="0" y="73"/>
                  </a:lnTo>
                  <a:lnTo>
                    <a:pt x="0" y="0"/>
                  </a:lnTo>
                  <a:lnTo>
                    <a:pt x="40" y="0"/>
                  </a:lnTo>
                  <a:lnTo>
                    <a:pt x="40" y="73"/>
                  </a:lnTo>
                  <a:lnTo>
                    <a:pt x="40" y="73"/>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06" name="Freeform 305"/>
            <p:cNvSpPr>
              <a:spLocks/>
            </p:cNvSpPr>
            <p:nvPr/>
          </p:nvSpPr>
          <p:spPr bwMode="auto">
            <a:xfrm>
              <a:off x="6142983" y="5436568"/>
              <a:ext cx="80479" cy="146873"/>
            </a:xfrm>
            <a:custGeom>
              <a:avLst/>
              <a:gdLst>
                <a:gd name="T0" fmla="*/ 40 w 40"/>
                <a:gd name="T1" fmla="*/ 73 h 73"/>
                <a:gd name="T2" fmla="*/ 0 w 40"/>
                <a:gd name="T3" fmla="*/ 73 h 73"/>
                <a:gd name="T4" fmla="*/ 0 w 40"/>
                <a:gd name="T5" fmla="*/ 0 h 73"/>
                <a:gd name="T6" fmla="*/ 40 w 40"/>
                <a:gd name="T7" fmla="*/ 0 h 73"/>
                <a:gd name="T8" fmla="*/ 40 w 40"/>
                <a:gd name="T9" fmla="*/ 73 h 73"/>
                <a:gd name="T10" fmla="*/ 40 w 40"/>
                <a:gd name="T11" fmla="*/ 73 h 73"/>
              </a:gdLst>
              <a:ahLst/>
              <a:cxnLst>
                <a:cxn ang="0">
                  <a:pos x="T0" y="T1"/>
                </a:cxn>
                <a:cxn ang="0">
                  <a:pos x="T2" y="T3"/>
                </a:cxn>
                <a:cxn ang="0">
                  <a:pos x="T4" y="T5"/>
                </a:cxn>
                <a:cxn ang="0">
                  <a:pos x="T6" y="T7"/>
                </a:cxn>
                <a:cxn ang="0">
                  <a:pos x="T8" y="T9"/>
                </a:cxn>
                <a:cxn ang="0">
                  <a:pos x="T10" y="T11"/>
                </a:cxn>
              </a:cxnLst>
              <a:rect l="0" t="0" r="r" b="b"/>
              <a:pathLst>
                <a:path w="40" h="73">
                  <a:moveTo>
                    <a:pt x="40" y="73"/>
                  </a:moveTo>
                  <a:lnTo>
                    <a:pt x="0" y="73"/>
                  </a:lnTo>
                  <a:lnTo>
                    <a:pt x="0" y="0"/>
                  </a:lnTo>
                  <a:lnTo>
                    <a:pt x="40" y="0"/>
                  </a:lnTo>
                  <a:lnTo>
                    <a:pt x="40" y="73"/>
                  </a:lnTo>
                  <a:lnTo>
                    <a:pt x="40" y="73"/>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07" name="Freeform 306"/>
            <p:cNvSpPr>
              <a:spLocks/>
            </p:cNvSpPr>
            <p:nvPr/>
          </p:nvSpPr>
          <p:spPr bwMode="auto">
            <a:xfrm>
              <a:off x="6307964" y="5436568"/>
              <a:ext cx="86514" cy="146873"/>
            </a:xfrm>
            <a:custGeom>
              <a:avLst/>
              <a:gdLst>
                <a:gd name="T0" fmla="*/ 43 w 43"/>
                <a:gd name="T1" fmla="*/ 73 h 73"/>
                <a:gd name="T2" fmla="*/ 0 w 43"/>
                <a:gd name="T3" fmla="*/ 73 h 73"/>
                <a:gd name="T4" fmla="*/ 0 w 43"/>
                <a:gd name="T5" fmla="*/ 0 h 73"/>
                <a:gd name="T6" fmla="*/ 43 w 43"/>
                <a:gd name="T7" fmla="*/ 0 h 73"/>
                <a:gd name="T8" fmla="*/ 43 w 43"/>
                <a:gd name="T9" fmla="*/ 73 h 73"/>
                <a:gd name="T10" fmla="*/ 43 w 43"/>
                <a:gd name="T11" fmla="*/ 73 h 73"/>
              </a:gdLst>
              <a:ahLst/>
              <a:cxnLst>
                <a:cxn ang="0">
                  <a:pos x="T0" y="T1"/>
                </a:cxn>
                <a:cxn ang="0">
                  <a:pos x="T2" y="T3"/>
                </a:cxn>
                <a:cxn ang="0">
                  <a:pos x="T4" y="T5"/>
                </a:cxn>
                <a:cxn ang="0">
                  <a:pos x="T6" y="T7"/>
                </a:cxn>
                <a:cxn ang="0">
                  <a:pos x="T8" y="T9"/>
                </a:cxn>
                <a:cxn ang="0">
                  <a:pos x="T10" y="T11"/>
                </a:cxn>
              </a:cxnLst>
              <a:rect l="0" t="0" r="r" b="b"/>
              <a:pathLst>
                <a:path w="43" h="73">
                  <a:moveTo>
                    <a:pt x="43" y="73"/>
                  </a:moveTo>
                  <a:lnTo>
                    <a:pt x="0" y="73"/>
                  </a:lnTo>
                  <a:lnTo>
                    <a:pt x="0" y="0"/>
                  </a:lnTo>
                  <a:lnTo>
                    <a:pt x="43" y="0"/>
                  </a:lnTo>
                  <a:lnTo>
                    <a:pt x="43" y="73"/>
                  </a:lnTo>
                  <a:lnTo>
                    <a:pt x="43" y="73"/>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08" name="Freeform 307"/>
            <p:cNvSpPr>
              <a:spLocks/>
            </p:cNvSpPr>
            <p:nvPr/>
          </p:nvSpPr>
          <p:spPr bwMode="auto">
            <a:xfrm>
              <a:off x="6483005" y="5436568"/>
              <a:ext cx="76455" cy="146873"/>
            </a:xfrm>
            <a:custGeom>
              <a:avLst/>
              <a:gdLst>
                <a:gd name="T0" fmla="*/ 38 w 38"/>
                <a:gd name="T1" fmla="*/ 73 h 73"/>
                <a:gd name="T2" fmla="*/ 0 w 38"/>
                <a:gd name="T3" fmla="*/ 73 h 73"/>
                <a:gd name="T4" fmla="*/ 0 w 38"/>
                <a:gd name="T5" fmla="*/ 0 h 73"/>
                <a:gd name="T6" fmla="*/ 38 w 38"/>
                <a:gd name="T7" fmla="*/ 0 h 73"/>
                <a:gd name="T8" fmla="*/ 38 w 38"/>
                <a:gd name="T9" fmla="*/ 73 h 73"/>
                <a:gd name="T10" fmla="*/ 38 w 38"/>
                <a:gd name="T11" fmla="*/ 73 h 73"/>
              </a:gdLst>
              <a:ahLst/>
              <a:cxnLst>
                <a:cxn ang="0">
                  <a:pos x="T0" y="T1"/>
                </a:cxn>
                <a:cxn ang="0">
                  <a:pos x="T2" y="T3"/>
                </a:cxn>
                <a:cxn ang="0">
                  <a:pos x="T4" y="T5"/>
                </a:cxn>
                <a:cxn ang="0">
                  <a:pos x="T6" y="T7"/>
                </a:cxn>
                <a:cxn ang="0">
                  <a:pos x="T8" y="T9"/>
                </a:cxn>
                <a:cxn ang="0">
                  <a:pos x="T10" y="T11"/>
                </a:cxn>
              </a:cxnLst>
              <a:rect l="0" t="0" r="r" b="b"/>
              <a:pathLst>
                <a:path w="38" h="73">
                  <a:moveTo>
                    <a:pt x="38" y="73"/>
                  </a:moveTo>
                  <a:lnTo>
                    <a:pt x="0" y="73"/>
                  </a:lnTo>
                  <a:lnTo>
                    <a:pt x="0" y="0"/>
                  </a:lnTo>
                  <a:lnTo>
                    <a:pt x="38" y="0"/>
                  </a:lnTo>
                  <a:lnTo>
                    <a:pt x="38" y="73"/>
                  </a:lnTo>
                  <a:lnTo>
                    <a:pt x="38" y="73"/>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09" name="Freeform 308"/>
            <p:cNvSpPr>
              <a:spLocks/>
            </p:cNvSpPr>
            <p:nvPr/>
          </p:nvSpPr>
          <p:spPr bwMode="auto">
            <a:xfrm>
              <a:off x="5975990" y="5651849"/>
              <a:ext cx="80479" cy="150897"/>
            </a:xfrm>
            <a:custGeom>
              <a:avLst/>
              <a:gdLst>
                <a:gd name="T0" fmla="*/ 40 w 40"/>
                <a:gd name="T1" fmla="*/ 75 h 75"/>
                <a:gd name="T2" fmla="*/ 0 w 40"/>
                <a:gd name="T3" fmla="*/ 75 h 75"/>
                <a:gd name="T4" fmla="*/ 0 w 40"/>
                <a:gd name="T5" fmla="*/ 0 h 75"/>
                <a:gd name="T6" fmla="*/ 40 w 40"/>
                <a:gd name="T7" fmla="*/ 0 h 75"/>
                <a:gd name="T8" fmla="*/ 40 w 40"/>
                <a:gd name="T9" fmla="*/ 75 h 75"/>
                <a:gd name="T10" fmla="*/ 40 w 40"/>
                <a:gd name="T11" fmla="*/ 75 h 75"/>
              </a:gdLst>
              <a:ahLst/>
              <a:cxnLst>
                <a:cxn ang="0">
                  <a:pos x="T0" y="T1"/>
                </a:cxn>
                <a:cxn ang="0">
                  <a:pos x="T2" y="T3"/>
                </a:cxn>
                <a:cxn ang="0">
                  <a:pos x="T4" y="T5"/>
                </a:cxn>
                <a:cxn ang="0">
                  <a:pos x="T6" y="T7"/>
                </a:cxn>
                <a:cxn ang="0">
                  <a:pos x="T8" y="T9"/>
                </a:cxn>
                <a:cxn ang="0">
                  <a:pos x="T10" y="T11"/>
                </a:cxn>
              </a:cxnLst>
              <a:rect l="0" t="0" r="r" b="b"/>
              <a:pathLst>
                <a:path w="40" h="75">
                  <a:moveTo>
                    <a:pt x="40" y="75"/>
                  </a:moveTo>
                  <a:lnTo>
                    <a:pt x="0" y="75"/>
                  </a:lnTo>
                  <a:lnTo>
                    <a:pt x="0" y="0"/>
                  </a:lnTo>
                  <a:lnTo>
                    <a:pt x="40" y="0"/>
                  </a:lnTo>
                  <a:lnTo>
                    <a:pt x="40" y="75"/>
                  </a:lnTo>
                  <a:lnTo>
                    <a:pt x="40" y="75"/>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10" name="Freeform 309"/>
            <p:cNvSpPr>
              <a:spLocks/>
            </p:cNvSpPr>
            <p:nvPr/>
          </p:nvSpPr>
          <p:spPr bwMode="auto">
            <a:xfrm>
              <a:off x="6142983" y="5651849"/>
              <a:ext cx="80479" cy="150897"/>
            </a:xfrm>
            <a:custGeom>
              <a:avLst/>
              <a:gdLst>
                <a:gd name="T0" fmla="*/ 40 w 40"/>
                <a:gd name="T1" fmla="*/ 75 h 75"/>
                <a:gd name="T2" fmla="*/ 0 w 40"/>
                <a:gd name="T3" fmla="*/ 75 h 75"/>
                <a:gd name="T4" fmla="*/ 0 w 40"/>
                <a:gd name="T5" fmla="*/ 0 h 75"/>
                <a:gd name="T6" fmla="*/ 40 w 40"/>
                <a:gd name="T7" fmla="*/ 0 h 75"/>
                <a:gd name="T8" fmla="*/ 40 w 40"/>
                <a:gd name="T9" fmla="*/ 75 h 75"/>
                <a:gd name="T10" fmla="*/ 40 w 40"/>
                <a:gd name="T11" fmla="*/ 75 h 75"/>
              </a:gdLst>
              <a:ahLst/>
              <a:cxnLst>
                <a:cxn ang="0">
                  <a:pos x="T0" y="T1"/>
                </a:cxn>
                <a:cxn ang="0">
                  <a:pos x="T2" y="T3"/>
                </a:cxn>
                <a:cxn ang="0">
                  <a:pos x="T4" y="T5"/>
                </a:cxn>
                <a:cxn ang="0">
                  <a:pos x="T6" y="T7"/>
                </a:cxn>
                <a:cxn ang="0">
                  <a:pos x="T8" y="T9"/>
                </a:cxn>
                <a:cxn ang="0">
                  <a:pos x="T10" y="T11"/>
                </a:cxn>
              </a:cxnLst>
              <a:rect l="0" t="0" r="r" b="b"/>
              <a:pathLst>
                <a:path w="40" h="75">
                  <a:moveTo>
                    <a:pt x="40" y="75"/>
                  </a:moveTo>
                  <a:lnTo>
                    <a:pt x="0" y="75"/>
                  </a:lnTo>
                  <a:lnTo>
                    <a:pt x="0" y="0"/>
                  </a:lnTo>
                  <a:lnTo>
                    <a:pt x="40" y="0"/>
                  </a:lnTo>
                  <a:lnTo>
                    <a:pt x="40" y="75"/>
                  </a:lnTo>
                  <a:lnTo>
                    <a:pt x="40" y="75"/>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11" name="Freeform 310"/>
            <p:cNvSpPr>
              <a:spLocks/>
            </p:cNvSpPr>
            <p:nvPr/>
          </p:nvSpPr>
          <p:spPr bwMode="auto">
            <a:xfrm>
              <a:off x="6307964" y="5651849"/>
              <a:ext cx="86514" cy="150897"/>
            </a:xfrm>
            <a:custGeom>
              <a:avLst/>
              <a:gdLst>
                <a:gd name="T0" fmla="*/ 43 w 43"/>
                <a:gd name="T1" fmla="*/ 75 h 75"/>
                <a:gd name="T2" fmla="*/ 0 w 43"/>
                <a:gd name="T3" fmla="*/ 75 h 75"/>
                <a:gd name="T4" fmla="*/ 0 w 43"/>
                <a:gd name="T5" fmla="*/ 0 h 75"/>
                <a:gd name="T6" fmla="*/ 43 w 43"/>
                <a:gd name="T7" fmla="*/ 0 h 75"/>
                <a:gd name="T8" fmla="*/ 43 w 43"/>
                <a:gd name="T9" fmla="*/ 75 h 75"/>
                <a:gd name="T10" fmla="*/ 43 w 43"/>
                <a:gd name="T11" fmla="*/ 75 h 75"/>
              </a:gdLst>
              <a:ahLst/>
              <a:cxnLst>
                <a:cxn ang="0">
                  <a:pos x="T0" y="T1"/>
                </a:cxn>
                <a:cxn ang="0">
                  <a:pos x="T2" y="T3"/>
                </a:cxn>
                <a:cxn ang="0">
                  <a:pos x="T4" y="T5"/>
                </a:cxn>
                <a:cxn ang="0">
                  <a:pos x="T6" y="T7"/>
                </a:cxn>
                <a:cxn ang="0">
                  <a:pos x="T8" y="T9"/>
                </a:cxn>
                <a:cxn ang="0">
                  <a:pos x="T10" y="T11"/>
                </a:cxn>
              </a:cxnLst>
              <a:rect l="0" t="0" r="r" b="b"/>
              <a:pathLst>
                <a:path w="43" h="75">
                  <a:moveTo>
                    <a:pt x="43" y="75"/>
                  </a:moveTo>
                  <a:lnTo>
                    <a:pt x="0" y="75"/>
                  </a:lnTo>
                  <a:lnTo>
                    <a:pt x="0" y="0"/>
                  </a:lnTo>
                  <a:lnTo>
                    <a:pt x="43" y="0"/>
                  </a:lnTo>
                  <a:lnTo>
                    <a:pt x="43" y="75"/>
                  </a:lnTo>
                  <a:lnTo>
                    <a:pt x="43" y="75"/>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12" name="Freeform 311"/>
            <p:cNvSpPr>
              <a:spLocks/>
            </p:cNvSpPr>
            <p:nvPr/>
          </p:nvSpPr>
          <p:spPr bwMode="auto">
            <a:xfrm>
              <a:off x="6483005" y="5651849"/>
              <a:ext cx="76455" cy="150897"/>
            </a:xfrm>
            <a:custGeom>
              <a:avLst/>
              <a:gdLst>
                <a:gd name="T0" fmla="*/ 38 w 38"/>
                <a:gd name="T1" fmla="*/ 75 h 75"/>
                <a:gd name="T2" fmla="*/ 0 w 38"/>
                <a:gd name="T3" fmla="*/ 75 h 75"/>
                <a:gd name="T4" fmla="*/ 0 w 38"/>
                <a:gd name="T5" fmla="*/ 0 h 75"/>
                <a:gd name="T6" fmla="*/ 38 w 38"/>
                <a:gd name="T7" fmla="*/ 0 h 75"/>
                <a:gd name="T8" fmla="*/ 38 w 38"/>
                <a:gd name="T9" fmla="*/ 75 h 75"/>
                <a:gd name="T10" fmla="*/ 38 w 38"/>
                <a:gd name="T11" fmla="*/ 75 h 75"/>
              </a:gdLst>
              <a:ahLst/>
              <a:cxnLst>
                <a:cxn ang="0">
                  <a:pos x="T0" y="T1"/>
                </a:cxn>
                <a:cxn ang="0">
                  <a:pos x="T2" y="T3"/>
                </a:cxn>
                <a:cxn ang="0">
                  <a:pos x="T4" y="T5"/>
                </a:cxn>
                <a:cxn ang="0">
                  <a:pos x="T6" y="T7"/>
                </a:cxn>
                <a:cxn ang="0">
                  <a:pos x="T8" y="T9"/>
                </a:cxn>
                <a:cxn ang="0">
                  <a:pos x="T10" y="T11"/>
                </a:cxn>
              </a:cxnLst>
              <a:rect l="0" t="0" r="r" b="b"/>
              <a:pathLst>
                <a:path w="38" h="75">
                  <a:moveTo>
                    <a:pt x="38" y="75"/>
                  </a:moveTo>
                  <a:lnTo>
                    <a:pt x="0" y="75"/>
                  </a:lnTo>
                  <a:lnTo>
                    <a:pt x="0" y="0"/>
                  </a:lnTo>
                  <a:lnTo>
                    <a:pt x="38" y="0"/>
                  </a:lnTo>
                  <a:lnTo>
                    <a:pt x="38" y="75"/>
                  </a:lnTo>
                  <a:lnTo>
                    <a:pt x="38" y="75"/>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13" name="Freeform 312"/>
            <p:cNvSpPr>
              <a:spLocks/>
            </p:cNvSpPr>
            <p:nvPr/>
          </p:nvSpPr>
          <p:spPr bwMode="auto">
            <a:xfrm>
              <a:off x="5975990" y="5867129"/>
              <a:ext cx="80479" cy="150897"/>
            </a:xfrm>
            <a:custGeom>
              <a:avLst/>
              <a:gdLst>
                <a:gd name="T0" fmla="*/ 40 w 40"/>
                <a:gd name="T1" fmla="*/ 75 h 75"/>
                <a:gd name="T2" fmla="*/ 0 w 40"/>
                <a:gd name="T3" fmla="*/ 75 h 75"/>
                <a:gd name="T4" fmla="*/ 0 w 40"/>
                <a:gd name="T5" fmla="*/ 0 h 75"/>
                <a:gd name="T6" fmla="*/ 40 w 40"/>
                <a:gd name="T7" fmla="*/ 0 h 75"/>
                <a:gd name="T8" fmla="*/ 40 w 40"/>
                <a:gd name="T9" fmla="*/ 75 h 75"/>
                <a:gd name="T10" fmla="*/ 40 w 40"/>
                <a:gd name="T11" fmla="*/ 75 h 75"/>
              </a:gdLst>
              <a:ahLst/>
              <a:cxnLst>
                <a:cxn ang="0">
                  <a:pos x="T0" y="T1"/>
                </a:cxn>
                <a:cxn ang="0">
                  <a:pos x="T2" y="T3"/>
                </a:cxn>
                <a:cxn ang="0">
                  <a:pos x="T4" y="T5"/>
                </a:cxn>
                <a:cxn ang="0">
                  <a:pos x="T6" y="T7"/>
                </a:cxn>
                <a:cxn ang="0">
                  <a:pos x="T8" y="T9"/>
                </a:cxn>
                <a:cxn ang="0">
                  <a:pos x="T10" y="T11"/>
                </a:cxn>
              </a:cxnLst>
              <a:rect l="0" t="0" r="r" b="b"/>
              <a:pathLst>
                <a:path w="40" h="75">
                  <a:moveTo>
                    <a:pt x="40" y="75"/>
                  </a:moveTo>
                  <a:lnTo>
                    <a:pt x="0" y="75"/>
                  </a:lnTo>
                  <a:lnTo>
                    <a:pt x="0" y="0"/>
                  </a:lnTo>
                  <a:lnTo>
                    <a:pt x="40" y="0"/>
                  </a:lnTo>
                  <a:lnTo>
                    <a:pt x="40" y="75"/>
                  </a:lnTo>
                  <a:lnTo>
                    <a:pt x="40" y="75"/>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14" name="Freeform 313"/>
            <p:cNvSpPr>
              <a:spLocks/>
            </p:cNvSpPr>
            <p:nvPr/>
          </p:nvSpPr>
          <p:spPr bwMode="auto">
            <a:xfrm>
              <a:off x="6142983" y="5867129"/>
              <a:ext cx="80479" cy="150897"/>
            </a:xfrm>
            <a:custGeom>
              <a:avLst/>
              <a:gdLst>
                <a:gd name="T0" fmla="*/ 40 w 40"/>
                <a:gd name="T1" fmla="*/ 75 h 75"/>
                <a:gd name="T2" fmla="*/ 0 w 40"/>
                <a:gd name="T3" fmla="*/ 75 h 75"/>
                <a:gd name="T4" fmla="*/ 0 w 40"/>
                <a:gd name="T5" fmla="*/ 0 h 75"/>
                <a:gd name="T6" fmla="*/ 40 w 40"/>
                <a:gd name="T7" fmla="*/ 0 h 75"/>
                <a:gd name="T8" fmla="*/ 40 w 40"/>
                <a:gd name="T9" fmla="*/ 75 h 75"/>
                <a:gd name="T10" fmla="*/ 40 w 40"/>
                <a:gd name="T11" fmla="*/ 75 h 75"/>
              </a:gdLst>
              <a:ahLst/>
              <a:cxnLst>
                <a:cxn ang="0">
                  <a:pos x="T0" y="T1"/>
                </a:cxn>
                <a:cxn ang="0">
                  <a:pos x="T2" y="T3"/>
                </a:cxn>
                <a:cxn ang="0">
                  <a:pos x="T4" y="T5"/>
                </a:cxn>
                <a:cxn ang="0">
                  <a:pos x="T6" y="T7"/>
                </a:cxn>
                <a:cxn ang="0">
                  <a:pos x="T8" y="T9"/>
                </a:cxn>
                <a:cxn ang="0">
                  <a:pos x="T10" y="T11"/>
                </a:cxn>
              </a:cxnLst>
              <a:rect l="0" t="0" r="r" b="b"/>
              <a:pathLst>
                <a:path w="40" h="75">
                  <a:moveTo>
                    <a:pt x="40" y="75"/>
                  </a:moveTo>
                  <a:lnTo>
                    <a:pt x="0" y="75"/>
                  </a:lnTo>
                  <a:lnTo>
                    <a:pt x="0" y="0"/>
                  </a:lnTo>
                  <a:lnTo>
                    <a:pt x="40" y="0"/>
                  </a:lnTo>
                  <a:lnTo>
                    <a:pt x="40" y="75"/>
                  </a:lnTo>
                  <a:lnTo>
                    <a:pt x="40" y="75"/>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15" name="Freeform 314"/>
            <p:cNvSpPr>
              <a:spLocks/>
            </p:cNvSpPr>
            <p:nvPr/>
          </p:nvSpPr>
          <p:spPr bwMode="auto">
            <a:xfrm>
              <a:off x="6307964" y="5867129"/>
              <a:ext cx="86514" cy="150897"/>
            </a:xfrm>
            <a:custGeom>
              <a:avLst/>
              <a:gdLst>
                <a:gd name="T0" fmla="*/ 43 w 43"/>
                <a:gd name="T1" fmla="*/ 75 h 75"/>
                <a:gd name="T2" fmla="*/ 0 w 43"/>
                <a:gd name="T3" fmla="*/ 75 h 75"/>
                <a:gd name="T4" fmla="*/ 0 w 43"/>
                <a:gd name="T5" fmla="*/ 0 h 75"/>
                <a:gd name="T6" fmla="*/ 43 w 43"/>
                <a:gd name="T7" fmla="*/ 0 h 75"/>
                <a:gd name="T8" fmla="*/ 43 w 43"/>
                <a:gd name="T9" fmla="*/ 75 h 75"/>
                <a:gd name="T10" fmla="*/ 43 w 43"/>
                <a:gd name="T11" fmla="*/ 75 h 75"/>
              </a:gdLst>
              <a:ahLst/>
              <a:cxnLst>
                <a:cxn ang="0">
                  <a:pos x="T0" y="T1"/>
                </a:cxn>
                <a:cxn ang="0">
                  <a:pos x="T2" y="T3"/>
                </a:cxn>
                <a:cxn ang="0">
                  <a:pos x="T4" y="T5"/>
                </a:cxn>
                <a:cxn ang="0">
                  <a:pos x="T6" y="T7"/>
                </a:cxn>
                <a:cxn ang="0">
                  <a:pos x="T8" y="T9"/>
                </a:cxn>
                <a:cxn ang="0">
                  <a:pos x="T10" y="T11"/>
                </a:cxn>
              </a:cxnLst>
              <a:rect l="0" t="0" r="r" b="b"/>
              <a:pathLst>
                <a:path w="43" h="75">
                  <a:moveTo>
                    <a:pt x="43" y="75"/>
                  </a:moveTo>
                  <a:lnTo>
                    <a:pt x="0" y="75"/>
                  </a:lnTo>
                  <a:lnTo>
                    <a:pt x="0" y="0"/>
                  </a:lnTo>
                  <a:lnTo>
                    <a:pt x="43" y="0"/>
                  </a:lnTo>
                  <a:lnTo>
                    <a:pt x="43" y="75"/>
                  </a:lnTo>
                  <a:lnTo>
                    <a:pt x="43" y="75"/>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16" name="Freeform 315"/>
            <p:cNvSpPr>
              <a:spLocks/>
            </p:cNvSpPr>
            <p:nvPr/>
          </p:nvSpPr>
          <p:spPr bwMode="auto">
            <a:xfrm>
              <a:off x="6483005" y="5867129"/>
              <a:ext cx="76455" cy="150897"/>
            </a:xfrm>
            <a:custGeom>
              <a:avLst/>
              <a:gdLst>
                <a:gd name="T0" fmla="*/ 38 w 38"/>
                <a:gd name="T1" fmla="*/ 75 h 75"/>
                <a:gd name="T2" fmla="*/ 0 w 38"/>
                <a:gd name="T3" fmla="*/ 75 h 75"/>
                <a:gd name="T4" fmla="*/ 0 w 38"/>
                <a:gd name="T5" fmla="*/ 0 h 75"/>
                <a:gd name="T6" fmla="*/ 38 w 38"/>
                <a:gd name="T7" fmla="*/ 0 h 75"/>
                <a:gd name="T8" fmla="*/ 38 w 38"/>
                <a:gd name="T9" fmla="*/ 75 h 75"/>
                <a:gd name="T10" fmla="*/ 38 w 38"/>
                <a:gd name="T11" fmla="*/ 75 h 75"/>
              </a:gdLst>
              <a:ahLst/>
              <a:cxnLst>
                <a:cxn ang="0">
                  <a:pos x="T0" y="T1"/>
                </a:cxn>
                <a:cxn ang="0">
                  <a:pos x="T2" y="T3"/>
                </a:cxn>
                <a:cxn ang="0">
                  <a:pos x="T4" y="T5"/>
                </a:cxn>
                <a:cxn ang="0">
                  <a:pos x="T6" y="T7"/>
                </a:cxn>
                <a:cxn ang="0">
                  <a:pos x="T8" y="T9"/>
                </a:cxn>
                <a:cxn ang="0">
                  <a:pos x="T10" y="T11"/>
                </a:cxn>
              </a:cxnLst>
              <a:rect l="0" t="0" r="r" b="b"/>
              <a:pathLst>
                <a:path w="38" h="75">
                  <a:moveTo>
                    <a:pt x="38" y="75"/>
                  </a:moveTo>
                  <a:lnTo>
                    <a:pt x="0" y="75"/>
                  </a:lnTo>
                  <a:lnTo>
                    <a:pt x="0" y="0"/>
                  </a:lnTo>
                  <a:lnTo>
                    <a:pt x="38" y="0"/>
                  </a:lnTo>
                  <a:lnTo>
                    <a:pt x="38" y="75"/>
                  </a:lnTo>
                  <a:lnTo>
                    <a:pt x="38" y="75"/>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17" name="Freeform 316"/>
            <p:cNvSpPr>
              <a:spLocks/>
            </p:cNvSpPr>
            <p:nvPr/>
          </p:nvSpPr>
          <p:spPr bwMode="auto">
            <a:xfrm>
              <a:off x="5975990" y="6086433"/>
              <a:ext cx="80479" cy="150897"/>
            </a:xfrm>
            <a:custGeom>
              <a:avLst/>
              <a:gdLst>
                <a:gd name="T0" fmla="*/ 40 w 40"/>
                <a:gd name="T1" fmla="*/ 75 h 75"/>
                <a:gd name="T2" fmla="*/ 0 w 40"/>
                <a:gd name="T3" fmla="*/ 75 h 75"/>
                <a:gd name="T4" fmla="*/ 0 w 40"/>
                <a:gd name="T5" fmla="*/ 0 h 75"/>
                <a:gd name="T6" fmla="*/ 40 w 40"/>
                <a:gd name="T7" fmla="*/ 0 h 75"/>
                <a:gd name="T8" fmla="*/ 40 w 40"/>
                <a:gd name="T9" fmla="*/ 75 h 75"/>
                <a:gd name="T10" fmla="*/ 40 w 40"/>
                <a:gd name="T11" fmla="*/ 75 h 75"/>
              </a:gdLst>
              <a:ahLst/>
              <a:cxnLst>
                <a:cxn ang="0">
                  <a:pos x="T0" y="T1"/>
                </a:cxn>
                <a:cxn ang="0">
                  <a:pos x="T2" y="T3"/>
                </a:cxn>
                <a:cxn ang="0">
                  <a:pos x="T4" y="T5"/>
                </a:cxn>
                <a:cxn ang="0">
                  <a:pos x="T6" y="T7"/>
                </a:cxn>
                <a:cxn ang="0">
                  <a:pos x="T8" y="T9"/>
                </a:cxn>
                <a:cxn ang="0">
                  <a:pos x="T10" y="T11"/>
                </a:cxn>
              </a:cxnLst>
              <a:rect l="0" t="0" r="r" b="b"/>
              <a:pathLst>
                <a:path w="40" h="75">
                  <a:moveTo>
                    <a:pt x="40" y="75"/>
                  </a:moveTo>
                  <a:lnTo>
                    <a:pt x="0" y="75"/>
                  </a:lnTo>
                  <a:lnTo>
                    <a:pt x="0" y="0"/>
                  </a:lnTo>
                  <a:lnTo>
                    <a:pt x="40" y="0"/>
                  </a:lnTo>
                  <a:lnTo>
                    <a:pt x="40" y="75"/>
                  </a:lnTo>
                  <a:lnTo>
                    <a:pt x="40" y="75"/>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18" name="Freeform 317"/>
            <p:cNvSpPr>
              <a:spLocks/>
            </p:cNvSpPr>
            <p:nvPr/>
          </p:nvSpPr>
          <p:spPr bwMode="auto">
            <a:xfrm>
              <a:off x="6142983" y="6086433"/>
              <a:ext cx="80479" cy="150897"/>
            </a:xfrm>
            <a:custGeom>
              <a:avLst/>
              <a:gdLst>
                <a:gd name="T0" fmla="*/ 40 w 40"/>
                <a:gd name="T1" fmla="*/ 75 h 75"/>
                <a:gd name="T2" fmla="*/ 0 w 40"/>
                <a:gd name="T3" fmla="*/ 75 h 75"/>
                <a:gd name="T4" fmla="*/ 0 w 40"/>
                <a:gd name="T5" fmla="*/ 0 h 75"/>
                <a:gd name="T6" fmla="*/ 40 w 40"/>
                <a:gd name="T7" fmla="*/ 0 h 75"/>
                <a:gd name="T8" fmla="*/ 40 w 40"/>
                <a:gd name="T9" fmla="*/ 75 h 75"/>
                <a:gd name="T10" fmla="*/ 40 w 40"/>
                <a:gd name="T11" fmla="*/ 75 h 75"/>
              </a:gdLst>
              <a:ahLst/>
              <a:cxnLst>
                <a:cxn ang="0">
                  <a:pos x="T0" y="T1"/>
                </a:cxn>
                <a:cxn ang="0">
                  <a:pos x="T2" y="T3"/>
                </a:cxn>
                <a:cxn ang="0">
                  <a:pos x="T4" y="T5"/>
                </a:cxn>
                <a:cxn ang="0">
                  <a:pos x="T6" y="T7"/>
                </a:cxn>
                <a:cxn ang="0">
                  <a:pos x="T8" y="T9"/>
                </a:cxn>
                <a:cxn ang="0">
                  <a:pos x="T10" y="T11"/>
                </a:cxn>
              </a:cxnLst>
              <a:rect l="0" t="0" r="r" b="b"/>
              <a:pathLst>
                <a:path w="40" h="75">
                  <a:moveTo>
                    <a:pt x="40" y="75"/>
                  </a:moveTo>
                  <a:lnTo>
                    <a:pt x="0" y="75"/>
                  </a:lnTo>
                  <a:lnTo>
                    <a:pt x="0" y="0"/>
                  </a:lnTo>
                  <a:lnTo>
                    <a:pt x="40" y="0"/>
                  </a:lnTo>
                  <a:lnTo>
                    <a:pt x="40" y="75"/>
                  </a:lnTo>
                  <a:lnTo>
                    <a:pt x="40" y="75"/>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19" name="Freeform 318"/>
            <p:cNvSpPr>
              <a:spLocks/>
            </p:cNvSpPr>
            <p:nvPr/>
          </p:nvSpPr>
          <p:spPr bwMode="auto">
            <a:xfrm>
              <a:off x="6307964" y="6086433"/>
              <a:ext cx="86514" cy="150897"/>
            </a:xfrm>
            <a:custGeom>
              <a:avLst/>
              <a:gdLst>
                <a:gd name="T0" fmla="*/ 43 w 43"/>
                <a:gd name="T1" fmla="*/ 75 h 75"/>
                <a:gd name="T2" fmla="*/ 0 w 43"/>
                <a:gd name="T3" fmla="*/ 75 h 75"/>
                <a:gd name="T4" fmla="*/ 0 w 43"/>
                <a:gd name="T5" fmla="*/ 0 h 75"/>
                <a:gd name="T6" fmla="*/ 43 w 43"/>
                <a:gd name="T7" fmla="*/ 0 h 75"/>
                <a:gd name="T8" fmla="*/ 43 w 43"/>
                <a:gd name="T9" fmla="*/ 75 h 75"/>
                <a:gd name="T10" fmla="*/ 43 w 43"/>
                <a:gd name="T11" fmla="*/ 75 h 75"/>
              </a:gdLst>
              <a:ahLst/>
              <a:cxnLst>
                <a:cxn ang="0">
                  <a:pos x="T0" y="T1"/>
                </a:cxn>
                <a:cxn ang="0">
                  <a:pos x="T2" y="T3"/>
                </a:cxn>
                <a:cxn ang="0">
                  <a:pos x="T4" y="T5"/>
                </a:cxn>
                <a:cxn ang="0">
                  <a:pos x="T6" y="T7"/>
                </a:cxn>
                <a:cxn ang="0">
                  <a:pos x="T8" y="T9"/>
                </a:cxn>
                <a:cxn ang="0">
                  <a:pos x="T10" y="T11"/>
                </a:cxn>
              </a:cxnLst>
              <a:rect l="0" t="0" r="r" b="b"/>
              <a:pathLst>
                <a:path w="43" h="75">
                  <a:moveTo>
                    <a:pt x="43" y="75"/>
                  </a:moveTo>
                  <a:lnTo>
                    <a:pt x="0" y="75"/>
                  </a:lnTo>
                  <a:lnTo>
                    <a:pt x="0" y="0"/>
                  </a:lnTo>
                  <a:lnTo>
                    <a:pt x="43" y="0"/>
                  </a:lnTo>
                  <a:lnTo>
                    <a:pt x="43" y="75"/>
                  </a:lnTo>
                  <a:lnTo>
                    <a:pt x="43" y="75"/>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20" name="Freeform 319"/>
            <p:cNvSpPr>
              <a:spLocks/>
            </p:cNvSpPr>
            <p:nvPr/>
          </p:nvSpPr>
          <p:spPr bwMode="auto">
            <a:xfrm>
              <a:off x="6483005" y="6086433"/>
              <a:ext cx="76455" cy="150897"/>
            </a:xfrm>
            <a:custGeom>
              <a:avLst/>
              <a:gdLst>
                <a:gd name="T0" fmla="*/ 38 w 38"/>
                <a:gd name="T1" fmla="*/ 75 h 75"/>
                <a:gd name="T2" fmla="*/ 0 w 38"/>
                <a:gd name="T3" fmla="*/ 75 h 75"/>
                <a:gd name="T4" fmla="*/ 0 w 38"/>
                <a:gd name="T5" fmla="*/ 0 h 75"/>
                <a:gd name="T6" fmla="*/ 38 w 38"/>
                <a:gd name="T7" fmla="*/ 0 h 75"/>
                <a:gd name="T8" fmla="*/ 38 w 38"/>
                <a:gd name="T9" fmla="*/ 75 h 75"/>
                <a:gd name="T10" fmla="*/ 38 w 38"/>
                <a:gd name="T11" fmla="*/ 75 h 75"/>
              </a:gdLst>
              <a:ahLst/>
              <a:cxnLst>
                <a:cxn ang="0">
                  <a:pos x="T0" y="T1"/>
                </a:cxn>
                <a:cxn ang="0">
                  <a:pos x="T2" y="T3"/>
                </a:cxn>
                <a:cxn ang="0">
                  <a:pos x="T4" y="T5"/>
                </a:cxn>
                <a:cxn ang="0">
                  <a:pos x="T6" y="T7"/>
                </a:cxn>
                <a:cxn ang="0">
                  <a:pos x="T8" y="T9"/>
                </a:cxn>
                <a:cxn ang="0">
                  <a:pos x="T10" y="T11"/>
                </a:cxn>
              </a:cxnLst>
              <a:rect l="0" t="0" r="r" b="b"/>
              <a:pathLst>
                <a:path w="38" h="75">
                  <a:moveTo>
                    <a:pt x="38" y="75"/>
                  </a:moveTo>
                  <a:lnTo>
                    <a:pt x="0" y="75"/>
                  </a:lnTo>
                  <a:lnTo>
                    <a:pt x="0" y="0"/>
                  </a:lnTo>
                  <a:lnTo>
                    <a:pt x="38" y="0"/>
                  </a:lnTo>
                  <a:lnTo>
                    <a:pt x="38" y="75"/>
                  </a:lnTo>
                  <a:lnTo>
                    <a:pt x="38" y="75"/>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21" name="Freeform 320"/>
            <p:cNvSpPr>
              <a:spLocks/>
            </p:cNvSpPr>
            <p:nvPr/>
          </p:nvSpPr>
          <p:spPr bwMode="auto">
            <a:xfrm>
              <a:off x="5975990" y="6313785"/>
              <a:ext cx="80479" cy="142849"/>
            </a:xfrm>
            <a:custGeom>
              <a:avLst/>
              <a:gdLst>
                <a:gd name="T0" fmla="*/ 40 w 40"/>
                <a:gd name="T1" fmla="*/ 71 h 71"/>
                <a:gd name="T2" fmla="*/ 0 w 40"/>
                <a:gd name="T3" fmla="*/ 71 h 71"/>
                <a:gd name="T4" fmla="*/ 0 w 40"/>
                <a:gd name="T5" fmla="*/ 0 h 71"/>
                <a:gd name="T6" fmla="*/ 40 w 40"/>
                <a:gd name="T7" fmla="*/ 0 h 71"/>
                <a:gd name="T8" fmla="*/ 40 w 40"/>
                <a:gd name="T9" fmla="*/ 71 h 71"/>
                <a:gd name="T10" fmla="*/ 40 w 40"/>
                <a:gd name="T11" fmla="*/ 71 h 71"/>
              </a:gdLst>
              <a:ahLst/>
              <a:cxnLst>
                <a:cxn ang="0">
                  <a:pos x="T0" y="T1"/>
                </a:cxn>
                <a:cxn ang="0">
                  <a:pos x="T2" y="T3"/>
                </a:cxn>
                <a:cxn ang="0">
                  <a:pos x="T4" y="T5"/>
                </a:cxn>
                <a:cxn ang="0">
                  <a:pos x="T6" y="T7"/>
                </a:cxn>
                <a:cxn ang="0">
                  <a:pos x="T8" y="T9"/>
                </a:cxn>
                <a:cxn ang="0">
                  <a:pos x="T10" y="T11"/>
                </a:cxn>
              </a:cxnLst>
              <a:rect l="0" t="0" r="r" b="b"/>
              <a:pathLst>
                <a:path w="40" h="71">
                  <a:moveTo>
                    <a:pt x="40" y="71"/>
                  </a:moveTo>
                  <a:lnTo>
                    <a:pt x="0" y="71"/>
                  </a:lnTo>
                  <a:lnTo>
                    <a:pt x="0" y="0"/>
                  </a:lnTo>
                  <a:lnTo>
                    <a:pt x="40" y="0"/>
                  </a:lnTo>
                  <a:lnTo>
                    <a:pt x="40" y="71"/>
                  </a:lnTo>
                  <a:lnTo>
                    <a:pt x="40" y="71"/>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22" name="Freeform 321"/>
            <p:cNvSpPr>
              <a:spLocks/>
            </p:cNvSpPr>
            <p:nvPr/>
          </p:nvSpPr>
          <p:spPr bwMode="auto">
            <a:xfrm>
              <a:off x="6142983" y="6313785"/>
              <a:ext cx="80479" cy="142849"/>
            </a:xfrm>
            <a:custGeom>
              <a:avLst/>
              <a:gdLst>
                <a:gd name="T0" fmla="*/ 40 w 40"/>
                <a:gd name="T1" fmla="*/ 71 h 71"/>
                <a:gd name="T2" fmla="*/ 0 w 40"/>
                <a:gd name="T3" fmla="*/ 71 h 71"/>
                <a:gd name="T4" fmla="*/ 0 w 40"/>
                <a:gd name="T5" fmla="*/ 0 h 71"/>
                <a:gd name="T6" fmla="*/ 40 w 40"/>
                <a:gd name="T7" fmla="*/ 0 h 71"/>
                <a:gd name="T8" fmla="*/ 40 w 40"/>
                <a:gd name="T9" fmla="*/ 71 h 71"/>
                <a:gd name="T10" fmla="*/ 40 w 40"/>
                <a:gd name="T11" fmla="*/ 71 h 71"/>
              </a:gdLst>
              <a:ahLst/>
              <a:cxnLst>
                <a:cxn ang="0">
                  <a:pos x="T0" y="T1"/>
                </a:cxn>
                <a:cxn ang="0">
                  <a:pos x="T2" y="T3"/>
                </a:cxn>
                <a:cxn ang="0">
                  <a:pos x="T4" y="T5"/>
                </a:cxn>
                <a:cxn ang="0">
                  <a:pos x="T6" y="T7"/>
                </a:cxn>
                <a:cxn ang="0">
                  <a:pos x="T8" y="T9"/>
                </a:cxn>
                <a:cxn ang="0">
                  <a:pos x="T10" y="T11"/>
                </a:cxn>
              </a:cxnLst>
              <a:rect l="0" t="0" r="r" b="b"/>
              <a:pathLst>
                <a:path w="40" h="71">
                  <a:moveTo>
                    <a:pt x="40" y="71"/>
                  </a:moveTo>
                  <a:lnTo>
                    <a:pt x="0" y="71"/>
                  </a:lnTo>
                  <a:lnTo>
                    <a:pt x="0" y="0"/>
                  </a:lnTo>
                  <a:lnTo>
                    <a:pt x="40" y="0"/>
                  </a:lnTo>
                  <a:lnTo>
                    <a:pt x="40" y="71"/>
                  </a:lnTo>
                  <a:lnTo>
                    <a:pt x="40" y="71"/>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23" name="Freeform 322"/>
            <p:cNvSpPr>
              <a:spLocks/>
            </p:cNvSpPr>
            <p:nvPr/>
          </p:nvSpPr>
          <p:spPr bwMode="auto">
            <a:xfrm>
              <a:off x="6307964" y="6313785"/>
              <a:ext cx="86514" cy="142849"/>
            </a:xfrm>
            <a:custGeom>
              <a:avLst/>
              <a:gdLst>
                <a:gd name="T0" fmla="*/ 43 w 43"/>
                <a:gd name="T1" fmla="*/ 71 h 71"/>
                <a:gd name="T2" fmla="*/ 0 w 43"/>
                <a:gd name="T3" fmla="*/ 71 h 71"/>
                <a:gd name="T4" fmla="*/ 0 w 43"/>
                <a:gd name="T5" fmla="*/ 0 h 71"/>
                <a:gd name="T6" fmla="*/ 43 w 43"/>
                <a:gd name="T7" fmla="*/ 0 h 71"/>
                <a:gd name="T8" fmla="*/ 43 w 43"/>
                <a:gd name="T9" fmla="*/ 71 h 71"/>
                <a:gd name="T10" fmla="*/ 43 w 43"/>
                <a:gd name="T11" fmla="*/ 71 h 71"/>
              </a:gdLst>
              <a:ahLst/>
              <a:cxnLst>
                <a:cxn ang="0">
                  <a:pos x="T0" y="T1"/>
                </a:cxn>
                <a:cxn ang="0">
                  <a:pos x="T2" y="T3"/>
                </a:cxn>
                <a:cxn ang="0">
                  <a:pos x="T4" y="T5"/>
                </a:cxn>
                <a:cxn ang="0">
                  <a:pos x="T6" y="T7"/>
                </a:cxn>
                <a:cxn ang="0">
                  <a:pos x="T8" y="T9"/>
                </a:cxn>
                <a:cxn ang="0">
                  <a:pos x="T10" y="T11"/>
                </a:cxn>
              </a:cxnLst>
              <a:rect l="0" t="0" r="r" b="b"/>
              <a:pathLst>
                <a:path w="43" h="71">
                  <a:moveTo>
                    <a:pt x="43" y="71"/>
                  </a:moveTo>
                  <a:lnTo>
                    <a:pt x="0" y="71"/>
                  </a:lnTo>
                  <a:lnTo>
                    <a:pt x="0" y="0"/>
                  </a:lnTo>
                  <a:lnTo>
                    <a:pt x="43" y="0"/>
                  </a:lnTo>
                  <a:lnTo>
                    <a:pt x="43" y="71"/>
                  </a:lnTo>
                  <a:lnTo>
                    <a:pt x="43" y="71"/>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24" name="Freeform 323"/>
            <p:cNvSpPr>
              <a:spLocks/>
            </p:cNvSpPr>
            <p:nvPr/>
          </p:nvSpPr>
          <p:spPr bwMode="auto">
            <a:xfrm>
              <a:off x="6483005" y="6313785"/>
              <a:ext cx="76455" cy="142849"/>
            </a:xfrm>
            <a:custGeom>
              <a:avLst/>
              <a:gdLst>
                <a:gd name="T0" fmla="*/ 38 w 38"/>
                <a:gd name="T1" fmla="*/ 71 h 71"/>
                <a:gd name="T2" fmla="*/ 0 w 38"/>
                <a:gd name="T3" fmla="*/ 71 h 71"/>
                <a:gd name="T4" fmla="*/ 0 w 38"/>
                <a:gd name="T5" fmla="*/ 0 h 71"/>
                <a:gd name="T6" fmla="*/ 38 w 38"/>
                <a:gd name="T7" fmla="*/ 0 h 71"/>
                <a:gd name="T8" fmla="*/ 38 w 38"/>
                <a:gd name="T9" fmla="*/ 71 h 71"/>
                <a:gd name="T10" fmla="*/ 38 w 38"/>
                <a:gd name="T11" fmla="*/ 71 h 71"/>
              </a:gdLst>
              <a:ahLst/>
              <a:cxnLst>
                <a:cxn ang="0">
                  <a:pos x="T0" y="T1"/>
                </a:cxn>
                <a:cxn ang="0">
                  <a:pos x="T2" y="T3"/>
                </a:cxn>
                <a:cxn ang="0">
                  <a:pos x="T4" y="T5"/>
                </a:cxn>
                <a:cxn ang="0">
                  <a:pos x="T6" y="T7"/>
                </a:cxn>
                <a:cxn ang="0">
                  <a:pos x="T8" y="T9"/>
                </a:cxn>
                <a:cxn ang="0">
                  <a:pos x="T10" y="T11"/>
                </a:cxn>
              </a:cxnLst>
              <a:rect l="0" t="0" r="r" b="b"/>
              <a:pathLst>
                <a:path w="38" h="71">
                  <a:moveTo>
                    <a:pt x="38" y="71"/>
                  </a:moveTo>
                  <a:lnTo>
                    <a:pt x="0" y="71"/>
                  </a:lnTo>
                  <a:lnTo>
                    <a:pt x="0" y="0"/>
                  </a:lnTo>
                  <a:lnTo>
                    <a:pt x="38" y="0"/>
                  </a:lnTo>
                  <a:lnTo>
                    <a:pt x="38" y="71"/>
                  </a:lnTo>
                  <a:lnTo>
                    <a:pt x="38" y="71"/>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25" name="Freeform 324"/>
            <p:cNvSpPr>
              <a:spLocks/>
            </p:cNvSpPr>
            <p:nvPr/>
          </p:nvSpPr>
          <p:spPr bwMode="auto">
            <a:xfrm>
              <a:off x="5975990" y="6740322"/>
              <a:ext cx="80479" cy="148885"/>
            </a:xfrm>
            <a:custGeom>
              <a:avLst/>
              <a:gdLst>
                <a:gd name="T0" fmla="*/ 40 w 40"/>
                <a:gd name="T1" fmla="*/ 74 h 74"/>
                <a:gd name="T2" fmla="*/ 0 w 40"/>
                <a:gd name="T3" fmla="*/ 74 h 74"/>
                <a:gd name="T4" fmla="*/ 0 w 40"/>
                <a:gd name="T5" fmla="*/ 0 h 74"/>
                <a:gd name="T6" fmla="*/ 40 w 40"/>
                <a:gd name="T7" fmla="*/ 0 h 74"/>
                <a:gd name="T8" fmla="*/ 40 w 40"/>
                <a:gd name="T9" fmla="*/ 74 h 74"/>
                <a:gd name="T10" fmla="*/ 40 w 40"/>
                <a:gd name="T11" fmla="*/ 74 h 74"/>
              </a:gdLst>
              <a:ahLst/>
              <a:cxnLst>
                <a:cxn ang="0">
                  <a:pos x="T0" y="T1"/>
                </a:cxn>
                <a:cxn ang="0">
                  <a:pos x="T2" y="T3"/>
                </a:cxn>
                <a:cxn ang="0">
                  <a:pos x="T4" y="T5"/>
                </a:cxn>
                <a:cxn ang="0">
                  <a:pos x="T6" y="T7"/>
                </a:cxn>
                <a:cxn ang="0">
                  <a:pos x="T8" y="T9"/>
                </a:cxn>
                <a:cxn ang="0">
                  <a:pos x="T10" y="T11"/>
                </a:cxn>
              </a:cxnLst>
              <a:rect l="0" t="0" r="r" b="b"/>
              <a:pathLst>
                <a:path w="40" h="74">
                  <a:moveTo>
                    <a:pt x="40" y="74"/>
                  </a:moveTo>
                  <a:lnTo>
                    <a:pt x="0" y="74"/>
                  </a:lnTo>
                  <a:lnTo>
                    <a:pt x="0" y="0"/>
                  </a:lnTo>
                  <a:lnTo>
                    <a:pt x="40" y="0"/>
                  </a:lnTo>
                  <a:lnTo>
                    <a:pt x="40" y="74"/>
                  </a:lnTo>
                  <a:lnTo>
                    <a:pt x="40" y="74"/>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26" name="Freeform 325"/>
            <p:cNvSpPr>
              <a:spLocks/>
            </p:cNvSpPr>
            <p:nvPr/>
          </p:nvSpPr>
          <p:spPr bwMode="auto">
            <a:xfrm>
              <a:off x="6142983" y="6740322"/>
              <a:ext cx="80479" cy="148885"/>
            </a:xfrm>
            <a:custGeom>
              <a:avLst/>
              <a:gdLst>
                <a:gd name="T0" fmla="*/ 40 w 40"/>
                <a:gd name="T1" fmla="*/ 74 h 74"/>
                <a:gd name="T2" fmla="*/ 0 w 40"/>
                <a:gd name="T3" fmla="*/ 74 h 74"/>
                <a:gd name="T4" fmla="*/ 0 w 40"/>
                <a:gd name="T5" fmla="*/ 0 h 74"/>
                <a:gd name="T6" fmla="*/ 40 w 40"/>
                <a:gd name="T7" fmla="*/ 0 h 74"/>
                <a:gd name="T8" fmla="*/ 40 w 40"/>
                <a:gd name="T9" fmla="*/ 74 h 74"/>
                <a:gd name="T10" fmla="*/ 40 w 40"/>
                <a:gd name="T11" fmla="*/ 74 h 74"/>
              </a:gdLst>
              <a:ahLst/>
              <a:cxnLst>
                <a:cxn ang="0">
                  <a:pos x="T0" y="T1"/>
                </a:cxn>
                <a:cxn ang="0">
                  <a:pos x="T2" y="T3"/>
                </a:cxn>
                <a:cxn ang="0">
                  <a:pos x="T4" y="T5"/>
                </a:cxn>
                <a:cxn ang="0">
                  <a:pos x="T6" y="T7"/>
                </a:cxn>
                <a:cxn ang="0">
                  <a:pos x="T8" y="T9"/>
                </a:cxn>
                <a:cxn ang="0">
                  <a:pos x="T10" y="T11"/>
                </a:cxn>
              </a:cxnLst>
              <a:rect l="0" t="0" r="r" b="b"/>
              <a:pathLst>
                <a:path w="40" h="74">
                  <a:moveTo>
                    <a:pt x="40" y="74"/>
                  </a:moveTo>
                  <a:lnTo>
                    <a:pt x="0" y="74"/>
                  </a:lnTo>
                  <a:lnTo>
                    <a:pt x="0" y="0"/>
                  </a:lnTo>
                  <a:lnTo>
                    <a:pt x="40" y="0"/>
                  </a:lnTo>
                  <a:lnTo>
                    <a:pt x="40" y="74"/>
                  </a:lnTo>
                  <a:lnTo>
                    <a:pt x="40" y="74"/>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27" name="Freeform 326"/>
            <p:cNvSpPr>
              <a:spLocks/>
            </p:cNvSpPr>
            <p:nvPr/>
          </p:nvSpPr>
          <p:spPr bwMode="auto">
            <a:xfrm>
              <a:off x="6142983" y="6740322"/>
              <a:ext cx="80479" cy="148885"/>
            </a:xfrm>
            <a:custGeom>
              <a:avLst/>
              <a:gdLst>
                <a:gd name="T0" fmla="*/ 0 w 40"/>
                <a:gd name="T1" fmla="*/ 74 h 74"/>
                <a:gd name="T2" fmla="*/ 40 w 40"/>
                <a:gd name="T3" fmla="*/ 74 h 74"/>
                <a:gd name="T4" fmla="*/ 40 w 40"/>
                <a:gd name="T5" fmla="*/ 0 h 74"/>
                <a:gd name="T6" fmla="*/ 0 w 40"/>
                <a:gd name="T7" fmla="*/ 0 h 74"/>
                <a:gd name="T8" fmla="*/ 0 w 40"/>
                <a:gd name="T9" fmla="*/ 74 h 74"/>
                <a:gd name="T10" fmla="*/ 0 w 40"/>
                <a:gd name="T11" fmla="*/ 74 h 74"/>
              </a:gdLst>
              <a:ahLst/>
              <a:cxnLst>
                <a:cxn ang="0">
                  <a:pos x="T0" y="T1"/>
                </a:cxn>
                <a:cxn ang="0">
                  <a:pos x="T2" y="T3"/>
                </a:cxn>
                <a:cxn ang="0">
                  <a:pos x="T4" y="T5"/>
                </a:cxn>
                <a:cxn ang="0">
                  <a:pos x="T6" y="T7"/>
                </a:cxn>
                <a:cxn ang="0">
                  <a:pos x="T8" y="T9"/>
                </a:cxn>
                <a:cxn ang="0">
                  <a:pos x="T10" y="T11"/>
                </a:cxn>
              </a:cxnLst>
              <a:rect l="0" t="0" r="r" b="b"/>
              <a:pathLst>
                <a:path w="40" h="74">
                  <a:moveTo>
                    <a:pt x="0" y="74"/>
                  </a:moveTo>
                  <a:lnTo>
                    <a:pt x="40" y="74"/>
                  </a:lnTo>
                  <a:lnTo>
                    <a:pt x="40" y="0"/>
                  </a:lnTo>
                  <a:lnTo>
                    <a:pt x="0" y="0"/>
                  </a:lnTo>
                  <a:lnTo>
                    <a:pt x="0" y="74"/>
                  </a:lnTo>
                  <a:lnTo>
                    <a:pt x="0" y="74"/>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28" name="Freeform 327"/>
            <p:cNvSpPr>
              <a:spLocks/>
            </p:cNvSpPr>
            <p:nvPr/>
          </p:nvSpPr>
          <p:spPr bwMode="auto">
            <a:xfrm>
              <a:off x="6307964" y="6740322"/>
              <a:ext cx="86514" cy="148885"/>
            </a:xfrm>
            <a:custGeom>
              <a:avLst/>
              <a:gdLst>
                <a:gd name="T0" fmla="*/ 43 w 43"/>
                <a:gd name="T1" fmla="*/ 74 h 74"/>
                <a:gd name="T2" fmla="*/ 0 w 43"/>
                <a:gd name="T3" fmla="*/ 74 h 74"/>
                <a:gd name="T4" fmla="*/ 0 w 43"/>
                <a:gd name="T5" fmla="*/ 0 h 74"/>
                <a:gd name="T6" fmla="*/ 43 w 43"/>
                <a:gd name="T7" fmla="*/ 0 h 74"/>
                <a:gd name="T8" fmla="*/ 43 w 43"/>
                <a:gd name="T9" fmla="*/ 74 h 74"/>
                <a:gd name="T10" fmla="*/ 43 w 43"/>
                <a:gd name="T11" fmla="*/ 74 h 74"/>
              </a:gdLst>
              <a:ahLst/>
              <a:cxnLst>
                <a:cxn ang="0">
                  <a:pos x="T0" y="T1"/>
                </a:cxn>
                <a:cxn ang="0">
                  <a:pos x="T2" y="T3"/>
                </a:cxn>
                <a:cxn ang="0">
                  <a:pos x="T4" y="T5"/>
                </a:cxn>
                <a:cxn ang="0">
                  <a:pos x="T6" y="T7"/>
                </a:cxn>
                <a:cxn ang="0">
                  <a:pos x="T8" y="T9"/>
                </a:cxn>
                <a:cxn ang="0">
                  <a:pos x="T10" y="T11"/>
                </a:cxn>
              </a:cxnLst>
              <a:rect l="0" t="0" r="r" b="b"/>
              <a:pathLst>
                <a:path w="43" h="74">
                  <a:moveTo>
                    <a:pt x="43" y="74"/>
                  </a:moveTo>
                  <a:lnTo>
                    <a:pt x="0" y="74"/>
                  </a:lnTo>
                  <a:lnTo>
                    <a:pt x="0" y="0"/>
                  </a:lnTo>
                  <a:lnTo>
                    <a:pt x="43" y="0"/>
                  </a:lnTo>
                  <a:lnTo>
                    <a:pt x="43" y="74"/>
                  </a:lnTo>
                  <a:lnTo>
                    <a:pt x="43" y="74"/>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29" name="Freeform 328"/>
            <p:cNvSpPr>
              <a:spLocks/>
            </p:cNvSpPr>
            <p:nvPr/>
          </p:nvSpPr>
          <p:spPr bwMode="auto">
            <a:xfrm>
              <a:off x="6307964" y="6740322"/>
              <a:ext cx="86514" cy="148885"/>
            </a:xfrm>
            <a:custGeom>
              <a:avLst/>
              <a:gdLst>
                <a:gd name="T0" fmla="*/ 43 w 43"/>
                <a:gd name="T1" fmla="*/ 0 h 74"/>
                <a:gd name="T2" fmla="*/ 0 w 43"/>
                <a:gd name="T3" fmla="*/ 0 h 74"/>
                <a:gd name="T4" fmla="*/ 0 w 43"/>
                <a:gd name="T5" fmla="*/ 74 h 74"/>
                <a:gd name="T6" fmla="*/ 43 w 43"/>
                <a:gd name="T7" fmla="*/ 74 h 74"/>
                <a:gd name="T8" fmla="*/ 43 w 43"/>
                <a:gd name="T9" fmla="*/ 0 h 74"/>
                <a:gd name="T10" fmla="*/ 43 w 43"/>
                <a:gd name="T11" fmla="*/ 0 h 74"/>
              </a:gdLst>
              <a:ahLst/>
              <a:cxnLst>
                <a:cxn ang="0">
                  <a:pos x="T0" y="T1"/>
                </a:cxn>
                <a:cxn ang="0">
                  <a:pos x="T2" y="T3"/>
                </a:cxn>
                <a:cxn ang="0">
                  <a:pos x="T4" y="T5"/>
                </a:cxn>
                <a:cxn ang="0">
                  <a:pos x="T6" y="T7"/>
                </a:cxn>
                <a:cxn ang="0">
                  <a:pos x="T8" y="T9"/>
                </a:cxn>
                <a:cxn ang="0">
                  <a:pos x="T10" y="T11"/>
                </a:cxn>
              </a:cxnLst>
              <a:rect l="0" t="0" r="r" b="b"/>
              <a:pathLst>
                <a:path w="43" h="74">
                  <a:moveTo>
                    <a:pt x="43" y="0"/>
                  </a:moveTo>
                  <a:lnTo>
                    <a:pt x="0" y="0"/>
                  </a:lnTo>
                  <a:lnTo>
                    <a:pt x="0" y="74"/>
                  </a:lnTo>
                  <a:lnTo>
                    <a:pt x="43" y="74"/>
                  </a:lnTo>
                  <a:lnTo>
                    <a:pt x="43" y="0"/>
                  </a:lnTo>
                  <a:lnTo>
                    <a:pt x="43" y="0"/>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30" name="Freeform 329"/>
            <p:cNvSpPr>
              <a:spLocks/>
            </p:cNvSpPr>
            <p:nvPr/>
          </p:nvSpPr>
          <p:spPr bwMode="auto">
            <a:xfrm>
              <a:off x="6483005" y="6740322"/>
              <a:ext cx="76455" cy="148885"/>
            </a:xfrm>
            <a:custGeom>
              <a:avLst/>
              <a:gdLst>
                <a:gd name="T0" fmla="*/ 38 w 38"/>
                <a:gd name="T1" fmla="*/ 74 h 74"/>
                <a:gd name="T2" fmla="*/ 0 w 38"/>
                <a:gd name="T3" fmla="*/ 74 h 74"/>
                <a:gd name="T4" fmla="*/ 0 w 38"/>
                <a:gd name="T5" fmla="*/ 0 h 74"/>
                <a:gd name="T6" fmla="*/ 38 w 38"/>
                <a:gd name="T7" fmla="*/ 0 h 74"/>
                <a:gd name="T8" fmla="*/ 38 w 38"/>
                <a:gd name="T9" fmla="*/ 74 h 74"/>
                <a:gd name="T10" fmla="*/ 38 w 38"/>
                <a:gd name="T11" fmla="*/ 74 h 74"/>
              </a:gdLst>
              <a:ahLst/>
              <a:cxnLst>
                <a:cxn ang="0">
                  <a:pos x="T0" y="T1"/>
                </a:cxn>
                <a:cxn ang="0">
                  <a:pos x="T2" y="T3"/>
                </a:cxn>
                <a:cxn ang="0">
                  <a:pos x="T4" y="T5"/>
                </a:cxn>
                <a:cxn ang="0">
                  <a:pos x="T6" y="T7"/>
                </a:cxn>
                <a:cxn ang="0">
                  <a:pos x="T8" y="T9"/>
                </a:cxn>
                <a:cxn ang="0">
                  <a:pos x="T10" y="T11"/>
                </a:cxn>
              </a:cxnLst>
              <a:rect l="0" t="0" r="r" b="b"/>
              <a:pathLst>
                <a:path w="38" h="74">
                  <a:moveTo>
                    <a:pt x="38" y="74"/>
                  </a:moveTo>
                  <a:lnTo>
                    <a:pt x="0" y="74"/>
                  </a:lnTo>
                  <a:lnTo>
                    <a:pt x="0" y="0"/>
                  </a:lnTo>
                  <a:lnTo>
                    <a:pt x="38" y="0"/>
                  </a:lnTo>
                  <a:lnTo>
                    <a:pt x="38" y="74"/>
                  </a:lnTo>
                  <a:lnTo>
                    <a:pt x="38" y="74"/>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31" name="Freeform 330"/>
            <p:cNvSpPr>
              <a:spLocks/>
            </p:cNvSpPr>
            <p:nvPr/>
          </p:nvSpPr>
          <p:spPr bwMode="auto">
            <a:xfrm>
              <a:off x="6483005" y="6740322"/>
              <a:ext cx="76455" cy="148885"/>
            </a:xfrm>
            <a:custGeom>
              <a:avLst/>
              <a:gdLst>
                <a:gd name="T0" fmla="*/ 38 w 38"/>
                <a:gd name="T1" fmla="*/ 0 h 74"/>
                <a:gd name="T2" fmla="*/ 0 w 38"/>
                <a:gd name="T3" fmla="*/ 0 h 74"/>
                <a:gd name="T4" fmla="*/ 0 w 38"/>
                <a:gd name="T5" fmla="*/ 74 h 74"/>
                <a:gd name="T6" fmla="*/ 38 w 38"/>
                <a:gd name="T7" fmla="*/ 74 h 74"/>
                <a:gd name="T8" fmla="*/ 38 w 38"/>
                <a:gd name="T9" fmla="*/ 0 h 74"/>
                <a:gd name="T10" fmla="*/ 38 w 38"/>
                <a:gd name="T11" fmla="*/ 0 h 74"/>
              </a:gdLst>
              <a:ahLst/>
              <a:cxnLst>
                <a:cxn ang="0">
                  <a:pos x="T0" y="T1"/>
                </a:cxn>
                <a:cxn ang="0">
                  <a:pos x="T2" y="T3"/>
                </a:cxn>
                <a:cxn ang="0">
                  <a:pos x="T4" y="T5"/>
                </a:cxn>
                <a:cxn ang="0">
                  <a:pos x="T6" y="T7"/>
                </a:cxn>
                <a:cxn ang="0">
                  <a:pos x="T8" y="T9"/>
                </a:cxn>
                <a:cxn ang="0">
                  <a:pos x="T10" y="T11"/>
                </a:cxn>
              </a:cxnLst>
              <a:rect l="0" t="0" r="r" b="b"/>
              <a:pathLst>
                <a:path w="38" h="74">
                  <a:moveTo>
                    <a:pt x="38" y="0"/>
                  </a:moveTo>
                  <a:lnTo>
                    <a:pt x="0" y="0"/>
                  </a:lnTo>
                  <a:lnTo>
                    <a:pt x="0" y="74"/>
                  </a:lnTo>
                  <a:lnTo>
                    <a:pt x="38" y="74"/>
                  </a:lnTo>
                  <a:lnTo>
                    <a:pt x="38" y="0"/>
                  </a:lnTo>
                  <a:lnTo>
                    <a:pt x="38" y="0"/>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32" name="Freeform 331"/>
            <p:cNvSpPr>
              <a:spLocks/>
            </p:cNvSpPr>
            <p:nvPr/>
          </p:nvSpPr>
          <p:spPr bwMode="auto">
            <a:xfrm>
              <a:off x="5975990" y="6516994"/>
              <a:ext cx="80479" cy="140838"/>
            </a:xfrm>
            <a:custGeom>
              <a:avLst/>
              <a:gdLst>
                <a:gd name="T0" fmla="*/ 40 w 40"/>
                <a:gd name="T1" fmla="*/ 70 h 70"/>
                <a:gd name="T2" fmla="*/ 0 w 40"/>
                <a:gd name="T3" fmla="*/ 70 h 70"/>
                <a:gd name="T4" fmla="*/ 0 w 40"/>
                <a:gd name="T5" fmla="*/ 0 h 70"/>
                <a:gd name="T6" fmla="*/ 40 w 40"/>
                <a:gd name="T7" fmla="*/ 0 h 70"/>
                <a:gd name="T8" fmla="*/ 40 w 40"/>
                <a:gd name="T9" fmla="*/ 70 h 70"/>
                <a:gd name="T10" fmla="*/ 40 w 40"/>
                <a:gd name="T11" fmla="*/ 70 h 70"/>
              </a:gdLst>
              <a:ahLst/>
              <a:cxnLst>
                <a:cxn ang="0">
                  <a:pos x="T0" y="T1"/>
                </a:cxn>
                <a:cxn ang="0">
                  <a:pos x="T2" y="T3"/>
                </a:cxn>
                <a:cxn ang="0">
                  <a:pos x="T4" y="T5"/>
                </a:cxn>
                <a:cxn ang="0">
                  <a:pos x="T6" y="T7"/>
                </a:cxn>
                <a:cxn ang="0">
                  <a:pos x="T8" y="T9"/>
                </a:cxn>
                <a:cxn ang="0">
                  <a:pos x="T10" y="T11"/>
                </a:cxn>
              </a:cxnLst>
              <a:rect l="0" t="0" r="r" b="b"/>
              <a:pathLst>
                <a:path w="40" h="70">
                  <a:moveTo>
                    <a:pt x="40" y="70"/>
                  </a:moveTo>
                  <a:lnTo>
                    <a:pt x="0" y="70"/>
                  </a:lnTo>
                  <a:lnTo>
                    <a:pt x="0" y="0"/>
                  </a:lnTo>
                  <a:lnTo>
                    <a:pt x="40" y="0"/>
                  </a:lnTo>
                  <a:lnTo>
                    <a:pt x="40" y="70"/>
                  </a:lnTo>
                  <a:lnTo>
                    <a:pt x="40" y="70"/>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33" name="Freeform 332"/>
            <p:cNvSpPr>
              <a:spLocks/>
            </p:cNvSpPr>
            <p:nvPr/>
          </p:nvSpPr>
          <p:spPr bwMode="auto">
            <a:xfrm>
              <a:off x="6142983" y="6516994"/>
              <a:ext cx="80479" cy="140838"/>
            </a:xfrm>
            <a:custGeom>
              <a:avLst/>
              <a:gdLst>
                <a:gd name="T0" fmla="*/ 40 w 40"/>
                <a:gd name="T1" fmla="*/ 70 h 70"/>
                <a:gd name="T2" fmla="*/ 0 w 40"/>
                <a:gd name="T3" fmla="*/ 70 h 70"/>
                <a:gd name="T4" fmla="*/ 0 w 40"/>
                <a:gd name="T5" fmla="*/ 0 h 70"/>
                <a:gd name="T6" fmla="*/ 40 w 40"/>
                <a:gd name="T7" fmla="*/ 0 h 70"/>
                <a:gd name="T8" fmla="*/ 40 w 40"/>
                <a:gd name="T9" fmla="*/ 70 h 70"/>
                <a:gd name="T10" fmla="*/ 40 w 40"/>
                <a:gd name="T11" fmla="*/ 70 h 70"/>
              </a:gdLst>
              <a:ahLst/>
              <a:cxnLst>
                <a:cxn ang="0">
                  <a:pos x="T0" y="T1"/>
                </a:cxn>
                <a:cxn ang="0">
                  <a:pos x="T2" y="T3"/>
                </a:cxn>
                <a:cxn ang="0">
                  <a:pos x="T4" y="T5"/>
                </a:cxn>
                <a:cxn ang="0">
                  <a:pos x="T6" y="T7"/>
                </a:cxn>
                <a:cxn ang="0">
                  <a:pos x="T8" y="T9"/>
                </a:cxn>
                <a:cxn ang="0">
                  <a:pos x="T10" y="T11"/>
                </a:cxn>
              </a:cxnLst>
              <a:rect l="0" t="0" r="r" b="b"/>
              <a:pathLst>
                <a:path w="40" h="70">
                  <a:moveTo>
                    <a:pt x="40" y="70"/>
                  </a:moveTo>
                  <a:lnTo>
                    <a:pt x="0" y="70"/>
                  </a:lnTo>
                  <a:lnTo>
                    <a:pt x="0" y="0"/>
                  </a:lnTo>
                  <a:lnTo>
                    <a:pt x="40" y="0"/>
                  </a:lnTo>
                  <a:lnTo>
                    <a:pt x="40" y="70"/>
                  </a:lnTo>
                  <a:lnTo>
                    <a:pt x="40" y="70"/>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34" name="Freeform 333"/>
            <p:cNvSpPr>
              <a:spLocks/>
            </p:cNvSpPr>
            <p:nvPr/>
          </p:nvSpPr>
          <p:spPr bwMode="auto">
            <a:xfrm>
              <a:off x="6307964" y="6516994"/>
              <a:ext cx="86514" cy="140838"/>
            </a:xfrm>
            <a:custGeom>
              <a:avLst/>
              <a:gdLst>
                <a:gd name="T0" fmla="*/ 43 w 43"/>
                <a:gd name="T1" fmla="*/ 70 h 70"/>
                <a:gd name="T2" fmla="*/ 0 w 43"/>
                <a:gd name="T3" fmla="*/ 70 h 70"/>
                <a:gd name="T4" fmla="*/ 0 w 43"/>
                <a:gd name="T5" fmla="*/ 0 h 70"/>
                <a:gd name="T6" fmla="*/ 43 w 43"/>
                <a:gd name="T7" fmla="*/ 0 h 70"/>
                <a:gd name="T8" fmla="*/ 43 w 43"/>
                <a:gd name="T9" fmla="*/ 70 h 70"/>
                <a:gd name="T10" fmla="*/ 43 w 43"/>
                <a:gd name="T11" fmla="*/ 70 h 70"/>
              </a:gdLst>
              <a:ahLst/>
              <a:cxnLst>
                <a:cxn ang="0">
                  <a:pos x="T0" y="T1"/>
                </a:cxn>
                <a:cxn ang="0">
                  <a:pos x="T2" y="T3"/>
                </a:cxn>
                <a:cxn ang="0">
                  <a:pos x="T4" y="T5"/>
                </a:cxn>
                <a:cxn ang="0">
                  <a:pos x="T6" y="T7"/>
                </a:cxn>
                <a:cxn ang="0">
                  <a:pos x="T8" y="T9"/>
                </a:cxn>
                <a:cxn ang="0">
                  <a:pos x="T10" y="T11"/>
                </a:cxn>
              </a:cxnLst>
              <a:rect l="0" t="0" r="r" b="b"/>
              <a:pathLst>
                <a:path w="43" h="70">
                  <a:moveTo>
                    <a:pt x="43" y="70"/>
                  </a:moveTo>
                  <a:lnTo>
                    <a:pt x="0" y="70"/>
                  </a:lnTo>
                  <a:lnTo>
                    <a:pt x="0" y="0"/>
                  </a:lnTo>
                  <a:lnTo>
                    <a:pt x="43" y="0"/>
                  </a:lnTo>
                  <a:lnTo>
                    <a:pt x="43" y="70"/>
                  </a:lnTo>
                  <a:lnTo>
                    <a:pt x="43" y="70"/>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35" name="Freeform 334"/>
            <p:cNvSpPr>
              <a:spLocks/>
            </p:cNvSpPr>
            <p:nvPr/>
          </p:nvSpPr>
          <p:spPr bwMode="auto">
            <a:xfrm>
              <a:off x="6483005" y="6516994"/>
              <a:ext cx="76455" cy="140838"/>
            </a:xfrm>
            <a:custGeom>
              <a:avLst/>
              <a:gdLst>
                <a:gd name="T0" fmla="*/ 38 w 38"/>
                <a:gd name="T1" fmla="*/ 70 h 70"/>
                <a:gd name="T2" fmla="*/ 0 w 38"/>
                <a:gd name="T3" fmla="*/ 70 h 70"/>
                <a:gd name="T4" fmla="*/ 0 w 38"/>
                <a:gd name="T5" fmla="*/ 0 h 70"/>
                <a:gd name="T6" fmla="*/ 38 w 38"/>
                <a:gd name="T7" fmla="*/ 0 h 70"/>
                <a:gd name="T8" fmla="*/ 38 w 38"/>
                <a:gd name="T9" fmla="*/ 70 h 70"/>
                <a:gd name="T10" fmla="*/ 38 w 38"/>
                <a:gd name="T11" fmla="*/ 70 h 70"/>
              </a:gdLst>
              <a:ahLst/>
              <a:cxnLst>
                <a:cxn ang="0">
                  <a:pos x="T0" y="T1"/>
                </a:cxn>
                <a:cxn ang="0">
                  <a:pos x="T2" y="T3"/>
                </a:cxn>
                <a:cxn ang="0">
                  <a:pos x="T4" y="T5"/>
                </a:cxn>
                <a:cxn ang="0">
                  <a:pos x="T6" y="T7"/>
                </a:cxn>
                <a:cxn ang="0">
                  <a:pos x="T8" y="T9"/>
                </a:cxn>
                <a:cxn ang="0">
                  <a:pos x="T10" y="T11"/>
                </a:cxn>
              </a:cxnLst>
              <a:rect l="0" t="0" r="r" b="b"/>
              <a:pathLst>
                <a:path w="38" h="70">
                  <a:moveTo>
                    <a:pt x="38" y="70"/>
                  </a:moveTo>
                  <a:lnTo>
                    <a:pt x="0" y="70"/>
                  </a:lnTo>
                  <a:lnTo>
                    <a:pt x="0" y="0"/>
                  </a:lnTo>
                  <a:lnTo>
                    <a:pt x="38" y="0"/>
                  </a:lnTo>
                  <a:lnTo>
                    <a:pt x="38" y="70"/>
                  </a:lnTo>
                  <a:lnTo>
                    <a:pt x="38" y="70"/>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36" name="Freeform 335"/>
            <p:cNvSpPr>
              <a:spLocks/>
            </p:cNvSpPr>
            <p:nvPr/>
          </p:nvSpPr>
          <p:spPr bwMode="auto">
            <a:xfrm>
              <a:off x="6307964" y="4698177"/>
              <a:ext cx="251496" cy="142849"/>
            </a:xfrm>
            <a:custGeom>
              <a:avLst/>
              <a:gdLst>
                <a:gd name="T0" fmla="*/ 0 w 125"/>
                <a:gd name="T1" fmla="*/ 0 h 71"/>
                <a:gd name="T2" fmla="*/ 125 w 125"/>
                <a:gd name="T3" fmla="*/ 0 h 71"/>
                <a:gd name="T4" fmla="*/ 125 w 125"/>
                <a:gd name="T5" fmla="*/ 71 h 71"/>
                <a:gd name="T6" fmla="*/ 0 w 125"/>
                <a:gd name="T7" fmla="*/ 71 h 71"/>
                <a:gd name="T8" fmla="*/ 0 w 125"/>
                <a:gd name="T9" fmla="*/ 0 h 71"/>
                <a:gd name="T10" fmla="*/ 0 w 125"/>
                <a:gd name="T11" fmla="*/ 0 h 71"/>
              </a:gdLst>
              <a:ahLst/>
              <a:cxnLst>
                <a:cxn ang="0">
                  <a:pos x="T0" y="T1"/>
                </a:cxn>
                <a:cxn ang="0">
                  <a:pos x="T2" y="T3"/>
                </a:cxn>
                <a:cxn ang="0">
                  <a:pos x="T4" y="T5"/>
                </a:cxn>
                <a:cxn ang="0">
                  <a:pos x="T6" y="T7"/>
                </a:cxn>
                <a:cxn ang="0">
                  <a:pos x="T8" y="T9"/>
                </a:cxn>
                <a:cxn ang="0">
                  <a:pos x="T10" y="T11"/>
                </a:cxn>
              </a:cxnLst>
              <a:rect l="0" t="0" r="r" b="b"/>
              <a:pathLst>
                <a:path w="125" h="71">
                  <a:moveTo>
                    <a:pt x="0" y="0"/>
                  </a:moveTo>
                  <a:lnTo>
                    <a:pt x="125" y="0"/>
                  </a:lnTo>
                  <a:lnTo>
                    <a:pt x="125" y="71"/>
                  </a:lnTo>
                  <a:lnTo>
                    <a:pt x="0" y="71"/>
                  </a:lnTo>
                  <a:lnTo>
                    <a:pt x="0"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37" name="Freeform 336"/>
            <p:cNvSpPr>
              <a:spLocks/>
            </p:cNvSpPr>
            <p:nvPr/>
          </p:nvSpPr>
          <p:spPr bwMode="auto">
            <a:xfrm>
              <a:off x="6052444" y="4609651"/>
              <a:ext cx="50299" cy="231376"/>
            </a:xfrm>
            <a:custGeom>
              <a:avLst/>
              <a:gdLst>
                <a:gd name="T0" fmla="*/ 25 w 25"/>
                <a:gd name="T1" fmla="*/ 0 h 115"/>
                <a:gd name="T2" fmla="*/ 0 w 25"/>
                <a:gd name="T3" fmla="*/ 0 h 115"/>
                <a:gd name="T4" fmla="*/ 0 w 25"/>
                <a:gd name="T5" fmla="*/ 115 h 115"/>
                <a:gd name="T6" fmla="*/ 25 w 25"/>
                <a:gd name="T7" fmla="*/ 115 h 115"/>
                <a:gd name="T8" fmla="*/ 25 w 25"/>
                <a:gd name="T9" fmla="*/ 0 h 115"/>
                <a:gd name="T10" fmla="*/ 25 w 25"/>
                <a:gd name="T11" fmla="*/ 0 h 115"/>
              </a:gdLst>
              <a:ahLst/>
              <a:cxnLst>
                <a:cxn ang="0">
                  <a:pos x="T0" y="T1"/>
                </a:cxn>
                <a:cxn ang="0">
                  <a:pos x="T2" y="T3"/>
                </a:cxn>
                <a:cxn ang="0">
                  <a:pos x="T4" y="T5"/>
                </a:cxn>
                <a:cxn ang="0">
                  <a:pos x="T6" y="T7"/>
                </a:cxn>
                <a:cxn ang="0">
                  <a:pos x="T8" y="T9"/>
                </a:cxn>
                <a:cxn ang="0">
                  <a:pos x="T10" y="T11"/>
                </a:cxn>
              </a:cxnLst>
              <a:rect l="0" t="0" r="r" b="b"/>
              <a:pathLst>
                <a:path w="25" h="115">
                  <a:moveTo>
                    <a:pt x="25" y="0"/>
                  </a:moveTo>
                  <a:lnTo>
                    <a:pt x="0" y="0"/>
                  </a:lnTo>
                  <a:lnTo>
                    <a:pt x="0" y="115"/>
                  </a:lnTo>
                  <a:lnTo>
                    <a:pt x="25" y="115"/>
                  </a:lnTo>
                  <a:lnTo>
                    <a:pt x="25" y="0"/>
                  </a:lnTo>
                  <a:lnTo>
                    <a:pt x="2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38" name="Freeform 337"/>
            <p:cNvSpPr>
              <a:spLocks/>
            </p:cNvSpPr>
            <p:nvPr/>
          </p:nvSpPr>
          <p:spPr bwMode="auto">
            <a:xfrm>
              <a:off x="5841188" y="4820907"/>
              <a:ext cx="857097" cy="52311"/>
            </a:xfrm>
            <a:custGeom>
              <a:avLst/>
              <a:gdLst>
                <a:gd name="T0" fmla="*/ 426 w 426"/>
                <a:gd name="T1" fmla="*/ 26 h 26"/>
                <a:gd name="T2" fmla="*/ 0 w 426"/>
                <a:gd name="T3" fmla="*/ 26 h 26"/>
                <a:gd name="T4" fmla="*/ 0 w 426"/>
                <a:gd name="T5" fmla="*/ 0 h 26"/>
                <a:gd name="T6" fmla="*/ 426 w 426"/>
                <a:gd name="T7" fmla="*/ 0 h 26"/>
                <a:gd name="T8" fmla="*/ 426 w 426"/>
                <a:gd name="T9" fmla="*/ 26 h 26"/>
                <a:gd name="T10" fmla="*/ 426 w 426"/>
                <a:gd name="T11" fmla="*/ 26 h 26"/>
              </a:gdLst>
              <a:ahLst/>
              <a:cxnLst>
                <a:cxn ang="0">
                  <a:pos x="T0" y="T1"/>
                </a:cxn>
                <a:cxn ang="0">
                  <a:pos x="T2" y="T3"/>
                </a:cxn>
                <a:cxn ang="0">
                  <a:pos x="T4" y="T5"/>
                </a:cxn>
                <a:cxn ang="0">
                  <a:pos x="T6" y="T7"/>
                </a:cxn>
                <a:cxn ang="0">
                  <a:pos x="T8" y="T9"/>
                </a:cxn>
                <a:cxn ang="0">
                  <a:pos x="T10" y="T11"/>
                </a:cxn>
              </a:cxnLst>
              <a:rect l="0" t="0" r="r" b="b"/>
              <a:pathLst>
                <a:path w="426" h="26">
                  <a:moveTo>
                    <a:pt x="426" y="26"/>
                  </a:moveTo>
                  <a:lnTo>
                    <a:pt x="0" y="26"/>
                  </a:lnTo>
                  <a:lnTo>
                    <a:pt x="0" y="0"/>
                  </a:lnTo>
                  <a:lnTo>
                    <a:pt x="426" y="0"/>
                  </a:lnTo>
                  <a:lnTo>
                    <a:pt x="426" y="26"/>
                  </a:lnTo>
                  <a:lnTo>
                    <a:pt x="426" y="26"/>
                  </a:lnTo>
                  <a:close/>
                </a:path>
              </a:pathLst>
            </a:custGeom>
            <a:solidFill>
              <a:srgbClr val="7380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grpSp>
      <p:cxnSp>
        <p:nvCxnSpPr>
          <p:cNvPr id="343" name="Straight Connector 342"/>
          <p:cNvCxnSpPr/>
          <p:nvPr/>
        </p:nvCxnSpPr>
        <p:spPr>
          <a:xfrm>
            <a:off x="8229741" y="1469553"/>
            <a:ext cx="0" cy="4628610"/>
          </a:xfrm>
          <a:prstGeom prst="line">
            <a:avLst/>
          </a:prstGeom>
          <a:ln w="9525">
            <a:solidFill>
              <a:schemeClr val="tx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353" name="Group 352"/>
          <p:cNvGrpSpPr/>
          <p:nvPr/>
        </p:nvGrpSpPr>
        <p:grpSpPr>
          <a:xfrm>
            <a:off x="0" y="6129641"/>
            <a:ext cx="12436475" cy="867159"/>
            <a:chOff x="0" y="6137820"/>
            <a:chExt cx="12436475" cy="867159"/>
          </a:xfrm>
        </p:grpSpPr>
        <p:pic>
          <p:nvPicPr>
            <p:cNvPr id="345" name="Picture 344"/>
            <p:cNvPicPr>
              <a:picLocks noChangeAspect="1"/>
            </p:cNvPicPr>
            <p:nvPr/>
          </p:nvPicPr>
          <p:blipFill rotWithShape="1">
            <a:blip r:embed="rId3"/>
            <a:srcRect b="30615"/>
            <a:stretch/>
          </p:blipFill>
          <p:spPr>
            <a:xfrm>
              <a:off x="0" y="6499664"/>
              <a:ext cx="1327270" cy="504386"/>
            </a:xfrm>
            <a:prstGeom prst="rect">
              <a:avLst/>
            </a:prstGeom>
          </p:spPr>
        </p:pic>
        <p:pic>
          <p:nvPicPr>
            <p:cNvPr id="346" name="Picture 345"/>
            <p:cNvPicPr>
              <a:picLocks noChangeAspect="1"/>
            </p:cNvPicPr>
            <p:nvPr/>
          </p:nvPicPr>
          <p:blipFill rotWithShape="1">
            <a:blip r:embed="rId3"/>
            <a:srcRect b="47480"/>
            <a:stretch/>
          </p:blipFill>
          <p:spPr>
            <a:xfrm>
              <a:off x="3639670" y="6251688"/>
              <a:ext cx="2615576" cy="752362"/>
            </a:xfrm>
            <a:prstGeom prst="rect">
              <a:avLst/>
            </a:prstGeom>
          </p:spPr>
        </p:pic>
        <p:pic>
          <p:nvPicPr>
            <p:cNvPr id="347" name="Picture 346"/>
            <p:cNvPicPr>
              <a:picLocks noChangeAspect="1"/>
            </p:cNvPicPr>
            <p:nvPr/>
          </p:nvPicPr>
          <p:blipFill rotWithShape="1">
            <a:blip r:embed="rId3"/>
            <a:srcRect b="47480"/>
            <a:stretch/>
          </p:blipFill>
          <p:spPr>
            <a:xfrm>
              <a:off x="6771546" y="6251688"/>
              <a:ext cx="2615576" cy="752362"/>
            </a:xfrm>
            <a:prstGeom prst="rect">
              <a:avLst/>
            </a:prstGeom>
          </p:spPr>
        </p:pic>
        <p:pic>
          <p:nvPicPr>
            <p:cNvPr id="348" name="Picture 347"/>
            <p:cNvPicPr>
              <a:picLocks noChangeAspect="1"/>
            </p:cNvPicPr>
            <p:nvPr/>
          </p:nvPicPr>
          <p:blipFill rotWithShape="1">
            <a:blip r:embed="rId3"/>
            <a:srcRect b="30615"/>
            <a:stretch/>
          </p:blipFill>
          <p:spPr>
            <a:xfrm>
              <a:off x="2951613" y="6499664"/>
              <a:ext cx="1327270" cy="504386"/>
            </a:xfrm>
            <a:prstGeom prst="rect">
              <a:avLst/>
            </a:prstGeom>
          </p:spPr>
        </p:pic>
        <p:pic>
          <p:nvPicPr>
            <p:cNvPr id="349" name="Picture 348"/>
            <p:cNvPicPr>
              <a:picLocks noChangeAspect="1"/>
            </p:cNvPicPr>
            <p:nvPr/>
          </p:nvPicPr>
          <p:blipFill rotWithShape="1">
            <a:blip r:embed="rId3"/>
            <a:srcRect b="47480"/>
            <a:stretch/>
          </p:blipFill>
          <p:spPr>
            <a:xfrm>
              <a:off x="1162784" y="6462691"/>
              <a:ext cx="1882027" cy="541359"/>
            </a:xfrm>
            <a:prstGeom prst="rect">
              <a:avLst/>
            </a:prstGeom>
          </p:spPr>
        </p:pic>
        <p:pic>
          <p:nvPicPr>
            <p:cNvPr id="350" name="Picture 349"/>
            <p:cNvPicPr>
              <a:picLocks noChangeAspect="1"/>
            </p:cNvPicPr>
            <p:nvPr/>
          </p:nvPicPr>
          <p:blipFill rotWithShape="1">
            <a:blip r:embed="rId3"/>
            <a:srcRect b="30615"/>
            <a:stretch/>
          </p:blipFill>
          <p:spPr>
            <a:xfrm>
              <a:off x="6167708" y="6499664"/>
              <a:ext cx="1327270" cy="504386"/>
            </a:xfrm>
            <a:prstGeom prst="rect">
              <a:avLst/>
            </a:prstGeom>
          </p:spPr>
        </p:pic>
        <p:pic>
          <p:nvPicPr>
            <p:cNvPr id="351" name="Picture 350"/>
            <p:cNvPicPr>
              <a:picLocks noChangeAspect="1"/>
            </p:cNvPicPr>
            <p:nvPr/>
          </p:nvPicPr>
          <p:blipFill rotWithShape="1">
            <a:blip r:embed="rId3"/>
            <a:srcRect b="30615"/>
            <a:stretch/>
          </p:blipFill>
          <p:spPr>
            <a:xfrm>
              <a:off x="8191780" y="6137820"/>
              <a:ext cx="2281893" cy="867159"/>
            </a:xfrm>
            <a:prstGeom prst="rect">
              <a:avLst/>
            </a:prstGeom>
          </p:spPr>
        </p:pic>
        <p:pic>
          <p:nvPicPr>
            <p:cNvPr id="352" name="Picture 351"/>
            <p:cNvPicPr>
              <a:picLocks noChangeAspect="1"/>
            </p:cNvPicPr>
            <p:nvPr/>
          </p:nvPicPr>
          <p:blipFill rotWithShape="1">
            <a:blip r:embed="rId3"/>
            <a:srcRect b="47480"/>
            <a:stretch/>
          </p:blipFill>
          <p:spPr>
            <a:xfrm>
              <a:off x="9820899" y="6251688"/>
              <a:ext cx="2615576" cy="752362"/>
            </a:xfrm>
            <a:prstGeom prst="rect">
              <a:avLst/>
            </a:prstGeom>
          </p:spPr>
        </p:pic>
      </p:grpSp>
      <p:sp>
        <p:nvSpPr>
          <p:cNvPr id="355" name="TextBox 193"/>
          <p:cNvSpPr txBox="1"/>
          <p:nvPr/>
        </p:nvSpPr>
        <p:spPr>
          <a:xfrm>
            <a:off x="274320" y="1308308"/>
            <a:ext cx="3720881" cy="766364"/>
          </a:xfrm>
          <a:prstGeom prst="rect">
            <a:avLst/>
          </a:prstGeom>
          <a:noFill/>
        </p:spPr>
        <p:txBody>
          <a:bodyPr wrap="square" lIns="182880" tIns="146304" rIns="182880" bIns="14630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nSpc>
                <a:spcPct val="90000"/>
              </a:lnSpc>
            </a:pPr>
            <a:r>
              <a:rPr lang="en-US" sz="2000" dirty="0">
                <a:solidFill>
                  <a:schemeClr val="tx2"/>
                </a:solidFill>
                <a:latin typeface="Segoe UI Light"/>
              </a:rPr>
              <a:t>Project Services Economics</a:t>
            </a:r>
            <a:r>
              <a:rPr lang="en-US" sz="2000" baseline="30000" dirty="0">
                <a:solidFill>
                  <a:schemeClr val="tx2"/>
                </a:solidFill>
                <a:latin typeface="Segoe UI Light"/>
              </a:rPr>
              <a:t>1</a:t>
            </a:r>
            <a:endParaRPr lang="en-US" sz="2000" dirty="0">
              <a:solidFill>
                <a:schemeClr val="tx2"/>
              </a:solidFill>
              <a:latin typeface="Segoe UI Light"/>
            </a:endParaRPr>
          </a:p>
          <a:p>
            <a:pPr>
              <a:lnSpc>
                <a:spcPct val="90000"/>
              </a:lnSpc>
            </a:pPr>
            <a:r>
              <a:rPr lang="en-US" sz="1400" dirty="0">
                <a:solidFill>
                  <a:schemeClr val="tx2"/>
                </a:solidFill>
                <a:latin typeface="Segoe UI Semibold" panose="020B0702040204020203" pitchFamily="34" charset="0"/>
                <a:cs typeface="Segoe UI Semibold" panose="020B0702040204020203" pitchFamily="34" charset="0"/>
              </a:rPr>
              <a:t>Per deal</a:t>
            </a:r>
          </a:p>
        </p:txBody>
      </p:sp>
      <p:sp>
        <p:nvSpPr>
          <p:cNvPr id="357" name="TextBox 195"/>
          <p:cNvSpPr txBox="1"/>
          <p:nvPr/>
        </p:nvSpPr>
        <p:spPr>
          <a:xfrm>
            <a:off x="8443003" y="1308308"/>
            <a:ext cx="3720881" cy="766364"/>
          </a:xfrm>
          <a:prstGeom prst="rect">
            <a:avLst/>
          </a:prstGeom>
          <a:noFill/>
        </p:spPr>
        <p:txBody>
          <a:bodyPr wrap="square" lIns="182880" tIns="146304" rIns="182880" bIns="14630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nSpc>
                <a:spcPct val="90000"/>
              </a:lnSpc>
            </a:pPr>
            <a:r>
              <a:rPr lang="en-US" sz="2000" dirty="0">
                <a:solidFill>
                  <a:schemeClr val="tx2"/>
                </a:solidFill>
                <a:latin typeface="Segoe UI Light"/>
              </a:rPr>
              <a:t>Unique IP Economics</a:t>
            </a:r>
            <a:r>
              <a:rPr lang="en-US" sz="2000" baseline="30000" dirty="0">
                <a:solidFill>
                  <a:schemeClr val="tx2"/>
                </a:solidFill>
                <a:latin typeface="Segoe UI Light"/>
              </a:rPr>
              <a:t>1</a:t>
            </a:r>
            <a:endParaRPr lang="en-US" sz="2000" dirty="0">
              <a:solidFill>
                <a:schemeClr val="tx2"/>
              </a:solidFill>
              <a:latin typeface="Segoe UI Light"/>
            </a:endParaRPr>
          </a:p>
          <a:p>
            <a:pPr>
              <a:lnSpc>
                <a:spcPct val="90000"/>
              </a:lnSpc>
            </a:pPr>
            <a:r>
              <a:rPr lang="en-US" sz="1400" dirty="0">
                <a:solidFill>
                  <a:schemeClr val="tx2"/>
                </a:solidFill>
                <a:latin typeface="Segoe UI Semibold" panose="020B0702040204020203" pitchFamily="34" charset="0"/>
                <a:cs typeface="Segoe UI Semibold" panose="020B0702040204020203" pitchFamily="34" charset="0"/>
              </a:rPr>
              <a:t>Per deal, per year</a:t>
            </a:r>
          </a:p>
        </p:txBody>
      </p:sp>
      <p:sp>
        <p:nvSpPr>
          <p:cNvPr id="359" name="Rectangle 358"/>
          <p:cNvSpPr/>
          <p:nvPr/>
        </p:nvSpPr>
        <p:spPr bwMode="auto">
          <a:xfrm>
            <a:off x="8443003" y="2836660"/>
            <a:ext cx="3720881" cy="164916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nSpc>
                <a:spcPct val="90000"/>
              </a:lnSpc>
              <a:spcAft>
                <a:spcPts val="600"/>
              </a:spcAft>
            </a:pPr>
            <a:r>
              <a:rPr lang="en-US" sz="1200" dirty="0">
                <a:solidFill>
                  <a:schemeClr val="tx1"/>
                </a:solidFill>
                <a:latin typeface="Segoe UI Semibold" panose="020B0702040204020203" pitchFamily="34" charset="0"/>
                <a:cs typeface="Segoe UI Semibold" panose="020B0702040204020203" pitchFamily="34" charset="0"/>
              </a:rPr>
              <a:t>Common Partner Services:</a:t>
            </a:r>
          </a:p>
          <a:p>
            <a:pPr marL="285750" indent="-285750">
              <a:lnSpc>
                <a:spcPct val="90000"/>
              </a:lnSpc>
              <a:spcAft>
                <a:spcPts val="600"/>
              </a:spcAft>
              <a:buFont typeface="Arial" panose="020B0604020202020204" pitchFamily="34" charset="0"/>
              <a:buChar char="•"/>
            </a:pPr>
            <a:r>
              <a:rPr lang="en-US" sz="1200" dirty="0">
                <a:solidFill>
                  <a:schemeClr val="tx1"/>
                </a:solidFill>
                <a:cs typeface="Segoe UI Semibold" panose="020B0702040204020203" pitchFamily="34" charset="0"/>
              </a:rPr>
              <a:t>Practice Accelerators</a:t>
            </a:r>
          </a:p>
          <a:p>
            <a:pPr marL="285750" indent="-285750">
              <a:lnSpc>
                <a:spcPct val="90000"/>
              </a:lnSpc>
              <a:spcAft>
                <a:spcPts val="600"/>
              </a:spcAft>
              <a:buFont typeface="Arial" panose="020B0604020202020204" pitchFamily="34" charset="0"/>
              <a:buChar char="•"/>
            </a:pPr>
            <a:r>
              <a:rPr lang="en-US" sz="1200" dirty="0">
                <a:solidFill>
                  <a:schemeClr val="tx1"/>
                </a:solidFill>
                <a:cs typeface="Segoe UI Semibold" panose="020B0702040204020203" pitchFamily="34" charset="0"/>
              </a:rPr>
              <a:t>Proprietary Software (ex. LOB Mobile Apps) </a:t>
            </a:r>
          </a:p>
          <a:p>
            <a:pPr marL="285750" indent="-285750">
              <a:lnSpc>
                <a:spcPct val="90000"/>
              </a:lnSpc>
              <a:spcAft>
                <a:spcPts val="600"/>
              </a:spcAft>
              <a:buFont typeface="Arial" panose="020B0604020202020204" pitchFamily="34" charset="0"/>
              <a:buChar char="•"/>
            </a:pPr>
            <a:r>
              <a:rPr lang="en-US" sz="1200" dirty="0">
                <a:solidFill>
                  <a:schemeClr val="tx1"/>
                </a:solidFill>
                <a:cs typeface="Segoe UI Semibold" panose="020B0702040204020203" pitchFamily="34" charset="0"/>
              </a:rPr>
              <a:t>Deployment Templates</a:t>
            </a:r>
          </a:p>
          <a:p>
            <a:pPr marL="285750" indent="-285750">
              <a:lnSpc>
                <a:spcPct val="90000"/>
              </a:lnSpc>
              <a:spcAft>
                <a:spcPts val="600"/>
              </a:spcAft>
              <a:buFont typeface="Arial" panose="020B0604020202020204" pitchFamily="34" charset="0"/>
              <a:buChar char="•"/>
            </a:pPr>
            <a:r>
              <a:rPr lang="en-US" sz="1200" dirty="0">
                <a:solidFill>
                  <a:schemeClr val="tx1"/>
                </a:solidFill>
                <a:cs typeface="Segoe UI Semibold" panose="020B0702040204020203" pitchFamily="34" charset="0"/>
              </a:rPr>
              <a:t>Azure Active Directory Management Tools</a:t>
            </a:r>
          </a:p>
        </p:txBody>
      </p:sp>
      <p:grpSp>
        <p:nvGrpSpPr>
          <p:cNvPr id="365" name="Group 364"/>
          <p:cNvGrpSpPr/>
          <p:nvPr/>
        </p:nvGrpSpPr>
        <p:grpSpPr>
          <a:xfrm>
            <a:off x="8443003" y="2105548"/>
            <a:ext cx="3720881" cy="663606"/>
            <a:chOff x="8480545" y="2130582"/>
            <a:chExt cx="3720881" cy="663606"/>
          </a:xfrm>
        </p:grpSpPr>
        <p:sp>
          <p:nvSpPr>
            <p:cNvPr id="361" name="Rectangle 360"/>
            <p:cNvSpPr/>
            <p:nvPr/>
          </p:nvSpPr>
          <p:spPr bwMode="auto">
            <a:xfrm>
              <a:off x="8480545" y="2131184"/>
              <a:ext cx="3720881" cy="66114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nSpc>
                  <a:spcPct val="90000"/>
                </a:lnSpc>
                <a:spcAft>
                  <a:spcPts val="600"/>
                </a:spcAft>
              </a:pPr>
              <a:endParaRPr lang="en-US" sz="1200" dirty="0">
                <a:solidFill>
                  <a:schemeClr val="tx1"/>
                </a:solidFill>
                <a:latin typeface="Segoe UI Semibold" panose="020B0702040204020203" pitchFamily="34" charset="0"/>
                <a:cs typeface="Segoe UI Semibold" panose="020B0702040204020203" pitchFamily="34" charset="0"/>
              </a:endParaRPr>
            </a:p>
          </p:txBody>
        </p:sp>
        <p:sp>
          <p:nvSpPr>
            <p:cNvPr id="362" name="Rectangle 361"/>
            <p:cNvSpPr/>
            <p:nvPr/>
          </p:nvSpPr>
          <p:spPr bwMode="auto">
            <a:xfrm>
              <a:off x="8487289" y="2130582"/>
              <a:ext cx="1238537" cy="6636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nSpc>
                  <a:spcPct val="90000"/>
                </a:lnSpc>
                <a:spcAft>
                  <a:spcPts val="300"/>
                </a:spcAft>
              </a:pPr>
              <a:r>
                <a:rPr lang="en-US" sz="1200" dirty="0">
                  <a:solidFill>
                    <a:schemeClr val="tx1"/>
                  </a:solidFill>
                  <a:latin typeface="Segoe UI Semibold" panose="020B0702040204020203" pitchFamily="34" charset="0"/>
                  <a:cs typeface="Segoe UI Semibold" panose="020B0702040204020203" pitchFamily="34" charset="0"/>
                </a:rPr>
                <a:t>Revenue:</a:t>
              </a:r>
            </a:p>
            <a:p>
              <a:pPr>
                <a:lnSpc>
                  <a:spcPct val="90000"/>
                </a:lnSpc>
                <a:spcAft>
                  <a:spcPts val="300"/>
                </a:spcAft>
              </a:pPr>
              <a:r>
                <a:rPr lang="en-US" sz="1400" b="1" dirty="0">
                  <a:solidFill>
                    <a:schemeClr val="tx2"/>
                  </a:solidFill>
                  <a:latin typeface="Segoe UI Semibold" panose="020B0702040204020203" pitchFamily="34" charset="0"/>
                  <a:ea typeface="Segoe UI" panose="020B0502040204020203" pitchFamily="34" charset="0"/>
                  <a:cs typeface="Segoe UI Semibold" panose="020B0702040204020203" pitchFamily="34" charset="0"/>
                </a:rPr>
                <a:t>$108,333</a:t>
              </a:r>
              <a:endParaRPr lang="en-US" sz="1400" dirty="0">
                <a:solidFill>
                  <a:schemeClr val="tx1"/>
                </a:solidFill>
                <a:latin typeface="Segoe UI Semibold" panose="020B0702040204020203" pitchFamily="34" charset="0"/>
                <a:cs typeface="Segoe UI Semibold" panose="020B0702040204020203" pitchFamily="34" charset="0"/>
              </a:endParaRPr>
            </a:p>
          </p:txBody>
        </p:sp>
        <p:sp>
          <p:nvSpPr>
            <p:cNvPr id="363" name="Rectangle 362"/>
            <p:cNvSpPr/>
            <p:nvPr/>
          </p:nvSpPr>
          <p:spPr bwMode="auto">
            <a:xfrm>
              <a:off x="9492336" y="2130582"/>
              <a:ext cx="1238537" cy="6636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nSpc>
                  <a:spcPct val="90000"/>
                </a:lnSpc>
                <a:spcAft>
                  <a:spcPts val="300"/>
                </a:spcAft>
              </a:pPr>
              <a:r>
                <a:rPr lang="en-US" sz="1200" dirty="0">
                  <a:solidFill>
                    <a:schemeClr val="tx1"/>
                  </a:solidFill>
                  <a:latin typeface="Segoe UI Semibold" panose="020B0702040204020203" pitchFamily="34" charset="0"/>
                  <a:cs typeface="Segoe UI Semibold" panose="020B0702040204020203" pitchFamily="34" charset="0"/>
                </a:rPr>
                <a:t>Margin:</a:t>
              </a:r>
            </a:p>
            <a:p>
              <a:pPr>
                <a:lnSpc>
                  <a:spcPct val="90000"/>
                </a:lnSpc>
                <a:spcAft>
                  <a:spcPts val="300"/>
                </a:spcAft>
              </a:pPr>
              <a:r>
                <a:rPr lang="en-US" sz="1400" b="1" dirty="0">
                  <a:solidFill>
                    <a:schemeClr val="tx2"/>
                  </a:solidFill>
                  <a:latin typeface="Segoe UI Semibold" panose="020B0702040204020203" pitchFamily="34" charset="0"/>
                  <a:ea typeface="Segoe UI" panose="020B0502040204020203" pitchFamily="34" charset="0"/>
                  <a:cs typeface="Segoe UI Semibold" panose="020B0702040204020203" pitchFamily="34" charset="0"/>
                </a:rPr>
                <a:t>50%</a:t>
              </a:r>
              <a:endParaRPr lang="en-US" sz="1400" dirty="0">
                <a:solidFill>
                  <a:schemeClr val="tx1"/>
                </a:solidFill>
                <a:latin typeface="Segoe UI Semibold" panose="020B0702040204020203" pitchFamily="34" charset="0"/>
                <a:cs typeface="Segoe UI Semibold" panose="020B0702040204020203" pitchFamily="34" charset="0"/>
              </a:endParaRPr>
            </a:p>
          </p:txBody>
        </p:sp>
        <p:sp>
          <p:nvSpPr>
            <p:cNvPr id="364" name="Rectangle 363"/>
            <p:cNvSpPr/>
            <p:nvPr/>
          </p:nvSpPr>
          <p:spPr bwMode="auto">
            <a:xfrm>
              <a:off x="10486874" y="2130582"/>
              <a:ext cx="1714552" cy="6636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nSpc>
                  <a:spcPct val="90000"/>
                </a:lnSpc>
                <a:spcAft>
                  <a:spcPts val="300"/>
                </a:spcAft>
              </a:pPr>
              <a:r>
                <a:rPr lang="en-US" sz="1200" dirty="0">
                  <a:solidFill>
                    <a:schemeClr val="tx1"/>
                  </a:solidFill>
                  <a:latin typeface="Segoe UI Semibold" panose="020B0702040204020203" pitchFamily="34" charset="0"/>
                  <a:cs typeface="Segoe UI Semibold" panose="020B0702040204020203" pitchFamily="34" charset="0"/>
                </a:rPr>
                <a:t>3 Year Rev. Growth:</a:t>
              </a:r>
            </a:p>
            <a:p>
              <a:pPr>
                <a:lnSpc>
                  <a:spcPct val="90000"/>
                </a:lnSpc>
                <a:spcAft>
                  <a:spcPts val="300"/>
                </a:spcAft>
              </a:pPr>
              <a:r>
                <a:rPr lang="en-US" sz="1400" b="1" dirty="0">
                  <a:solidFill>
                    <a:schemeClr val="tx2"/>
                  </a:solidFill>
                  <a:latin typeface="Segoe UI Semibold" panose="020B0702040204020203" pitchFamily="34" charset="0"/>
                  <a:ea typeface="Segoe UI" panose="020B0502040204020203" pitchFamily="34" charset="0"/>
                  <a:cs typeface="Segoe UI Semibold" panose="020B0702040204020203" pitchFamily="34" charset="0"/>
                </a:rPr>
                <a:t>94%</a:t>
              </a:r>
              <a:endParaRPr lang="en-US" sz="1400" dirty="0">
                <a:solidFill>
                  <a:schemeClr val="tx1"/>
                </a:solidFill>
                <a:latin typeface="Segoe UI Semibold" panose="020B0702040204020203" pitchFamily="34" charset="0"/>
                <a:cs typeface="Segoe UI Semibold" panose="020B0702040204020203" pitchFamily="34" charset="0"/>
              </a:endParaRPr>
            </a:p>
          </p:txBody>
        </p:sp>
      </p:grpSp>
      <p:sp>
        <p:nvSpPr>
          <p:cNvPr id="367" name="TextBox 273"/>
          <p:cNvSpPr txBox="1"/>
          <p:nvPr/>
        </p:nvSpPr>
        <p:spPr>
          <a:xfrm>
            <a:off x="4327129" y="1308308"/>
            <a:ext cx="3720881" cy="766364"/>
          </a:xfrm>
          <a:prstGeom prst="rect">
            <a:avLst/>
          </a:prstGeom>
          <a:noFill/>
        </p:spPr>
        <p:txBody>
          <a:bodyPr wrap="square" lIns="182880" tIns="146304" rIns="182880" bIns="14630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nSpc>
                <a:spcPct val="90000"/>
              </a:lnSpc>
            </a:pPr>
            <a:r>
              <a:rPr lang="en-US" sz="2000" dirty="0">
                <a:solidFill>
                  <a:schemeClr val="tx2"/>
                </a:solidFill>
                <a:latin typeface="Segoe UI Light"/>
              </a:rPr>
              <a:t>Managed Services Economics</a:t>
            </a:r>
            <a:r>
              <a:rPr lang="en-US" sz="2000" baseline="30000" dirty="0">
                <a:solidFill>
                  <a:schemeClr val="tx2"/>
                </a:solidFill>
                <a:latin typeface="Segoe UI Light"/>
              </a:rPr>
              <a:t>1</a:t>
            </a:r>
            <a:endParaRPr lang="en-US" sz="2000" dirty="0">
              <a:solidFill>
                <a:schemeClr val="tx2"/>
              </a:solidFill>
              <a:latin typeface="Segoe UI Light"/>
            </a:endParaRPr>
          </a:p>
          <a:p>
            <a:pPr>
              <a:lnSpc>
                <a:spcPct val="90000"/>
              </a:lnSpc>
            </a:pPr>
            <a:r>
              <a:rPr lang="en-US" sz="1400" dirty="0">
                <a:solidFill>
                  <a:schemeClr val="tx2"/>
                </a:solidFill>
                <a:latin typeface="Segoe UI Semibold" panose="020B0702040204020203" pitchFamily="34" charset="0"/>
                <a:cs typeface="Segoe UI Semibold" panose="020B0702040204020203" pitchFamily="34" charset="0"/>
              </a:rPr>
              <a:t>Per deal, per year</a:t>
            </a:r>
          </a:p>
        </p:txBody>
      </p:sp>
      <p:sp>
        <p:nvSpPr>
          <p:cNvPr id="369" name="Rectangle 368"/>
          <p:cNvSpPr/>
          <p:nvPr/>
        </p:nvSpPr>
        <p:spPr bwMode="auto">
          <a:xfrm>
            <a:off x="4327129" y="2836660"/>
            <a:ext cx="3807221" cy="164916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nSpc>
                <a:spcPct val="90000"/>
              </a:lnSpc>
              <a:spcAft>
                <a:spcPts val="600"/>
              </a:spcAft>
            </a:pPr>
            <a:r>
              <a:rPr lang="en-US" sz="1200" dirty="0">
                <a:solidFill>
                  <a:schemeClr val="tx1"/>
                </a:solidFill>
                <a:latin typeface="Segoe UI Semibold" panose="020B0702040204020203" pitchFamily="34" charset="0"/>
                <a:cs typeface="Segoe UI Semibold" panose="020B0702040204020203" pitchFamily="34" charset="0"/>
              </a:rPr>
              <a:t>Common Partner Services:</a:t>
            </a:r>
          </a:p>
          <a:p>
            <a:pPr marL="285750" indent="-285750">
              <a:lnSpc>
                <a:spcPct val="90000"/>
              </a:lnSpc>
              <a:spcAft>
                <a:spcPts val="600"/>
              </a:spcAft>
              <a:buFont typeface="Arial" panose="020B0604020202020204" pitchFamily="34" charset="0"/>
              <a:buChar char="•"/>
            </a:pPr>
            <a:r>
              <a:rPr lang="en-US" sz="1200" dirty="0">
                <a:solidFill>
                  <a:schemeClr val="tx1"/>
                </a:solidFill>
                <a:latin typeface="Segoe UI Semibold" panose="020B0702040204020203" pitchFamily="34" charset="0"/>
                <a:cs typeface="Segoe UI Semibold" panose="020B0702040204020203" pitchFamily="34" charset="0"/>
              </a:rPr>
              <a:t>90%</a:t>
            </a:r>
            <a:r>
              <a:rPr lang="en-US" sz="1200" dirty="0">
                <a:solidFill>
                  <a:schemeClr val="tx1"/>
                </a:solidFill>
              </a:rPr>
              <a:t> – Problem Escalation &amp; Remediation </a:t>
            </a:r>
          </a:p>
          <a:p>
            <a:pPr marL="285750" indent="-285750">
              <a:lnSpc>
                <a:spcPct val="90000"/>
              </a:lnSpc>
              <a:spcAft>
                <a:spcPts val="600"/>
              </a:spcAft>
              <a:buFont typeface="Arial" panose="020B0604020202020204" pitchFamily="34" charset="0"/>
              <a:buChar char="•"/>
            </a:pPr>
            <a:r>
              <a:rPr lang="en-US" sz="1200" dirty="0">
                <a:solidFill>
                  <a:schemeClr val="tx1"/>
                </a:solidFill>
                <a:latin typeface="Segoe UI Semibold" panose="020B0702040204020203" pitchFamily="34" charset="0"/>
                <a:cs typeface="Segoe UI Semibold" panose="020B0702040204020203" pitchFamily="34" charset="0"/>
              </a:rPr>
              <a:t>80%</a:t>
            </a:r>
            <a:r>
              <a:rPr lang="en-US" sz="1200" dirty="0">
                <a:solidFill>
                  <a:schemeClr val="tx1"/>
                </a:solidFill>
              </a:rPr>
              <a:t> – 27x7 Monitoring, Alerting &amp; Logging</a:t>
            </a:r>
          </a:p>
          <a:p>
            <a:pPr marL="285750" indent="-285750">
              <a:lnSpc>
                <a:spcPct val="90000"/>
              </a:lnSpc>
              <a:spcAft>
                <a:spcPts val="600"/>
              </a:spcAft>
              <a:buFont typeface="Arial" panose="020B0604020202020204" pitchFamily="34" charset="0"/>
              <a:buChar char="•"/>
            </a:pPr>
            <a:r>
              <a:rPr lang="en-US" sz="1200" dirty="0">
                <a:solidFill>
                  <a:schemeClr val="tx1"/>
                </a:solidFill>
                <a:latin typeface="Segoe UI Semibold" panose="020B0702040204020203" pitchFamily="34" charset="0"/>
                <a:cs typeface="Segoe UI Semibold" panose="020B0702040204020203" pitchFamily="34" charset="0"/>
              </a:rPr>
              <a:t>80%</a:t>
            </a:r>
            <a:r>
              <a:rPr lang="en-US" sz="1200" dirty="0">
                <a:solidFill>
                  <a:schemeClr val="tx1"/>
                </a:solidFill>
              </a:rPr>
              <a:t> – Desktop Patch Management &amp; Updates</a:t>
            </a:r>
          </a:p>
          <a:p>
            <a:pPr marL="285750" indent="-285750">
              <a:lnSpc>
                <a:spcPct val="90000"/>
              </a:lnSpc>
              <a:spcAft>
                <a:spcPts val="600"/>
              </a:spcAft>
              <a:buFont typeface="Arial" panose="020B0604020202020204" pitchFamily="34" charset="0"/>
              <a:buChar char="•"/>
            </a:pPr>
            <a:r>
              <a:rPr lang="en-US" sz="1200" dirty="0">
                <a:solidFill>
                  <a:schemeClr val="tx1"/>
                </a:solidFill>
                <a:latin typeface="Segoe UI Semibold" panose="020B0702040204020203" pitchFamily="34" charset="0"/>
                <a:cs typeface="Segoe UI Semibold" panose="020B0702040204020203" pitchFamily="34" charset="0"/>
              </a:rPr>
              <a:t>80% </a:t>
            </a:r>
            <a:r>
              <a:rPr lang="en-US" sz="1200" dirty="0">
                <a:solidFill>
                  <a:schemeClr val="tx1"/>
                </a:solidFill>
              </a:rPr>
              <a:t>– Set Security Policies</a:t>
            </a:r>
          </a:p>
          <a:p>
            <a:pPr marL="285750" indent="-285750">
              <a:lnSpc>
                <a:spcPct val="90000"/>
              </a:lnSpc>
              <a:spcAft>
                <a:spcPts val="600"/>
              </a:spcAft>
              <a:buFont typeface="Arial" panose="020B0604020202020204" pitchFamily="34" charset="0"/>
              <a:buChar char="•"/>
            </a:pPr>
            <a:r>
              <a:rPr lang="en-US" sz="1200" dirty="0">
                <a:solidFill>
                  <a:schemeClr val="tx1"/>
                </a:solidFill>
                <a:latin typeface="Segoe UI Semibold" panose="020B0702040204020203" pitchFamily="34" charset="0"/>
                <a:cs typeface="Segoe UI Semibold" panose="020B0702040204020203" pitchFamily="34" charset="0"/>
              </a:rPr>
              <a:t>60% </a:t>
            </a:r>
            <a:r>
              <a:rPr lang="en-US" sz="1200" dirty="0">
                <a:solidFill>
                  <a:schemeClr val="tx1"/>
                </a:solidFill>
              </a:rPr>
              <a:t>– Ongoing Reporting</a:t>
            </a:r>
          </a:p>
          <a:p>
            <a:pPr marL="285750" indent="-285750">
              <a:lnSpc>
                <a:spcPct val="90000"/>
              </a:lnSpc>
              <a:spcAft>
                <a:spcPts val="600"/>
              </a:spcAft>
              <a:buFont typeface="Arial" panose="020B0604020202020204" pitchFamily="34" charset="0"/>
              <a:buChar char="•"/>
            </a:pPr>
            <a:endParaRPr lang="en-US" sz="1200" dirty="0">
              <a:solidFill>
                <a:schemeClr val="tx1"/>
              </a:solidFill>
            </a:endParaRPr>
          </a:p>
        </p:txBody>
      </p:sp>
      <p:grpSp>
        <p:nvGrpSpPr>
          <p:cNvPr id="375" name="Group 374"/>
          <p:cNvGrpSpPr/>
          <p:nvPr/>
        </p:nvGrpSpPr>
        <p:grpSpPr>
          <a:xfrm>
            <a:off x="4327129" y="2105548"/>
            <a:ext cx="3720881" cy="663606"/>
            <a:chOff x="8480545" y="2130582"/>
            <a:chExt cx="3720881" cy="663606"/>
          </a:xfrm>
        </p:grpSpPr>
        <p:sp>
          <p:nvSpPr>
            <p:cNvPr id="371" name="Rectangle 370"/>
            <p:cNvSpPr/>
            <p:nvPr/>
          </p:nvSpPr>
          <p:spPr bwMode="auto">
            <a:xfrm>
              <a:off x="8480545" y="2131184"/>
              <a:ext cx="3720881" cy="66114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nSpc>
                  <a:spcPct val="90000"/>
                </a:lnSpc>
                <a:spcAft>
                  <a:spcPts val="600"/>
                </a:spcAft>
              </a:pPr>
              <a:endParaRPr lang="en-US" sz="1200" dirty="0">
                <a:solidFill>
                  <a:schemeClr val="tx1"/>
                </a:solidFill>
                <a:latin typeface="Segoe UI Semibold" panose="020B0702040204020203" pitchFamily="34" charset="0"/>
                <a:cs typeface="Segoe UI Semibold" panose="020B0702040204020203" pitchFamily="34" charset="0"/>
              </a:endParaRPr>
            </a:p>
          </p:txBody>
        </p:sp>
        <p:sp>
          <p:nvSpPr>
            <p:cNvPr id="372" name="Rectangle 371"/>
            <p:cNvSpPr/>
            <p:nvPr/>
          </p:nvSpPr>
          <p:spPr bwMode="auto">
            <a:xfrm>
              <a:off x="8487289" y="2130582"/>
              <a:ext cx="1238537" cy="6636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nSpc>
                  <a:spcPct val="90000"/>
                </a:lnSpc>
                <a:spcAft>
                  <a:spcPts val="300"/>
                </a:spcAft>
              </a:pPr>
              <a:r>
                <a:rPr lang="en-US" sz="1200" dirty="0">
                  <a:solidFill>
                    <a:schemeClr val="tx1"/>
                  </a:solidFill>
                  <a:latin typeface="Segoe UI Semibold" panose="020B0702040204020203" pitchFamily="34" charset="0"/>
                  <a:cs typeface="Segoe UI Semibold" panose="020B0702040204020203" pitchFamily="34" charset="0"/>
                </a:rPr>
                <a:t>Revenue:</a:t>
              </a:r>
            </a:p>
            <a:p>
              <a:pPr>
                <a:lnSpc>
                  <a:spcPct val="90000"/>
                </a:lnSpc>
                <a:spcAft>
                  <a:spcPts val="300"/>
                </a:spcAft>
              </a:pPr>
              <a:r>
                <a:rPr lang="en-US" sz="1400" b="1" dirty="0">
                  <a:solidFill>
                    <a:schemeClr val="tx2"/>
                  </a:solidFill>
                  <a:latin typeface="Segoe UI Semibold" panose="020B0702040204020203" pitchFamily="34" charset="0"/>
                  <a:ea typeface="Segoe UI" panose="020B0502040204020203" pitchFamily="34" charset="0"/>
                  <a:cs typeface="Segoe UI Semibold" panose="020B0702040204020203" pitchFamily="34" charset="0"/>
                </a:rPr>
                <a:t>$314,111</a:t>
              </a:r>
            </a:p>
          </p:txBody>
        </p:sp>
        <p:sp>
          <p:nvSpPr>
            <p:cNvPr id="373" name="Rectangle 372"/>
            <p:cNvSpPr/>
            <p:nvPr/>
          </p:nvSpPr>
          <p:spPr bwMode="auto">
            <a:xfrm>
              <a:off x="9492336" y="2130582"/>
              <a:ext cx="1238537" cy="6636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nSpc>
                  <a:spcPct val="90000"/>
                </a:lnSpc>
                <a:spcAft>
                  <a:spcPts val="300"/>
                </a:spcAft>
              </a:pPr>
              <a:r>
                <a:rPr lang="en-US" sz="1200" dirty="0">
                  <a:solidFill>
                    <a:schemeClr val="tx1"/>
                  </a:solidFill>
                  <a:latin typeface="Segoe UI Semibold" panose="020B0702040204020203" pitchFamily="34" charset="0"/>
                  <a:cs typeface="Segoe UI Semibold" panose="020B0702040204020203" pitchFamily="34" charset="0"/>
                </a:rPr>
                <a:t>Margin:</a:t>
              </a:r>
            </a:p>
            <a:p>
              <a:pPr>
                <a:lnSpc>
                  <a:spcPct val="90000"/>
                </a:lnSpc>
                <a:spcAft>
                  <a:spcPts val="300"/>
                </a:spcAft>
              </a:pPr>
              <a:r>
                <a:rPr lang="en-US" sz="1400" b="1" dirty="0">
                  <a:solidFill>
                    <a:schemeClr val="tx2"/>
                  </a:solidFill>
                  <a:latin typeface="Segoe UI Semibold" panose="020B0702040204020203" pitchFamily="34" charset="0"/>
                  <a:ea typeface="Segoe UI" panose="020B0502040204020203" pitchFamily="34" charset="0"/>
                  <a:cs typeface="Segoe UI Semibold" panose="020B0702040204020203" pitchFamily="34" charset="0"/>
                </a:rPr>
                <a:t>29%</a:t>
              </a:r>
              <a:endParaRPr lang="en-US" sz="1400" dirty="0">
                <a:solidFill>
                  <a:schemeClr val="tx1"/>
                </a:solidFill>
                <a:latin typeface="Segoe UI Semibold" panose="020B0702040204020203" pitchFamily="34" charset="0"/>
                <a:cs typeface="Segoe UI Semibold" panose="020B0702040204020203" pitchFamily="34" charset="0"/>
              </a:endParaRPr>
            </a:p>
          </p:txBody>
        </p:sp>
        <p:sp>
          <p:nvSpPr>
            <p:cNvPr id="374" name="Rectangle 373"/>
            <p:cNvSpPr/>
            <p:nvPr/>
          </p:nvSpPr>
          <p:spPr bwMode="auto">
            <a:xfrm>
              <a:off x="10486874" y="2130582"/>
              <a:ext cx="1714552" cy="6636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nSpc>
                  <a:spcPct val="90000"/>
                </a:lnSpc>
                <a:spcAft>
                  <a:spcPts val="300"/>
                </a:spcAft>
              </a:pPr>
              <a:r>
                <a:rPr lang="en-US" sz="1200" dirty="0">
                  <a:solidFill>
                    <a:schemeClr val="tx1"/>
                  </a:solidFill>
                  <a:latin typeface="Segoe UI Semibold" panose="020B0702040204020203" pitchFamily="34" charset="0"/>
                  <a:cs typeface="Segoe UI Semibold" panose="020B0702040204020203" pitchFamily="34" charset="0"/>
                </a:rPr>
                <a:t>3 Year Rev. Growth:</a:t>
              </a:r>
            </a:p>
            <a:p>
              <a:pPr>
                <a:lnSpc>
                  <a:spcPct val="90000"/>
                </a:lnSpc>
                <a:spcAft>
                  <a:spcPts val="300"/>
                </a:spcAft>
              </a:pPr>
              <a:r>
                <a:rPr lang="en-US" sz="1400" b="1" dirty="0">
                  <a:solidFill>
                    <a:schemeClr val="tx2"/>
                  </a:solidFill>
                  <a:latin typeface="Segoe UI Semibold" panose="020B0702040204020203" pitchFamily="34" charset="0"/>
                  <a:ea typeface="Segoe UI" panose="020B0502040204020203" pitchFamily="34" charset="0"/>
                  <a:cs typeface="Segoe UI Semibold" panose="020B0702040204020203" pitchFamily="34" charset="0"/>
                </a:rPr>
                <a:t>90%</a:t>
              </a:r>
              <a:endParaRPr lang="en-US" sz="1400" dirty="0">
                <a:solidFill>
                  <a:schemeClr val="tx1"/>
                </a:solidFill>
                <a:latin typeface="Segoe UI Semibold" panose="020B0702040204020203" pitchFamily="34" charset="0"/>
                <a:cs typeface="Segoe UI Semibold" panose="020B0702040204020203" pitchFamily="34" charset="0"/>
              </a:endParaRPr>
            </a:p>
          </p:txBody>
        </p:sp>
      </p:grpSp>
      <p:grpSp>
        <p:nvGrpSpPr>
          <p:cNvPr id="387" name="Group 386"/>
          <p:cNvGrpSpPr/>
          <p:nvPr/>
        </p:nvGrpSpPr>
        <p:grpSpPr>
          <a:xfrm>
            <a:off x="6186713" y="6099626"/>
            <a:ext cx="1108593" cy="869169"/>
            <a:chOff x="6040372" y="6134720"/>
            <a:chExt cx="1108593" cy="869169"/>
          </a:xfrm>
        </p:grpSpPr>
        <p:sp>
          <p:nvSpPr>
            <p:cNvPr id="377" name="Freeform 376"/>
            <p:cNvSpPr>
              <a:spLocks/>
            </p:cNvSpPr>
            <p:nvPr/>
          </p:nvSpPr>
          <p:spPr bwMode="auto">
            <a:xfrm>
              <a:off x="6040372" y="6241354"/>
              <a:ext cx="1108593" cy="762535"/>
            </a:xfrm>
            <a:custGeom>
              <a:avLst/>
              <a:gdLst>
                <a:gd name="T0" fmla="*/ 551 w 551"/>
                <a:gd name="T1" fmla="*/ 379 h 379"/>
                <a:gd name="T2" fmla="*/ 0 w 551"/>
                <a:gd name="T3" fmla="*/ 379 h 379"/>
                <a:gd name="T4" fmla="*/ 0 w 551"/>
                <a:gd name="T5" fmla="*/ 0 h 379"/>
                <a:gd name="T6" fmla="*/ 551 w 551"/>
                <a:gd name="T7" fmla="*/ 0 h 379"/>
                <a:gd name="T8" fmla="*/ 551 w 551"/>
                <a:gd name="T9" fmla="*/ 379 h 379"/>
                <a:gd name="T10" fmla="*/ 551 w 551"/>
                <a:gd name="T11" fmla="*/ 379 h 379"/>
              </a:gdLst>
              <a:ahLst/>
              <a:cxnLst>
                <a:cxn ang="0">
                  <a:pos x="T0" y="T1"/>
                </a:cxn>
                <a:cxn ang="0">
                  <a:pos x="T2" y="T3"/>
                </a:cxn>
                <a:cxn ang="0">
                  <a:pos x="T4" y="T5"/>
                </a:cxn>
                <a:cxn ang="0">
                  <a:pos x="T6" y="T7"/>
                </a:cxn>
                <a:cxn ang="0">
                  <a:pos x="T8" y="T9"/>
                </a:cxn>
                <a:cxn ang="0">
                  <a:pos x="T10" y="T11"/>
                </a:cxn>
              </a:cxnLst>
              <a:rect l="0" t="0" r="r" b="b"/>
              <a:pathLst>
                <a:path w="551" h="379">
                  <a:moveTo>
                    <a:pt x="551" y="379"/>
                  </a:moveTo>
                  <a:lnTo>
                    <a:pt x="0" y="379"/>
                  </a:lnTo>
                  <a:lnTo>
                    <a:pt x="0" y="0"/>
                  </a:lnTo>
                  <a:lnTo>
                    <a:pt x="551" y="0"/>
                  </a:lnTo>
                  <a:lnTo>
                    <a:pt x="551" y="379"/>
                  </a:lnTo>
                  <a:lnTo>
                    <a:pt x="551" y="379"/>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78" name="Freeform 377"/>
            <p:cNvSpPr>
              <a:spLocks/>
            </p:cNvSpPr>
            <p:nvPr/>
          </p:nvSpPr>
          <p:spPr bwMode="auto">
            <a:xfrm>
              <a:off x="6446789" y="6293665"/>
              <a:ext cx="649865" cy="657912"/>
            </a:xfrm>
            <a:custGeom>
              <a:avLst/>
              <a:gdLst>
                <a:gd name="T0" fmla="*/ 323 w 323"/>
                <a:gd name="T1" fmla="*/ 327 h 327"/>
                <a:gd name="T2" fmla="*/ 0 w 323"/>
                <a:gd name="T3" fmla="*/ 327 h 327"/>
                <a:gd name="T4" fmla="*/ 0 w 323"/>
                <a:gd name="T5" fmla="*/ 0 h 327"/>
                <a:gd name="T6" fmla="*/ 323 w 323"/>
                <a:gd name="T7" fmla="*/ 0 h 327"/>
                <a:gd name="T8" fmla="*/ 323 w 323"/>
                <a:gd name="T9" fmla="*/ 327 h 327"/>
                <a:gd name="T10" fmla="*/ 323 w 323"/>
                <a:gd name="T11" fmla="*/ 327 h 327"/>
              </a:gdLst>
              <a:ahLst/>
              <a:cxnLst>
                <a:cxn ang="0">
                  <a:pos x="T0" y="T1"/>
                </a:cxn>
                <a:cxn ang="0">
                  <a:pos x="T2" y="T3"/>
                </a:cxn>
                <a:cxn ang="0">
                  <a:pos x="T4" y="T5"/>
                </a:cxn>
                <a:cxn ang="0">
                  <a:pos x="T6" y="T7"/>
                </a:cxn>
                <a:cxn ang="0">
                  <a:pos x="T8" y="T9"/>
                </a:cxn>
                <a:cxn ang="0">
                  <a:pos x="T10" y="T11"/>
                </a:cxn>
              </a:cxnLst>
              <a:rect l="0" t="0" r="r" b="b"/>
              <a:pathLst>
                <a:path w="323" h="327">
                  <a:moveTo>
                    <a:pt x="323" y="327"/>
                  </a:moveTo>
                  <a:lnTo>
                    <a:pt x="0" y="327"/>
                  </a:lnTo>
                  <a:lnTo>
                    <a:pt x="0" y="0"/>
                  </a:lnTo>
                  <a:lnTo>
                    <a:pt x="323" y="0"/>
                  </a:lnTo>
                  <a:lnTo>
                    <a:pt x="323" y="327"/>
                  </a:lnTo>
                  <a:lnTo>
                    <a:pt x="323" y="3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79" name="Freeform 378"/>
            <p:cNvSpPr>
              <a:spLocks/>
            </p:cNvSpPr>
            <p:nvPr/>
          </p:nvSpPr>
          <p:spPr bwMode="auto">
            <a:xfrm>
              <a:off x="6519220" y="6617592"/>
              <a:ext cx="118706" cy="329962"/>
            </a:xfrm>
            <a:custGeom>
              <a:avLst/>
              <a:gdLst>
                <a:gd name="T0" fmla="*/ 59 w 59"/>
                <a:gd name="T1" fmla="*/ 164 h 164"/>
                <a:gd name="T2" fmla="*/ 0 w 59"/>
                <a:gd name="T3" fmla="*/ 164 h 164"/>
                <a:gd name="T4" fmla="*/ 0 w 59"/>
                <a:gd name="T5" fmla="*/ 0 h 164"/>
                <a:gd name="T6" fmla="*/ 59 w 59"/>
                <a:gd name="T7" fmla="*/ 0 h 164"/>
                <a:gd name="T8" fmla="*/ 59 w 59"/>
                <a:gd name="T9" fmla="*/ 164 h 164"/>
                <a:gd name="T10" fmla="*/ 59 w 59"/>
                <a:gd name="T11" fmla="*/ 164 h 164"/>
              </a:gdLst>
              <a:ahLst/>
              <a:cxnLst>
                <a:cxn ang="0">
                  <a:pos x="T0" y="T1"/>
                </a:cxn>
                <a:cxn ang="0">
                  <a:pos x="T2" y="T3"/>
                </a:cxn>
                <a:cxn ang="0">
                  <a:pos x="T4" y="T5"/>
                </a:cxn>
                <a:cxn ang="0">
                  <a:pos x="T6" y="T7"/>
                </a:cxn>
                <a:cxn ang="0">
                  <a:pos x="T8" y="T9"/>
                </a:cxn>
                <a:cxn ang="0">
                  <a:pos x="T10" y="T11"/>
                </a:cxn>
              </a:cxnLst>
              <a:rect l="0" t="0" r="r" b="b"/>
              <a:pathLst>
                <a:path w="59" h="164">
                  <a:moveTo>
                    <a:pt x="59" y="164"/>
                  </a:moveTo>
                  <a:lnTo>
                    <a:pt x="0" y="164"/>
                  </a:lnTo>
                  <a:lnTo>
                    <a:pt x="0" y="0"/>
                  </a:lnTo>
                  <a:lnTo>
                    <a:pt x="59" y="0"/>
                  </a:lnTo>
                  <a:lnTo>
                    <a:pt x="59" y="164"/>
                  </a:lnTo>
                  <a:lnTo>
                    <a:pt x="59" y="164"/>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80" name="Freeform 379"/>
            <p:cNvSpPr>
              <a:spLocks/>
            </p:cNvSpPr>
            <p:nvPr/>
          </p:nvSpPr>
          <p:spPr bwMode="auto">
            <a:xfrm>
              <a:off x="6706333" y="6529065"/>
              <a:ext cx="126754" cy="418489"/>
            </a:xfrm>
            <a:custGeom>
              <a:avLst/>
              <a:gdLst>
                <a:gd name="T0" fmla="*/ 63 w 63"/>
                <a:gd name="T1" fmla="*/ 208 h 208"/>
                <a:gd name="T2" fmla="*/ 0 w 63"/>
                <a:gd name="T3" fmla="*/ 208 h 208"/>
                <a:gd name="T4" fmla="*/ 0 w 63"/>
                <a:gd name="T5" fmla="*/ 0 h 208"/>
                <a:gd name="T6" fmla="*/ 63 w 63"/>
                <a:gd name="T7" fmla="*/ 0 h 208"/>
                <a:gd name="T8" fmla="*/ 63 w 63"/>
                <a:gd name="T9" fmla="*/ 208 h 208"/>
                <a:gd name="T10" fmla="*/ 63 w 63"/>
                <a:gd name="T11" fmla="*/ 208 h 208"/>
              </a:gdLst>
              <a:ahLst/>
              <a:cxnLst>
                <a:cxn ang="0">
                  <a:pos x="T0" y="T1"/>
                </a:cxn>
                <a:cxn ang="0">
                  <a:pos x="T2" y="T3"/>
                </a:cxn>
                <a:cxn ang="0">
                  <a:pos x="T4" y="T5"/>
                </a:cxn>
                <a:cxn ang="0">
                  <a:pos x="T6" y="T7"/>
                </a:cxn>
                <a:cxn ang="0">
                  <a:pos x="T8" y="T9"/>
                </a:cxn>
                <a:cxn ang="0">
                  <a:pos x="T10" y="T11"/>
                </a:cxn>
              </a:cxnLst>
              <a:rect l="0" t="0" r="r" b="b"/>
              <a:pathLst>
                <a:path w="63" h="208">
                  <a:moveTo>
                    <a:pt x="63" y="208"/>
                  </a:moveTo>
                  <a:lnTo>
                    <a:pt x="0" y="208"/>
                  </a:lnTo>
                  <a:lnTo>
                    <a:pt x="0" y="0"/>
                  </a:lnTo>
                  <a:lnTo>
                    <a:pt x="63" y="0"/>
                  </a:lnTo>
                  <a:lnTo>
                    <a:pt x="63" y="208"/>
                  </a:lnTo>
                  <a:lnTo>
                    <a:pt x="63" y="208"/>
                  </a:lnTo>
                  <a:close/>
                </a:path>
              </a:pathLst>
            </a:cu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81" name="Freeform 380"/>
            <p:cNvSpPr>
              <a:spLocks/>
            </p:cNvSpPr>
            <p:nvPr/>
          </p:nvSpPr>
          <p:spPr bwMode="auto">
            <a:xfrm>
              <a:off x="6901493" y="6410359"/>
              <a:ext cx="120718" cy="537195"/>
            </a:xfrm>
            <a:custGeom>
              <a:avLst/>
              <a:gdLst>
                <a:gd name="T0" fmla="*/ 60 w 60"/>
                <a:gd name="T1" fmla="*/ 267 h 267"/>
                <a:gd name="T2" fmla="*/ 0 w 60"/>
                <a:gd name="T3" fmla="*/ 267 h 267"/>
                <a:gd name="T4" fmla="*/ 0 w 60"/>
                <a:gd name="T5" fmla="*/ 0 h 267"/>
                <a:gd name="T6" fmla="*/ 60 w 60"/>
                <a:gd name="T7" fmla="*/ 0 h 267"/>
                <a:gd name="T8" fmla="*/ 60 w 60"/>
                <a:gd name="T9" fmla="*/ 267 h 267"/>
                <a:gd name="T10" fmla="*/ 60 w 60"/>
                <a:gd name="T11" fmla="*/ 267 h 267"/>
              </a:gdLst>
              <a:ahLst/>
              <a:cxnLst>
                <a:cxn ang="0">
                  <a:pos x="T0" y="T1"/>
                </a:cxn>
                <a:cxn ang="0">
                  <a:pos x="T2" y="T3"/>
                </a:cxn>
                <a:cxn ang="0">
                  <a:pos x="T4" y="T5"/>
                </a:cxn>
                <a:cxn ang="0">
                  <a:pos x="T6" y="T7"/>
                </a:cxn>
                <a:cxn ang="0">
                  <a:pos x="T8" y="T9"/>
                </a:cxn>
                <a:cxn ang="0">
                  <a:pos x="T10" y="T11"/>
                </a:cxn>
              </a:cxnLst>
              <a:rect l="0" t="0" r="r" b="b"/>
              <a:pathLst>
                <a:path w="60" h="267">
                  <a:moveTo>
                    <a:pt x="60" y="267"/>
                  </a:moveTo>
                  <a:lnTo>
                    <a:pt x="0" y="267"/>
                  </a:lnTo>
                  <a:lnTo>
                    <a:pt x="0" y="0"/>
                  </a:lnTo>
                  <a:lnTo>
                    <a:pt x="60" y="0"/>
                  </a:lnTo>
                  <a:lnTo>
                    <a:pt x="60" y="267"/>
                  </a:lnTo>
                  <a:lnTo>
                    <a:pt x="60" y="267"/>
                  </a:lnTo>
                  <a:close/>
                </a:path>
              </a:pathLst>
            </a:custGeom>
            <a:solidFill>
              <a:srgbClr val="1E26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82" name="Freeform 381"/>
            <p:cNvSpPr>
              <a:spLocks/>
            </p:cNvSpPr>
            <p:nvPr/>
          </p:nvSpPr>
          <p:spPr bwMode="auto">
            <a:xfrm>
              <a:off x="6088660" y="6309761"/>
              <a:ext cx="293747" cy="291735"/>
            </a:xfrm>
            <a:custGeom>
              <a:avLst/>
              <a:gdLst>
                <a:gd name="T0" fmla="*/ 146 w 146"/>
                <a:gd name="T1" fmla="*/ 145 h 145"/>
                <a:gd name="T2" fmla="*/ 0 w 146"/>
                <a:gd name="T3" fmla="*/ 145 h 145"/>
                <a:gd name="T4" fmla="*/ 0 w 146"/>
                <a:gd name="T5" fmla="*/ 0 h 145"/>
                <a:gd name="T6" fmla="*/ 146 w 146"/>
                <a:gd name="T7" fmla="*/ 0 h 145"/>
                <a:gd name="T8" fmla="*/ 146 w 146"/>
                <a:gd name="T9" fmla="*/ 145 h 145"/>
                <a:gd name="T10" fmla="*/ 146 w 146"/>
                <a:gd name="T11" fmla="*/ 145 h 145"/>
              </a:gdLst>
              <a:ahLst/>
              <a:cxnLst>
                <a:cxn ang="0">
                  <a:pos x="T0" y="T1"/>
                </a:cxn>
                <a:cxn ang="0">
                  <a:pos x="T2" y="T3"/>
                </a:cxn>
                <a:cxn ang="0">
                  <a:pos x="T4" y="T5"/>
                </a:cxn>
                <a:cxn ang="0">
                  <a:pos x="T6" y="T7"/>
                </a:cxn>
                <a:cxn ang="0">
                  <a:pos x="T8" y="T9"/>
                </a:cxn>
                <a:cxn ang="0">
                  <a:pos x="T10" y="T11"/>
                </a:cxn>
              </a:cxnLst>
              <a:rect l="0" t="0" r="r" b="b"/>
              <a:pathLst>
                <a:path w="146" h="145">
                  <a:moveTo>
                    <a:pt x="146" y="145"/>
                  </a:moveTo>
                  <a:lnTo>
                    <a:pt x="0" y="145"/>
                  </a:lnTo>
                  <a:lnTo>
                    <a:pt x="0" y="0"/>
                  </a:lnTo>
                  <a:lnTo>
                    <a:pt x="146" y="0"/>
                  </a:lnTo>
                  <a:lnTo>
                    <a:pt x="146" y="145"/>
                  </a:lnTo>
                  <a:lnTo>
                    <a:pt x="146" y="1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83" name="Freeform 382"/>
            <p:cNvSpPr>
              <a:spLocks/>
            </p:cNvSpPr>
            <p:nvPr/>
          </p:nvSpPr>
          <p:spPr bwMode="auto">
            <a:xfrm>
              <a:off x="6142983" y="6390240"/>
              <a:ext cx="185101" cy="138826"/>
            </a:xfrm>
            <a:custGeom>
              <a:avLst/>
              <a:gdLst>
                <a:gd name="T0" fmla="*/ 92 w 92"/>
                <a:gd name="T1" fmla="*/ 14 h 69"/>
                <a:gd name="T2" fmla="*/ 76 w 92"/>
                <a:gd name="T3" fmla="*/ 0 h 69"/>
                <a:gd name="T4" fmla="*/ 34 w 92"/>
                <a:gd name="T5" fmla="*/ 43 h 69"/>
                <a:gd name="T6" fmla="*/ 14 w 92"/>
                <a:gd name="T7" fmla="*/ 21 h 69"/>
                <a:gd name="T8" fmla="*/ 0 w 92"/>
                <a:gd name="T9" fmla="*/ 35 h 69"/>
                <a:gd name="T10" fmla="*/ 34 w 92"/>
                <a:gd name="T11" fmla="*/ 69 h 69"/>
                <a:gd name="T12" fmla="*/ 92 w 92"/>
                <a:gd name="T13" fmla="*/ 14 h 69"/>
                <a:gd name="T14" fmla="*/ 92 w 92"/>
                <a:gd name="T15" fmla="*/ 14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69">
                  <a:moveTo>
                    <a:pt x="92" y="14"/>
                  </a:moveTo>
                  <a:lnTo>
                    <a:pt x="76" y="0"/>
                  </a:lnTo>
                  <a:lnTo>
                    <a:pt x="34" y="43"/>
                  </a:lnTo>
                  <a:lnTo>
                    <a:pt x="14" y="21"/>
                  </a:lnTo>
                  <a:lnTo>
                    <a:pt x="0" y="35"/>
                  </a:lnTo>
                  <a:lnTo>
                    <a:pt x="34" y="69"/>
                  </a:lnTo>
                  <a:lnTo>
                    <a:pt x="92" y="14"/>
                  </a:lnTo>
                  <a:lnTo>
                    <a:pt x="92" y="14"/>
                  </a:lnTo>
                  <a:close/>
                </a:path>
              </a:pathLst>
            </a:custGeom>
            <a:solidFill>
              <a:srgbClr val="0078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84" name="Freeform 383"/>
            <p:cNvSpPr>
              <a:spLocks/>
            </p:cNvSpPr>
            <p:nvPr/>
          </p:nvSpPr>
          <p:spPr bwMode="auto">
            <a:xfrm>
              <a:off x="6088660" y="6661855"/>
              <a:ext cx="293747" cy="289723"/>
            </a:xfrm>
            <a:custGeom>
              <a:avLst/>
              <a:gdLst>
                <a:gd name="T0" fmla="*/ 146 w 146"/>
                <a:gd name="T1" fmla="*/ 144 h 144"/>
                <a:gd name="T2" fmla="*/ 0 w 146"/>
                <a:gd name="T3" fmla="*/ 144 h 144"/>
                <a:gd name="T4" fmla="*/ 0 w 146"/>
                <a:gd name="T5" fmla="*/ 0 h 144"/>
                <a:gd name="T6" fmla="*/ 146 w 146"/>
                <a:gd name="T7" fmla="*/ 0 h 144"/>
                <a:gd name="T8" fmla="*/ 146 w 146"/>
                <a:gd name="T9" fmla="*/ 144 h 144"/>
                <a:gd name="T10" fmla="*/ 146 w 146"/>
                <a:gd name="T11" fmla="*/ 144 h 144"/>
              </a:gdLst>
              <a:ahLst/>
              <a:cxnLst>
                <a:cxn ang="0">
                  <a:pos x="T0" y="T1"/>
                </a:cxn>
                <a:cxn ang="0">
                  <a:pos x="T2" y="T3"/>
                </a:cxn>
                <a:cxn ang="0">
                  <a:pos x="T4" y="T5"/>
                </a:cxn>
                <a:cxn ang="0">
                  <a:pos x="T6" y="T7"/>
                </a:cxn>
                <a:cxn ang="0">
                  <a:pos x="T8" y="T9"/>
                </a:cxn>
                <a:cxn ang="0">
                  <a:pos x="T10" y="T11"/>
                </a:cxn>
              </a:cxnLst>
              <a:rect l="0" t="0" r="r" b="b"/>
              <a:pathLst>
                <a:path w="146" h="144">
                  <a:moveTo>
                    <a:pt x="146" y="144"/>
                  </a:moveTo>
                  <a:lnTo>
                    <a:pt x="0" y="144"/>
                  </a:lnTo>
                  <a:lnTo>
                    <a:pt x="0" y="0"/>
                  </a:lnTo>
                  <a:lnTo>
                    <a:pt x="146" y="0"/>
                  </a:lnTo>
                  <a:lnTo>
                    <a:pt x="146" y="144"/>
                  </a:lnTo>
                  <a:lnTo>
                    <a:pt x="146" y="1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85" name="Freeform 384"/>
            <p:cNvSpPr>
              <a:spLocks noEditPoints="1"/>
            </p:cNvSpPr>
            <p:nvPr/>
          </p:nvSpPr>
          <p:spPr bwMode="auto">
            <a:xfrm>
              <a:off x="6134935" y="6720202"/>
              <a:ext cx="199185" cy="169005"/>
            </a:xfrm>
            <a:custGeom>
              <a:avLst/>
              <a:gdLst>
                <a:gd name="T0" fmla="*/ 46 w 49"/>
                <a:gd name="T1" fmla="*/ 30 h 42"/>
                <a:gd name="T2" fmla="*/ 32 w 49"/>
                <a:gd name="T3" fmla="*/ 5 h 42"/>
                <a:gd name="T4" fmla="*/ 18 w 49"/>
                <a:gd name="T5" fmla="*/ 5 h 42"/>
                <a:gd name="T6" fmla="*/ 3 w 49"/>
                <a:gd name="T7" fmla="*/ 30 h 42"/>
                <a:gd name="T8" fmla="*/ 11 w 49"/>
                <a:gd name="T9" fmla="*/ 42 h 42"/>
                <a:gd name="T10" fmla="*/ 39 w 49"/>
                <a:gd name="T11" fmla="*/ 42 h 42"/>
                <a:gd name="T12" fmla="*/ 46 w 49"/>
                <a:gd name="T13" fmla="*/ 30 h 42"/>
                <a:gd name="T14" fmla="*/ 28 w 49"/>
                <a:gd name="T15" fmla="*/ 10 h 42"/>
                <a:gd name="T16" fmla="*/ 27 w 49"/>
                <a:gd name="T17" fmla="*/ 28 h 42"/>
                <a:gd name="T18" fmla="*/ 22 w 49"/>
                <a:gd name="T19" fmla="*/ 28 h 42"/>
                <a:gd name="T20" fmla="*/ 21 w 49"/>
                <a:gd name="T21" fmla="*/ 10 h 42"/>
                <a:gd name="T22" fmla="*/ 28 w 49"/>
                <a:gd name="T23" fmla="*/ 10 h 42"/>
                <a:gd name="T24" fmla="*/ 28 w 49"/>
                <a:gd name="T25" fmla="*/ 37 h 42"/>
                <a:gd name="T26" fmla="*/ 25 w 49"/>
                <a:gd name="T27" fmla="*/ 37 h 42"/>
                <a:gd name="T28" fmla="*/ 22 w 49"/>
                <a:gd name="T29" fmla="*/ 37 h 42"/>
                <a:gd name="T30" fmla="*/ 21 w 49"/>
                <a:gd name="T31" fmla="*/ 35 h 42"/>
                <a:gd name="T32" fmla="*/ 22 w 49"/>
                <a:gd name="T33" fmla="*/ 31 h 42"/>
                <a:gd name="T34" fmla="*/ 25 w 49"/>
                <a:gd name="T35" fmla="*/ 31 h 42"/>
                <a:gd name="T36" fmla="*/ 28 w 49"/>
                <a:gd name="T37" fmla="*/ 31 h 42"/>
                <a:gd name="T38" fmla="*/ 28 w 49"/>
                <a:gd name="T39" fmla="*/ 35 h 42"/>
                <a:gd name="T40" fmla="*/ 28 w 49"/>
                <a:gd name="T4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42">
                  <a:moveTo>
                    <a:pt x="46" y="30"/>
                  </a:moveTo>
                  <a:cubicBezTo>
                    <a:pt x="32" y="5"/>
                    <a:pt x="32" y="5"/>
                    <a:pt x="32" y="5"/>
                  </a:cubicBezTo>
                  <a:cubicBezTo>
                    <a:pt x="29" y="0"/>
                    <a:pt x="21" y="0"/>
                    <a:pt x="18" y="5"/>
                  </a:cubicBezTo>
                  <a:cubicBezTo>
                    <a:pt x="3" y="30"/>
                    <a:pt x="3" y="30"/>
                    <a:pt x="3" y="30"/>
                  </a:cubicBezTo>
                  <a:cubicBezTo>
                    <a:pt x="0" y="36"/>
                    <a:pt x="4" y="42"/>
                    <a:pt x="11" y="42"/>
                  </a:cubicBezTo>
                  <a:cubicBezTo>
                    <a:pt x="39" y="42"/>
                    <a:pt x="39" y="42"/>
                    <a:pt x="39" y="42"/>
                  </a:cubicBezTo>
                  <a:cubicBezTo>
                    <a:pt x="46" y="42"/>
                    <a:pt x="49" y="36"/>
                    <a:pt x="46" y="30"/>
                  </a:cubicBezTo>
                  <a:close/>
                  <a:moveTo>
                    <a:pt x="28" y="10"/>
                  </a:moveTo>
                  <a:cubicBezTo>
                    <a:pt x="27" y="28"/>
                    <a:pt x="27" y="28"/>
                    <a:pt x="27" y="28"/>
                  </a:cubicBezTo>
                  <a:cubicBezTo>
                    <a:pt x="22" y="28"/>
                    <a:pt x="22" y="28"/>
                    <a:pt x="22" y="28"/>
                  </a:cubicBezTo>
                  <a:cubicBezTo>
                    <a:pt x="21" y="10"/>
                    <a:pt x="21" y="10"/>
                    <a:pt x="21" y="10"/>
                  </a:cubicBezTo>
                  <a:lnTo>
                    <a:pt x="28" y="10"/>
                  </a:lnTo>
                  <a:close/>
                  <a:moveTo>
                    <a:pt x="28" y="37"/>
                  </a:moveTo>
                  <a:cubicBezTo>
                    <a:pt x="27" y="37"/>
                    <a:pt x="26" y="37"/>
                    <a:pt x="25" y="37"/>
                  </a:cubicBezTo>
                  <a:cubicBezTo>
                    <a:pt x="23" y="37"/>
                    <a:pt x="23" y="37"/>
                    <a:pt x="22" y="37"/>
                  </a:cubicBezTo>
                  <a:cubicBezTo>
                    <a:pt x="21" y="36"/>
                    <a:pt x="21" y="35"/>
                    <a:pt x="21" y="35"/>
                  </a:cubicBezTo>
                  <a:cubicBezTo>
                    <a:pt x="21" y="34"/>
                    <a:pt x="21" y="32"/>
                    <a:pt x="22" y="31"/>
                  </a:cubicBezTo>
                  <a:cubicBezTo>
                    <a:pt x="23" y="31"/>
                    <a:pt x="23" y="31"/>
                    <a:pt x="25" y="31"/>
                  </a:cubicBezTo>
                  <a:cubicBezTo>
                    <a:pt x="26" y="31"/>
                    <a:pt x="27" y="31"/>
                    <a:pt x="28" y="31"/>
                  </a:cubicBezTo>
                  <a:cubicBezTo>
                    <a:pt x="28" y="32"/>
                    <a:pt x="28" y="34"/>
                    <a:pt x="28" y="35"/>
                  </a:cubicBezTo>
                  <a:cubicBezTo>
                    <a:pt x="28" y="35"/>
                    <a:pt x="28" y="36"/>
                    <a:pt x="28" y="37"/>
                  </a:cubicBez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sp>
          <p:nvSpPr>
            <p:cNvPr id="386" name="Freeform 385"/>
            <p:cNvSpPr>
              <a:spLocks/>
            </p:cNvSpPr>
            <p:nvPr/>
          </p:nvSpPr>
          <p:spPr bwMode="auto">
            <a:xfrm>
              <a:off x="6040372" y="6134720"/>
              <a:ext cx="1108593" cy="106634"/>
            </a:xfrm>
            <a:custGeom>
              <a:avLst/>
              <a:gdLst>
                <a:gd name="T0" fmla="*/ 551 w 551"/>
                <a:gd name="T1" fmla="*/ 53 h 53"/>
                <a:gd name="T2" fmla="*/ 0 w 551"/>
                <a:gd name="T3" fmla="*/ 53 h 53"/>
                <a:gd name="T4" fmla="*/ 0 w 551"/>
                <a:gd name="T5" fmla="*/ 0 h 53"/>
                <a:gd name="T6" fmla="*/ 551 w 551"/>
                <a:gd name="T7" fmla="*/ 0 h 53"/>
                <a:gd name="T8" fmla="*/ 551 w 551"/>
                <a:gd name="T9" fmla="*/ 53 h 53"/>
                <a:gd name="T10" fmla="*/ 551 w 551"/>
                <a:gd name="T11" fmla="*/ 53 h 53"/>
              </a:gdLst>
              <a:ahLst/>
              <a:cxnLst>
                <a:cxn ang="0">
                  <a:pos x="T0" y="T1"/>
                </a:cxn>
                <a:cxn ang="0">
                  <a:pos x="T2" y="T3"/>
                </a:cxn>
                <a:cxn ang="0">
                  <a:pos x="T4" y="T5"/>
                </a:cxn>
                <a:cxn ang="0">
                  <a:pos x="T6" y="T7"/>
                </a:cxn>
                <a:cxn ang="0">
                  <a:pos x="T8" y="T9"/>
                </a:cxn>
                <a:cxn ang="0">
                  <a:pos x="T10" y="T11"/>
                </a:cxn>
              </a:cxnLst>
              <a:rect l="0" t="0" r="r" b="b"/>
              <a:pathLst>
                <a:path w="551" h="53">
                  <a:moveTo>
                    <a:pt x="551" y="53"/>
                  </a:moveTo>
                  <a:lnTo>
                    <a:pt x="0" y="53"/>
                  </a:lnTo>
                  <a:lnTo>
                    <a:pt x="0" y="0"/>
                  </a:lnTo>
                  <a:lnTo>
                    <a:pt x="551" y="0"/>
                  </a:lnTo>
                  <a:lnTo>
                    <a:pt x="551" y="53"/>
                  </a:lnTo>
                  <a:lnTo>
                    <a:pt x="551" y="53"/>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grpSp>
      <p:sp>
        <p:nvSpPr>
          <p:cNvPr id="389" name="Rectangle 388"/>
          <p:cNvSpPr/>
          <p:nvPr/>
        </p:nvSpPr>
        <p:spPr bwMode="auto">
          <a:xfrm>
            <a:off x="1320413" y="2281781"/>
            <a:ext cx="1239706" cy="37211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45720" tIns="143428" rIns="45720" bIns="143428"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a:lnSpc>
                <a:spcPct val="90000"/>
              </a:lnSpc>
              <a:spcAft>
                <a:spcPts val="600"/>
              </a:spcAft>
            </a:pPr>
            <a:r>
              <a:rPr lang="en-US" sz="1000" dirty="0">
                <a:solidFill>
                  <a:schemeClr val="tx1"/>
                </a:solidFill>
                <a:cs typeface="Segoe UI Semibold" panose="020B0702040204020203" pitchFamily="34" charset="0"/>
              </a:rPr>
              <a:t>Information Protection</a:t>
            </a:r>
            <a:endParaRPr lang="en-US" sz="1000" dirty="0">
              <a:solidFill>
                <a:schemeClr val="tx1"/>
              </a:solidFill>
            </a:endParaRPr>
          </a:p>
        </p:txBody>
      </p:sp>
      <p:sp>
        <p:nvSpPr>
          <p:cNvPr id="391" name="Rectangle 390"/>
          <p:cNvSpPr/>
          <p:nvPr/>
        </p:nvSpPr>
        <p:spPr bwMode="auto">
          <a:xfrm>
            <a:off x="3126601" y="1846419"/>
            <a:ext cx="914616" cy="37211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45720" tIns="143428" rIns="45720" bIns="143428"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a:lnSpc>
                <a:spcPct val="90000"/>
              </a:lnSpc>
              <a:spcAft>
                <a:spcPts val="600"/>
              </a:spcAft>
            </a:pPr>
            <a:r>
              <a:rPr lang="en-US" sz="1000" dirty="0">
                <a:solidFill>
                  <a:schemeClr val="tx1"/>
                </a:solidFill>
                <a:cs typeface="Segoe UI Semibold" panose="020B0702040204020203" pitchFamily="34" charset="0"/>
              </a:rPr>
              <a:t>Desktop Virtualization</a:t>
            </a:r>
            <a:endParaRPr lang="en-US" sz="1000" dirty="0">
              <a:solidFill>
                <a:schemeClr val="tx1"/>
              </a:solidFill>
            </a:endParaRPr>
          </a:p>
        </p:txBody>
      </p:sp>
      <p:cxnSp>
        <p:nvCxnSpPr>
          <p:cNvPr id="393" name="Straight Connector 392"/>
          <p:cNvCxnSpPr/>
          <p:nvPr/>
        </p:nvCxnSpPr>
        <p:spPr>
          <a:xfrm>
            <a:off x="4176931" y="1459990"/>
            <a:ext cx="0" cy="4628610"/>
          </a:xfrm>
          <a:prstGeom prst="line">
            <a:avLst/>
          </a:prstGeom>
          <a:ln w="9525">
            <a:solidFill>
              <a:schemeClr val="tx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95" name="Rectangle 394"/>
          <p:cNvSpPr/>
          <p:nvPr/>
        </p:nvSpPr>
        <p:spPr bwMode="auto">
          <a:xfrm>
            <a:off x="513929" y="2743944"/>
            <a:ext cx="1239842" cy="52635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45720" tIns="143428" rIns="45720" bIns="143428"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a:lnSpc>
                <a:spcPct val="90000"/>
              </a:lnSpc>
              <a:spcAft>
                <a:spcPts val="600"/>
              </a:spcAft>
            </a:pPr>
            <a:r>
              <a:rPr lang="en-US" sz="1000" dirty="0">
                <a:solidFill>
                  <a:schemeClr val="tx1"/>
                </a:solidFill>
                <a:cs typeface="Segoe UI Semibold" panose="020B0702040204020203" pitchFamily="34" charset="0"/>
              </a:rPr>
              <a:t>Mobile Device &amp; App Management</a:t>
            </a:r>
            <a:endParaRPr lang="en-US" sz="1000" dirty="0">
              <a:solidFill>
                <a:schemeClr val="tx1"/>
              </a:solidFill>
            </a:endParaRPr>
          </a:p>
        </p:txBody>
      </p:sp>
      <p:sp>
        <p:nvSpPr>
          <p:cNvPr id="397" name="Rectangle 396"/>
          <p:cNvSpPr/>
          <p:nvPr/>
        </p:nvSpPr>
        <p:spPr bwMode="auto">
          <a:xfrm>
            <a:off x="2001632" y="2136641"/>
            <a:ext cx="1550493" cy="37211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45720" tIns="143428" rIns="45720" bIns="143428"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a:lnSpc>
                <a:spcPct val="90000"/>
              </a:lnSpc>
              <a:spcAft>
                <a:spcPts val="600"/>
              </a:spcAft>
            </a:pPr>
            <a:r>
              <a:rPr lang="en-US" sz="1000" dirty="0">
                <a:solidFill>
                  <a:schemeClr val="tx1"/>
                </a:solidFill>
                <a:cs typeface="Segoe UI Semibold" panose="020B0702040204020203" pitchFamily="34" charset="0"/>
              </a:rPr>
              <a:t>Identity &amp; Access Management</a:t>
            </a:r>
            <a:endParaRPr lang="en-US" sz="1000" dirty="0">
              <a:solidFill>
                <a:schemeClr val="tx1"/>
              </a:solidFill>
            </a:endParaRPr>
          </a:p>
        </p:txBody>
      </p:sp>
      <p:sp>
        <p:nvSpPr>
          <p:cNvPr id="399" name="TextBox 486"/>
          <p:cNvSpPr txBox="1"/>
          <p:nvPr/>
        </p:nvSpPr>
        <p:spPr>
          <a:xfrm rot="16200000">
            <a:off x="-202427" y="5426668"/>
            <a:ext cx="1682972" cy="627864"/>
          </a:xfrm>
          <a:prstGeom prst="rect">
            <a:avLst/>
          </a:prstGeom>
          <a:noFill/>
        </p:spPr>
        <p:txBody>
          <a:bodyPr wrap="square" lIns="182880" tIns="146304" rIns="182880" bIns="14630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nSpc>
                <a:spcPct val="90000"/>
              </a:lnSpc>
            </a:pPr>
            <a:r>
              <a:rPr lang="en-US" sz="1200" dirty="0">
                <a:solidFill>
                  <a:schemeClr val="tx2"/>
                </a:solidFill>
                <a:latin typeface="Segoe UI Semibold" panose="020B0702040204020203" pitchFamily="34" charset="0"/>
                <a:cs typeface="Segoe UI Semibold" panose="020B0702040204020203" pitchFamily="34" charset="0"/>
              </a:rPr>
              <a:t>Aggregate Growth Over 3 Years</a:t>
            </a:r>
          </a:p>
        </p:txBody>
      </p:sp>
      <p:cxnSp>
        <p:nvCxnSpPr>
          <p:cNvPr id="401" name="Straight Connector 400"/>
          <p:cNvCxnSpPr/>
          <p:nvPr/>
        </p:nvCxnSpPr>
        <p:spPr>
          <a:xfrm>
            <a:off x="1548031" y="3303774"/>
            <a:ext cx="0" cy="3326725"/>
          </a:xfrm>
          <a:prstGeom prst="line">
            <a:avLst/>
          </a:prstGeom>
          <a:ln w="9525">
            <a:solidFill>
              <a:schemeClr val="tx1">
                <a:lumMod val="40000"/>
                <a:lumOff val="60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03" name="Straight Connector 402"/>
          <p:cNvCxnSpPr/>
          <p:nvPr/>
        </p:nvCxnSpPr>
        <p:spPr>
          <a:xfrm>
            <a:off x="2357656" y="2755694"/>
            <a:ext cx="0" cy="3664021"/>
          </a:xfrm>
          <a:prstGeom prst="line">
            <a:avLst/>
          </a:prstGeom>
          <a:ln w="9525">
            <a:solidFill>
              <a:schemeClr val="tx1">
                <a:lumMod val="40000"/>
                <a:lumOff val="60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05" name="Straight Connector 404"/>
          <p:cNvCxnSpPr/>
          <p:nvPr/>
        </p:nvCxnSpPr>
        <p:spPr>
          <a:xfrm>
            <a:off x="3183751" y="2614376"/>
            <a:ext cx="0" cy="4012385"/>
          </a:xfrm>
          <a:prstGeom prst="line">
            <a:avLst/>
          </a:prstGeom>
          <a:ln w="9525">
            <a:solidFill>
              <a:schemeClr val="tx1">
                <a:lumMod val="40000"/>
                <a:lumOff val="60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407" name="Rectangle 406"/>
          <p:cNvSpPr/>
          <p:nvPr/>
        </p:nvSpPr>
        <p:spPr>
          <a:xfrm>
            <a:off x="8449747" y="4147933"/>
            <a:ext cx="3720881" cy="517065"/>
          </a:xfrm>
          <a:prstGeom prst="rect">
            <a:avLst/>
          </a:prstGeom>
        </p:spPr>
        <p:txBody>
          <a:bodyPr wrap="square" lIns="182880" tIns="146304" rIns="182880" bIns="146304">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nSpc>
                <a:spcPct val="90000"/>
              </a:lnSpc>
              <a:spcAft>
                <a:spcPts val="400"/>
              </a:spcAft>
              <a:defRPr/>
            </a:pPr>
            <a:r>
              <a:rPr lang="en-US" sz="800" dirty="0">
                <a:solidFill>
                  <a:srgbClr val="FFFFFF">
                    <a:lumMod val="65000"/>
                  </a:srgbClr>
                </a:solidFill>
              </a:rPr>
              <a:t>Source: </a:t>
            </a:r>
            <a:br>
              <a:rPr lang="en-US" sz="800" dirty="0">
                <a:solidFill>
                  <a:srgbClr val="FFFFFF">
                    <a:lumMod val="65000"/>
                  </a:srgbClr>
                </a:solidFill>
              </a:rPr>
            </a:br>
            <a:r>
              <a:rPr lang="en-US" sz="800" dirty="0">
                <a:solidFill>
                  <a:srgbClr val="FFFFFF">
                    <a:lumMod val="65000"/>
                  </a:srgbClr>
                </a:solidFill>
              </a:rPr>
              <a:t>1: Microsoft Cloud Platform Partner Economics Research, 2015</a:t>
            </a:r>
          </a:p>
        </p:txBody>
      </p:sp>
      <p:sp>
        <p:nvSpPr>
          <p:cNvPr id="409" name="Title 1"/>
          <p:cNvSpPr txBox="1">
            <a:spLocks/>
          </p:cNvSpPr>
          <p:nvPr/>
        </p:nvSpPr>
        <p:spPr>
          <a:xfrm>
            <a:off x="547688" y="295275"/>
            <a:ext cx="11888787"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400" b="0" kern="1200" cap="none" spc="-102" baseline="0" dirty="0" smtClean="0">
                <a:ln w="3175">
                  <a:noFill/>
                </a:ln>
                <a:gradFill>
                  <a:gsLst>
                    <a:gs pos="1250">
                      <a:schemeClr val="accent1"/>
                    </a:gs>
                    <a:gs pos="100000">
                      <a:schemeClr val="accent1"/>
                    </a:gs>
                  </a:gsLst>
                  <a:lin ang="5400000" scaled="0"/>
                </a:gradFill>
                <a:effectLst/>
                <a:latin typeface="Segoe UI Light" panose="020B0502040204020203" pitchFamily="34" charset="0"/>
                <a:ea typeface="+mn-ea"/>
                <a:cs typeface="Segoe UI Light" panose="020B0502040204020203" pitchFamily="34" charset="0"/>
              </a:defRPr>
            </a:lvl1pPr>
          </a:lstStyle>
          <a:p>
            <a:r>
              <a:rPr lang="en-US"/>
              <a:t>Opportunity Economics</a:t>
            </a:r>
            <a:r>
              <a:rPr lang="en-US" baseline="30000"/>
              <a:t>1</a:t>
            </a:r>
            <a:endParaRPr lang="en-US"/>
          </a:p>
        </p:txBody>
      </p:sp>
    </p:spTree>
    <p:extLst>
      <p:ext uri="{BB962C8B-B14F-4D97-AF65-F5344CB8AC3E}">
        <p14:creationId xmlns:p14="http://schemas.microsoft.com/office/powerpoint/2010/main" val="422160950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9564" cy="917575"/>
          </a:xfrm>
        </p:spPr>
        <p:txBody>
          <a:bodyPr/>
          <a:lstStyle/>
          <a:p>
            <a:r>
              <a:rPr lang="en-US" dirty="0"/>
              <a:t>Grow your Business</a:t>
            </a:r>
          </a:p>
        </p:txBody>
      </p:sp>
      <p:sp>
        <p:nvSpPr>
          <p:cNvPr id="25" name="TextBox 24"/>
          <p:cNvSpPr txBox="1"/>
          <p:nvPr/>
        </p:nvSpPr>
        <p:spPr>
          <a:xfrm>
            <a:off x="274319" y="4946589"/>
            <a:ext cx="1210909" cy="849463"/>
          </a:xfrm>
          <a:prstGeom prst="rect">
            <a:avLst/>
          </a:prstGeom>
          <a:noFill/>
        </p:spPr>
        <p:txBody>
          <a:bodyPr wrap="none" lIns="182880" tIns="146304" rIns="182880" bIns="146304" rtlCol="0" anchor="ctr">
            <a:spAutoFit/>
          </a:bodyPr>
          <a:lstStyle/>
          <a:p>
            <a:pPr>
              <a:lnSpc>
                <a:spcPct val="90000"/>
              </a:lnSpc>
              <a:spcAft>
                <a:spcPts val="600"/>
              </a:spcAft>
            </a:pPr>
            <a:r>
              <a:rPr lang="en-US" sz="4000" dirty="0">
                <a:solidFill>
                  <a:schemeClr val="tx2"/>
                </a:solidFill>
                <a:latin typeface="Segoe UI Light"/>
              </a:rPr>
              <a:t>71%</a:t>
            </a:r>
          </a:p>
        </p:txBody>
      </p:sp>
      <p:sp>
        <p:nvSpPr>
          <p:cNvPr id="26" name="TextBox 25"/>
          <p:cNvSpPr txBox="1"/>
          <p:nvPr/>
        </p:nvSpPr>
        <p:spPr>
          <a:xfrm>
            <a:off x="274319" y="5822337"/>
            <a:ext cx="1300677" cy="849463"/>
          </a:xfrm>
          <a:prstGeom prst="rect">
            <a:avLst/>
          </a:prstGeom>
          <a:noFill/>
        </p:spPr>
        <p:txBody>
          <a:bodyPr wrap="none" lIns="182880" tIns="146304" rIns="182880" bIns="146304" rtlCol="0" anchor="ctr">
            <a:spAutoFit/>
          </a:bodyPr>
          <a:lstStyle>
            <a:defPPr>
              <a:defRPr lang="en-US"/>
            </a:defPPr>
            <a:lvl1pPr>
              <a:lnSpc>
                <a:spcPct val="90000"/>
              </a:lnSpc>
              <a:spcAft>
                <a:spcPts val="600"/>
              </a:spcAft>
              <a:defRPr sz="4000">
                <a:solidFill>
                  <a:schemeClr val="accent2"/>
                </a:solidFill>
                <a:latin typeface="Segoe UI Light"/>
              </a:defRPr>
            </a:lvl1pPr>
          </a:lstStyle>
          <a:p>
            <a:r>
              <a:rPr lang="en-US" dirty="0">
                <a:solidFill>
                  <a:schemeClr val="tx2"/>
                </a:solidFill>
              </a:rPr>
              <a:t>36%</a:t>
            </a:r>
          </a:p>
        </p:txBody>
      </p:sp>
      <p:sp>
        <p:nvSpPr>
          <p:cNvPr id="27" name="TextBox 26"/>
          <p:cNvSpPr txBox="1"/>
          <p:nvPr/>
        </p:nvSpPr>
        <p:spPr>
          <a:xfrm>
            <a:off x="1579180" y="5029688"/>
            <a:ext cx="3429840" cy="683264"/>
          </a:xfrm>
          <a:prstGeom prst="rect">
            <a:avLst/>
          </a:prstGeom>
          <a:noFill/>
        </p:spPr>
        <p:txBody>
          <a:bodyPr wrap="square" lIns="182880" tIns="146304" rIns="182880" bIns="146304" rtlCol="0" anchor="ctr">
            <a:spAutoFit/>
          </a:bodyPr>
          <a:lstStyle/>
          <a:p>
            <a:pPr>
              <a:lnSpc>
                <a:spcPct val="90000"/>
              </a:lnSpc>
              <a:spcAft>
                <a:spcPts val="600"/>
              </a:spcAft>
            </a:pPr>
            <a:r>
              <a:rPr lang="en-US" sz="1400" dirty="0">
                <a:solidFill>
                  <a:srgbClr val="505050"/>
                </a:solidFill>
              </a:rPr>
              <a:t>of partners offer </a:t>
            </a:r>
            <a:r>
              <a:rPr lang="en-US" sz="1400" dirty="0">
                <a:solidFill>
                  <a:srgbClr val="505050"/>
                </a:solidFill>
                <a:latin typeface="Segoe UI Semibold" panose="020B0702040204020203" pitchFamily="34" charset="0"/>
                <a:cs typeface="Segoe UI Semibold" panose="020B0702040204020203" pitchFamily="34" charset="0"/>
              </a:rPr>
              <a:t>Managed Services </a:t>
            </a:r>
            <a:r>
              <a:rPr lang="en-US" sz="1400" dirty="0">
                <a:solidFill>
                  <a:srgbClr val="505050"/>
                </a:solidFill>
              </a:rPr>
              <a:t>for their Enterprise Mobility practice</a:t>
            </a:r>
            <a:r>
              <a:rPr lang="en-US" sz="1400" baseline="30000" dirty="0">
                <a:solidFill>
                  <a:srgbClr val="505050"/>
                </a:solidFill>
              </a:rPr>
              <a:t>1</a:t>
            </a:r>
            <a:endParaRPr lang="en-US" sz="1400" dirty="0">
              <a:solidFill>
                <a:srgbClr val="505050"/>
              </a:solidFill>
            </a:endParaRPr>
          </a:p>
        </p:txBody>
      </p:sp>
      <p:sp>
        <p:nvSpPr>
          <p:cNvPr id="28" name="TextBox 27"/>
          <p:cNvSpPr txBox="1"/>
          <p:nvPr/>
        </p:nvSpPr>
        <p:spPr>
          <a:xfrm>
            <a:off x="1579180" y="5907202"/>
            <a:ext cx="3338651" cy="683264"/>
          </a:xfrm>
          <a:prstGeom prst="rect">
            <a:avLst/>
          </a:prstGeom>
          <a:noFill/>
        </p:spPr>
        <p:txBody>
          <a:bodyPr wrap="square" lIns="182880" tIns="146304" rIns="182880" bIns="146304" rtlCol="0" anchor="ctr">
            <a:spAutoFit/>
          </a:bodyPr>
          <a:lstStyle>
            <a:defPPr>
              <a:defRPr lang="en-US"/>
            </a:defPPr>
            <a:lvl1pPr>
              <a:lnSpc>
                <a:spcPct val="90000"/>
              </a:lnSpc>
              <a:spcAft>
                <a:spcPts val="600"/>
              </a:spcAft>
              <a:defRPr sz="1400">
                <a:gradFill>
                  <a:gsLst>
                    <a:gs pos="2917">
                      <a:srgbClr val="505050"/>
                    </a:gs>
                    <a:gs pos="30000">
                      <a:srgbClr val="505050"/>
                    </a:gs>
                  </a:gsLst>
                  <a:lin ang="5400000" scaled="0"/>
                </a:gradFill>
              </a:defRPr>
            </a:lvl1pPr>
          </a:lstStyle>
          <a:p>
            <a:r>
              <a:rPr lang="en-US" dirty="0">
                <a:solidFill>
                  <a:srgbClr val="505050"/>
                </a:solidFill>
              </a:rPr>
              <a:t>of partners have also built </a:t>
            </a:r>
            <a:r>
              <a:rPr lang="en-US" dirty="0">
                <a:solidFill>
                  <a:srgbClr val="505050"/>
                </a:solidFill>
                <a:latin typeface="Segoe UI Semibold" panose="020B0702040204020203" pitchFamily="34" charset="0"/>
                <a:cs typeface="Segoe UI Semibold" panose="020B0702040204020203" pitchFamily="34" charset="0"/>
              </a:rPr>
              <a:t>Unique IP </a:t>
            </a:r>
            <a:r>
              <a:rPr lang="en-US" dirty="0">
                <a:solidFill>
                  <a:srgbClr val="505050"/>
                </a:solidFill>
              </a:rPr>
              <a:t>within their practice</a:t>
            </a:r>
            <a:r>
              <a:rPr lang="en-US" baseline="30000" dirty="0">
                <a:solidFill>
                  <a:srgbClr val="505050"/>
                </a:solidFill>
              </a:rPr>
              <a:t>1</a:t>
            </a:r>
            <a:endParaRPr lang="en-US" dirty="0">
              <a:solidFill>
                <a:srgbClr val="505050"/>
              </a:solidFill>
            </a:endParaRPr>
          </a:p>
        </p:txBody>
      </p:sp>
      <p:sp>
        <p:nvSpPr>
          <p:cNvPr id="21" name="TextBox 20"/>
          <p:cNvSpPr txBox="1"/>
          <p:nvPr/>
        </p:nvSpPr>
        <p:spPr>
          <a:xfrm>
            <a:off x="274319" y="1330851"/>
            <a:ext cx="462618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rgbClr val="505050"/>
                    </a:gs>
                    <a:gs pos="30000">
                      <a:srgbClr val="505050"/>
                    </a:gs>
                  </a:gsLst>
                  <a:lin ang="5400000" scaled="0"/>
                </a:gradFill>
                <a:latin typeface="Segoe UI Light"/>
              </a:rPr>
              <a:t>Build Your Practice</a:t>
            </a:r>
          </a:p>
        </p:txBody>
      </p:sp>
      <p:sp>
        <p:nvSpPr>
          <p:cNvPr id="30" name="TextBox 29"/>
          <p:cNvSpPr txBox="1"/>
          <p:nvPr/>
        </p:nvSpPr>
        <p:spPr>
          <a:xfrm>
            <a:off x="274319" y="4371553"/>
            <a:ext cx="4546698"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rgbClr val="505050"/>
                    </a:gs>
                    <a:gs pos="30000">
                      <a:srgbClr val="505050"/>
                    </a:gs>
                  </a:gsLst>
                  <a:lin ang="5400000" scaled="0"/>
                </a:gradFill>
                <a:latin typeface="Segoe UI Light"/>
              </a:rPr>
              <a:t>Expand Your Services</a:t>
            </a:r>
          </a:p>
        </p:txBody>
      </p:sp>
      <p:grpSp>
        <p:nvGrpSpPr>
          <p:cNvPr id="41" name="Group 40"/>
          <p:cNvGrpSpPr/>
          <p:nvPr/>
        </p:nvGrpSpPr>
        <p:grpSpPr>
          <a:xfrm>
            <a:off x="483192" y="2020096"/>
            <a:ext cx="430279" cy="432028"/>
            <a:chOff x="5476876" y="3667021"/>
            <a:chExt cx="568324" cy="570634"/>
          </a:xfrm>
        </p:grpSpPr>
        <p:sp>
          <p:nvSpPr>
            <p:cNvPr id="42" name="Oval 41"/>
            <p:cNvSpPr/>
            <p:nvPr/>
          </p:nvSpPr>
          <p:spPr bwMode="auto">
            <a:xfrm>
              <a:off x="5486604" y="3686477"/>
              <a:ext cx="545289" cy="54528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rgbClr val="68217A"/>
                </a:solidFill>
                <a:ea typeface="Segoe UI" pitchFamily="34" charset="0"/>
                <a:cs typeface="Segoe UI" pitchFamily="34" charset="0"/>
              </a:endParaRPr>
            </a:p>
          </p:txBody>
        </p:sp>
        <p:sp>
          <p:nvSpPr>
            <p:cNvPr id="43" name="Freeform 9"/>
            <p:cNvSpPr>
              <a:spLocks noEditPoints="1"/>
            </p:cNvSpPr>
            <p:nvPr/>
          </p:nvSpPr>
          <p:spPr bwMode="black">
            <a:xfrm>
              <a:off x="5476876" y="3667021"/>
              <a:ext cx="568324" cy="570634"/>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dirty="0">
                <a:solidFill>
                  <a:srgbClr val="68217A"/>
                </a:solidFill>
              </a:endParaRPr>
            </a:p>
          </p:txBody>
        </p:sp>
      </p:grpSp>
      <p:sp>
        <p:nvSpPr>
          <p:cNvPr id="50" name="TextBox 49"/>
          <p:cNvSpPr txBox="1"/>
          <p:nvPr/>
        </p:nvSpPr>
        <p:spPr>
          <a:xfrm>
            <a:off x="1001163" y="1894478"/>
            <a:ext cx="4349262" cy="683264"/>
          </a:xfrm>
          <a:prstGeom prst="rect">
            <a:avLst/>
          </a:prstGeom>
          <a:noFill/>
        </p:spPr>
        <p:txBody>
          <a:bodyPr wrap="square" lIns="182880" tIns="146304" rIns="182880" bIns="146304" rtlCol="0" anchor="ctr">
            <a:spAutoFit/>
          </a:bodyPr>
          <a:lstStyle/>
          <a:p>
            <a:pPr>
              <a:lnSpc>
                <a:spcPct val="90000"/>
              </a:lnSpc>
              <a:spcAft>
                <a:spcPts val="600"/>
              </a:spcAft>
            </a:pPr>
            <a:r>
              <a:rPr lang="en-US" sz="1400" dirty="0">
                <a:solidFill>
                  <a:srgbClr val="505050"/>
                </a:solidFill>
              </a:rPr>
              <a:t>Define your </a:t>
            </a:r>
            <a:r>
              <a:rPr lang="en-US" sz="1400" dirty="0">
                <a:solidFill>
                  <a:srgbClr val="505050"/>
                </a:solidFill>
                <a:latin typeface="Segoe UI Semibold" panose="020B0702040204020203" pitchFamily="34" charset="0"/>
                <a:cs typeface="Segoe UI Semibold" panose="020B0702040204020203" pitchFamily="34" charset="0"/>
                <a:hlinkClick r:id="rId3"/>
              </a:rPr>
              <a:t>business roadmap </a:t>
            </a:r>
            <a:r>
              <a:rPr lang="en-US" sz="1400" dirty="0">
                <a:solidFill>
                  <a:srgbClr val="505050"/>
                </a:solidFill>
              </a:rPr>
              <a:t>with detailed guidance on practice development from Microsoft </a:t>
            </a:r>
          </a:p>
        </p:txBody>
      </p:sp>
      <p:grpSp>
        <p:nvGrpSpPr>
          <p:cNvPr id="44" name="Group 43"/>
          <p:cNvGrpSpPr/>
          <p:nvPr/>
        </p:nvGrpSpPr>
        <p:grpSpPr>
          <a:xfrm>
            <a:off x="483192" y="2699205"/>
            <a:ext cx="430279" cy="432028"/>
            <a:chOff x="5476876" y="3667021"/>
            <a:chExt cx="568324" cy="570634"/>
          </a:xfrm>
        </p:grpSpPr>
        <p:sp>
          <p:nvSpPr>
            <p:cNvPr id="45" name="Oval 44"/>
            <p:cNvSpPr/>
            <p:nvPr/>
          </p:nvSpPr>
          <p:spPr bwMode="auto">
            <a:xfrm>
              <a:off x="5486604" y="3686477"/>
              <a:ext cx="545289" cy="54528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rgbClr val="68217A"/>
                </a:solidFill>
                <a:ea typeface="Segoe UI" pitchFamily="34" charset="0"/>
                <a:cs typeface="Segoe UI" pitchFamily="34" charset="0"/>
              </a:endParaRPr>
            </a:p>
          </p:txBody>
        </p:sp>
        <p:sp>
          <p:nvSpPr>
            <p:cNvPr id="46" name="Freeform 9"/>
            <p:cNvSpPr>
              <a:spLocks noEditPoints="1"/>
            </p:cNvSpPr>
            <p:nvPr/>
          </p:nvSpPr>
          <p:spPr bwMode="black">
            <a:xfrm>
              <a:off x="5476876" y="3667021"/>
              <a:ext cx="568324" cy="570634"/>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accent3"/>
            </a:solidFill>
            <a:ln>
              <a:noFill/>
            </a:ln>
            <a:extLst/>
          </p:spPr>
          <p:txBody>
            <a:bodyPr vert="horz" wrap="square" lIns="91440" tIns="45720" rIns="91440" bIns="45720" numCol="1" anchor="ctr" anchorCtr="0" compatLnSpc="1">
              <a:prstTxWarp prst="textNoShape">
                <a:avLst/>
              </a:prstTxWarp>
            </a:bodyPr>
            <a:lstStyle/>
            <a:p>
              <a:endParaRPr lang="en-US" dirty="0">
                <a:solidFill>
                  <a:srgbClr val="68217A"/>
                </a:solidFill>
              </a:endParaRPr>
            </a:p>
          </p:txBody>
        </p:sp>
      </p:grpSp>
      <p:sp>
        <p:nvSpPr>
          <p:cNvPr id="51" name="TextBox 50"/>
          <p:cNvSpPr txBox="1"/>
          <p:nvPr/>
        </p:nvSpPr>
        <p:spPr>
          <a:xfrm>
            <a:off x="1007225" y="2573587"/>
            <a:ext cx="4343438" cy="683264"/>
          </a:xfrm>
          <a:prstGeom prst="rect">
            <a:avLst/>
          </a:prstGeom>
          <a:noFill/>
        </p:spPr>
        <p:txBody>
          <a:bodyPr wrap="square" lIns="182880" tIns="146304" rIns="182880" bIns="146304" rtlCol="0" anchor="ctr">
            <a:spAutoFit/>
          </a:bodyPr>
          <a:lstStyle/>
          <a:p>
            <a:pPr>
              <a:lnSpc>
                <a:spcPct val="90000"/>
              </a:lnSpc>
              <a:spcAft>
                <a:spcPts val="600"/>
              </a:spcAft>
            </a:pPr>
            <a:r>
              <a:rPr lang="en-US" sz="1400" dirty="0">
                <a:solidFill>
                  <a:srgbClr val="505050"/>
                </a:solidFill>
              </a:rPr>
              <a:t>Take advantage of the resources made available within the </a:t>
            </a:r>
            <a:r>
              <a:rPr lang="en-US" sz="1400" dirty="0">
                <a:solidFill>
                  <a:srgbClr val="505050"/>
                </a:solidFill>
                <a:latin typeface="Segoe UI Semibold" panose="020B0702040204020203" pitchFamily="34" charset="0"/>
                <a:cs typeface="Segoe UI Semibold" panose="020B0702040204020203" pitchFamily="34" charset="0"/>
                <a:hlinkClick r:id="rId4"/>
              </a:rPr>
              <a:t>Azure Partner Group </a:t>
            </a:r>
            <a:r>
              <a:rPr lang="en-US" sz="1400" dirty="0">
                <a:solidFill>
                  <a:srgbClr val="505050"/>
                </a:solidFill>
              </a:rPr>
              <a:t>and on </a:t>
            </a:r>
            <a:r>
              <a:rPr lang="en-US" sz="1400" dirty="0">
                <a:solidFill>
                  <a:srgbClr val="505050"/>
                </a:solidFill>
                <a:latin typeface="Segoe UI Semibold" panose="020B0702040204020203" pitchFamily="34" charset="0"/>
                <a:cs typeface="Segoe UI Semibold" panose="020B0702040204020203" pitchFamily="34" charset="0"/>
              </a:rPr>
              <a:t>MPN</a:t>
            </a:r>
          </a:p>
        </p:txBody>
      </p:sp>
      <p:grpSp>
        <p:nvGrpSpPr>
          <p:cNvPr id="47" name="Group 46"/>
          <p:cNvGrpSpPr/>
          <p:nvPr/>
        </p:nvGrpSpPr>
        <p:grpSpPr>
          <a:xfrm>
            <a:off x="483192" y="3388253"/>
            <a:ext cx="430279" cy="432028"/>
            <a:chOff x="5476876" y="3667021"/>
            <a:chExt cx="568324" cy="570634"/>
          </a:xfrm>
        </p:grpSpPr>
        <p:sp>
          <p:nvSpPr>
            <p:cNvPr id="48" name="Oval 47"/>
            <p:cNvSpPr/>
            <p:nvPr/>
          </p:nvSpPr>
          <p:spPr bwMode="auto">
            <a:xfrm>
              <a:off x="5486604" y="3686477"/>
              <a:ext cx="545289" cy="545289"/>
            </a:xfrm>
            <a:prstGeom prst="ellipse">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rgbClr val="68217A"/>
                </a:solidFill>
                <a:ea typeface="Segoe UI" pitchFamily="34" charset="0"/>
                <a:cs typeface="Segoe UI" pitchFamily="34" charset="0"/>
              </a:endParaRPr>
            </a:p>
          </p:txBody>
        </p:sp>
        <p:sp>
          <p:nvSpPr>
            <p:cNvPr id="49" name="Freeform 9"/>
            <p:cNvSpPr>
              <a:spLocks noEditPoints="1"/>
            </p:cNvSpPr>
            <p:nvPr/>
          </p:nvSpPr>
          <p:spPr bwMode="black">
            <a:xfrm>
              <a:off x="5476876" y="3667021"/>
              <a:ext cx="568324" cy="570634"/>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accent3"/>
            </a:solidFill>
            <a:ln>
              <a:noFill/>
            </a:ln>
            <a:extLst/>
          </p:spPr>
          <p:txBody>
            <a:bodyPr vert="horz" wrap="square" lIns="91440" tIns="45720" rIns="91440" bIns="45720" numCol="1" anchor="ctr" anchorCtr="0" compatLnSpc="1">
              <a:prstTxWarp prst="textNoShape">
                <a:avLst/>
              </a:prstTxWarp>
            </a:bodyPr>
            <a:lstStyle/>
            <a:p>
              <a:endParaRPr lang="en-US" dirty="0">
                <a:solidFill>
                  <a:srgbClr val="68217A"/>
                </a:solidFill>
              </a:endParaRPr>
            </a:p>
          </p:txBody>
        </p:sp>
      </p:grpSp>
      <p:sp>
        <p:nvSpPr>
          <p:cNvPr id="52" name="TextBox 51"/>
          <p:cNvSpPr txBox="1"/>
          <p:nvPr/>
        </p:nvSpPr>
        <p:spPr>
          <a:xfrm>
            <a:off x="1011223" y="3262635"/>
            <a:ext cx="4339597" cy="683264"/>
          </a:xfrm>
          <a:prstGeom prst="rect">
            <a:avLst/>
          </a:prstGeom>
          <a:noFill/>
        </p:spPr>
        <p:txBody>
          <a:bodyPr wrap="square" lIns="182880" tIns="146304" rIns="182880" bIns="146304" rtlCol="0" anchor="ctr">
            <a:spAutoFit/>
          </a:bodyPr>
          <a:lstStyle/>
          <a:p>
            <a:pPr>
              <a:lnSpc>
                <a:spcPct val="90000"/>
              </a:lnSpc>
              <a:spcAft>
                <a:spcPts val="600"/>
              </a:spcAft>
            </a:pPr>
            <a:r>
              <a:rPr lang="en-US" sz="1400" dirty="0">
                <a:solidFill>
                  <a:srgbClr val="505050"/>
                </a:solidFill>
              </a:rPr>
              <a:t>Leverage </a:t>
            </a:r>
            <a:r>
              <a:rPr lang="en-US" sz="1400" dirty="0">
                <a:solidFill>
                  <a:srgbClr val="505050"/>
                </a:solidFill>
                <a:latin typeface="Segoe UI Semibold" panose="020B0702040204020203" pitchFamily="34" charset="0"/>
                <a:cs typeface="Segoe UI Semibold" panose="020B0702040204020203" pitchFamily="34" charset="0"/>
              </a:rPr>
              <a:t>marketing materials </a:t>
            </a:r>
            <a:r>
              <a:rPr lang="en-US" sz="1400" dirty="0">
                <a:solidFill>
                  <a:srgbClr val="505050"/>
                </a:solidFill>
              </a:rPr>
              <a:t>from Microsoft within your practice, </a:t>
            </a:r>
            <a:r>
              <a:rPr lang="en-US" sz="1400" dirty="0">
                <a:solidFill>
                  <a:srgbClr val="505050"/>
                </a:solidFill>
                <a:latin typeface="Segoe UI Semibold" panose="020B0702040204020203" pitchFamily="34" charset="0"/>
                <a:cs typeface="Segoe UI Semibold" panose="020B0702040204020203" pitchFamily="34" charset="0"/>
              </a:rPr>
              <a:t>67% </a:t>
            </a:r>
            <a:r>
              <a:rPr lang="en-US" sz="1400" dirty="0">
                <a:solidFill>
                  <a:srgbClr val="505050"/>
                </a:solidFill>
              </a:rPr>
              <a:t>of partners do!</a:t>
            </a:r>
            <a:r>
              <a:rPr lang="en-US" sz="1400" baseline="30000" dirty="0">
                <a:solidFill>
                  <a:srgbClr val="505050"/>
                </a:solidFill>
              </a:rPr>
              <a:t>1</a:t>
            </a:r>
            <a:r>
              <a:rPr lang="en-US" sz="1400" dirty="0">
                <a:solidFill>
                  <a:srgbClr val="505050"/>
                </a:solidFill>
              </a:rPr>
              <a:t> </a:t>
            </a:r>
          </a:p>
        </p:txBody>
      </p:sp>
      <p:grpSp>
        <p:nvGrpSpPr>
          <p:cNvPr id="3" name="Group 2"/>
          <p:cNvGrpSpPr/>
          <p:nvPr/>
        </p:nvGrpSpPr>
        <p:grpSpPr>
          <a:xfrm>
            <a:off x="8290984" y="0"/>
            <a:ext cx="4145492" cy="6994525"/>
            <a:chOff x="8290984" y="0"/>
            <a:chExt cx="4145492" cy="6994525"/>
          </a:xfrm>
        </p:grpSpPr>
        <p:sp>
          <p:nvSpPr>
            <p:cNvPr id="29" name="Rectangle 28"/>
            <p:cNvSpPr/>
            <p:nvPr/>
          </p:nvSpPr>
          <p:spPr bwMode="auto">
            <a:xfrm>
              <a:off x="8290984" y="0"/>
              <a:ext cx="4145492" cy="6994525"/>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TextBox 10"/>
            <p:cNvSpPr txBox="1"/>
            <p:nvPr/>
          </p:nvSpPr>
          <p:spPr>
            <a:xfrm>
              <a:off x="8504582" y="1719889"/>
              <a:ext cx="2110193" cy="627864"/>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rgbClr val="FFFFFF"/>
                  </a:solidFill>
                  <a:latin typeface="Segoe UI Light"/>
                </a:rPr>
                <a:t>Best Practices</a:t>
              </a:r>
            </a:p>
          </p:txBody>
        </p:sp>
        <p:sp>
          <p:nvSpPr>
            <p:cNvPr id="12" name="TextBox 11"/>
            <p:cNvSpPr txBox="1"/>
            <p:nvPr/>
          </p:nvSpPr>
          <p:spPr>
            <a:xfrm>
              <a:off x="8504582" y="3456236"/>
              <a:ext cx="1771960" cy="627864"/>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rgbClr val="FFFFFF"/>
                  </a:solidFill>
                  <a:latin typeface="Segoe UI Light"/>
                </a:rPr>
                <a:t>Challenges</a:t>
              </a:r>
            </a:p>
          </p:txBody>
        </p:sp>
        <p:sp>
          <p:nvSpPr>
            <p:cNvPr id="13" name="TextBox 12"/>
            <p:cNvSpPr txBox="1"/>
            <p:nvPr/>
          </p:nvSpPr>
          <p:spPr>
            <a:xfrm>
              <a:off x="8504581" y="2168875"/>
              <a:ext cx="3800629" cy="1418850"/>
            </a:xfrm>
            <a:prstGeom prst="rect">
              <a:avLst/>
            </a:prstGeom>
            <a:noFill/>
          </p:spPr>
          <p:txBody>
            <a:bodyPr wrap="square" lIns="182880" tIns="146304" rIns="182880" bIns="146304" rtlCol="0">
              <a:spAutoFit/>
            </a:bodyPr>
            <a:lstStyle/>
            <a:p>
              <a:pPr marL="285750" indent="-285750">
                <a:lnSpc>
                  <a:spcPct val="90000"/>
                </a:lnSpc>
                <a:spcAft>
                  <a:spcPts val="600"/>
                </a:spcAft>
                <a:buFont typeface="Arial" panose="020B0604020202020204" pitchFamily="34" charset="0"/>
                <a:buChar char="•"/>
              </a:pPr>
              <a:r>
                <a:rPr lang="en-US" sz="1400" dirty="0">
                  <a:solidFill>
                    <a:srgbClr val="FFFFFF"/>
                  </a:solidFill>
                </a:rPr>
                <a:t>Focus on the business problem the customer is solving</a:t>
              </a:r>
            </a:p>
            <a:p>
              <a:pPr marL="285750" indent="-285750">
                <a:lnSpc>
                  <a:spcPct val="90000"/>
                </a:lnSpc>
                <a:spcAft>
                  <a:spcPts val="600"/>
                </a:spcAft>
                <a:buFont typeface="Arial" panose="020B0604020202020204" pitchFamily="34" charset="0"/>
                <a:buChar char="•"/>
              </a:pPr>
              <a:r>
                <a:rPr lang="en-US" sz="1400" dirty="0">
                  <a:solidFill>
                    <a:srgbClr val="FFFFFF"/>
                  </a:solidFill>
                </a:rPr>
                <a:t>Consolidate identities first – Active Directory is often the entry point</a:t>
              </a:r>
            </a:p>
            <a:p>
              <a:pPr marL="285750" indent="-285750">
                <a:lnSpc>
                  <a:spcPct val="90000"/>
                </a:lnSpc>
                <a:spcAft>
                  <a:spcPts val="600"/>
                </a:spcAft>
                <a:buFont typeface="Arial" panose="020B0604020202020204" pitchFamily="34" charset="0"/>
                <a:buChar char="•"/>
              </a:pPr>
              <a:r>
                <a:rPr lang="en-US" sz="1400" dirty="0">
                  <a:solidFill>
                    <a:srgbClr val="FFFFFF"/>
                  </a:solidFill>
                </a:rPr>
                <a:t>Prove it with a Proof-of-Concept (POC)</a:t>
              </a:r>
            </a:p>
          </p:txBody>
        </p:sp>
        <p:sp>
          <p:nvSpPr>
            <p:cNvPr id="15" name="TextBox 14"/>
            <p:cNvSpPr txBox="1"/>
            <p:nvPr/>
          </p:nvSpPr>
          <p:spPr>
            <a:xfrm>
              <a:off x="8504582" y="3888922"/>
              <a:ext cx="3692830" cy="2194447"/>
            </a:xfrm>
            <a:prstGeom prst="rect">
              <a:avLst/>
            </a:prstGeom>
            <a:noFill/>
          </p:spPr>
          <p:txBody>
            <a:bodyPr wrap="square" lIns="182880" tIns="146304" rIns="182880" bIns="146304" rtlCol="0">
              <a:spAutoFit/>
            </a:bodyPr>
            <a:lstStyle/>
            <a:p>
              <a:pPr marL="285750" indent="-285750">
                <a:lnSpc>
                  <a:spcPct val="90000"/>
                </a:lnSpc>
                <a:spcAft>
                  <a:spcPts val="600"/>
                </a:spcAft>
                <a:buFont typeface="Arial" panose="020B0604020202020204" pitchFamily="34" charset="0"/>
                <a:buChar char="•"/>
              </a:pPr>
              <a:r>
                <a:rPr lang="en-US" sz="1400" dirty="0">
                  <a:solidFill>
                    <a:srgbClr val="FFFFFF"/>
                  </a:solidFill>
                </a:rPr>
                <a:t>Enterprise mobility is new and </a:t>
              </a:r>
              <a:br>
                <a:rPr lang="en-US" sz="1400" dirty="0">
                  <a:solidFill>
                    <a:srgbClr val="FFFFFF"/>
                  </a:solidFill>
                </a:rPr>
              </a:br>
              <a:r>
                <a:rPr lang="en-US" sz="1400" dirty="0">
                  <a:solidFill>
                    <a:srgbClr val="FFFFFF"/>
                  </a:solidFill>
                </a:rPr>
                <a:t>evolving – invest in education upfront, both internally and customer-facing</a:t>
              </a:r>
            </a:p>
            <a:p>
              <a:pPr marL="285750" indent="-285750">
                <a:lnSpc>
                  <a:spcPct val="90000"/>
                </a:lnSpc>
                <a:spcAft>
                  <a:spcPts val="600"/>
                </a:spcAft>
                <a:buFont typeface="Arial" panose="020B0604020202020204" pitchFamily="34" charset="0"/>
                <a:buChar char="•"/>
              </a:pPr>
              <a:r>
                <a:rPr lang="en-US" sz="1400" dirty="0">
                  <a:solidFill>
                    <a:srgbClr val="FFFFFF"/>
                  </a:solidFill>
                </a:rPr>
                <a:t>Clients think the ongoing management is easy. It isn’t. Build a Managed Service.</a:t>
              </a:r>
            </a:p>
            <a:p>
              <a:pPr marL="285750" indent="-285750">
                <a:lnSpc>
                  <a:spcPct val="90000"/>
                </a:lnSpc>
                <a:spcAft>
                  <a:spcPts val="600"/>
                </a:spcAft>
                <a:buFont typeface="Arial" panose="020B0604020202020204" pitchFamily="34" charset="0"/>
                <a:buChar char="•"/>
              </a:pPr>
              <a:r>
                <a:rPr lang="en-US" sz="1400" dirty="0">
                  <a:solidFill>
                    <a:srgbClr val="FFFFFF"/>
                  </a:solidFill>
                </a:rPr>
                <a:t>Positioning cloud solutions against on-premises entities – be sure to emphasize the benefits of cloud</a:t>
              </a:r>
            </a:p>
          </p:txBody>
        </p:sp>
        <p:sp>
          <p:nvSpPr>
            <p:cNvPr id="31" name="TextBox 30"/>
            <p:cNvSpPr txBox="1"/>
            <p:nvPr/>
          </p:nvSpPr>
          <p:spPr>
            <a:xfrm>
              <a:off x="8504582" y="296897"/>
              <a:ext cx="3692830" cy="1403461"/>
            </a:xfrm>
            <a:prstGeom prst="rect">
              <a:avLst/>
            </a:prstGeom>
            <a:noFill/>
          </p:spPr>
          <p:txBody>
            <a:bodyPr wrap="square" lIns="182880" tIns="146304" rIns="182880" bIns="146304" rtlCol="0">
              <a:spAutoFit/>
            </a:bodyPr>
            <a:lstStyle/>
            <a:p>
              <a:pPr>
                <a:lnSpc>
                  <a:spcPct val="90000"/>
                </a:lnSpc>
                <a:spcAft>
                  <a:spcPts val="600"/>
                </a:spcAft>
              </a:pPr>
              <a:r>
                <a:rPr lang="en-US" sz="4000" dirty="0">
                  <a:solidFill>
                    <a:srgbClr val="FFFFFF"/>
                  </a:solidFill>
                  <a:latin typeface="Segoe UI Light"/>
                </a:rPr>
                <a:t>Partner</a:t>
              </a:r>
              <a:br>
                <a:rPr lang="en-US" sz="4000" dirty="0">
                  <a:solidFill>
                    <a:srgbClr val="FFFFFF"/>
                  </a:solidFill>
                  <a:latin typeface="Segoe UI Light"/>
                </a:rPr>
              </a:br>
              <a:r>
                <a:rPr lang="en-US" sz="4000" dirty="0">
                  <a:solidFill>
                    <a:srgbClr val="FFFFFF"/>
                  </a:solidFill>
                  <a:latin typeface="Segoe UI Light"/>
                </a:rPr>
                <a:t>Tips &amp; Tricks</a:t>
              </a:r>
            </a:p>
          </p:txBody>
        </p:sp>
        <p:sp>
          <p:nvSpPr>
            <p:cNvPr id="53" name="TextBox 52"/>
            <p:cNvSpPr txBox="1"/>
            <p:nvPr/>
          </p:nvSpPr>
          <p:spPr>
            <a:xfrm>
              <a:off x="8504582" y="6342333"/>
              <a:ext cx="3582305" cy="517065"/>
            </a:xfrm>
            <a:prstGeom prst="rect">
              <a:avLst/>
            </a:prstGeom>
            <a:noFill/>
          </p:spPr>
          <p:txBody>
            <a:bodyPr wrap="square" lIns="182880" tIns="146304" rIns="182880" bIns="146304" rtlCol="0">
              <a:spAutoFit/>
            </a:bodyPr>
            <a:lstStyle>
              <a:defPPr>
                <a:defRPr lang="en-US"/>
              </a:defPPr>
              <a:lvl1pPr>
                <a:lnSpc>
                  <a:spcPct val="90000"/>
                </a:lnSpc>
                <a:spcAft>
                  <a:spcPts val="600"/>
                </a:spcAft>
                <a:defRPr sz="1400">
                  <a:gradFill>
                    <a:gsLst>
                      <a:gs pos="2917">
                        <a:srgbClr val="505050"/>
                      </a:gs>
                      <a:gs pos="30000">
                        <a:srgbClr val="505050"/>
                      </a:gs>
                    </a:gsLst>
                    <a:lin ang="5400000" scaled="0"/>
                  </a:gradFill>
                </a:defRPr>
              </a:lvl1pPr>
            </a:lstStyle>
            <a:p>
              <a:r>
                <a:rPr lang="en-US" sz="800" dirty="0">
                  <a:solidFill>
                    <a:srgbClr val="FFFFFF"/>
                  </a:solidFill>
                </a:rPr>
                <a:t>Source:</a:t>
              </a:r>
              <a:br>
                <a:rPr lang="en-US" sz="800" dirty="0">
                  <a:solidFill>
                    <a:srgbClr val="FFFFFF"/>
                  </a:solidFill>
                </a:rPr>
              </a:br>
              <a:r>
                <a:rPr lang="en-US" sz="800" dirty="0">
                  <a:solidFill>
                    <a:srgbClr val="FFFFFF"/>
                  </a:solidFill>
                </a:rPr>
                <a:t>1: Microsoft Cloud Platform Economics Research, 2015 </a:t>
              </a:r>
            </a:p>
          </p:txBody>
        </p:sp>
      </p:grpSp>
      <p:cxnSp>
        <p:nvCxnSpPr>
          <p:cNvPr id="40" name="Straight Connector 39"/>
          <p:cNvCxnSpPr/>
          <p:nvPr/>
        </p:nvCxnSpPr>
        <p:spPr>
          <a:xfrm flipV="1">
            <a:off x="1550681" y="5053428"/>
            <a:ext cx="0" cy="635784"/>
          </a:xfrm>
          <a:prstGeom prst="line">
            <a:avLst/>
          </a:prstGeom>
          <a:ln w="9525">
            <a:solidFill>
              <a:schemeClr val="tx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1550681" y="5899730"/>
            <a:ext cx="0" cy="635784"/>
          </a:xfrm>
          <a:prstGeom prst="line">
            <a:avLst/>
          </a:prstGeom>
          <a:ln w="9525">
            <a:solidFill>
              <a:schemeClr val="tx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466460" y="4184948"/>
            <a:ext cx="7351186" cy="0"/>
          </a:xfrm>
          <a:prstGeom prst="line">
            <a:avLst/>
          </a:prstGeom>
          <a:ln w="9525">
            <a:solidFill>
              <a:schemeClr val="tx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8117" y="2151217"/>
            <a:ext cx="2396855" cy="2052024"/>
          </a:xfrm>
          <a:prstGeom prst="rect">
            <a:avLst/>
          </a:prstGeom>
        </p:spPr>
      </p:pic>
      <p:grpSp>
        <p:nvGrpSpPr>
          <p:cNvPr id="34" name="Group 4"/>
          <p:cNvGrpSpPr>
            <a:grpSpLocks noChangeAspect="1"/>
          </p:cNvGrpSpPr>
          <p:nvPr/>
        </p:nvGrpSpPr>
        <p:grpSpPr bwMode="auto">
          <a:xfrm>
            <a:off x="5239250" y="4871788"/>
            <a:ext cx="2728962" cy="2132291"/>
            <a:chOff x="4574" y="773"/>
            <a:chExt cx="1180" cy="922"/>
          </a:xfrm>
        </p:grpSpPr>
        <p:sp>
          <p:nvSpPr>
            <p:cNvPr id="35" name="AutoShape 3"/>
            <p:cNvSpPr>
              <a:spLocks noChangeAspect="1" noChangeArrowheads="1" noTextEdit="1"/>
            </p:cNvSpPr>
            <p:nvPr/>
          </p:nvSpPr>
          <p:spPr bwMode="auto">
            <a:xfrm>
              <a:off x="4574" y="775"/>
              <a:ext cx="1178" cy="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5"/>
            <p:cNvSpPr>
              <a:spLocks/>
            </p:cNvSpPr>
            <p:nvPr/>
          </p:nvSpPr>
          <p:spPr bwMode="auto">
            <a:xfrm>
              <a:off x="5253" y="1423"/>
              <a:ext cx="501" cy="272"/>
            </a:xfrm>
            <a:custGeom>
              <a:avLst/>
              <a:gdLst>
                <a:gd name="T0" fmla="*/ 198 w 249"/>
                <a:gd name="T1" fmla="*/ 32 h 135"/>
                <a:gd name="T2" fmla="*/ 180 w 249"/>
                <a:gd name="T3" fmla="*/ 35 h 135"/>
                <a:gd name="T4" fmla="*/ 120 w 249"/>
                <a:gd name="T5" fmla="*/ 0 h 135"/>
                <a:gd name="T6" fmla="*/ 55 w 249"/>
                <a:gd name="T7" fmla="*/ 51 h 135"/>
                <a:gd name="T8" fmla="*/ 43 w 249"/>
                <a:gd name="T9" fmla="*/ 48 h 135"/>
                <a:gd name="T10" fmla="*/ 0 w 249"/>
                <a:gd name="T11" fmla="*/ 92 h 135"/>
                <a:gd name="T12" fmla="*/ 43 w 249"/>
                <a:gd name="T13" fmla="*/ 135 h 135"/>
                <a:gd name="T14" fmla="*/ 198 w 249"/>
                <a:gd name="T15" fmla="*/ 135 h 135"/>
                <a:gd name="T16" fmla="*/ 249 w 249"/>
                <a:gd name="T17" fmla="*/ 83 h 135"/>
                <a:gd name="T18" fmla="*/ 198 w 249"/>
                <a:gd name="T19" fmla="*/ 3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35">
                  <a:moveTo>
                    <a:pt x="198" y="32"/>
                  </a:moveTo>
                  <a:cubicBezTo>
                    <a:pt x="192" y="32"/>
                    <a:pt x="186" y="33"/>
                    <a:pt x="180" y="35"/>
                  </a:cubicBezTo>
                  <a:cubicBezTo>
                    <a:pt x="168" y="14"/>
                    <a:pt x="146" y="0"/>
                    <a:pt x="120" y="0"/>
                  </a:cubicBezTo>
                  <a:cubicBezTo>
                    <a:pt x="89" y="0"/>
                    <a:pt x="62" y="22"/>
                    <a:pt x="55" y="51"/>
                  </a:cubicBezTo>
                  <a:cubicBezTo>
                    <a:pt x="51" y="48"/>
                    <a:pt x="48" y="48"/>
                    <a:pt x="43" y="48"/>
                  </a:cubicBezTo>
                  <a:cubicBezTo>
                    <a:pt x="20" y="48"/>
                    <a:pt x="0" y="69"/>
                    <a:pt x="0" y="92"/>
                  </a:cubicBezTo>
                  <a:cubicBezTo>
                    <a:pt x="0" y="116"/>
                    <a:pt x="20" y="135"/>
                    <a:pt x="43" y="135"/>
                  </a:cubicBezTo>
                  <a:cubicBezTo>
                    <a:pt x="198" y="135"/>
                    <a:pt x="198" y="135"/>
                    <a:pt x="198" y="135"/>
                  </a:cubicBezTo>
                  <a:cubicBezTo>
                    <a:pt x="225" y="135"/>
                    <a:pt x="249" y="113"/>
                    <a:pt x="249" y="83"/>
                  </a:cubicBezTo>
                  <a:cubicBezTo>
                    <a:pt x="249" y="54"/>
                    <a:pt x="225" y="32"/>
                    <a:pt x="198" y="32"/>
                  </a:cubicBezTo>
                </a:path>
              </a:pathLst>
            </a:custGeom>
            <a:solidFill>
              <a:srgbClr val="C8C8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6"/>
            <p:cNvSpPr>
              <a:spLocks noChangeArrowheads="1"/>
            </p:cNvSpPr>
            <p:nvPr/>
          </p:nvSpPr>
          <p:spPr bwMode="auto">
            <a:xfrm>
              <a:off x="4812" y="1152"/>
              <a:ext cx="199" cy="535"/>
            </a:xfrm>
            <a:prstGeom prst="rect">
              <a:avLst/>
            </a:prstGeom>
            <a:solidFill>
              <a:srgbClr val="0C1D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7"/>
            <p:cNvSpPr>
              <a:spLocks noChangeArrowheads="1"/>
            </p:cNvSpPr>
            <p:nvPr/>
          </p:nvSpPr>
          <p:spPr bwMode="auto">
            <a:xfrm>
              <a:off x="4812" y="1181"/>
              <a:ext cx="199" cy="40"/>
            </a:xfrm>
            <a:prstGeom prst="rect">
              <a:avLst/>
            </a:prstGeom>
            <a:solidFill>
              <a:srgbClr val="7380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8"/>
            <p:cNvSpPr>
              <a:spLocks noChangeArrowheads="1"/>
            </p:cNvSpPr>
            <p:nvPr/>
          </p:nvSpPr>
          <p:spPr bwMode="auto">
            <a:xfrm>
              <a:off x="4812" y="1255"/>
              <a:ext cx="199" cy="45"/>
            </a:xfrm>
            <a:prstGeom prst="rect">
              <a:avLst/>
            </a:prstGeom>
            <a:solidFill>
              <a:srgbClr val="7380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9"/>
            <p:cNvSpPr>
              <a:spLocks noChangeArrowheads="1"/>
            </p:cNvSpPr>
            <p:nvPr/>
          </p:nvSpPr>
          <p:spPr bwMode="auto">
            <a:xfrm>
              <a:off x="4812" y="1330"/>
              <a:ext cx="199" cy="42"/>
            </a:xfrm>
            <a:prstGeom prst="rect">
              <a:avLst/>
            </a:prstGeom>
            <a:solidFill>
              <a:srgbClr val="7380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10"/>
            <p:cNvSpPr>
              <a:spLocks noChangeArrowheads="1"/>
            </p:cNvSpPr>
            <p:nvPr/>
          </p:nvSpPr>
          <p:spPr bwMode="auto">
            <a:xfrm>
              <a:off x="4812" y="1405"/>
              <a:ext cx="199" cy="40"/>
            </a:xfrm>
            <a:prstGeom prst="rect">
              <a:avLst/>
            </a:prstGeom>
            <a:solidFill>
              <a:srgbClr val="7380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Rectangle 11"/>
            <p:cNvSpPr>
              <a:spLocks noChangeArrowheads="1"/>
            </p:cNvSpPr>
            <p:nvPr/>
          </p:nvSpPr>
          <p:spPr bwMode="auto">
            <a:xfrm>
              <a:off x="4812" y="1479"/>
              <a:ext cx="199" cy="41"/>
            </a:xfrm>
            <a:prstGeom prst="rect">
              <a:avLst/>
            </a:prstGeom>
            <a:solidFill>
              <a:srgbClr val="7380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12"/>
            <p:cNvSpPr>
              <a:spLocks noChangeArrowheads="1"/>
            </p:cNvSpPr>
            <p:nvPr/>
          </p:nvSpPr>
          <p:spPr bwMode="auto">
            <a:xfrm>
              <a:off x="4812" y="1552"/>
              <a:ext cx="199" cy="42"/>
            </a:xfrm>
            <a:prstGeom prst="rect">
              <a:avLst/>
            </a:prstGeom>
            <a:solidFill>
              <a:srgbClr val="7380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13"/>
            <p:cNvSpPr>
              <a:spLocks noChangeArrowheads="1"/>
            </p:cNvSpPr>
            <p:nvPr/>
          </p:nvSpPr>
          <p:spPr bwMode="auto">
            <a:xfrm>
              <a:off x="4812" y="1624"/>
              <a:ext cx="199" cy="43"/>
            </a:xfrm>
            <a:prstGeom prst="rect">
              <a:avLst/>
            </a:prstGeom>
            <a:solidFill>
              <a:srgbClr val="7380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4"/>
            <p:cNvSpPr>
              <a:spLocks/>
            </p:cNvSpPr>
            <p:nvPr/>
          </p:nvSpPr>
          <p:spPr bwMode="auto">
            <a:xfrm>
              <a:off x="4812" y="1622"/>
              <a:ext cx="201" cy="45"/>
            </a:xfrm>
            <a:custGeom>
              <a:avLst/>
              <a:gdLst>
                <a:gd name="T0" fmla="*/ 0 w 201"/>
                <a:gd name="T1" fmla="*/ 45 h 45"/>
                <a:gd name="T2" fmla="*/ 0 w 201"/>
                <a:gd name="T3" fmla="*/ 45 h 45"/>
                <a:gd name="T4" fmla="*/ 199 w 201"/>
                <a:gd name="T5" fmla="*/ 45 h 45"/>
                <a:gd name="T6" fmla="*/ 201 w 201"/>
                <a:gd name="T7" fmla="*/ 45 h 45"/>
                <a:gd name="T8" fmla="*/ 201 w 201"/>
                <a:gd name="T9" fmla="*/ 45 h 45"/>
                <a:gd name="T10" fmla="*/ 201 w 201"/>
                <a:gd name="T11" fmla="*/ 2 h 45"/>
                <a:gd name="T12" fmla="*/ 201 w 201"/>
                <a:gd name="T13" fmla="*/ 0 h 45"/>
                <a:gd name="T14" fmla="*/ 199 w 201"/>
                <a:gd name="T15" fmla="*/ 0 h 45"/>
                <a:gd name="T16" fmla="*/ 0 w 201"/>
                <a:gd name="T17" fmla="*/ 0 h 45"/>
                <a:gd name="T18" fmla="*/ 0 w 201"/>
                <a:gd name="T19" fmla="*/ 0 h 45"/>
                <a:gd name="T20" fmla="*/ 0 w 201"/>
                <a:gd name="T21" fmla="*/ 2 h 45"/>
                <a:gd name="T22" fmla="*/ 0 w 201"/>
                <a:gd name="T23" fmla="*/ 45 h 45"/>
                <a:gd name="T24" fmla="*/ 0 w 201"/>
                <a:gd name="T25" fmla="*/ 45 h 45"/>
                <a:gd name="T26" fmla="*/ 0 w 201"/>
                <a:gd name="T27" fmla="*/ 45 h 45"/>
                <a:gd name="T28" fmla="*/ 0 w 201"/>
                <a:gd name="T29" fmla="*/ 45 h 45"/>
                <a:gd name="T30" fmla="*/ 2 w 201"/>
                <a:gd name="T31" fmla="*/ 45 h 45"/>
                <a:gd name="T32" fmla="*/ 2 w 201"/>
                <a:gd name="T33" fmla="*/ 2 h 45"/>
                <a:gd name="T34" fmla="*/ 199 w 201"/>
                <a:gd name="T35" fmla="*/ 2 h 45"/>
                <a:gd name="T36" fmla="*/ 199 w 201"/>
                <a:gd name="T37" fmla="*/ 43 h 45"/>
                <a:gd name="T38" fmla="*/ 0 w 201"/>
                <a:gd name="T39" fmla="*/ 43 h 45"/>
                <a:gd name="T40" fmla="*/ 0 w 201"/>
                <a:gd name="T41" fmla="*/ 45 h 45"/>
                <a:gd name="T42" fmla="*/ 2 w 201"/>
                <a:gd name="T43" fmla="*/ 45 h 45"/>
                <a:gd name="T44" fmla="*/ 0 w 201"/>
                <a:gd name="T4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1" h="45">
                  <a:moveTo>
                    <a:pt x="0" y="45"/>
                  </a:moveTo>
                  <a:lnTo>
                    <a:pt x="0" y="45"/>
                  </a:lnTo>
                  <a:lnTo>
                    <a:pt x="199" y="45"/>
                  </a:lnTo>
                  <a:lnTo>
                    <a:pt x="201" y="45"/>
                  </a:lnTo>
                  <a:lnTo>
                    <a:pt x="201" y="45"/>
                  </a:lnTo>
                  <a:lnTo>
                    <a:pt x="201" y="2"/>
                  </a:lnTo>
                  <a:lnTo>
                    <a:pt x="201" y="0"/>
                  </a:lnTo>
                  <a:lnTo>
                    <a:pt x="199" y="0"/>
                  </a:lnTo>
                  <a:lnTo>
                    <a:pt x="0" y="0"/>
                  </a:lnTo>
                  <a:lnTo>
                    <a:pt x="0" y="0"/>
                  </a:lnTo>
                  <a:lnTo>
                    <a:pt x="0" y="2"/>
                  </a:lnTo>
                  <a:lnTo>
                    <a:pt x="0" y="45"/>
                  </a:lnTo>
                  <a:lnTo>
                    <a:pt x="0" y="45"/>
                  </a:lnTo>
                  <a:lnTo>
                    <a:pt x="0" y="45"/>
                  </a:lnTo>
                  <a:lnTo>
                    <a:pt x="0" y="45"/>
                  </a:lnTo>
                  <a:lnTo>
                    <a:pt x="2" y="45"/>
                  </a:lnTo>
                  <a:lnTo>
                    <a:pt x="2" y="2"/>
                  </a:lnTo>
                  <a:lnTo>
                    <a:pt x="199" y="2"/>
                  </a:lnTo>
                  <a:lnTo>
                    <a:pt x="199" y="43"/>
                  </a:lnTo>
                  <a:lnTo>
                    <a:pt x="0" y="43"/>
                  </a:lnTo>
                  <a:lnTo>
                    <a:pt x="0" y="45"/>
                  </a:lnTo>
                  <a:lnTo>
                    <a:pt x="2" y="45"/>
                  </a:lnTo>
                  <a:lnTo>
                    <a:pt x="0"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5"/>
            <p:cNvSpPr>
              <a:spLocks/>
            </p:cNvSpPr>
            <p:nvPr/>
          </p:nvSpPr>
          <p:spPr bwMode="auto">
            <a:xfrm>
              <a:off x="4576" y="1368"/>
              <a:ext cx="787" cy="325"/>
            </a:xfrm>
            <a:custGeom>
              <a:avLst/>
              <a:gdLst>
                <a:gd name="T0" fmla="*/ 349 w 391"/>
                <a:gd name="T1" fmla="*/ 77 h 161"/>
                <a:gd name="T2" fmla="*/ 341 w 391"/>
                <a:gd name="T3" fmla="*/ 78 h 161"/>
                <a:gd name="T4" fmla="*/ 263 w 391"/>
                <a:gd name="T5" fmla="*/ 0 h 161"/>
                <a:gd name="T6" fmla="*/ 187 w 391"/>
                <a:gd name="T7" fmla="*/ 61 h 161"/>
                <a:gd name="T8" fmla="*/ 145 w 391"/>
                <a:gd name="T9" fmla="*/ 44 h 161"/>
                <a:gd name="T10" fmla="*/ 86 w 391"/>
                <a:gd name="T11" fmla="*/ 96 h 161"/>
                <a:gd name="T12" fmla="*/ 58 w 391"/>
                <a:gd name="T13" fmla="*/ 110 h 161"/>
                <a:gd name="T14" fmla="*/ 31 w 391"/>
                <a:gd name="T15" fmla="*/ 96 h 161"/>
                <a:gd name="T16" fmla="*/ 0 w 391"/>
                <a:gd name="T17" fmla="*/ 129 h 161"/>
                <a:gd name="T18" fmla="*/ 31 w 391"/>
                <a:gd name="T19" fmla="*/ 161 h 161"/>
                <a:gd name="T20" fmla="*/ 40 w 391"/>
                <a:gd name="T21" fmla="*/ 161 h 161"/>
                <a:gd name="T22" fmla="*/ 147 w 391"/>
                <a:gd name="T23" fmla="*/ 161 h 161"/>
                <a:gd name="T24" fmla="*/ 207 w 391"/>
                <a:gd name="T25" fmla="*/ 161 h 161"/>
                <a:gd name="T26" fmla="*/ 352 w 391"/>
                <a:gd name="T27" fmla="*/ 161 h 161"/>
                <a:gd name="T28" fmla="*/ 391 w 391"/>
                <a:gd name="T29" fmla="*/ 119 h 161"/>
                <a:gd name="T30" fmla="*/ 349 w 391"/>
                <a:gd name="T31" fmla="*/ 7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1" h="161">
                  <a:moveTo>
                    <a:pt x="349" y="77"/>
                  </a:moveTo>
                  <a:cubicBezTo>
                    <a:pt x="347" y="77"/>
                    <a:pt x="345" y="77"/>
                    <a:pt x="341" y="78"/>
                  </a:cubicBezTo>
                  <a:cubicBezTo>
                    <a:pt x="340" y="36"/>
                    <a:pt x="306" y="0"/>
                    <a:pt x="263" y="0"/>
                  </a:cubicBezTo>
                  <a:cubicBezTo>
                    <a:pt x="226" y="0"/>
                    <a:pt x="195" y="25"/>
                    <a:pt x="187" y="61"/>
                  </a:cubicBezTo>
                  <a:cubicBezTo>
                    <a:pt x="176" y="49"/>
                    <a:pt x="160" y="44"/>
                    <a:pt x="145" y="44"/>
                  </a:cubicBezTo>
                  <a:cubicBezTo>
                    <a:pt x="114" y="44"/>
                    <a:pt x="90" y="67"/>
                    <a:pt x="86" y="96"/>
                  </a:cubicBezTo>
                  <a:cubicBezTo>
                    <a:pt x="75" y="98"/>
                    <a:pt x="65" y="103"/>
                    <a:pt x="58" y="110"/>
                  </a:cubicBezTo>
                  <a:cubicBezTo>
                    <a:pt x="53" y="102"/>
                    <a:pt x="41" y="96"/>
                    <a:pt x="31" y="96"/>
                  </a:cubicBezTo>
                  <a:cubicBezTo>
                    <a:pt x="13" y="96"/>
                    <a:pt x="0" y="111"/>
                    <a:pt x="0" y="129"/>
                  </a:cubicBezTo>
                  <a:cubicBezTo>
                    <a:pt x="0" y="147"/>
                    <a:pt x="13" y="161"/>
                    <a:pt x="31" y="161"/>
                  </a:cubicBezTo>
                  <a:cubicBezTo>
                    <a:pt x="40" y="161"/>
                    <a:pt x="40" y="161"/>
                    <a:pt x="40" y="161"/>
                  </a:cubicBezTo>
                  <a:cubicBezTo>
                    <a:pt x="147" y="161"/>
                    <a:pt x="147" y="161"/>
                    <a:pt x="147" y="161"/>
                  </a:cubicBezTo>
                  <a:cubicBezTo>
                    <a:pt x="207" y="161"/>
                    <a:pt x="207" y="161"/>
                    <a:pt x="207" y="161"/>
                  </a:cubicBezTo>
                  <a:cubicBezTo>
                    <a:pt x="352" y="161"/>
                    <a:pt x="352" y="161"/>
                    <a:pt x="352" y="161"/>
                  </a:cubicBezTo>
                  <a:cubicBezTo>
                    <a:pt x="374" y="160"/>
                    <a:pt x="391" y="142"/>
                    <a:pt x="391" y="119"/>
                  </a:cubicBezTo>
                  <a:cubicBezTo>
                    <a:pt x="391" y="96"/>
                    <a:pt x="371" y="77"/>
                    <a:pt x="349" y="77"/>
                  </a:cubicBezTo>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16"/>
            <p:cNvSpPr>
              <a:spLocks/>
            </p:cNvSpPr>
            <p:nvPr/>
          </p:nvSpPr>
          <p:spPr bwMode="auto">
            <a:xfrm>
              <a:off x="4987" y="866"/>
              <a:ext cx="302" cy="827"/>
            </a:xfrm>
            <a:custGeom>
              <a:avLst/>
              <a:gdLst>
                <a:gd name="T0" fmla="*/ 0 w 302"/>
                <a:gd name="T1" fmla="*/ 0 h 827"/>
                <a:gd name="T2" fmla="*/ 302 w 302"/>
                <a:gd name="T3" fmla="*/ 0 h 827"/>
                <a:gd name="T4" fmla="*/ 302 w 302"/>
                <a:gd name="T5" fmla="*/ 827 h 827"/>
                <a:gd name="T6" fmla="*/ 0 w 302"/>
                <a:gd name="T7" fmla="*/ 827 h 827"/>
                <a:gd name="T8" fmla="*/ 0 w 302"/>
                <a:gd name="T9" fmla="*/ 539 h 827"/>
                <a:gd name="T10" fmla="*/ 0 w 302"/>
                <a:gd name="T11" fmla="*/ 0 h 827"/>
              </a:gdLst>
              <a:ahLst/>
              <a:cxnLst>
                <a:cxn ang="0">
                  <a:pos x="T0" y="T1"/>
                </a:cxn>
                <a:cxn ang="0">
                  <a:pos x="T2" y="T3"/>
                </a:cxn>
                <a:cxn ang="0">
                  <a:pos x="T4" y="T5"/>
                </a:cxn>
                <a:cxn ang="0">
                  <a:pos x="T6" y="T7"/>
                </a:cxn>
                <a:cxn ang="0">
                  <a:pos x="T8" y="T9"/>
                </a:cxn>
                <a:cxn ang="0">
                  <a:pos x="T10" y="T11"/>
                </a:cxn>
              </a:cxnLst>
              <a:rect l="0" t="0" r="r" b="b"/>
              <a:pathLst>
                <a:path w="302" h="827">
                  <a:moveTo>
                    <a:pt x="0" y="0"/>
                  </a:moveTo>
                  <a:lnTo>
                    <a:pt x="302" y="0"/>
                  </a:lnTo>
                  <a:lnTo>
                    <a:pt x="302" y="827"/>
                  </a:lnTo>
                  <a:lnTo>
                    <a:pt x="0" y="827"/>
                  </a:lnTo>
                  <a:lnTo>
                    <a:pt x="0" y="539"/>
                  </a:lnTo>
                  <a:lnTo>
                    <a:pt x="0" y="0"/>
                  </a:lnTo>
                  <a:close/>
                </a:path>
              </a:pathLst>
            </a:custGeom>
            <a:solidFill>
              <a:srgbClr val="2A6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7"/>
            <p:cNvSpPr>
              <a:spLocks/>
            </p:cNvSpPr>
            <p:nvPr/>
          </p:nvSpPr>
          <p:spPr bwMode="auto">
            <a:xfrm>
              <a:off x="4987" y="866"/>
              <a:ext cx="302" cy="827"/>
            </a:xfrm>
            <a:custGeom>
              <a:avLst/>
              <a:gdLst>
                <a:gd name="T0" fmla="*/ 0 w 302"/>
                <a:gd name="T1" fmla="*/ 0 h 827"/>
                <a:gd name="T2" fmla="*/ 302 w 302"/>
                <a:gd name="T3" fmla="*/ 0 h 827"/>
                <a:gd name="T4" fmla="*/ 302 w 302"/>
                <a:gd name="T5" fmla="*/ 827 h 827"/>
                <a:gd name="T6" fmla="*/ 0 w 302"/>
                <a:gd name="T7" fmla="*/ 827 h 827"/>
                <a:gd name="T8" fmla="*/ 0 w 302"/>
                <a:gd name="T9" fmla="*/ 539 h 827"/>
                <a:gd name="T10" fmla="*/ 0 w 302"/>
                <a:gd name="T11" fmla="*/ 0 h 827"/>
              </a:gdLst>
              <a:ahLst/>
              <a:cxnLst>
                <a:cxn ang="0">
                  <a:pos x="T0" y="T1"/>
                </a:cxn>
                <a:cxn ang="0">
                  <a:pos x="T2" y="T3"/>
                </a:cxn>
                <a:cxn ang="0">
                  <a:pos x="T4" y="T5"/>
                </a:cxn>
                <a:cxn ang="0">
                  <a:pos x="T6" y="T7"/>
                </a:cxn>
                <a:cxn ang="0">
                  <a:pos x="T8" y="T9"/>
                </a:cxn>
                <a:cxn ang="0">
                  <a:pos x="T10" y="T11"/>
                </a:cxn>
              </a:cxnLst>
              <a:rect l="0" t="0" r="r" b="b"/>
              <a:pathLst>
                <a:path w="302" h="827">
                  <a:moveTo>
                    <a:pt x="0" y="0"/>
                  </a:moveTo>
                  <a:lnTo>
                    <a:pt x="302" y="0"/>
                  </a:lnTo>
                  <a:lnTo>
                    <a:pt x="302" y="827"/>
                  </a:lnTo>
                  <a:lnTo>
                    <a:pt x="0" y="827"/>
                  </a:lnTo>
                  <a:lnTo>
                    <a:pt x="0" y="53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18"/>
            <p:cNvSpPr>
              <a:spLocks noChangeArrowheads="1"/>
            </p:cNvSpPr>
            <p:nvPr/>
          </p:nvSpPr>
          <p:spPr bwMode="auto">
            <a:xfrm>
              <a:off x="5025" y="922"/>
              <a:ext cx="30" cy="55"/>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19"/>
            <p:cNvSpPr>
              <a:spLocks noChangeArrowheads="1"/>
            </p:cNvSpPr>
            <p:nvPr/>
          </p:nvSpPr>
          <p:spPr bwMode="auto">
            <a:xfrm>
              <a:off x="5089" y="922"/>
              <a:ext cx="35" cy="55"/>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20"/>
            <p:cNvSpPr>
              <a:spLocks noChangeArrowheads="1"/>
            </p:cNvSpPr>
            <p:nvPr/>
          </p:nvSpPr>
          <p:spPr bwMode="auto">
            <a:xfrm>
              <a:off x="5152" y="922"/>
              <a:ext cx="30" cy="55"/>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21"/>
            <p:cNvSpPr>
              <a:spLocks noChangeArrowheads="1"/>
            </p:cNvSpPr>
            <p:nvPr/>
          </p:nvSpPr>
          <p:spPr bwMode="auto">
            <a:xfrm>
              <a:off x="5218" y="922"/>
              <a:ext cx="33" cy="55"/>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22"/>
            <p:cNvSpPr>
              <a:spLocks noChangeArrowheads="1"/>
            </p:cNvSpPr>
            <p:nvPr/>
          </p:nvSpPr>
          <p:spPr bwMode="auto">
            <a:xfrm>
              <a:off x="5025" y="1009"/>
              <a:ext cx="30" cy="55"/>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23"/>
            <p:cNvSpPr>
              <a:spLocks noChangeArrowheads="1"/>
            </p:cNvSpPr>
            <p:nvPr/>
          </p:nvSpPr>
          <p:spPr bwMode="auto">
            <a:xfrm>
              <a:off x="5089" y="1009"/>
              <a:ext cx="35" cy="55"/>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Rectangle 24"/>
            <p:cNvSpPr>
              <a:spLocks noChangeArrowheads="1"/>
            </p:cNvSpPr>
            <p:nvPr/>
          </p:nvSpPr>
          <p:spPr bwMode="auto">
            <a:xfrm>
              <a:off x="5152" y="1009"/>
              <a:ext cx="30" cy="55"/>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25"/>
            <p:cNvSpPr>
              <a:spLocks noChangeArrowheads="1"/>
            </p:cNvSpPr>
            <p:nvPr/>
          </p:nvSpPr>
          <p:spPr bwMode="auto">
            <a:xfrm>
              <a:off x="5218" y="1009"/>
              <a:ext cx="33" cy="55"/>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Rectangle 26"/>
            <p:cNvSpPr>
              <a:spLocks noChangeArrowheads="1"/>
            </p:cNvSpPr>
            <p:nvPr/>
          </p:nvSpPr>
          <p:spPr bwMode="auto">
            <a:xfrm>
              <a:off x="5025" y="1090"/>
              <a:ext cx="30" cy="56"/>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27"/>
            <p:cNvSpPr>
              <a:spLocks noChangeArrowheads="1"/>
            </p:cNvSpPr>
            <p:nvPr/>
          </p:nvSpPr>
          <p:spPr bwMode="auto">
            <a:xfrm>
              <a:off x="5089" y="1090"/>
              <a:ext cx="35" cy="56"/>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Rectangle 28"/>
            <p:cNvSpPr>
              <a:spLocks noChangeArrowheads="1"/>
            </p:cNvSpPr>
            <p:nvPr/>
          </p:nvSpPr>
          <p:spPr bwMode="auto">
            <a:xfrm>
              <a:off x="5152" y="1090"/>
              <a:ext cx="30" cy="56"/>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Rectangle 29"/>
            <p:cNvSpPr>
              <a:spLocks noChangeArrowheads="1"/>
            </p:cNvSpPr>
            <p:nvPr/>
          </p:nvSpPr>
          <p:spPr bwMode="auto">
            <a:xfrm>
              <a:off x="5218" y="1090"/>
              <a:ext cx="33" cy="56"/>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30"/>
            <p:cNvSpPr>
              <a:spLocks noChangeArrowheads="1"/>
            </p:cNvSpPr>
            <p:nvPr/>
          </p:nvSpPr>
          <p:spPr bwMode="auto">
            <a:xfrm>
              <a:off x="5025" y="1173"/>
              <a:ext cx="30" cy="58"/>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31"/>
            <p:cNvSpPr>
              <a:spLocks noChangeArrowheads="1"/>
            </p:cNvSpPr>
            <p:nvPr/>
          </p:nvSpPr>
          <p:spPr bwMode="auto">
            <a:xfrm>
              <a:off x="5089" y="1173"/>
              <a:ext cx="35" cy="58"/>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32"/>
            <p:cNvSpPr>
              <a:spLocks noChangeArrowheads="1"/>
            </p:cNvSpPr>
            <p:nvPr/>
          </p:nvSpPr>
          <p:spPr bwMode="auto">
            <a:xfrm>
              <a:off x="5152" y="1173"/>
              <a:ext cx="30" cy="58"/>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33"/>
            <p:cNvSpPr>
              <a:spLocks noChangeArrowheads="1"/>
            </p:cNvSpPr>
            <p:nvPr/>
          </p:nvSpPr>
          <p:spPr bwMode="auto">
            <a:xfrm>
              <a:off x="5218" y="1173"/>
              <a:ext cx="33" cy="58"/>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34"/>
            <p:cNvSpPr>
              <a:spLocks noChangeArrowheads="1"/>
            </p:cNvSpPr>
            <p:nvPr/>
          </p:nvSpPr>
          <p:spPr bwMode="auto">
            <a:xfrm>
              <a:off x="5025" y="1259"/>
              <a:ext cx="30" cy="59"/>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35"/>
            <p:cNvSpPr>
              <a:spLocks noChangeArrowheads="1"/>
            </p:cNvSpPr>
            <p:nvPr/>
          </p:nvSpPr>
          <p:spPr bwMode="auto">
            <a:xfrm>
              <a:off x="5089" y="1259"/>
              <a:ext cx="35" cy="59"/>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36"/>
            <p:cNvSpPr>
              <a:spLocks noChangeArrowheads="1"/>
            </p:cNvSpPr>
            <p:nvPr/>
          </p:nvSpPr>
          <p:spPr bwMode="auto">
            <a:xfrm>
              <a:off x="5152" y="1259"/>
              <a:ext cx="30" cy="59"/>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37"/>
            <p:cNvSpPr>
              <a:spLocks noChangeArrowheads="1"/>
            </p:cNvSpPr>
            <p:nvPr/>
          </p:nvSpPr>
          <p:spPr bwMode="auto">
            <a:xfrm>
              <a:off x="5218" y="1259"/>
              <a:ext cx="33" cy="59"/>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38"/>
            <p:cNvSpPr>
              <a:spLocks noChangeArrowheads="1"/>
            </p:cNvSpPr>
            <p:nvPr/>
          </p:nvSpPr>
          <p:spPr bwMode="auto">
            <a:xfrm>
              <a:off x="5025" y="1342"/>
              <a:ext cx="30" cy="58"/>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39"/>
            <p:cNvSpPr>
              <a:spLocks noChangeArrowheads="1"/>
            </p:cNvSpPr>
            <p:nvPr/>
          </p:nvSpPr>
          <p:spPr bwMode="auto">
            <a:xfrm>
              <a:off x="5089" y="1342"/>
              <a:ext cx="35" cy="58"/>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40"/>
            <p:cNvSpPr>
              <a:spLocks noChangeArrowheads="1"/>
            </p:cNvSpPr>
            <p:nvPr/>
          </p:nvSpPr>
          <p:spPr bwMode="auto">
            <a:xfrm>
              <a:off x="5152" y="1342"/>
              <a:ext cx="30" cy="58"/>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41"/>
            <p:cNvSpPr>
              <a:spLocks noChangeArrowheads="1"/>
            </p:cNvSpPr>
            <p:nvPr/>
          </p:nvSpPr>
          <p:spPr bwMode="auto">
            <a:xfrm>
              <a:off x="5218" y="1342"/>
              <a:ext cx="33" cy="58"/>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42"/>
            <p:cNvSpPr>
              <a:spLocks noChangeArrowheads="1"/>
            </p:cNvSpPr>
            <p:nvPr/>
          </p:nvSpPr>
          <p:spPr bwMode="auto">
            <a:xfrm>
              <a:off x="5025" y="1429"/>
              <a:ext cx="30" cy="54"/>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43"/>
            <p:cNvSpPr>
              <a:spLocks noChangeArrowheads="1"/>
            </p:cNvSpPr>
            <p:nvPr/>
          </p:nvSpPr>
          <p:spPr bwMode="auto">
            <a:xfrm>
              <a:off x="5089" y="1429"/>
              <a:ext cx="35" cy="54"/>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44"/>
            <p:cNvSpPr>
              <a:spLocks/>
            </p:cNvSpPr>
            <p:nvPr/>
          </p:nvSpPr>
          <p:spPr bwMode="auto">
            <a:xfrm>
              <a:off x="5087" y="1427"/>
              <a:ext cx="37" cy="56"/>
            </a:xfrm>
            <a:custGeom>
              <a:avLst/>
              <a:gdLst>
                <a:gd name="T0" fmla="*/ 37 w 37"/>
                <a:gd name="T1" fmla="*/ 56 h 56"/>
                <a:gd name="T2" fmla="*/ 37 w 37"/>
                <a:gd name="T3" fmla="*/ 54 h 56"/>
                <a:gd name="T4" fmla="*/ 2 w 37"/>
                <a:gd name="T5" fmla="*/ 54 h 56"/>
                <a:gd name="T6" fmla="*/ 2 w 37"/>
                <a:gd name="T7" fmla="*/ 2 h 56"/>
                <a:gd name="T8" fmla="*/ 35 w 37"/>
                <a:gd name="T9" fmla="*/ 2 h 56"/>
                <a:gd name="T10" fmla="*/ 35 w 37"/>
                <a:gd name="T11" fmla="*/ 56 h 56"/>
                <a:gd name="T12" fmla="*/ 37 w 37"/>
                <a:gd name="T13" fmla="*/ 56 h 56"/>
                <a:gd name="T14" fmla="*/ 37 w 37"/>
                <a:gd name="T15" fmla="*/ 54 h 56"/>
                <a:gd name="T16" fmla="*/ 37 w 37"/>
                <a:gd name="T17" fmla="*/ 56 h 56"/>
                <a:gd name="T18" fmla="*/ 37 w 37"/>
                <a:gd name="T19" fmla="*/ 56 h 56"/>
                <a:gd name="T20" fmla="*/ 37 w 37"/>
                <a:gd name="T21" fmla="*/ 2 h 56"/>
                <a:gd name="T22" fmla="*/ 37 w 37"/>
                <a:gd name="T23" fmla="*/ 2 h 56"/>
                <a:gd name="T24" fmla="*/ 37 w 37"/>
                <a:gd name="T25" fmla="*/ 0 h 56"/>
                <a:gd name="T26" fmla="*/ 2 w 37"/>
                <a:gd name="T27" fmla="*/ 0 h 56"/>
                <a:gd name="T28" fmla="*/ 0 w 37"/>
                <a:gd name="T29" fmla="*/ 2 h 56"/>
                <a:gd name="T30" fmla="*/ 0 w 37"/>
                <a:gd name="T31" fmla="*/ 2 h 56"/>
                <a:gd name="T32" fmla="*/ 0 w 37"/>
                <a:gd name="T33" fmla="*/ 56 h 56"/>
                <a:gd name="T34" fmla="*/ 0 w 37"/>
                <a:gd name="T35" fmla="*/ 56 h 56"/>
                <a:gd name="T36" fmla="*/ 2 w 37"/>
                <a:gd name="T37" fmla="*/ 56 h 56"/>
                <a:gd name="T38" fmla="*/ 37 w 37"/>
                <a:gd name="T39" fmla="*/ 56 h 56"/>
                <a:gd name="T40" fmla="*/ 37 w 37"/>
                <a:gd name="T41" fmla="*/ 56 h 56"/>
                <a:gd name="T42" fmla="*/ 37 w 37"/>
                <a:gd name="T43" fmla="*/ 56 h 56"/>
                <a:gd name="T44" fmla="*/ 37 w 37"/>
                <a:gd name="T4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 h="56">
                  <a:moveTo>
                    <a:pt x="37" y="56"/>
                  </a:moveTo>
                  <a:lnTo>
                    <a:pt x="37" y="54"/>
                  </a:lnTo>
                  <a:lnTo>
                    <a:pt x="2" y="54"/>
                  </a:lnTo>
                  <a:lnTo>
                    <a:pt x="2" y="2"/>
                  </a:lnTo>
                  <a:lnTo>
                    <a:pt x="35" y="2"/>
                  </a:lnTo>
                  <a:lnTo>
                    <a:pt x="35" y="56"/>
                  </a:lnTo>
                  <a:lnTo>
                    <a:pt x="37" y="56"/>
                  </a:lnTo>
                  <a:lnTo>
                    <a:pt x="37" y="54"/>
                  </a:lnTo>
                  <a:lnTo>
                    <a:pt x="37" y="56"/>
                  </a:lnTo>
                  <a:lnTo>
                    <a:pt x="37" y="56"/>
                  </a:lnTo>
                  <a:lnTo>
                    <a:pt x="37" y="2"/>
                  </a:lnTo>
                  <a:lnTo>
                    <a:pt x="37" y="2"/>
                  </a:lnTo>
                  <a:lnTo>
                    <a:pt x="37" y="0"/>
                  </a:lnTo>
                  <a:lnTo>
                    <a:pt x="2" y="0"/>
                  </a:lnTo>
                  <a:lnTo>
                    <a:pt x="0" y="2"/>
                  </a:lnTo>
                  <a:lnTo>
                    <a:pt x="0" y="2"/>
                  </a:lnTo>
                  <a:lnTo>
                    <a:pt x="0" y="56"/>
                  </a:lnTo>
                  <a:lnTo>
                    <a:pt x="0" y="56"/>
                  </a:lnTo>
                  <a:lnTo>
                    <a:pt x="2" y="56"/>
                  </a:lnTo>
                  <a:lnTo>
                    <a:pt x="37" y="56"/>
                  </a:lnTo>
                  <a:lnTo>
                    <a:pt x="37" y="56"/>
                  </a:lnTo>
                  <a:lnTo>
                    <a:pt x="37" y="56"/>
                  </a:lnTo>
                  <a:lnTo>
                    <a:pt x="37"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45"/>
            <p:cNvSpPr>
              <a:spLocks noChangeArrowheads="1"/>
            </p:cNvSpPr>
            <p:nvPr/>
          </p:nvSpPr>
          <p:spPr bwMode="auto">
            <a:xfrm>
              <a:off x="5152" y="1429"/>
              <a:ext cx="30" cy="54"/>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46"/>
            <p:cNvSpPr>
              <a:spLocks/>
            </p:cNvSpPr>
            <p:nvPr/>
          </p:nvSpPr>
          <p:spPr bwMode="auto">
            <a:xfrm>
              <a:off x="5152" y="1427"/>
              <a:ext cx="32" cy="56"/>
            </a:xfrm>
            <a:custGeom>
              <a:avLst/>
              <a:gdLst>
                <a:gd name="T0" fmla="*/ 30 w 32"/>
                <a:gd name="T1" fmla="*/ 56 h 56"/>
                <a:gd name="T2" fmla="*/ 30 w 32"/>
                <a:gd name="T3" fmla="*/ 54 h 56"/>
                <a:gd name="T4" fmla="*/ 2 w 32"/>
                <a:gd name="T5" fmla="*/ 54 h 56"/>
                <a:gd name="T6" fmla="*/ 2 w 32"/>
                <a:gd name="T7" fmla="*/ 2 h 56"/>
                <a:gd name="T8" fmla="*/ 30 w 32"/>
                <a:gd name="T9" fmla="*/ 2 h 56"/>
                <a:gd name="T10" fmla="*/ 30 w 32"/>
                <a:gd name="T11" fmla="*/ 56 h 56"/>
                <a:gd name="T12" fmla="*/ 30 w 32"/>
                <a:gd name="T13" fmla="*/ 56 h 56"/>
                <a:gd name="T14" fmla="*/ 30 w 32"/>
                <a:gd name="T15" fmla="*/ 54 h 56"/>
                <a:gd name="T16" fmla="*/ 30 w 32"/>
                <a:gd name="T17" fmla="*/ 56 h 56"/>
                <a:gd name="T18" fmla="*/ 32 w 32"/>
                <a:gd name="T19" fmla="*/ 56 h 56"/>
                <a:gd name="T20" fmla="*/ 32 w 32"/>
                <a:gd name="T21" fmla="*/ 2 h 56"/>
                <a:gd name="T22" fmla="*/ 32 w 32"/>
                <a:gd name="T23" fmla="*/ 2 h 56"/>
                <a:gd name="T24" fmla="*/ 30 w 32"/>
                <a:gd name="T25" fmla="*/ 0 h 56"/>
                <a:gd name="T26" fmla="*/ 0 w 32"/>
                <a:gd name="T27" fmla="*/ 0 h 56"/>
                <a:gd name="T28" fmla="*/ 0 w 32"/>
                <a:gd name="T29" fmla="*/ 2 h 56"/>
                <a:gd name="T30" fmla="*/ 0 w 32"/>
                <a:gd name="T31" fmla="*/ 2 h 56"/>
                <a:gd name="T32" fmla="*/ 0 w 32"/>
                <a:gd name="T33" fmla="*/ 56 h 56"/>
                <a:gd name="T34" fmla="*/ 0 w 32"/>
                <a:gd name="T35" fmla="*/ 56 h 56"/>
                <a:gd name="T36" fmla="*/ 0 w 32"/>
                <a:gd name="T37" fmla="*/ 56 h 56"/>
                <a:gd name="T38" fmla="*/ 30 w 32"/>
                <a:gd name="T39" fmla="*/ 56 h 56"/>
                <a:gd name="T40" fmla="*/ 32 w 32"/>
                <a:gd name="T41" fmla="*/ 56 h 56"/>
                <a:gd name="T42" fmla="*/ 32 w 32"/>
                <a:gd name="T43" fmla="*/ 56 h 56"/>
                <a:gd name="T44" fmla="*/ 30 w 32"/>
                <a:gd name="T4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56">
                  <a:moveTo>
                    <a:pt x="30" y="56"/>
                  </a:moveTo>
                  <a:lnTo>
                    <a:pt x="30" y="54"/>
                  </a:lnTo>
                  <a:lnTo>
                    <a:pt x="2" y="54"/>
                  </a:lnTo>
                  <a:lnTo>
                    <a:pt x="2" y="2"/>
                  </a:lnTo>
                  <a:lnTo>
                    <a:pt x="30" y="2"/>
                  </a:lnTo>
                  <a:lnTo>
                    <a:pt x="30" y="56"/>
                  </a:lnTo>
                  <a:lnTo>
                    <a:pt x="30" y="56"/>
                  </a:lnTo>
                  <a:lnTo>
                    <a:pt x="30" y="54"/>
                  </a:lnTo>
                  <a:lnTo>
                    <a:pt x="30" y="56"/>
                  </a:lnTo>
                  <a:lnTo>
                    <a:pt x="32" y="56"/>
                  </a:lnTo>
                  <a:lnTo>
                    <a:pt x="32" y="2"/>
                  </a:lnTo>
                  <a:lnTo>
                    <a:pt x="32" y="2"/>
                  </a:lnTo>
                  <a:lnTo>
                    <a:pt x="30" y="0"/>
                  </a:lnTo>
                  <a:lnTo>
                    <a:pt x="0" y="0"/>
                  </a:lnTo>
                  <a:lnTo>
                    <a:pt x="0" y="2"/>
                  </a:lnTo>
                  <a:lnTo>
                    <a:pt x="0" y="2"/>
                  </a:lnTo>
                  <a:lnTo>
                    <a:pt x="0" y="56"/>
                  </a:lnTo>
                  <a:lnTo>
                    <a:pt x="0" y="56"/>
                  </a:lnTo>
                  <a:lnTo>
                    <a:pt x="0" y="56"/>
                  </a:lnTo>
                  <a:lnTo>
                    <a:pt x="30" y="56"/>
                  </a:lnTo>
                  <a:lnTo>
                    <a:pt x="32" y="56"/>
                  </a:lnTo>
                  <a:lnTo>
                    <a:pt x="32" y="56"/>
                  </a:lnTo>
                  <a:lnTo>
                    <a:pt x="30"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Rectangle 47"/>
            <p:cNvSpPr>
              <a:spLocks noChangeArrowheads="1"/>
            </p:cNvSpPr>
            <p:nvPr/>
          </p:nvSpPr>
          <p:spPr bwMode="auto">
            <a:xfrm>
              <a:off x="5218" y="1429"/>
              <a:ext cx="33" cy="54"/>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48"/>
            <p:cNvSpPr>
              <a:spLocks/>
            </p:cNvSpPr>
            <p:nvPr/>
          </p:nvSpPr>
          <p:spPr bwMode="auto">
            <a:xfrm>
              <a:off x="5218" y="1427"/>
              <a:ext cx="33" cy="56"/>
            </a:xfrm>
            <a:custGeom>
              <a:avLst/>
              <a:gdLst>
                <a:gd name="T0" fmla="*/ 33 w 33"/>
                <a:gd name="T1" fmla="*/ 56 h 56"/>
                <a:gd name="T2" fmla="*/ 33 w 33"/>
                <a:gd name="T3" fmla="*/ 54 h 56"/>
                <a:gd name="T4" fmla="*/ 2 w 33"/>
                <a:gd name="T5" fmla="*/ 54 h 56"/>
                <a:gd name="T6" fmla="*/ 2 w 33"/>
                <a:gd name="T7" fmla="*/ 2 h 56"/>
                <a:gd name="T8" fmla="*/ 31 w 33"/>
                <a:gd name="T9" fmla="*/ 2 h 56"/>
                <a:gd name="T10" fmla="*/ 31 w 33"/>
                <a:gd name="T11" fmla="*/ 56 h 56"/>
                <a:gd name="T12" fmla="*/ 33 w 33"/>
                <a:gd name="T13" fmla="*/ 56 h 56"/>
                <a:gd name="T14" fmla="*/ 33 w 33"/>
                <a:gd name="T15" fmla="*/ 54 h 56"/>
                <a:gd name="T16" fmla="*/ 33 w 33"/>
                <a:gd name="T17" fmla="*/ 56 h 56"/>
                <a:gd name="T18" fmla="*/ 33 w 33"/>
                <a:gd name="T19" fmla="*/ 56 h 56"/>
                <a:gd name="T20" fmla="*/ 33 w 33"/>
                <a:gd name="T21" fmla="*/ 2 h 56"/>
                <a:gd name="T22" fmla="*/ 33 w 33"/>
                <a:gd name="T23" fmla="*/ 2 h 56"/>
                <a:gd name="T24" fmla="*/ 33 w 33"/>
                <a:gd name="T25" fmla="*/ 0 h 56"/>
                <a:gd name="T26" fmla="*/ 0 w 33"/>
                <a:gd name="T27" fmla="*/ 0 h 56"/>
                <a:gd name="T28" fmla="*/ 0 w 33"/>
                <a:gd name="T29" fmla="*/ 2 h 56"/>
                <a:gd name="T30" fmla="*/ 0 w 33"/>
                <a:gd name="T31" fmla="*/ 2 h 56"/>
                <a:gd name="T32" fmla="*/ 0 w 33"/>
                <a:gd name="T33" fmla="*/ 56 h 56"/>
                <a:gd name="T34" fmla="*/ 0 w 33"/>
                <a:gd name="T35" fmla="*/ 56 h 56"/>
                <a:gd name="T36" fmla="*/ 0 w 33"/>
                <a:gd name="T37" fmla="*/ 56 h 56"/>
                <a:gd name="T38" fmla="*/ 33 w 33"/>
                <a:gd name="T39" fmla="*/ 56 h 56"/>
                <a:gd name="T40" fmla="*/ 33 w 33"/>
                <a:gd name="T41" fmla="*/ 56 h 56"/>
                <a:gd name="T42" fmla="*/ 33 w 33"/>
                <a:gd name="T43" fmla="*/ 56 h 56"/>
                <a:gd name="T44" fmla="*/ 33 w 33"/>
                <a:gd name="T4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56">
                  <a:moveTo>
                    <a:pt x="33" y="56"/>
                  </a:moveTo>
                  <a:lnTo>
                    <a:pt x="33" y="54"/>
                  </a:lnTo>
                  <a:lnTo>
                    <a:pt x="2" y="54"/>
                  </a:lnTo>
                  <a:lnTo>
                    <a:pt x="2" y="2"/>
                  </a:lnTo>
                  <a:lnTo>
                    <a:pt x="31" y="2"/>
                  </a:lnTo>
                  <a:lnTo>
                    <a:pt x="31" y="56"/>
                  </a:lnTo>
                  <a:lnTo>
                    <a:pt x="33" y="56"/>
                  </a:lnTo>
                  <a:lnTo>
                    <a:pt x="33" y="54"/>
                  </a:lnTo>
                  <a:lnTo>
                    <a:pt x="33" y="56"/>
                  </a:lnTo>
                  <a:lnTo>
                    <a:pt x="33" y="56"/>
                  </a:lnTo>
                  <a:lnTo>
                    <a:pt x="33" y="2"/>
                  </a:lnTo>
                  <a:lnTo>
                    <a:pt x="33" y="2"/>
                  </a:lnTo>
                  <a:lnTo>
                    <a:pt x="33" y="0"/>
                  </a:lnTo>
                  <a:lnTo>
                    <a:pt x="0" y="0"/>
                  </a:lnTo>
                  <a:lnTo>
                    <a:pt x="0" y="2"/>
                  </a:lnTo>
                  <a:lnTo>
                    <a:pt x="0" y="2"/>
                  </a:lnTo>
                  <a:lnTo>
                    <a:pt x="0" y="56"/>
                  </a:lnTo>
                  <a:lnTo>
                    <a:pt x="0" y="56"/>
                  </a:lnTo>
                  <a:lnTo>
                    <a:pt x="0" y="56"/>
                  </a:lnTo>
                  <a:lnTo>
                    <a:pt x="33" y="56"/>
                  </a:lnTo>
                  <a:lnTo>
                    <a:pt x="33" y="56"/>
                  </a:lnTo>
                  <a:lnTo>
                    <a:pt x="33" y="56"/>
                  </a:lnTo>
                  <a:lnTo>
                    <a:pt x="33"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Rectangle 49"/>
            <p:cNvSpPr>
              <a:spLocks noChangeArrowheads="1"/>
            </p:cNvSpPr>
            <p:nvPr/>
          </p:nvSpPr>
          <p:spPr bwMode="auto">
            <a:xfrm>
              <a:off x="5025" y="1592"/>
              <a:ext cx="30" cy="57"/>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Rectangle 50"/>
            <p:cNvSpPr>
              <a:spLocks noChangeArrowheads="1"/>
            </p:cNvSpPr>
            <p:nvPr/>
          </p:nvSpPr>
          <p:spPr bwMode="auto">
            <a:xfrm>
              <a:off x="5089" y="1592"/>
              <a:ext cx="35" cy="57"/>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Rectangle 51"/>
            <p:cNvSpPr>
              <a:spLocks noChangeArrowheads="1"/>
            </p:cNvSpPr>
            <p:nvPr/>
          </p:nvSpPr>
          <p:spPr bwMode="auto">
            <a:xfrm>
              <a:off x="5089" y="1592"/>
              <a:ext cx="35"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52"/>
            <p:cNvSpPr>
              <a:spLocks/>
            </p:cNvSpPr>
            <p:nvPr/>
          </p:nvSpPr>
          <p:spPr bwMode="auto">
            <a:xfrm>
              <a:off x="5087" y="1590"/>
              <a:ext cx="37" cy="59"/>
            </a:xfrm>
            <a:custGeom>
              <a:avLst/>
              <a:gdLst>
                <a:gd name="T0" fmla="*/ 37 w 37"/>
                <a:gd name="T1" fmla="*/ 59 h 59"/>
                <a:gd name="T2" fmla="*/ 37 w 37"/>
                <a:gd name="T3" fmla="*/ 57 h 59"/>
                <a:gd name="T4" fmla="*/ 2 w 37"/>
                <a:gd name="T5" fmla="*/ 57 h 59"/>
                <a:gd name="T6" fmla="*/ 2 w 37"/>
                <a:gd name="T7" fmla="*/ 2 h 59"/>
                <a:gd name="T8" fmla="*/ 35 w 37"/>
                <a:gd name="T9" fmla="*/ 2 h 59"/>
                <a:gd name="T10" fmla="*/ 35 w 37"/>
                <a:gd name="T11" fmla="*/ 59 h 59"/>
                <a:gd name="T12" fmla="*/ 37 w 37"/>
                <a:gd name="T13" fmla="*/ 59 h 59"/>
                <a:gd name="T14" fmla="*/ 37 w 37"/>
                <a:gd name="T15" fmla="*/ 57 h 59"/>
                <a:gd name="T16" fmla="*/ 37 w 37"/>
                <a:gd name="T17" fmla="*/ 59 h 59"/>
                <a:gd name="T18" fmla="*/ 37 w 37"/>
                <a:gd name="T19" fmla="*/ 59 h 59"/>
                <a:gd name="T20" fmla="*/ 37 w 37"/>
                <a:gd name="T21" fmla="*/ 2 h 59"/>
                <a:gd name="T22" fmla="*/ 37 w 37"/>
                <a:gd name="T23" fmla="*/ 2 h 59"/>
                <a:gd name="T24" fmla="*/ 37 w 37"/>
                <a:gd name="T25" fmla="*/ 0 h 59"/>
                <a:gd name="T26" fmla="*/ 2 w 37"/>
                <a:gd name="T27" fmla="*/ 0 h 59"/>
                <a:gd name="T28" fmla="*/ 0 w 37"/>
                <a:gd name="T29" fmla="*/ 2 h 59"/>
                <a:gd name="T30" fmla="*/ 0 w 37"/>
                <a:gd name="T31" fmla="*/ 2 h 59"/>
                <a:gd name="T32" fmla="*/ 0 w 37"/>
                <a:gd name="T33" fmla="*/ 59 h 59"/>
                <a:gd name="T34" fmla="*/ 0 w 37"/>
                <a:gd name="T35" fmla="*/ 59 h 59"/>
                <a:gd name="T36" fmla="*/ 2 w 37"/>
                <a:gd name="T37" fmla="*/ 59 h 59"/>
                <a:gd name="T38" fmla="*/ 37 w 37"/>
                <a:gd name="T39" fmla="*/ 59 h 59"/>
                <a:gd name="T40" fmla="*/ 37 w 37"/>
                <a:gd name="T41" fmla="*/ 59 h 59"/>
                <a:gd name="T42" fmla="*/ 37 w 37"/>
                <a:gd name="T43" fmla="*/ 59 h 59"/>
                <a:gd name="T44" fmla="*/ 37 w 37"/>
                <a:gd name="T45"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 h="59">
                  <a:moveTo>
                    <a:pt x="37" y="59"/>
                  </a:moveTo>
                  <a:lnTo>
                    <a:pt x="37" y="57"/>
                  </a:lnTo>
                  <a:lnTo>
                    <a:pt x="2" y="57"/>
                  </a:lnTo>
                  <a:lnTo>
                    <a:pt x="2" y="2"/>
                  </a:lnTo>
                  <a:lnTo>
                    <a:pt x="35" y="2"/>
                  </a:lnTo>
                  <a:lnTo>
                    <a:pt x="35" y="59"/>
                  </a:lnTo>
                  <a:lnTo>
                    <a:pt x="37" y="59"/>
                  </a:lnTo>
                  <a:lnTo>
                    <a:pt x="37" y="57"/>
                  </a:lnTo>
                  <a:lnTo>
                    <a:pt x="37" y="59"/>
                  </a:lnTo>
                  <a:lnTo>
                    <a:pt x="37" y="59"/>
                  </a:lnTo>
                  <a:lnTo>
                    <a:pt x="37" y="2"/>
                  </a:lnTo>
                  <a:lnTo>
                    <a:pt x="37" y="2"/>
                  </a:lnTo>
                  <a:lnTo>
                    <a:pt x="37" y="0"/>
                  </a:lnTo>
                  <a:lnTo>
                    <a:pt x="2" y="0"/>
                  </a:lnTo>
                  <a:lnTo>
                    <a:pt x="0" y="2"/>
                  </a:lnTo>
                  <a:lnTo>
                    <a:pt x="0" y="2"/>
                  </a:lnTo>
                  <a:lnTo>
                    <a:pt x="0" y="59"/>
                  </a:lnTo>
                  <a:lnTo>
                    <a:pt x="0" y="59"/>
                  </a:lnTo>
                  <a:lnTo>
                    <a:pt x="2" y="59"/>
                  </a:lnTo>
                  <a:lnTo>
                    <a:pt x="37" y="59"/>
                  </a:lnTo>
                  <a:lnTo>
                    <a:pt x="37" y="59"/>
                  </a:lnTo>
                  <a:lnTo>
                    <a:pt x="37" y="59"/>
                  </a:lnTo>
                  <a:lnTo>
                    <a:pt x="37"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53"/>
            <p:cNvSpPr>
              <a:spLocks/>
            </p:cNvSpPr>
            <p:nvPr/>
          </p:nvSpPr>
          <p:spPr bwMode="auto">
            <a:xfrm>
              <a:off x="5087" y="1590"/>
              <a:ext cx="37" cy="59"/>
            </a:xfrm>
            <a:custGeom>
              <a:avLst/>
              <a:gdLst>
                <a:gd name="T0" fmla="*/ 37 w 37"/>
                <a:gd name="T1" fmla="*/ 59 h 59"/>
                <a:gd name="T2" fmla="*/ 37 w 37"/>
                <a:gd name="T3" fmla="*/ 57 h 59"/>
                <a:gd name="T4" fmla="*/ 2 w 37"/>
                <a:gd name="T5" fmla="*/ 57 h 59"/>
                <a:gd name="T6" fmla="*/ 2 w 37"/>
                <a:gd name="T7" fmla="*/ 2 h 59"/>
                <a:gd name="T8" fmla="*/ 35 w 37"/>
                <a:gd name="T9" fmla="*/ 2 h 59"/>
                <a:gd name="T10" fmla="*/ 35 w 37"/>
                <a:gd name="T11" fmla="*/ 59 h 59"/>
                <a:gd name="T12" fmla="*/ 37 w 37"/>
                <a:gd name="T13" fmla="*/ 59 h 59"/>
                <a:gd name="T14" fmla="*/ 37 w 37"/>
                <a:gd name="T15" fmla="*/ 57 h 59"/>
                <a:gd name="T16" fmla="*/ 37 w 37"/>
                <a:gd name="T17" fmla="*/ 59 h 59"/>
                <a:gd name="T18" fmla="*/ 37 w 37"/>
                <a:gd name="T19" fmla="*/ 59 h 59"/>
                <a:gd name="T20" fmla="*/ 37 w 37"/>
                <a:gd name="T21" fmla="*/ 2 h 59"/>
                <a:gd name="T22" fmla="*/ 37 w 37"/>
                <a:gd name="T23" fmla="*/ 2 h 59"/>
                <a:gd name="T24" fmla="*/ 37 w 37"/>
                <a:gd name="T25" fmla="*/ 0 h 59"/>
                <a:gd name="T26" fmla="*/ 2 w 37"/>
                <a:gd name="T27" fmla="*/ 0 h 59"/>
                <a:gd name="T28" fmla="*/ 0 w 37"/>
                <a:gd name="T29" fmla="*/ 2 h 59"/>
                <a:gd name="T30" fmla="*/ 0 w 37"/>
                <a:gd name="T31" fmla="*/ 2 h 59"/>
                <a:gd name="T32" fmla="*/ 0 w 37"/>
                <a:gd name="T33" fmla="*/ 59 h 59"/>
                <a:gd name="T34" fmla="*/ 0 w 37"/>
                <a:gd name="T35" fmla="*/ 59 h 59"/>
                <a:gd name="T36" fmla="*/ 2 w 37"/>
                <a:gd name="T37" fmla="*/ 59 h 59"/>
                <a:gd name="T38" fmla="*/ 37 w 37"/>
                <a:gd name="T39" fmla="*/ 59 h 59"/>
                <a:gd name="T40" fmla="*/ 37 w 37"/>
                <a:gd name="T41" fmla="*/ 59 h 59"/>
                <a:gd name="T42" fmla="*/ 37 w 37"/>
                <a:gd name="T43" fmla="*/ 59 h 59"/>
                <a:gd name="T44" fmla="*/ 37 w 37"/>
                <a:gd name="T45"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 h="59">
                  <a:moveTo>
                    <a:pt x="37" y="59"/>
                  </a:moveTo>
                  <a:lnTo>
                    <a:pt x="37" y="57"/>
                  </a:lnTo>
                  <a:lnTo>
                    <a:pt x="2" y="57"/>
                  </a:lnTo>
                  <a:lnTo>
                    <a:pt x="2" y="2"/>
                  </a:lnTo>
                  <a:lnTo>
                    <a:pt x="35" y="2"/>
                  </a:lnTo>
                  <a:lnTo>
                    <a:pt x="35" y="59"/>
                  </a:lnTo>
                  <a:lnTo>
                    <a:pt x="37" y="59"/>
                  </a:lnTo>
                  <a:lnTo>
                    <a:pt x="37" y="57"/>
                  </a:lnTo>
                  <a:lnTo>
                    <a:pt x="37" y="59"/>
                  </a:lnTo>
                  <a:lnTo>
                    <a:pt x="37" y="59"/>
                  </a:lnTo>
                  <a:lnTo>
                    <a:pt x="37" y="2"/>
                  </a:lnTo>
                  <a:lnTo>
                    <a:pt x="37" y="2"/>
                  </a:lnTo>
                  <a:lnTo>
                    <a:pt x="37" y="0"/>
                  </a:lnTo>
                  <a:lnTo>
                    <a:pt x="2" y="0"/>
                  </a:lnTo>
                  <a:lnTo>
                    <a:pt x="0" y="2"/>
                  </a:lnTo>
                  <a:lnTo>
                    <a:pt x="0" y="2"/>
                  </a:lnTo>
                  <a:lnTo>
                    <a:pt x="0" y="59"/>
                  </a:lnTo>
                  <a:lnTo>
                    <a:pt x="0" y="59"/>
                  </a:lnTo>
                  <a:lnTo>
                    <a:pt x="2" y="59"/>
                  </a:lnTo>
                  <a:lnTo>
                    <a:pt x="37" y="59"/>
                  </a:lnTo>
                  <a:lnTo>
                    <a:pt x="37" y="59"/>
                  </a:lnTo>
                  <a:lnTo>
                    <a:pt x="37" y="59"/>
                  </a:lnTo>
                  <a:lnTo>
                    <a:pt x="37" y="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Rectangle 54"/>
            <p:cNvSpPr>
              <a:spLocks noChangeArrowheads="1"/>
            </p:cNvSpPr>
            <p:nvPr/>
          </p:nvSpPr>
          <p:spPr bwMode="auto">
            <a:xfrm>
              <a:off x="5089" y="1592"/>
              <a:ext cx="33" cy="55"/>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Rectangle 55"/>
            <p:cNvSpPr>
              <a:spLocks noChangeArrowheads="1"/>
            </p:cNvSpPr>
            <p:nvPr/>
          </p:nvSpPr>
          <p:spPr bwMode="auto">
            <a:xfrm>
              <a:off x="5089" y="1592"/>
              <a:ext cx="33"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56"/>
            <p:cNvSpPr>
              <a:spLocks/>
            </p:cNvSpPr>
            <p:nvPr/>
          </p:nvSpPr>
          <p:spPr bwMode="auto">
            <a:xfrm>
              <a:off x="5089" y="1592"/>
              <a:ext cx="33" cy="57"/>
            </a:xfrm>
            <a:custGeom>
              <a:avLst/>
              <a:gdLst>
                <a:gd name="T0" fmla="*/ 33 w 33"/>
                <a:gd name="T1" fmla="*/ 0 h 57"/>
                <a:gd name="T2" fmla="*/ 0 w 33"/>
                <a:gd name="T3" fmla="*/ 0 h 57"/>
                <a:gd name="T4" fmla="*/ 33 w 33"/>
                <a:gd name="T5" fmla="*/ 0 h 57"/>
                <a:gd name="T6" fmla="*/ 33 w 33"/>
                <a:gd name="T7" fmla="*/ 55 h 57"/>
                <a:gd name="T8" fmla="*/ 0 w 33"/>
                <a:gd name="T9" fmla="*/ 55 h 57"/>
                <a:gd name="T10" fmla="*/ 0 w 33"/>
                <a:gd name="T11" fmla="*/ 57 h 57"/>
                <a:gd name="T12" fmla="*/ 33 w 33"/>
                <a:gd name="T13" fmla="*/ 57 h 57"/>
                <a:gd name="T14" fmla="*/ 33 w 33"/>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57">
                  <a:moveTo>
                    <a:pt x="33" y="0"/>
                  </a:moveTo>
                  <a:lnTo>
                    <a:pt x="0" y="0"/>
                  </a:lnTo>
                  <a:lnTo>
                    <a:pt x="33" y="0"/>
                  </a:lnTo>
                  <a:lnTo>
                    <a:pt x="33" y="55"/>
                  </a:lnTo>
                  <a:lnTo>
                    <a:pt x="0" y="55"/>
                  </a:lnTo>
                  <a:lnTo>
                    <a:pt x="0" y="57"/>
                  </a:lnTo>
                  <a:lnTo>
                    <a:pt x="33" y="57"/>
                  </a:lnTo>
                  <a:lnTo>
                    <a:pt x="3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57"/>
            <p:cNvSpPr>
              <a:spLocks/>
            </p:cNvSpPr>
            <p:nvPr/>
          </p:nvSpPr>
          <p:spPr bwMode="auto">
            <a:xfrm>
              <a:off x="5089" y="1592"/>
              <a:ext cx="33" cy="57"/>
            </a:xfrm>
            <a:custGeom>
              <a:avLst/>
              <a:gdLst>
                <a:gd name="T0" fmla="*/ 33 w 33"/>
                <a:gd name="T1" fmla="*/ 0 h 57"/>
                <a:gd name="T2" fmla="*/ 0 w 33"/>
                <a:gd name="T3" fmla="*/ 0 h 57"/>
                <a:gd name="T4" fmla="*/ 33 w 33"/>
                <a:gd name="T5" fmla="*/ 0 h 57"/>
                <a:gd name="T6" fmla="*/ 33 w 33"/>
                <a:gd name="T7" fmla="*/ 55 h 57"/>
                <a:gd name="T8" fmla="*/ 0 w 33"/>
                <a:gd name="T9" fmla="*/ 55 h 57"/>
                <a:gd name="T10" fmla="*/ 0 w 33"/>
                <a:gd name="T11" fmla="*/ 57 h 57"/>
                <a:gd name="T12" fmla="*/ 33 w 33"/>
                <a:gd name="T13" fmla="*/ 57 h 57"/>
                <a:gd name="T14" fmla="*/ 33 w 33"/>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57">
                  <a:moveTo>
                    <a:pt x="33" y="0"/>
                  </a:moveTo>
                  <a:lnTo>
                    <a:pt x="0" y="0"/>
                  </a:lnTo>
                  <a:lnTo>
                    <a:pt x="33" y="0"/>
                  </a:lnTo>
                  <a:lnTo>
                    <a:pt x="33" y="55"/>
                  </a:lnTo>
                  <a:lnTo>
                    <a:pt x="0" y="55"/>
                  </a:lnTo>
                  <a:lnTo>
                    <a:pt x="0" y="57"/>
                  </a:lnTo>
                  <a:lnTo>
                    <a:pt x="33" y="57"/>
                  </a:lnTo>
                  <a:lnTo>
                    <a:pt x="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58"/>
            <p:cNvSpPr>
              <a:spLocks noEditPoints="1"/>
            </p:cNvSpPr>
            <p:nvPr/>
          </p:nvSpPr>
          <p:spPr bwMode="auto">
            <a:xfrm>
              <a:off x="5087" y="1590"/>
              <a:ext cx="37" cy="61"/>
            </a:xfrm>
            <a:custGeom>
              <a:avLst/>
              <a:gdLst>
                <a:gd name="T0" fmla="*/ 0 w 37"/>
                <a:gd name="T1" fmla="*/ 59 h 61"/>
                <a:gd name="T2" fmla="*/ 0 w 37"/>
                <a:gd name="T3" fmla="*/ 61 h 61"/>
                <a:gd name="T4" fmla="*/ 0 w 37"/>
                <a:gd name="T5" fmla="*/ 61 h 61"/>
                <a:gd name="T6" fmla="*/ 2 w 37"/>
                <a:gd name="T7" fmla="*/ 61 h 61"/>
                <a:gd name="T8" fmla="*/ 37 w 37"/>
                <a:gd name="T9" fmla="*/ 61 h 61"/>
                <a:gd name="T10" fmla="*/ 37 w 37"/>
                <a:gd name="T11" fmla="*/ 61 h 61"/>
                <a:gd name="T12" fmla="*/ 37 w 37"/>
                <a:gd name="T13" fmla="*/ 61 h 61"/>
                <a:gd name="T14" fmla="*/ 37 w 37"/>
                <a:gd name="T15" fmla="*/ 61 h 61"/>
                <a:gd name="T16" fmla="*/ 37 w 37"/>
                <a:gd name="T17" fmla="*/ 59 h 61"/>
                <a:gd name="T18" fmla="*/ 37 w 37"/>
                <a:gd name="T19" fmla="*/ 61 h 61"/>
                <a:gd name="T20" fmla="*/ 2 w 37"/>
                <a:gd name="T21" fmla="*/ 61 h 61"/>
                <a:gd name="T22" fmla="*/ 2 w 37"/>
                <a:gd name="T23" fmla="*/ 59 h 61"/>
                <a:gd name="T24" fmla="*/ 0 w 37"/>
                <a:gd name="T25" fmla="*/ 59 h 61"/>
                <a:gd name="T26" fmla="*/ 0 w 37"/>
                <a:gd name="T27" fmla="*/ 59 h 61"/>
                <a:gd name="T28" fmla="*/ 37 w 37"/>
                <a:gd name="T29" fmla="*/ 0 h 61"/>
                <a:gd name="T30" fmla="*/ 2 w 37"/>
                <a:gd name="T31" fmla="*/ 0 h 61"/>
                <a:gd name="T32" fmla="*/ 0 w 37"/>
                <a:gd name="T33" fmla="*/ 2 h 61"/>
                <a:gd name="T34" fmla="*/ 0 w 37"/>
                <a:gd name="T35" fmla="*/ 2 h 61"/>
                <a:gd name="T36" fmla="*/ 0 w 37"/>
                <a:gd name="T37" fmla="*/ 2 h 61"/>
                <a:gd name="T38" fmla="*/ 2 w 37"/>
                <a:gd name="T39" fmla="*/ 0 h 61"/>
                <a:gd name="T40" fmla="*/ 37 w 37"/>
                <a:gd name="T41" fmla="*/ 0 h 61"/>
                <a:gd name="T42" fmla="*/ 37 w 37"/>
                <a:gd name="T43" fmla="*/ 2 h 61"/>
                <a:gd name="T44" fmla="*/ 37 w 37"/>
                <a:gd name="T45" fmla="*/ 2 h 61"/>
                <a:gd name="T46" fmla="*/ 37 w 37"/>
                <a:gd name="T47" fmla="*/ 59 h 61"/>
                <a:gd name="T48" fmla="*/ 37 w 37"/>
                <a:gd name="T49" fmla="*/ 59 h 61"/>
                <a:gd name="T50" fmla="*/ 37 w 37"/>
                <a:gd name="T51" fmla="*/ 59 h 61"/>
                <a:gd name="T52" fmla="*/ 37 w 37"/>
                <a:gd name="T53" fmla="*/ 61 h 61"/>
                <a:gd name="T54" fmla="*/ 37 w 37"/>
                <a:gd name="T55" fmla="*/ 61 h 61"/>
                <a:gd name="T56" fmla="*/ 37 w 37"/>
                <a:gd name="T57" fmla="*/ 2 h 61"/>
                <a:gd name="T58" fmla="*/ 37 w 37"/>
                <a:gd name="T59" fmla="*/ 2 h 61"/>
                <a:gd name="T60" fmla="*/ 37 w 37"/>
                <a:gd name="T6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61">
                  <a:moveTo>
                    <a:pt x="0" y="59"/>
                  </a:moveTo>
                  <a:lnTo>
                    <a:pt x="0" y="61"/>
                  </a:lnTo>
                  <a:lnTo>
                    <a:pt x="0" y="61"/>
                  </a:lnTo>
                  <a:lnTo>
                    <a:pt x="2" y="61"/>
                  </a:lnTo>
                  <a:lnTo>
                    <a:pt x="37" y="61"/>
                  </a:lnTo>
                  <a:lnTo>
                    <a:pt x="37" y="61"/>
                  </a:lnTo>
                  <a:lnTo>
                    <a:pt x="37" y="61"/>
                  </a:lnTo>
                  <a:lnTo>
                    <a:pt x="37" y="61"/>
                  </a:lnTo>
                  <a:lnTo>
                    <a:pt x="37" y="59"/>
                  </a:lnTo>
                  <a:lnTo>
                    <a:pt x="37" y="61"/>
                  </a:lnTo>
                  <a:lnTo>
                    <a:pt x="2" y="61"/>
                  </a:lnTo>
                  <a:lnTo>
                    <a:pt x="2" y="59"/>
                  </a:lnTo>
                  <a:lnTo>
                    <a:pt x="0" y="59"/>
                  </a:lnTo>
                  <a:lnTo>
                    <a:pt x="0" y="59"/>
                  </a:lnTo>
                  <a:close/>
                  <a:moveTo>
                    <a:pt x="37" y="0"/>
                  </a:moveTo>
                  <a:lnTo>
                    <a:pt x="2" y="0"/>
                  </a:lnTo>
                  <a:lnTo>
                    <a:pt x="0" y="2"/>
                  </a:lnTo>
                  <a:lnTo>
                    <a:pt x="0" y="2"/>
                  </a:lnTo>
                  <a:lnTo>
                    <a:pt x="0" y="2"/>
                  </a:lnTo>
                  <a:lnTo>
                    <a:pt x="2" y="0"/>
                  </a:lnTo>
                  <a:lnTo>
                    <a:pt x="37" y="0"/>
                  </a:lnTo>
                  <a:lnTo>
                    <a:pt x="37" y="2"/>
                  </a:lnTo>
                  <a:lnTo>
                    <a:pt x="37" y="2"/>
                  </a:lnTo>
                  <a:lnTo>
                    <a:pt x="37" y="59"/>
                  </a:lnTo>
                  <a:lnTo>
                    <a:pt x="37" y="59"/>
                  </a:lnTo>
                  <a:lnTo>
                    <a:pt x="37" y="59"/>
                  </a:lnTo>
                  <a:lnTo>
                    <a:pt x="37" y="61"/>
                  </a:lnTo>
                  <a:lnTo>
                    <a:pt x="37" y="61"/>
                  </a:lnTo>
                  <a:lnTo>
                    <a:pt x="37" y="2"/>
                  </a:lnTo>
                  <a:lnTo>
                    <a:pt x="37" y="2"/>
                  </a:lnTo>
                  <a:lnTo>
                    <a:pt x="37" y="0"/>
                  </a:lnTo>
                  <a:close/>
                </a:path>
              </a:pathLst>
            </a:custGeom>
            <a:solidFill>
              <a:srgbClr val="2A6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59"/>
            <p:cNvSpPr>
              <a:spLocks noEditPoints="1"/>
            </p:cNvSpPr>
            <p:nvPr/>
          </p:nvSpPr>
          <p:spPr bwMode="auto">
            <a:xfrm>
              <a:off x="5087" y="1590"/>
              <a:ext cx="37" cy="61"/>
            </a:xfrm>
            <a:custGeom>
              <a:avLst/>
              <a:gdLst>
                <a:gd name="T0" fmla="*/ 0 w 37"/>
                <a:gd name="T1" fmla="*/ 59 h 61"/>
                <a:gd name="T2" fmla="*/ 0 w 37"/>
                <a:gd name="T3" fmla="*/ 61 h 61"/>
                <a:gd name="T4" fmla="*/ 0 w 37"/>
                <a:gd name="T5" fmla="*/ 61 h 61"/>
                <a:gd name="T6" fmla="*/ 2 w 37"/>
                <a:gd name="T7" fmla="*/ 61 h 61"/>
                <a:gd name="T8" fmla="*/ 37 w 37"/>
                <a:gd name="T9" fmla="*/ 61 h 61"/>
                <a:gd name="T10" fmla="*/ 37 w 37"/>
                <a:gd name="T11" fmla="*/ 61 h 61"/>
                <a:gd name="T12" fmla="*/ 37 w 37"/>
                <a:gd name="T13" fmla="*/ 61 h 61"/>
                <a:gd name="T14" fmla="*/ 37 w 37"/>
                <a:gd name="T15" fmla="*/ 61 h 61"/>
                <a:gd name="T16" fmla="*/ 37 w 37"/>
                <a:gd name="T17" fmla="*/ 59 h 61"/>
                <a:gd name="T18" fmla="*/ 37 w 37"/>
                <a:gd name="T19" fmla="*/ 61 h 61"/>
                <a:gd name="T20" fmla="*/ 2 w 37"/>
                <a:gd name="T21" fmla="*/ 61 h 61"/>
                <a:gd name="T22" fmla="*/ 2 w 37"/>
                <a:gd name="T23" fmla="*/ 59 h 61"/>
                <a:gd name="T24" fmla="*/ 0 w 37"/>
                <a:gd name="T25" fmla="*/ 59 h 61"/>
                <a:gd name="T26" fmla="*/ 0 w 37"/>
                <a:gd name="T27" fmla="*/ 59 h 61"/>
                <a:gd name="T28" fmla="*/ 37 w 37"/>
                <a:gd name="T29" fmla="*/ 0 h 61"/>
                <a:gd name="T30" fmla="*/ 2 w 37"/>
                <a:gd name="T31" fmla="*/ 0 h 61"/>
                <a:gd name="T32" fmla="*/ 0 w 37"/>
                <a:gd name="T33" fmla="*/ 2 h 61"/>
                <a:gd name="T34" fmla="*/ 0 w 37"/>
                <a:gd name="T35" fmla="*/ 2 h 61"/>
                <a:gd name="T36" fmla="*/ 0 w 37"/>
                <a:gd name="T37" fmla="*/ 2 h 61"/>
                <a:gd name="T38" fmla="*/ 2 w 37"/>
                <a:gd name="T39" fmla="*/ 0 h 61"/>
                <a:gd name="T40" fmla="*/ 37 w 37"/>
                <a:gd name="T41" fmla="*/ 0 h 61"/>
                <a:gd name="T42" fmla="*/ 37 w 37"/>
                <a:gd name="T43" fmla="*/ 2 h 61"/>
                <a:gd name="T44" fmla="*/ 37 w 37"/>
                <a:gd name="T45" fmla="*/ 2 h 61"/>
                <a:gd name="T46" fmla="*/ 37 w 37"/>
                <a:gd name="T47" fmla="*/ 59 h 61"/>
                <a:gd name="T48" fmla="*/ 37 w 37"/>
                <a:gd name="T49" fmla="*/ 59 h 61"/>
                <a:gd name="T50" fmla="*/ 37 w 37"/>
                <a:gd name="T51" fmla="*/ 59 h 61"/>
                <a:gd name="T52" fmla="*/ 37 w 37"/>
                <a:gd name="T53" fmla="*/ 61 h 61"/>
                <a:gd name="T54" fmla="*/ 37 w 37"/>
                <a:gd name="T55" fmla="*/ 61 h 61"/>
                <a:gd name="T56" fmla="*/ 37 w 37"/>
                <a:gd name="T57" fmla="*/ 2 h 61"/>
                <a:gd name="T58" fmla="*/ 37 w 37"/>
                <a:gd name="T59" fmla="*/ 2 h 61"/>
                <a:gd name="T60" fmla="*/ 37 w 37"/>
                <a:gd name="T6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61">
                  <a:moveTo>
                    <a:pt x="0" y="59"/>
                  </a:moveTo>
                  <a:lnTo>
                    <a:pt x="0" y="61"/>
                  </a:lnTo>
                  <a:lnTo>
                    <a:pt x="0" y="61"/>
                  </a:lnTo>
                  <a:lnTo>
                    <a:pt x="2" y="61"/>
                  </a:lnTo>
                  <a:lnTo>
                    <a:pt x="37" y="61"/>
                  </a:lnTo>
                  <a:lnTo>
                    <a:pt x="37" y="61"/>
                  </a:lnTo>
                  <a:lnTo>
                    <a:pt x="37" y="61"/>
                  </a:lnTo>
                  <a:lnTo>
                    <a:pt x="37" y="61"/>
                  </a:lnTo>
                  <a:lnTo>
                    <a:pt x="37" y="59"/>
                  </a:lnTo>
                  <a:lnTo>
                    <a:pt x="37" y="61"/>
                  </a:lnTo>
                  <a:lnTo>
                    <a:pt x="2" y="61"/>
                  </a:lnTo>
                  <a:lnTo>
                    <a:pt x="2" y="59"/>
                  </a:lnTo>
                  <a:lnTo>
                    <a:pt x="0" y="59"/>
                  </a:lnTo>
                  <a:lnTo>
                    <a:pt x="0" y="59"/>
                  </a:lnTo>
                  <a:moveTo>
                    <a:pt x="37" y="0"/>
                  </a:moveTo>
                  <a:lnTo>
                    <a:pt x="2" y="0"/>
                  </a:lnTo>
                  <a:lnTo>
                    <a:pt x="0" y="2"/>
                  </a:lnTo>
                  <a:lnTo>
                    <a:pt x="0" y="2"/>
                  </a:lnTo>
                  <a:lnTo>
                    <a:pt x="0" y="2"/>
                  </a:lnTo>
                  <a:lnTo>
                    <a:pt x="2" y="0"/>
                  </a:lnTo>
                  <a:lnTo>
                    <a:pt x="37" y="0"/>
                  </a:lnTo>
                  <a:lnTo>
                    <a:pt x="37" y="2"/>
                  </a:lnTo>
                  <a:lnTo>
                    <a:pt x="37" y="2"/>
                  </a:lnTo>
                  <a:lnTo>
                    <a:pt x="37" y="59"/>
                  </a:lnTo>
                  <a:lnTo>
                    <a:pt x="37" y="59"/>
                  </a:lnTo>
                  <a:lnTo>
                    <a:pt x="37" y="59"/>
                  </a:lnTo>
                  <a:lnTo>
                    <a:pt x="37" y="61"/>
                  </a:lnTo>
                  <a:lnTo>
                    <a:pt x="37" y="61"/>
                  </a:lnTo>
                  <a:lnTo>
                    <a:pt x="37" y="2"/>
                  </a:lnTo>
                  <a:lnTo>
                    <a:pt x="37" y="2"/>
                  </a:lnTo>
                  <a:lnTo>
                    <a:pt x="3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60"/>
            <p:cNvSpPr>
              <a:spLocks noEditPoints="1"/>
            </p:cNvSpPr>
            <p:nvPr/>
          </p:nvSpPr>
          <p:spPr bwMode="auto">
            <a:xfrm>
              <a:off x="5087" y="1590"/>
              <a:ext cx="37" cy="59"/>
            </a:xfrm>
            <a:custGeom>
              <a:avLst/>
              <a:gdLst>
                <a:gd name="T0" fmla="*/ 37 w 37"/>
                <a:gd name="T1" fmla="*/ 59 h 59"/>
                <a:gd name="T2" fmla="*/ 37 w 37"/>
                <a:gd name="T3" fmla="*/ 59 h 59"/>
                <a:gd name="T4" fmla="*/ 37 w 37"/>
                <a:gd name="T5" fmla="*/ 59 h 59"/>
                <a:gd name="T6" fmla="*/ 37 w 37"/>
                <a:gd name="T7" fmla="*/ 59 h 59"/>
                <a:gd name="T8" fmla="*/ 37 w 37"/>
                <a:gd name="T9" fmla="*/ 59 h 59"/>
                <a:gd name="T10" fmla="*/ 37 w 37"/>
                <a:gd name="T11" fmla="*/ 0 h 59"/>
                <a:gd name="T12" fmla="*/ 2 w 37"/>
                <a:gd name="T13" fmla="*/ 0 h 59"/>
                <a:gd name="T14" fmla="*/ 0 w 37"/>
                <a:gd name="T15" fmla="*/ 2 h 59"/>
                <a:gd name="T16" fmla="*/ 0 w 37"/>
                <a:gd name="T17" fmla="*/ 2 h 59"/>
                <a:gd name="T18" fmla="*/ 0 w 37"/>
                <a:gd name="T19" fmla="*/ 59 h 59"/>
                <a:gd name="T20" fmla="*/ 0 w 37"/>
                <a:gd name="T21" fmla="*/ 59 h 59"/>
                <a:gd name="T22" fmla="*/ 2 w 37"/>
                <a:gd name="T23" fmla="*/ 59 h 59"/>
                <a:gd name="T24" fmla="*/ 2 w 37"/>
                <a:gd name="T25" fmla="*/ 2 h 59"/>
                <a:gd name="T26" fmla="*/ 37 w 37"/>
                <a:gd name="T27" fmla="*/ 2 h 59"/>
                <a:gd name="T28" fmla="*/ 37 w 37"/>
                <a:gd name="T29" fmla="*/ 59 h 59"/>
                <a:gd name="T30" fmla="*/ 37 w 37"/>
                <a:gd name="T31" fmla="*/ 59 h 59"/>
                <a:gd name="T32" fmla="*/ 37 w 37"/>
                <a:gd name="T33" fmla="*/ 2 h 59"/>
                <a:gd name="T34" fmla="*/ 37 w 37"/>
                <a:gd name="T35" fmla="*/ 2 h 59"/>
                <a:gd name="T36" fmla="*/ 37 w 37"/>
                <a:gd name="T3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 h="59">
                  <a:moveTo>
                    <a:pt x="37" y="59"/>
                  </a:moveTo>
                  <a:lnTo>
                    <a:pt x="37" y="59"/>
                  </a:lnTo>
                  <a:lnTo>
                    <a:pt x="37" y="59"/>
                  </a:lnTo>
                  <a:lnTo>
                    <a:pt x="37" y="59"/>
                  </a:lnTo>
                  <a:lnTo>
                    <a:pt x="37" y="59"/>
                  </a:lnTo>
                  <a:close/>
                  <a:moveTo>
                    <a:pt x="37" y="0"/>
                  </a:moveTo>
                  <a:lnTo>
                    <a:pt x="2" y="0"/>
                  </a:lnTo>
                  <a:lnTo>
                    <a:pt x="0" y="2"/>
                  </a:lnTo>
                  <a:lnTo>
                    <a:pt x="0" y="2"/>
                  </a:lnTo>
                  <a:lnTo>
                    <a:pt x="0" y="59"/>
                  </a:lnTo>
                  <a:lnTo>
                    <a:pt x="0" y="59"/>
                  </a:lnTo>
                  <a:lnTo>
                    <a:pt x="2" y="59"/>
                  </a:lnTo>
                  <a:lnTo>
                    <a:pt x="2" y="2"/>
                  </a:lnTo>
                  <a:lnTo>
                    <a:pt x="37" y="2"/>
                  </a:lnTo>
                  <a:lnTo>
                    <a:pt x="37" y="59"/>
                  </a:lnTo>
                  <a:lnTo>
                    <a:pt x="37" y="59"/>
                  </a:lnTo>
                  <a:lnTo>
                    <a:pt x="37" y="2"/>
                  </a:lnTo>
                  <a:lnTo>
                    <a:pt x="37" y="2"/>
                  </a:lnTo>
                  <a:lnTo>
                    <a:pt x="3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61"/>
            <p:cNvSpPr>
              <a:spLocks noEditPoints="1"/>
            </p:cNvSpPr>
            <p:nvPr/>
          </p:nvSpPr>
          <p:spPr bwMode="auto">
            <a:xfrm>
              <a:off x="5087" y="1590"/>
              <a:ext cx="37" cy="59"/>
            </a:xfrm>
            <a:custGeom>
              <a:avLst/>
              <a:gdLst>
                <a:gd name="T0" fmla="*/ 37 w 37"/>
                <a:gd name="T1" fmla="*/ 59 h 59"/>
                <a:gd name="T2" fmla="*/ 37 w 37"/>
                <a:gd name="T3" fmla="*/ 59 h 59"/>
                <a:gd name="T4" fmla="*/ 37 w 37"/>
                <a:gd name="T5" fmla="*/ 59 h 59"/>
                <a:gd name="T6" fmla="*/ 37 w 37"/>
                <a:gd name="T7" fmla="*/ 59 h 59"/>
                <a:gd name="T8" fmla="*/ 37 w 37"/>
                <a:gd name="T9" fmla="*/ 59 h 59"/>
                <a:gd name="T10" fmla="*/ 37 w 37"/>
                <a:gd name="T11" fmla="*/ 0 h 59"/>
                <a:gd name="T12" fmla="*/ 2 w 37"/>
                <a:gd name="T13" fmla="*/ 0 h 59"/>
                <a:gd name="T14" fmla="*/ 0 w 37"/>
                <a:gd name="T15" fmla="*/ 2 h 59"/>
                <a:gd name="T16" fmla="*/ 0 w 37"/>
                <a:gd name="T17" fmla="*/ 2 h 59"/>
                <a:gd name="T18" fmla="*/ 0 w 37"/>
                <a:gd name="T19" fmla="*/ 59 h 59"/>
                <a:gd name="T20" fmla="*/ 0 w 37"/>
                <a:gd name="T21" fmla="*/ 59 h 59"/>
                <a:gd name="T22" fmla="*/ 2 w 37"/>
                <a:gd name="T23" fmla="*/ 59 h 59"/>
                <a:gd name="T24" fmla="*/ 2 w 37"/>
                <a:gd name="T25" fmla="*/ 2 h 59"/>
                <a:gd name="T26" fmla="*/ 37 w 37"/>
                <a:gd name="T27" fmla="*/ 2 h 59"/>
                <a:gd name="T28" fmla="*/ 37 w 37"/>
                <a:gd name="T29" fmla="*/ 59 h 59"/>
                <a:gd name="T30" fmla="*/ 37 w 37"/>
                <a:gd name="T31" fmla="*/ 59 h 59"/>
                <a:gd name="T32" fmla="*/ 37 w 37"/>
                <a:gd name="T33" fmla="*/ 2 h 59"/>
                <a:gd name="T34" fmla="*/ 37 w 37"/>
                <a:gd name="T35" fmla="*/ 2 h 59"/>
                <a:gd name="T36" fmla="*/ 37 w 37"/>
                <a:gd name="T3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 h="59">
                  <a:moveTo>
                    <a:pt x="37" y="59"/>
                  </a:moveTo>
                  <a:lnTo>
                    <a:pt x="37" y="59"/>
                  </a:lnTo>
                  <a:lnTo>
                    <a:pt x="37" y="59"/>
                  </a:lnTo>
                  <a:lnTo>
                    <a:pt x="37" y="59"/>
                  </a:lnTo>
                  <a:lnTo>
                    <a:pt x="37" y="59"/>
                  </a:lnTo>
                  <a:moveTo>
                    <a:pt x="37" y="0"/>
                  </a:moveTo>
                  <a:lnTo>
                    <a:pt x="2" y="0"/>
                  </a:lnTo>
                  <a:lnTo>
                    <a:pt x="0" y="2"/>
                  </a:lnTo>
                  <a:lnTo>
                    <a:pt x="0" y="2"/>
                  </a:lnTo>
                  <a:lnTo>
                    <a:pt x="0" y="59"/>
                  </a:lnTo>
                  <a:lnTo>
                    <a:pt x="0" y="59"/>
                  </a:lnTo>
                  <a:lnTo>
                    <a:pt x="2" y="59"/>
                  </a:lnTo>
                  <a:lnTo>
                    <a:pt x="2" y="2"/>
                  </a:lnTo>
                  <a:lnTo>
                    <a:pt x="37" y="2"/>
                  </a:lnTo>
                  <a:lnTo>
                    <a:pt x="37" y="59"/>
                  </a:lnTo>
                  <a:lnTo>
                    <a:pt x="37" y="59"/>
                  </a:lnTo>
                  <a:lnTo>
                    <a:pt x="37" y="2"/>
                  </a:lnTo>
                  <a:lnTo>
                    <a:pt x="37" y="2"/>
                  </a:lnTo>
                  <a:lnTo>
                    <a:pt x="3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62"/>
            <p:cNvSpPr>
              <a:spLocks/>
            </p:cNvSpPr>
            <p:nvPr/>
          </p:nvSpPr>
          <p:spPr bwMode="auto">
            <a:xfrm>
              <a:off x="5089" y="1649"/>
              <a:ext cx="35" cy="2"/>
            </a:xfrm>
            <a:custGeom>
              <a:avLst/>
              <a:gdLst>
                <a:gd name="T0" fmla="*/ 35 w 35"/>
                <a:gd name="T1" fmla="*/ 0 h 2"/>
                <a:gd name="T2" fmla="*/ 35 w 35"/>
                <a:gd name="T3" fmla="*/ 0 h 2"/>
                <a:gd name="T4" fmla="*/ 0 w 35"/>
                <a:gd name="T5" fmla="*/ 0 h 2"/>
                <a:gd name="T6" fmla="*/ 0 w 35"/>
                <a:gd name="T7" fmla="*/ 2 h 2"/>
                <a:gd name="T8" fmla="*/ 35 w 35"/>
                <a:gd name="T9" fmla="*/ 2 h 2"/>
                <a:gd name="T10" fmla="*/ 35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35" y="0"/>
                  </a:moveTo>
                  <a:lnTo>
                    <a:pt x="35" y="0"/>
                  </a:lnTo>
                  <a:lnTo>
                    <a:pt x="0" y="0"/>
                  </a:lnTo>
                  <a:lnTo>
                    <a:pt x="0" y="2"/>
                  </a:lnTo>
                  <a:lnTo>
                    <a:pt x="35" y="2"/>
                  </a:lnTo>
                  <a:lnTo>
                    <a:pt x="35" y="0"/>
                  </a:lnTo>
                  <a:close/>
                </a:path>
              </a:pathLst>
            </a:custGeom>
            <a:solidFill>
              <a:srgbClr val="2A6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63"/>
            <p:cNvSpPr>
              <a:spLocks/>
            </p:cNvSpPr>
            <p:nvPr/>
          </p:nvSpPr>
          <p:spPr bwMode="auto">
            <a:xfrm>
              <a:off x="5089" y="1649"/>
              <a:ext cx="35" cy="2"/>
            </a:xfrm>
            <a:custGeom>
              <a:avLst/>
              <a:gdLst>
                <a:gd name="T0" fmla="*/ 35 w 35"/>
                <a:gd name="T1" fmla="*/ 0 h 2"/>
                <a:gd name="T2" fmla="*/ 35 w 35"/>
                <a:gd name="T3" fmla="*/ 0 h 2"/>
                <a:gd name="T4" fmla="*/ 0 w 35"/>
                <a:gd name="T5" fmla="*/ 0 h 2"/>
                <a:gd name="T6" fmla="*/ 0 w 35"/>
                <a:gd name="T7" fmla="*/ 2 h 2"/>
                <a:gd name="T8" fmla="*/ 35 w 35"/>
                <a:gd name="T9" fmla="*/ 2 h 2"/>
                <a:gd name="T10" fmla="*/ 35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35" y="0"/>
                  </a:moveTo>
                  <a:lnTo>
                    <a:pt x="35" y="0"/>
                  </a:lnTo>
                  <a:lnTo>
                    <a:pt x="0" y="0"/>
                  </a:lnTo>
                  <a:lnTo>
                    <a:pt x="0" y="2"/>
                  </a:lnTo>
                  <a:lnTo>
                    <a:pt x="35" y="2"/>
                  </a:lnTo>
                  <a:lnTo>
                    <a:pt x="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64"/>
            <p:cNvSpPr>
              <a:spLocks noEditPoints="1"/>
            </p:cNvSpPr>
            <p:nvPr/>
          </p:nvSpPr>
          <p:spPr bwMode="auto">
            <a:xfrm>
              <a:off x="5089" y="1592"/>
              <a:ext cx="35" cy="57"/>
            </a:xfrm>
            <a:custGeom>
              <a:avLst/>
              <a:gdLst>
                <a:gd name="T0" fmla="*/ 0 w 35"/>
                <a:gd name="T1" fmla="*/ 0 h 57"/>
                <a:gd name="T2" fmla="*/ 0 w 35"/>
                <a:gd name="T3" fmla="*/ 0 h 57"/>
                <a:gd name="T4" fmla="*/ 33 w 35"/>
                <a:gd name="T5" fmla="*/ 0 h 57"/>
                <a:gd name="T6" fmla="*/ 33 w 35"/>
                <a:gd name="T7" fmla="*/ 57 h 57"/>
                <a:gd name="T8" fmla="*/ 0 w 35"/>
                <a:gd name="T9" fmla="*/ 57 h 57"/>
                <a:gd name="T10" fmla="*/ 0 w 35"/>
                <a:gd name="T11" fmla="*/ 55 h 57"/>
                <a:gd name="T12" fmla="*/ 0 w 35"/>
                <a:gd name="T13" fmla="*/ 0 h 57"/>
                <a:gd name="T14" fmla="*/ 35 w 35"/>
                <a:gd name="T15" fmla="*/ 0 h 57"/>
                <a:gd name="T16" fmla="*/ 0 w 35"/>
                <a:gd name="T17" fmla="*/ 0 h 57"/>
                <a:gd name="T18" fmla="*/ 0 w 35"/>
                <a:gd name="T19" fmla="*/ 57 h 57"/>
                <a:gd name="T20" fmla="*/ 35 w 35"/>
                <a:gd name="T21" fmla="*/ 57 h 57"/>
                <a:gd name="T22" fmla="*/ 35 w 35"/>
                <a:gd name="T23" fmla="*/ 57 h 57"/>
                <a:gd name="T24" fmla="*/ 35 w 35"/>
                <a:gd name="T25" fmla="*/ 55 h 57"/>
                <a:gd name="T26" fmla="*/ 35 w 35"/>
                <a:gd name="T27" fmla="*/ 57 h 57"/>
                <a:gd name="T28" fmla="*/ 35 w 35"/>
                <a:gd name="T2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57">
                  <a:moveTo>
                    <a:pt x="0" y="0"/>
                  </a:moveTo>
                  <a:lnTo>
                    <a:pt x="0" y="0"/>
                  </a:lnTo>
                  <a:lnTo>
                    <a:pt x="33" y="0"/>
                  </a:lnTo>
                  <a:lnTo>
                    <a:pt x="33" y="57"/>
                  </a:lnTo>
                  <a:lnTo>
                    <a:pt x="0" y="57"/>
                  </a:lnTo>
                  <a:lnTo>
                    <a:pt x="0" y="55"/>
                  </a:lnTo>
                  <a:lnTo>
                    <a:pt x="0" y="0"/>
                  </a:lnTo>
                  <a:close/>
                  <a:moveTo>
                    <a:pt x="35" y="0"/>
                  </a:moveTo>
                  <a:lnTo>
                    <a:pt x="0" y="0"/>
                  </a:lnTo>
                  <a:lnTo>
                    <a:pt x="0" y="57"/>
                  </a:lnTo>
                  <a:lnTo>
                    <a:pt x="35" y="57"/>
                  </a:lnTo>
                  <a:lnTo>
                    <a:pt x="35" y="57"/>
                  </a:lnTo>
                  <a:lnTo>
                    <a:pt x="35" y="55"/>
                  </a:lnTo>
                  <a:lnTo>
                    <a:pt x="35" y="57"/>
                  </a:ln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65"/>
            <p:cNvSpPr>
              <a:spLocks noEditPoints="1"/>
            </p:cNvSpPr>
            <p:nvPr/>
          </p:nvSpPr>
          <p:spPr bwMode="auto">
            <a:xfrm>
              <a:off x="5089" y="1592"/>
              <a:ext cx="35" cy="57"/>
            </a:xfrm>
            <a:custGeom>
              <a:avLst/>
              <a:gdLst>
                <a:gd name="T0" fmla="*/ 0 w 35"/>
                <a:gd name="T1" fmla="*/ 0 h 57"/>
                <a:gd name="T2" fmla="*/ 0 w 35"/>
                <a:gd name="T3" fmla="*/ 0 h 57"/>
                <a:gd name="T4" fmla="*/ 33 w 35"/>
                <a:gd name="T5" fmla="*/ 0 h 57"/>
                <a:gd name="T6" fmla="*/ 33 w 35"/>
                <a:gd name="T7" fmla="*/ 57 h 57"/>
                <a:gd name="T8" fmla="*/ 0 w 35"/>
                <a:gd name="T9" fmla="*/ 57 h 57"/>
                <a:gd name="T10" fmla="*/ 0 w 35"/>
                <a:gd name="T11" fmla="*/ 55 h 57"/>
                <a:gd name="T12" fmla="*/ 0 w 35"/>
                <a:gd name="T13" fmla="*/ 0 h 57"/>
                <a:gd name="T14" fmla="*/ 35 w 35"/>
                <a:gd name="T15" fmla="*/ 0 h 57"/>
                <a:gd name="T16" fmla="*/ 0 w 35"/>
                <a:gd name="T17" fmla="*/ 0 h 57"/>
                <a:gd name="T18" fmla="*/ 0 w 35"/>
                <a:gd name="T19" fmla="*/ 57 h 57"/>
                <a:gd name="T20" fmla="*/ 35 w 35"/>
                <a:gd name="T21" fmla="*/ 57 h 57"/>
                <a:gd name="T22" fmla="*/ 35 w 35"/>
                <a:gd name="T23" fmla="*/ 57 h 57"/>
                <a:gd name="T24" fmla="*/ 35 w 35"/>
                <a:gd name="T25" fmla="*/ 55 h 57"/>
                <a:gd name="T26" fmla="*/ 35 w 35"/>
                <a:gd name="T27" fmla="*/ 57 h 57"/>
                <a:gd name="T28" fmla="*/ 35 w 35"/>
                <a:gd name="T2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57">
                  <a:moveTo>
                    <a:pt x="0" y="0"/>
                  </a:moveTo>
                  <a:lnTo>
                    <a:pt x="0" y="0"/>
                  </a:lnTo>
                  <a:lnTo>
                    <a:pt x="33" y="0"/>
                  </a:lnTo>
                  <a:lnTo>
                    <a:pt x="33" y="57"/>
                  </a:lnTo>
                  <a:lnTo>
                    <a:pt x="0" y="57"/>
                  </a:lnTo>
                  <a:lnTo>
                    <a:pt x="0" y="55"/>
                  </a:lnTo>
                  <a:lnTo>
                    <a:pt x="0" y="0"/>
                  </a:lnTo>
                  <a:moveTo>
                    <a:pt x="35" y="0"/>
                  </a:moveTo>
                  <a:lnTo>
                    <a:pt x="0" y="0"/>
                  </a:lnTo>
                  <a:lnTo>
                    <a:pt x="0" y="57"/>
                  </a:lnTo>
                  <a:lnTo>
                    <a:pt x="35" y="57"/>
                  </a:lnTo>
                  <a:lnTo>
                    <a:pt x="35" y="57"/>
                  </a:lnTo>
                  <a:lnTo>
                    <a:pt x="35" y="55"/>
                  </a:lnTo>
                  <a:lnTo>
                    <a:pt x="35" y="57"/>
                  </a:lnTo>
                  <a:lnTo>
                    <a:pt x="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Rectangle 66"/>
            <p:cNvSpPr>
              <a:spLocks noChangeArrowheads="1"/>
            </p:cNvSpPr>
            <p:nvPr/>
          </p:nvSpPr>
          <p:spPr bwMode="auto">
            <a:xfrm>
              <a:off x="5152" y="1592"/>
              <a:ext cx="30" cy="57"/>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Rectangle 67"/>
            <p:cNvSpPr>
              <a:spLocks noChangeArrowheads="1"/>
            </p:cNvSpPr>
            <p:nvPr/>
          </p:nvSpPr>
          <p:spPr bwMode="auto">
            <a:xfrm>
              <a:off x="5152" y="1592"/>
              <a:ext cx="30"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68"/>
            <p:cNvSpPr>
              <a:spLocks/>
            </p:cNvSpPr>
            <p:nvPr/>
          </p:nvSpPr>
          <p:spPr bwMode="auto">
            <a:xfrm>
              <a:off x="5152" y="1590"/>
              <a:ext cx="32" cy="59"/>
            </a:xfrm>
            <a:custGeom>
              <a:avLst/>
              <a:gdLst>
                <a:gd name="T0" fmla="*/ 30 w 32"/>
                <a:gd name="T1" fmla="*/ 59 h 59"/>
                <a:gd name="T2" fmla="*/ 30 w 32"/>
                <a:gd name="T3" fmla="*/ 57 h 59"/>
                <a:gd name="T4" fmla="*/ 2 w 32"/>
                <a:gd name="T5" fmla="*/ 57 h 59"/>
                <a:gd name="T6" fmla="*/ 2 w 32"/>
                <a:gd name="T7" fmla="*/ 2 h 59"/>
                <a:gd name="T8" fmla="*/ 30 w 32"/>
                <a:gd name="T9" fmla="*/ 2 h 59"/>
                <a:gd name="T10" fmla="*/ 30 w 32"/>
                <a:gd name="T11" fmla="*/ 59 h 59"/>
                <a:gd name="T12" fmla="*/ 30 w 32"/>
                <a:gd name="T13" fmla="*/ 59 h 59"/>
                <a:gd name="T14" fmla="*/ 30 w 32"/>
                <a:gd name="T15" fmla="*/ 57 h 59"/>
                <a:gd name="T16" fmla="*/ 30 w 32"/>
                <a:gd name="T17" fmla="*/ 59 h 59"/>
                <a:gd name="T18" fmla="*/ 32 w 32"/>
                <a:gd name="T19" fmla="*/ 59 h 59"/>
                <a:gd name="T20" fmla="*/ 32 w 32"/>
                <a:gd name="T21" fmla="*/ 2 h 59"/>
                <a:gd name="T22" fmla="*/ 32 w 32"/>
                <a:gd name="T23" fmla="*/ 2 h 59"/>
                <a:gd name="T24" fmla="*/ 30 w 32"/>
                <a:gd name="T25" fmla="*/ 0 h 59"/>
                <a:gd name="T26" fmla="*/ 0 w 32"/>
                <a:gd name="T27" fmla="*/ 0 h 59"/>
                <a:gd name="T28" fmla="*/ 0 w 32"/>
                <a:gd name="T29" fmla="*/ 2 h 59"/>
                <a:gd name="T30" fmla="*/ 0 w 32"/>
                <a:gd name="T31" fmla="*/ 2 h 59"/>
                <a:gd name="T32" fmla="*/ 0 w 32"/>
                <a:gd name="T33" fmla="*/ 59 h 59"/>
                <a:gd name="T34" fmla="*/ 0 w 32"/>
                <a:gd name="T35" fmla="*/ 59 h 59"/>
                <a:gd name="T36" fmla="*/ 0 w 32"/>
                <a:gd name="T37" fmla="*/ 59 h 59"/>
                <a:gd name="T38" fmla="*/ 30 w 32"/>
                <a:gd name="T39" fmla="*/ 59 h 59"/>
                <a:gd name="T40" fmla="*/ 32 w 32"/>
                <a:gd name="T41" fmla="*/ 59 h 59"/>
                <a:gd name="T42" fmla="*/ 32 w 32"/>
                <a:gd name="T43" fmla="*/ 59 h 59"/>
                <a:gd name="T44" fmla="*/ 30 w 32"/>
                <a:gd name="T45"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59">
                  <a:moveTo>
                    <a:pt x="30" y="59"/>
                  </a:moveTo>
                  <a:lnTo>
                    <a:pt x="30" y="57"/>
                  </a:lnTo>
                  <a:lnTo>
                    <a:pt x="2" y="57"/>
                  </a:lnTo>
                  <a:lnTo>
                    <a:pt x="2" y="2"/>
                  </a:lnTo>
                  <a:lnTo>
                    <a:pt x="30" y="2"/>
                  </a:lnTo>
                  <a:lnTo>
                    <a:pt x="30" y="59"/>
                  </a:lnTo>
                  <a:lnTo>
                    <a:pt x="30" y="59"/>
                  </a:lnTo>
                  <a:lnTo>
                    <a:pt x="30" y="57"/>
                  </a:lnTo>
                  <a:lnTo>
                    <a:pt x="30" y="59"/>
                  </a:lnTo>
                  <a:lnTo>
                    <a:pt x="32" y="59"/>
                  </a:lnTo>
                  <a:lnTo>
                    <a:pt x="32" y="2"/>
                  </a:lnTo>
                  <a:lnTo>
                    <a:pt x="32" y="2"/>
                  </a:lnTo>
                  <a:lnTo>
                    <a:pt x="30" y="0"/>
                  </a:lnTo>
                  <a:lnTo>
                    <a:pt x="0" y="0"/>
                  </a:lnTo>
                  <a:lnTo>
                    <a:pt x="0" y="2"/>
                  </a:lnTo>
                  <a:lnTo>
                    <a:pt x="0" y="2"/>
                  </a:lnTo>
                  <a:lnTo>
                    <a:pt x="0" y="59"/>
                  </a:lnTo>
                  <a:lnTo>
                    <a:pt x="0" y="59"/>
                  </a:lnTo>
                  <a:lnTo>
                    <a:pt x="0" y="59"/>
                  </a:lnTo>
                  <a:lnTo>
                    <a:pt x="30" y="59"/>
                  </a:lnTo>
                  <a:lnTo>
                    <a:pt x="32" y="59"/>
                  </a:lnTo>
                  <a:lnTo>
                    <a:pt x="32" y="59"/>
                  </a:lnTo>
                  <a:lnTo>
                    <a:pt x="30"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69"/>
            <p:cNvSpPr>
              <a:spLocks/>
            </p:cNvSpPr>
            <p:nvPr/>
          </p:nvSpPr>
          <p:spPr bwMode="auto">
            <a:xfrm>
              <a:off x="5152" y="1590"/>
              <a:ext cx="32" cy="59"/>
            </a:xfrm>
            <a:custGeom>
              <a:avLst/>
              <a:gdLst>
                <a:gd name="T0" fmla="*/ 30 w 32"/>
                <a:gd name="T1" fmla="*/ 59 h 59"/>
                <a:gd name="T2" fmla="*/ 30 w 32"/>
                <a:gd name="T3" fmla="*/ 57 h 59"/>
                <a:gd name="T4" fmla="*/ 2 w 32"/>
                <a:gd name="T5" fmla="*/ 57 h 59"/>
                <a:gd name="T6" fmla="*/ 2 w 32"/>
                <a:gd name="T7" fmla="*/ 2 h 59"/>
                <a:gd name="T8" fmla="*/ 30 w 32"/>
                <a:gd name="T9" fmla="*/ 2 h 59"/>
                <a:gd name="T10" fmla="*/ 30 w 32"/>
                <a:gd name="T11" fmla="*/ 59 h 59"/>
                <a:gd name="T12" fmla="*/ 30 w 32"/>
                <a:gd name="T13" fmla="*/ 59 h 59"/>
                <a:gd name="T14" fmla="*/ 30 w 32"/>
                <a:gd name="T15" fmla="*/ 57 h 59"/>
                <a:gd name="T16" fmla="*/ 30 w 32"/>
                <a:gd name="T17" fmla="*/ 59 h 59"/>
                <a:gd name="T18" fmla="*/ 32 w 32"/>
                <a:gd name="T19" fmla="*/ 59 h 59"/>
                <a:gd name="T20" fmla="*/ 32 w 32"/>
                <a:gd name="T21" fmla="*/ 2 h 59"/>
                <a:gd name="T22" fmla="*/ 32 w 32"/>
                <a:gd name="T23" fmla="*/ 2 h 59"/>
                <a:gd name="T24" fmla="*/ 30 w 32"/>
                <a:gd name="T25" fmla="*/ 0 h 59"/>
                <a:gd name="T26" fmla="*/ 0 w 32"/>
                <a:gd name="T27" fmla="*/ 0 h 59"/>
                <a:gd name="T28" fmla="*/ 0 w 32"/>
                <a:gd name="T29" fmla="*/ 2 h 59"/>
                <a:gd name="T30" fmla="*/ 0 w 32"/>
                <a:gd name="T31" fmla="*/ 2 h 59"/>
                <a:gd name="T32" fmla="*/ 0 w 32"/>
                <a:gd name="T33" fmla="*/ 59 h 59"/>
                <a:gd name="T34" fmla="*/ 0 w 32"/>
                <a:gd name="T35" fmla="*/ 59 h 59"/>
                <a:gd name="T36" fmla="*/ 0 w 32"/>
                <a:gd name="T37" fmla="*/ 59 h 59"/>
                <a:gd name="T38" fmla="*/ 30 w 32"/>
                <a:gd name="T39" fmla="*/ 59 h 59"/>
                <a:gd name="T40" fmla="*/ 32 w 32"/>
                <a:gd name="T41" fmla="*/ 59 h 59"/>
                <a:gd name="T42" fmla="*/ 32 w 32"/>
                <a:gd name="T43" fmla="*/ 59 h 59"/>
                <a:gd name="T44" fmla="*/ 30 w 32"/>
                <a:gd name="T45"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59">
                  <a:moveTo>
                    <a:pt x="30" y="59"/>
                  </a:moveTo>
                  <a:lnTo>
                    <a:pt x="30" y="57"/>
                  </a:lnTo>
                  <a:lnTo>
                    <a:pt x="2" y="57"/>
                  </a:lnTo>
                  <a:lnTo>
                    <a:pt x="2" y="2"/>
                  </a:lnTo>
                  <a:lnTo>
                    <a:pt x="30" y="2"/>
                  </a:lnTo>
                  <a:lnTo>
                    <a:pt x="30" y="59"/>
                  </a:lnTo>
                  <a:lnTo>
                    <a:pt x="30" y="59"/>
                  </a:lnTo>
                  <a:lnTo>
                    <a:pt x="30" y="57"/>
                  </a:lnTo>
                  <a:lnTo>
                    <a:pt x="30" y="59"/>
                  </a:lnTo>
                  <a:lnTo>
                    <a:pt x="32" y="59"/>
                  </a:lnTo>
                  <a:lnTo>
                    <a:pt x="32" y="2"/>
                  </a:lnTo>
                  <a:lnTo>
                    <a:pt x="32" y="2"/>
                  </a:lnTo>
                  <a:lnTo>
                    <a:pt x="30" y="0"/>
                  </a:lnTo>
                  <a:lnTo>
                    <a:pt x="0" y="0"/>
                  </a:lnTo>
                  <a:lnTo>
                    <a:pt x="0" y="2"/>
                  </a:lnTo>
                  <a:lnTo>
                    <a:pt x="0" y="2"/>
                  </a:lnTo>
                  <a:lnTo>
                    <a:pt x="0" y="59"/>
                  </a:lnTo>
                  <a:lnTo>
                    <a:pt x="0" y="59"/>
                  </a:lnTo>
                  <a:lnTo>
                    <a:pt x="0" y="59"/>
                  </a:lnTo>
                  <a:lnTo>
                    <a:pt x="30" y="59"/>
                  </a:lnTo>
                  <a:lnTo>
                    <a:pt x="32" y="59"/>
                  </a:lnTo>
                  <a:lnTo>
                    <a:pt x="32" y="59"/>
                  </a:lnTo>
                  <a:lnTo>
                    <a:pt x="30" y="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70"/>
            <p:cNvSpPr>
              <a:spLocks/>
            </p:cNvSpPr>
            <p:nvPr/>
          </p:nvSpPr>
          <p:spPr bwMode="auto">
            <a:xfrm>
              <a:off x="5182" y="1649"/>
              <a:ext cx="2" cy="0"/>
            </a:xfrm>
            <a:custGeom>
              <a:avLst/>
              <a:gdLst>
                <a:gd name="T0" fmla="*/ 2 w 2"/>
                <a:gd name="T1" fmla="*/ 2 w 2"/>
                <a:gd name="T2" fmla="*/ 0 w 2"/>
                <a:gd name="T3" fmla="*/ 2 w 2"/>
                <a:gd name="T4" fmla="*/ 2 w 2"/>
              </a:gdLst>
              <a:ahLst/>
              <a:cxnLst>
                <a:cxn ang="0">
                  <a:pos x="T0" y="0"/>
                </a:cxn>
                <a:cxn ang="0">
                  <a:pos x="T1" y="0"/>
                </a:cxn>
                <a:cxn ang="0">
                  <a:pos x="T2" y="0"/>
                </a:cxn>
                <a:cxn ang="0">
                  <a:pos x="T3" y="0"/>
                </a:cxn>
                <a:cxn ang="0">
                  <a:pos x="T4" y="0"/>
                </a:cxn>
              </a:cxnLst>
              <a:rect l="0" t="0" r="r" b="b"/>
              <a:pathLst>
                <a:path w="2">
                  <a:moveTo>
                    <a:pt x="2" y="0"/>
                  </a:moveTo>
                  <a:lnTo>
                    <a:pt x="2" y="0"/>
                  </a:lnTo>
                  <a:lnTo>
                    <a:pt x="0" y="0"/>
                  </a:lnTo>
                  <a:lnTo>
                    <a:pt x="2" y="0"/>
                  </a:lnTo>
                  <a:lnTo>
                    <a:pt x="2" y="0"/>
                  </a:lnTo>
                  <a:close/>
                </a:path>
              </a:pathLst>
            </a:custGeom>
            <a:solidFill>
              <a:srgbClr val="2A6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71"/>
            <p:cNvSpPr>
              <a:spLocks/>
            </p:cNvSpPr>
            <p:nvPr/>
          </p:nvSpPr>
          <p:spPr bwMode="auto">
            <a:xfrm>
              <a:off x="5182" y="1649"/>
              <a:ext cx="2" cy="0"/>
            </a:xfrm>
            <a:custGeom>
              <a:avLst/>
              <a:gdLst>
                <a:gd name="T0" fmla="*/ 2 w 2"/>
                <a:gd name="T1" fmla="*/ 2 w 2"/>
                <a:gd name="T2" fmla="*/ 0 w 2"/>
                <a:gd name="T3" fmla="*/ 2 w 2"/>
                <a:gd name="T4" fmla="*/ 2 w 2"/>
              </a:gdLst>
              <a:ahLst/>
              <a:cxnLst>
                <a:cxn ang="0">
                  <a:pos x="T0" y="0"/>
                </a:cxn>
                <a:cxn ang="0">
                  <a:pos x="T1" y="0"/>
                </a:cxn>
                <a:cxn ang="0">
                  <a:pos x="T2" y="0"/>
                </a:cxn>
                <a:cxn ang="0">
                  <a:pos x="T3" y="0"/>
                </a:cxn>
                <a:cxn ang="0">
                  <a:pos x="T4" y="0"/>
                </a:cxn>
              </a:cxnLst>
              <a:rect l="0" t="0" r="r" b="b"/>
              <a:pathLst>
                <a:path w="2">
                  <a:moveTo>
                    <a:pt x="2" y="0"/>
                  </a:moveTo>
                  <a:lnTo>
                    <a:pt x="2" y="0"/>
                  </a:lnTo>
                  <a:lnTo>
                    <a:pt x="0" y="0"/>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Rectangle 72"/>
            <p:cNvSpPr>
              <a:spLocks noChangeArrowheads="1"/>
            </p:cNvSpPr>
            <p:nvPr/>
          </p:nvSpPr>
          <p:spPr bwMode="auto">
            <a:xfrm>
              <a:off x="5154" y="1592"/>
              <a:ext cx="28" cy="55"/>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Rectangle 73"/>
            <p:cNvSpPr>
              <a:spLocks noChangeArrowheads="1"/>
            </p:cNvSpPr>
            <p:nvPr/>
          </p:nvSpPr>
          <p:spPr bwMode="auto">
            <a:xfrm>
              <a:off x="5154" y="1592"/>
              <a:ext cx="28"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74"/>
            <p:cNvSpPr>
              <a:spLocks/>
            </p:cNvSpPr>
            <p:nvPr/>
          </p:nvSpPr>
          <p:spPr bwMode="auto">
            <a:xfrm>
              <a:off x="5154" y="1592"/>
              <a:ext cx="30" cy="57"/>
            </a:xfrm>
            <a:custGeom>
              <a:avLst/>
              <a:gdLst>
                <a:gd name="T0" fmla="*/ 30 w 30"/>
                <a:gd name="T1" fmla="*/ 0 h 57"/>
                <a:gd name="T2" fmla="*/ 0 w 30"/>
                <a:gd name="T3" fmla="*/ 0 h 57"/>
                <a:gd name="T4" fmla="*/ 28 w 30"/>
                <a:gd name="T5" fmla="*/ 0 h 57"/>
                <a:gd name="T6" fmla="*/ 28 w 30"/>
                <a:gd name="T7" fmla="*/ 55 h 57"/>
                <a:gd name="T8" fmla="*/ 0 w 30"/>
                <a:gd name="T9" fmla="*/ 55 h 57"/>
                <a:gd name="T10" fmla="*/ 0 w 30"/>
                <a:gd name="T11" fmla="*/ 57 h 57"/>
                <a:gd name="T12" fmla="*/ 28 w 30"/>
                <a:gd name="T13" fmla="*/ 57 h 57"/>
                <a:gd name="T14" fmla="*/ 30 w 30"/>
                <a:gd name="T15" fmla="*/ 57 h 57"/>
                <a:gd name="T16" fmla="*/ 30 w 30"/>
                <a:gd name="T17" fmla="*/ 57 h 57"/>
                <a:gd name="T18" fmla="*/ 30 w 30"/>
                <a:gd name="T19" fmla="*/ 57 h 57"/>
                <a:gd name="T20" fmla="*/ 28 w 30"/>
                <a:gd name="T21" fmla="*/ 57 h 57"/>
                <a:gd name="T22" fmla="*/ 28 w 30"/>
                <a:gd name="T23" fmla="*/ 55 h 57"/>
                <a:gd name="T24" fmla="*/ 28 w 30"/>
                <a:gd name="T25" fmla="*/ 57 h 57"/>
                <a:gd name="T26" fmla="*/ 30 w 30"/>
                <a:gd name="T27" fmla="*/ 57 h 57"/>
                <a:gd name="T28" fmla="*/ 30 w 30"/>
                <a:gd name="T2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57">
                  <a:moveTo>
                    <a:pt x="30" y="0"/>
                  </a:moveTo>
                  <a:lnTo>
                    <a:pt x="0" y="0"/>
                  </a:lnTo>
                  <a:lnTo>
                    <a:pt x="28" y="0"/>
                  </a:lnTo>
                  <a:lnTo>
                    <a:pt x="28" y="55"/>
                  </a:lnTo>
                  <a:lnTo>
                    <a:pt x="0" y="55"/>
                  </a:lnTo>
                  <a:lnTo>
                    <a:pt x="0" y="57"/>
                  </a:lnTo>
                  <a:lnTo>
                    <a:pt x="28" y="57"/>
                  </a:lnTo>
                  <a:lnTo>
                    <a:pt x="30" y="57"/>
                  </a:lnTo>
                  <a:lnTo>
                    <a:pt x="30" y="57"/>
                  </a:lnTo>
                  <a:lnTo>
                    <a:pt x="30" y="57"/>
                  </a:lnTo>
                  <a:lnTo>
                    <a:pt x="28" y="57"/>
                  </a:lnTo>
                  <a:lnTo>
                    <a:pt x="28" y="55"/>
                  </a:lnTo>
                  <a:lnTo>
                    <a:pt x="28" y="57"/>
                  </a:lnTo>
                  <a:lnTo>
                    <a:pt x="30" y="57"/>
                  </a:lnTo>
                  <a:lnTo>
                    <a:pt x="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75"/>
            <p:cNvSpPr>
              <a:spLocks/>
            </p:cNvSpPr>
            <p:nvPr/>
          </p:nvSpPr>
          <p:spPr bwMode="auto">
            <a:xfrm>
              <a:off x="5154" y="1592"/>
              <a:ext cx="30" cy="57"/>
            </a:xfrm>
            <a:custGeom>
              <a:avLst/>
              <a:gdLst>
                <a:gd name="T0" fmla="*/ 30 w 30"/>
                <a:gd name="T1" fmla="*/ 0 h 57"/>
                <a:gd name="T2" fmla="*/ 0 w 30"/>
                <a:gd name="T3" fmla="*/ 0 h 57"/>
                <a:gd name="T4" fmla="*/ 28 w 30"/>
                <a:gd name="T5" fmla="*/ 0 h 57"/>
                <a:gd name="T6" fmla="*/ 28 w 30"/>
                <a:gd name="T7" fmla="*/ 55 h 57"/>
                <a:gd name="T8" fmla="*/ 0 w 30"/>
                <a:gd name="T9" fmla="*/ 55 h 57"/>
                <a:gd name="T10" fmla="*/ 0 w 30"/>
                <a:gd name="T11" fmla="*/ 57 h 57"/>
                <a:gd name="T12" fmla="*/ 28 w 30"/>
                <a:gd name="T13" fmla="*/ 57 h 57"/>
                <a:gd name="T14" fmla="*/ 30 w 30"/>
                <a:gd name="T15" fmla="*/ 57 h 57"/>
                <a:gd name="T16" fmla="*/ 30 w 30"/>
                <a:gd name="T17" fmla="*/ 57 h 57"/>
                <a:gd name="T18" fmla="*/ 30 w 30"/>
                <a:gd name="T19" fmla="*/ 57 h 57"/>
                <a:gd name="T20" fmla="*/ 28 w 30"/>
                <a:gd name="T21" fmla="*/ 57 h 57"/>
                <a:gd name="T22" fmla="*/ 28 w 30"/>
                <a:gd name="T23" fmla="*/ 55 h 57"/>
                <a:gd name="T24" fmla="*/ 28 w 30"/>
                <a:gd name="T25" fmla="*/ 57 h 57"/>
                <a:gd name="T26" fmla="*/ 30 w 30"/>
                <a:gd name="T27" fmla="*/ 57 h 57"/>
                <a:gd name="T28" fmla="*/ 30 w 30"/>
                <a:gd name="T2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57">
                  <a:moveTo>
                    <a:pt x="30" y="0"/>
                  </a:moveTo>
                  <a:lnTo>
                    <a:pt x="0" y="0"/>
                  </a:lnTo>
                  <a:lnTo>
                    <a:pt x="28" y="0"/>
                  </a:lnTo>
                  <a:lnTo>
                    <a:pt x="28" y="55"/>
                  </a:lnTo>
                  <a:lnTo>
                    <a:pt x="0" y="55"/>
                  </a:lnTo>
                  <a:lnTo>
                    <a:pt x="0" y="57"/>
                  </a:lnTo>
                  <a:lnTo>
                    <a:pt x="28" y="57"/>
                  </a:lnTo>
                  <a:lnTo>
                    <a:pt x="30" y="57"/>
                  </a:lnTo>
                  <a:lnTo>
                    <a:pt x="30" y="57"/>
                  </a:lnTo>
                  <a:lnTo>
                    <a:pt x="30" y="57"/>
                  </a:lnTo>
                  <a:lnTo>
                    <a:pt x="28" y="57"/>
                  </a:lnTo>
                  <a:lnTo>
                    <a:pt x="28" y="55"/>
                  </a:lnTo>
                  <a:lnTo>
                    <a:pt x="28" y="57"/>
                  </a:lnTo>
                  <a:lnTo>
                    <a:pt x="30" y="57"/>
                  </a:lnTo>
                  <a:lnTo>
                    <a:pt x="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76"/>
            <p:cNvSpPr>
              <a:spLocks/>
            </p:cNvSpPr>
            <p:nvPr/>
          </p:nvSpPr>
          <p:spPr bwMode="auto">
            <a:xfrm>
              <a:off x="5152" y="1590"/>
              <a:ext cx="34" cy="61"/>
            </a:xfrm>
            <a:custGeom>
              <a:avLst/>
              <a:gdLst>
                <a:gd name="T0" fmla="*/ 32 w 34"/>
                <a:gd name="T1" fmla="*/ 0 h 61"/>
                <a:gd name="T2" fmla="*/ 0 w 34"/>
                <a:gd name="T3" fmla="*/ 0 h 61"/>
                <a:gd name="T4" fmla="*/ 0 w 34"/>
                <a:gd name="T5" fmla="*/ 2 h 61"/>
                <a:gd name="T6" fmla="*/ 0 w 34"/>
                <a:gd name="T7" fmla="*/ 2 h 61"/>
                <a:gd name="T8" fmla="*/ 0 w 34"/>
                <a:gd name="T9" fmla="*/ 2 h 61"/>
                <a:gd name="T10" fmla="*/ 0 w 34"/>
                <a:gd name="T11" fmla="*/ 0 h 61"/>
                <a:gd name="T12" fmla="*/ 30 w 34"/>
                <a:gd name="T13" fmla="*/ 0 h 61"/>
                <a:gd name="T14" fmla="*/ 32 w 34"/>
                <a:gd name="T15" fmla="*/ 2 h 61"/>
                <a:gd name="T16" fmla="*/ 32 w 34"/>
                <a:gd name="T17" fmla="*/ 2 h 61"/>
                <a:gd name="T18" fmla="*/ 32 w 34"/>
                <a:gd name="T19" fmla="*/ 2 h 61"/>
                <a:gd name="T20" fmla="*/ 32 w 34"/>
                <a:gd name="T21" fmla="*/ 61 h 61"/>
                <a:gd name="T22" fmla="*/ 0 w 34"/>
                <a:gd name="T23" fmla="*/ 61 h 61"/>
                <a:gd name="T24" fmla="*/ 0 w 34"/>
                <a:gd name="T25" fmla="*/ 59 h 61"/>
                <a:gd name="T26" fmla="*/ 0 w 34"/>
                <a:gd name="T27" fmla="*/ 59 h 61"/>
                <a:gd name="T28" fmla="*/ 0 w 34"/>
                <a:gd name="T29" fmla="*/ 59 h 61"/>
                <a:gd name="T30" fmla="*/ 0 w 34"/>
                <a:gd name="T31" fmla="*/ 61 h 61"/>
                <a:gd name="T32" fmla="*/ 0 w 34"/>
                <a:gd name="T33" fmla="*/ 61 h 61"/>
                <a:gd name="T34" fmla="*/ 0 w 34"/>
                <a:gd name="T35" fmla="*/ 61 h 61"/>
                <a:gd name="T36" fmla="*/ 32 w 34"/>
                <a:gd name="T37" fmla="*/ 61 h 61"/>
                <a:gd name="T38" fmla="*/ 34 w 34"/>
                <a:gd name="T39" fmla="*/ 61 h 61"/>
                <a:gd name="T40" fmla="*/ 34 w 34"/>
                <a:gd name="T41" fmla="*/ 61 h 61"/>
                <a:gd name="T42" fmla="*/ 32 w 34"/>
                <a:gd name="T43" fmla="*/ 61 h 61"/>
                <a:gd name="T44" fmla="*/ 32 w 34"/>
                <a:gd name="T45" fmla="*/ 59 h 61"/>
                <a:gd name="T46" fmla="*/ 32 w 34"/>
                <a:gd name="T47" fmla="*/ 61 h 61"/>
                <a:gd name="T48" fmla="*/ 34 w 34"/>
                <a:gd name="T49" fmla="*/ 61 h 61"/>
                <a:gd name="T50" fmla="*/ 34 w 34"/>
                <a:gd name="T51" fmla="*/ 2 h 61"/>
                <a:gd name="T52" fmla="*/ 34 w 34"/>
                <a:gd name="T53" fmla="*/ 2 h 61"/>
                <a:gd name="T54" fmla="*/ 32 w 34"/>
                <a:gd name="T5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 h="61">
                  <a:moveTo>
                    <a:pt x="32" y="0"/>
                  </a:moveTo>
                  <a:lnTo>
                    <a:pt x="0" y="0"/>
                  </a:lnTo>
                  <a:lnTo>
                    <a:pt x="0" y="2"/>
                  </a:lnTo>
                  <a:lnTo>
                    <a:pt x="0" y="2"/>
                  </a:lnTo>
                  <a:lnTo>
                    <a:pt x="0" y="2"/>
                  </a:lnTo>
                  <a:lnTo>
                    <a:pt x="0" y="0"/>
                  </a:lnTo>
                  <a:lnTo>
                    <a:pt x="30" y="0"/>
                  </a:lnTo>
                  <a:lnTo>
                    <a:pt x="32" y="2"/>
                  </a:lnTo>
                  <a:lnTo>
                    <a:pt x="32" y="2"/>
                  </a:lnTo>
                  <a:lnTo>
                    <a:pt x="32" y="2"/>
                  </a:lnTo>
                  <a:lnTo>
                    <a:pt x="32" y="61"/>
                  </a:lnTo>
                  <a:lnTo>
                    <a:pt x="0" y="61"/>
                  </a:lnTo>
                  <a:lnTo>
                    <a:pt x="0" y="59"/>
                  </a:lnTo>
                  <a:lnTo>
                    <a:pt x="0" y="59"/>
                  </a:lnTo>
                  <a:lnTo>
                    <a:pt x="0" y="59"/>
                  </a:lnTo>
                  <a:lnTo>
                    <a:pt x="0" y="61"/>
                  </a:lnTo>
                  <a:lnTo>
                    <a:pt x="0" y="61"/>
                  </a:lnTo>
                  <a:lnTo>
                    <a:pt x="0" y="61"/>
                  </a:lnTo>
                  <a:lnTo>
                    <a:pt x="32" y="61"/>
                  </a:lnTo>
                  <a:lnTo>
                    <a:pt x="34" y="61"/>
                  </a:lnTo>
                  <a:lnTo>
                    <a:pt x="34" y="61"/>
                  </a:lnTo>
                  <a:lnTo>
                    <a:pt x="32" y="61"/>
                  </a:lnTo>
                  <a:lnTo>
                    <a:pt x="32" y="59"/>
                  </a:lnTo>
                  <a:lnTo>
                    <a:pt x="32" y="61"/>
                  </a:lnTo>
                  <a:lnTo>
                    <a:pt x="34" y="61"/>
                  </a:lnTo>
                  <a:lnTo>
                    <a:pt x="34" y="2"/>
                  </a:lnTo>
                  <a:lnTo>
                    <a:pt x="34" y="2"/>
                  </a:lnTo>
                  <a:lnTo>
                    <a:pt x="32" y="0"/>
                  </a:lnTo>
                  <a:close/>
                </a:path>
              </a:pathLst>
            </a:custGeom>
            <a:solidFill>
              <a:srgbClr val="2A6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77"/>
            <p:cNvSpPr>
              <a:spLocks/>
            </p:cNvSpPr>
            <p:nvPr/>
          </p:nvSpPr>
          <p:spPr bwMode="auto">
            <a:xfrm>
              <a:off x="5152" y="1590"/>
              <a:ext cx="34" cy="61"/>
            </a:xfrm>
            <a:custGeom>
              <a:avLst/>
              <a:gdLst>
                <a:gd name="T0" fmla="*/ 32 w 34"/>
                <a:gd name="T1" fmla="*/ 0 h 61"/>
                <a:gd name="T2" fmla="*/ 0 w 34"/>
                <a:gd name="T3" fmla="*/ 0 h 61"/>
                <a:gd name="T4" fmla="*/ 0 w 34"/>
                <a:gd name="T5" fmla="*/ 2 h 61"/>
                <a:gd name="T6" fmla="*/ 0 w 34"/>
                <a:gd name="T7" fmla="*/ 2 h 61"/>
                <a:gd name="T8" fmla="*/ 0 w 34"/>
                <a:gd name="T9" fmla="*/ 2 h 61"/>
                <a:gd name="T10" fmla="*/ 0 w 34"/>
                <a:gd name="T11" fmla="*/ 0 h 61"/>
                <a:gd name="T12" fmla="*/ 30 w 34"/>
                <a:gd name="T13" fmla="*/ 0 h 61"/>
                <a:gd name="T14" fmla="*/ 32 w 34"/>
                <a:gd name="T15" fmla="*/ 2 h 61"/>
                <a:gd name="T16" fmla="*/ 32 w 34"/>
                <a:gd name="T17" fmla="*/ 2 h 61"/>
                <a:gd name="T18" fmla="*/ 32 w 34"/>
                <a:gd name="T19" fmla="*/ 2 h 61"/>
                <a:gd name="T20" fmla="*/ 32 w 34"/>
                <a:gd name="T21" fmla="*/ 61 h 61"/>
                <a:gd name="T22" fmla="*/ 0 w 34"/>
                <a:gd name="T23" fmla="*/ 61 h 61"/>
                <a:gd name="T24" fmla="*/ 0 w 34"/>
                <a:gd name="T25" fmla="*/ 59 h 61"/>
                <a:gd name="T26" fmla="*/ 0 w 34"/>
                <a:gd name="T27" fmla="*/ 59 h 61"/>
                <a:gd name="T28" fmla="*/ 0 w 34"/>
                <a:gd name="T29" fmla="*/ 59 h 61"/>
                <a:gd name="T30" fmla="*/ 0 w 34"/>
                <a:gd name="T31" fmla="*/ 61 h 61"/>
                <a:gd name="T32" fmla="*/ 0 w 34"/>
                <a:gd name="T33" fmla="*/ 61 h 61"/>
                <a:gd name="T34" fmla="*/ 0 w 34"/>
                <a:gd name="T35" fmla="*/ 61 h 61"/>
                <a:gd name="T36" fmla="*/ 32 w 34"/>
                <a:gd name="T37" fmla="*/ 61 h 61"/>
                <a:gd name="T38" fmla="*/ 34 w 34"/>
                <a:gd name="T39" fmla="*/ 61 h 61"/>
                <a:gd name="T40" fmla="*/ 34 w 34"/>
                <a:gd name="T41" fmla="*/ 61 h 61"/>
                <a:gd name="T42" fmla="*/ 32 w 34"/>
                <a:gd name="T43" fmla="*/ 61 h 61"/>
                <a:gd name="T44" fmla="*/ 32 w 34"/>
                <a:gd name="T45" fmla="*/ 59 h 61"/>
                <a:gd name="T46" fmla="*/ 32 w 34"/>
                <a:gd name="T47" fmla="*/ 61 h 61"/>
                <a:gd name="T48" fmla="*/ 34 w 34"/>
                <a:gd name="T49" fmla="*/ 61 h 61"/>
                <a:gd name="T50" fmla="*/ 34 w 34"/>
                <a:gd name="T51" fmla="*/ 2 h 61"/>
                <a:gd name="T52" fmla="*/ 34 w 34"/>
                <a:gd name="T53" fmla="*/ 2 h 61"/>
                <a:gd name="T54" fmla="*/ 32 w 34"/>
                <a:gd name="T5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 h="61">
                  <a:moveTo>
                    <a:pt x="32" y="0"/>
                  </a:moveTo>
                  <a:lnTo>
                    <a:pt x="0" y="0"/>
                  </a:lnTo>
                  <a:lnTo>
                    <a:pt x="0" y="2"/>
                  </a:lnTo>
                  <a:lnTo>
                    <a:pt x="0" y="2"/>
                  </a:lnTo>
                  <a:lnTo>
                    <a:pt x="0" y="2"/>
                  </a:lnTo>
                  <a:lnTo>
                    <a:pt x="0" y="0"/>
                  </a:lnTo>
                  <a:lnTo>
                    <a:pt x="30" y="0"/>
                  </a:lnTo>
                  <a:lnTo>
                    <a:pt x="32" y="2"/>
                  </a:lnTo>
                  <a:lnTo>
                    <a:pt x="32" y="2"/>
                  </a:lnTo>
                  <a:lnTo>
                    <a:pt x="32" y="2"/>
                  </a:lnTo>
                  <a:lnTo>
                    <a:pt x="32" y="61"/>
                  </a:lnTo>
                  <a:lnTo>
                    <a:pt x="0" y="61"/>
                  </a:lnTo>
                  <a:lnTo>
                    <a:pt x="0" y="59"/>
                  </a:lnTo>
                  <a:lnTo>
                    <a:pt x="0" y="59"/>
                  </a:lnTo>
                  <a:lnTo>
                    <a:pt x="0" y="59"/>
                  </a:lnTo>
                  <a:lnTo>
                    <a:pt x="0" y="61"/>
                  </a:lnTo>
                  <a:lnTo>
                    <a:pt x="0" y="61"/>
                  </a:lnTo>
                  <a:lnTo>
                    <a:pt x="0" y="61"/>
                  </a:lnTo>
                  <a:lnTo>
                    <a:pt x="32" y="61"/>
                  </a:lnTo>
                  <a:lnTo>
                    <a:pt x="34" y="61"/>
                  </a:lnTo>
                  <a:lnTo>
                    <a:pt x="34" y="61"/>
                  </a:lnTo>
                  <a:lnTo>
                    <a:pt x="32" y="61"/>
                  </a:lnTo>
                  <a:lnTo>
                    <a:pt x="32" y="59"/>
                  </a:lnTo>
                  <a:lnTo>
                    <a:pt x="32" y="61"/>
                  </a:lnTo>
                  <a:lnTo>
                    <a:pt x="34" y="61"/>
                  </a:lnTo>
                  <a:lnTo>
                    <a:pt x="34" y="2"/>
                  </a:lnTo>
                  <a:lnTo>
                    <a:pt x="34" y="2"/>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78"/>
            <p:cNvSpPr>
              <a:spLocks/>
            </p:cNvSpPr>
            <p:nvPr/>
          </p:nvSpPr>
          <p:spPr bwMode="auto">
            <a:xfrm>
              <a:off x="5152" y="1590"/>
              <a:ext cx="32" cy="59"/>
            </a:xfrm>
            <a:custGeom>
              <a:avLst/>
              <a:gdLst>
                <a:gd name="T0" fmla="*/ 30 w 32"/>
                <a:gd name="T1" fmla="*/ 0 h 59"/>
                <a:gd name="T2" fmla="*/ 0 w 32"/>
                <a:gd name="T3" fmla="*/ 0 h 59"/>
                <a:gd name="T4" fmla="*/ 0 w 32"/>
                <a:gd name="T5" fmla="*/ 2 h 59"/>
                <a:gd name="T6" fmla="*/ 0 w 32"/>
                <a:gd name="T7" fmla="*/ 2 h 59"/>
                <a:gd name="T8" fmla="*/ 0 w 32"/>
                <a:gd name="T9" fmla="*/ 59 h 59"/>
                <a:gd name="T10" fmla="*/ 0 w 32"/>
                <a:gd name="T11" fmla="*/ 59 h 59"/>
                <a:gd name="T12" fmla="*/ 0 w 32"/>
                <a:gd name="T13" fmla="*/ 59 h 59"/>
                <a:gd name="T14" fmla="*/ 0 w 32"/>
                <a:gd name="T15" fmla="*/ 2 h 59"/>
                <a:gd name="T16" fmla="*/ 32 w 32"/>
                <a:gd name="T17" fmla="*/ 2 h 59"/>
                <a:gd name="T18" fmla="*/ 32 w 32"/>
                <a:gd name="T19" fmla="*/ 2 h 59"/>
                <a:gd name="T20" fmla="*/ 30 w 32"/>
                <a:gd name="T2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59">
                  <a:moveTo>
                    <a:pt x="30" y="0"/>
                  </a:moveTo>
                  <a:lnTo>
                    <a:pt x="0" y="0"/>
                  </a:lnTo>
                  <a:lnTo>
                    <a:pt x="0" y="2"/>
                  </a:lnTo>
                  <a:lnTo>
                    <a:pt x="0" y="2"/>
                  </a:lnTo>
                  <a:lnTo>
                    <a:pt x="0" y="59"/>
                  </a:lnTo>
                  <a:lnTo>
                    <a:pt x="0" y="59"/>
                  </a:lnTo>
                  <a:lnTo>
                    <a:pt x="0" y="59"/>
                  </a:lnTo>
                  <a:lnTo>
                    <a:pt x="0" y="2"/>
                  </a:lnTo>
                  <a:lnTo>
                    <a:pt x="32" y="2"/>
                  </a:lnTo>
                  <a:lnTo>
                    <a:pt x="32" y="2"/>
                  </a:lnTo>
                  <a:lnTo>
                    <a:pt x="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79"/>
            <p:cNvSpPr>
              <a:spLocks/>
            </p:cNvSpPr>
            <p:nvPr/>
          </p:nvSpPr>
          <p:spPr bwMode="auto">
            <a:xfrm>
              <a:off x="5152" y="1590"/>
              <a:ext cx="32" cy="59"/>
            </a:xfrm>
            <a:custGeom>
              <a:avLst/>
              <a:gdLst>
                <a:gd name="T0" fmla="*/ 30 w 32"/>
                <a:gd name="T1" fmla="*/ 0 h 59"/>
                <a:gd name="T2" fmla="*/ 0 w 32"/>
                <a:gd name="T3" fmla="*/ 0 h 59"/>
                <a:gd name="T4" fmla="*/ 0 w 32"/>
                <a:gd name="T5" fmla="*/ 2 h 59"/>
                <a:gd name="T6" fmla="*/ 0 w 32"/>
                <a:gd name="T7" fmla="*/ 2 h 59"/>
                <a:gd name="T8" fmla="*/ 0 w 32"/>
                <a:gd name="T9" fmla="*/ 59 h 59"/>
                <a:gd name="T10" fmla="*/ 0 w 32"/>
                <a:gd name="T11" fmla="*/ 59 h 59"/>
                <a:gd name="T12" fmla="*/ 0 w 32"/>
                <a:gd name="T13" fmla="*/ 59 h 59"/>
                <a:gd name="T14" fmla="*/ 0 w 32"/>
                <a:gd name="T15" fmla="*/ 2 h 59"/>
                <a:gd name="T16" fmla="*/ 32 w 32"/>
                <a:gd name="T17" fmla="*/ 2 h 59"/>
                <a:gd name="T18" fmla="*/ 32 w 32"/>
                <a:gd name="T19" fmla="*/ 2 h 59"/>
                <a:gd name="T20" fmla="*/ 30 w 32"/>
                <a:gd name="T2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59">
                  <a:moveTo>
                    <a:pt x="30" y="0"/>
                  </a:moveTo>
                  <a:lnTo>
                    <a:pt x="0" y="0"/>
                  </a:lnTo>
                  <a:lnTo>
                    <a:pt x="0" y="2"/>
                  </a:lnTo>
                  <a:lnTo>
                    <a:pt x="0" y="2"/>
                  </a:lnTo>
                  <a:lnTo>
                    <a:pt x="0" y="59"/>
                  </a:lnTo>
                  <a:lnTo>
                    <a:pt x="0" y="59"/>
                  </a:lnTo>
                  <a:lnTo>
                    <a:pt x="0" y="59"/>
                  </a:lnTo>
                  <a:lnTo>
                    <a:pt x="0" y="2"/>
                  </a:lnTo>
                  <a:lnTo>
                    <a:pt x="32" y="2"/>
                  </a:lnTo>
                  <a:lnTo>
                    <a:pt x="32" y="2"/>
                  </a:lnTo>
                  <a:lnTo>
                    <a:pt x="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80"/>
            <p:cNvSpPr>
              <a:spLocks/>
            </p:cNvSpPr>
            <p:nvPr/>
          </p:nvSpPr>
          <p:spPr bwMode="auto">
            <a:xfrm>
              <a:off x="5152" y="1592"/>
              <a:ext cx="32" cy="59"/>
            </a:xfrm>
            <a:custGeom>
              <a:avLst/>
              <a:gdLst>
                <a:gd name="T0" fmla="*/ 32 w 32"/>
                <a:gd name="T1" fmla="*/ 0 h 59"/>
                <a:gd name="T2" fmla="*/ 32 w 32"/>
                <a:gd name="T3" fmla="*/ 0 h 59"/>
                <a:gd name="T4" fmla="*/ 32 w 32"/>
                <a:gd name="T5" fmla="*/ 57 h 59"/>
                <a:gd name="T6" fmla="*/ 32 w 32"/>
                <a:gd name="T7" fmla="*/ 57 h 59"/>
                <a:gd name="T8" fmla="*/ 32 w 32"/>
                <a:gd name="T9" fmla="*/ 57 h 59"/>
                <a:gd name="T10" fmla="*/ 30 w 32"/>
                <a:gd name="T11" fmla="*/ 57 h 59"/>
                <a:gd name="T12" fmla="*/ 0 w 32"/>
                <a:gd name="T13" fmla="*/ 57 h 59"/>
                <a:gd name="T14" fmla="*/ 0 w 32"/>
                <a:gd name="T15" fmla="*/ 59 h 59"/>
                <a:gd name="T16" fmla="*/ 32 w 32"/>
                <a:gd name="T17" fmla="*/ 59 h 59"/>
                <a:gd name="T18" fmla="*/ 32 w 32"/>
                <a:gd name="T1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59">
                  <a:moveTo>
                    <a:pt x="32" y="0"/>
                  </a:moveTo>
                  <a:lnTo>
                    <a:pt x="32" y="0"/>
                  </a:lnTo>
                  <a:lnTo>
                    <a:pt x="32" y="57"/>
                  </a:lnTo>
                  <a:lnTo>
                    <a:pt x="32" y="57"/>
                  </a:lnTo>
                  <a:lnTo>
                    <a:pt x="32" y="57"/>
                  </a:lnTo>
                  <a:lnTo>
                    <a:pt x="30" y="57"/>
                  </a:lnTo>
                  <a:lnTo>
                    <a:pt x="0" y="57"/>
                  </a:lnTo>
                  <a:lnTo>
                    <a:pt x="0" y="59"/>
                  </a:lnTo>
                  <a:lnTo>
                    <a:pt x="32" y="59"/>
                  </a:lnTo>
                  <a:lnTo>
                    <a:pt x="32" y="0"/>
                  </a:lnTo>
                  <a:close/>
                </a:path>
              </a:pathLst>
            </a:custGeom>
            <a:solidFill>
              <a:srgbClr val="2A6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81"/>
            <p:cNvSpPr>
              <a:spLocks/>
            </p:cNvSpPr>
            <p:nvPr/>
          </p:nvSpPr>
          <p:spPr bwMode="auto">
            <a:xfrm>
              <a:off x="5152" y="1592"/>
              <a:ext cx="32" cy="59"/>
            </a:xfrm>
            <a:custGeom>
              <a:avLst/>
              <a:gdLst>
                <a:gd name="T0" fmla="*/ 32 w 32"/>
                <a:gd name="T1" fmla="*/ 0 h 59"/>
                <a:gd name="T2" fmla="*/ 32 w 32"/>
                <a:gd name="T3" fmla="*/ 0 h 59"/>
                <a:gd name="T4" fmla="*/ 32 w 32"/>
                <a:gd name="T5" fmla="*/ 57 h 59"/>
                <a:gd name="T6" fmla="*/ 32 w 32"/>
                <a:gd name="T7" fmla="*/ 57 h 59"/>
                <a:gd name="T8" fmla="*/ 32 w 32"/>
                <a:gd name="T9" fmla="*/ 57 h 59"/>
                <a:gd name="T10" fmla="*/ 30 w 32"/>
                <a:gd name="T11" fmla="*/ 57 h 59"/>
                <a:gd name="T12" fmla="*/ 0 w 32"/>
                <a:gd name="T13" fmla="*/ 57 h 59"/>
                <a:gd name="T14" fmla="*/ 0 w 32"/>
                <a:gd name="T15" fmla="*/ 59 h 59"/>
                <a:gd name="T16" fmla="*/ 32 w 32"/>
                <a:gd name="T17" fmla="*/ 59 h 59"/>
                <a:gd name="T18" fmla="*/ 32 w 32"/>
                <a:gd name="T1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59">
                  <a:moveTo>
                    <a:pt x="32" y="0"/>
                  </a:moveTo>
                  <a:lnTo>
                    <a:pt x="32" y="0"/>
                  </a:lnTo>
                  <a:lnTo>
                    <a:pt x="32" y="57"/>
                  </a:lnTo>
                  <a:lnTo>
                    <a:pt x="32" y="57"/>
                  </a:lnTo>
                  <a:lnTo>
                    <a:pt x="32" y="57"/>
                  </a:lnTo>
                  <a:lnTo>
                    <a:pt x="30" y="57"/>
                  </a:lnTo>
                  <a:lnTo>
                    <a:pt x="0" y="57"/>
                  </a:lnTo>
                  <a:lnTo>
                    <a:pt x="0" y="59"/>
                  </a:lnTo>
                  <a:lnTo>
                    <a:pt x="32" y="59"/>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82"/>
            <p:cNvSpPr>
              <a:spLocks noEditPoints="1"/>
            </p:cNvSpPr>
            <p:nvPr/>
          </p:nvSpPr>
          <p:spPr bwMode="auto">
            <a:xfrm>
              <a:off x="5152" y="1592"/>
              <a:ext cx="32" cy="57"/>
            </a:xfrm>
            <a:custGeom>
              <a:avLst/>
              <a:gdLst>
                <a:gd name="T0" fmla="*/ 32 w 32"/>
                <a:gd name="T1" fmla="*/ 57 h 57"/>
                <a:gd name="T2" fmla="*/ 32 w 32"/>
                <a:gd name="T3" fmla="*/ 57 h 57"/>
                <a:gd name="T4" fmla="*/ 32 w 32"/>
                <a:gd name="T5" fmla="*/ 57 h 57"/>
                <a:gd name="T6" fmla="*/ 32 w 32"/>
                <a:gd name="T7" fmla="*/ 57 h 57"/>
                <a:gd name="T8" fmla="*/ 32 w 32"/>
                <a:gd name="T9" fmla="*/ 57 h 57"/>
                <a:gd name="T10" fmla="*/ 32 w 32"/>
                <a:gd name="T11" fmla="*/ 57 h 57"/>
                <a:gd name="T12" fmla="*/ 32 w 32"/>
                <a:gd name="T13" fmla="*/ 0 h 57"/>
                <a:gd name="T14" fmla="*/ 0 w 32"/>
                <a:gd name="T15" fmla="*/ 0 h 57"/>
                <a:gd name="T16" fmla="*/ 0 w 32"/>
                <a:gd name="T17" fmla="*/ 57 h 57"/>
                <a:gd name="T18" fmla="*/ 30 w 32"/>
                <a:gd name="T19" fmla="*/ 57 h 57"/>
                <a:gd name="T20" fmla="*/ 2 w 32"/>
                <a:gd name="T21" fmla="*/ 57 h 57"/>
                <a:gd name="T22" fmla="*/ 2 w 32"/>
                <a:gd name="T23" fmla="*/ 55 h 57"/>
                <a:gd name="T24" fmla="*/ 2 w 32"/>
                <a:gd name="T25" fmla="*/ 0 h 57"/>
                <a:gd name="T26" fmla="*/ 2 w 32"/>
                <a:gd name="T27" fmla="*/ 0 h 57"/>
                <a:gd name="T28" fmla="*/ 32 w 32"/>
                <a:gd name="T29" fmla="*/ 0 h 57"/>
                <a:gd name="T30" fmla="*/ 32 w 32"/>
                <a:gd name="T31" fmla="*/ 57 h 57"/>
                <a:gd name="T32" fmla="*/ 32 w 32"/>
                <a:gd name="T33" fmla="*/ 57 h 57"/>
                <a:gd name="T34" fmla="*/ 32 w 32"/>
                <a:gd name="T3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57">
                  <a:moveTo>
                    <a:pt x="32" y="57"/>
                  </a:moveTo>
                  <a:lnTo>
                    <a:pt x="32" y="57"/>
                  </a:lnTo>
                  <a:lnTo>
                    <a:pt x="32" y="57"/>
                  </a:lnTo>
                  <a:lnTo>
                    <a:pt x="32" y="57"/>
                  </a:lnTo>
                  <a:close/>
                  <a:moveTo>
                    <a:pt x="32" y="57"/>
                  </a:moveTo>
                  <a:lnTo>
                    <a:pt x="32" y="57"/>
                  </a:lnTo>
                  <a:close/>
                  <a:moveTo>
                    <a:pt x="32" y="0"/>
                  </a:moveTo>
                  <a:lnTo>
                    <a:pt x="0" y="0"/>
                  </a:lnTo>
                  <a:lnTo>
                    <a:pt x="0" y="57"/>
                  </a:lnTo>
                  <a:lnTo>
                    <a:pt x="30" y="57"/>
                  </a:lnTo>
                  <a:lnTo>
                    <a:pt x="2" y="57"/>
                  </a:lnTo>
                  <a:lnTo>
                    <a:pt x="2" y="55"/>
                  </a:lnTo>
                  <a:lnTo>
                    <a:pt x="2" y="0"/>
                  </a:lnTo>
                  <a:lnTo>
                    <a:pt x="2" y="0"/>
                  </a:lnTo>
                  <a:lnTo>
                    <a:pt x="32" y="0"/>
                  </a:lnTo>
                  <a:lnTo>
                    <a:pt x="32" y="57"/>
                  </a:lnTo>
                  <a:lnTo>
                    <a:pt x="32" y="57"/>
                  </a:lnTo>
                  <a:lnTo>
                    <a:pt x="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83"/>
            <p:cNvSpPr>
              <a:spLocks noEditPoints="1"/>
            </p:cNvSpPr>
            <p:nvPr/>
          </p:nvSpPr>
          <p:spPr bwMode="auto">
            <a:xfrm>
              <a:off x="5152" y="1592"/>
              <a:ext cx="32" cy="57"/>
            </a:xfrm>
            <a:custGeom>
              <a:avLst/>
              <a:gdLst>
                <a:gd name="T0" fmla="*/ 32 w 32"/>
                <a:gd name="T1" fmla="*/ 57 h 57"/>
                <a:gd name="T2" fmla="*/ 32 w 32"/>
                <a:gd name="T3" fmla="*/ 57 h 57"/>
                <a:gd name="T4" fmla="*/ 32 w 32"/>
                <a:gd name="T5" fmla="*/ 57 h 57"/>
                <a:gd name="T6" fmla="*/ 32 w 32"/>
                <a:gd name="T7" fmla="*/ 57 h 57"/>
                <a:gd name="T8" fmla="*/ 32 w 32"/>
                <a:gd name="T9" fmla="*/ 57 h 57"/>
                <a:gd name="T10" fmla="*/ 32 w 32"/>
                <a:gd name="T11" fmla="*/ 57 h 57"/>
                <a:gd name="T12" fmla="*/ 32 w 32"/>
                <a:gd name="T13" fmla="*/ 0 h 57"/>
                <a:gd name="T14" fmla="*/ 0 w 32"/>
                <a:gd name="T15" fmla="*/ 0 h 57"/>
                <a:gd name="T16" fmla="*/ 0 w 32"/>
                <a:gd name="T17" fmla="*/ 57 h 57"/>
                <a:gd name="T18" fmla="*/ 30 w 32"/>
                <a:gd name="T19" fmla="*/ 57 h 57"/>
                <a:gd name="T20" fmla="*/ 2 w 32"/>
                <a:gd name="T21" fmla="*/ 57 h 57"/>
                <a:gd name="T22" fmla="*/ 2 w 32"/>
                <a:gd name="T23" fmla="*/ 55 h 57"/>
                <a:gd name="T24" fmla="*/ 2 w 32"/>
                <a:gd name="T25" fmla="*/ 0 h 57"/>
                <a:gd name="T26" fmla="*/ 2 w 32"/>
                <a:gd name="T27" fmla="*/ 0 h 57"/>
                <a:gd name="T28" fmla="*/ 32 w 32"/>
                <a:gd name="T29" fmla="*/ 0 h 57"/>
                <a:gd name="T30" fmla="*/ 32 w 32"/>
                <a:gd name="T31" fmla="*/ 57 h 57"/>
                <a:gd name="T32" fmla="*/ 32 w 32"/>
                <a:gd name="T33" fmla="*/ 57 h 57"/>
                <a:gd name="T34" fmla="*/ 32 w 32"/>
                <a:gd name="T3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57">
                  <a:moveTo>
                    <a:pt x="32" y="57"/>
                  </a:moveTo>
                  <a:lnTo>
                    <a:pt x="32" y="57"/>
                  </a:lnTo>
                  <a:lnTo>
                    <a:pt x="32" y="57"/>
                  </a:lnTo>
                  <a:lnTo>
                    <a:pt x="32" y="57"/>
                  </a:lnTo>
                  <a:moveTo>
                    <a:pt x="32" y="57"/>
                  </a:moveTo>
                  <a:lnTo>
                    <a:pt x="32" y="57"/>
                  </a:lnTo>
                  <a:moveTo>
                    <a:pt x="32" y="0"/>
                  </a:moveTo>
                  <a:lnTo>
                    <a:pt x="0" y="0"/>
                  </a:lnTo>
                  <a:lnTo>
                    <a:pt x="0" y="57"/>
                  </a:lnTo>
                  <a:lnTo>
                    <a:pt x="30" y="57"/>
                  </a:lnTo>
                  <a:lnTo>
                    <a:pt x="2" y="57"/>
                  </a:lnTo>
                  <a:lnTo>
                    <a:pt x="2" y="55"/>
                  </a:lnTo>
                  <a:lnTo>
                    <a:pt x="2" y="0"/>
                  </a:lnTo>
                  <a:lnTo>
                    <a:pt x="2" y="0"/>
                  </a:lnTo>
                  <a:lnTo>
                    <a:pt x="32" y="0"/>
                  </a:lnTo>
                  <a:lnTo>
                    <a:pt x="32" y="57"/>
                  </a:lnTo>
                  <a:lnTo>
                    <a:pt x="32" y="57"/>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Rectangle 84"/>
            <p:cNvSpPr>
              <a:spLocks noChangeArrowheads="1"/>
            </p:cNvSpPr>
            <p:nvPr/>
          </p:nvSpPr>
          <p:spPr bwMode="auto">
            <a:xfrm>
              <a:off x="5218" y="1592"/>
              <a:ext cx="33" cy="57"/>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Rectangle 85"/>
            <p:cNvSpPr>
              <a:spLocks noChangeArrowheads="1"/>
            </p:cNvSpPr>
            <p:nvPr/>
          </p:nvSpPr>
          <p:spPr bwMode="auto">
            <a:xfrm>
              <a:off x="5218" y="1592"/>
              <a:ext cx="33"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86"/>
            <p:cNvSpPr>
              <a:spLocks/>
            </p:cNvSpPr>
            <p:nvPr/>
          </p:nvSpPr>
          <p:spPr bwMode="auto">
            <a:xfrm>
              <a:off x="5218" y="1590"/>
              <a:ext cx="33" cy="59"/>
            </a:xfrm>
            <a:custGeom>
              <a:avLst/>
              <a:gdLst>
                <a:gd name="T0" fmla="*/ 33 w 33"/>
                <a:gd name="T1" fmla="*/ 59 h 59"/>
                <a:gd name="T2" fmla="*/ 33 w 33"/>
                <a:gd name="T3" fmla="*/ 57 h 59"/>
                <a:gd name="T4" fmla="*/ 2 w 33"/>
                <a:gd name="T5" fmla="*/ 57 h 59"/>
                <a:gd name="T6" fmla="*/ 2 w 33"/>
                <a:gd name="T7" fmla="*/ 2 h 59"/>
                <a:gd name="T8" fmla="*/ 31 w 33"/>
                <a:gd name="T9" fmla="*/ 2 h 59"/>
                <a:gd name="T10" fmla="*/ 31 w 33"/>
                <a:gd name="T11" fmla="*/ 59 h 59"/>
                <a:gd name="T12" fmla="*/ 33 w 33"/>
                <a:gd name="T13" fmla="*/ 59 h 59"/>
                <a:gd name="T14" fmla="*/ 33 w 33"/>
                <a:gd name="T15" fmla="*/ 57 h 59"/>
                <a:gd name="T16" fmla="*/ 33 w 33"/>
                <a:gd name="T17" fmla="*/ 59 h 59"/>
                <a:gd name="T18" fmla="*/ 33 w 33"/>
                <a:gd name="T19" fmla="*/ 59 h 59"/>
                <a:gd name="T20" fmla="*/ 33 w 33"/>
                <a:gd name="T21" fmla="*/ 2 h 59"/>
                <a:gd name="T22" fmla="*/ 33 w 33"/>
                <a:gd name="T23" fmla="*/ 2 h 59"/>
                <a:gd name="T24" fmla="*/ 33 w 33"/>
                <a:gd name="T25" fmla="*/ 0 h 59"/>
                <a:gd name="T26" fmla="*/ 0 w 33"/>
                <a:gd name="T27" fmla="*/ 0 h 59"/>
                <a:gd name="T28" fmla="*/ 0 w 33"/>
                <a:gd name="T29" fmla="*/ 2 h 59"/>
                <a:gd name="T30" fmla="*/ 0 w 33"/>
                <a:gd name="T31" fmla="*/ 2 h 59"/>
                <a:gd name="T32" fmla="*/ 0 w 33"/>
                <a:gd name="T33" fmla="*/ 59 h 59"/>
                <a:gd name="T34" fmla="*/ 0 w 33"/>
                <a:gd name="T35" fmla="*/ 59 h 59"/>
                <a:gd name="T36" fmla="*/ 0 w 33"/>
                <a:gd name="T37" fmla="*/ 59 h 59"/>
                <a:gd name="T38" fmla="*/ 33 w 33"/>
                <a:gd name="T39" fmla="*/ 59 h 59"/>
                <a:gd name="T40" fmla="*/ 33 w 33"/>
                <a:gd name="T41" fmla="*/ 59 h 59"/>
                <a:gd name="T42" fmla="*/ 33 w 33"/>
                <a:gd name="T43" fmla="*/ 59 h 59"/>
                <a:gd name="T44" fmla="*/ 33 w 33"/>
                <a:gd name="T45"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59">
                  <a:moveTo>
                    <a:pt x="33" y="59"/>
                  </a:moveTo>
                  <a:lnTo>
                    <a:pt x="33" y="57"/>
                  </a:lnTo>
                  <a:lnTo>
                    <a:pt x="2" y="57"/>
                  </a:lnTo>
                  <a:lnTo>
                    <a:pt x="2" y="2"/>
                  </a:lnTo>
                  <a:lnTo>
                    <a:pt x="31" y="2"/>
                  </a:lnTo>
                  <a:lnTo>
                    <a:pt x="31" y="59"/>
                  </a:lnTo>
                  <a:lnTo>
                    <a:pt x="33" y="59"/>
                  </a:lnTo>
                  <a:lnTo>
                    <a:pt x="33" y="57"/>
                  </a:lnTo>
                  <a:lnTo>
                    <a:pt x="33" y="59"/>
                  </a:lnTo>
                  <a:lnTo>
                    <a:pt x="33" y="59"/>
                  </a:lnTo>
                  <a:lnTo>
                    <a:pt x="33" y="2"/>
                  </a:lnTo>
                  <a:lnTo>
                    <a:pt x="33" y="2"/>
                  </a:lnTo>
                  <a:lnTo>
                    <a:pt x="33" y="0"/>
                  </a:lnTo>
                  <a:lnTo>
                    <a:pt x="0" y="0"/>
                  </a:lnTo>
                  <a:lnTo>
                    <a:pt x="0" y="2"/>
                  </a:lnTo>
                  <a:lnTo>
                    <a:pt x="0" y="2"/>
                  </a:lnTo>
                  <a:lnTo>
                    <a:pt x="0" y="59"/>
                  </a:lnTo>
                  <a:lnTo>
                    <a:pt x="0" y="59"/>
                  </a:lnTo>
                  <a:lnTo>
                    <a:pt x="0" y="59"/>
                  </a:lnTo>
                  <a:lnTo>
                    <a:pt x="33" y="59"/>
                  </a:lnTo>
                  <a:lnTo>
                    <a:pt x="33" y="59"/>
                  </a:lnTo>
                  <a:lnTo>
                    <a:pt x="33" y="59"/>
                  </a:lnTo>
                  <a:lnTo>
                    <a:pt x="33"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87"/>
            <p:cNvSpPr>
              <a:spLocks/>
            </p:cNvSpPr>
            <p:nvPr/>
          </p:nvSpPr>
          <p:spPr bwMode="auto">
            <a:xfrm>
              <a:off x="5218" y="1590"/>
              <a:ext cx="33" cy="59"/>
            </a:xfrm>
            <a:custGeom>
              <a:avLst/>
              <a:gdLst>
                <a:gd name="T0" fmla="*/ 33 w 33"/>
                <a:gd name="T1" fmla="*/ 59 h 59"/>
                <a:gd name="T2" fmla="*/ 33 w 33"/>
                <a:gd name="T3" fmla="*/ 57 h 59"/>
                <a:gd name="T4" fmla="*/ 2 w 33"/>
                <a:gd name="T5" fmla="*/ 57 h 59"/>
                <a:gd name="T6" fmla="*/ 2 w 33"/>
                <a:gd name="T7" fmla="*/ 2 h 59"/>
                <a:gd name="T8" fmla="*/ 31 w 33"/>
                <a:gd name="T9" fmla="*/ 2 h 59"/>
                <a:gd name="T10" fmla="*/ 31 w 33"/>
                <a:gd name="T11" fmla="*/ 59 h 59"/>
                <a:gd name="T12" fmla="*/ 33 w 33"/>
                <a:gd name="T13" fmla="*/ 59 h 59"/>
                <a:gd name="T14" fmla="*/ 33 w 33"/>
                <a:gd name="T15" fmla="*/ 57 h 59"/>
                <a:gd name="T16" fmla="*/ 33 w 33"/>
                <a:gd name="T17" fmla="*/ 59 h 59"/>
                <a:gd name="T18" fmla="*/ 33 w 33"/>
                <a:gd name="T19" fmla="*/ 59 h 59"/>
                <a:gd name="T20" fmla="*/ 33 w 33"/>
                <a:gd name="T21" fmla="*/ 2 h 59"/>
                <a:gd name="T22" fmla="*/ 33 w 33"/>
                <a:gd name="T23" fmla="*/ 2 h 59"/>
                <a:gd name="T24" fmla="*/ 33 w 33"/>
                <a:gd name="T25" fmla="*/ 0 h 59"/>
                <a:gd name="T26" fmla="*/ 0 w 33"/>
                <a:gd name="T27" fmla="*/ 0 h 59"/>
                <a:gd name="T28" fmla="*/ 0 w 33"/>
                <a:gd name="T29" fmla="*/ 2 h 59"/>
                <a:gd name="T30" fmla="*/ 0 w 33"/>
                <a:gd name="T31" fmla="*/ 2 h 59"/>
                <a:gd name="T32" fmla="*/ 0 w 33"/>
                <a:gd name="T33" fmla="*/ 59 h 59"/>
                <a:gd name="T34" fmla="*/ 0 w 33"/>
                <a:gd name="T35" fmla="*/ 59 h 59"/>
                <a:gd name="T36" fmla="*/ 0 w 33"/>
                <a:gd name="T37" fmla="*/ 59 h 59"/>
                <a:gd name="T38" fmla="*/ 33 w 33"/>
                <a:gd name="T39" fmla="*/ 59 h 59"/>
                <a:gd name="T40" fmla="*/ 33 w 33"/>
                <a:gd name="T41" fmla="*/ 59 h 59"/>
                <a:gd name="T42" fmla="*/ 33 w 33"/>
                <a:gd name="T43" fmla="*/ 59 h 59"/>
                <a:gd name="T44" fmla="*/ 33 w 33"/>
                <a:gd name="T45"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59">
                  <a:moveTo>
                    <a:pt x="33" y="59"/>
                  </a:moveTo>
                  <a:lnTo>
                    <a:pt x="33" y="57"/>
                  </a:lnTo>
                  <a:lnTo>
                    <a:pt x="2" y="57"/>
                  </a:lnTo>
                  <a:lnTo>
                    <a:pt x="2" y="2"/>
                  </a:lnTo>
                  <a:lnTo>
                    <a:pt x="31" y="2"/>
                  </a:lnTo>
                  <a:lnTo>
                    <a:pt x="31" y="59"/>
                  </a:lnTo>
                  <a:lnTo>
                    <a:pt x="33" y="59"/>
                  </a:lnTo>
                  <a:lnTo>
                    <a:pt x="33" y="57"/>
                  </a:lnTo>
                  <a:lnTo>
                    <a:pt x="33" y="59"/>
                  </a:lnTo>
                  <a:lnTo>
                    <a:pt x="33" y="59"/>
                  </a:lnTo>
                  <a:lnTo>
                    <a:pt x="33" y="2"/>
                  </a:lnTo>
                  <a:lnTo>
                    <a:pt x="33" y="2"/>
                  </a:lnTo>
                  <a:lnTo>
                    <a:pt x="33" y="0"/>
                  </a:lnTo>
                  <a:lnTo>
                    <a:pt x="0" y="0"/>
                  </a:lnTo>
                  <a:lnTo>
                    <a:pt x="0" y="2"/>
                  </a:lnTo>
                  <a:lnTo>
                    <a:pt x="0" y="2"/>
                  </a:lnTo>
                  <a:lnTo>
                    <a:pt x="0" y="59"/>
                  </a:lnTo>
                  <a:lnTo>
                    <a:pt x="0" y="59"/>
                  </a:lnTo>
                  <a:lnTo>
                    <a:pt x="0" y="59"/>
                  </a:lnTo>
                  <a:lnTo>
                    <a:pt x="33" y="59"/>
                  </a:lnTo>
                  <a:lnTo>
                    <a:pt x="33" y="59"/>
                  </a:lnTo>
                  <a:lnTo>
                    <a:pt x="33" y="59"/>
                  </a:lnTo>
                  <a:lnTo>
                    <a:pt x="33" y="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Rectangle 88"/>
            <p:cNvSpPr>
              <a:spLocks noChangeArrowheads="1"/>
            </p:cNvSpPr>
            <p:nvPr/>
          </p:nvSpPr>
          <p:spPr bwMode="auto">
            <a:xfrm>
              <a:off x="5220" y="1592"/>
              <a:ext cx="29" cy="55"/>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Rectangle 89"/>
            <p:cNvSpPr>
              <a:spLocks noChangeArrowheads="1"/>
            </p:cNvSpPr>
            <p:nvPr/>
          </p:nvSpPr>
          <p:spPr bwMode="auto">
            <a:xfrm>
              <a:off x="5220" y="1592"/>
              <a:ext cx="29"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90"/>
            <p:cNvSpPr>
              <a:spLocks/>
            </p:cNvSpPr>
            <p:nvPr/>
          </p:nvSpPr>
          <p:spPr bwMode="auto">
            <a:xfrm>
              <a:off x="5220" y="1592"/>
              <a:ext cx="29" cy="57"/>
            </a:xfrm>
            <a:custGeom>
              <a:avLst/>
              <a:gdLst>
                <a:gd name="T0" fmla="*/ 29 w 29"/>
                <a:gd name="T1" fmla="*/ 0 h 57"/>
                <a:gd name="T2" fmla="*/ 0 w 29"/>
                <a:gd name="T3" fmla="*/ 0 h 57"/>
                <a:gd name="T4" fmla="*/ 29 w 29"/>
                <a:gd name="T5" fmla="*/ 0 h 57"/>
                <a:gd name="T6" fmla="*/ 29 w 29"/>
                <a:gd name="T7" fmla="*/ 55 h 57"/>
                <a:gd name="T8" fmla="*/ 0 w 29"/>
                <a:gd name="T9" fmla="*/ 55 h 57"/>
                <a:gd name="T10" fmla="*/ 0 w 29"/>
                <a:gd name="T11" fmla="*/ 57 h 57"/>
                <a:gd name="T12" fmla="*/ 29 w 29"/>
                <a:gd name="T13" fmla="*/ 57 h 57"/>
                <a:gd name="T14" fmla="*/ 29 w 29"/>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57">
                  <a:moveTo>
                    <a:pt x="29" y="0"/>
                  </a:moveTo>
                  <a:lnTo>
                    <a:pt x="0" y="0"/>
                  </a:lnTo>
                  <a:lnTo>
                    <a:pt x="29" y="0"/>
                  </a:lnTo>
                  <a:lnTo>
                    <a:pt x="29" y="55"/>
                  </a:lnTo>
                  <a:lnTo>
                    <a:pt x="0" y="55"/>
                  </a:lnTo>
                  <a:lnTo>
                    <a:pt x="0" y="57"/>
                  </a:lnTo>
                  <a:lnTo>
                    <a:pt x="29" y="57"/>
                  </a:ln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91"/>
            <p:cNvSpPr>
              <a:spLocks/>
            </p:cNvSpPr>
            <p:nvPr/>
          </p:nvSpPr>
          <p:spPr bwMode="auto">
            <a:xfrm>
              <a:off x="5220" y="1592"/>
              <a:ext cx="29" cy="57"/>
            </a:xfrm>
            <a:custGeom>
              <a:avLst/>
              <a:gdLst>
                <a:gd name="T0" fmla="*/ 29 w 29"/>
                <a:gd name="T1" fmla="*/ 0 h 57"/>
                <a:gd name="T2" fmla="*/ 0 w 29"/>
                <a:gd name="T3" fmla="*/ 0 h 57"/>
                <a:gd name="T4" fmla="*/ 29 w 29"/>
                <a:gd name="T5" fmla="*/ 0 h 57"/>
                <a:gd name="T6" fmla="*/ 29 w 29"/>
                <a:gd name="T7" fmla="*/ 55 h 57"/>
                <a:gd name="T8" fmla="*/ 0 w 29"/>
                <a:gd name="T9" fmla="*/ 55 h 57"/>
                <a:gd name="T10" fmla="*/ 0 w 29"/>
                <a:gd name="T11" fmla="*/ 57 h 57"/>
                <a:gd name="T12" fmla="*/ 29 w 29"/>
                <a:gd name="T13" fmla="*/ 57 h 57"/>
                <a:gd name="T14" fmla="*/ 29 w 29"/>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57">
                  <a:moveTo>
                    <a:pt x="29" y="0"/>
                  </a:moveTo>
                  <a:lnTo>
                    <a:pt x="0" y="0"/>
                  </a:lnTo>
                  <a:lnTo>
                    <a:pt x="29" y="0"/>
                  </a:lnTo>
                  <a:lnTo>
                    <a:pt x="29" y="55"/>
                  </a:lnTo>
                  <a:lnTo>
                    <a:pt x="0" y="55"/>
                  </a:lnTo>
                  <a:lnTo>
                    <a:pt x="0" y="57"/>
                  </a:lnTo>
                  <a:lnTo>
                    <a:pt x="29" y="57"/>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92"/>
            <p:cNvSpPr>
              <a:spLocks noEditPoints="1"/>
            </p:cNvSpPr>
            <p:nvPr/>
          </p:nvSpPr>
          <p:spPr bwMode="auto">
            <a:xfrm>
              <a:off x="5218" y="1590"/>
              <a:ext cx="33" cy="61"/>
            </a:xfrm>
            <a:custGeom>
              <a:avLst/>
              <a:gdLst>
                <a:gd name="T0" fmla="*/ 0 w 33"/>
                <a:gd name="T1" fmla="*/ 59 h 61"/>
                <a:gd name="T2" fmla="*/ 0 w 33"/>
                <a:gd name="T3" fmla="*/ 61 h 61"/>
                <a:gd name="T4" fmla="*/ 0 w 33"/>
                <a:gd name="T5" fmla="*/ 61 h 61"/>
                <a:gd name="T6" fmla="*/ 0 w 33"/>
                <a:gd name="T7" fmla="*/ 61 h 61"/>
                <a:gd name="T8" fmla="*/ 33 w 33"/>
                <a:gd name="T9" fmla="*/ 61 h 61"/>
                <a:gd name="T10" fmla="*/ 33 w 33"/>
                <a:gd name="T11" fmla="*/ 61 h 61"/>
                <a:gd name="T12" fmla="*/ 33 w 33"/>
                <a:gd name="T13" fmla="*/ 61 h 61"/>
                <a:gd name="T14" fmla="*/ 33 w 33"/>
                <a:gd name="T15" fmla="*/ 61 h 61"/>
                <a:gd name="T16" fmla="*/ 33 w 33"/>
                <a:gd name="T17" fmla="*/ 59 h 61"/>
                <a:gd name="T18" fmla="*/ 33 w 33"/>
                <a:gd name="T19" fmla="*/ 61 h 61"/>
                <a:gd name="T20" fmla="*/ 0 w 33"/>
                <a:gd name="T21" fmla="*/ 61 h 61"/>
                <a:gd name="T22" fmla="*/ 0 w 33"/>
                <a:gd name="T23" fmla="*/ 59 h 61"/>
                <a:gd name="T24" fmla="*/ 0 w 33"/>
                <a:gd name="T25" fmla="*/ 59 h 61"/>
                <a:gd name="T26" fmla="*/ 0 w 33"/>
                <a:gd name="T27" fmla="*/ 59 h 61"/>
                <a:gd name="T28" fmla="*/ 33 w 33"/>
                <a:gd name="T29" fmla="*/ 0 h 61"/>
                <a:gd name="T30" fmla="*/ 0 w 33"/>
                <a:gd name="T31" fmla="*/ 0 h 61"/>
                <a:gd name="T32" fmla="*/ 0 w 33"/>
                <a:gd name="T33" fmla="*/ 2 h 61"/>
                <a:gd name="T34" fmla="*/ 0 w 33"/>
                <a:gd name="T35" fmla="*/ 2 h 61"/>
                <a:gd name="T36" fmla="*/ 0 w 33"/>
                <a:gd name="T37" fmla="*/ 2 h 61"/>
                <a:gd name="T38" fmla="*/ 0 w 33"/>
                <a:gd name="T39" fmla="*/ 0 h 61"/>
                <a:gd name="T40" fmla="*/ 33 w 33"/>
                <a:gd name="T41" fmla="*/ 0 h 61"/>
                <a:gd name="T42" fmla="*/ 33 w 33"/>
                <a:gd name="T43" fmla="*/ 2 h 61"/>
                <a:gd name="T44" fmla="*/ 33 w 33"/>
                <a:gd name="T45" fmla="*/ 2 h 61"/>
                <a:gd name="T46" fmla="*/ 33 w 33"/>
                <a:gd name="T47" fmla="*/ 59 h 61"/>
                <a:gd name="T48" fmla="*/ 33 w 33"/>
                <a:gd name="T49" fmla="*/ 59 h 61"/>
                <a:gd name="T50" fmla="*/ 33 w 33"/>
                <a:gd name="T51" fmla="*/ 59 h 61"/>
                <a:gd name="T52" fmla="*/ 33 w 33"/>
                <a:gd name="T53" fmla="*/ 61 h 61"/>
                <a:gd name="T54" fmla="*/ 33 w 33"/>
                <a:gd name="T55" fmla="*/ 61 h 61"/>
                <a:gd name="T56" fmla="*/ 33 w 33"/>
                <a:gd name="T57" fmla="*/ 2 h 61"/>
                <a:gd name="T58" fmla="*/ 33 w 33"/>
                <a:gd name="T59" fmla="*/ 2 h 61"/>
                <a:gd name="T60" fmla="*/ 33 w 33"/>
                <a:gd name="T6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 h="61">
                  <a:moveTo>
                    <a:pt x="0" y="59"/>
                  </a:moveTo>
                  <a:lnTo>
                    <a:pt x="0" y="61"/>
                  </a:lnTo>
                  <a:lnTo>
                    <a:pt x="0" y="61"/>
                  </a:lnTo>
                  <a:lnTo>
                    <a:pt x="0" y="61"/>
                  </a:lnTo>
                  <a:lnTo>
                    <a:pt x="33" y="61"/>
                  </a:lnTo>
                  <a:lnTo>
                    <a:pt x="33" y="61"/>
                  </a:lnTo>
                  <a:lnTo>
                    <a:pt x="33" y="61"/>
                  </a:lnTo>
                  <a:lnTo>
                    <a:pt x="33" y="61"/>
                  </a:lnTo>
                  <a:lnTo>
                    <a:pt x="33" y="59"/>
                  </a:lnTo>
                  <a:lnTo>
                    <a:pt x="33" y="61"/>
                  </a:lnTo>
                  <a:lnTo>
                    <a:pt x="0" y="61"/>
                  </a:lnTo>
                  <a:lnTo>
                    <a:pt x="0" y="59"/>
                  </a:lnTo>
                  <a:lnTo>
                    <a:pt x="0" y="59"/>
                  </a:lnTo>
                  <a:lnTo>
                    <a:pt x="0" y="59"/>
                  </a:lnTo>
                  <a:close/>
                  <a:moveTo>
                    <a:pt x="33" y="0"/>
                  </a:moveTo>
                  <a:lnTo>
                    <a:pt x="0" y="0"/>
                  </a:lnTo>
                  <a:lnTo>
                    <a:pt x="0" y="2"/>
                  </a:lnTo>
                  <a:lnTo>
                    <a:pt x="0" y="2"/>
                  </a:lnTo>
                  <a:lnTo>
                    <a:pt x="0" y="2"/>
                  </a:lnTo>
                  <a:lnTo>
                    <a:pt x="0" y="0"/>
                  </a:lnTo>
                  <a:lnTo>
                    <a:pt x="33" y="0"/>
                  </a:lnTo>
                  <a:lnTo>
                    <a:pt x="33" y="2"/>
                  </a:lnTo>
                  <a:lnTo>
                    <a:pt x="33" y="2"/>
                  </a:lnTo>
                  <a:lnTo>
                    <a:pt x="33" y="59"/>
                  </a:lnTo>
                  <a:lnTo>
                    <a:pt x="33" y="59"/>
                  </a:lnTo>
                  <a:lnTo>
                    <a:pt x="33" y="59"/>
                  </a:lnTo>
                  <a:lnTo>
                    <a:pt x="33" y="61"/>
                  </a:lnTo>
                  <a:lnTo>
                    <a:pt x="33" y="61"/>
                  </a:lnTo>
                  <a:lnTo>
                    <a:pt x="33" y="2"/>
                  </a:lnTo>
                  <a:lnTo>
                    <a:pt x="33" y="2"/>
                  </a:lnTo>
                  <a:lnTo>
                    <a:pt x="33" y="0"/>
                  </a:lnTo>
                  <a:close/>
                </a:path>
              </a:pathLst>
            </a:custGeom>
            <a:solidFill>
              <a:srgbClr val="2A6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93"/>
            <p:cNvSpPr>
              <a:spLocks noEditPoints="1"/>
            </p:cNvSpPr>
            <p:nvPr/>
          </p:nvSpPr>
          <p:spPr bwMode="auto">
            <a:xfrm>
              <a:off x="5218" y="1590"/>
              <a:ext cx="33" cy="61"/>
            </a:xfrm>
            <a:custGeom>
              <a:avLst/>
              <a:gdLst>
                <a:gd name="T0" fmla="*/ 0 w 33"/>
                <a:gd name="T1" fmla="*/ 59 h 61"/>
                <a:gd name="T2" fmla="*/ 0 w 33"/>
                <a:gd name="T3" fmla="*/ 61 h 61"/>
                <a:gd name="T4" fmla="*/ 0 w 33"/>
                <a:gd name="T5" fmla="*/ 61 h 61"/>
                <a:gd name="T6" fmla="*/ 0 w 33"/>
                <a:gd name="T7" fmla="*/ 61 h 61"/>
                <a:gd name="T8" fmla="*/ 33 w 33"/>
                <a:gd name="T9" fmla="*/ 61 h 61"/>
                <a:gd name="T10" fmla="*/ 33 w 33"/>
                <a:gd name="T11" fmla="*/ 61 h 61"/>
                <a:gd name="T12" fmla="*/ 33 w 33"/>
                <a:gd name="T13" fmla="*/ 61 h 61"/>
                <a:gd name="T14" fmla="*/ 33 w 33"/>
                <a:gd name="T15" fmla="*/ 61 h 61"/>
                <a:gd name="T16" fmla="*/ 33 w 33"/>
                <a:gd name="T17" fmla="*/ 59 h 61"/>
                <a:gd name="T18" fmla="*/ 33 w 33"/>
                <a:gd name="T19" fmla="*/ 61 h 61"/>
                <a:gd name="T20" fmla="*/ 0 w 33"/>
                <a:gd name="T21" fmla="*/ 61 h 61"/>
                <a:gd name="T22" fmla="*/ 0 w 33"/>
                <a:gd name="T23" fmla="*/ 59 h 61"/>
                <a:gd name="T24" fmla="*/ 0 w 33"/>
                <a:gd name="T25" fmla="*/ 59 h 61"/>
                <a:gd name="T26" fmla="*/ 0 w 33"/>
                <a:gd name="T27" fmla="*/ 59 h 61"/>
                <a:gd name="T28" fmla="*/ 33 w 33"/>
                <a:gd name="T29" fmla="*/ 0 h 61"/>
                <a:gd name="T30" fmla="*/ 0 w 33"/>
                <a:gd name="T31" fmla="*/ 0 h 61"/>
                <a:gd name="T32" fmla="*/ 0 w 33"/>
                <a:gd name="T33" fmla="*/ 2 h 61"/>
                <a:gd name="T34" fmla="*/ 0 w 33"/>
                <a:gd name="T35" fmla="*/ 2 h 61"/>
                <a:gd name="T36" fmla="*/ 0 w 33"/>
                <a:gd name="T37" fmla="*/ 2 h 61"/>
                <a:gd name="T38" fmla="*/ 0 w 33"/>
                <a:gd name="T39" fmla="*/ 0 h 61"/>
                <a:gd name="T40" fmla="*/ 33 w 33"/>
                <a:gd name="T41" fmla="*/ 0 h 61"/>
                <a:gd name="T42" fmla="*/ 33 w 33"/>
                <a:gd name="T43" fmla="*/ 2 h 61"/>
                <a:gd name="T44" fmla="*/ 33 w 33"/>
                <a:gd name="T45" fmla="*/ 2 h 61"/>
                <a:gd name="T46" fmla="*/ 33 w 33"/>
                <a:gd name="T47" fmla="*/ 59 h 61"/>
                <a:gd name="T48" fmla="*/ 33 w 33"/>
                <a:gd name="T49" fmla="*/ 59 h 61"/>
                <a:gd name="T50" fmla="*/ 33 w 33"/>
                <a:gd name="T51" fmla="*/ 59 h 61"/>
                <a:gd name="T52" fmla="*/ 33 w 33"/>
                <a:gd name="T53" fmla="*/ 61 h 61"/>
                <a:gd name="T54" fmla="*/ 33 w 33"/>
                <a:gd name="T55" fmla="*/ 61 h 61"/>
                <a:gd name="T56" fmla="*/ 33 w 33"/>
                <a:gd name="T57" fmla="*/ 2 h 61"/>
                <a:gd name="T58" fmla="*/ 33 w 33"/>
                <a:gd name="T59" fmla="*/ 2 h 61"/>
                <a:gd name="T60" fmla="*/ 33 w 33"/>
                <a:gd name="T6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 h="61">
                  <a:moveTo>
                    <a:pt x="0" y="59"/>
                  </a:moveTo>
                  <a:lnTo>
                    <a:pt x="0" y="61"/>
                  </a:lnTo>
                  <a:lnTo>
                    <a:pt x="0" y="61"/>
                  </a:lnTo>
                  <a:lnTo>
                    <a:pt x="0" y="61"/>
                  </a:lnTo>
                  <a:lnTo>
                    <a:pt x="33" y="61"/>
                  </a:lnTo>
                  <a:lnTo>
                    <a:pt x="33" y="61"/>
                  </a:lnTo>
                  <a:lnTo>
                    <a:pt x="33" y="61"/>
                  </a:lnTo>
                  <a:lnTo>
                    <a:pt x="33" y="61"/>
                  </a:lnTo>
                  <a:lnTo>
                    <a:pt x="33" y="59"/>
                  </a:lnTo>
                  <a:lnTo>
                    <a:pt x="33" y="61"/>
                  </a:lnTo>
                  <a:lnTo>
                    <a:pt x="0" y="61"/>
                  </a:lnTo>
                  <a:lnTo>
                    <a:pt x="0" y="59"/>
                  </a:lnTo>
                  <a:lnTo>
                    <a:pt x="0" y="59"/>
                  </a:lnTo>
                  <a:lnTo>
                    <a:pt x="0" y="59"/>
                  </a:lnTo>
                  <a:moveTo>
                    <a:pt x="33" y="0"/>
                  </a:moveTo>
                  <a:lnTo>
                    <a:pt x="0" y="0"/>
                  </a:lnTo>
                  <a:lnTo>
                    <a:pt x="0" y="2"/>
                  </a:lnTo>
                  <a:lnTo>
                    <a:pt x="0" y="2"/>
                  </a:lnTo>
                  <a:lnTo>
                    <a:pt x="0" y="2"/>
                  </a:lnTo>
                  <a:lnTo>
                    <a:pt x="0" y="0"/>
                  </a:lnTo>
                  <a:lnTo>
                    <a:pt x="33" y="0"/>
                  </a:lnTo>
                  <a:lnTo>
                    <a:pt x="33" y="2"/>
                  </a:lnTo>
                  <a:lnTo>
                    <a:pt x="33" y="2"/>
                  </a:lnTo>
                  <a:lnTo>
                    <a:pt x="33" y="59"/>
                  </a:lnTo>
                  <a:lnTo>
                    <a:pt x="33" y="59"/>
                  </a:lnTo>
                  <a:lnTo>
                    <a:pt x="33" y="59"/>
                  </a:lnTo>
                  <a:lnTo>
                    <a:pt x="33" y="61"/>
                  </a:lnTo>
                  <a:lnTo>
                    <a:pt x="33" y="61"/>
                  </a:lnTo>
                  <a:lnTo>
                    <a:pt x="33" y="2"/>
                  </a:lnTo>
                  <a:lnTo>
                    <a:pt x="33" y="2"/>
                  </a:lnTo>
                  <a:lnTo>
                    <a:pt x="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94"/>
            <p:cNvSpPr>
              <a:spLocks noEditPoints="1"/>
            </p:cNvSpPr>
            <p:nvPr/>
          </p:nvSpPr>
          <p:spPr bwMode="auto">
            <a:xfrm>
              <a:off x="5218" y="1590"/>
              <a:ext cx="33" cy="59"/>
            </a:xfrm>
            <a:custGeom>
              <a:avLst/>
              <a:gdLst>
                <a:gd name="T0" fmla="*/ 33 w 33"/>
                <a:gd name="T1" fmla="*/ 59 h 59"/>
                <a:gd name="T2" fmla="*/ 33 w 33"/>
                <a:gd name="T3" fmla="*/ 59 h 59"/>
                <a:gd name="T4" fmla="*/ 33 w 33"/>
                <a:gd name="T5" fmla="*/ 59 h 59"/>
                <a:gd name="T6" fmla="*/ 33 w 33"/>
                <a:gd name="T7" fmla="*/ 59 h 59"/>
                <a:gd name="T8" fmla="*/ 33 w 33"/>
                <a:gd name="T9" fmla="*/ 59 h 59"/>
                <a:gd name="T10" fmla="*/ 33 w 33"/>
                <a:gd name="T11" fmla="*/ 0 h 59"/>
                <a:gd name="T12" fmla="*/ 0 w 33"/>
                <a:gd name="T13" fmla="*/ 0 h 59"/>
                <a:gd name="T14" fmla="*/ 0 w 33"/>
                <a:gd name="T15" fmla="*/ 2 h 59"/>
                <a:gd name="T16" fmla="*/ 0 w 33"/>
                <a:gd name="T17" fmla="*/ 2 h 59"/>
                <a:gd name="T18" fmla="*/ 0 w 33"/>
                <a:gd name="T19" fmla="*/ 59 h 59"/>
                <a:gd name="T20" fmla="*/ 0 w 33"/>
                <a:gd name="T21" fmla="*/ 59 h 59"/>
                <a:gd name="T22" fmla="*/ 0 w 33"/>
                <a:gd name="T23" fmla="*/ 59 h 59"/>
                <a:gd name="T24" fmla="*/ 0 w 33"/>
                <a:gd name="T25" fmla="*/ 2 h 59"/>
                <a:gd name="T26" fmla="*/ 33 w 33"/>
                <a:gd name="T27" fmla="*/ 2 h 59"/>
                <a:gd name="T28" fmla="*/ 33 w 33"/>
                <a:gd name="T29" fmla="*/ 59 h 59"/>
                <a:gd name="T30" fmla="*/ 33 w 33"/>
                <a:gd name="T31" fmla="*/ 59 h 59"/>
                <a:gd name="T32" fmla="*/ 33 w 33"/>
                <a:gd name="T33" fmla="*/ 2 h 59"/>
                <a:gd name="T34" fmla="*/ 33 w 33"/>
                <a:gd name="T35" fmla="*/ 2 h 59"/>
                <a:gd name="T36" fmla="*/ 33 w 33"/>
                <a:gd name="T3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 h="59">
                  <a:moveTo>
                    <a:pt x="33" y="59"/>
                  </a:moveTo>
                  <a:lnTo>
                    <a:pt x="33" y="59"/>
                  </a:lnTo>
                  <a:lnTo>
                    <a:pt x="33" y="59"/>
                  </a:lnTo>
                  <a:lnTo>
                    <a:pt x="33" y="59"/>
                  </a:lnTo>
                  <a:lnTo>
                    <a:pt x="33" y="59"/>
                  </a:lnTo>
                  <a:close/>
                  <a:moveTo>
                    <a:pt x="33" y="0"/>
                  </a:moveTo>
                  <a:lnTo>
                    <a:pt x="0" y="0"/>
                  </a:lnTo>
                  <a:lnTo>
                    <a:pt x="0" y="2"/>
                  </a:lnTo>
                  <a:lnTo>
                    <a:pt x="0" y="2"/>
                  </a:lnTo>
                  <a:lnTo>
                    <a:pt x="0" y="59"/>
                  </a:lnTo>
                  <a:lnTo>
                    <a:pt x="0" y="59"/>
                  </a:lnTo>
                  <a:lnTo>
                    <a:pt x="0" y="59"/>
                  </a:lnTo>
                  <a:lnTo>
                    <a:pt x="0" y="2"/>
                  </a:lnTo>
                  <a:lnTo>
                    <a:pt x="33" y="2"/>
                  </a:lnTo>
                  <a:lnTo>
                    <a:pt x="33" y="59"/>
                  </a:lnTo>
                  <a:lnTo>
                    <a:pt x="33" y="59"/>
                  </a:lnTo>
                  <a:lnTo>
                    <a:pt x="33" y="2"/>
                  </a:lnTo>
                  <a:lnTo>
                    <a:pt x="33" y="2"/>
                  </a:lnTo>
                  <a:lnTo>
                    <a:pt x="3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95"/>
            <p:cNvSpPr>
              <a:spLocks noEditPoints="1"/>
            </p:cNvSpPr>
            <p:nvPr/>
          </p:nvSpPr>
          <p:spPr bwMode="auto">
            <a:xfrm>
              <a:off x="5218" y="1590"/>
              <a:ext cx="33" cy="59"/>
            </a:xfrm>
            <a:custGeom>
              <a:avLst/>
              <a:gdLst>
                <a:gd name="T0" fmla="*/ 33 w 33"/>
                <a:gd name="T1" fmla="*/ 59 h 59"/>
                <a:gd name="T2" fmla="*/ 33 w 33"/>
                <a:gd name="T3" fmla="*/ 59 h 59"/>
                <a:gd name="T4" fmla="*/ 33 w 33"/>
                <a:gd name="T5" fmla="*/ 59 h 59"/>
                <a:gd name="T6" fmla="*/ 33 w 33"/>
                <a:gd name="T7" fmla="*/ 59 h 59"/>
                <a:gd name="T8" fmla="*/ 33 w 33"/>
                <a:gd name="T9" fmla="*/ 59 h 59"/>
                <a:gd name="T10" fmla="*/ 33 w 33"/>
                <a:gd name="T11" fmla="*/ 0 h 59"/>
                <a:gd name="T12" fmla="*/ 0 w 33"/>
                <a:gd name="T13" fmla="*/ 0 h 59"/>
                <a:gd name="T14" fmla="*/ 0 w 33"/>
                <a:gd name="T15" fmla="*/ 2 h 59"/>
                <a:gd name="T16" fmla="*/ 0 w 33"/>
                <a:gd name="T17" fmla="*/ 2 h 59"/>
                <a:gd name="T18" fmla="*/ 0 w 33"/>
                <a:gd name="T19" fmla="*/ 59 h 59"/>
                <a:gd name="T20" fmla="*/ 0 w 33"/>
                <a:gd name="T21" fmla="*/ 59 h 59"/>
                <a:gd name="T22" fmla="*/ 0 w 33"/>
                <a:gd name="T23" fmla="*/ 59 h 59"/>
                <a:gd name="T24" fmla="*/ 0 w 33"/>
                <a:gd name="T25" fmla="*/ 2 h 59"/>
                <a:gd name="T26" fmla="*/ 33 w 33"/>
                <a:gd name="T27" fmla="*/ 2 h 59"/>
                <a:gd name="T28" fmla="*/ 33 w 33"/>
                <a:gd name="T29" fmla="*/ 59 h 59"/>
                <a:gd name="T30" fmla="*/ 33 w 33"/>
                <a:gd name="T31" fmla="*/ 59 h 59"/>
                <a:gd name="T32" fmla="*/ 33 w 33"/>
                <a:gd name="T33" fmla="*/ 2 h 59"/>
                <a:gd name="T34" fmla="*/ 33 w 33"/>
                <a:gd name="T35" fmla="*/ 2 h 59"/>
                <a:gd name="T36" fmla="*/ 33 w 33"/>
                <a:gd name="T3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 h="59">
                  <a:moveTo>
                    <a:pt x="33" y="59"/>
                  </a:moveTo>
                  <a:lnTo>
                    <a:pt x="33" y="59"/>
                  </a:lnTo>
                  <a:lnTo>
                    <a:pt x="33" y="59"/>
                  </a:lnTo>
                  <a:lnTo>
                    <a:pt x="33" y="59"/>
                  </a:lnTo>
                  <a:lnTo>
                    <a:pt x="33" y="59"/>
                  </a:lnTo>
                  <a:moveTo>
                    <a:pt x="33" y="0"/>
                  </a:moveTo>
                  <a:lnTo>
                    <a:pt x="0" y="0"/>
                  </a:lnTo>
                  <a:lnTo>
                    <a:pt x="0" y="2"/>
                  </a:lnTo>
                  <a:lnTo>
                    <a:pt x="0" y="2"/>
                  </a:lnTo>
                  <a:lnTo>
                    <a:pt x="0" y="59"/>
                  </a:lnTo>
                  <a:lnTo>
                    <a:pt x="0" y="59"/>
                  </a:lnTo>
                  <a:lnTo>
                    <a:pt x="0" y="59"/>
                  </a:lnTo>
                  <a:lnTo>
                    <a:pt x="0" y="2"/>
                  </a:lnTo>
                  <a:lnTo>
                    <a:pt x="33" y="2"/>
                  </a:lnTo>
                  <a:lnTo>
                    <a:pt x="33" y="59"/>
                  </a:lnTo>
                  <a:lnTo>
                    <a:pt x="33" y="59"/>
                  </a:lnTo>
                  <a:lnTo>
                    <a:pt x="33" y="2"/>
                  </a:lnTo>
                  <a:lnTo>
                    <a:pt x="33" y="2"/>
                  </a:lnTo>
                  <a:lnTo>
                    <a:pt x="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96"/>
            <p:cNvSpPr>
              <a:spLocks/>
            </p:cNvSpPr>
            <p:nvPr/>
          </p:nvSpPr>
          <p:spPr bwMode="auto">
            <a:xfrm>
              <a:off x="5218" y="1649"/>
              <a:ext cx="33" cy="2"/>
            </a:xfrm>
            <a:custGeom>
              <a:avLst/>
              <a:gdLst>
                <a:gd name="T0" fmla="*/ 33 w 33"/>
                <a:gd name="T1" fmla="*/ 0 h 2"/>
                <a:gd name="T2" fmla="*/ 33 w 33"/>
                <a:gd name="T3" fmla="*/ 0 h 2"/>
                <a:gd name="T4" fmla="*/ 0 w 33"/>
                <a:gd name="T5" fmla="*/ 0 h 2"/>
                <a:gd name="T6" fmla="*/ 0 w 33"/>
                <a:gd name="T7" fmla="*/ 2 h 2"/>
                <a:gd name="T8" fmla="*/ 33 w 33"/>
                <a:gd name="T9" fmla="*/ 2 h 2"/>
                <a:gd name="T10" fmla="*/ 33 w 33"/>
                <a:gd name="T11" fmla="*/ 0 h 2"/>
              </a:gdLst>
              <a:ahLst/>
              <a:cxnLst>
                <a:cxn ang="0">
                  <a:pos x="T0" y="T1"/>
                </a:cxn>
                <a:cxn ang="0">
                  <a:pos x="T2" y="T3"/>
                </a:cxn>
                <a:cxn ang="0">
                  <a:pos x="T4" y="T5"/>
                </a:cxn>
                <a:cxn ang="0">
                  <a:pos x="T6" y="T7"/>
                </a:cxn>
                <a:cxn ang="0">
                  <a:pos x="T8" y="T9"/>
                </a:cxn>
                <a:cxn ang="0">
                  <a:pos x="T10" y="T11"/>
                </a:cxn>
              </a:cxnLst>
              <a:rect l="0" t="0" r="r" b="b"/>
              <a:pathLst>
                <a:path w="33" h="2">
                  <a:moveTo>
                    <a:pt x="33" y="0"/>
                  </a:moveTo>
                  <a:lnTo>
                    <a:pt x="33" y="0"/>
                  </a:lnTo>
                  <a:lnTo>
                    <a:pt x="0" y="0"/>
                  </a:lnTo>
                  <a:lnTo>
                    <a:pt x="0" y="2"/>
                  </a:lnTo>
                  <a:lnTo>
                    <a:pt x="33" y="2"/>
                  </a:lnTo>
                  <a:lnTo>
                    <a:pt x="33" y="0"/>
                  </a:lnTo>
                  <a:close/>
                </a:path>
              </a:pathLst>
            </a:custGeom>
            <a:solidFill>
              <a:srgbClr val="2A6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97"/>
            <p:cNvSpPr>
              <a:spLocks/>
            </p:cNvSpPr>
            <p:nvPr/>
          </p:nvSpPr>
          <p:spPr bwMode="auto">
            <a:xfrm>
              <a:off x="5218" y="1649"/>
              <a:ext cx="33" cy="2"/>
            </a:xfrm>
            <a:custGeom>
              <a:avLst/>
              <a:gdLst>
                <a:gd name="T0" fmla="*/ 33 w 33"/>
                <a:gd name="T1" fmla="*/ 0 h 2"/>
                <a:gd name="T2" fmla="*/ 33 w 33"/>
                <a:gd name="T3" fmla="*/ 0 h 2"/>
                <a:gd name="T4" fmla="*/ 0 w 33"/>
                <a:gd name="T5" fmla="*/ 0 h 2"/>
                <a:gd name="T6" fmla="*/ 0 w 33"/>
                <a:gd name="T7" fmla="*/ 2 h 2"/>
                <a:gd name="T8" fmla="*/ 33 w 33"/>
                <a:gd name="T9" fmla="*/ 2 h 2"/>
                <a:gd name="T10" fmla="*/ 33 w 33"/>
                <a:gd name="T11" fmla="*/ 0 h 2"/>
              </a:gdLst>
              <a:ahLst/>
              <a:cxnLst>
                <a:cxn ang="0">
                  <a:pos x="T0" y="T1"/>
                </a:cxn>
                <a:cxn ang="0">
                  <a:pos x="T2" y="T3"/>
                </a:cxn>
                <a:cxn ang="0">
                  <a:pos x="T4" y="T5"/>
                </a:cxn>
                <a:cxn ang="0">
                  <a:pos x="T6" y="T7"/>
                </a:cxn>
                <a:cxn ang="0">
                  <a:pos x="T8" y="T9"/>
                </a:cxn>
                <a:cxn ang="0">
                  <a:pos x="T10" y="T11"/>
                </a:cxn>
              </a:cxnLst>
              <a:rect l="0" t="0" r="r" b="b"/>
              <a:pathLst>
                <a:path w="33" h="2">
                  <a:moveTo>
                    <a:pt x="33" y="0"/>
                  </a:moveTo>
                  <a:lnTo>
                    <a:pt x="33" y="0"/>
                  </a:lnTo>
                  <a:lnTo>
                    <a:pt x="0" y="0"/>
                  </a:lnTo>
                  <a:lnTo>
                    <a:pt x="0" y="2"/>
                  </a:lnTo>
                  <a:lnTo>
                    <a:pt x="33" y="2"/>
                  </a:lnTo>
                  <a:lnTo>
                    <a:pt x="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98"/>
            <p:cNvSpPr>
              <a:spLocks noEditPoints="1"/>
            </p:cNvSpPr>
            <p:nvPr/>
          </p:nvSpPr>
          <p:spPr bwMode="auto">
            <a:xfrm>
              <a:off x="5218" y="1592"/>
              <a:ext cx="33" cy="57"/>
            </a:xfrm>
            <a:custGeom>
              <a:avLst/>
              <a:gdLst>
                <a:gd name="T0" fmla="*/ 2 w 33"/>
                <a:gd name="T1" fmla="*/ 0 h 57"/>
                <a:gd name="T2" fmla="*/ 2 w 33"/>
                <a:gd name="T3" fmla="*/ 0 h 57"/>
                <a:gd name="T4" fmla="*/ 31 w 33"/>
                <a:gd name="T5" fmla="*/ 0 h 57"/>
                <a:gd name="T6" fmla="*/ 31 w 33"/>
                <a:gd name="T7" fmla="*/ 57 h 57"/>
                <a:gd name="T8" fmla="*/ 2 w 33"/>
                <a:gd name="T9" fmla="*/ 57 h 57"/>
                <a:gd name="T10" fmla="*/ 2 w 33"/>
                <a:gd name="T11" fmla="*/ 55 h 57"/>
                <a:gd name="T12" fmla="*/ 2 w 33"/>
                <a:gd name="T13" fmla="*/ 0 h 57"/>
                <a:gd name="T14" fmla="*/ 33 w 33"/>
                <a:gd name="T15" fmla="*/ 0 h 57"/>
                <a:gd name="T16" fmla="*/ 0 w 33"/>
                <a:gd name="T17" fmla="*/ 0 h 57"/>
                <a:gd name="T18" fmla="*/ 0 w 33"/>
                <a:gd name="T19" fmla="*/ 57 h 57"/>
                <a:gd name="T20" fmla="*/ 33 w 33"/>
                <a:gd name="T21" fmla="*/ 57 h 57"/>
                <a:gd name="T22" fmla="*/ 33 w 33"/>
                <a:gd name="T23" fmla="*/ 57 h 57"/>
                <a:gd name="T24" fmla="*/ 33 w 33"/>
                <a:gd name="T25" fmla="*/ 55 h 57"/>
                <a:gd name="T26" fmla="*/ 33 w 33"/>
                <a:gd name="T27" fmla="*/ 57 h 57"/>
                <a:gd name="T28" fmla="*/ 33 w 33"/>
                <a:gd name="T2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57">
                  <a:moveTo>
                    <a:pt x="2" y="0"/>
                  </a:moveTo>
                  <a:lnTo>
                    <a:pt x="2" y="0"/>
                  </a:lnTo>
                  <a:lnTo>
                    <a:pt x="31" y="0"/>
                  </a:lnTo>
                  <a:lnTo>
                    <a:pt x="31" y="57"/>
                  </a:lnTo>
                  <a:lnTo>
                    <a:pt x="2" y="57"/>
                  </a:lnTo>
                  <a:lnTo>
                    <a:pt x="2" y="55"/>
                  </a:lnTo>
                  <a:lnTo>
                    <a:pt x="2" y="0"/>
                  </a:lnTo>
                  <a:close/>
                  <a:moveTo>
                    <a:pt x="33" y="0"/>
                  </a:moveTo>
                  <a:lnTo>
                    <a:pt x="0" y="0"/>
                  </a:lnTo>
                  <a:lnTo>
                    <a:pt x="0" y="57"/>
                  </a:lnTo>
                  <a:lnTo>
                    <a:pt x="33" y="57"/>
                  </a:lnTo>
                  <a:lnTo>
                    <a:pt x="33" y="57"/>
                  </a:lnTo>
                  <a:lnTo>
                    <a:pt x="33" y="55"/>
                  </a:lnTo>
                  <a:lnTo>
                    <a:pt x="33" y="57"/>
                  </a:lnTo>
                  <a:lnTo>
                    <a:pt x="3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99"/>
            <p:cNvSpPr>
              <a:spLocks noEditPoints="1"/>
            </p:cNvSpPr>
            <p:nvPr/>
          </p:nvSpPr>
          <p:spPr bwMode="auto">
            <a:xfrm>
              <a:off x="5218" y="1592"/>
              <a:ext cx="33" cy="57"/>
            </a:xfrm>
            <a:custGeom>
              <a:avLst/>
              <a:gdLst>
                <a:gd name="T0" fmla="*/ 2 w 33"/>
                <a:gd name="T1" fmla="*/ 0 h 57"/>
                <a:gd name="T2" fmla="*/ 2 w 33"/>
                <a:gd name="T3" fmla="*/ 0 h 57"/>
                <a:gd name="T4" fmla="*/ 31 w 33"/>
                <a:gd name="T5" fmla="*/ 0 h 57"/>
                <a:gd name="T6" fmla="*/ 31 w 33"/>
                <a:gd name="T7" fmla="*/ 57 h 57"/>
                <a:gd name="T8" fmla="*/ 2 w 33"/>
                <a:gd name="T9" fmla="*/ 57 h 57"/>
                <a:gd name="T10" fmla="*/ 2 w 33"/>
                <a:gd name="T11" fmla="*/ 55 h 57"/>
                <a:gd name="T12" fmla="*/ 2 w 33"/>
                <a:gd name="T13" fmla="*/ 0 h 57"/>
                <a:gd name="T14" fmla="*/ 33 w 33"/>
                <a:gd name="T15" fmla="*/ 0 h 57"/>
                <a:gd name="T16" fmla="*/ 0 w 33"/>
                <a:gd name="T17" fmla="*/ 0 h 57"/>
                <a:gd name="T18" fmla="*/ 0 w 33"/>
                <a:gd name="T19" fmla="*/ 57 h 57"/>
                <a:gd name="T20" fmla="*/ 33 w 33"/>
                <a:gd name="T21" fmla="*/ 57 h 57"/>
                <a:gd name="T22" fmla="*/ 33 w 33"/>
                <a:gd name="T23" fmla="*/ 57 h 57"/>
                <a:gd name="T24" fmla="*/ 33 w 33"/>
                <a:gd name="T25" fmla="*/ 55 h 57"/>
                <a:gd name="T26" fmla="*/ 33 w 33"/>
                <a:gd name="T27" fmla="*/ 57 h 57"/>
                <a:gd name="T28" fmla="*/ 33 w 33"/>
                <a:gd name="T2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57">
                  <a:moveTo>
                    <a:pt x="2" y="0"/>
                  </a:moveTo>
                  <a:lnTo>
                    <a:pt x="2" y="0"/>
                  </a:lnTo>
                  <a:lnTo>
                    <a:pt x="31" y="0"/>
                  </a:lnTo>
                  <a:lnTo>
                    <a:pt x="31" y="57"/>
                  </a:lnTo>
                  <a:lnTo>
                    <a:pt x="2" y="57"/>
                  </a:lnTo>
                  <a:lnTo>
                    <a:pt x="2" y="55"/>
                  </a:lnTo>
                  <a:lnTo>
                    <a:pt x="2" y="0"/>
                  </a:lnTo>
                  <a:moveTo>
                    <a:pt x="33" y="0"/>
                  </a:moveTo>
                  <a:lnTo>
                    <a:pt x="0" y="0"/>
                  </a:lnTo>
                  <a:lnTo>
                    <a:pt x="0" y="57"/>
                  </a:lnTo>
                  <a:lnTo>
                    <a:pt x="33" y="57"/>
                  </a:lnTo>
                  <a:lnTo>
                    <a:pt x="33" y="57"/>
                  </a:lnTo>
                  <a:lnTo>
                    <a:pt x="33" y="55"/>
                  </a:lnTo>
                  <a:lnTo>
                    <a:pt x="33" y="57"/>
                  </a:lnTo>
                  <a:lnTo>
                    <a:pt x="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Rectangle 100"/>
            <p:cNvSpPr>
              <a:spLocks noChangeArrowheads="1"/>
            </p:cNvSpPr>
            <p:nvPr/>
          </p:nvSpPr>
          <p:spPr bwMode="auto">
            <a:xfrm>
              <a:off x="5025" y="1505"/>
              <a:ext cx="30" cy="57"/>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Rectangle 101"/>
            <p:cNvSpPr>
              <a:spLocks noChangeArrowheads="1"/>
            </p:cNvSpPr>
            <p:nvPr/>
          </p:nvSpPr>
          <p:spPr bwMode="auto">
            <a:xfrm>
              <a:off x="5089" y="1505"/>
              <a:ext cx="35" cy="57"/>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102"/>
            <p:cNvSpPr>
              <a:spLocks/>
            </p:cNvSpPr>
            <p:nvPr/>
          </p:nvSpPr>
          <p:spPr bwMode="auto">
            <a:xfrm>
              <a:off x="5087" y="1505"/>
              <a:ext cx="37" cy="59"/>
            </a:xfrm>
            <a:custGeom>
              <a:avLst/>
              <a:gdLst>
                <a:gd name="T0" fmla="*/ 37 w 37"/>
                <a:gd name="T1" fmla="*/ 57 h 59"/>
                <a:gd name="T2" fmla="*/ 37 w 37"/>
                <a:gd name="T3" fmla="*/ 57 h 59"/>
                <a:gd name="T4" fmla="*/ 2 w 37"/>
                <a:gd name="T5" fmla="*/ 57 h 59"/>
                <a:gd name="T6" fmla="*/ 2 w 37"/>
                <a:gd name="T7" fmla="*/ 2 h 59"/>
                <a:gd name="T8" fmla="*/ 35 w 37"/>
                <a:gd name="T9" fmla="*/ 2 h 59"/>
                <a:gd name="T10" fmla="*/ 35 w 37"/>
                <a:gd name="T11" fmla="*/ 57 h 59"/>
                <a:gd name="T12" fmla="*/ 37 w 37"/>
                <a:gd name="T13" fmla="*/ 57 h 59"/>
                <a:gd name="T14" fmla="*/ 37 w 37"/>
                <a:gd name="T15" fmla="*/ 57 h 59"/>
                <a:gd name="T16" fmla="*/ 37 w 37"/>
                <a:gd name="T17" fmla="*/ 57 h 59"/>
                <a:gd name="T18" fmla="*/ 37 w 37"/>
                <a:gd name="T19" fmla="*/ 57 h 59"/>
                <a:gd name="T20" fmla="*/ 37 w 37"/>
                <a:gd name="T21" fmla="*/ 0 h 59"/>
                <a:gd name="T22" fmla="*/ 37 w 37"/>
                <a:gd name="T23" fmla="*/ 0 h 59"/>
                <a:gd name="T24" fmla="*/ 37 w 37"/>
                <a:gd name="T25" fmla="*/ 0 h 59"/>
                <a:gd name="T26" fmla="*/ 2 w 37"/>
                <a:gd name="T27" fmla="*/ 0 h 59"/>
                <a:gd name="T28" fmla="*/ 0 w 37"/>
                <a:gd name="T29" fmla="*/ 0 h 59"/>
                <a:gd name="T30" fmla="*/ 0 w 37"/>
                <a:gd name="T31" fmla="*/ 0 h 59"/>
                <a:gd name="T32" fmla="*/ 0 w 37"/>
                <a:gd name="T33" fmla="*/ 57 h 59"/>
                <a:gd name="T34" fmla="*/ 0 w 37"/>
                <a:gd name="T35" fmla="*/ 59 h 59"/>
                <a:gd name="T36" fmla="*/ 2 w 37"/>
                <a:gd name="T37" fmla="*/ 59 h 59"/>
                <a:gd name="T38" fmla="*/ 37 w 37"/>
                <a:gd name="T39" fmla="*/ 59 h 59"/>
                <a:gd name="T40" fmla="*/ 37 w 37"/>
                <a:gd name="T41" fmla="*/ 59 h 59"/>
                <a:gd name="T42" fmla="*/ 37 w 37"/>
                <a:gd name="T43" fmla="*/ 57 h 59"/>
                <a:gd name="T44" fmla="*/ 37 w 37"/>
                <a:gd name="T45" fmla="*/ 5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 h="59">
                  <a:moveTo>
                    <a:pt x="37" y="57"/>
                  </a:moveTo>
                  <a:lnTo>
                    <a:pt x="37" y="57"/>
                  </a:lnTo>
                  <a:lnTo>
                    <a:pt x="2" y="57"/>
                  </a:lnTo>
                  <a:lnTo>
                    <a:pt x="2" y="2"/>
                  </a:lnTo>
                  <a:lnTo>
                    <a:pt x="35" y="2"/>
                  </a:lnTo>
                  <a:lnTo>
                    <a:pt x="35" y="57"/>
                  </a:lnTo>
                  <a:lnTo>
                    <a:pt x="37" y="57"/>
                  </a:lnTo>
                  <a:lnTo>
                    <a:pt x="37" y="57"/>
                  </a:lnTo>
                  <a:lnTo>
                    <a:pt x="37" y="57"/>
                  </a:lnTo>
                  <a:lnTo>
                    <a:pt x="37" y="57"/>
                  </a:lnTo>
                  <a:lnTo>
                    <a:pt x="37" y="0"/>
                  </a:lnTo>
                  <a:lnTo>
                    <a:pt x="37" y="0"/>
                  </a:lnTo>
                  <a:lnTo>
                    <a:pt x="37" y="0"/>
                  </a:lnTo>
                  <a:lnTo>
                    <a:pt x="2" y="0"/>
                  </a:lnTo>
                  <a:lnTo>
                    <a:pt x="0" y="0"/>
                  </a:lnTo>
                  <a:lnTo>
                    <a:pt x="0" y="0"/>
                  </a:lnTo>
                  <a:lnTo>
                    <a:pt x="0" y="57"/>
                  </a:lnTo>
                  <a:lnTo>
                    <a:pt x="0" y="59"/>
                  </a:lnTo>
                  <a:lnTo>
                    <a:pt x="2" y="59"/>
                  </a:lnTo>
                  <a:lnTo>
                    <a:pt x="37" y="59"/>
                  </a:lnTo>
                  <a:lnTo>
                    <a:pt x="37" y="59"/>
                  </a:lnTo>
                  <a:lnTo>
                    <a:pt x="37" y="57"/>
                  </a:lnTo>
                  <a:lnTo>
                    <a:pt x="37"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Rectangle 103"/>
            <p:cNvSpPr>
              <a:spLocks noChangeArrowheads="1"/>
            </p:cNvSpPr>
            <p:nvPr/>
          </p:nvSpPr>
          <p:spPr bwMode="auto">
            <a:xfrm>
              <a:off x="5152" y="1505"/>
              <a:ext cx="30" cy="57"/>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104"/>
            <p:cNvSpPr>
              <a:spLocks/>
            </p:cNvSpPr>
            <p:nvPr/>
          </p:nvSpPr>
          <p:spPr bwMode="auto">
            <a:xfrm>
              <a:off x="5152" y="1505"/>
              <a:ext cx="32" cy="59"/>
            </a:xfrm>
            <a:custGeom>
              <a:avLst/>
              <a:gdLst>
                <a:gd name="T0" fmla="*/ 30 w 32"/>
                <a:gd name="T1" fmla="*/ 57 h 59"/>
                <a:gd name="T2" fmla="*/ 30 w 32"/>
                <a:gd name="T3" fmla="*/ 57 h 59"/>
                <a:gd name="T4" fmla="*/ 2 w 32"/>
                <a:gd name="T5" fmla="*/ 57 h 59"/>
                <a:gd name="T6" fmla="*/ 2 w 32"/>
                <a:gd name="T7" fmla="*/ 2 h 59"/>
                <a:gd name="T8" fmla="*/ 30 w 32"/>
                <a:gd name="T9" fmla="*/ 2 h 59"/>
                <a:gd name="T10" fmla="*/ 30 w 32"/>
                <a:gd name="T11" fmla="*/ 57 h 59"/>
                <a:gd name="T12" fmla="*/ 30 w 32"/>
                <a:gd name="T13" fmla="*/ 57 h 59"/>
                <a:gd name="T14" fmla="*/ 30 w 32"/>
                <a:gd name="T15" fmla="*/ 57 h 59"/>
                <a:gd name="T16" fmla="*/ 30 w 32"/>
                <a:gd name="T17" fmla="*/ 57 h 59"/>
                <a:gd name="T18" fmla="*/ 32 w 32"/>
                <a:gd name="T19" fmla="*/ 57 h 59"/>
                <a:gd name="T20" fmla="*/ 32 w 32"/>
                <a:gd name="T21" fmla="*/ 0 h 59"/>
                <a:gd name="T22" fmla="*/ 32 w 32"/>
                <a:gd name="T23" fmla="*/ 0 h 59"/>
                <a:gd name="T24" fmla="*/ 30 w 32"/>
                <a:gd name="T25" fmla="*/ 0 h 59"/>
                <a:gd name="T26" fmla="*/ 0 w 32"/>
                <a:gd name="T27" fmla="*/ 0 h 59"/>
                <a:gd name="T28" fmla="*/ 0 w 32"/>
                <a:gd name="T29" fmla="*/ 0 h 59"/>
                <a:gd name="T30" fmla="*/ 0 w 32"/>
                <a:gd name="T31" fmla="*/ 0 h 59"/>
                <a:gd name="T32" fmla="*/ 0 w 32"/>
                <a:gd name="T33" fmla="*/ 57 h 59"/>
                <a:gd name="T34" fmla="*/ 0 w 32"/>
                <a:gd name="T35" fmla="*/ 59 h 59"/>
                <a:gd name="T36" fmla="*/ 0 w 32"/>
                <a:gd name="T37" fmla="*/ 59 h 59"/>
                <a:gd name="T38" fmla="*/ 30 w 32"/>
                <a:gd name="T39" fmla="*/ 59 h 59"/>
                <a:gd name="T40" fmla="*/ 32 w 32"/>
                <a:gd name="T41" fmla="*/ 59 h 59"/>
                <a:gd name="T42" fmla="*/ 32 w 32"/>
                <a:gd name="T43" fmla="*/ 57 h 59"/>
                <a:gd name="T44" fmla="*/ 30 w 32"/>
                <a:gd name="T45" fmla="*/ 5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59">
                  <a:moveTo>
                    <a:pt x="30" y="57"/>
                  </a:moveTo>
                  <a:lnTo>
                    <a:pt x="30" y="57"/>
                  </a:lnTo>
                  <a:lnTo>
                    <a:pt x="2" y="57"/>
                  </a:lnTo>
                  <a:lnTo>
                    <a:pt x="2" y="2"/>
                  </a:lnTo>
                  <a:lnTo>
                    <a:pt x="30" y="2"/>
                  </a:lnTo>
                  <a:lnTo>
                    <a:pt x="30" y="57"/>
                  </a:lnTo>
                  <a:lnTo>
                    <a:pt x="30" y="57"/>
                  </a:lnTo>
                  <a:lnTo>
                    <a:pt x="30" y="57"/>
                  </a:lnTo>
                  <a:lnTo>
                    <a:pt x="30" y="57"/>
                  </a:lnTo>
                  <a:lnTo>
                    <a:pt x="32" y="57"/>
                  </a:lnTo>
                  <a:lnTo>
                    <a:pt x="32" y="0"/>
                  </a:lnTo>
                  <a:lnTo>
                    <a:pt x="32" y="0"/>
                  </a:lnTo>
                  <a:lnTo>
                    <a:pt x="30" y="0"/>
                  </a:lnTo>
                  <a:lnTo>
                    <a:pt x="0" y="0"/>
                  </a:lnTo>
                  <a:lnTo>
                    <a:pt x="0" y="0"/>
                  </a:lnTo>
                  <a:lnTo>
                    <a:pt x="0" y="0"/>
                  </a:lnTo>
                  <a:lnTo>
                    <a:pt x="0" y="57"/>
                  </a:lnTo>
                  <a:lnTo>
                    <a:pt x="0" y="59"/>
                  </a:lnTo>
                  <a:lnTo>
                    <a:pt x="0" y="59"/>
                  </a:lnTo>
                  <a:lnTo>
                    <a:pt x="30" y="59"/>
                  </a:lnTo>
                  <a:lnTo>
                    <a:pt x="32" y="59"/>
                  </a:lnTo>
                  <a:lnTo>
                    <a:pt x="32" y="57"/>
                  </a:lnTo>
                  <a:lnTo>
                    <a:pt x="30"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Rectangle 105"/>
            <p:cNvSpPr>
              <a:spLocks noChangeArrowheads="1"/>
            </p:cNvSpPr>
            <p:nvPr/>
          </p:nvSpPr>
          <p:spPr bwMode="auto">
            <a:xfrm>
              <a:off x="5218" y="1505"/>
              <a:ext cx="33" cy="57"/>
            </a:xfrm>
            <a:prstGeom prst="rect">
              <a:avLst/>
            </a:prstGeom>
            <a:solidFill>
              <a:srgbClr val="D4D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106"/>
            <p:cNvSpPr>
              <a:spLocks/>
            </p:cNvSpPr>
            <p:nvPr/>
          </p:nvSpPr>
          <p:spPr bwMode="auto">
            <a:xfrm>
              <a:off x="5218" y="1505"/>
              <a:ext cx="33" cy="59"/>
            </a:xfrm>
            <a:custGeom>
              <a:avLst/>
              <a:gdLst>
                <a:gd name="T0" fmla="*/ 33 w 33"/>
                <a:gd name="T1" fmla="*/ 57 h 59"/>
                <a:gd name="T2" fmla="*/ 33 w 33"/>
                <a:gd name="T3" fmla="*/ 57 h 59"/>
                <a:gd name="T4" fmla="*/ 2 w 33"/>
                <a:gd name="T5" fmla="*/ 57 h 59"/>
                <a:gd name="T6" fmla="*/ 2 w 33"/>
                <a:gd name="T7" fmla="*/ 2 h 59"/>
                <a:gd name="T8" fmla="*/ 31 w 33"/>
                <a:gd name="T9" fmla="*/ 2 h 59"/>
                <a:gd name="T10" fmla="*/ 31 w 33"/>
                <a:gd name="T11" fmla="*/ 57 h 59"/>
                <a:gd name="T12" fmla="*/ 33 w 33"/>
                <a:gd name="T13" fmla="*/ 57 h 59"/>
                <a:gd name="T14" fmla="*/ 33 w 33"/>
                <a:gd name="T15" fmla="*/ 57 h 59"/>
                <a:gd name="T16" fmla="*/ 33 w 33"/>
                <a:gd name="T17" fmla="*/ 57 h 59"/>
                <a:gd name="T18" fmla="*/ 33 w 33"/>
                <a:gd name="T19" fmla="*/ 57 h 59"/>
                <a:gd name="T20" fmla="*/ 33 w 33"/>
                <a:gd name="T21" fmla="*/ 0 h 59"/>
                <a:gd name="T22" fmla="*/ 33 w 33"/>
                <a:gd name="T23" fmla="*/ 0 h 59"/>
                <a:gd name="T24" fmla="*/ 33 w 33"/>
                <a:gd name="T25" fmla="*/ 0 h 59"/>
                <a:gd name="T26" fmla="*/ 0 w 33"/>
                <a:gd name="T27" fmla="*/ 0 h 59"/>
                <a:gd name="T28" fmla="*/ 0 w 33"/>
                <a:gd name="T29" fmla="*/ 0 h 59"/>
                <a:gd name="T30" fmla="*/ 0 w 33"/>
                <a:gd name="T31" fmla="*/ 0 h 59"/>
                <a:gd name="T32" fmla="*/ 0 w 33"/>
                <a:gd name="T33" fmla="*/ 57 h 59"/>
                <a:gd name="T34" fmla="*/ 0 w 33"/>
                <a:gd name="T35" fmla="*/ 59 h 59"/>
                <a:gd name="T36" fmla="*/ 0 w 33"/>
                <a:gd name="T37" fmla="*/ 59 h 59"/>
                <a:gd name="T38" fmla="*/ 33 w 33"/>
                <a:gd name="T39" fmla="*/ 59 h 59"/>
                <a:gd name="T40" fmla="*/ 33 w 33"/>
                <a:gd name="T41" fmla="*/ 59 h 59"/>
                <a:gd name="T42" fmla="*/ 33 w 33"/>
                <a:gd name="T43" fmla="*/ 57 h 59"/>
                <a:gd name="T44" fmla="*/ 33 w 33"/>
                <a:gd name="T45" fmla="*/ 5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59">
                  <a:moveTo>
                    <a:pt x="33" y="57"/>
                  </a:moveTo>
                  <a:lnTo>
                    <a:pt x="33" y="57"/>
                  </a:lnTo>
                  <a:lnTo>
                    <a:pt x="2" y="57"/>
                  </a:lnTo>
                  <a:lnTo>
                    <a:pt x="2" y="2"/>
                  </a:lnTo>
                  <a:lnTo>
                    <a:pt x="31" y="2"/>
                  </a:lnTo>
                  <a:lnTo>
                    <a:pt x="31" y="57"/>
                  </a:lnTo>
                  <a:lnTo>
                    <a:pt x="33" y="57"/>
                  </a:lnTo>
                  <a:lnTo>
                    <a:pt x="33" y="57"/>
                  </a:lnTo>
                  <a:lnTo>
                    <a:pt x="33" y="57"/>
                  </a:lnTo>
                  <a:lnTo>
                    <a:pt x="33" y="57"/>
                  </a:lnTo>
                  <a:lnTo>
                    <a:pt x="33" y="0"/>
                  </a:lnTo>
                  <a:lnTo>
                    <a:pt x="33" y="0"/>
                  </a:lnTo>
                  <a:lnTo>
                    <a:pt x="33" y="0"/>
                  </a:lnTo>
                  <a:lnTo>
                    <a:pt x="0" y="0"/>
                  </a:lnTo>
                  <a:lnTo>
                    <a:pt x="0" y="0"/>
                  </a:lnTo>
                  <a:lnTo>
                    <a:pt x="0" y="0"/>
                  </a:lnTo>
                  <a:lnTo>
                    <a:pt x="0" y="57"/>
                  </a:lnTo>
                  <a:lnTo>
                    <a:pt x="0" y="59"/>
                  </a:lnTo>
                  <a:lnTo>
                    <a:pt x="0" y="59"/>
                  </a:lnTo>
                  <a:lnTo>
                    <a:pt x="33" y="59"/>
                  </a:lnTo>
                  <a:lnTo>
                    <a:pt x="33" y="59"/>
                  </a:lnTo>
                  <a:lnTo>
                    <a:pt x="33" y="57"/>
                  </a:lnTo>
                  <a:lnTo>
                    <a:pt x="33"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Rectangle 107"/>
            <p:cNvSpPr>
              <a:spLocks noChangeArrowheads="1"/>
            </p:cNvSpPr>
            <p:nvPr/>
          </p:nvSpPr>
          <p:spPr bwMode="auto">
            <a:xfrm>
              <a:off x="5152" y="809"/>
              <a:ext cx="99" cy="57"/>
            </a:xfrm>
            <a:prstGeom prst="rect">
              <a:avLst/>
            </a:prstGeom>
            <a:solidFill>
              <a:srgbClr val="266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08"/>
            <p:cNvSpPr>
              <a:spLocks/>
            </p:cNvSpPr>
            <p:nvPr/>
          </p:nvSpPr>
          <p:spPr bwMode="auto">
            <a:xfrm>
              <a:off x="5152" y="809"/>
              <a:ext cx="99" cy="57"/>
            </a:xfrm>
            <a:custGeom>
              <a:avLst/>
              <a:gdLst>
                <a:gd name="T0" fmla="*/ 0 w 99"/>
                <a:gd name="T1" fmla="*/ 0 h 57"/>
                <a:gd name="T2" fmla="*/ 0 w 99"/>
                <a:gd name="T3" fmla="*/ 2 h 57"/>
                <a:gd name="T4" fmla="*/ 97 w 99"/>
                <a:gd name="T5" fmla="*/ 2 h 57"/>
                <a:gd name="T6" fmla="*/ 97 w 99"/>
                <a:gd name="T7" fmla="*/ 55 h 57"/>
                <a:gd name="T8" fmla="*/ 2 w 99"/>
                <a:gd name="T9" fmla="*/ 55 h 57"/>
                <a:gd name="T10" fmla="*/ 2 w 99"/>
                <a:gd name="T11" fmla="*/ 0 h 57"/>
                <a:gd name="T12" fmla="*/ 0 w 99"/>
                <a:gd name="T13" fmla="*/ 0 h 57"/>
                <a:gd name="T14" fmla="*/ 0 w 99"/>
                <a:gd name="T15" fmla="*/ 2 h 57"/>
                <a:gd name="T16" fmla="*/ 0 w 99"/>
                <a:gd name="T17" fmla="*/ 0 h 57"/>
                <a:gd name="T18" fmla="*/ 0 w 99"/>
                <a:gd name="T19" fmla="*/ 0 h 57"/>
                <a:gd name="T20" fmla="*/ 0 w 99"/>
                <a:gd name="T21" fmla="*/ 57 h 57"/>
                <a:gd name="T22" fmla="*/ 0 w 99"/>
                <a:gd name="T23" fmla="*/ 57 h 57"/>
                <a:gd name="T24" fmla="*/ 0 w 99"/>
                <a:gd name="T25" fmla="*/ 57 h 57"/>
                <a:gd name="T26" fmla="*/ 99 w 99"/>
                <a:gd name="T27" fmla="*/ 57 h 57"/>
                <a:gd name="T28" fmla="*/ 99 w 99"/>
                <a:gd name="T29" fmla="*/ 57 h 57"/>
                <a:gd name="T30" fmla="*/ 99 w 99"/>
                <a:gd name="T31" fmla="*/ 57 h 57"/>
                <a:gd name="T32" fmla="*/ 99 w 99"/>
                <a:gd name="T33" fmla="*/ 0 h 57"/>
                <a:gd name="T34" fmla="*/ 99 w 99"/>
                <a:gd name="T35" fmla="*/ 0 h 57"/>
                <a:gd name="T36" fmla="*/ 99 w 99"/>
                <a:gd name="T37" fmla="*/ 0 h 57"/>
                <a:gd name="T38" fmla="*/ 0 w 99"/>
                <a:gd name="T39" fmla="*/ 0 h 57"/>
                <a:gd name="T40" fmla="*/ 0 w 99"/>
                <a:gd name="T41" fmla="*/ 0 h 57"/>
                <a:gd name="T42" fmla="*/ 0 w 99"/>
                <a:gd name="T43" fmla="*/ 0 h 57"/>
                <a:gd name="T44" fmla="*/ 0 w 99"/>
                <a:gd name="T4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 h="57">
                  <a:moveTo>
                    <a:pt x="0" y="0"/>
                  </a:moveTo>
                  <a:lnTo>
                    <a:pt x="0" y="2"/>
                  </a:lnTo>
                  <a:lnTo>
                    <a:pt x="97" y="2"/>
                  </a:lnTo>
                  <a:lnTo>
                    <a:pt x="97" y="55"/>
                  </a:lnTo>
                  <a:lnTo>
                    <a:pt x="2" y="55"/>
                  </a:lnTo>
                  <a:lnTo>
                    <a:pt x="2" y="0"/>
                  </a:lnTo>
                  <a:lnTo>
                    <a:pt x="0" y="0"/>
                  </a:lnTo>
                  <a:lnTo>
                    <a:pt x="0" y="2"/>
                  </a:lnTo>
                  <a:lnTo>
                    <a:pt x="0" y="0"/>
                  </a:lnTo>
                  <a:lnTo>
                    <a:pt x="0" y="0"/>
                  </a:lnTo>
                  <a:lnTo>
                    <a:pt x="0" y="57"/>
                  </a:lnTo>
                  <a:lnTo>
                    <a:pt x="0" y="57"/>
                  </a:lnTo>
                  <a:lnTo>
                    <a:pt x="0" y="57"/>
                  </a:lnTo>
                  <a:lnTo>
                    <a:pt x="99" y="57"/>
                  </a:lnTo>
                  <a:lnTo>
                    <a:pt x="99" y="57"/>
                  </a:lnTo>
                  <a:lnTo>
                    <a:pt x="99" y="57"/>
                  </a:lnTo>
                  <a:lnTo>
                    <a:pt x="99" y="0"/>
                  </a:lnTo>
                  <a:lnTo>
                    <a:pt x="99" y="0"/>
                  </a:lnTo>
                  <a:lnTo>
                    <a:pt x="99" y="0"/>
                  </a:lnTo>
                  <a:lnTo>
                    <a:pt x="0" y="0"/>
                  </a:lnTo>
                  <a:lnTo>
                    <a:pt x="0" y="0"/>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Rectangle 109"/>
            <p:cNvSpPr>
              <a:spLocks noChangeArrowheads="1"/>
            </p:cNvSpPr>
            <p:nvPr/>
          </p:nvSpPr>
          <p:spPr bwMode="auto">
            <a:xfrm>
              <a:off x="5152" y="809"/>
              <a:ext cx="99" cy="57"/>
            </a:xfrm>
            <a:prstGeom prst="rect">
              <a:avLst/>
            </a:prstGeom>
            <a:solidFill>
              <a:srgbClr val="2053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Rectangle 110"/>
            <p:cNvSpPr>
              <a:spLocks noChangeArrowheads="1"/>
            </p:cNvSpPr>
            <p:nvPr/>
          </p:nvSpPr>
          <p:spPr bwMode="auto">
            <a:xfrm>
              <a:off x="5053" y="773"/>
              <a:ext cx="20" cy="93"/>
            </a:xfrm>
            <a:prstGeom prst="rect">
              <a:avLst/>
            </a:prstGeom>
            <a:solidFill>
              <a:srgbClr val="0078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11"/>
            <p:cNvSpPr>
              <a:spLocks/>
            </p:cNvSpPr>
            <p:nvPr/>
          </p:nvSpPr>
          <p:spPr bwMode="auto">
            <a:xfrm>
              <a:off x="5051" y="773"/>
              <a:ext cx="22" cy="93"/>
            </a:xfrm>
            <a:custGeom>
              <a:avLst/>
              <a:gdLst>
                <a:gd name="T0" fmla="*/ 22 w 22"/>
                <a:gd name="T1" fmla="*/ 0 h 93"/>
                <a:gd name="T2" fmla="*/ 22 w 22"/>
                <a:gd name="T3" fmla="*/ 0 h 93"/>
                <a:gd name="T4" fmla="*/ 2 w 22"/>
                <a:gd name="T5" fmla="*/ 0 h 93"/>
                <a:gd name="T6" fmla="*/ 2 w 22"/>
                <a:gd name="T7" fmla="*/ 0 h 93"/>
                <a:gd name="T8" fmla="*/ 0 w 22"/>
                <a:gd name="T9" fmla="*/ 0 h 93"/>
                <a:gd name="T10" fmla="*/ 0 w 22"/>
                <a:gd name="T11" fmla="*/ 93 h 93"/>
                <a:gd name="T12" fmla="*/ 2 w 22"/>
                <a:gd name="T13" fmla="*/ 93 h 93"/>
                <a:gd name="T14" fmla="*/ 2 w 22"/>
                <a:gd name="T15" fmla="*/ 93 h 93"/>
                <a:gd name="T16" fmla="*/ 22 w 22"/>
                <a:gd name="T17" fmla="*/ 93 h 93"/>
                <a:gd name="T18" fmla="*/ 22 w 22"/>
                <a:gd name="T19" fmla="*/ 93 h 93"/>
                <a:gd name="T20" fmla="*/ 22 w 22"/>
                <a:gd name="T21" fmla="*/ 93 h 93"/>
                <a:gd name="T22" fmla="*/ 22 w 22"/>
                <a:gd name="T23" fmla="*/ 0 h 93"/>
                <a:gd name="T24" fmla="*/ 22 w 22"/>
                <a:gd name="T25" fmla="*/ 0 h 93"/>
                <a:gd name="T26" fmla="*/ 22 w 22"/>
                <a:gd name="T27" fmla="*/ 0 h 93"/>
                <a:gd name="T28" fmla="*/ 22 w 22"/>
                <a:gd name="T29" fmla="*/ 0 h 93"/>
                <a:gd name="T30" fmla="*/ 20 w 22"/>
                <a:gd name="T31" fmla="*/ 0 h 93"/>
                <a:gd name="T32" fmla="*/ 20 w 22"/>
                <a:gd name="T33" fmla="*/ 91 h 93"/>
                <a:gd name="T34" fmla="*/ 2 w 22"/>
                <a:gd name="T35" fmla="*/ 91 h 93"/>
                <a:gd name="T36" fmla="*/ 2 w 22"/>
                <a:gd name="T37" fmla="*/ 2 h 93"/>
                <a:gd name="T38" fmla="*/ 22 w 22"/>
                <a:gd name="T39" fmla="*/ 2 h 93"/>
                <a:gd name="T40" fmla="*/ 22 w 22"/>
                <a:gd name="T41" fmla="*/ 0 h 93"/>
                <a:gd name="T42" fmla="*/ 20 w 22"/>
                <a:gd name="T43" fmla="*/ 0 h 93"/>
                <a:gd name="T44" fmla="*/ 22 w 22"/>
                <a:gd name="T45"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93">
                  <a:moveTo>
                    <a:pt x="22" y="0"/>
                  </a:moveTo>
                  <a:lnTo>
                    <a:pt x="22" y="0"/>
                  </a:lnTo>
                  <a:lnTo>
                    <a:pt x="2" y="0"/>
                  </a:lnTo>
                  <a:lnTo>
                    <a:pt x="2" y="0"/>
                  </a:lnTo>
                  <a:lnTo>
                    <a:pt x="0" y="0"/>
                  </a:lnTo>
                  <a:lnTo>
                    <a:pt x="0" y="93"/>
                  </a:lnTo>
                  <a:lnTo>
                    <a:pt x="2" y="93"/>
                  </a:lnTo>
                  <a:lnTo>
                    <a:pt x="2" y="93"/>
                  </a:lnTo>
                  <a:lnTo>
                    <a:pt x="22" y="93"/>
                  </a:lnTo>
                  <a:lnTo>
                    <a:pt x="22" y="93"/>
                  </a:lnTo>
                  <a:lnTo>
                    <a:pt x="22" y="93"/>
                  </a:lnTo>
                  <a:lnTo>
                    <a:pt x="22" y="0"/>
                  </a:lnTo>
                  <a:lnTo>
                    <a:pt x="22" y="0"/>
                  </a:lnTo>
                  <a:lnTo>
                    <a:pt x="22" y="0"/>
                  </a:lnTo>
                  <a:lnTo>
                    <a:pt x="22" y="0"/>
                  </a:lnTo>
                  <a:lnTo>
                    <a:pt x="20" y="0"/>
                  </a:lnTo>
                  <a:lnTo>
                    <a:pt x="20" y="91"/>
                  </a:lnTo>
                  <a:lnTo>
                    <a:pt x="2" y="91"/>
                  </a:lnTo>
                  <a:lnTo>
                    <a:pt x="2" y="2"/>
                  </a:lnTo>
                  <a:lnTo>
                    <a:pt x="22" y="2"/>
                  </a:lnTo>
                  <a:lnTo>
                    <a:pt x="22" y="0"/>
                  </a:lnTo>
                  <a:lnTo>
                    <a:pt x="20" y="0"/>
                  </a:lnTo>
                  <a:lnTo>
                    <a:pt x="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Rectangle 112"/>
            <p:cNvSpPr>
              <a:spLocks noChangeArrowheads="1"/>
            </p:cNvSpPr>
            <p:nvPr/>
          </p:nvSpPr>
          <p:spPr bwMode="auto">
            <a:xfrm>
              <a:off x="5053" y="773"/>
              <a:ext cx="20" cy="93"/>
            </a:xfrm>
            <a:prstGeom prst="rect">
              <a:avLst/>
            </a:prstGeom>
            <a:solidFill>
              <a:srgbClr val="2A6F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13"/>
            <p:cNvSpPr>
              <a:spLocks noChangeArrowheads="1"/>
            </p:cNvSpPr>
            <p:nvPr/>
          </p:nvSpPr>
          <p:spPr bwMode="auto">
            <a:xfrm>
              <a:off x="4975" y="854"/>
              <a:ext cx="328" cy="20"/>
            </a:xfrm>
            <a:prstGeom prst="rect">
              <a:avLst/>
            </a:prstGeom>
            <a:solidFill>
              <a:srgbClr val="7380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Rectangle 114"/>
            <p:cNvSpPr>
              <a:spLocks noChangeArrowheads="1"/>
            </p:cNvSpPr>
            <p:nvPr/>
          </p:nvSpPr>
          <p:spPr bwMode="auto">
            <a:xfrm>
              <a:off x="5051" y="1400"/>
              <a:ext cx="421" cy="293"/>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Rectangle 115"/>
            <p:cNvSpPr>
              <a:spLocks noChangeArrowheads="1"/>
            </p:cNvSpPr>
            <p:nvPr/>
          </p:nvSpPr>
          <p:spPr bwMode="auto">
            <a:xfrm>
              <a:off x="5204" y="1423"/>
              <a:ext cx="250" cy="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116"/>
            <p:cNvSpPr>
              <a:spLocks/>
            </p:cNvSpPr>
            <p:nvPr/>
          </p:nvSpPr>
          <p:spPr bwMode="auto">
            <a:xfrm>
              <a:off x="5204" y="1421"/>
              <a:ext cx="250" cy="252"/>
            </a:xfrm>
            <a:custGeom>
              <a:avLst/>
              <a:gdLst>
                <a:gd name="T0" fmla="*/ 0 w 250"/>
                <a:gd name="T1" fmla="*/ 2 h 252"/>
                <a:gd name="T2" fmla="*/ 0 w 250"/>
                <a:gd name="T3" fmla="*/ 2 h 252"/>
                <a:gd name="T4" fmla="*/ 248 w 250"/>
                <a:gd name="T5" fmla="*/ 2 h 252"/>
                <a:gd name="T6" fmla="*/ 248 w 250"/>
                <a:gd name="T7" fmla="*/ 250 h 252"/>
                <a:gd name="T8" fmla="*/ 2 w 250"/>
                <a:gd name="T9" fmla="*/ 250 h 252"/>
                <a:gd name="T10" fmla="*/ 2 w 250"/>
                <a:gd name="T11" fmla="*/ 2 h 252"/>
                <a:gd name="T12" fmla="*/ 0 w 250"/>
                <a:gd name="T13" fmla="*/ 2 h 252"/>
                <a:gd name="T14" fmla="*/ 0 w 250"/>
                <a:gd name="T15" fmla="*/ 2 h 252"/>
                <a:gd name="T16" fmla="*/ 0 w 250"/>
                <a:gd name="T17" fmla="*/ 2 h 252"/>
                <a:gd name="T18" fmla="*/ 0 w 250"/>
                <a:gd name="T19" fmla="*/ 2 h 252"/>
                <a:gd name="T20" fmla="*/ 0 w 250"/>
                <a:gd name="T21" fmla="*/ 252 h 252"/>
                <a:gd name="T22" fmla="*/ 0 w 250"/>
                <a:gd name="T23" fmla="*/ 252 h 252"/>
                <a:gd name="T24" fmla="*/ 0 w 250"/>
                <a:gd name="T25" fmla="*/ 252 h 252"/>
                <a:gd name="T26" fmla="*/ 250 w 250"/>
                <a:gd name="T27" fmla="*/ 252 h 252"/>
                <a:gd name="T28" fmla="*/ 250 w 250"/>
                <a:gd name="T29" fmla="*/ 252 h 252"/>
                <a:gd name="T30" fmla="*/ 250 w 250"/>
                <a:gd name="T31" fmla="*/ 252 h 252"/>
                <a:gd name="T32" fmla="*/ 250 w 250"/>
                <a:gd name="T33" fmla="*/ 2 h 252"/>
                <a:gd name="T34" fmla="*/ 250 w 250"/>
                <a:gd name="T35" fmla="*/ 2 h 252"/>
                <a:gd name="T36" fmla="*/ 250 w 250"/>
                <a:gd name="T37" fmla="*/ 0 h 252"/>
                <a:gd name="T38" fmla="*/ 0 w 250"/>
                <a:gd name="T39" fmla="*/ 0 h 252"/>
                <a:gd name="T40" fmla="*/ 0 w 250"/>
                <a:gd name="T41" fmla="*/ 2 h 252"/>
                <a:gd name="T42" fmla="*/ 0 w 250"/>
                <a:gd name="T43" fmla="*/ 2 h 252"/>
                <a:gd name="T44" fmla="*/ 0 w 250"/>
                <a:gd name="T45" fmla="*/ 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0" h="252">
                  <a:moveTo>
                    <a:pt x="0" y="2"/>
                  </a:moveTo>
                  <a:lnTo>
                    <a:pt x="0" y="2"/>
                  </a:lnTo>
                  <a:lnTo>
                    <a:pt x="248" y="2"/>
                  </a:lnTo>
                  <a:lnTo>
                    <a:pt x="248" y="250"/>
                  </a:lnTo>
                  <a:lnTo>
                    <a:pt x="2" y="250"/>
                  </a:lnTo>
                  <a:lnTo>
                    <a:pt x="2" y="2"/>
                  </a:lnTo>
                  <a:lnTo>
                    <a:pt x="0" y="2"/>
                  </a:lnTo>
                  <a:lnTo>
                    <a:pt x="0" y="2"/>
                  </a:lnTo>
                  <a:lnTo>
                    <a:pt x="0" y="2"/>
                  </a:lnTo>
                  <a:lnTo>
                    <a:pt x="0" y="2"/>
                  </a:lnTo>
                  <a:lnTo>
                    <a:pt x="0" y="252"/>
                  </a:lnTo>
                  <a:lnTo>
                    <a:pt x="0" y="252"/>
                  </a:lnTo>
                  <a:lnTo>
                    <a:pt x="0" y="252"/>
                  </a:lnTo>
                  <a:lnTo>
                    <a:pt x="250" y="252"/>
                  </a:lnTo>
                  <a:lnTo>
                    <a:pt x="250" y="252"/>
                  </a:lnTo>
                  <a:lnTo>
                    <a:pt x="250" y="252"/>
                  </a:lnTo>
                  <a:lnTo>
                    <a:pt x="250" y="2"/>
                  </a:lnTo>
                  <a:lnTo>
                    <a:pt x="250" y="2"/>
                  </a:lnTo>
                  <a:lnTo>
                    <a:pt x="250" y="0"/>
                  </a:lnTo>
                  <a:lnTo>
                    <a:pt x="0" y="0"/>
                  </a:lnTo>
                  <a:lnTo>
                    <a:pt x="0" y="2"/>
                  </a:lnTo>
                  <a:lnTo>
                    <a:pt x="0" y="2"/>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Rectangle 117"/>
            <p:cNvSpPr>
              <a:spLocks noChangeArrowheads="1"/>
            </p:cNvSpPr>
            <p:nvPr/>
          </p:nvSpPr>
          <p:spPr bwMode="auto">
            <a:xfrm>
              <a:off x="5230" y="1544"/>
              <a:ext cx="49" cy="12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Rectangle 118"/>
            <p:cNvSpPr>
              <a:spLocks noChangeArrowheads="1"/>
            </p:cNvSpPr>
            <p:nvPr/>
          </p:nvSpPr>
          <p:spPr bwMode="auto">
            <a:xfrm>
              <a:off x="5307" y="1511"/>
              <a:ext cx="44" cy="162"/>
            </a:xfrm>
            <a:prstGeom prst="rect">
              <a:avLst/>
            </a:prstGeom>
            <a:solidFill>
              <a:srgbClr val="4423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119"/>
            <p:cNvSpPr>
              <a:spLocks noChangeArrowheads="1"/>
            </p:cNvSpPr>
            <p:nvPr/>
          </p:nvSpPr>
          <p:spPr bwMode="auto">
            <a:xfrm>
              <a:off x="5379" y="1467"/>
              <a:ext cx="47" cy="206"/>
            </a:xfrm>
            <a:prstGeom prst="rect">
              <a:avLst/>
            </a:prstGeom>
            <a:solidFill>
              <a:srgbClr val="1E26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Rectangle 120"/>
            <p:cNvSpPr>
              <a:spLocks noChangeArrowheads="1"/>
            </p:cNvSpPr>
            <p:nvPr/>
          </p:nvSpPr>
          <p:spPr bwMode="auto">
            <a:xfrm>
              <a:off x="5069" y="1429"/>
              <a:ext cx="109" cy="1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121"/>
            <p:cNvSpPr>
              <a:spLocks/>
            </p:cNvSpPr>
            <p:nvPr/>
          </p:nvSpPr>
          <p:spPr bwMode="auto">
            <a:xfrm>
              <a:off x="5067" y="1427"/>
              <a:ext cx="113" cy="115"/>
            </a:xfrm>
            <a:custGeom>
              <a:avLst/>
              <a:gdLst>
                <a:gd name="T0" fmla="*/ 2 w 113"/>
                <a:gd name="T1" fmla="*/ 2 h 115"/>
                <a:gd name="T2" fmla="*/ 2 w 113"/>
                <a:gd name="T3" fmla="*/ 2 h 115"/>
                <a:gd name="T4" fmla="*/ 111 w 113"/>
                <a:gd name="T5" fmla="*/ 2 h 115"/>
                <a:gd name="T6" fmla="*/ 111 w 113"/>
                <a:gd name="T7" fmla="*/ 113 h 115"/>
                <a:gd name="T8" fmla="*/ 2 w 113"/>
                <a:gd name="T9" fmla="*/ 113 h 115"/>
                <a:gd name="T10" fmla="*/ 2 w 113"/>
                <a:gd name="T11" fmla="*/ 2 h 115"/>
                <a:gd name="T12" fmla="*/ 2 w 113"/>
                <a:gd name="T13" fmla="*/ 2 h 115"/>
                <a:gd name="T14" fmla="*/ 2 w 113"/>
                <a:gd name="T15" fmla="*/ 2 h 115"/>
                <a:gd name="T16" fmla="*/ 2 w 113"/>
                <a:gd name="T17" fmla="*/ 2 h 115"/>
                <a:gd name="T18" fmla="*/ 0 w 113"/>
                <a:gd name="T19" fmla="*/ 2 h 115"/>
                <a:gd name="T20" fmla="*/ 0 w 113"/>
                <a:gd name="T21" fmla="*/ 113 h 115"/>
                <a:gd name="T22" fmla="*/ 0 w 113"/>
                <a:gd name="T23" fmla="*/ 115 h 115"/>
                <a:gd name="T24" fmla="*/ 2 w 113"/>
                <a:gd name="T25" fmla="*/ 115 h 115"/>
                <a:gd name="T26" fmla="*/ 111 w 113"/>
                <a:gd name="T27" fmla="*/ 115 h 115"/>
                <a:gd name="T28" fmla="*/ 113 w 113"/>
                <a:gd name="T29" fmla="*/ 115 h 115"/>
                <a:gd name="T30" fmla="*/ 113 w 113"/>
                <a:gd name="T31" fmla="*/ 113 h 115"/>
                <a:gd name="T32" fmla="*/ 113 w 113"/>
                <a:gd name="T33" fmla="*/ 2 h 115"/>
                <a:gd name="T34" fmla="*/ 113 w 113"/>
                <a:gd name="T35" fmla="*/ 2 h 115"/>
                <a:gd name="T36" fmla="*/ 111 w 113"/>
                <a:gd name="T37" fmla="*/ 0 h 115"/>
                <a:gd name="T38" fmla="*/ 2 w 113"/>
                <a:gd name="T39" fmla="*/ 0 h 115"/>
                <a:gd name="T40" fmla="*/ 0 w 113"/>
                <a:gd name="T41" fmla="*/ 2 h 115"/>
                <a:gd name="T42" fmla="*/ 0 w 113"/>
                <a:gd name="T43" fmla="*/ 2 h 115"/>
                <a:gd name="T44" fmla="*/ 2 w 113"/>
                <a:gd name="T4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3" h="115">
                  <a:moveTo>
                    <a:pt x="2" y="2"/>
                  </a:moveTo>
                  <a:lnTo>
                    <a:pt x="2" y="2"/>
                  </a:lnTo>
                  <a:lnTo>
                    <a:pt x="111" y="2"/>
                  </a:lnTo>
                  <a:lnTo>
                    <a:pt x="111" y="113"/>
                  </a:lnTo>
                  <a:lnTo>
                    <a:pt x="2" y="113"/>
                  </a:lnTo>
                  <a:lnTo>
                    <a:pt x="2" y="2"/>
                  </a:lnTo>
                  <a:lnTo>
                    <a:pt x="2" y="2"/>
                  </a:lnTo>
                  <a:lnTo>
                    <a:pt x="2" y="2"/>
                  </a:lnTo>
                  <a:lnTo>
                    <a:pt x="2" y="2"/>
                  </a:lnTo>
                  <a:lnTo>
                    <a:pt x="0" y="2"/>
                  </a:lnTo>
                  <a:lnTo>
                    <a:pt x="0" y="113"/>
                  </a:lnTo>
                  <a:lnTo>
                    <a:pt x="0" y="115"/>
                  </a:lnTo>
                  <a:lnTo>
                    <a:pt x="2" y="115"/>
                  </a:lnTo>
                  <a:lnTo>
                    <a:pt x="111" y="115"/>
                  </a:lnTo>
                  <a:lnTo>
                    <a:pt x="113" y="115"/>
                  </a:lnTo>
                  <a:lnTo>
                    <a:pt x="113" y="113"/>
                  </a:lnTo>
                  <a:lnTo>
                    <a:pt x="113" y="2"/>
                  </a:lnTo>
                  <a:lnTo>
                    <a:pt x="113" y="2"/>
                  </a:lnTo>
                  <a:lnTo>
                    <a:pt x="111" y="0"/>
                  </a:lnTo>
                  <a:lnTo>
                    <a:pt x="2" y="0"/>
                  </a:lnTo>
                  <a:lnTo>
                    <a:pt x="0" y="2"/>
                  </a:lnTo>
                  <a:lnTo>
                    <a:pt x="0" y="2"/>
                  </a:lnTo>
                  <a:lnTo>
                    <a:pt x="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122"/>
            <p:cNvSpPr>
              <a:spLocks/>
            </p:cNvSpPr>
            <p:nvPr/>
          </p:nvSpPr>
          <p:spPr bwMode="auto">
            <a:xfrm>
              <a:off x="5089" y="1459"/>
              <a:ext cx="71" cy="52"/>
            </a:xfrm>
            <a:custGeom>
              <a:avLst/>
              <a:gdLst>
                <a:gd name="T0" fmla="*/ 71 w 71"/>
                <a:gd name="T1" fmla="*/ 10 h 52"/>
                <a:gd name="T2" fmla="*/ 59 w 71"/>
                <a:gd name="T3" fmla="*/ 0 h 52"/>
                <a:gd name="T4" fmla="*/ 27 w 71"/>
                <a:gd name="T5" fmla="*/ 34 h 52"/>
                <a:gd name="T6" fmla="*/ 11 w 71"/>
                <a:gd name="T7" fmla="*/ 16 h 52"/>
                <a:gd name="T8" fmla="*/ 0 w 71"/>
                <a:gd name="T9" fmla="*/ 26 h 52"/>
                <a:gd name="T10" fmla="*/ 27 w 71"/>
                <a:gd name="T11" fmla="*/ 52 h 52"/>
                <a:gd name="T12" fmla="*/ 29 w 71"/>
                <a:gd name="T13" fmla="*/ 52 h 52"/>
                <a:gd name="T14" fmla="*/ 71 w 71"/>
                <a:gd name="T15" fmla="*/ 1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52">
                  <a:moveTo>
                    <a:pt x="71" y="10"/>
                  </a:moveTo>
                  <a:lnTo>
                    <a:pt x="59" y="0"/>
                  </a:lnTo>
                  <a:lnTo>
                    <a:pt x="27" y="34"/>
                  </a:lnTo>
                  <a:lnTo>
                    <a:pt x="11" y="16"/>
                  </a:lnTo>
                  <a:lnTo>
                    <a:pt x="0" y="26"/>
                  </a:lnTo>
                  <a:lnTo>
                    <a:pt x="27" y="52"/>
                  </a:lnTo>
                  <a:lnTo>
                    <a:pt x="29" y="52"/>
                  </a:lnTo>
                  <a:lnTo>
                    <a:pt x="71" y="10"/>
                  </a:lnTo>
                  <a:close/>
                </a:path>
              </a:pathLst>
            </a:custGeom>
            <a:solidFill>
              <a:srgbClr val="0078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123"/>
            <p:cNvSpPr>
              <a:spLocks/>
            </p:cNvSpPr>
            <p:nvPr/>
          </p:nvSpPr>
          <p:spPr bwMode="auto">
            <a:xfrm>
              <a:off x="5087" y="1457"/>
              <a:ext cx="75" cy="56"/>
            </a:xfrm>
            <a:custGeom>
              <a:avLst/>
              <a:gdLst>
                <a:gd name="T0" fmla="*/ 73 w 75"/>
                <a:gd name="T1" fmla="*/ 12 h 56"/>
                <a:gd name="T2" fmla="*/ 75 w 75"/>
                <a:gd name="T3" fmla="*/ 10 h 56"/>
                <a:gd name="T4" fmla="*/ 63 w 75"/>
                <a:gd name="T5" fmla="*/ 0 h 56"/>
                <a:gd name="T6" fmla="*/ 61 w 75"/>
                <a:gd name="T7" fmla="*/ 0 h 56"/>
                <a:gd name="T8" fmla="*/ 29 w 75"/>
                <a:gd name="T9" fmla="*/ 34 h 56"/>
                <a:gd name="T10" fmla="*/ 13 w 75"/>
                <a:gd name="T11" fmla="*/ 16 h 56"/>
                <a:gd name="T12" fmla="*/ 13 w 75"/>
                <a:gd name="T13" fmla="*/ 16 h 56"/>
                <a:gd name="T14" fmla="*/ 11 w 75"/>
                <a:gd name="T15" fmla="*/ 16 h 56"/>
                <a:gd name="T16" fmla="*/ 0 w 75"/>
                <a:gd name="T17" fmla="*/ 26 h 56"/>
                <a:gd name="T18" fmla="*/ 0 w 75"/>
                <a:gd name="T19" fmla="*/ 28 h 56"/>
                <a:gd name="T20" fmla="*/ 27 w 75"/>
                <a:gd name="T21" fmla="*/ 56 h 56"/>
                <a:gd name="T22" fmla="*/ 29 w 75"/>
                <a:gd name="T23" fmla="*/ 56 h 56"/>
                <a:gd name="T24" fmla="*/ 31 w 75"/>
                <a:gd name="T25" fmla="*/ 56 h 56"/>
                <a:gd name="T26" fmla="*/ 31 w 75"/>
                <a:gd name="T27" fmla="*/ 56 h 56"/>
                <a:gd name="T28" fmla="*/ 75 w 75"/>
                <a:gd name="T29" fmla="*/ 12 h 56"/>
                <a:gd name="T30" fmla="*/ 75 w 75"/>
                <a:gd name="T31" fmla="*/ 12 h 56"/>
                <a:gd name="T32" fmla="*/ 75 w 75"/>
                <a:gd name="T33" fmla="*/ 10 h 56"/>
                <a:gd name="T34" fmla="*/ 73 w 75"/>
                <a:gd name="T35" fmla="*/ 12 h 56"/>
                <a:gd name="T36" fmla="*/ 73 w 75"/>
                <a:gd name="T37" fmla="*/ 10 h 56"/>
                <a:gd name="T38" fmla="*/ 29 w 75"/>
                <a:gd name="T39" fmla="*/ 54 h 56"/>
                <a:gd name="T40" fmla="*/ 29 w 75"/>
                <a:gd name="T41" fmla="*/ 54 h 56"/>
                <a:gd name="T42" fmla="*/ 2 w 75"/>
                <a:gd name="T43" fmla="*/ 28 h 56"/>
                <a:gd name="T44" fmla="*/ 13 w 75"/>
                <a:gd name="T45" fmla="*/ 18 h 56"/>
                <a:gd name="T46" fmla="*/ 27 w 75"/>
                <a:gd name="T47" fmla="*/ 36 h 56"/>
                <a:gd name="T48" fmla="*/ 29 w 75"/>
                <a:gd name="T49" fmla="*/ 36 h 56"/>
                <a:gd name="T50" fmla="*/ 29 w 75"/>
                <a:gd name="T51" fmla="*/ 36 h 56"/>
                <a:gd name="T52" fmla="*/ 61 w 75"/>
                <a:gd name="T53" fmla="*/ 2 h 56"/>
                <a:gd name="T54" fmla="*/ 73 w 75"/>
                <a:gd name="T55" fmla="*/ 12 h 56"/>
                <a:gd name="T56" fmla="*/ 73 w 75"/>
                <a:gd name="T57" fmla="*/ 12 h 56"/>
                <a:gd name="T58" fmla="*/ 73 w 75"/>
                <a:gd name="T59" fmla="*/ 10 h 56"/>
                <a:gd name="T60" fmla="*/ 73 w 75"/>
                <a:gd name="T61" fmla="*/ 1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5" h="56">
                  <a:moveTo>
                    <a:pt x="73" y="12"/>
                  </a:moveTo>
                  <a:lnTo>
                    <a:pt x="75" y="10"/>
                  </a:lnTo>
                  <a:lnTo>
                    <a:pt x="63" y="0"/>
                  </a:lnTo>
                  <a:lnTo>
                    <a:pt x="61" y="0"/>
                  </a:lnTo>
                  <a:lnTo>
                    <a:pt x="29" y="34"/>
                  </a:lnTo>
                  <a:lnTo>
                    <a:pt x="13" y="16"/>
                  </a:lnTo>
                  <a:lnTo>
                    <a:pt x="13" y="16"/>
                  </a:lnTo>
                  <a:lnTo>
                    <a:pt x="11" y="16"/>
                  </a:lnTo>
                  <a:lnTo>
                    <a:pt x="0" y="26"/>
                  </a:lnTo>
                  <a:lnTo>
                    <a:pt x="0" y="28"/>
                  </a:lnTo>
                  <a:lnTo>
                    <a:pt x="27" y="56"/>
                  </a:lnTo>
                  <a:lnTo>
                    <a:pt x="29" y="56"/>
                  </a:lnTo>
                  <a:lnTo>
                    <a:pt x="31" y="56"/>
                  </a:lnTo>
                  <a:lnTo>
                    <a:pt x="31" y="56"/>
                  </a:lnTo>
                  <a:lnTo>
                    <a:pt x="75" y="12"/>
                  </a:lnTo>
                  <a:lnTo>
                    <a:pt x="75" y="12"/>
                  </a:lnTo>
                  <a:lnTo>
                    <a:pt x="75" y="10"/>
                  </a:lnTo>
                  <a:lnTo>
                    <a:pt x="73" y="12"/>
                  </a:lnTo>
                  <a:lnTo>
                    <a:pt x="73" y="10"/>
                  </a:lnTo>
                  <a:lnTo>
                    <a:pt x="29" y="54"/>
                  </a:lnTo>
                  <a:lnTo>
                    <a:pt x="29" y="54"/>
                  </a:lnTo>
                  <a:lnTo>
                    <a:pt x="2" y="28"/>
                  </a:lnTo>
                  <a:lnTo>
                    <a:pt x="13" y="18"/>
                  </a:lnTo>
                  <a:lnTo>
                    <a:pt x="27" y="36"/>
                  </a:lnTo>
                  <a:lnTo>
                    <a:pt x="29" y="36"/>
                  </a:lnTo>
                  <a:lnTo>
                    <a:pt x="29" y="36"/>
                  </a:lnTo>
                  <a:lnTo>
                    <a:pt x="61" y="2"/>
                  </a:lnTo>
                  <a:lnTo>
                    <a:pt x="73" y="12"/>
                  </a:lnTo>
                  <a:lnTo>
                    <a:pt x="73" y="12"/>
                  </a:lnTo>
                  <a:lnTo>
                    <a:pt x="73" y="10"/>
                  </a:lnTo>
                  <a:lnTo>
                    <a:pt x="73"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Rectangle 124"/>
            <p:cNvSpPr>
              <a:spLocks noChangeArrowheads="1"/>
            </p:cNvSpPr>
            <p:nvPr/>
          </p:nvSpPr>
          <p:spPr bwMode="auto">
            <a:xfrm>
              <a:off x="5069" y="1564"/>
              <a:ext cx="109" cy="10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125"/>
            <p:cNvSpPr>
              <a:spLocks/>
            </p:cNvSpPr>
            <p:nvPr/>
          </p:nvSpPr>
          <p:spPr bwMode="auto">
            <a:xfrm>
              <a:off x="5067" y="1564"/>
              <a:ext cx="113" cy="109"/>
            </a:xfrm>
            <a:custGeom>
              <a:avLst/>
              <a:gdLst>
                <a:gd name="T0" fmla="*/ 2 w 113"/>
                <a:gd name="T1" fmla="*/ 0 h 109"/>
                <a:gd name="T2" fmla="*/ 2 w 113"/>
                <a:gd name="T3" fmla="*/ 2 h 109"/>
                <a:gd name="T4" fmla="*/ 111 w 113"/>
                <a:gd name="T5" fmla="*/ 2 h 109"/>
                <a:gd name="T6" fmla="*/ 111 w 113"/>
                <a:gd name="T7" fmla="*/ 107 h 109"/>
                <a:gd name="T8" fmla="*/ 2 w 113"/>
                <a:gd name="T9" fmla="*/ 107 h 109"/>
                <a:gd name="T10" fmla="*/ 2 w 113"/>
                <a:gd name="T11" fmla="*/ 0 h 109"/>
                <a:gd name="T12" fmla="*/ 2 w 113"/>
                <a:gd name="T13" fmla="*/ 0 h 109"/>
                <a:gd name="T14" fmla="*/ 2 w 113"/>
                <a:gd name="T15" fmla="*/ 2 h 109"/>
                <a:gd name="T16" fmla="*/ 2 w 113"/>
                <a:gd name="T17" fmla="*/ 0 h 109"/>
                <a:gd name="T18" fmla="*/ 0 w 113"/>
                <a:gd name="T19" fmla="*/ 0 h 109"/>
                <a:gd name="T20" fmla="*/ 0 w 113"/>
                <a:gd name="T21" fmla="*/ 109 h 109"/>
                <a:gd name="T22" fmla="*/ 0 w 113"/>
                <a:gd name="T23" fmla="*/ 109 h 109"/>
                <a:gd name="T24" fmla="*/ 2 w 113"/>
                <a:gd name="T25" fmla="*/ 109 h 109"/>
                <a:gd name="T26" fmla="*/ 111 w 113"/>
                <a:gd name="T27" fmla="*/ 109 h 109"/>
                <a:gd name="T28" fmla="*/ 113 w 113"/>
                <a:gd name="T29" fmla="*/ 109 h 109"/>
                <a:gd name="T30" fmla="*/ 113 w 113"/>
                <a:gd name="T31" fmla="*/ 109 h 109"/>
                <a:gd name="T32" fmla="*/ 113 w 113"/>
                <a:gd name="T33" fmla="*/ 0 h 109"/>
                <a:gd name="T34" fmla="*/ 113 w 113"/>
                <a:gd name="T35" fmla="*/ 0 h 109"/>
                <a:gd name="T36" fmla="*/ 111 w 113"/>
                <a:gd name="T37" fmla="*/ 0 h 109"/>
                <a:gd name="T38" fmla="*/ 2 w 113"/>
                <a:gd name="T39" fmla="*/ 0 h 109"/>
                <a:gd name="T40" fmla="*/ 0 w 113"/>
                <a:gd name="T41" fmla="*/ 0 h 109"/>
                <a:gd name="T42" fmla="*/ 0 w 113"/>
                <a:gd name="T43" fmla="*/ 0 h 109"/>
                <a:gd name="T44" fmla="*/ 2 w 113"/>
                <a:gd name="T4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3" h="109">
                  <a:moveTo>
                    <a:pt x="2" y="0"/>
                  </a:moveTo>
                  <a:lnTo>
                    <a:pt x="2" y="2"/>
                  </a:lnTo>
                  <a:lnTo>
                    <a:pt x="111" y="2"/>
                  </a:lnTo>
                  <a:lnTo>
                    <a:pt x="111" y="107"/>
                  </a:lnTo>
                  <a:lnTo>
                    <a:pt x="2" y="107"/>
                  </a:lnTo>
                  <a:lnTo>
                    <a:pt x="2" y="0"/>
                  </a:lnTo>
                  <a:lnTo>
                    <a:pt x="2" y="0"/>
                  </a:lnTo>
                  <a:lnTo>
                    <a:pt x="2" y="2"/>
                  </a:lnTo>
                  <a:lnTo>
                    <a:pt x="2" y="0"/>
                  </a:lnTo>
                  <a:lnTo>
                    <a:pt x="0" y="0"/>
                  </a:lnTo>
                  <a:lnTo>
                    <a:pt x="0" y="109"/>
                  </a:lnTo>
                  <a:lnTo>
                    <a:pt x="0" y="109"/>
                  </a:lnTo>
                  <a:lnTo>
                    <a:pt x="2" y="109"/>
                  </a:lnTo>
                  <a:lnTo>
                    <a:pt x="111" y="109"/>
                  </a:lnTo>
                  <a:lnTo>
                    <a:pt x="113" y="109"/>
                  </a:lnTo>
                  <a:lnTo>
                    <a:pt x="113" y="109"/>
                  </a:lnTo>
                  <a:lnTo>
                    <a:pt x="113" y="0"/>
                  </a:lnTo>
                  <a:lnTo>
                    <a:pt x="113" y="0"/>
                  </a:lnTo>
                  <a:lnTo>
                    <a:pt x="111" y="0"/>
                  </a:lnTo>
                  <a:lnTo>
                    <a:pt x="2" y="0"/>
                  </a:lnTo>
                  <a:lnTo>
                    <a:pt x="0" y="0"/>
                  </a:lnTo>
                  <a:lnTo>
                    <a:pt x="0" y="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126"/>
            <p:cNvSpPr>
              <a:spLocks noEditPoints="1"/>
            </p:cNvSpPr>
            <p:nvPr/>
          </p:nvSpPr>
          <p:spPr bwMode="auto">
            <a:xfrm>
              <a:off x="5087" y="1586"/>
              <a:ext cx="75" cy="63"/>
            </a:xfrm>
            <a:custGeom>
              <a:avLst/>
              <a:gdLst>
                <a:gd name="T0" fmla="*/ 34 w 37"/>
                <a:gd name="T1" fmla="*/ 23 h 31"/>
                <a:gd name="T2" fmla="*/ 23 w 37"/>
                <a:gd name="T3" fmla="*/ 3 h 31"/>
                <a:gd name="T4" fmla="*/ 13 w 37"/>
                <a:gd name="T5" fmla="*/ 3 h 31"/>
                <a:gd name="T6" fmla="*/ 2 w 37"/>
                <a:gd name="T7" fmla="*/ 23 h 31"/>
                <a:gd name="T8" fmla="*/ 7 w 37"/>
                <a:gd name="T9" fmla="*/ 31 h 31"/>
                <a:gd name="T10" fmla="*/ 28 w 37"/>
                <a:gd name="T11" fmla="*/ 31 h 31"/>
                <a:gd name="T12" fmla="*/ 34 w 37"/>
                <a:gd name="T13" fmla="*/ 23 h 31"/>
                <a:gd name="T14" fmla="*/ 21 w 37"/>
                <a:gd name="T15" fmla="*/ 7 h 31"/>
                <a:gd name="T16" fmla="*/ 20 w 37"/>
                <a:gd name="T17" fmla="*/ 21 h 31"/>
                <a:gd name="T18" fmla="*/ 16 w 37"/>
                <a:gd name="T19" fmla="*/ 21 h 31"/>
                <a:gd name="T20" fmla="*/ 16 w 37"/>
                <a:gd name="T21" fmla="*/ 7 h 31"/>
                <a:gd name="T22" fmla="*/ 21 w 37"/>
                <a:gd name="T23" fmla="*/ 7 h 31"/>
                <a:gd name="T24" fmla="*/ 21 w 37"/>
                <a:gd name="T25" fmla="*/ 28 h 31"/>
                <a:gd name="T26" fmla="*/ 19 w 37"/>
                <a:gd name="T27" fmla="*/ 28 h 31"/>
                <a:gd name="T28" fmla="*/ 16 w 37"/>
                <a:gd name="T29" fmla="*/ 28 h 31"/>
                <a:gd name="T30" fmla="*/ 16 w 37"/>
                <a:gd name="T31" fmla="*/ 25 h 31"/>
                <a:gd name="T32" fmla="*/ 16 w 37"/>
                <a:gd name="T33" fmla="*/ 24 h 31"/>
                <a:gd name="T34" fmla="*/ 19 w 37"/>
                <a:gd name="T35" fmla="*/ 23 h 31"/>
                <a:gd name="T36" fmla="*/ 21 w 37"/>
                <a:gd name="T37" fmla="*/ 24 h 31"/>
                <a:gd name="T38" fmla="*/ 21 w 37"/>
                <a:gd name="T39" fmla="*/ 25 h 31"/>
                <a:gd name="T40" fmla="*/ 21 w 37"/>
                <a:gd name="T41"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31">
                  <a:moveTo>
                    <a:pt x="34" y="23"/>
                  </a:moveTo>
                  <a:cubicBezTo>
                    <a:pt x="23" y="3"/>
                    <a:pt x="23" y="3"/>
                    <a:pt x="23" y="3"/>
                  </a:cubicBezTo>
                  <a:cubicBezTo>
                    <a:pt x="21" y="0"/>
                    <a:pt x="15" y="0"/>
                    <a:pt x="13" y="3"/>
                  </a:cubicBezTo>
                  <a:cubicBezTo>
                    <a:pt x="2" y="23"/>
                    <a:pt x="2" y="23"/>
                    <a:pt x="2" y="23"/>
                  </a:cubicBezTo>
                  <a:cubicBezTo>
                    <a:pt x="0" y="27"/>
                    <a:pt x="3" y="31"/>
                    <a:pt x="7" y="31"/>
                  </a:cubicBezTo>
                  <a:cubicBezTo>
                    <a:pt x="28" y="31"/>
                    <a:pt x="28" y="31"/>
                    <a:pt x="28" y="31"/>
                  </a:cubicBezTo>
                  <a:cubicBezTo>
                    <a:pt x="33" y="31"/>
                    <a:pt x="37" y="27"/>
                    <a:pt x="34" y="23"/>
                  </a:cubicBezTo>
                  <a:close/>
                  <a:moveTo>
                    <a:pt x="21" y="7"/>
                  </a:moveTo>
                  <a:cubicBezTo>
                    <a:pt x="20" y="21"/>
                    <a:pt x="20" y="21"/>
                    <a:pt x="20" y="21"/>
                  </a:cubicBezTo>
                  <a:cubicBezTo>
                    <a:pt x="16" y="21"/>
                    <a:pt x="16" y="21"/>
                    <a:pt x="16" y="21"/>
                  </a:cubicBezTo>
                  <a:cubicBezTo>
                    <a:pt x="16" y="7"/>
                    <a:pt x="16" y="7"/>
                    <a:pt x="16" y="7"/>
                  </a:cubicBezTo>
                  <a:cubicBezTo>
                    <a:pt x="21" y="7"/>
                    <a:pt x="21" y="7"/>
                    <a:pt x="21" y="7"/>
                  </a:cubicBezTo>
                  <a:close/>
                  <a:moveTo>
                    <a:pt x="21" y="28"/>
                  </a:moveTo>
                  <a:cubicBezTo>
                    <a:pt x="20" y="28"/>
                    <a:pt x="20" y="28"/>
                    <a:pt x="19" y="28"/>
                  </a:cubicBezTo>
                  <a:cubicBezTo>
                    <a:pt x="18" y="28"/>
                    <a:pt x="18" y="28"/>
                    <a:pt x="16" y="28"/>
                  </a:cubicBezTo>
                  <a:cubicBezTo>
                    <a:pt x="16" y="27"/>
                    <a:pt x="16" y="27"/>
                    <a:pt x="16" y="25"/>
                  </a:cubicBezTo>
                  <a:cubicBezTo>
                    <a:pt x="16" y="24"/>
                    <a:pt x="16" y="24"/>
                    <a:pt x="16" y="24"/>
                  </a:cubicBezTo>
                  <a:cubicBezTo>
                    <a:pt x="18" y="23"/>
                    <a:pt x="18" y="23"/>
                    <a:pt x="19" y="23"/>
                  </a:cubicBezTo>
                  <a:cubicBezTo>
                    <a:pt x="20" y="23"/>
                    <a:pt x="20" y="23"/>
                    <a:pt x="21" y="24"/>
                  </a:cubicBezTo>
                  <a:cubicBezTo>
                    <a:pt x="21" y="24"/>
                    <a:pt x="21" y="24"/>
                    <a:pt x="21" y="25"/>
                  </a:cubicBezTo>
                  <a:cubicBezTo>
                    <a:pt x="21" y="27"/>
                    <a:pt x="21" y="27"/>
                    <a:pt x="21" y="28"/>
                  </a:cubicBez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Rectangle 127"/>
            <p:cNvSpPr>
              <a:spLocks noChangeArrowheads="1"/>
            </p:cNvSpPr>
            <p:nvPr/>
          </p:nvSpPr>
          <p:spPr bwMode="auto">
            <a:xfrm>
              <a:off x="5051" y="1362"/>
              <a:ext cx="421" cy="42"/>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27501279"/>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9529" y="2330790"/>
            <a:ext cx="1009490" cy="361849"/>
          </a:xfrm>
          <a:prstGeom prst="rect">
            <a:avLst/>
          </a:prstGeom>
        </p:spPr>
      </p:pic>
      <p:pic>
        <p:nvPicPr>
          <p:cNvPr id="91" name="Picture 90"/>
          <p:cNvPicPr>
            <a:picLocks noChangeAspect="1"/>
          </p:cNvPicPr>
          <p:nvPr/>
        </p:nvPicPr>
        <p:blipFill>
          <a:blip r:embed="rId4"/>
          <a:stretch>
            <a:fillRect/>
          </a:stretch>
        </p:blipFill>
        <p:spPr>
          <a:xfrm>
            <a:off x="10371195" y="1430174"/>
            <a:ext cx="1370146" cy="440650"/>
          </a:xfrm>
          <a:prstGeom prst="rect">
            <a:avLst/>
          </a:prstGeom>
        </p:spPr>
      </p:pic>
      <p:pic>
        <p:nvPicPr>
          <p:cNvPr id="63" name="Picture 6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077" y="2379648"/>
            <a:ext cx="964188" cy="476966"/>
          </a:xfrm>
          <a:prstGeom prst="rect">
            <a:avLst/>
          </a:prstGeom>
        </p:spPr>
      </p:pic>
      <p:pic>
        <p:nvPicPr>
          <p:cNvPr id="71" name="Picture 7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764" y="1291270"/>
            <a:ext cx="806813" cy="605110"/>
          </a:xfrm>
          <a:prstGeom prst="rect">
            <a:avLst/>
          </a:prstGeom>
        </p:spPr>
      </p:pic>
      <p:sp>
        <p:nvSpPr>
          <p:cNvPr id="2" name="Title 1"/>
          <p:cNvSpPr>
            <a:spLocks noGrp="1"/>
          </p:cNvSpPr>
          <p:nvPr>
            <p:ph type="title"/>
          </p:nvPr>
        </p:nvSpPr>
        <p:spPr/>
        <p:txBody>
          <a:bodyPr/>
          <a:lstStyle/>
          <a:p>
            <a:r>
              <a:rPr lang="en-US" dirty="0"/>
              <a:t>Partner Success Stories</a:t>
            </a:r>
          </a:p>
        </p:txBody>
      </p:sp>
      <p:grpSp>
        <p:nvGrpSpPr>
          <p:cNvPr id="32" name="Group 31"/>
          <p:cNvGrpSpPr/>
          <p:nvPr/>
        </p:nvGrpSpPr>
        <p:grpSpPr>
          <a:xfrm>
            <a:off x="883" y="6321354"/>
            <a:ext cx="12440473" cy="686466"/>
            <a:chOff x="0" y="6321757"/>
            <a:chExt cx="12442238" cy="686564"/>
          </a:xfrm>
        </p:grpSpPr>
        <p:pic>
          <p:nvPicPr>
            <p:cNvPr id="33" name="Picture 32"/>
            <p:cNvPicPr>
              <a:picLocks noChangeAspect="1"/>
            </p:cNvPicPr>
            <p:nvPr/>
          </p:nvPicPr>
          <p:blipFill rotWithShape="1">
            <a:blip r:embed="rId7"/>
            <a:srcRect b="47480"/>
            <a:stretch/>
          </p:blipFill>
          <p:spPr>
            <a:xfrm>
              <a:off x="10192228" y="6350353"/>
              <a:ext cx="2250010" cy="647208"/>
            </a:xfrm>
            <a:prstGeom prst="rect">
              <a:avLst/>
            </a:prstGeom>
          </p:spPr>
        </p:pic>
        <p:grpSp>
          <p:nvGrpSpPr>
            <p:cNvPr id="36" name="Group 35"/>
            <p:cNvGrpSpPr/>
            <p:nvPr/>
          </p:nvGrpSpPr>
          <p:grpSpPr>
            <a:xfrm>
              <a:off x="0" y="6321757"/>
              <a:ext cx="10544331" cy="686564"/>
              <a:chOff x="0" y="6321757"/>
              <a:chExt cx="10544331" cy="686564"/>
            </a:xfrm>
          </p:grpSpPr>
          <p:pic>
            <p:nvPicPr>
              <p:cNvPr id="39" name="Picture 38"/>
              <p:cNvPicPr>
                <a:picLocks noChangeAspect="1"/>
              </p:cNvPicPr>
              <p:nvPr/>
            </p:nvPicPr>
            <p:blipFill rotWithShape="1">
              <a:blip r:embed="rId7"/>
              <a:srcRect b="47480"/>
              <a:stretch/>
            </p:blipFill>
            <p:spPr>
              <a:xfrm>
                <a:off x="7060406" y="6321757"/>
                <a:ext cx="2340591" cy="673264"/>
              </a:xfrm>
              <a:prstGeom prst="rect">
                <a:avLst/>
              </a:prstGeom>
            </p:spPr>
          </p:pic>
          <p:pic>
            <p:nvPicPr>
              <p:cNvPr id="44" name="Picture 43"/>
              <p:cNvPicPr>
                <a:picLocks noChangeAspect="1"/>
              </p:cNvPicPr>
              <p:nvPr/>
            </p:nvPicPr>
            <p:blipFill rotWithShape="1">
              <a:blip r:embed="rId7"/>
              <a:srcRect b="30615"/>
              <a:stretch/>
            </p:blipFill>
            <p:spPr>
              <a:xfrm>
                <a:off x="9217061" y="6490139"/>
                <a:ext cx="1327270" cy="504386"/>
              </a:xfrm>
              <a:prstGeom prst="rect">
                <a:avLst/>
              </a:prstGeom>
            </p:spPr>
          </p:pic>
          <p:pic>
            <p:nvPicPr>
              <p:cNvPr id="45" name="Picture 44"/>
              <p:cNvPicPr>
                <a:picLocks noChangeAspect="1"/>
              </p:cNvPicPr>
              <p:nvPr/>
            </p:nvPicPr>
            <p:blipFill rotWithShape="1">
              <a:blip r:embed="rId7"/>
              <a:srcRect b="30615"/>
              <a:stretch/>
            </p:blipFill>
            <p:spPr>
              <a:xfrm>
                <a:off x="2951613" y="6490139"/>
                <a:ext cx="1327270" cy="504386"/>
              </a:xfrm>
              <a:prstGeom prst="rect">
                <a:avLst/>
              </a:prstGeom>
            </p:spPr>
          </p:pic>
          <p:pic>
            <p:nvPicPr>
              <p:cNvPr id="46" name="Picture 45"/>
              <p:cNvPicPr>
                <a:picLocks noChangeAspect="1"/>
              </p:cNvPicPr>
              <p:nvPr/>
            </p:nvPicPr>
            <p:blipFill rotWithShape="1">
              <a:blip r:embed="rId7"/>
              <a:srcRect b="47480"/>
              <a:stretch/>
            </p:blipFill>
            <p:spPr>
              <a:xfrm>
                <a:off x="3959277" y="6329102"/>
                <a:ext cx="2361295" cy="679219"/>
              </a:xfrm>
              <a:prstGeom prst="rect">
                <a:avLst/>
              </a:prstGeom>
            </p:spPr>
          </p:pic>
          <p:pic>
            <p:nvPicPr>
              <p:cNvPr id="47" name="Picture 46"/>
              <p:cNvPicPr>
                <a:picLocks noChangeAspect="1"/>
              </p:cNvPicPr>
              <p:nvPr/>
            </p:nvPicPr>
            <p:blipFill rotWithShape="1">
              <a:blip r:embed="rId7"/>
              <a:srcRect b="30615"/>
              <a:stretch/>
            </p:blipFill>
            <p:spPr>
              <a:xfrm>
                <a:off x="0" y="6490139"/>
                <a:ext cx="1327270" cy="504386"/>
              </a:xfrm>
              <a:prstGeom prst="rect">
                <a:avLst/>
              </a:prstGeom>
            </p:spPr>
          </p:pic>
          <p:pic>
            <p:nvPicPr>
              <p:cNvPr id="48" name="Picture 47"/>
              <p:cNvPicPr>
                <a:picLocks noChangeAspect="1"/>
              </p:cNvPicPr>
              <p:nvPr/>
            </p:nvPicPr>
            <p:blipFill rotWithShape="1">
              <a:blip r:embed="rId7"/>
              <a:srcRect b="47480"/>
              <a:stretch/>
            </p:blipFill>
            <p:spPr>
              <a:xfrm>
                <a:off x="858118" y="6363371"/>
                <a:ext cx="2191235" cy="630302"/>
              </a:xfrm>
              <a:prstGeom prst="rect">
                <a:avLst/>
              </a:prstGeom>
            </p:spPr>
          </p:pic>
          <p:pic>
            <p:nvPicPr>
              <p:cNvPr id="49" name="Picture 48"/>
              <p:cNvPicPr>
                <a:picLocks noChangeAspect="1"/>
              </p:cNvPicPr>
              <p:nvPr/>
            </p:nvPicPr>
            <p:blipFill rotWithShape="1">
              <a:blip r:embed="rId7"/>
              <a:srcRect b="30615"/>
              <a:stretch/>
            </p:blipFill>
            <p:spPr>
              <a:xfrm>
                <a:off x="6167708" y="6490139"/>
                <a:ext cx="1327270" cy="504386"/>
              </a:xfrm>
              <a:prstGeom prst="rect">
                <a:avLst/>
              </a:prstGeom>
            </p:spPr>
          </p:pic>
        </p:grpSp>
      </p:grpSp>
      <p:grpSp>
        <p:nvGrpSpPr>
          <p:cNvPr id="21" name="Group 20"/>
          <p:cNvGrpSpPr/>
          <p:nvPr/>
        </p:nvGrpSpPr>
        <p:grpSpPr>
          <a:xfrm>
            <a:off x="266550" y="1898564"/>
            <a:ext cx="2197814" cy="376184"/>
            <a:chOff x="391996" y="1582404"/>
            <a:chExt cx="2197814" cy="376184"/>
          </a:xfrm>
        </p:grpSpPr>
        <p:cxnSp>
          <p:nvCxnSpPr>
            <p:cNvPr id="16" name="Straight Connector 15"/>
            <p:cNvCxnSpPr/>
            <p:nvPr/>
          </p:nvCxnSpPr>
          <p:spPr>
            <a:xfrm>
              <a:off x="391996" y="1757624"/>
              <a:ext cx="2197814" cy="0"/>
            </a:xfrm>
            <a:prstGeom prst="line">
              <a:avLst/>
            </a:prstGeom>
            <a:ln>
              <a:solidFill>
                <a:schemeClr val="tx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1278258" y="1582404"/>
              <a:ext cx="425393" cy="376184"/>
              <a:chOff x="10497181" y="745210"/>
              <a:chExt cx="425451" cy="376237"/>
            </a:xfrm>
          </p:grpSpPr>
          <p:sp>
            <p:nvSpPr>
              <p:cNvPr id="28" name="Oval 27"/>
              <p:cNvSpPr/>
              <p:nvPr/>
            </p:nvSpPr>
            <p:spPr bwMode="auto">
              <a:xfrm>
                <a:off x="10523268" y="748548"/>
                <a:ext cx="369560" cy="36956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4" name="Freeform 7"/>
              <p:cNvSpPr>
                <a:spLocks noEditPoints="1"/>
              </p:cNvSpPr>
              <p:nvPr/>
            </p:nvSpPr>
            <p:spPr bwMode="black">
              <a:xfrm>
                <a:off x="10497181" y="745210"/>
                <a:ext cx="425451" cy="376237"/>
              </a:xfrm>
              <a:custGeom>
                <a:avLst/>
                <a:gdLst>
                  <a:gd name="T0" fmla="*/ 87 w 162"/>
                  <a:gd name="T1" fmla="*/ 109 h 143"/>
                  <a:gd name="T2" fmla="*/ 74 w 162"/>
                  <a:gd name="T3" fmla="*/ 109 h 143"/>
                  <a:gd name="T4" fmla="*/ 74 w 162"/>
                  <a:gd name="T5" fmla="*/ 79 h 143"/>
                  <a:gd name="T6" fmla="*/ 45 w 162"/>
                  <a:gd name="T7" fmla="*/ 79 h 143"/>
                  <a:gd name="T8" fmla="*/ 45 w 162"/>
                  <a:gd name="T9" fmla="*/ 66 h 143"/>
                  <a:gd name="T10" fmla="*/ 74 w 162"/>
                  <a:gd name="T11" fmla="*/ 66 h 143"/>
                  <a:gd name="T12" fmla="*/ 74 w 162"/>
                  <a:gd name="T13" fmla="*/ 36 h 143"/>
                  <a:gd name="T14" fmla="*/ 87 w 162"/>
                  <a:gd name="T15" fmla="*/ 36 h 143"/>
                  <a:gd name="T16" fmla="*/ 87 w 162"/>
                  <a:gd name="T17" fmla="*/ 66 h 143"/>
                  <a:gd name="T18" fmla="*/ 117 w 162"/>
                  <a:gd name="T19" fmla="*/ 66 h 143"/>
                  <a:gd name="T20" fmla="*/ 117 w 162"/>
                  <a:gd name="T21" fmla="*/ 79 h 143"/>
                  <a:gd name="T22" fmla="*/ 87 w 162"/>
                  <a:gd name="T23" fmla="*/ 79 h 143"/>
                  <a:gd name="T24" fmla="*/ 87 w 162"/>
                  <a:gd name="T25" fmla="*/ 109 h 143"/>
                  <a:gd name="T26" fmla="*/ 124 w 162"/>
                  <a:gd name="T27" fmla="*/ 129 h 143"/>
                  <a:gd name="T28" fmla="*/ 81 w 162"/>
                  <a:gd name="T29" fmla="*/ 143 h 143"/>
                  <a:gd name="T30" fmla="*/ 24 w 162"/>
                  <a:gd name="T31" fmla="*/ 115 h 143"/>
                  <a:gd name="T32" fmla="*/ 37 w 162"/>
                  <a:gd name="T33" fmla="*/ 14 h 143"/>
                  <a:gd name="T34" fmla="*/ 81 w 162"/>
                  <a:gd name="T35" fmla="*/ 0 h 143"/>
                  <a:gd name="T36" fmla="*/ 138 w 162"/>
                  <a:gd name="T37" fmla="*/ 28 h 143"/>
                  <a:gd name="T38" fmla="*/ 124 w 162"/>
                  <a:gd name="T39" fmla="*/ 129 h 143"/>
                  <a:gd name="T40" fmla="*/ 130 w 162"/>
                  <a:gd name="T41" fmla="*/ 34 h 143"/>
                  <a:gd name="T42" fmla="*/ 81 w 162"/>
                  <a:gd name="T43" fmla="*/ 9 h 143"/>
                  <a:gd name="T44" fmla="*/ 43 w 162"/>
                  <a:gd name="T45" fmla="*/ 22 h 143"/>
                  <a:gd name="T46" fmla="*/ 31 w 162"/>
                  <a:gd name="T47" fmla="*/ 109 h 143"/>
                  <a:gd name="T48" fmla="*/ 81 w 162"/>
                  <a:gd name="T49" fmla="*/ 134 h 143"/>
                  <a:gd name="T50" fmla="*/ 119 w 162"/>
                  <a:gd name="T51" fmla="*/ 121 h 143"/>
                  <a:gd name="T52" fmla="*/ 130 w 162"/>
                  <a:gd name="T53" fmla="*/ 3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143">
                    <a:moveTo>
                      <a:pt x="87" y="109"/>
                    </a:moveTo>
                    <a:cubicBezTo>
                      <a:pt x="74" y="109"/>
                      <a:pt x="74" y="109"/>
                      <a:pt x="74" y="109"/>
                    </a:cubicBezTo>
                    <a:cubicBezTo>
                      <a:pt x="74" y="79"/>
                      <a:pt x="74" y="79"/>
                      <a:pt x="74" y="79"/>
                    </a:cubicBezTo>
                    <a:cubicBezTo>
                      <a:pt x="45" y="79"/>
                      <a:pt x="45" y="79"/>
                      <a:pt x="45" y="79"/>
                    </a:cubicBezTo>
                    <a:cubicBezTo>
                      <a:pt x="45" y="66"/>
                      <a:pt x="45" y="66"/>
                      <a:pt x="45" y="66"/>
                    </a:cubicBezTo>
                    <a:cubicBezTo>
                      <a:pt x="74" y="66"/>
                      <a:pt x="74" y="66"/>
                      <a:pt x="74" y="66"/>
                    </a:cubicBezTo>
                    <a:cubicBezTo>
                      <a:pt x="74" y="36"/>
                      <a:pt x="74" y="36"/>
                      <a:pt x="74" y="36"/>
                    </a:cubicBezTo>
                    <a:cubicBezTo>
                      <a:pt x="87" y="36"/>
                      <a:pt x="87" y="36"/>
                      <a:pt x="87" y="36"/>
                    </a:cubicBezTo>
                    <a:cubicBezTo>
                      <a:pt x="87" y="66"/>
                      <a:pt x="87" y="66"/>
                      <a:pt x="87" y="66"/>
                    </a:cubicBezTo>
                    <a:cubicBezTo>
                      <a:pt x="117" y="66"/>
                      <a:pt x="117" y="66"/>
                      <a:pt x="117" y="66"/>
                    </a:cubicBezTo>
                    <a:cubicBezTo>
                      <a:pt x="117" y="79"/>
                      <a:pt x="117" y="79"/>
                      <a:pt x="117" y="79"/>
                    </a:cubicBezTo>
                    <a:cubicBezTo>
                      <a:pt x="87" y="79"/>
                      <a:pt x="87" y="79"/>
                      <a:pt x="87" y="79"/>
                    </a:cubicBezTo>
                    <a:lnTo>
                      <a:pt x="87" y="109"/>
                    </a:lnTo>
                    <a:close/>
                    <a:moveTo>
                      <a:pt x="124" y="129"/>
                    </a:moveTo>
                    <a:cubicBezTo>
                      <a:pt x="111" y="139"/>
                      <a:pt x="96" y="143"/>
                      <a:pt x="81" y="143"/>
                    </a:cubicBezTo>
                    <a:cubicBezTo>
                      <a:pt x="59" y="143"/>
                      <a:pt x="38" y="134"/>
                      <a:pt x="24" y="115"/>
                    </a:cubicBezTo>
                    <a:cubicBezTo>
                      <a:pt x="0" y="84"/>
                      <a:pt x="6" y="38"/>
                      <a:pt x="37" y="14"/>
                    </a:cubicBezTo>
                    <a:cubicBezTo>
                      <a:pt x="50" y="4"/>
                      <a:pt x="66" y="0"/>
                      <a:pt x="81" y="0"/>
                    </a:cubicBezTo>
                    <a:cubicBezTo>
                      <a:pt x="102" y="0"/>
                      <a:pt x="124" y="9"/>
                      <a:pt x="138" y="28"/>
                    </a:cubicBezTo>
                    <a:cubicBezTo>
                      <a:pt x="162" y="60"/>
                      <a:pt x="156" y="105"/>
                      <a:pt x="124" y="129"/>
                    </a:cubicBezTo>
                    <a:close/>
                    <a:moveTo>
                      <a:pt x="130" y="34"/>
                    </a:moveTo>
                    <a:cubicBezTo>
                      <a:pt x="119" y="18"/>
                      <a:pt x="100" y="9"/>
                      <a:pt x="81" y="9"/>
                    </a:cubicBezTo>
                    <a:cubicBezTo>
                      <a:pt x="67" y="9"/>
                      <a:pt x="54" y="14"/>
                      <a:pt x="43" y="22"/>
                    </a:cubicBezTo>
                    <a:cubicBezTo>
                      <a:pt x="16" y="43"/>
                      <a:pt x="10" y="82"/>
                      <a:pt x="31" y="109"/>
                    </a:cubicBezTo>
                    <a:cubicBezTo>
                      <a:pt x="43" y="125"/>
                      <a:pt x="61" y="134"/>
                      <a:pt x="81" y="134"/>
                    </a:cubicBezTo>
                    <a:cubicBezTo>
                      <a:pt x="95" y="134"/>
                      <a:pt x="108" y="130"/>
                      <a:pt x="119" y="121"/>
                    </a:cubicBezTo>
                    <a:cubicBezTo>
                      <a:pt x="146" y="100"/>
                      <a:pt x="151" y="61"/>
                      <a:pt x="130" y="34"/>
                    </a:cubicBezTo>
                    <a:close/>
                  </a:path>
                </a:pathLst>
              </a:custGeom>
              <a:solidFill>
                <a:schemeClr val="tx1">
                  <a:lumMod val="20000"/>
                  <a:lumOff val="80000"/>
                </a:schemeClr>
              </a:solidFill>
              <a:ln>
                <a:noFill/>
              </a:ln>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grpSp>
      <p:sp>
        <p:nvSpPr>
          <p:cNvPr id="61" name="Rectangle 60"/>
          <p:cNvSpPr/>
          <p:nvPr/>
        </p:nvSpPr>
        <p:spPr>
          <a:xfrm>
            <a:off x="277980" y="2870171"/>
            <a:ext cx="2186383" cy="1593852"/>
          </a:xfrm>
          <a:prstGeom prst="rect">
            <a:avLst/>
          </a:prstGeom>
        </p:spPr>
        <p:txBody>
          <a:bodyPr wrap="square" lIns="91427" tIns="149139" rIns="93211" bIns="149139">
            <a:spAutoFit/>
          </a:bodyPr>
          <a:lstStyle/>
          <a:p>
            <a:pPr defTabSz="950767">
              <a:spcBef>
                <a:spcPts val="612"/>
              </a:spcBef>
              <a:spcAft>
                <a:spcPts val="612"/>
              </a:spcAft>
            </a:pPr>
            <a:r>
              <a:rPr lang="en-US" sz="1200" dirty="0">
                <a:solidFill>
                  <a:srgbClr val="505050"/>
                </a:solidFill>
              </a:rPr>
              <a:t>“The single sign-on capability in Microsoft Azure Active Directory Premium really simplifies life for employees, who are in and out of multiple Walsh applications throughout the day.”</a:t>
            </a:r>
          </a:p>
        </p:txBody>
      </p:sp>
      <p:sp>
        <p:nvSpPr>
          <p:cNvPr id="62" name="Rectangle 61"/>
          <p:cNvSpPr/>
          <p:nvPr/>
        </p:nvSpPr>
        <p:spPr>
          <a:xfrm>
            <a:off x="277980" y="4431118"/>
            <a:ext cx="2186384" cy="505648"/>
          </a:xfrm>
          <a:prstGeom prst="rect">
            <a:avLst/>
          </a:prstGeom>
        </p:spPr>
        <p:txBody>
          <a:bodyPr wrap="square" lIns="93211" tIns="46606" rIns="93211" bIns="46606">
            <a:spAutoFit/>
          </a:bodyPr>
          <a:lstStyle/>
          <a:p>
            <a:pPr defTabSz="932563"/>
            <a:r>
              <a:rPr lang="en-US" sz="900" dirty="0">
                <a:solidFill>
                  <a:srgbClr val="505050"/>
                </a:solidFill>
              </a:rPr>
              <a:t>Patrick </a:t>
            </a:r>
            <a:r>
              <a:rPr lang="en-US" sz="900" dirty="0" err="1">
                <a:solidFill>
                  <a:srgbClr val="505050"/>
                </a:solidFill>
              </a:rPr>
              <a:t>Wirtz</a:t>
            </a:r>
            <a:br>
              <a:rPr lang="en-US" sz="900" dirty="0">
                <a:solidFill>
                  <a:srgbClr val="505050"/>
                </a:solidFill>
              </a:rPr>
            </a:br>
            <a:r>
              <a:rPr lang="en-US" sz="900" dirty="0">
                <a:solidFill>
                  <a:srgbClr val="505050"/>
                </a:solidFill>
              </a:rPr>
              <a:t>Innovation Manager,</a:t>
            </a:r>
            <a:br>
              <a:rPr lang="en-US" sz="900" dirty="0">
                <a:solidFill>
                  <a:srgbClr val="505050"/>
                </a:solidFill>
              </a:rPr>
            </a:br>
            <a:r>
              <a:rPr lang="en-US" sz="900" b="1" dirty="0">
                <a:solidFill>
                  <a:srgbClr val="505050"/>
                </a:solidFill>
              </a:rPr>
              <a:t>The Walsh Group</a:t>
            </a:r>
          </a:p>
        </p:txBody>
      </p:sp>
      <p:grpSp>
        <p:nvGrpSpPr>
          <p:cNvPr id="64" name="Group 63"/>
          <p:cNvGrpSpPr/>
          <p:nvPr/>
        </p:nvGrpSpPr>
        <p:grpSpPr>
          <a:xfrm>
            <a:off x="2691105" y="1898564"/>
            <a:ext cx="2197814" cy="376184"/>
            <a:chOff x="391996" y="1582404"/>
            <a:chExt cx="2197814" cy="376184"/>
          </a:xfrm>
        </p:grpSpPr>
        <p:cxnSp>
          <p:nvCxnSpPr>
            <p:cNvPr id="67" name="Straight Connector 66"/>
            <p:cNvCxnSpPr/>
            <p:nvPr/>
          </p:nvCxnSpPr>
          <p:spPr>
            <a:xfrm>
              <a:off x="391996" y="1757624"/>
              <a:ext cx="2197814" cy="0"/>
            </a:xfrm>
            <a:prstGeom prst="line">
              <a:avLst/>
            </a:prstGeom>
            <a:ln>
              <a:solidFill>
                <a:schemeClr val="tx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68" name="Group 67"/>
            <p:cNvGrpSpPr/>
            <p:nvPr/>
          </p:nvGrpSpPr>
          <p:grpSpPr>
            <a:xfrm>
              <a:off x="1278258" y="1582404"/>
              <a:ext cx="425393" cy="376184"/>
              <a:chOff x="10497181" y="745210"/>
              <a:chExt cx="425451" cy="376237"/>
            </a:xfrm>
          </p:grpSpPr>
          <p:sp>
            <p:nvSpPr>
              <p:cNvPr id="69" name="Oval 68"/>
              <p:cNvSpPr/>
              <p:nvPr/>
            </p:nvSpPr>
            <p:spPr bwMode="auto">
              <a:xfrm>
                <a:off x="10523268" y="748548"/>
                <a:ext cx="369560" cy="36956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0" name="Freeform 7"/>
              <p:cNvSpPr>
                <a:spLocks noEditPoints="1"/>
              </p:cNvSpPr>
              <p:nvPr/>
            </p:nvSpPr>
            <p:spPr bwMode="black">
              <a:xfrm>
                <a:off x="10497181" y="745210"/>
                <a:ext cx="425451" cy="376237"/>
              </a:xfrm>
              <a:custGeom>
                <a:avLst/>
                <a:gdLst>
                  <a:gd name="T0" fmla="*/ 87 w 162"/>
                  <a:gd name="T1" fmla="*/ 109 h 143"/>
                  <a:gd name="T2" fmla="*/ 74 w 162"/>
                  <a:gd name="T3" fmla="*/ 109 h 143"/>
                  <a:gd name="T4" fmla="*/ 74 w 162"/>
                  <a:gd name="T5" fmla="*/ 79 h 143"/>
                  <a:gd name="T6" fmla="*/ 45 w 162"/>
                  <a:gd name="T7" fmla="*/ 79 h 143"/>
                  <a:gd name="T8" fmla="*/ 45 w 162"/>
                  <a:gd name="T9" fmla="*/ 66 h 143"/>
                  <a:gd name="T10" fmla="*/ 74 w 162"/>
                  <a:gd name="T11" fmla="*/ 66 h 143"/>
                  <a:gd name="T12" fmla="*/ 74 w 162"/>
                  <a:gd name="T13" fmla="*/ 36 h 143"/>
                  <a:gd name="T14" fmla="*/ 87 w 162"/>
                  <a:gd name="T15" fmla="*/ 36 h 143"/>
                  <a:gd name="T16" fmla="*/ 87 w 162"/>
                  <a:gd name="T17" fmla="*/ 66 h 143"/>
                  <a:gd name="T18" fmla="*/ 117 w 162"/>
                  <a:gd name="T19" fmla="*/ 66 h 143"/>
                  <a:gd name="T20" fmla="*/ 117 w 162"/>
                  <a:gd name="T21" fmla="*/ 79 h 143"/>
                  <a:gd name="T22" fmla="*/ 87 w 162"/>
                  <a:gd name="T23" fmla="*/ 79 h 143"/>
                  <a:gd name="T24" fmla="*/ 87 w 162"/>
                  <a:gd name="T25" fmla="*/ 109 h 143"/>
                  <a:gd name="T26" fmla="*/ 124 w 162"/>
                  <a:gd name="T27" fmla="*/ 129 h 143"/>
                  <a:gd name="T28" fmla="*/ 81 w 162"/>
                  <a:gd name="T29" fmla="*/ 143 h 143"/>
                  <a:gd name="T30" fmla="*/ 24 w 162"/>
                  <a:gd name="T31" fmla="*/ 115 h 143"/>
                  <a:gd name="T32" fmla="*/ 37 w 162"/>
                  <a:gd name="T33" fmla="*/ 14 h 143"/>
                  <a:gd name="T34" fmla="*/ 81 w 162"/>
                  <a:gd name="T35" fmla="*/ 0 h 143"/>
                  <a:gd name="T36" fmla="*/ 138 w 162"/>
                  <a:gd name="T37" fmla="*/ 28 h 143"/>
                  <a:gd name="T38" fmla="*/ 124 w 162"/>
                  <a:gd name="T39" fmla="*/ 129 h 143"/>
                  <a:gd name="T40" fmla="*/ 130 w 162"/>
                  <a:gd name="T41" fmla="*/ 34 h 143"/>
                  <a:gd name="T42" fmla="*/ 81 w 162"/>
                  <a:gd name="T43" fmla="*/ 9 h 143"/>
                  <a:gd name="T44" fmla="*/ 43 w 162"/>
                  <a:gd name="T45" fmla="*/ 22 h 143"/>
                  <a:gd name="T46" fmla="*/ 31 w 162"/>
                  <a:gd name="T47" fmla="*/ 109 h 143"/>
                  <a:gd name="T48" fmla="*/ 81 w 162"/>
                  <a:gd name="T49" fmla="*/ 134 h 143"/>
                  <a:gd name="T50" fmla="*/ 119 w 162"/>
                  <a:gd name="T51" fmla="*/ 121 h 143"/>
                  <a:gd name="T52" fmla="*/ 130 w 162"/>
                  <a:gd name="T53" fmla="*/ 3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143">
                    <a:moveTo>
                      <a:pt x="87" y="109"/>
                    </a:moveTo>
                    <a:cubicBezTo>
                      <a:pt x="74" y="109"/>
                      <a:pt x="74" y="109"/>
                      <a:pt x="74" y="109"/>
                    </a:cubicBezTo>
                    <a:cubicBezTo>
                      <a:pt x="74" y="79"/>
                      <a:pt x="74" y="79"/>
                      <a:pt x="74" y="79"/>
                    </a:cubicBezTo>
                    <a:cubicBezTo>
                      <a:pt x="45" y="79"/>
                      <a:pt x="45" y="79"/>
                      <a:pt x="45" y="79"/>
                    </a:cubicBezTo>
                    <a:cubicBezTo>
                      <a:pt x="45" y="66"/>
                      <a:pt x="45" y="66"/>
                      <a:pt x="45" y="66"/>
                    </a:cubicBezTo>
                    <a:cubicBezTo>
                      <a:pt x="74" y="66"/>
                      <a:pt x="74" y="66"/>
                      <a:pt x="74" y="66"/>
                    </a:cubicBezTo>
                    <a:cubicBezTo>
                      <a:pt x="74" y="36"/>
                      <a:pt x="74" y="36"/>
                      <a:pt x="74" y="36"/>
                    </a:cubicBezTo>
                    <a:cubicBezTo>
                      <a:pt x="87" y="36"/>
                      <a:pt x="87" y="36"/>
                      <a:pt x="87" y="36"/>
                    </a:cubicBezTo>
                    <a:cubicBezTo>
                      <a:pt x="87" y="66"/>
                      <a:pt x="87" y="66"/>
                      <a:pt x="87" y="66"/>
                    </a:cubicBezTo>
                    <a:cubicBezTo>
                      <a:pt x="117" y="66"/>
                      <a:pt x="117" y="66"/>
                      <a:pt x="117" y="66"/>
                    </a:cubicBezTo>
                    <a:cubicBezTo>
                      <a:pt x="117" y="79"/>
                      <a:pt x="117" y="79"/>
                      <a:pt x="117" y="79"/>
                    </a:cubicBezTo>
                    <a:cubicBezTo>
                      <a:pt x="87" y="79"/>
                      <a:pt x="87" y="79"/>
                      <a:pt x="87" y="79"/>
                    </a:cubicBezTo>
                    <a:lnTo>
                      <a:pt x="87" y="109"/>
                    </a:lnTo>
                    <a:close/>
                    <a:moveTo>
                      <a:pt x="124" y="129"/>
                    </a:moveTo>
                    <a:cubicBezTo>
                      <a:pt x="111" y="139"/>
                      <a:pt x="96" y="143"/>
                      <a:pt x="81" y="143"/>
                    </a:cubicBezTo>
                    <a:cubicBezTo>
                      <a:pt x="59" y="143"/>
                      <a:pt x="38" y="134"/>
                      <a:pt x="24" y="115"/>
                    </a:cubicBezTo>
                    <a:cubicBezTo>
                      <a:pt x="0" y="84"/>
                      <a:pt x="6" y="38"/>
                      <a:pt x="37" y="14"/>
                    </a:cubicBezTo>
                    <a:cubicBezTo>
                      <a:pt x="50" y="4"/>
                      <a:pt x="66" y="0"/>
                      <a:pt x="81" y="0"/>
                    </a:cubicBezTo>
                    <a:cubicBezTo>
                      <a:pt x="102" y="0"/>
                      <a:pt x="124" y="9"/>
                      <a:pt x="138" y="28"/>
                    </a:cubicBezTo>
                    <a:cubicBezTo>
                      <a:pt x="162" y="60"/>
                      <a:pt x="156" y="105"/>
                      <a:pt x="124" y="129"/>
                    </a:cubicBezTo>
                    <a:close/>
                    <a:moveTo>
                      <a:pt x="130" y="34"/>
                    </a:moveTo>
                    <a:cubicBezTo>
                      <a:pt x="119" y="18"/>
                      <a:pt x="100" y="9"/>
                      <a:pt x="81" y="9"/>
                    </a:cubicBezTo>
                    <a:cubicBezTo>
                      <a:pt x="67" y="9"/>
                      <a:pt x="54" y="14"/>
                      <a:pt x="43" y="22"/>
                    </a:cubicBezTo>
                    <a:cubicBezTo>
                      <a:pt x="16" y="43"/>
                      <a:pt x="10" y="82"/>
                      <a:pt x="31" y="109"/>
                    </a:cubicBezTo>
                    <a:cubicBezTo>
                      <a:pt x="43" y="125"/>
                      <a:pt x="61" y="134"/>
                      <a:pt x="81" y="134"/>
                    </a:cubicBezTo>
                    <a:cubicBezTo>
                      <a:pt x="95" y="134"/>
                      <a:pt x="108" y="130"/>
                      <a:pt x="119" y="121"/>
                    </a:cubicBezTo>
                    <a:cubicBezTo>
                      <a:pt x="146" y="100"/>
                      <a:pt x="151" y="61"/>
                      <a:pt x="130" y="34"/>
                    </a:cubicBezTo>
                    <a:close/>
                  </a:path>
                </a:pathLst>
              </a:custGeom>
              <a:solidFill>
                <a:schemeClr val="tx1">
                  <a:lumMod val="20000"/>
                  <a:lumOff val="80000"/>
                </a:schemeClr>
              </a:solidFill>
              <a:ln>
                <a:noFill/>
              </a:ln>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grpSp>
      <p:sp>
        <p:nvSpPr>
          <p:cNvPr id="65" name="Rectangle 64"/>
          <p:cNvSpPr/>
          <p:nvPr/>
        </p:nvSpPr>
        <p:spPr>
          <a:xfrm>
            <a:off x="2702348" y="2870171"/>
            <a:ext cx="2186383" cy="2332516"/>
          </a:xfrm>
          <a:prstGeom prst="rect">
            <a:avLst/>
          </a:prstGeom>
        </p:spPr>
        <p:txBody>
          <a:bodyPr wrap="square" lIns="91427" tIns="149139" rIns="93211" bIns="149139">
            <a:spAutoFit/>
          </a:bodyPr>
          <a:lstStyle/>
          <a:p>
            <a:pPr defTabSz="950767">
              <a:spcBef>
                <a:spcPts val="612"/>
              </a:spcBef>
              <a:spcAft>
                <a:spcPts val="612"/>
              </a:spcAft>
            </a:pPr>
            <a:r>
              <a:rPr lang="en-US" sz="1200" dirty="0">
                <a:solidFill>
                  <a:srgbClr val="505050"/>
                </a:solidFill>
              </a:rPr>
              <a:t>“Empire Today worked with Peters &amp; Associates, to provision the Azure environment with Configuration Manager and Microsoft Intune. “The team from Peters &amp; Associates was invaluable in helping us set up a complete, unified device management system in the cloud.”</a:t>
            </a:r>
          </a:p>
        </p:txBody>
      </p:sp>
      <p:sp>
        <p:nvSpPr>
          <p:cNvPr id="66" name="Rectangle 65"/>
          <p:cNvSpPr/>
          <p:nvPr/>
        </p:nvSpPr>
        <p:spPr>
          <a:xfrm>
            <a:off x="2702348" y="5174068"/>
            <a:ext cx="2186384" cy="505648"/>
          </a:xfrm>
          <a:prstGeom prst="rect">
            <a:avLst/>
          </a:prstGeom>
        </p:spPr>
        <p:txBody>
          <a:bodyPr wrap="square" lIns="93211" tIns="46606" rIns="93211" bIns="46606">
            <a:spAutoFit/>
          </a:bodyPr>
          <a:lstStyle/>
          <a:p>
            <a:pPr defTabSz="932563"/>
            <a:r>
              <a:rPr lang="en-US" sz="900" dirty="0">
                <a:solidFill>
                  <a:srgbClr val="505050"/>
                </a:solidFill>
              </a:rPr>
              <a:t>Steven </a:t>
            </a:r>
            <a:r>
              <a:rPr lang="en-US" sz="900" dirty="0" err="1">
                <a:solidFill>
                  <a:srgbClr val="505050"/>
                </a:solidFill>
              </a:rPr>
              <a:t>Creaney</a:t>
            </a:r>
            <a:br>
              <a:rPr lang="en-US" sz="900" dirty="0">
                <a:solidFill>
                  <a:srgbClr val="505050"/>
                </a:solidFill>
              </a:rPr>
            </a:br>
            <a:r>
              <a:rPr lang="en-US" sz="900" dirty="0">
                <a:solidFill>
                  <a:srgbClr val="505050"/>
                </a:solidFill>
              </a:rPr>
              <a:t>Senior .NET Developer,</a:t>
            </a:r>
            <a:br>
              <a:rPr lang="en-US" sz="900" dirty="0">
                <a:solidFill>
                  <a:srgbClr val="505050"/>
                </a:solidFill>
              </a:rPr>
            </a:br>
            <a:r>
              <a:rPr lang="en-US" sz="900" b="1" dirty="0">
                <a:solidFill>
                  <a:srgbClr val="505050"/>
                </a:solidFill>
              </a:rPr>
              <a:t>Empire Today</a:t>
            </a:r>
          </a:p>
        </p:txBody>
      </p:sp>
      <p:sp>
        <p:nvSpPr>
          <p:cNvPr id="73" name="Rectangle 72"/>
          <p:cNvSpPr/>
          <p:nvPr/>
        </p:nvSpPr>
        <p:spPr>
          <a:xfrm>
            <a:off x="5126716" y="2870171"/>
            <a:ext cx="2186383" cy="2332516"/>
          </a:xfrm>
          <a:prstGeom prst="rect">
            <a:avLst/>
          </a:prstGeom>
        </p:spPr>
        <p:txBody>
          <a:bodyPr wrap="square" lIns="91427" tIns="149139" rIns="93211" bIns="149139">
            <a:spAutoFit/>
          </a:bodyPr>
          <a:lstStyle/>
          <a:p>
            <a:pPr defTabSz="950767">
              <a:spcBef>
                <a:spcPts val="612"/>
              </a:spcBef>
              <a:spcAft>
                <a:spcPts val="612"/>
              </a:spcAft>
            </a:pPr>
            <a:r>
              <a:rPr lang="en-US" sz="1200" dirty="0">
                <a:solidFill>
                  <a:srgbClr val="505050"/>
                </a:solidFill>
              </a:rPr>
              <a:t>“Other vendors were pushing us to expand our on-premises infrastructure, but we were trying to get out of the hardware management business. IOTAP had our best interests at heart and helped us move all our PCs under the care of Microsoft Intune in just a couple of weeks with no downtime.”</a:t>
            </a:r>
          </a:p>
        </p:txBody>
      </p:sp>
      <p:sp>
        <p:nvSpPr>
          <p:cNvPr id="74" name="Rectangle 73"/>
          <p:cNvSpPr/>
          <p:nvPr/>
        </p:nvSpPr>
        <p:spPr>
          <a:xfrm>
            <a:off x="5126716" y="5173400"/>
            <a:ext cx="2186384" cy="505648"/>
          </a:xfrm>
          <a:prstGeom prst="rect">
            <a:avLst/>
          </a:prstGeom>
        </p:spPr>
        <p:txBody>
          <a:bodyPr wrap="square" lIns="93211" tIns="46606" rIns="93211" bIns="46606">
            <a:spAutoFit/>
          </a:bodyPr>
          <a:lstStyle/>
          <a:p>
            <a:pPr defTabSz="932563"/>
            <a:r>
              <a:rPr lang="en-US" sz="900" dirty="0" err="1">
                <a:solidFill>
                  <a:srgbClr val="505050"/>
                </a:solidFill>
              </a:rPr>
              <a:t>Saif</a:t>
            </a:r>
            <a:r>
              <a:rPr lang="en-US" sz="900" dirty="0">
                <a:solidFill>
                  <a:srgbClr val="505050"/>
                </a:solidFill>
              </a:rPr>
              <a:t> Al Kindy</a:t>
            </a:r>
            <a:br>
              <a:rPr lang="en-US" sz="900" dirty="0">
                <a:solidFill>
                  <a:srgbClr val="505050"/>
                </a:solidFill>
              </a:rPr>
            </a:br>
            <a:r>
              <a:rPr lang="en-US" sz="900" dirty="0">
                <a:solidFill>
                  <a:srgbClr val="505050"/>
                </a:solidFill>
              </a:rPr>
              <a:t>IT Manager,</a:t>
            </a:r>
            <a:br>
              <a:rPr lang="en-US" sz="900" dirty="0">
                <a:solidFill>
                  <a:srgbClr val="505050"/>
                </a:solidFill>
              </a:rPr>
            </a:br>
            <a:r>
              <a:rPr lang="en-US" sz="900" b="1" dirty="0">
                <a:solidFill>
                  <a:srgbClr val="505050"/>
                </a:solidFill>
              </a:rPr>
              <a:t>Gulf Energy SAOC</a:t>
            </a:r>
          </a:p>
        </p:txBody>
      </p:sp>
      <p:grpSp>
        <p:nvGrpSpPr>
          <p:cNvPr id="80" name="Group 79"/>
          <p:cNvGrpSpPr/>
          <p:nvPr/>
        </p:nvGrpSpPr>
        <p:grpSpPr>
          <a:xfrm>
            <a:off x="7540214" y="1898564"/>
            <a:ext cx="2197814" cy="376184"/>
            <a:chOff x="391996" y="1582404"/>
            <a:chExt cx="2197814" cy="376184"/>
          </a:xfrm>
        </p:grpSpPr>
        <p:cxnSp>
          <p:nvCxnSpPr>
            <p:cNvPr id="83" name="Straight Connector 82"/>
            <p:cNvCxnSpPr/>
            <p:nvPr/>
          </p:nvCxnSpPr>
          <p:spPr>
            <a:xfrm>
              <a:off x="391996" y="1757624"/>
              <a:ext cx="2197814" cy="0"/>
            </a:xfrm>
            <a:prstGeom prst="line">
              <a:avLst/>
            </a:prstGeom>
            <a:ln>
              <a:solidFill>
                <a:schemeClr val="tx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1278258" y="1582404"/>
              <a:ext cx="425393" cy="376184"/>
              <a:chOff x="10497181" y="745210"/>
              <a:chExt cx="425451" cy="376237"/>
            </a:xfrm>
          </p:grpSpPr>
          <p:sp>
            <p:nvSpPr>
              <p:cNvPr id="85" name="Oval 84"/>
              <p:cNvSpPr/>
              <p:nvPr/>
            </p:nvSpPr>
            <p:spPr bwMode="auto">
              <a:xfrm>
                <a:off x="10523268" y="748548"/>
                <a:ext cx="369560" cy="36956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6" name="Freeform 7"/>
              <p:cNvSpPr>
                <a:spLocks noEditPoints="1"/>
              </p:cNvSpPr>
              <p:nvPr/>
            </p:nvSpPr>
            <p:spPr bwMode="black">
              <a:xfrm>
                <a:off x="10497181" y="745210"/>
                <a:ext cx="425451" cy="376237"/>
              </a:xfrm>
              <a:custGeom>
                <a:avLst/>
                <a:gdLst>
                  <a:gd name="T0" fmla="*/ 87 w 162"/>
                  <a:gd name="T1" fmla="*/ 109 h 143"/>
                  <a:gd name="T2" fmla="*/ 74 w 162"/>
                  <a:gd name="T3" fmla="*/ 109 h 143"/>
                  <a:gd name="T4" fmla="*/ 74 w 162"/>
                  <a:gd name="T5" fmla="*/ 79 h 143"/>
                  <a:gd name="T6" fmla="*/ 45 w 162"/>
                  <a:gd name="T7" fmla="*/ 79 h 143"/>
                  <a:gd name="T8" fmla="*/ 45 w 162"/>
                  <a:gd name="T9" fmla="*/ 66 h 143"/>
                  <a:gd name="T10" fmla="*/ 74 w 162"/>
                  <a:gd name="T11" fmla="*/ 66 h 143"/>
                  <a:gd name="T12" fmla="*/ 74 w 162"/>
                  <a:gd name="T13" fmla="*/ 36 h 143"/>
                  <a:gd name="T14" fmla="*/ 87 w 162"/>
                  <a:gd name="T15" fmla="*/ 36 h 143"/>
                  <a:gd name="T16" fmla="*/ 87 w 162"/>
                  <a:gd name="T17" fmla="*/ 66 h 143"/>
                  <a:gd name="T18" fmla="*/ 117 w 162"/>
                  <a:gd name="T19" fmla="*/ 66 h 143"/>
                  <a:gd name="T20" fmla="*/ 117 w 162"/>
                  <a:gd name="T21" fmla="*/ 79 h 143"/>
                  <a:gd name="T22" fmla="*/ 87 w 162"/>
                  <a:gd name="T23" fmla="*/ 79 h 143"/>
                  <a:gd name="T24" fmla="*/ 87 w 162"/>
                  <a:gd name="T25" fmla="*/ 109 h 143"/>
                  <a:gd name="T26" fmla="*/ 124 w 162"/>
                  <a:gd name="T27" fmla="*/ 129 h 143"/>
                  <a:gd name="T28" fmla="*/ 81 w 162"/>
                  <a:gd name="T29" fmla="*/ 143 h 143"/>
                  <a:gd name="T30" fmla="*/ 24 w 162"/>
                  <a:gd name="T31" fmla="*/ 115 h 143"/>
                  <a:gd name="T32" fmla="*/ 37 w 162"/>
                  <a:gd name="T33" fmla="*/ 14 h 143"/>
                  <a:gd name="T34" fmla="*/ 81 w 162"/>
                  <a:gd name="T35" fmla="*/ 0 h 143"/>
                  <a:gd name="T36" fmla="*/ 138 w 162"/>
                  <a:gd name="T37" fmla="*/ 28 h 143"/>
                  <a:gd name="T38" fmla="*/ 124 w 162"/>
                  <a:gd name="T39" fmla="*/ 129 h 143"/>
                  <a:gd name="T40" fmla="*/ 130 w 162"/>
                  <a:gd name="T41" fmla="*/ 34 h 143"/>
                  <a:gd name="T42" fmla="*/ 81 w 162"/>
                  <a:gd name="T43" fmla="*/ 9 h 143"/>
                  <a:gd name="T44" fmla="*/ 43 w 162"/>
                  <a:gd name="T45" fmla="*/ 22 h 143"/>
                  <a:gd name="T46" fmla="*/ 31 w 162"/>
                  <a:gd name="T47" fmla="*/ 109 h 143"/>
                  <a:gd name="T48" fmla="*/ 81 w 162"/>
                  <a:gd name="T49" fmla="*/ 134 h 143"/>
                  <a:gd name="T50" fmla="*/ 119 w 162"/>
                  <a:gd name="T51" fmla="*/ 121 h 143"/>
                  <a:gd name="T52" fmla="*/ 130 w 162"/>
                  <a:gd name="T53" fmla="*/ 3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143">
                    <a:moveTo>
                      <a:pt x="87" y="109"/>
                    </a:moveTo>
                    <a:cubicBezTo>
                      <a:pt x="74" y="109"/>
                      <a:pt x="74" y="109"/>
                      <a:pt x="74" y="109"/>
                    </a:cubicBezTo>
                    <a:cubicBezTo>
                      <a:pt x="74" y="79"/>
                      <a:pt x="74" y="79"/>
                      <a:pt x="74" y="79"/>
                    </a:cubicBezTo>
                    <a:cubicBezTo>
                      <a:pt x="45" y="79"/>
                      <a:pt x="45" y="79"/>
                      <a:pt x="45" y="79"/>
                    </a:cubicBezTo>
                    <a:cubicBezTo>
                      <a:pt x="45" y="66"/>
                      <a:pt x="45" y="66"/>
                      <a:pt x="45" y="66"/>
                    </a:cubicBezTo>
                    <a:cubicBezTo>
                      <a:pt x="74" y="66"/>
                      <a:pt x="74" y="66"/>
                      <a:pt x="74" y="66"/>
                    </a:cubicBezTo>
                    <a:cubicBezTo>
                      <a:pt x="74" y="36"/>
                      <a:pt x="74" y="36"/>
                      <a:pt x="74" y="36"/>
                    </a:cubicBezTo>
                    <a:cubicBezTo>
                      <a:pt x="87" y="36"/>
                      <a:pt x="87" y="36"/>
                      <a:pt x="87" y="36"/>
                    </a:cubicBezTo>
                    <a:cubicBezTo>
                      <a:pt x="87" y="66"/>
                      <a:pt x="87" y="66"/>
                      <a:pt x="87" y="66"/>
                    </a:cubicBezTo>
                    <a:cubicBezTo>
                      <a:pt x="117" y="66"/>
                      <a:pt x="117" y="66"/>
                      <a:pt x="117" y="66"/>
                    </a:cubicBezTo>
                    <a:cubicBezTo>
                      <a:pt x="117" y="79"/>
                      <a:pt x="117" y="79"/>
                      <a:pt x="117" y="79"/>
                    </a:cubicBezTo>
                    <a:cubicBezTo>
                      <a:pt x="87" y="79"/>
                      <a:pt x="87" y="79"/>
                      <a:pt x="87" y="79"/>
                    </a:cubicBezTo>
                    <a:lnTo>
                      <a:pt x="87" y="109"/>
                    </a:lnTo>
                    <a:close/>
                    <a:moveTo>
                      <a:pt x="124" y="129"/>
                    </a:moveTo>
                    <a:cubicBezTo>
                      <a:pt x="111" y="139"/>
                      <a:pt x="96" y="143"/>
                      <a:pt x="81" y="143"/>
                    </a:cubicBezTo>
                    <a:cubicBezTo>
                      <a:pt x="59" y="143"/>
                      <a:pt x="38" y="134"/>
                      <a:pt x="24" y="115"/>
                    </a:cubicBezTo>
                    <a:cubicBezTo>
                      <a:pt x="0" y="84"/>
                      <a:pt x="6" y="38"/>
                      <a:pt x="37" y="14"/>
                    </a:cubicBezTo>
                    <a:cubicBezTo>
                      <a:pt x="50" y="4"/>
                      <a:pt x="66" y="0"/>
                      <a:pt x="81" y="0"/>
                    </a:cubicBezTo>
                    <a:cubicBezTo>
                      <a:pt x="102" y="0"/>
                      <a:pt x="124" y="9"/>
                      <a:pt x="138" y="28"/>
                    </a:cubicBezTo>
                    <a:cubicBezTo>
                      <a:pt x="162" y="60"/>
                      <a:pt x="156" y="105"/>
                      <a:pt x="124" y="129"/>
                    </a:cubicBezTo>
                    <a:close/>
                    <a:moveTo>
                      <a:pt x="130" y="34"/>
                    </a:moveTo>
                    <a:cubicBezTo>
                      <a:pt x="119" y="18"/>
                      <a:pt x="100" y="9"/>
                      <a:pt x="81" y="9"/>
                    </a:cubicBezTo>
                    <a:cubicBezTo>
                      <a:pt x="67" y="9"/>
                      <a:pt x="54" y="14"/>
                      <a:pt x="43" y="22"/>
                    </a:cubicBezTo>
                    <a:cubicBezTo>
                      <a:pt x="16" y="43"/>
                      <a:pt x="10" y="82"/>
                      <a:pt x="31" y="109"/>
                    </a:cubicBezTo>
                    <a:cubicBezTo>
                      <a:pt x="43" y="125"/>
                      <a:pt x="61" y="134"/>
                      <a:pt x="81" y="134"/>
                    </a:cubicBezTo>
                    <a:cubicBezTo>
                      <a:pt x="95" y="134"/>
                      <a:pt x="108" y="130"/>
                      <a:pt x="119" y="121"/>
                    </a:cubicBezTo>
                    <a:cubicBezTo>
                      <a:pt x="146" y="100"/>
                      <a:pt x="151" y="61"/>
                      <a:pt x="130" y="34"/>
                    </a:cubicBezTo>
                    <a:close/>
                  </a:path>
                </a:pathLst>
              </a:custGeom>
              <a:solidFill>
                <a:schemeClr val="tx1">
                  <a:lumMod val="20000"/>
                  <a:lumOff val="80000"/>
                </a:schemeClr>
              </a:solidFill>
              <a:ln>
                <a:noFill/>
              </a:ln>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grpSp>
      <p:sp>
        <p:nvSpPr>
          <p:cNvPr id="81" name="Rectangle 80"/>
          <p:cNvSpPr/>
          <p:nvPr/>
        </p:nvSpPr>
        <p:spPr>
          <a:xfrm>
            <a:off x="7551084" y="2870171"/>
            <a:ext cx="2186383" cy="1593852"/>
          </a:xfrm>
          <a:prstGeom prst="rect">
            <a:avLst/>
          </a:prstGeom>
        </p:spPr>
        <p:txBody>
          <a:bodyPr wrap="square" lIns="91427" tIns="149139" rIns="93211" bIns="149139">
            <a:spAutoFit/>
          </a:bodyPr>
          <a:lstStyle/>
          <a:p>
            <a:pPr defTabSz="950767">
              <a:spcBef>
                <a:spcPts val="612"/>
              </a:spcBef>
              <a:spcAft>
                <a:spcPts val="612"/>
              </a:spcAft>
            </a:pPr>
            <a:r>
              <a:rPr lang="en-US" sz="1200" dirty="0">
                <a:solidFill>
                  <a:srgbClr val="505050"/>
                </a:solidFill>
              </a:rPr>
              <a:t>“We have better visibility across managed devices, we can automatically deploy apps using the Company Portal, and we can quickly provide remote assistance, instead of driving to schools.”</a:t>
            </a:r>
          </a:p>
        </p:txBody>
      </p:sp>
      <p:sp>
        <p:nvSpPr>
          <p:cNvPr id="82" name="Rectangle 81"/>
          <p:cNvSpPr/>
          <p:nvPr/>
        </p:nvSpPr>
        <p:spPr>
          <a:xfrm>
            <a:off x="7551084" y="4441876"/>
            <a:ext cx="2186384" cy="648120"/>
          </a:xfrm>
          <a:prstGeom prst="rect">
            <a:avLst/>
          </a:prstGeom>
        </p:spPr>
        <p:txBody>
          <a:bodyPr wrap="square" lIns="93211" tIns="46606" rIns="93211" bIns="46606">
            <a:spAutoFit/>
          </a:bodyPr>
          <a:lstStyle/>
          <a:p>
            <a:pPr defTabSz="932563"/>
            <a:r>
              <a:rPr lang="en-US" sz="900" dirty="0">
                <a:solidFill>
                  <a:srgbClr val="505050"/>
                </a:solidFill>
              </a:rPr>
              <a:t>Julien Leger</a:t>
            </a:r>
            <a:br>
              <a:rPr lang="en-US" sz="900" dirty="0">
                <a:solidFill>
                  <a:srgbClr val="505050"/>
                </a:solidFill>
              </a:rPr>
            </a:br>
            <a:r>
              <a:rPr lang="en-US" sz="900" dirty="0">
                <a:solidFill>
                  <a:srgbClr val="505050"/>
                </a:solidFill>
              </a:rPr>
              <a:t>Systems Analysts,</a:t>
            </a:r>
            <a:br>
              <a:rPr lang="en-US" sz="900" dirty="0">
                <a:solidFill>
                  <a:srgbClr val="505050"/>
                </a:solidFill>
              </a:rPr>
            </a:br>
            <a:r>
              <a:rPr lang="en-US" sz="900" b="1" dirty="0">
                <a:solidFill>
                  <a:srgbClr val="505050"/>
                </a:solidFill>
              </a:rPr>
              <a:t>Catholic District School Board of Eastern Ohio</a:t>
            </a:r>
          </a:p>
        </p:txBody>
      </p:sp>
      <p:sp>
        <p:nvSpPr>
          <p:cNvPr id="89" name="Rectangle 88"/>
          <p:cNvSpPr/>
          <p:nvPr/>
        </p:nvSpPr>
        <p:spPr>
          <a:xfrm>
            <a:off x="9975454" y="2870171"/>
            <a:ext cx="2186383" cy="1963184"/>
          </a:xfrm>
          <a:prstGeom prst="rect">
            <a:avLst/>
          </a:prstGeom>
        </p:spPr>
        <p:txBody>
          <a:bodyPr wrap="square" lIns="91427" tIns="149139" rIns="93211" bIns="149139">
            <a:spAutoFit/>
          </a:bodyPr>
          <a:lstStyle/>
          <a:p>
            <a:pPr defTabSz="950767">
              <a:spcBef>
                <a:spcPts val="612"/>
              </a:spcBef>
              <a:spcAft>
                <a:spcPts val="612"/>
              </a:spcAft>
            </a:pPr>
            <a:r>
              <a:rPr lang="en-US" sz="1200" dirty="0">
                <a:solidFill>
                  <a:srgbClr val="505050"/>
                </a:solidFill>
              </a:rPr>
              <a:t>“Whether getting ready to launch a product or provide ongoing performance support, we can take advantage of our Azure cloud-based </a:t>
            </a:r>
            <a:r>
              <a:rPr lang="en-US" sz="1200" dirty="0" err="1">
                <a:solidFill>
                  <a:srgbClr val="505050"/>
                </a:solidFill>
              </a:rPr>
              <a:t>XstreamVideo</a:t>
            </a:r>
            <a:r>
              <a:rPr lang="en-US" sz="1200" dirty="0">
                <a:solidFill>
                  <a:srgbClr val="505050"/>
                </a:solidFill>
              </a:rPr>
              <a:t> solution to provide information quickly across the world.”</a:t>
            </a:r>
          </a:p>
        </p:txBody>
      </p:sp>
      <p:sp>
        <p:nvSpPr>
          <p:cNvPr id="90" name="Rectangle 89"/>
          <p:cNvSpPr/>
          <p:nvPr/>
        </p:nvSpPr>
        <p:spPr>
          <a:xfrm>
            <a:off x="9975454" y="4796878"/>
            <a:ext cx="2288264" cy="509621"/>
          </a:xfrm>
          <a:prstGeom prst="rect">
            <a:avLst/>
          </a:prstGeom>
        </p:spPr>
        <p:txBody>
          <a:bodyPr wrap="square" lIns="93211" tIns="46606" rIns="93211" bIns="46606">
            <a:spAutoFit/>
          </a:bodyPr>
          <a:lstStyle/>
          <a:p>
            <a:pPr defTabSz="932563"/>
            <a:r>
              <a:rPr lang="en-US" sz="900" dirty="0">
                <a:solidFill>
                  <a:srgbClr val="505050"/>
                </a:solidFill>
              </a:rPr>
              <a:t>Steven </a:t>
            </a:r>
            <a:r>
              <a:rPr lang="en-US" sz="900" dirty="0" err="1">
                <a:solidFill>
                  <a:srgbClr val="505050"/>
                </a:solidFill>
              </a:rPr>
              <a:t>Rath</a:t>
            </a:r>
            <a:r>
              <a:rPr lang="en-US" sz="900" dirty="0">
                <a:solidFill>
                  <a:srgbClr val="505050"/>
                </a:solidFill>
              </a:rPr>
              <a:t> Morgan</a:t>
            </a:r>
            <a:br>
              <a:rPr lang="en-US" sz="900" dirty="0">
                <a:solidFill>
                  <a:srgbClr val="505050"/>
                </a:solidFill>
              </a:rPr>
            </a:br>
            <a:r>
              <a:rPr lang="en-US" sz="900" dirty="0">
                <a:solidFill>
                  <a:srgbClr val="505050"/>
                </a:solidFill>
              </a:rPr>
              <a:t>Global Learning Process and Innovation,</a:t>
            </a:r>
            <a:br>
              <a:rPr lang="en-US" sz="900" dirty="0">
                <a:solidFill>
                  <a:srgbClr val="505050"/>
                </a:solidFill>
              </a:rPr>
            </a:br>
            <a:r>
              <a:rPr lang="en-US" sz="900" b="1" dirty="0">
                <a:solidFill>
                  <a:srgbClr val="505050"/>
                </a:solidFill>
              </a:rPr>
              <a:t>Xerox</a:t>
            </a:r>
          </a:p>
        </p:txBody>
      </p:sp>
      <p:grpSp>
        <p:nvGrpSpPr>
          <p:cNvPr id="50" name="Group 49"/>
          <p:cNvGrpSpPr/>
          <p:nvPr/>
        </p:nvGrpSpPr>
        <p:grpSpPr>
          <a:xfrm>
            <a:off x="5115659" y="1898564"/>
            <a:ext cx="2197814" cy="376184"/>
            <a:chOff x="391996" y="1582404"/>
            <a:chExt cx="2197814" cy="376184"/>
          </a:xfrm>
        </p:grpSpPr>
        <p:cxnSp>
          <p:nvCxnSpPr>
            <p:cNvPr id="51" name="Straight Connector 50"/>
            <p:cNvCxnSpPr/>
            <p:nvPr/>
          </p:nvCxnSpPr>
          <p:spPr>
            <a:xfrm>
              <a:off x="391996" y="1757624"/>
              <a:ext cx="2197814" cy="0"/>
            </a:xfrm>
            <a:prstGeom prst="line">
              <a:avLst/>
            </a:prstGeom>
            <a:ln>
              <a:solidFill>
                <a:schemeClr val="tx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1278258" y="1582404"/>
              <a:ext cx="425393" cy="376184"/>
              <a:chOff x="10497181" y="745210"/>
              <a:chExt cx="425451" cy="376237"/>
            </a:xfrm>
          </p:grpSpPr>
          <p:sp>
            <p:nvSpPr>
              <p:cNvPr id="53" name="Oval 52"/>
              <p:cNvSpPr/>
              <p:nvPr/>
            </p:nvSpPr>
            <p:spPr bwMode="auto">
              <a:xfrm>
                <a:off x="10523268" y="748548"/>
                <a:ext cx="369560" cy="36956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4" name="Freeform 7"/>
              <p:cNvSpPr>
                <a:spLocks noEditPoints="1"/>
              </p:cNvSpPr>
              <p:nvPr/>
            </p:nvSpPr>
            <p:spPr bwMode="black">
              <a:xfrm>
                <a:off x="10497181" y="745210"/>
                <a:ext cx="425451" cy="376237"/>
              </a:xfrm>
              <a:custGeom>
                <a:avLst/>
                <a:gdLst>
                  <a:gd name="T0" fmla="*/ 87 w 162"/>
                  <a:gd name="T1" fmla="*/ 109 h 143"/>
                  <a:gd name="T2" fmla="*/ 74 w 162"/>
                  <a:gd name="T3" fmla="*/ 109 h 143"/>
                  <a:gd name="T4" fmla="*/ 74 w 162"/>
                  <a:gd name="T5" fmla="*/ 79 h 143"/>
                  <a:gd name="T6" fmla="*/ 45 w 162"/>
                  <a:gd name="T7" fmla="*/ 79 h 143"/>
                  <a:gd name="T8" fmla="*/ 45 w 162"/>
                  <a:gd name="T9" fmla="*/ 66 h 143"/>
                  <a:gd name="T10" fmla="*/ 74 w 162"/>
                  <a:gd name="T11" fmla="*/ 66 h 143"/>
                  <a:gd name="T12" fmla="*/ 74 w 162"/>
                  <a:gd name="T13" fmla="*/ 36 h 143"/>
                  <a:gd name="T14" fmla="*/ 87 w 162"/>
                  <a:gd name="T15" fmla="*/ 36 h 143"/>
                  <a:gd name="T16" fmla="*/ 87 w 162"/>
                  <a:gd name="T17" fmla="*/ 66 h 143"/>
                  <a:gd name="T18" fmla="*/ 117 w 162"/>
                  <a:gd name="T19" fmla="*/ 66 h 143"/>
                  <a:gd name="T20" fmla="*/ 117 w 162"/>
                  <a:gd name="T21" fmla="*/ 79 h 143"/>
                  <a:gd name="T22" fmla="*/ 87 w 162"/>
                  <a:gd name="T23" fmla="*/ 79 h 143"/>
                  <a:gd name="T24" fmla="*/ 87 w 162"/>
                  <a:gd name="T25" fmla="*/ 109 h 143"/>
                  <a:gd name="T26" fmla="*/ 124 w 162"/>
                  <a:gd name="T27" fmla="*/ 129 h 143"/>
                  <a:gd name="T28" fmla="*/ 81 w 162"/>
                  <a:gd name="T29" fmla="*/ 143 h 143"/>
                  <a:gd name="T30" fmla="*/ 24 w 162"/>
                  <a:gd name="T31" fmla="*/ 115 h 143"/>
                  <a:gd name="T32" fmla="*/ 37 w 162"/>
                  <a:gd name="T33" fmla="*/ 14 h 143"/>
                  <a:gd name="T34" fmla="*/ 81 w 162"/>
                  <a:gd name="T35" fmla="*/ 0 h 143"/>
                  <a:gd name="T36" fmla="*/ 138 w 162"/>
                  <a:gd name="T37" fmla="*/ 28 h 143"/>
                  <a:gd name="T38" fmla="*/ 124 w 162"/>
                  <a:gd name="T39" fmla="*/ 129 h 143"/>
                  <a:gd name="T40" fmla="*/ 130 w 162"/>
                  <a:gd name="T41" fmla="*/ 34 h 143"/>
                  <a:gd name="T42" fmla="*/ 81 w 162"/>
                  <a:gd name="T43" fmla="*/ 9 h 143"/>
                  <a:gd name="T44" fmla="*/ 43 w 162"/>
                  <a:gd name="T45" fmla="*/ 22 h 143"/>
                  <a:gd name="T46" fmla="*/ 31 w 162"/>
                  <a:gd name="T47" fmla="*/ 109 h 143"/>
                  <a:gd name="T48" fmla="*/ 81 w 162"/>
                  <a:gd name="T49" fmla="*/ 134 h 143"/>
                  <a:gd name="T50" fmla="*/ 119 w 162"/>
                  <a:gd name="T51" fmla="*/ 121 h 143"/>
                  <a:gd name="T52" fmla="*/ 130 w 162"/>
                  <a:gd name="T53" fmla="*/ 3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143">
                    <a:moveTo>
                      <a:pt x="87" y="109"/>
                    </a:moveTo>
                    <a:cubicBezTo>
                      <a:pt x="74" y="109"/>
                      <a:pt x="74" y="109"/>
                      <a:pt x="74" y="109"/>
                    </a:cubicBezTo>
                    <a:cubicBezTo>
                      <a:pt x="74" y="79"/>
                      <a:pt x="74" y="79"/>
                      <a:pt x="74" y="79"/>
                    </a:cubicBezTo>
                    <a:cubicBezTo>
                      <a:pt x="45" y="79"/>
                      <a:pt x="45" y="79"/>
                      <a:pt x="45" y="79"/>
                    </a:cubicBezTo>
                    <a:cubicBezTo>
                      <a:pt x="45" y="66"/>
                      <a:pt x="45" y="66"/>
                      <a:pt x="45" y="66"/>
                    </a:cubicBezTo>
                    <a:cubicBezTo>
                      <a:pt x="74" y="66"/>
                      <a:pt x="74" y="66"/>
                      <a:pt x="74" y="66"/>
                    </a:cubicBezTo>
                    <a:cubicBezTo>
                      <a:pt x="74" y="36"/>
                      <a:pt x="74" y="36"/>
                      <a:pt x="74" y="36"/>
                    </a:cubicBezTo>
                    <a:cubicBezTo>
                      <a:pt x="87" y="36"/>
                      <a:pt x="87" y="36"/>
                      <a:pt x="87" y="36"/>
                    </a:cubicBezTo>
                    <a:cubicBezTo>
                      <a:pt x="87" y="66"/>
                      <a:pt x="87" y="66"/>
                      <a:pt x="87" y="66"/>
                    </a:cubicBezTo>
                    <a:cubicBezTo>
                      <a:pt x="117" y="66"/>
                      <a:pt x="117" y="66"/>
                      <a:pt x="117" y="66"/>
                    </a:cubicBezTo>
                    <a:cubicBezTo>
                      <a:pt x="117" y="79"/>
                      <a:pt x="117" y="79"/>
                      <a:pt x="117" y="79"/>
                    </a:cubicBezTo>
                    <a:cubicBezTo>
                      <a:pt x="87" y="79"/>
                      <a:pt x="87" y="79"/>
                      <a:pt x="87" y="79"/>
                    </a:cubicBezTo>
                    <a:lnTo>
                      <a:pt x="87" y="109"/>
                    </a:lnTo>
                    <a:close/>
                    <a:moveTo>
                      <a:pt x="124" y="129"/>
                    </a:moveTo>
                    <a:cubicBezTo>
                      <a:pt x="111" y="139"/>
                      <a:pt x="96" y="143"/>
                      <a:pt x="81" y="143"/>
                    </a:cubicBezTo>
                    <a:cubicBezTo>
                      <a:pt x="59" y="143"/>
                      <a:pt x="38" y="134"/>
                      <a:pt x="24" y="115"/>
                    </a:cubicBezTo>
                    <a:cubicBezTo>
                      <a:pt x="0" y="84"/>
                      <a:pt x="6" y="38"/>
                      <a:pt x="37" y="14"/>
                    </a:cubicBezTo>
                    <a:cubicBezTo>
                      <a:pt x="50" y="4"/>
                      <a:pt x="66" y="0"/>
                      <a:pt x="81" y="0"/>
                    </a:cubicBezTo>
                    <a:cubicBezTo>
                      <a:pt x="102" y="0"/>
                      <a:pt x="124" y="9"/>
                      <a:pt x="138" y="28"/>
                    </a:cubicBezTo>
                    <a:cubicBezTo>
                      <a:pt x="162" y="60"/>
                      <a:pt x="156" y="105"/>
                      <a:pt x="124" y="129"/>
                    </a:cubicBezTo>
                    <a:close/>
                    <a:moveTo>
                      <a:pt x="130" y="34"/>
                    </a:moveTo>
                    <a:cubicBezTo>
                      <a:pt x="119" y="18"/>
                      <a:pt x="100" y="9"/>
                      <a:pt x="81" y="9"/>
                    </a:cubicBezTo>
                    <a:cubicBezTo>
                      <a:pt x="67" y="9"/>
                      <a:pt x="54" y="14"/>
                      <a:pt x="43" y="22"/>
                    </a:cubicBezTo>
                    <a:cubicBezTo>
                      <a:pt x="16" y="43"/>
                      <a:pt x="10" y="82"/>
                      <a:pt x="31" y="109"/>
                    </a:cubicBezTo>
                    <a:cubicBezTo>
                      <a:pt x="43" y="125"/>
                      <a:pt x="61" y="134"/>
                      <a:pt x="81" y="134"/>
                    </a:cubicBezTo>
                    <a:cubicBezTo>
                      <a:pt x="95" y="134"/>
                      <a:pt x="108" y="130"/>
                      <a:pt x="119" y="121"/>
                    </a:cubicBezTo>
                    <a:cubicBezTo>
                      <a:pt x="146" y="100"/>
                      <a:pt x="151" y="61"/>
                      <a:pt x="130" y="34"/>
                    </a:cubicBezTo>
                    <a:close/>
                  </a:path>
                </a:pathLst>
              </a:custGeom>
              <a:solidFill>
                <a:schemeClr val="tx1">
                  <a:lumMod val="20000"/>
                  <a:lumOff val="80000"/>
                </a:schemeClr>
              </a:solidFill>
              <a:ln>
                <a:noFill/>
              </a:ln>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grpSp>
      <p:grpSp>
        <p:nvGrpSpPr>
          <p:cNvPr id="55" name="Group 54"/>
          <p:cNvGrpSpPr/>
          <p:nvPr/>
        </p:nvGrpSpPr>
        <p:grpSpPr>
          <a:xfrm>
            <a:off x="9964768" y="1898564"/>
            <a:ext cx="2197814" cy="376184"/>
            <a:chOff x="391996" y="1582404"/>
            <a:chExt cx="2197814" cy="376184"/>
          </a:xfrm>
        </p:grpSpPr>
        <p:cxnSp>
          <p:nvCxnSpPr>
            <p:cNvPr id="56" name="Straight Connector 55"/>
            <p:cNvCxnSpPr/>
            <p:nvPr/>
          </p:nvCxnSpPr>
          <p:spPr>
            <a:xfrm>
              <a:off x="391996" y="1757624"/>
              <a:ext cx="2197814" cy="0"/>
            </a:xfrm>
            <a:prstGeom prst="line">
              <a:avLst/>
            </a:prstGeom>
            <a:ln>
              <a:solidFill>
                <a:schemeClr val="tx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57" name="Group 56"/>
            <p:cNvGrpSpPr/>
            <p:nvPr/>
          </p:nvGrpSpPr>
          <p:grpSpPr>
            <a:xfrm>
              <a:off x="1278258" y="1582404"/>
              <a:ext cx="425393" cy="376184"/>
              <a:chOff x="10497181" y="745210"/>
              <a:chExt cx="425451" cy="376237"/>
            </a:xfrm>
          </p:grpSpPr>
          <p:sp>
            <p:nvSpPr>
              <p:cNvPr id="58" name="Oval 57"/>
              <p:cNvSpPr/>
              <p:nvPr/>
            </p:nvSpPr>
            <p:spPr bwMode="auto">
              <a:xfrm>
                <a:off x="10523268" y="748548"/>
                <a:ext cx="369560" cy="36956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9" name="Freeform 7"/>
              <p:cNvSpPr>
                <a:spLocks noEditPoints="1"/>
              </p:cNvSpPr>
              <p:nvPr/>
            </p:nvSpPr>
            <p:spPr bwMode="black">
              <a:xfrm>
                <a:off x="10497181" y="745210"/>
                <a:ext cx="425451" cy="376237"/>
              </a:xfrm>
              <a:custGeom>
                <a:avLst/>
                <a:gdLst>
                  <a:gd name="T0" fmla="*/ 87 w 162"/>
                  <a:gd name="T1" fmla="*/ 109 h 143"/>
                  <a:gd name="T2" fmla="*/ 74 w 162"/>
                  <a:gd name="T3" fmla="*/ 109 h 143"/>
                  <a:gd name="T4" fmla="*/ 74 w 162"/>
                  <a:gd name="T5" fmla="*/ 79 h 143"/>
                  <a:gd name="T6" fmla="*/ 45 w 162"/>
                  <a:gd name="T7" fmla="*/ 79 h 143"/>
                  <a:gd name="T8" fmla="*/ 45 w 162"/>
                  <a:gd name="T9" fmla="*/ 66 h 143"/>
                  <a:gd name="T10" fmla="*/ 74 w 162"/>
                  <a:gd name="T11" fmla="*/ 66 h 143"/>
                  <a:gd name="T12" fmla="*/ 74 w 162"/>
                  <a:gd name="T13" fmla="*/ 36 h 143"/>
                  <a:gd name="T14" fmla="*/ 87 w 162"/>
                  <a:gd name="T15" fmla="*/ 36 h 143"/>
                  <a:gd name="T16" fmla="*/ 87 w 162"/>
                  <a:gd name="T17" fmla="*/ 66 h 143"/>
                  <a:gd name="T18" fmla="*/ 117 w 162"/>
                  <a:gd name="T19" fmla="*/ 66 h 143"/>
                  <a:gd name="T20" fmla="*/ 117 w 162"/>
                  <a:gd name="T21" fmla="*/ 79 h 143"/>
                  <a:gd name="T22" fmla="*/ 87 w 162"/>
                  <a:gd name="T23" fmla="*/ 79 h 143"/>
                  <a:gd name="T24" fmla="*/ 87 w 162"/>
                  <a:gd name="T25" fmla="*/ 109 h 143"/>
                  <a:gd name="T26" fmla="*/ 124 w 162"/>
                  <a:gd name="T27" fmla="*/ 129 h 143"/>
                  <a:gd name="T28" fmla="*/ 81 w 162"/>
                  <a:gd name="T29" fmla="*/ 143 h 143"/>
                  <a:gd name="T30" fmla="*/ 24 w 162"/>
                  <a:gd name="T31" fmla="*/ 115 h 143"/>
                  <a:gd name="T32" fmla="*/ 37 w 162"/>
                  <a:gd name="T33" fmla="*/ 14 h 143"/>
                  <a:gd name="T34" fmla="*/ 81 w 162"/>
                  <a:gd name="T35" fmla="*/ 0 h 143"/>
                  <a:gd name="T36" fmla="*/ 138 w 162"/>
                  <a:gd name="T37" fmla="*/ 28 h 143"/>
                  <a:gd name="T38" fmla="*/ 124 w 162"/>
                  <a:gd name="T39" fmla="*/ 129 h 143"/>
                  <a:gd name="T40" fmla="*/ 130 w 162"/>
                  <a:gd name="T41" fmla="*/ 34 h 143"/>
                  <a:gd name="T42" fmla="*/ 81 w 162"/>
                  <a:gd name="T43" fmla="*/ 9 h 143"/>
                  <a:gd name="T44" fmla="*/ 43 w 162"/>
                  <a:gd name="T45" fmla="*/ 22 h 143"/>
                  <a:gd name="T46" fmla="*/ 31 w 162"/>
                  <a:gd name="T47" fmla="*/ 109 h 143"/>
                  <a:gd name="T48" fmla="*/ 81 w 162"/>
                  <a:gd name="T49" fmla="*/ 134 h 143"/>
                  <a:gd name="T50" fmla="*/ 119 w 162"/>
                  <a:gd name="T51" fmla="*/ 121 h 143"/>
                  <a:gd name="T52" fmla="*/ 130 w 162"/>
                  <a:gd name="T53" fmla="*/ 3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143">
                    <a:moveTo>
                      <a:pt x="87" y="109"/>
                    </a:moveTo>
                    <a:cubicBezTo>
                      <a:pt x="74" y="109"/>
                      <a:pt x="74" y="109"/>
                      <a:pt x="74" y="109"/>
                    </a:cubicBezTo>
                    <a:cubicBezTo>
                      <a:pt x="74" y="79"/>
                      <a:pt x="74" y="79"/>
                      <a:pt x="74" y="79"/>
                    </a:cubicBezTo>
                    <a:cubicBezTo>
                      <a:pt x="45" y="79"/>
                      <a:pt x="45" y="79"/>
                      <a:pt x="45" y="79"/>
                    </a:cubicBezTo>
                    <a:cubicBezTo>
                      <a:pt x="45" y="66"/>
                      <a:pt x="45" y="66"/>
                      <a:pt x="45" y="66"/>
                    </a:cubicBezTo>
                    <a:cubicBezTo>
                      <a:pt x="74" y="66"/>
                      <a:pt x="74" y="66"/>
                      <a:pt x="74" y="66"/>
                    </a:cubicBezTo>
                    <a:cubicBezTo>
                      <a:pt x="74" y="36"/>
                      <a:pt x="74" y="36"/>
                      <a:pt x="74" y="36"/>
                    </a:cubicBezTo>
                    <a:cubicBezTo>
                      <a:pt x="87" y="36"/>
                      <a:pt x="87" y="36"/>
                      <a:pt x="87" y="36"/>
                    </a:cubicBezTo>
                    <a:cubicBezTo>
                      <a:pt x="87" y="66"/>
                      <a:pt x="87" y="66"/>
                      <a:pt x="87" y="66"/>
                    </a:cubicBezTo>
                    <a:cubicBezTo>
                      <a:pt x="117" y="66"/>
                      <a:pt x="117" y="66"/>
                      <a:pt x="117" y="66"/>
                    </a:cubicBezTo>
                    <a:cubicBezTo>
                      <a:pt x="117" y="79"/>
                      <a:pt x="117" y="79"/>
                      <a:pt x="117" y="79"/>
                    </a:cubicBezTo>
                    <a:cubicBezTo>
                      <a:pt x="87" y="79"/>
                      <a:pt x="87" y="79"/>
                      <a:pt x="87" y="79"/>
                    </a:cubicBezTo>
                    <a:lnTo>
                      <a:pt x="87" y="109"/>
                    </a:lnTo>
                    <a:close/>
                    <a:moveTo>
                      <a:pt x="124" y="129"/>
                    </a:moveTo>
                    <a:cubicBezTo>
                      <a:pt x="111" y="139"/>
                      <a:pt x="96" y="143"/>
                      <a:pt x="81" y="143"/>
                    </a:cubicBezTo>
                    <a:cubicBezTo>
                      <a:pt x="59" y="143"/>
                      <a:pt x="38" y="134"/>
                      <a:pt x="24" y="115"/>
                    </a:cubicBezTo>
                    <a:cubicBezTo>
                      <a:pt x="0" y="84"/>
                      <a:pt x="6" y="38"/>
                      <a:pt x="37" y="14"/>
                    </a:cubicBezTo>
                    <a:cubicBezTo>
                      <a:pt x="50" y="4"/>
                      <a:pt x="66" y="0"/>
                      <a:pt x="81" y="0"/>
                    </a:cubicBezTo>
                    <a:cubicBezTo>
                      <a:pt x="102" y="0"/>
                      <a:pt x="124" y="9"/>
                      <a:pt x="138" y="28"/>
                    </a:cubicBezTo>
                    <a:cubicBezTo>
                      <a:pt x="162" y="60"/>
                      <a:pt x="156" y="105"/>
                      <a:pt x="124" y="129"/>
                    </a:cubicBezTo>
                    <a:close/>
                    <a:moveTo>
                      <a:pt x="130" y="34"/>
                    </a:moveTo>
                    <a:cubicBezTo>
                      <a:pt x="119" y="18"/>
                      <a:pt x="100" y="9"/>
                      <a:pt x="81" y="9"/>
                    </a:cubicBezTo>
                    <a:cubicBezTo>
                      <a:pt x="67" y="9"/>
                      <a:pt x="54" y="14"/>
                      <a:pt x="43" y="22"/>
                    </a:cubicBezTo>
                    <a:cubicBezTo>
                      <a:pt x="16" y="43"/>
                      <a:pt x="10" y="82"/>
                      <a:pt x="31" y="109"/>
                    </a:cubicBezTo>
                    <a:cubicBezTo>
                      <a:pt x="43" y="125"/>
                      <a:pt x="61" y="134"/>
                      <a:pt x="81" y="134"/>
                    </a:cubicBezTo>
                    <a:cubicBezTo>
                      <a:pt x="95" y="134"/>
                      <a:pt x="108" y="130"/>
                      <a:pt x="119" y="121"/>
                    </a:cubicBezTo>
                    <a:cubicBezTo>
                      <a:pt x="146" y="100"/>
                      <a:pt x="151" y="61"/>
                      <a:pt x="130" y="34"/>
                    </a:cubicBezTo>
                    <a:close/>
                  </a:path>
                </a:pathLst>
              </a:custGeom>
              <a:solidFill>
                <a:schemeClr val="tx1">
                  <a:lumMod val="20000"/>
                  <a:lumOff val="80000"/>
                </a:schemeClr>
              </a:solidFill>
              <a:ln>
                <a:noFill/>
              </a:ln>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grpSp>
      <p:sp>
        <p:nvSpPr>
          <p:cNvPr id="60" name="Rectangle 59"/>
          <p:cNvSpPr/>
          <p:nvPr/>
        </p:nvSpPr>
        <p:spPr>
          <a:xfrm>
            <a:off x="266550" y="5861407"/>
            <a:ext cx="11587176" cy="276999"/>
          </a:xfrm>
          <a:prstGeom prst="rect">
            <a:avLst/>
          </a:prstGeom>
        </p:spPr>
        <p:txBody>
          <a:bodyPr wrap="square">
            <a:spAutoFit/>
          </a:bodyPr>
          <a:lstStyle/>
          <a:p>
            <a:r>
              <a:rPr lang="en-US" sz="1200" b="1" dirty="0">
                <a:effectLst/>
                <a:latin typeface="Segoe UI" panose="020B0502040204020203" pitchFamily="34" charset="0"/>
                <a:ea typeface="Calibri" panose="020F0502020204030204" pitchFamily="34" charset="0"/>
                <a:cs typeface="Segoe UI" panose="020B0502040204020203" pitchFamily="34" charset="0"/>
              </a:rPr>
              <a:t>For more partner evidence information, please visit: </a:t>
            </a:r>
            <a:r>
              <a:rPr lang="en-US" sz="1200" dirty="0">
                <a:solidFill>
                  <a:srgbClr val="0563C1"/>
                </a:solidFill>
                <a:effectLst/>
                <a:latin typeface="Segoe UI" panose="020B0502040204020203" pitchFamily="34" charset="0"/>
                <a:ea typeface="Calibri" panose="020F0502020204030204" pitchFamily="34" charset="0"/>
                <a:cs typeface="Segoe UI" panose="020B0502040204020203" pitchFamily="34" charset="0"/>
                <a:hlinkClick r:id="rId8"/>
              </a:rPr>
              <a:t>https://www.microsoft.com/en-us/server-cloud/enterprise-mobility/overview.aspx</a:t>
            </a:r>
            <a:r>
              <a:rPr lang="en-US" sz="1200" dirty="0">
                <a:solidFill>
                  <a:srgbClr val="0070C0"/>
                </a:solidFill>
                <a:effectLst/>
                <a:latin typeface="Segoe UI" panose="020B0502040204020203" pitchFamily="34" charset="0"/>
                <a:ea typeface="Calibri" panose="020F0502020204030204" pitchFamily="34" charset="0"/>
                <a:cs typeface="Segoe UI" panose="020B0502040204020203" pitchFamily="34" charset="0"/>
              </a:rPr>
              <a:t> </a:t>
            </a:r>
            <a:endParaRPr lang="en-US" sz="1200" dirty="0">
              <a:latin typeface="Segoe UI" panose="020B0502040204020203" pitchFamily="34" charset="0"/>
              <a:cs typeface="Segoe UI" panose="020B0502040204020203" pitchFamily="34" charset="0"/>
            </a:endParaRPr>
          </a:p>
        </p:txBody>
      </p:sp>
      <p:pic>
        <p:nvPicPr>
          <p:cNvPr id="72" name="Picture 7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08983" y="1434131"/>
            <a:ext cx="2012899" cy="352257"/>
          </a:xfrm>
          <a:prstGeom prst="rect">
            <a:avLst/>
          </a:prstGeom>
        </p:spPr>
      </p:pic>
      <p:grpSp>
        <p:nvGrpSpPr>
          <p:cNvPr id="75" name="Group 74"/>
          <p:cNvGrpSpPr/>
          <p:nvPr/>
        </p:nvGrpSpPr>
        <p:grpSpPr>
          <a:xfrm>
            <a:off x="2795841" y="2349537"/>
            <a:ext cx="1970236" cy="403868"/>
            <a:chOff x="4319484" y="2071871"/>
            <a:chExt cx="2825028" cy="698500"/>
          </a:xfrm>
        </p:grpSpPr>
        <p:sp>
          <p:nvSpPr>
            <p:cNvPr id="76" name="Rectangle 75"/>
            <p:cNvSpPr/>
            <p:nvPr/>
          </p:nvSpPr>
          <p:spPr bwMode="auto">
            <a:xfrm>
              <a:off x="4319484" y="2071871"/>
              <a:ext cx="2825028" cy="698500"/>
            </a:xfrm>
            <a:prstGeom prst="rect">
              <a:avLst/>
            </a:prstGeom>
            <a:solidFill>
              <a:srgbClr val="033A81"/>
            </a:solidFill>
            <a:ln w="9525" cap="flat" cmpd="sng" algn="ctr">
              <a:noFill/>
              <a:prstDash val="solid"/>
              <a:headEnd type="none" w="med" len="med"/>
              <a:tailEnd type="none" w="med" len="med"/>
            </a:ln>
            <a:effectLst>
              <a:softEdge rad="31750"/>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7" name="Picture 7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92508" y="2098386"/>
              <a:ext cx="1727748" cy="621086"/>
            </a:xfrm>
            <a:prstGeom prst="rect">
              <a:avLst/>
            </a:prstGeom>
            <a:effectLst>
              <a:softEdge rad="31750"/>
            </a:effectLst>
          </p:spPr>
        </p:pic>
      </p:grpSp>
      <p:pic>
        <p:nvPicPr>
          <p:cNvPr id="78"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96510" y="1356654"/>
            <a:ext cx="1832497" cy="444242"/>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Picture 7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44806" y="2339352"/>
            <a:ext cx="896954" cy="403062"/>
          </a:xfrm>
          <a:prstGeom prst="rect">
            <a:avLst/>
          </a:prstGeom>
        </p:spPr>
      </p:pic>
      <p:pic>
        <p:nvPicPr>
          <p:cNvPr id="87" name="Picture 86"/>
          <p:cNvPicPr>
            <a:picLocks noChangeAspect="1"/>
          </p:cNvPicPr>
          <p:nvPr/>
        </p:nvPicPr>
        <p:blipFill>
          <a:blip r:embed="rId13"/>
          <a:stretch>
            <a:fillRect/>
          </a:stretch>
        </p:blipFill>
        <p:spPr>
          <a:xfrm>
            <a:off x="7854361" y="1270256"/>
            <a:ext cx="1579827" cy="543755"/>
          </a:xfrm>
          <a:prstGeom prst="rect">
            <a:avLst/>
          </a:prstGeom>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460655" y="2387088"/>
            <a:ext cx="1191225" cy="330896"/>
          </a:xfrm>
          <a:prstGeom prst="rect">
            <a:avLst/>
          </a:prstGeom>
        </p:spPr>
      </p:pic>
    </p:spTree>
    <p:extLst>
      <p:ext uri="{BB962C8B-B14F-4D97-AF65-F5344CB8AC3E}">
        <p14:creationId xmlns:p14="http://schemas.microsoft.com/office/powerpoint/2010/main" val="3588006366"/>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12436475" cy="212566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p:cNvGrpSpPr/>
          <p:nvPr/>
        </p:nvGrpSpPr>
        <p:grpSpPr>
          <a:xfrm>
            <a:off x="0" y="4073"/>
            <a:ext cx="12436475" cy="3224319"/>
            <a:chOff x="0" y="4073"/>
            <a:chExt cx="12436475" cy="3224319"/>
          </a:xfrm>
        </p:grpSpPr>
        <p:grpSp>
          <p:nvGrpSpPr>
            <p:cNvPr id="24" name="Group 8"/>
            <p:cNvGrpSpPr>
              <a:grpSpLocks noChangeAspect="1"/>
            </p:cNvGrpSpPr>
            <p:nvPr/>
          </p:nvGrpSpPr>
          <p:grpSpPr bwMode="auto">
            <a:xfrm flipH="1">
              <a:off x="2419029" y="1556535"/>
              <a:ext cx="1602420" cy="876697"/>
              <a:chOff x="1356" y="1378"/>
              <a:chExt cx="2144" cy="1173"/>
            </a:xfrm>
            <a:solidFill>
              <a:srgbClr val="EFEFEF"/>
            </a:solidFill>
          </p:grpSpPr>
          <p:sp>
            <p:nvSpPr>
              <p:cNvPr id="25" name="Freeform 9"/>
              <p:cNvSpPr>
                <a:spLocks/>
              </p:cNvSpPr>
              <p:nvPr/>
            </p:nvSpPr>
            <p:spPr bwMode="auto">
              <a:xfrm>
                <a:off x="1356" y="1378"/>
                <a:ext cx="2144" cy="1173"/>
              </a:xfrm>
              <a:custGeom>
                <a:avLst/>
                <a:gdLst>
                  <a:gd name="T0" fmla="*/ 768 w 971"/>
                  <a:gd name="T1" fmla="*/ 123 h 530"/>
                  <a:gd name="T2" fmla="*/ 701 w 971"/>
                  <a:gd name="T3" fmla="*/ 135 h 530"/>
                  <a:gd name="T4" fmla="*/ 471 w 971"/>
                  <a:gd name="T5" fmla="*/ 0 h 530"/>
                  <a:gd name="T6" fmla="*/ 215 w 971"/>
                  <a:gd name="T7" fmla="*/ 197 h 530"/>
                  <a:gd name="T8" fmla="*/ 169 w 971"/>
                  <a:gd name="T9" fmla="*/ 191 h 530"/>
                  <a:gd name="T10" fmla="*/ 0 w 971"/>
                  <a:gd name="T11" fmla="*/ 360 h 530"/>
                  <a:gd name="T12" fmla="*/ 169 w 971"/>
                  <a:gd name="T13" fmla="*/ 530 h 530"/>
                  <a:gd name="T14" fmla="*/ 768 w 971"/>
                  <a:gd name="T15" fmla="*/ 530 h 530"/>
                  <a:gd name="T16" fmla="*/ 971 w 971"/>
                  <a:gd name="T17" fmla="*/ 327 h 530"/>
                  <a:gd name="T18" fmla="*/ 768 w 971"/>
                  <a:gd name="T19" fmla="*/ 123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1" h="530">
                    <a:moveTo>
                      <a:pt x="768" y="123"/>
                    </a:moveTo>
                    <a:cubicBezTo>
                      <a:pt x="745" y="123"/>
                      <a:pt x="722" y="127"/>
                      <a:pt x="701" y="135"/>
                    </a:cubicBezTo>
                    <a:cubicBezTo>
                      <a:pt x="655" y="54"/>
                      <a:pt x="569" y="0"/>
                      <a:pt x="471" y="0"/>
                    </a:cubicBezTo>
                    <a:cubicBezTo>
                      <a:pt x="348" y="0"/>
                      <a:pt x="245" y="84"/>
                      <a:pt x="215" y="197"/>
                    </a:cubicBezTo>
                    <a:cubicBezTo>
                      <a:pt x="200" y="193"/>
                      <a:pt x="185" y="191"/>
                      <a:pt x="169" y="191"/>
                    </a:cubicBezTo>
                    <a:cubicBezTo>
                      <a:pt x="76" y="191"/>
                      <a:pt x="0" y="267"/>
                      <a:pt x="0" y="360"/>
                    </a:cubicBezTo>
                    <a:cubicBezTo>
                      <a:pt x="0" y="454"/>
                      <a:pt x="76" y="530"/>
                      <a:pt x="169" y="530"/>
                    </a:cubicBezTo>
                    <a:cubicBezTo>
                      <a:pt x="768" y="530"/>
                      <a:pt x="768" y="530"/>
                      <a:pt x="768" y="530"/>
                    </a:cubicBezTo>
                    <a:cubicBezTo>
                      <a:pt x="880" y="530"/>
                      <a:pt x="971" y="439"/>
                      <a:pt x="971" y="327"/>
                    </a:cubicBezTo>
                    <a:cubicBezTo>
                      <a:pt x="971" y="214"/>
                      <a:pt x="880" y="123"/>
                      <a:pt x="768" y="1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0"/>
              <p:cNvSpPr>
                <a:spLocks/>
              </p:cNvSpPr>
              <p:nvPr/>
            </p:nvSpPr>
            <p:spPr bwMode="auto">
              <a:xfrm>
                <a:off x="1356" y="1714"/>
                <a:ext cx="1316" cy="837"/>
              </a:xfrm>
              <a:custGeom>
                <a:avLst/>
                <a:gdLst>
                  <a:gd name="T0" fmla="*/ 231 w 596"/>
                  <a:gd name="T1" fmla="*/ 0 h 378"/>
                  <a:gd name="T2" fmla="*/ 215 w 596"/>
                  <a:gd name="T3" fmla="*/ 45 h 378"/>
                  <a:gd name="T4" fmla="*/ 215 w 596"/>
                  <a:gd name="T5" fmla="*/ 45 h 378"/>
                  <a:gd name="T6" fmla="*/ 169 w 596"/>
                  <a:gd name="T7" fmla="*/ 39 h 378"/>
                  <a:gd name="T8" fmla="*/ 0 w 596"/>
                  <a:gd name="T9" fmla="*/ 208 h 378"/>
                  <a:gd name="T10" fmla="*/ 169 w 596"/>
                  <a:gd name="T11" fmla="*/ 378 h 378"/>
                  <a:gd name="T12" fmla="*/ 596 w 596"/>
                  <a:gd name="T13" fmla="*/ 378 h 378"/>
                  <a:gd name="T14" fmla="*/ 231 w 596"/>
                  <a:gd name="T15" fmla="*/ 0 h 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6" h="378">
                    <a:moveTo>
                      <a:pt x="231" y="0"/>
                    </a:moveTo>
                    <a:cubicBezTo>
                      <a:pt x="224" y="14"/>
                      <a:pt x="219" y="29"/>
                      <a:pt x="215" y="45"/>
                    </a:cubicBezTo>
                    <a:cubicBezTo>
                      <a:pt x="215" y="45"/>
                      <a:pt x="215" y="45"/>
                      <a:pt x="215" y="45"/>
                    </a:cubicBezTo>
                    <a:cubicBezTo>
                      <a:pt x="200" y="41"/>
                      <a:pt x="185" y="39"/>
                      <a:pt x="169" y="39"/>
                    </a:cubicBezTo>
                    <a:cubicBezTo>
                      <a:pt x="76" y="39"/>
                      <a:pt x="0" y="115"/>
                      <a:pt x="0" y="208"/>
                    </a:cubicBezTo>
                    <a:cubicBezTo>
                      <a:pt x="0" y="302"/>
                      <a:pt x="76" y="378"/>
                      <a:pt x="169" y="378"/>
                    </a:cubicBezTo>
                    <a:cubicBezTo>
                      <a:pt x="596" y="378"/>
                      <a:pt x="596" y="378"/>
                      <a:pt x="596" y="378"/>
                    </a:cubicBezTo>
                    <a:cubicBezTo>
                      <a:pt x="231" y="0"/>
                      <a:pt x="231" y="0"/>
                      <a:pt x="23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 name="Group 8"/>
            <p:cNvGrpSpPr>
              <a:grpSpLocks noChangeAspect="1"/>
            </p:cNvGrpSpPr>
            <p:nvPr/>
          </p:nvGrpSpPr>
          <p:grpSpPr bwMode="auto">
            <a:xfrm>
              <a:off x="4846784" y="1578485"/>
              <a:ext cx="1602420" cy="876697"/>
              <a:chOff x="1356" y="1378"/>
              <a:chExt cx="2144" cy="1173"/>
            </a:xfrm>
            <a:solidFill>
              <a:schemeClr val="bg1"/>
            </a:solidFill>
          </p:grpSpPr>
          <p:sp>
            <p:nvSpPr>
              <p:cNvPr id="21" name="Freeform 9"/>
              <p:cNvSpPr>
                <a:spLocks/>
              </p:cNvSpPr>
              <p:nvPr/>
            </p:nvSpPr>
            <p:spPr bwMode="auto">
              <a:xfrm>
                <a:off x="1356" y="1378"/>
                <a:ext cx="2144" cy="1173"/>
              </a:xfrm>
              <a:custGeom>
                <a:avLst/>
                <a:gdLst>
                  <a:gd name="T0" fmla="*/ 768 w 971"/>
                  <a:gd name="T1" fmla="*/ 123 h 530"/>
                  <a:gd name="T2" fmla="*/ 701 w 971"/>
                  <a:gd name="T3" fmla="*/ 135 h 530"/>
                  <a:gd name="T4" fmla="*/ 471 w 971"/>
                  <a:gd name="T5" fmla="*/ 0 h 530"/>
                  <a:gd name="T6" fmla="*/ 215 w 971"/>
                  <a:gd name="T7" fmla="*/ 197 h 530"/>
                  <a:gd name="T8" fmla="*/ 169 w 971"/>
                  <a:gd name="T9" fmla="*/ 191 h 530"/>
                  <a:gd name="T10" fmla="*/ 0 w 971"/>
                  <a:gd name="T11" fmla="*/ 360 h 530"/>
                  <a:gd name="T12" fmla="*/ 169 w 971"/>
                  <a:gd name="T13" fmla="*/ 530 h 530"/>
                  <a:gd name="T14" fmla="*/ 768 w 971"/>
                  <a:gd name="T15" fmla="*/ 530 h 530"/>
                  <a:gd name="T16" fmla="*/ 971 w 971"/>
                  <a:gd name="T17" fmla="*/ 327 h 530"/>
                  <a:gd name="T18" fmla="*/ 768 w 971"/>
                  <a:gd name="T19" fmla="*/ 123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1" h="530">
                    <a:moveTo>
                      <a:pt x="768" y="123"/>
                    </a:moveTo>
                    <a:cubicBezTo>
                      <a:pt x="745" y="123"/>
                      <a:pt x="722" y="127"/>
                      <a:pt x="701" y="135"/>
                    </a:cubicBezTo>
                    <a:cubicBezTo>
                      <a:pt x="655" y="54"/>
                      <a:pt x="569" y="0"/>
                      <a:pt x="471" y="0"/>
                    </a:cubicBezTo>
                    <a:cubicBezTo>
                      <a:pt x="348" y="0"/>
                      <a:pt x="245" y="84"/>
                      <a:pt x="215" y="197"/>
                    </a:cubicBezTo>
                    <a:cubicBezTo>
                      <a:pt x="200" y="193"/>
                      <a:pt x="185" y="191"/>
                      <a:pt x="169" y="191"/>
                    </a:cubicBezTo>
                    <a:cubicBezTo>
                      <a:pt x="76" y="191"/>
                      <a:pt x="0" y="267"/>
                      <a:pt x="0" y="360"/>
                    </a:cubicBezTo>
                    <a:cubicBezTo>
                      <a:pt x="0" y="454"/>
                      <a:pt x="76" y="530"/>
                      <a:pt x="169" y="530"/>
                    </a:cubicBezTo>
                    <a:cubicBezTo>
                      <a:pt x="768" y="530"/>
                      <a:pt x="768" y="530"/>
                      <a:pt x="768" y="530"/>
                    </a:cubicBezTo>
                    <a:cubicBezTo>
                      <a:pt x="880" y="530"/>
                      <a:pt x="971" y="439"/>
                      <a:pt x="971" y="327"/>
                    </a:cubicBezTo>
                    <a:cubicBezTo>
                      <a:pt x="971" y="214"/>
                      <a:pt x="880" y="123"/>
                      <a:pt x="768" y="1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0"/>
              <p:cNvSpPr>
                <a:spLocks/>
              </p:cNvSpPr>
              <p:nvPr/>
            </p:nvSpPr>
            <p:spPr bwMode="auto">
              <a:xfrm>
                <a:off x="1356" y="1714"/>
                <a:ext cx="1316" cy="837"/>
              </a:xfrm>
              <a:custGeom>
                <a:avLst/>
                <a:gdLst>
                  <a:gd name="T0" fmla="*/ 231 w 596"/>
                  <a:gd name="T1" fmla="*/ 0 h 378"/>
                  <a:gd name="T2" fmla="*/ 215 w 596"/>
                  <a:gd name="T3" fmla="*/ 45 h 378"/>
                  <a:gd name="T4" fmla="*/ 215 w 596"/>
                  <a:gd name="T5" fmla="*/ 45 h 378"/>
                  <a:gd name="T6" fmla="*/ 169 w 596"/>
                  <a:gd name="T7" fmla="*/ 39 h 378"/>
                  <a:gd name="T8" fmla="*/ 0 w 596"/>
                  <a:gd name="T9" fmla="*/ 208 h 378"/>
                  <a:gd name="T10" fmla="*/ 169 w 596"/>
                  <a:gd name="T11" fmla="*/ 378 h 378"/>
                  <a:gd name="T12" fmla="*/ 596 w 596"/>
                  <a:gd name="T13" fmla="*/ 378 h 378"/>
                  <a:gd name="T14" fmla="*/ 231 w 596"/>
                  <a:gd name="T15" fmla="*/ 0 h 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6" h="378">
                    <a:moveTo>
                      <a:pt x="231" y="0"/>
                    </a:moveTo>
                    <a:cubicBezTo>
                      <a:pt x="224" y="14"/>
                      <a:pt x="219" y="29"/>
                      <a:pt x="215" y="45"/>
                    </a:cubicBezTo>
                    <a:cubicBezTo>
                      <a:pt x="215" y="45"/>
                      <a:pt x="215" y="45"/>
                      <a:pt x="215" y="45"/>
                    </a:cubicBezTo>
                    <a:cubicBezTo>
                      <a:pt x="200" y="41"/>
                      <a:pt x="185" y="39"/>
                      <a:pt x="169" y="39"/>
                    </a:cubicBezTo>
                    <a:cubicBezTo>
                      <a:pt x="76" y="39"/>
                      <a:pt x="0" y="115"/>
                      <a:pt x="0" y="208"/>
                    </a:cubicBezTo>
                    <a:cubicBezTo>
                      <a:pt x="0" y="302"/>
                      <a:pt x="76" y="378"/>
                      <a:pt x="169" y="378"/>
                    </a:cubicBezTo>
                    <a:cubicBezTo>
                      <a:pt x="596" y="378"/>
                      <a:pt x="596" y="378"/>
                      <a:pt x="596" y="378"/>
                    </a:cubicBezTo>
                    <a:cubicBezTo>
                      <a:pt x="231" y="0"/>
                      <a:pt x="231" y="0"/>
                      <a:pt x="23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3" name="Picture 22"/>
            <p:cNvPicPr>
              <a:picLocks noChangeAspect="1"/>
            </p:cNvPicPr>
            <p:nvPr/>
          </p:nvPicPr>
          <p:blipFill rotWithShape="1">
            <a:blip r:embed="rId2"/>
            <a:srcRect b="29971"/>
            <a:stretch/>
          </p:blipFill>
          <p:spPr>
            <a:xfrm flipH="1">
              <a:off x="537879" y="1356090"/>
              <a:ext cx="2660881" cy="772323"/>
            </a:xfrm>
            <a:prstGeom prst="rect">
              <a:avLst/>
            </a:prstGeom>
          </p:spPr>
        </p:pic>
        <p:pic>
          <p:nvPicPr>
            <p:cNvPr id="15" name="Picture 14"/>
            <p:cNvPicPr>
              <a:picLocks noChangeAspect="1"/>
            </p:cNvPicPr>
            <p:nvPr/>
          </p:nvPicPr>
          <p:blipFill>
            <a:blip r:embed="rId3"/>
            <a:stretch>
              <a:fillRect/>
            </a:stretch>
          </p:blipFill>
          <p:spPr>
            <a:xfrm>
              <a:off x="5645496" y="514666"/>
              <a:ext cx="4874829" cy="2020488"/>
            </a:xfrm>
            <a:prstGeom prst="rect">
              <a:avLst/>
            </a:prstGeom>
          </p:spPr>
        </p:pic>
        <p:sp>
          <p:nvSpPr>
            <p:cNvPr id="8" name="Rectangle 7"/>
            <p:cNvSpPr/>
            <p:nvPr/>
          </p:nvSpPr>
          <p:spPr bwMode="auto">
            <a:xfrm>
              <a:off x="0" y="2125663"/>
              <a:ext cx="12436475" cy="110272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34" name="Picture 33"/>
            <p:cNvPicPr>
              <a:picLocks noChangeAspect="1"/>
            </p:cNvPicPr>
            <p:nvPr/>
          </p:nvPicPr>
          <p:blipFill rotWithShape="1">
            <a:blip r:embed="rId4">
              <a:extLst>
                <a:ext uri="{28A0092B-C50C-407E-A947-70E740481C1C}">
                  <a14:useLocalDpi xmlns:a14="http://schemas.microsoft.com/office/drawing/2010/main" val="0"/>
                </a:ext>
              </a:extLst>
            </a:blip>
            <a:srcRect t="25649"/>
            <a:stretch/>
          </p:blipFill>
          <p:spPr>
            <a:xfrm>
              <a:off x="8306918" y="4073"/>
              <a:ext cx="2809995" cy="2121590"/>
            </a:xfrm>
            <a:prstGeom prst="rect">
              <a:avLst/>
            </a:prstGeom>
          </p:spPr>
        </p:pic>
        <p:pic>
          <p:nvPicPr>
            <p:cNvPr id="18" name="Picture 17"/>
            <p:cNvPicPr>
              <a:picLocks noChangeAspect="1"/>
            </p:cNvPicPr>
            <p:nvPr/>
          </p:nvPicPr>
          <p:blipFill>
            <a:blip r:embed="rId2"/>
            <a:stretch>
              <a:fillRect/>
            </a:stretch>
          </p:blipFill>
          <p:spPr>
            <a:xfrm flipH="1">
              <a:off x="7664429" y="1546477"/>
              <a:ext cx="1704587" cy="706506"/>
            </a:xfrm>
            <a:prstGeom prst="rect">
              <a:avLst/>
            </a:prstGeom>
          </p:spPr>
        </p:pic>
        <p:pic>
          <p:nvPicPr>
            <p:cNvPr id="16" name="Picture 15"/>
            <p:cNvPicPr>
              <a:picLocks noChangeAspect="1"/>
            </p:cNvPicPr>
            <p:nvPr/>
          </p:nvPicPr>
          <p:blipFill>
            <a:blip r:embed="rId2"/>
            <a:stretch>
              <a:fillRect/>
            </a:stretch>
          </p:blipFill>
          <p:spPr>
            <a:xfrm>
              <a:off x="9293125" y="1312049"/>
              <a:ext cx="2408355" cy="998199"/>
            </a:xfrm>
            <a:prstGeom prst="rect">
              <a:avLst/>
            </a:prstGeom>
          </p:spPr>
        </p:pic>
      </p:grpSp>
      <p:sp>
        <p:nvSpPr>
          <p:cNvPr id="2" name="Title 1"/>
          <p:cNvSpPr>
            <a:spLocks noGrp="1"/>
          </p:cNvSpPr>
          <p:nvPr>
            <p:ph type="title" idx="4294967295"/>
          </p:nvPr>
        </p:nvSpPr>
        <p:spPr>
          <a:xfrm>
            <a:off x="547688" y="295275"/>
            <a:ext cx="11888787" cy="917575"/>
          </a:xfrm>
        </p:spPr>
        <p:txBody>
          <a:bodyPr/>
          <a:lstStyle/>
          <a:p>
            <a:r>
              <a:rPr lang="en-US" dirty="0">
                <a:solidFill>
                  <a:schemeClr val="bg1"/>
                </a:solidFill>
              </a:rPr>
              <a:t>Win With Microsoft </a:t>
            </a:r>
          </a:p>
        </p:txBody>
      </p:sp>
      <p:sp>
        <p:nvSpPr>
          <p:cNvPr id="4" name="Title 2"/>
          <p:cNvSpPr txBox="1">
            <a:spLocks/>
          </p:cNvSpPr>
          <p:nvPr/>
        </p:nvSpPr>
        <p:spPr>
          <a:xfrm>
            <a:off x="4245567" y="2536665"/>
            <a:ext cx="3611880" cy="733138"/>
          </a:xfrm>
          <a:prstGeom prst="rect">
            <a:avLst/>
          </a:prstGeom>
        </p:spPr>
        <p:txBody>
          <a:bodyPr vert="horz" wrap="square" lIns="182880" tIns="146304" rIns="182880" bIns="146304" rtlCol="0" anchor="t">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sz="2400" dirty="0">
                <a:gradFill>
                  <a:gsLst>
                    <a:gs pos="2655">
                      <a:srgbClr val="505050"/>
                    </a:gs>
                    <a:gs pos="31000">
                      <a:srgbClr val="505050"/>
                    </a:gs>
                  </a:gsLst>
                  <a:lin ang="5400000" scaled="0"/>
                </a:gradFill>
              </a:rPr>
              <a:t>Enable</a:t>
            </a:r>
          </a:p>
        </p:txBody>
      </p:sp>
      <p:sp>
        <p:nvSpPr>
          <p:cNvPr id="5" name="TextBox 46"/>
          <p:cNvSpPr txBox="1"/>
          <p:nvPr/>
        </p:nvSpPr>
        <p:spPr>
          <a:xfrm>
            <a:off x="4785385" y="3057455"/>
            <a:ext cx="3405523" cy="2308324"/>
          </a:xfrm>
          <a:prstGeom prst="rect">
            <a:avLst/>
          </a:prstGeom>
          <a:noFill/>
        </p:spPr>
        <p:txBody>
          <a:bodyPr wrap="square" lIns="182880" tIns="146304" rIns="182880" bIns="14630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nSpc>
                <a:spcPct val="90000"/>
              </a:lnSpc>
              <a:spcBef>
                <a:spcPts val="600"/>
              </a:spcBef>
              <a:spcAft>
                <a:spcPts val="1200"/>
              </a:spcAft>
            </a:pPr>
            <a:r>
              <a:rPr lang="en-US" sz="1400" dirty="0">
                <a:gradFill>
                  <a:gsLst>
                    <a:gs pos="2917">
                      <a:srgbClr val="505050"/>
                    </a:gs>
                    <a:gs pos="30000">
                      <a:srgbClr val="505050"/>
                    </a:gs>
                  </a:gsLst>
                  <a:lin ang="5400000" scaled="0"/>
                </a:gradFill>
              </a:rPr>
              <a:t>Go to the Microsoft EMS Learning Paths for presales, sales, and technical readiness</a:t>
            </a:r>
          </a:p>
          <a:p>
            <a:pPr>
              <a:lnSpc>
                <a:spcPct val="90000"/>
              </a:lnSpc>
              <a:spcBef>
                <a:spcPts val="600"/>
              </a:spcBef>
              <a:spcAft>
                <a:spcPts val="1200"/>
              </a:spcAft>
            </a:pPr>
            <a:r>
              <a:rPr lang="en-US" sz="1400" dirty="0">
                <a:gradFill>
                  <a:gsLst>
                    <a:gs pos="2917">
                      <a:srgbClr val="505050"/>
                    </a:gs>
                    <a:gs pos="30000">
                      <a:srgbClr val="505050"/>
                    </a:gs>
                  </a:gsLst>
                  <a:lin ang="5400000" scaled="0"/>
                </a:gradFill>
              </a:rPr>
              <a:t>Use your </a:t>
            </a:r>
            <a:r>
              <a:rPr lang="en-US" sz="1400" dirty="0">
                <a:gradFill>
                  <a:gsLst>
                    <a:gs pos="2917">
                      <a:srgbClr val="505050"/>
                    </a:gs>
                    <a:gs pos="30000">
                      <a:srgbClr val="505050"/>
                    </a:gs>
                  </a:gsLst>
                  <a:lin ang="5400000" scaled="0"/>
                </a:gradFill>
                <a:hlinkClick r:id="rId5"/>
              </a:rPr>
              <a:t>EMS internal use rights </a:t>
            </a:r>
            <a:r>
              <a:rPr lang="en-US" sz="1400" dirty="0">
                <a:gradFill>
                  <a:gsLst>
                    <a:gs pos="2917">
                      <a:srgbClr val="505050"/>
                    </a:gs>
                    <a:gs pos="30000">
                      <a:srgbClr val="505050"/>
                    </a:gs>
                  </a:gsLst>
                  <a:lin ang="5400000" scaled="0"/>
                </a:gradFill>
              </a:rPr>
              <a:t>benefit from your Microsoft Partner Network competencies</a:t>
            </a:r>
          </a:p>
          <a:p>
            <a:pPr>
              <a:lnSpc>
                <a:spcPct val="90000"/>
              </a:lnSpc>
              <a:spcBef>
                <a:spcPts val="600"/>
              </a:spcBef>
              <a:spcAft>
                <a:spcPts val="1200"/>
              </a:spcAft>
            </a:pPr>
            <a:r>
              <a:rPr lang="en-US" sz="1400" dirty="0">
                <a:gradFill>
                  <a:gsLst>
                    <a:gs pos="2917">
                      <a:srgbClr val="505050"/>
                    </a:gs>
                    <a:gs pos="30000">
                      <a:srgbClr val="505050"/>
                    </a:gs>
                  </a:gsLst>
                  <a:lin ang="5400000" scaled="0"/>
                </a:gradFill>
              </a:rPr>
              <a:t>Leverage the </a:t>
            </a:r>
            <a:r>
              <a:rPr lang="en-US" sz="1400" dirty="0">
                <a:gradFill>
                  <a:gsLst>
                    <a:gs pos="2917">
                      <a:srgbClr val="505050"/>
                    </a:gs>
                    <a:gs pos="30000">
                      <a:srgbClr val="505050"/>
                    </a:gs>
                  </a:gsLst>
                  <a:lin ang="5400000" scaled="0"/>
                </a:gradFill>
                <a:hlinkClick r:id="rId6"/>
              </a:rPr>
              <a:t>hands-on proof-of-concepts</a:t>
            </a:r>
            <a:r>
              <a:rPr lang="en-US" sz="1400" dirty="0">
                <a:gradFill>
                  <a:gsLst>
                    <a:gs pos="2917">
                      <a:srgbClr val="505050"/>
                    </a:gs>
                    <a:gs pos="30000">
                      <a:srgbClr val="505050"/>
                    </a:gs>
                  </a:gsLst>
                  <a:lin ang="5400000" scaled="0"/>
                </a:gradFill>
              </a:rPr>
              <a:t> to build your sales pitch</a:t>
            </a:r>
          </a:p>
        </p:txBody>
      </p:sp>
      <p:sp>
        <p:nvSpPr>
          <p:cNvPr id="6" name="Freeform 5"/>
          <p:cNvSpPr>
            <a:spLocks noEditPoints="1"/>
          </p:cNvSpPr>
          <p:nvPr/>
        </p:nvSpPr>
        <p:spPr bwMode="black">
          <a:xfrm>
            <a:off x="4446586" y="3298121"/>
            <a:ext cx="379426" cy="380967"/>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accent3"/>
          </a:solidFill>
          <a:ln>
            <a:noFill/>
          </a:ln>
          <a:extLst/>
        </p:spPr>
        <p:txBody>
          <a:bodyPr vert="horz" wrap="square" lIns="89642" tIns="44821" rIns="89642" bIns="44821"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195">
              <a:defRPr/>
            </a:pPr>
            <a:endParaRPr lang="en-US" sz="1765" kern="0" dirty="0">
              <a:solidFill>
                <a:srgbClr val="505050"/>
              </a:solidFill>
            </a:endParaRPr>
          </a:p>
        </p:txBody>
      </p:sp>
      <p:sp>
        <p:nvSpPr>
          <p:cNvPr id="9" name="Freeform 8"/>
          <p:cNvSpPr>
            <a:spLocks noEditPoints="1"/>
          </p:cNvSpPr>
          <p:nvPr/>
        </p:nvSpPr>
        <p:spPr bwMode="black">
          <a:xfrm>
            <a:off x="4446586" y="3995474"/>
            <a:ext cx="379426" cy="380967"/>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accent3"/>
          </a:solidFill>
          <a:ln>
            <a:noFill/>
          </a:ln>
          <a:extLst/>
        </p:spPr>
        <p:txBody>
          <a:bodyPr vert="horz" wrap="square" lIns="89642" tIns="44821" rIns="89642" bIns="44821"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195">
              <a:defRPr/>
            </a:pPr>
            <a:endParaRPr lang="en-US" sz="1765" kern="0" dirty="0">
              <a:solidFill>
                <a:srgbClr val="505050"/>
              </a:solidFill>
            </a:endParaRPr>
          </a:p>
        </p:txBody>
      </p:sp>
      <p:sp>
        <p:nvSpPr>
          <p:cNvPr id="10" name="Freeform 9"/>
          <p:cNvSpPr>
            <a:spLocks noEditPoints="1"/>
          </p:cNvSpPr>
          <p:nvPr/>
        </p:nvSpPr>
        <p:spPr bwMode="black">
          <a:xfrm>
            <a:off x="4446586" y="4630097"/>
            <a:ext cx="379426" cy="380967"/>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accent3"/>
          </a:solidFill>
          <a:ln>
            <a:noFill/>
          </a:ln>
          <a:extLst/>
        </p:spPr>
        <p:txBody>
          <a:bodyPr vert="horz" wrap="square" lIns="89642" tIns="44821" rIns="89642" bIns="44821"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195">
              <a:defRPr/>
            </a:pPr>
            <a:endParaRPr lang="en-US" sz="1765" kern="0" dirty="0">
              <a:solidFill>
                <a:srgbClr val="505050"/>
              </a:solidFill>
            </a:endParaRPr>
          </a:p>
        </p:txBody>
      </p:sp>
      <p:sp>
        <p:nvSpPr>
          <p:cNvPr id="11" name="Title 2"/>
          <p:cNvSpPr txBox="1">
            <a:spLocks/>
          </p:cNvSpPr>
          <p:nvPr/>
        </p:nvSpPr>
        <p:spPr>
          <a:xfrm>
            <a:off x="267371" y="2536665"/>
            <a:ext cx="3611880" cy="733138"/>
          </a:xfrm>
          <a:prstGeom prst="rect">
            <a:avLst/>
          </a:prstGeom>
        </p:spPr>
        <p:txBody>
          <a:bodyPr vert="horz" wrap="square" lIns="182880" tIns="146304" rIns="182880" bIns="146304" rtlCol="0" anchor="t">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sz="2400" dirty="0">
                <a:gradFill>
                  <a:gsLst>
                    <a:gs pos="2655">
                      <a:srgbClr val="505050"/>
                    </a:gs>
                    <a:gs pos="31000">
                      <a:srgbClr val="505050"/>
                    </a:gs>
                  </a:gsLst>
                  <a:lin ang="5400000" scaled="0"/>
                </a:gradFill>
              </a:rPr>
              <a:t>Plan</a:t>
            </a:r>
          </a:p>
        </p:txBody>
      </p:sp>
      <p:sp>
        <p:nvSpPr>
          <p:cNvPr id="12" name="TextBox 51"/>
          <p:cNvSpPr txBox="1"/>
          <p:nvPr/>
        </p:nvSpPr>
        <p:spPr>
          <a:xfrm>
            <a:off x="807189" y="3057455"/>
            <a:ext cx="3405523" cy="2502223"/>
          </a:xfrm>
          <a:prstGeom prst="rect">
            <a:avLst/>
          </a:prstGeom>
          <a:noFill/>
        </p:spPr>
        <p:txBody>
          <a:bodyPr wrap="square" lIns="182880" tIns="146304" rIns="182880" bIns="14630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nSpc>
                <a:spcPct val="90000"/>
              </a:lnSpc>
              <a:spcBef>
                <a:spcPts val="600"/>
              </a:spcBef>
              <a:spcAft>
                <a:spcPts val="1200"/>
              </a:spcAft>
            </a:pPr>
            <a:r>
              <a:rPr lang="en-US" sz="1400" dirty="0">
                <a:gradFill>
                  <a:gsLst>
                    <a:gs pos="2917">
                      <a:srgbClr val="505050"/>
                    </a:gs>
                    <a:gs pos="30000">
                      <a:srgbClr val="505050"/>
                    </a:gs>
                  </a:gsLst>
                  <a:lin ang="5400000" scaled="0"/>
                </a:gradFill>
              </a:rPr>
              <a:t>Learn more about the </a:t>
            </a:r>
            <a:r>
              <a:rPr lang="en-US" sz="1400" dirty="0">
                <a:gradFill>
                  <a:gsLst>
                    <a:gs pos="2917">
                      <a:srgbClr val="505050"/>
                    </a:gs>
                    <a:gs pos="30000">
                      <a:srgbClr val="505050"/>
                    </a:gs>
                  </a:gsLst>
                  <a:lin ang="5400000" scaled="0"/>
                </a:gradFill>
                <a:hlinkClick r:id="rId7"/>
              </a:rPr>
              <a:t>Microsoft Enterprise Mobility Suite</a:t>
            </a:r>
            <a:r>
              <a:rPr lang="en-US" sz="1400" dirty="0">
                <a:gradFill>
                  <a:gsLst>
                    <a:gs pos="2917">
                      <a:srgbClr val="505050"/>
                    </a:gs>
                    <a:gs pos="30000">
                      <a:srgbClr val="505050"/>
                    </a:gs>
                  </a:gsLst>
                  <a:lin ang="5400000" scaled="0"/>
                </a:gradFill>
              </a:rPr>
              <a:t> (EMS)</a:t>
            </a:r>
          </a:p>
          <a:p>
            <a:pPr>
              <a:lnSpc>
                <a:spcPct val="90000"/>
              </a:lnSpc>
              <a:spcBef>
                <a:spcPts val="600"/>
              </a:spcBef>
              <a:spcAft>
                <a:spcPts val="1200"/>
              </a:spcAft>
            </a:pPr>
            <a:r>
              <a:rPr lang="en-US" sz="1400" dirty="0">
                <a:gradFill>
                  <a:gsLst>
                    <a:gs pos="2917">
                      <a:srgbClr val="505050"/>
                    </a:gs>
                    <a:gs pos="30000">
                      <a:srgbClr val="505050"/>
                    </a:gs>
                  </a:gsLst>
                  <a:lin ang="5400000" scaled="0"/>
                </a:gradFill>
              </a:rPr>
              <a:t>Read about Microsoft’s position in the Gartner “Visionary” Magic Quadrant for Enterprise Mobility Management (EMM)</a:t>
            </a:r>
          </a:p>
          <a:p>
            <a:pPr>
              <a:lnSpc>
                <a:spcPct val="90000"/>
              </a:lnSpc>
              <a:spcBef>
                <a:spcPts val="600"/>
              </a:spcBef>
              <a:spcAft>
                <a:spcPts val="1200"/>
              </a:spcAft>
            </a:pPr>
            <a:r>
              <a:rPr lang="en-US" sz="1400" dirty="0">
                <a:gradFill>
                  <a:gsLst>
                    <a:gs pos="2917">
                      <a:srgbClr val="505050"/>
                    </a:gs>
                    <a:gs pos="30000">
                      <a:srgbClr val="505050"/>
                    </a:gs>
                  </a:gsLst>
                  <a:lin ang="5400000" scaled="0"/>
                </a:gradFill>
              </a:rPr>
              <a:t>Review the </a:t>
            </a:r>
            <a:r>
              <a:rPr lang="en-US" sz="1400" dirty="0">
                <a:gradFill>
                  <a:gsLst>
                    <a:gs pos="2917">
                      <a:srgbClr val="505050"/>
                    </a:gs>
                    <a:gs pos="30000">
                      <a:srgbClr val="505050"/>
                    </a:gs>
                  </a:gsLst>
                  <a:lin ang="5400000" scaled="0"/>
                </a:gradFill>
                <a:hlinkClick r:id="rId8"/>
              </a:rPr>
              <a:t>EMS overview </a:t>
            </a:r>
            <a:r>
              <a:rPr lang="en-US" sz="1400" dirty="0">
                <a:gradFill>
                  <a:gsLst>
                    <a:gs pos="2917">
                      <a:srgbClr val="505050"/>
                    </a:gs>
                    <a:gs pos="30000">
                      <a:srgbClr val="505050"/>
                    </a:gs>
                  </a:gsLst>
                  <a:lin ang="5400000" scaled="0"/>
                </a:gradFill>
              </a:rPr>
              <a:t>– goals, services, and sales scenarios for partners</a:t>
            </a:r>
          </a:p>
        </p:txBody>
      </p:sp>
      <p:sp>
        <p:nvSpPr>
          <p:cNvPr id="13" name="Freeform 12"/>
          <p:cNvSpPr>
            <a:spLocks noEditPoints="1"/>
          </p:cNvSpPr>
          <p:nvPr/>
        </p:nvSpPr>
        <p:spPr bwMode="black">
          <a:xfrm>
            <a:off x="465488" y="3206677"/>
            <a:ext cx="379426" cy="380967"/>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accent3"/>
          </a:solidFill>
          <a:ln>
            <a:noFill/>
          </a:ln>
          <a:extLst/>
        </p:spPr>
        <p:txBody>
          <a:bodyPr vert="horz" wrap="square" lIns="89642" tIns="44821" rIns="89642" bIns="44821"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195">
              <a:defRPr/>
            </a:pPr>
            <a:endParaRPr lang="en-US" sz="1765" kern="0" dirty="0">
              <a:solidFill>
                <a:srgbClr val="505050"/>
              </a:solidFill>
            </a:endParaRPr>
          </a:p>
        </p:txBody>
      </p:sp>
      <p:sp>
        <p:nvSpPr>
          <p:cNvPr id="14" name="Freeform 13"/>
          <p:cNvSpPr>
            <a:spLocks noEditPoints="1"/>
          </p:cNvSpPr>
          <p:nvPr/>
        </p:nvSpPr>
        <p:spPr bwMode="black">
          <a:xfrm>
            <a:off x="465488" y="3967035"/>
            <a:ext cx="379426" cy="380967"/>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accent3"/>
          </a:solidFill>
          <a:ln>
            <a:noFill/>
          </a:ln>
          <a:extLst/>
        </p:spPr>
        <p:txBody>
          <a:bodyPr vert="horz" wrap="square" lIns="89642" tIns="44821" rIns="89642" bIns="44821"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195">
              <a:defRPr/>
            </a:pPr>
            <a:endParaRPr lang="en-US" sz="1765" kern="0" dirty="0">
              <a:solidFill>
                <a:srgbClr val="505050"/>
              </a:solidFill>
            </a:endParaRPr>
          </a:p>
        </p:txBody>
      </p:sp>
      <p:sp>
        <p:nvSpPr>
          <p:cNvPr id="17" name="Freeform 16"/>
          <p:cNvSpPr>
            <a:spLocks noEditPoints="1"/>
          </p:cNvSpPr>
          <p:nvPr/>
        </p:nvSpPr>
        <p:spPr bwMode="black">
          <a:xfrm>
            <a:off x="465488" y="4911533"/>
            <a:ext cx="379426" cy="380967"/>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accent3"/>
          </a:solidFill>
          <a:ln>
            <a:noFill/>
          </a:ln>
          <a:extLst/>
        </p:spPr>
        <p:txBody>
          <a:bodyPr vert="horz" wrap="square" lIns="89642" tIns="44821" rIns="89642" bIns="44821"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195">
              <a:defRPr/>
            </a:pPr>
            <a:endParaRPr lang="en-US" sz="1765" kern="0" dirty="0">
              <a:solidFill>
                <a:srgbClr val="505050"/>
              </a:solidFill>
            </a:endParaRPr>
          </a:p>
        </p:txBody>
      </p:sp>
      <p:sp>
        <p:nvSpPr>
          <p:cNvPr id="19" name="Title 2"/>
          <p:cNvSpPr txBox="1">
            <a:spLocks/>
          </p:cNvSpPr>
          <p:nvPr/>
        </p:nvSpPr>
        <p:spPr>
          <a:xfrm>
            <a:off x="8223764" y="2536665"/>
            <a:ext cx="3611880" cy="733138"/>
          </a:xfrm>
          <a:prstGeom prst="rect">
            <a:avLst/>
          </a:prstGeom>
        </p:spPr>
        <p:txBody>
          <a:bodyPr vert="horz" wrap="square" lIns="182880" tIns="146304" rIns="182880" bIns="146304" rtlCol="0" anchor="t">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2400" dirty="0">
                <a:gradFill>
                  <a:gsLst>
                    <a:gs pos="2655">
                      <a:srgbClr val="505050"/>
                    </a:gs>
                    <a:gs pos="31000">
                      <a:srgbClr val="505050"/>
                    </a:gs>
                  </a:gsLst>
                  <a:lin ang="5400000" scaled="0"/>
                </a:gradFill>
              </a:rPr>
              <a:t>Deploy</a:t>
            </a:r>
            <a:endParaRPr sz="2400" dirty="0">
              <a:gradFill>
                <a:gsLst>
                  <a:gs pos="2655">
                    <a:srgbClr val="505050"/>
                  </a:gs>
                  <a:gs pos="31000">
                    <a:srgbClr val="505050"/>
                  </a:gs>
                </a:gsLst>
                <a:lin ang="5400000" scaled="0"/>
              </a:gradFill>
            </a:endParaRPr>
          </a:p>
        </p:txBody>
      </p:sp>
      <p:sp>
        <p:nvSpPr>
          <p:cNvPr id="27" name="TextBox 66"/>
          <p:cNvSpPr txBox="1"/>
          <p:nvPr/>
        </p:nvSpPr>
        <p:spPr>
          <a:xfrm>
            <a:off x="8763582" y="3057455"/>
            <a:ext cx="3405523" cy="2539028"/>
          </a:xfrm>
          <a:prstGeom prst="rect">
            <a:avLst/>
          </a:prstGeom>
          <a:noFill/>
        </p:spPr>
        <p:txBody>
          <a:bodyPr wrap="square" lIns="182880" tIns="146304" rIns="182880" bIns="14630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nSpc>
                <a:spcPct val="90000"/>
              </a:lnSpc>
              <a:spcBef>
                <a:spcPts val="600"/>
              </a:spcBef>
              <a:spcAft>
                <a:spcPts val="1200"/>
              </a:spcAft>
            </a:pPr>
            <a:r>
              <a:rPr lang="en-US" sz="1400" dirty="0">
                <a:gradFill>
                  <a:gsLst>
                    <a:gs pos="2917">
                      <a:srgbClr val="505050"/>
                    </a:gs>
                    <a:gs pos="30000">
                      <a:srgbClr val="505050"/>
                    </a:gs>
                  </a:gsLst>
                  <a:lin ang="5400000" scaled="0"/>
                </a:gradFill>
              </a:rPr>
              <a:t>Engage customers with resources from the </a:t>
            </a:r>
            <a:r>
              <a:rPr lang="en-US" sz="1400" dirty="0">
                <a:hlinkClick r:id="rId9"/>
              </a:rPr>
              <a:t>Partner Marketing Center</a:t>
            </a:r>
            <a:endParaRPr lang="en-US" sz="1400" dirty="0"/>
          </a:p>
          <a:p>
            <a:pPr>
              <a:lnSpc>
                <a:spcPct val="90000"/>
              </a:lnSpc>
              <a:spcBef>
                <a:spcPts val="600"/>
              </a:spcBef>
              <a:spcAft>
                <a:spcPts val="1200"/>
              </a:spcAft>
            </a:pPr>
            <a:r>
              <a:rPr lang="en-US" sz="1400" dirty="0">
                <a:gradFill>
                  <a:gsLst>
                    <a:gs pos="2917">
                      <a:srgbClr val="505050"/>
                    </a:gs>
                    <a:gs pos="30000">
                      <a:srgbClr val="505050"/>
                    </a:gs>
                  </a:gsLst>
                  <a:lin ang="5400000" scaled="0"/>
                </a:gradFill>
              </a:rPr>
              <a:t>Promote your EMS solution with </a:t>
            </a:r>
            <a:r>
              <a:rPr lang="en-US" sz="1400" dirty="0">
                <a:hlinkClick r:id="rId10"/>
              </a:rPr>
              <a:t>Pinpoint</a:t>
            </a:r>
            <a:endParaRPr lang="en-US" sz="1400" dirty="0"/>
          </a:p>
          <a:p>
            <a:pPr>
              <a:lnSpc>
                <a:spcPct val="90000"/>
              </a:lnSpc>
              <a:spcBef>
                <a:spcPts val="600"/>
              </a:spcBef>
              <a:spcAft>
                <a:spcPts val="1200"/>
              </a:spcAft>
            </a:pPr>
            <a:r>
              <a:rPr lang="en-US" sz="1400" dirty="0">
                <a:gradFill>
                  <a:gsLst>
                    <a:gs pos="2917">
                      <a:srgbClr val="505050"/>
                    </a:gs>
                    <a:gs pos="30000">
                      <a:srgbClr val="505050"/>
                    </a:gs>
                  </a:gsLst>
                  <a:lin ang="5400000" scaled="0"/>
                </a:gradFill>
              </a:rPr>
              <a:t>Share strategic opportunities with your local Microsoft partner teams</a:t>
            </a:r>
          </a:p>
          <a:p>
            <a:pPr>
              <a:lnSpc>
                <a:spcPct val="90000"/>
              </a:lnSpc>
              <a:spcBef>
                <a:spcPts val="600"/>
              </a:spcBef>
              <a:spcAft>
                <a:spcPts val="1200"/>
              </a:spcAft>
            </a:pPr>
            <a:r>
              <a:rPr lang="en-US" sz="1399" dirty="0">
                <a:gradFill>
                  <a:gsLst>
                    <a:gs pos="2917">
                      <a:srgbClr val="505050"/>
                    </a:gs>
                    <a:gs pos="30000">
                      <a:srgbClr val="505050"/>
                    </a:gs>
                  </a:gsLst>
                  <a:lin ang="5400000" scaled="0"/>
                </a:gradFill>
              </a:rPr>
              <a:t>Learn how to leverage </a:t>
            </a:r>
            <a:r>
              <a:rPr lang="en-US" sz="1399" dirty="0">
                <a:gradFill>
                  <a:gsLst>
                    <a:gs pos="2917">
                      <a:srgbClr val="505050"/>
                    </a:gs>
                    <a:gs pos="30000">
                      <a:srgbClr val="505050"/>
                    </a:gs>
                  </a:gsLst>
                  <a:lin ang="5400000" scaled="0"/>
                </a:gradFill>
                <a:hlinkClick r:id="rId11"/>
              </a:rPr>
              <a:t>Microsoft FastTrack for EMS</a:t>
            </a:r>
            <a:r>
              <a:rPr lang="en-US" sz="1399" dirty="0">
                <a:gradFill>
                  <a:gsLst>
                    <a:gs pos="2917">
                      <a:srgbClr val="505050"/>
                    </a:gs>
                    <a:gs pos="30000">
                      <a:srgbClr val="505050"/>
                    </a:gs>
                  </a:gsLst>
                  <a:lin ang="5400000" scaled="0"/>
                </a:gradFill>
              </a:rPr>
              <a:t> with your customers</a:t>
            </a:r>
            <a:r>
              <a:rPr lang="en-US" sz="1400" dirty="0">
                <a:gradFill>
                  <a:gsLst>
                    <a:gs pos="2917">
                      <a:srgbClr val="505050"/>
                    </a:gs>
                    <a:gs pos="30000">
                      <a:srgbClr val="505050"/>
                    </a:gs>
                  </a:gsLst>
                  <a:lin ang="5400000" scaled="0"/>
                </a:gradFill>
              </a:rPr>
              <a:t> </a:t>
            </a:r>
          </a:p>
        </p:txBody>
      </p:sp>
      <p:sp>
        <p:nvSpPr>
          <p:cNvPr id="28" name="Freeform 27"/>
          <p:cNvSpPr>
            <a:spLocks noEditPoints="1"/>
          </p:cNvSpPr>
          <p:nvPr/>
        </p:nvSpPr>
        <p:spPr bwMode="black">
          <a:xfrm>
            <a:off x="8424783" y="3206677"/>
            <a:ext cx="379426" cy="380967"/>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accent3"/>
          </a:solidFill>
          <a:ln>
            <a:noFill/>
          </a:ln>
          <a:extLst/>
        </p:spPr>
        <p:txBody>
          <a:bodyPr vert="horz" wrap="square" lIns="89642" tIns="44821" rIns="89642" bIns="44821"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195">
              <a:defRPr/>
            </a:pPr>
            <a:endParaRPr lang="en-US" sz="1765" kern="0" dirty="0">
              <a:solidFill>
                <a:srgbClr val="505050"/>
              </a:solidFill>
            </a:endParaRPr>
          </a:p>
        </p:txBody>
      </p:sp>
      <p:sp>
        <p:nvSpPr>
          <p:cNvPr id="29" name="Freeform 28"/>
          <p:cNvSpPr>
            <a:spLocks noEditPoints="1"/>
          </p:cNvSpPr>
          <p:nvPr/>
        </p:nvSpPr>
        <p:spPr bwMode="black">
          <a:xfrm>
            <a:off x="8424783" y="3819635"/>
            <a:ext cx="379426" cy="380967"/>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accent3"/>
          </a:solidFill>
          <a:ln>
            <a:noFill/>
          </a:ln>
          <a:extLst/>
        </p:spPr>
        <p:txBody>
          <a:bodyPr vert="horz" wrap="square" lIns="89642" tIns="44821" rIns="89642" bIns="44821"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195">
              <a:defRPr/>
            </a:pPr>
            <a:endParaRPr lang="en-US" sz="1765" kern="0" dirty="0">
              <a:solidFill>
                <a:srgbClr val="505050"/>
              </a:solidFill>
            </a:endParaRPr>
          </a:p>
        </p:txBody>
      </p:sp>
      <p:sp>
        <p:nvSpPr>
          <p:cNvPr id="30" name="Freeform 29"/>
          <p:cNvSpPr>
            <a:spLocks noEditPoints="1"/>
          </p:cNvSpPr>
          <p:nvPr/>
        </p:nvSpPr>
        <p:spPr bwMode="black">
          <a:xfrm>
            <a:off x="8424783" y="4432511"/>
            <a:ext cx="379426" cy="380967"/>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accent3"/>
          </a:solidFill>
          <a:ln>
            <a:noFill/>
          </a:ln>
          <a:extLst/>
        </p:spPr>
        <p:txBody>
          <a:bodyPr vert="horz" wrap="square" lIns="89642" tIns="44821" rIns="89642" bIns="44821"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195">
              <a:defRPr/>
            </a:pPr>
            <a:endParaRPr lang="en-US" sz="1765" kern="0" dirty="0">
              <a:solidFill>
                <a:srgbClr val="505050"/>
              </a:solidFill>
            </a:endParaRPr>
          </a:p>
        </p:txBody>
      </p:sp>
      <p:sp>
        <p:nvSpPr>
          <p:cNvPr id="31" name="Freeform 30"/>
          <p:cNvSpPr>
            <a:spLocks noEditPoints="1"/>
          </p:cNvSpPr>
          <p:nvPr/>
        </p:nvSpPr>
        <p:spPr bwMode="black">
          <a:xfrm>
            <a:off x="8424783" y="5035258"/>
            <a:ext cx="379426" cy="380967"/>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accent3"/>
          </a:solidFill>
          <a:ln>
            <a:noFill/>
          </a:ln>
          <a:extLst/>
        </p:spPr>
        <p:txBody>
          <a:bodyPr vert="horz" wrap="square" lIns="89642" tIns="44821" rIns="89642" bIns="44821"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195">
              <a:defRPr/>
            </a:pPr>
            <a:endParaRPr lang="en-US" sz="1765" kern="0" dirty="0">
              <a:solidFill>
                <a:srgbClr val="505050"/>
              </a:solidFill>
            </a:endParaRPr>
          </a:p>
        </p:txBody>
      </p:sp>
      <p:sp>
        <p:nvSpPr>
          <p:cNvPr id="80" name="TextBox 79"/>
          <p:cNvSpPr txBox="1"/>
          <p:nvPr/>
        </p:nvSpPr>
        <p:spPr>
          <a:xfrm>
            <a:off x="465488" y="5957620"/>
            <a:ext cx="9453784"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Visit </a:t>
            </a:r>
            <a:r>
              <a:rPr lang="en-US" sz="2400" u="sng" dirty="0">
                <a:gradFill>
                  <a:gsLst>
                    <a:gs pos="2917">
                      <a:schemeClr val="tx1"/>
                    </a:gs>
                    <a:gs pos="30000">
                      <a:schemeClr val="tx1"/>
                    </a:gs>
                  </a:gsLst>
                  <a:lin ang="5400000" scaled="0"/>
                </a:gradFill>
              </a:rPr>
              <a:t>aka.ms/</a:t>
            </a:r>
            <a:r>
              <a:rPr lang="en-US" sz="2400" u="sng" dirty="0" err="1">
                <a:gradFill>
                  <a:gsLst>
                    <a:gs pos="2917">
                      <a:schemeClr val="tx1"/>
                    </a:gs>
                    <a:gs pos="30000">
                      <a:schemeClr val="tx1"/>
                    </a:gs>
                  </a:gsLst>
                  <a:lin ang="5400000" scaled="0"/>
                </a:gradFill>
              </a:rPr>
              <a:t>EMSPartner</a:t>
            </a:r>
            <a:r>
              <a:rPr lang="en-US" sz="2400" dirty="0">
                <a:gradFill>
                  <a:gsLst>
                    <a:gs pos="2917">
                      <a:schemeClr val="tx1"/>
                    </a:gs>
                    <a:gs pos="30000">
                      <a:schemeClr val="tx1"/>
                    </a:gs>
                  </a:gsLst>
                  <a:lin ang="5400000" scaled="0"/>
                </a:gradFill>
              </a:rPr>
              <a:t> for more partner resources on EMS</a:t>
            </a:r>
          </a:p>
        </p:txBody>
      </p:sp>
    </p:spTree>
    <p:extLst>
      <p:ext uri="{BB962C8B-B14F-4D97-AF65-F5344CB8AC3E}">
        <p14:creationId xmlns:p14="http://schemas.microsoft.com/office/powerpoint/2010/main" val="53956506"/>
      </p:ext>
    </p:extLst>
  </p:cSld>
  <p:clrMapOvr>
    <a:masterClrMapping/>
  </p:clrMapOvr>
  <p:transition spd="slow">
    <p:push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77678" y="2126078"/>
            <a:ext cx="10966567" cy="4570079"/>
          </a:xfrm>
          <a:prstGeom prst="rect">
            <a:avLst/>
          </a:prstGeom>
          <a:solidFill>
            <a:srgbClr val="0072C6">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696" rIns="91398" bIns="45696" anchor="ctr"/>
          <a:lstStyle/>
          <a:p>
            <a:pPr algn="ctr" defTabSz="932025">
              <a:defRPr/>
            </a:pPr>
            <a:endParaRPr lang="en-US" sz="1836">
              <a:solidFill>
                <a:srgbClr val="FFFFFF"/>
              </a:solidFill>
            </a:endParaRPr>
          </a:p>
        </p:txBody>
      </p:sp>
      <p:pic>
        <p:nvPicPr>
          <p:cNvPr id="410626" name="Picture 7"/>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5159" y="2317105"/>
            <a:ext cx="1301419" cy="284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0"/>
          <p:cNvSpPr txBox="1"/>
          <p:nvPr/>
        </p:nvSpPr>
        <p:spPr>
          <a:xfrm>
            <a:off x="778054" y="3993340"/>
            <a:ext cx="9304020" cy="2213488"/>
          </a:xfrm>
          <a:prstGeom prst="rect">
            <a:avLst/>
          </a:prstGeom>
          <a:noFill/>
        </p:spPr>
        <p:txBody>
          <a:bodyPr wrap="square" lIns="91398" tIns="45696" rIns="91398" bIns="45696">
            <a:spAutoFit/>
          </a:bodyPr>
          <a:lstStyle/>
          <a:p>
            <a:pPr marL="285530" indent="-285530" defTabSz="932025">
              <a:spcAft>
                <a:spcPts val="600"/>
              </a:spcAft>
              <a:buFont typeface="Wingdings" pitchFamily="2" charset="2"/>
              <a:buChar char="§"/>
              <a:defRPr/>
            </a:pPr>
            <a:r>
              <a:rPr lang="en-US" sz="1836" dirty="0">
                <a:gradFill>
                  <a:gsLst>
                    <a:gs pos="2917">
                      <a:srgbClr val="FFFFFF"/>
                    </a:gs>
                    <a:gs pos="100000">
                      <a:srgbClr val="FFFFFF"/>
                    </a:gs>
                  </a:gsLst>
                  <a:lin ang="5400000" scaled="0"/>
                </a:gradFill>
                <a:latin typeface="+mj-lt"/>
              </a:rPr>
              <a:t>To learn more about Microsoft Enterprise Mobility Suite:</a:t>
            </a:r>
          </a:p>
          <a:p>
            <a:pPr marL="751737" lvl="1" indent="-285530" defTabSz="932025">
              <a:spcAft>
                <a:spcPts val="600"/>
              </a:spcAft>
              <a:buFont typeface="Wingdings" pitchFamily="2" charset="2"/>
              <a:buChar char="§"/>
              <a:defRPr/>
            </a:pPr>
            <a:r>
              <a:rPr lang="en-US" sz="1836" dirty="0">
                <a:gradFill>
                  <a:gsLst>
                    <a:gs pos="2917">
                      <a:srgbClr val="FFFFFF"/>
                    </a:gs>
                    <a:gs pos="100000">
                      <a:srgbClr val="FFFFFF"/>
                    </a:gs>
                  </a:gsLst>
                  <a:lin ang="5400000" scaled="0"/>
                </a:gradFill>
                <a:latin typeface="+mj-lt"/>
              </a:rPr>
              <a:t>www.Microsoft.com/ems </a:t>
            </a:r>
          </a:p>
          <a:p>
            <a:pPr marL="286736" indent="-285530" defTabSz="932025">
              <a:spcAft>
                <a:spcPts val="600"/>
              </a:spcAft>
              <a:buFont typeface="Wingdings" pitchFamily="2" charset="2"/>
              <a:buChar char="§"/>
              <a:defRPr/>
            </a:pPr>
            <a:r>
              <a:rPr lang="en-US" sz="1836" dirty="0">
                <a:gradFill>
                  <a:gsLst>
                    <a:gs pos="2917">
                      <a:srgbClr val="FFFFFF"/>
                    </a:gs>
                    <a:gs pos="100000">
                      <a:srgbClr val="FFFFFF"/>
                    </a:gs>
                  </a:gsLst>
                  <a:lin ang="5400000" scaled="0"/>
                </a:gradFill>
                <a:latin typeface="+mj-lt"/>
              </a:rPr>
              <a:t>To try and evaluate Microsoft Enterprise Mobility Suite:</a:t>
            </a:r>
          </a:p>
          <a:p>
            <a:pPr marL="751693" lvl="1" indent="-285530" defTabSz="932025">
              <a:spcAft>
                <a:spcPts val="600"/>
              </a:spcAft>
              <a:buFont typeface="Wingdings" pitchFamily="2" charset="2"/>
              <a:buChar char="§"/>
              <a:defRPr/>
            </a:pPr>
            <a:r>
              <a:rPr lang="en-US" sz="1836" dirty="0">
                <a:gradFill>
                  <a:gsLst>
                    <a:gs pos="2917">
                      <a:srgbClr val="FFFFFF"/>
                    </a:gs>
                    <a:gs pos="100000">
                      <a:srgbClr val="FFFFFF"/>
                    </a:gs>
                  </a:gsLst>
                  <a:lin ang="5400000" scaled="0"/>
                </a:gradFill>
                <a:latin typeface="+mj-lt"/>
              </a:rPr>
              <a:t>www.Microsoft.com/tryems</a:t>
            </a:r>
          </a:p>
          <a:p>
            <a:pPr marL="466163" lvl="1" defTabSz="932025">
              <a:spcAft>
                <a:spcPts val="600"/>
              </a:spcAft>
              <a:defRPr/>
            </a:pPr>
            <a:endParaRPr lang="en-US" sz="1836" dirty="0">
              <a:gradFill>
                <a:gsLst>
                  <a:gs pos="2917">
                    <a:srgbClr val="FFFFFF"/>
                  </a:gs>
                  <a:gs pos="100000">
                    <a:srgbClr val="FFFFFF"/>
                  </a:gs>
                </a:gsLst>
                <a:lin ang="5400000" scaled="0"/>
              </a:gradFill>
              <a:latin typeface="+mj-lt"/>
            </a:endParaRPr>
          </a:p>
          <a:p>
            <a:pPr marL="751693" lvl="1" indent="-285530" defTabSz="932025">
              <a:spcAft>
                <a:spcPts val="600"/>
              </a:spcAft>
              <a:buFont typeface="Wingdings" pitchFamily="2" charset="2"/>
              <a:buChar char="§"/>
              <a:defRPr/>
            </a:pPr>
            <a:endParaRPr lang="en-US" sz="1836" dirty="0">
              <a:gradFill>
                <a:gsLst>
                  <a:gs pos="2917">
                    <a:srgbClr val="FFFFFF"/>
                  </a:gs>
                  <a:gs pos="100000">
                    <a:srgbClr val="FFFFFF"/>
                  </a:gs>
                </a:gsLst>
                <a:lin ang="5400000" scaled="0"/>
              </a:gradFill>
              <a:latin typeface="+mj-lt"/>
            </a:endParaRPr>
          </a:p>
        </p:txBody>
      </p:sp>
      <p:sp>
        <p:nvSpPr>
          <p:cNvPr id="8" name="TextBox 7"/>
          <p:cNvSpPr txBox="1"/>
          <p:nvPr/>
        </p:nvSpPr>
        <p:spPr>
          <a:xfrm>
            <a:off x="778055" y="3044793"/>
            <a:ext cx="5027166" cy="860694"/>
          </a:xfrm>
          <a:prstGeom prst="rect">
            <a:avLst/>
          </a:prstGeom>
          <a:noFill/>
        </p:spPr>
        <p:txBody>
          <a:bodyPr lIns="91398" tIns="45696" rIns="91398" bIns="45696">
            <a:spAutoFit/>
          </a:bodyPr>
          <a:lstStyle/>
          <a:p>
            <a:pPr defTabSz="932025">
              <a:defRPr/>
            </a:pPr>
            <a:r>
              <a:rPr lang="en-US" sz="4896" dirty="0">
                <a:gradFill>
                  <a:gsLst>
                    <a:gs pos="2917">
                      <a:srgbClr val="FFFFFF"/>
                    </a:gs>
                    <a:gs pos="100000">
                      <a:srgbClr val="FFFFFF"/>
                    </a:gs>
                  </a:gsLst>
                  <a:lin ang="5400000" scaled="0"/>
                </a:gradFill>
                <a:latin typeface="Segoe UI Light"/>
              </a:rPr>
              <a:t>Next steps</a:t>
            </a:r>
          </a:p>
        </p:txBody>
      </p:sp>
    </p:spTree>
    <p:extLst>
      <p:ext uri="{BB962C8B-B14F-4D97-AF65-F5344CB8AC3E}">
        <p14:creationId xmlns:p14="http://schemas.microsoft.com/office/powerpoint/2010/main" val="383956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invGray">
          <a:xfrm>
            <a:off x="459233" y="3145040"/>
            <a:ext cx="3288507"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2014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360905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657" y="583480"/>
            <a:ext cx="10376832" cy="713913"/>
          </a:xfrm>
          <a:prstGeom prst="rect">
            <a:avLst/>
          </a:prstGeom>
        </p:spPr>
        <p:txBody>
          <a:bodyPr vert="horz" wrap="square" lIns="146304" tIns="91440" rIns="146304" bIns="91440" rtlCol="0" anchor="t">
            <a:normAutofit fontScale="90000" lnSpcReduction="10000"/>
          </a:bodyPr>
          <a:lstStyle/>
          <a:p>
            <a:pPr>
              <a:lnSpc>
                <a:spcPct val="90000"/>
              </a:lnSpc>
              <a:spcBef>
                <a:spcPct val="0"/>
              </a:spcBef>
            </a:pPr>
            <a:r>
              <a:rPr lang="en-US" sz="4488" spc="-102" dirty="0">
                <a:ln w="3175">
                  <a:noFill/>
                </a:ln>
                <a:gradFill>
                  <a:gsLst>
                    <a:gs pos="1250">
                      <a:schemeClr val="tx1"/>
                    </a:gs>
                    <a:gs pos="100000">
                      <a:schemeClr val="tx1"/>
                    </a:gs>
                  </a:gsLst>
                  <a:lin ang="5400000" scaled="0"/>
                </a:gradFill>
                <a:latin typeface="Segoe UI Light" panose="020B0502040204020203" pitchFamily="34" charset="0"/>
                <a:cs typeface="Segoe UI Light" panose="020B0502040204020203" pitchFamily="34" charset="0"/>
              </a:rPr>
              <a:t>Appendix</a:t>
            </a:r>
          </a:p>
        </p:txBody>
      </p:sp>
    </p:spTree>
    <p:extLst>
      <p:ext uri="{BB962C8B-B14F-4D97-AF65-F5344CB8AC3E}">
        <p14:creationId xmlns:p14="http://schemas.microsoft.com/office/powerpoint/2010/main" val="1014210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50863" y="298450"/>
            <a:ext cx="11885612" cy="915988"/>
          </a:xfrm>
        </p:spPr>
        <p:txBody>
          <a:bodyPr/>
          <a:lstStyle/>
          <a:p>
            <a:r>
              <a:rPr lang="en-US" dirty="0"/>
              <a:t>Enterprise Mobility Suite</a:t>
            </a:r>
          </a:p>
        </p:txBody>
      </p:sp>
      <p:grpSp>
        <p:nvGrpSpPr>
          <p:cNvPr id="11" name="Group 10"/>
          <p:cNvGrpSpPr/>
          <p:nvPr/>
        </p:nvGrpSpPr>
        <p:grpSpPr>
          <a:xfrm>
            <a:off x="3877489" y="2505071"/>
            <a:ext cx="1264580" cy="1264580"/>
            <a:chOff x="4099606" y="3721243"/>
            <a:chExt cx="1264939" cy="1264939"/>
          </a:xfrm>
        </p:grpSpPr>
        <p:sp>
          <p:nvSpPr>
            <p:cNvPr id="66" name="Oval 65"/>
            <p:cNvSpPr/>
            <p:nvPr/>
          </p:nvSpPr>
          <p:spPr bwMode="auto">
            <a:xfrm>
              <a:off x="4099606" y="3721243"/>
              <a:ext cx="1264939" cy="1264939"/>
            </a:xfrm>
            <a:prstGeom prst="ellipse">
              <a:avLst/>
            </a:prstGeom>
            <a:solidFill>
              <a:schemeClr val="bg1"/>
            </a:solidFill>
            <a:ln w="666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4" name="Freeform 6"/>
            <p:cNvSpPr>
              <a:spLocks noEditPoints="1"/>
            </p:cNvSpPr>
            <p:nvPr/>
          </p:nvSpPr>
          <p:spPr bwMode="auto">
            <a:xfrm>
              <a:off x="4540980" y="3960060"/>
              <a:ext cx="405761" cy="787150"/>
            </a:xfrm>
            <a:custGeom>
              <a:avLst/>
              <a:gdLst>
                <a:gd name="T0" fmla="*/ 10 w 140"/>
                <a:gd name="T1" fmla="*/ 0 h 273"/>
                <a:gd name="T2" fmla="*/ 0 w 140"/>
                <a:gd name="T3" fmla="*/ 73 h 273"/>
                <a:gd name="T4" fmla="*/ 0 w 140"/>
                <a:gd name="T5" fmla="*/ 73 h 273"/>
                <a:gd name="T6" fmla="*/ 10 w 140"/>
                <a:gd name="T7" fmla="*/ 273 h 273"/>
                <a:gd name="T8" fmla="*/ 140 w 140"/>
                <a:gd name="T9" fmla="*/ 264 h 273"/>
                <a:gd name="T10" fmla="*/ 140 w 140"/>
                <a:gd name="T11" fmla="*/ 211 h 273"/>
                <a:gd name="T12" fmla="*/ 140 w 140"/>
                <a:gd name="T13" fmla="*/ 10 h 273"/>
                <a:gd name="T14" fmla="*/ 8 w 140"/>
                <a:gd name="T15" fmla="*/ 81 h 273"/>
                <a:gd name="T16" fmla="*/ 8 w 140"/>
                <a:gd name="T17" fmla="*/ 81 h 273"/>
                <a:gd name="T18" fmla="*/ 7 w 140"/>
                <a:gd name="T19" fmla="*/ 80 h 273"/>
                <a:gd name="T20" fmla="*/ 5 w 140"/>
                <a:gd name="T21" fmla="*/ 77 h 273"/>
                <a:gd name="T22" fmla="*/ 5 w 140"/>
                <a:gd name="T23" fmla="*/ 77 h 273"/>
                <a:gd name="T24" fmla="*/ 1 w 140"/>
                <a:gd name="T25" fmla="*/ 73 h 273"/>
                <a:gd name="T26" fmla="*/ 3 w 140"/>
                <a:gd name="T27" fmla="*/ 75 h 273"/>
                <a:gd name="T28" fmla="*/ 3 w 140"/>
                <a:gd name="T29" fmla="*/ 75 h 273"/>
                <a:gd name="T30" fmla="*/ 1 w 140"/>
                <a:gd name="T31" fmla="*/ 74 h 273"/>
                <a:gd name="T32" fmla="*/ 128 w 140"/>
                <a:gd name="T33" fmla="*/ 235 h 273"/>
                <a:gd name="T34" fmla="*/ 12 w 140"/>
                <a:gd name="T35" fmla="*/ 85 h 273"/>
                <a:gd name="T36" fmla="*/ 12 w 140"/>
                <a:gd name="T37" fmla="*/ 85 h 273"/>
                <a:gd name="T38" fmla="*/ 128 w 140"/>
                <a:gd name="T39" fmla="*/ 40 h 273"/>
                <a:gd name="T40" fmla="*/ 130 w 140"/>
                <a:gd name="T41" fmla="*/ 201 h 273"/>
                <a:gd name="T42" fmla="*/ 128 w 140"/>
                <a:gd name="T43" fmla="*/ 235 h 273"/>
                <a:gd name="T44" fmla="*/ 10 w 140"/>
                <a:gd name="T45" fmla="*/ 83 h 273"/>
                <a:gd name="T46" fmla="*/ 11 w 140"/>
                <a:gd name="T47" fmla="*/ 83 h 273"/>
                <a:gd name="T48" fmla="*/ 11 w 140"/>
                <a:gd name="T49" fmla="*/ 83 h 273"/>
                <a:gd name="T50" fmla="*/ 12 w 140"/>
                <a:gd name="T51" fmla="*/ 85 h 273"/>
                <a:gd name="T52" fmla="*/ 137 w 140"/>
                <a:gd name="T53" fmla="*/ 208 h 273"/>
                <a:gd name="T54" fmla="*/ 133 w 140"/>
                <a:gd name="T55" fmla="*/ 204 h 273"/>
                <a:gd name="T56" fmla="*/ 133 w 140"/>
                <a:gd name="T57" fmla="*/ 204 h 273"/>
                <a:gd name="T58" fmla="*/ 136 w 140"/>
                <a:gd name="T59" fmla="*/ 207 h 273"/>
                <a:gd name="T60" fmla="*/ 140 w 140"/>
                <a:gd name="T61" fmla="*/ 211 h 273"/>
                <a:gd name="T62" fmla="*/ 138 w 140"/>
                <a:gd name="T63" fmla="*/ 209 h 273"/>
                <a:gd name="T64" fmla="*/ 139 w 140"/>
                <a:gd name="T65" fmla="*/ 21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0" h="273">
                  <a:moveTo>
                    <a:pt x="131" y="0"/>
                  </a:moveTo>
                  <a:cubicBezTo>
                    <a:pt x="10" y="0"/>
                    <a:pt x="10" y="0"/>
                    <a:pt x="10" y="0"/>
                  </a:cubicBezTo>
                  <a:cubicBezTo>
                    <a:pt x="4" y="0"/>
                    <a:pt x="0" y="4"/>
                    <a:pt x="0" y="10"/>
                  </a:cubicBezTo>
                  <a:cubicBezTo>
                    <a:pt x="0" y="33"/>
                    <a:pt x="0" y="54"/>
                    <a:pt x="0" y="73"/>
                  </a:cubicBezTo>
                  <a:cubicBezTo>
                    <a:pt x="0" y="73"/>
                    <a:pt x="0" y="73"/>
                    <a:pt x="1" y="73"/>
                  </a:cubicBezTo>
                  <a:cubicBezTo>
                    <a:pt x="0" y="73"/>
                    <a:pt x="0" y="73"/>
                    <a:pt x="0" y="73"/>
                  </a:cubicBezTo>
                  <a:cubicBezTo>
                    <a:pt x="0" y="264"/>
                    <a:pt x="0" y="264"/>
                    <a:pt x="0" y="264"/>
                  </a:cubicBezTo>
                  <a:cubicBezTo>
                    <a:pt x="0" y="269"/>
                    <a:pt x="4" y="273"/>
                    <a:pt x="10" y="273"/>
                  </a:cubicBezTo>
                  <a:cubicBezTo>
                    <a:pt x="131" y="273"/>
                    <a:pt x="131" y="273"/>
                    <a:pt x="131" y="273"/>
                  </a:cubicBezTo>
                  <a:cubicBezTo>
                    <a:pt x="135" y="273"/>
                    <a:pt x="140" y="269"/>
                    <a:pt x="140" y="264"/>
                  </a:cubicBezTo>
                  <a:cubicBezTo>
                    <a:pt x="140" y="211"/>
                    <a:pt x="140" y="211"/>
                    <a:pt x="140" y="211"/>
                  </a:cubicBezTo>
                  <a:cubicBezTo>
                    <a:pt x="140" y="211"/>
                    <a:pt x="140" y="211"/>
                    <a:pt x="140" y="211"/>
                  </a:cubicBezTo>
                  <a:cubicBezTo>
                    <a:pt x="140" y="211"/>
                    <a:pt x="140" y="211"/>
                    <a:pt x="140" y="211"/>
                  </a:cubicBezTo>
                  <a:cubicBezTo>
                    <a:pt x="140" y="10"/>
                    <a:pt x="140" y="10"/>
                    <a:pt x="140" y="10"/>
                  </a:cubicBezTo>
                  <a:cubicBezTo>
                    <a:pt x="140" y="4"/>
                    <a:pt x="135" y="0"/>
                    <a:pt x="131" y="0"/>
                  </a:cubicBezTo>
                  <a:close/>
                  <a:moveTo>
                    <a:pt x="8" y="81"/>
                  </a:moveTo>
                  <a:cubicBezTo>
                    <a:pt x="8" y="81"/>
                    <a:pt x="8" y="81"/>
                    <a:pt x="8" y="81"/>
                  </a:cubicBezTo>
                  <a:cubicBezTo>
                    <a:pt x="8" y="81"/>
                    <a:pt x="8" y="81"/>
                    <a:pt x="8" y="81"/>
                  </a:cubicBezTo>
                  <a:close/>
                  <a:moveTo>
                    <a:pt x="8" y="80"/>
                  </a:moveTo>
                  <a:cubicBezTo>
                    <a:pt x="7" y="80"/>
                    <a:pt x="7" y="80"/>
                    <a:pt x="7" y="80"/>
                  </a:cubicBezTo>
                  <a:cubicBezTo>
                    <a:pt x="7" y="80"/>
                    <a:pt x="7" y="80"/>
                    <a:pt x="8" y="80"/>
                  </a:cubicBezTo>
                  <a:close/>
                  <a:moveTo>
                    <a:pt x="5" y="77"/>
                  </a:moveTo>
                  <a:cubicBezTo>
                    <a:pt x="4" y="77"/>
                    <a:pt x="4" y="77"/>
                    <a:pt x="4" y="77"/>
                  </a:cubicBezTo>
                  <a:cubicBezTo>
                    <a:pt x="4" y="77"/>
                    <a:pt x="4" y="77"/>
                    <a:pt x="5" y="77"/>
                  </a:cubicBezTo>
                  <a:close/>
                  <a:moveTo>
                    <a:pt x="1" y="73"/>
                  </a:moveTo>
                  <a:cubicBezTo>
                    <a:pt x="1" y="73"/>
                    <a:pt x="1" y="73"/>
                    <a:pt x="1" y="73"/>
                  </a:cubicBezTo>
                  <a:cubicBezTo>
                    <a:pt x="1" y="73"/>
                    <a:pt x="1" y="73"/>
                    <a:pt x="1" y="73"/>
                  </a:cubicBezTo>
                  <a:close/>
                  <a:moveTo>
                    <a:pt x="3" y="75"/>
                  </a:moveTo>
                  <a:cubicBezTo>
                    <a:pt x="3" y="75"/>
                    <a:pt x="2" y="75"/>
                    <a:pt x="2" y="75"/>
                  </a:cubicBezTo>
                  <a:cubicBezTo>
                    <a:pt x="2" y="75"/>
                    <a:pt x="3" y="75"/>
                    <a:pt x="3" y="75"/>
                  </a:cubicBezTo>
                  <a:close/>
                  <a:moveTo>
                    <a:pt x="2" y="75"/>
                  </a:moveTo>
                  <a:cubicBezTo>
                    <a:pt x="1" y="74"/>
                    <a:pt x="1" y="74"/>
                    <a:pt x="1" y="74"/>
                  </a:cubicBezTo>
                  <a:cubicBezTo>
                    <a:pt x="1" y="74"/>
                    <a:pt x="2" y="74"/>
                    <a:pt x="2" y="75"/>
                  </a:cubicBezTo>
                  <a:close/>
                  <a:moveTo>
                    <a:pt x="128" y="235"/>
                  </a:moveTo>
                  <a:cubicBezTo>
                    <a:pt x="12" y="235"/>
                    <a:pt x="12" y="235"/>
                    <a:pt x="12" y="235"/>
                  </a:cubicBezTo>
                  <a:cubicBezTo>
                    <a:pt x="12" y="85"/>
                    <a:pt x="12" y="85"/>
                    <a:pt x="12" y="85"/>
                  </a:cubicBezTo>
                  <a:cubicBezTo>
                    <a:pt x="12" y="85"/>
                    <a:pt x="12" y="85"/>
                    <a:pt x="12" y="85"/>
                  </a:cubicBezTo>
                  <a:cubicBezTo>
                    <a:pt x="12" y="85"/>
                    <a:pt x="12" y="85"/>
                    <a:pt x="12" y="85"/>
                  </a:cubicBezTo>
                  <a:cubicBezTo>
                    <a:pt x="12" y="40"/>
                    <a:pt x="12" y="40"/>
                    <a:pt x="12" y="40"/>
                  </a:cubicBezTo>
                  <a:cubicBezTo>
                    <a:pt x="128" y="40"/>
                    <a:pt x="128" y="40"/>
                    <a:pt x="128" y="40"/>
                  </a:cubicBezTo>
                  <a:cubicBezTo>
                    <a:pt x="128" y="199"/>
                    <a:pt x="128" y="199"/>
                    <a:pt x="128" y="199"/>
                  </a:cubicBezTo>
                  <a:cubicBezTo>
                    <a:pt x="129" y="200"/>
                    <a:pt x="130" y="200"/>
                    <a:pt x="130" y="201"/>
                  </a:cubicBezTo>
                  <a:cubicBezTo>
                    <a:pt x="128" y="199"/>
                    <a:pt x="128" y="199"/>
                    <a:pt x="128" y="199"/>
                  </a:cubicBezTo>
                  <a:cubicBezTo>
                    <a:pt x="128" y="235"/>
                    <a:pt x="128" y="235"/>
                    <a:pt x="128" y="235"/>
                  </a:cubicBezTo>
                  <a:close/>
                  <a:moveTo>
                    <a:pt x="10" y="83"/>
                  </a:moveTo>
                  <a:cubicBezTo>
                    <a:pt x="10" y="83"/>
                    <a:pt x="10" y="83"/>
                    <a:pt x="10" y="83"/>
                  </a:cubicBezTo>
                  <a:cubicBezTo>
                    <a:pt x="10" y="83"/>
                    <a:pt x="10" y="83"/>
                    <a:pt x="10" y="83"/>
                  </a:cubicBezTo>
                  <a:close/>
                  <a:moveTo>
                    <a:pt x="11" y="83"/>
                  </a:moveTo>
                  <a:cubicBezTo>
                    <a:pt x="11" y="84"/>
                    <a:pt x="11" y="84"/>
                    <a:pt x="12" y="84"/>
                  </a:cubicBezTo>
                  <a:cubicBezTo>
                    <a:pt x="11" y="84"/>
                    <a:pt x="11" y="84"/>
                    <a:pt x="11" y="83"/>
                  </a:cubicBezTo>
                  <a:close/>
                  <a:moveTo>
                    <a:pt x="12" y="85"/>
                  </a:moveTo>
                  <a:cubicBezTo>
                    <a:pt x="12" y="85"/>
                    <a:pt x="12" y="85"/>
                    <a:pt x="12" y="85"/>
                  </a:cubicBezTo>
                  <a:cubicBezTo>
                    <a:pt x="12" y="85"/>
                    <a:pt x="12" y="85"/>
                    <a:pt x="12" y="85"/>
                  </a:cubicBezTo>
                  <a:close/>
                  <a:moveTo>
                    <a:pt x="137" y="208"/>
                  </a:moveTo>
                  <a:cubicBezTo>
                    <a:pt x="137" y="208"/>
                    <a:pt x="137" y="208"/>
                    <a:pt x="137" y="208"/>
                  </a:cubicBezTo>
                  <a:close/>
                  <a:moveTo>
                    <a:pt x="133" y="204"/>
                  </a:moveTo>
                  <a:cubicBezTo>
                    <a:pt x="134" y="205"/>
                    <a:pt x="134" y="205"/>
                    <a:pt x="135" y="206"/>
                  </a:cubicBezTo>
                  <a:lnTo>
                    <a:pt x="133" y="204"/>
                  </a:lnTo>
                  <a:close/>
                  <a:moveTo>
                    <a:pt x="136" y="207"/>
                  </a:moveTo>
                  <a:cubicBezTo>
                    <a:pt x="136" y="207"/>
                    <a:pt x="136" y="207"/>
                    <a:pt x="136" y="207"/>
                  </a:cubicBezTo>
                  <a:close/>
                  <a:moveTo>
                    <a:pt x="140" y="211"/>
                  </a:moveTo>
                  <a:cubicBezTo>
                    <a:pt x="140" y="211"/>
                    <a:pt x="140" y="211"/>
                    <a:pt x="140" y="211"/>
                  </a:cubicBezTo>
                  <a:close/>
                  <a:moveTo>
                    <a:pt x="138" y="209"/>
                  </a:moveTo>
                  <a:cubicBezTo>
                    <a:pt x="138" y="209"/>
                    <a:pt x="138" y="209"/>
                    <a:pt x="138" y="209"/>
                  </a:cubicBezTo>
                  <a:close/>
                  <a:moveTo>
                    <a:pt x="139" y="210"/>
                  </a:moveTo>
                  <a:cubicBezTo>
                    <a:pt x="139" y="210"/>
                    <a:pt x="139" y="210"/>
                    <a:pt x="139" y="210"/>
                  </a:cubicBezTo>
                  <a:close/>
                </a:path>
              </a:pathLst>
            </a:custGeom>
            <a:solidFill>
              <a:schemeClr val="tx2"/>
            </a:solidFill>
            <a:ln>
              <a:noFill/>
            </a:ln>
          </p:spPr>
          <p:txBody>
            <a:bodyPr vert="horz" wrap="square" lIns="91414" tIns="45706" rIns="91414" bIns="45706" numCol="1" anchor="t" anchorCtr="0" compatLnSpc="1">
              <a:prstTxWarp prst="textNoShape">
                <a:avLst/>
              </a:prstTxWarp>
            </a:bodyPr>
            <a:lstStyle/>
            <a:p>
              <a:pPr defTabSz="932384"/>
              <a:endParaRPr lang="en-US">
                <a:solidFill>
                  <a:srgbClr val="505050"/>
                </a:solidFill>
              </a:endParaRPr>
            </a:p>
          </p:txBody>
        </p:sp>
      </p:grpSp>
      <p:grpSp>
        <p:nvGrpSpPr>
          <p:cNvPr id="7" name="Group 6"/>
          <p:cNvGrpSpPr/>
          <p:nvPr/>
        </p:nvGrpSpPr>
        <p:grpSpPr>
          <a:xfrm>
            <a:off x="6950734" y="2524962"/>
            <a:ext cx="1264580" cy="1264580"/>
            <a:chOff x="7110889" y="3721243"/>
            <a:chExt cx="1264939" cy="1264939"/>
          </a:xfrm>
        </p:grpSpPr>
        <p:sp>
          <p:nvSpPr>
            <p:cNvPr id="69" name="Oval 68"/>
            <p:cNvSpPr/>
            <p:nvPr/>
          </p:nvSpPr>
          <p:spPr bwMode="auto">
            <a:xfrm>
              <a:off x="7110889" y="3721243"/>
              <a:ext cx="1264939" cy="1264939"/>
            </a:xfrm>
            <a:prstGeom prst="ellipse">
              <a:avLst/>
            </a:prstGeom>
            <a:solidFill>
              <a:schemeClr val="bg1"/>
            </a:solidFill>
            <a:ln w="666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75" name="Group 4"/>
            <p:cNvGrpSpPr>
              <a:grpSpLocks noChangeAspect="1"/>
            </p:cNvGrpSpPr>
            <p:nvPr/>
          </p:nvGrpSpPr>
          <p:grpSpPr bwMode="auto">
            <a:xfrm>
              <a:off x="7474317" y="3960060"/>
              <a:ext cx="550746" cy="751209"/>
              <a:chOff x="2057" y="1382"/>
              <a:chExt cx="522" cy="712"/>
            </a:xfrm>
            <a:solidFill>
              <a:schemeClr val="tx2"/>
            </a:solidFill>
          </p:grpSpPr>
          <p:sp>
            <p:nvSpPr>
              <p:cNvPr id="76" name="Freeform 10"/>
              <p:cNvSpPr>
                <a:spLocks/>
              </p:cNvSpPr>
              <p:nvPr/>
            </p:nvSpPr>
            <p:spPr bwMode="auto">
              <a:xfrm>
                <a:off x="2057" y="1744"/>
                <a:ext cx="522" cy="350"/>
              </a:xfrm>
              <a:custGeom>
                <a:avLst/>
                <a:gdLst>
                  <a:gd name="T0" fmla="*/ 110 w 220"/>
                  <a:gd name="T1" fmla="*/ 39 h 148"/>
                  <a:gd name="T2" fmla="*/ 0 w 220"/>
                  <a:gd name="T3" fmla="*/ 0 h 148"/>
                  <a:gd name="T4" fmla="*/ 0 w 220"/>
                  <a:gd name="T5" fmla="*/ 108 h 148"/>
                  <a:gd name="T6" fmla="*/ 110 w 220"/>
                  <a:gd name="T7" fmla="*/ 148 h 148"/>
                  <a:gd name="T8" fmla="*/ 220 w 220"/>
                  <a:gd name="T9" fmla="*/ 108 h 148"/>
                  <a:gd name="T10" fmla="*/ 220 w 220"/>
                  <a:gd name="T11" fmla="*/ 0 h 148"/>
                  <a:gd name="T12" fmla="*/ 110 w 220"/>
                  <a:gd name="T13" fmla="*/ 39 h 148"/>
                </a:gdLst>
                <a:ahLst/>
                <a:cxnLst>
                  <a:cxn ang="0">
                    <a:pos x="T0" y="T1"/>
                  </a:cxn>
                  <a:cxn ang="0">
                    <a:pos x="T2" y="T3"/>
                  </a:cxn>
                  <a:cxn ang="0">
                    <a:pos x="T4" y="T5"/>
                  </a:cxn>
                  <a:cxn ang="0">
                    <a:pos x="T6" y="T7"/>
                  </a:cxn>
                  <a:cxn ang="0">
                    <a:pos x="T8" y="T9"/>
                  </a:cxn>
                  <a:cxn ang="0">
                    <a:pos x="T10" y="T11"/>
                  </a:cxn>
                  <a:cxn ang="0">
                    <a:pos x="T12" y="T13"/>
                  </a:cxn>
                </a:cxnLst>
                <a:rect l="0" t="0" r="r" b="b"/>
                <a:pathLst>
                  <a:path w="220" h="148">
                    <a:moveTo>
                      <a:pt x="110" y="39"/>
                    </a:moveTo>
                    <a:cubicBezTo>
                      <a:pt x="49" y="39"/>
                      <a:pt x="0" y="21"/>
                      <a:pt x="0" y="0"/>
                    </a:cubicBezTo>
                    <a:cubicBezTo>
                      <a:pt x="0" y="108"/>
                      <a:pt x="0" y="108"/>
                      <a:pt x="0" y="108"/>
                    </a:cubicBezTo>
                    <a:cubicBezTo>
                      <a:pt x="0" y="130"/>
                      <a:pt x="49" y="148"/>
                      <a:pt x="110" y="148"/>
                    </a:cubicBezTo>
                    <a:cubicBezTo>
                      <a:pt x="171" y="148"/>
                      <a:pt x="220" y="130"/>
                      <a:pt x="220" y="108"/>
                    </a:cubicBezTo>
                    <a:cubicBezTo>
                      <a:pt x="220" y="0"/>
                      <a:pt x="220" y="0"/>
                      <a:pt x="220" y="0"/>
                    </a:cubicBezTo>
                    <a:cubicBezTo>
                      <a:pt x="220" y="21"/>
                      <a:pt x="171" y="39"/>
                      <a:pt x="110" y="39"/>
                    </a:cubicBezTo>
                    <a:close/>
                  </a:path>
                </a:pathLst>
              </a:custGeom>
              <a:grpFill/>
              <a:ln w="9525">
                <a:noFill/>
                <a:round/>
                <a:headEnd/>
                <a:tailEnd/>
              </a:ln>
            </p:spPr>
            <p:txBody>
              <a:bodyPr vert="horz" wrap="square" lIns="91414" tIns="45706" rIns="91414" bIns="45706" numCol="1" anchor="t" anchorCtr="0" compatLnSpc="1">
                <a:prstTxWarp prst="textNoShape">
                  <a:avLst/>
                </a:prstTxWarp>
              </a:bodyPr>
              <a:lstStyle/>
              <a:p>
                <a:pPr defTabSz="932384"/>
                <a:endParaRPr lang="en-US">
                  <a:solidFill>
                    <a:srgbClr val="505050"/>
                  </a:solidFill>
                </a:endParaRPr>
              </a:p>
            </p:txBody>
          </p:sp>
          <p:sp>
            <p:nvSpPr>
              <p:cNvPr id="77" name="Freeform 11"/>
              <p:cNvSpPr>
                <a:spLocks noEditPoints="1"/>
              </p:cNvSpPr>
              <p:nvPr/>
            </p:nvSpPr>
            <p:spPr bwMode="auto">
              <a:xfrm>
                <a:off x="2057" y="1382"/>
                <a:ext cx="522" cy="423"/>
              </a:xfrm>
              <a:custGeom>
                <a:avLst/>
                <a:gdLst>
                  <a:gd name="T0" fmla="*/ 110 w 220"/>
                  <a:gd name="T1" fmla="*/ 0 h 179"/>
                  <a:gd name="T2" fmla="*/ 0 w 220"/>
                  <a:gd name="T3" fmla="*/ 39 h 179"/>
                  <a:gd name="T4" fmla="*/ 0 w 220"/>
                  <a:gd name="T5" fmla="*/ 139 h 179"/>
                  <a:gd name="T6" fmla="*/ 110 w 220"/>
                  <a:gd name="T7" fmla="*/ 179 h 179"/>
                  <a:gd name="T8" fmla="*/ 220 w 220"/>
                  <a:gd name="T9" fmla="*/ 139 h 179"/>
                  <a:gd name="T10" fmla="*/ 220 w 220"/>
                  <a:gd name="T11" fmla="*/ 39 h 179"/>
                  <a:gd name="T12" fmla="*/ 110 w 220"/>
                  <a:gd name="T13" fmla="*/ 0 h 179"/>
                  <a:gd name="T14" fmla="*/ 110 w 220"/>
                  <a:gd name="T15" fmla="*/ 67 h 179"/>
                  <a:gd name="T16" fmla="*/ 24 w 220"/>
                  <a:gd name="T17" fmla="*/ 40 h 179"/>
                  <a:gd name="T18" fmla="*/ 110 w 220"/>
                  <a:gd name="T19" fmla="*/ 12 h 179"/>
                  <a:gd name="T20" fmla="*/ 196 w 220"/>
                  <a:gd name="T21" fmla="*/ 40 h 179"/>
                  <a:gd name="T22" fmla="*/ 110 w 220"/>
                  <a:gd name="T23" fmla="*/ 67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0" h="179">
                    <a:moveTo>
                      <a:pt x="110" y="0"/>
                    </a:moveTo>
                    <a:cubicBezTo>
                      <a:pt x="49" y="0"/>
                      <a:pt x="0" y="17"/>
                      <a:pt x="0" y="39"/>
                    </a:cubicBezTo>
                    <a:cubicBezTo>
                      <a:pt x="0" y="139"/>
                      <a:pt x="0" y="139"/>
                      <a:pt x="0" y="139"/>
                    </a:cubicBezTo>
                    <a:cubicBezTo>
                      <a:pt x="0" y="161"/>
                      <a:pt x="49" y="179"/>
                      <a:pt x="110" y="179"/>
                    </a:cubicBezTo>
                    <a:cubicBezTo>
                      <a:pt x="171" y="179"/>
                      <a:pt x="220" y="161"/>
                      <a:pt x="220" y="139"/>
                    </a:cubicBezTo>
                    <a:cubicBezTo>
                      <a:pt x="220" y="39"/>
                      <a:pt x="220" y="39"/>
                      <a:pt x="220" y="39"/>
                    </a:cubicBezTo>
                    <a:cubicBezTo>
                      <a:pt x="220" y="17"/>
                      <a:pt x="171" y="0"/>
                      <a:pt x="110" y="0"/>
                    </a:cubicBezTo>
                    <a:close/>
                    <a:moveTo>
                      <a:pt x="110" y="67"/>
                    </a:moveTo>
                    <a:cubicBezTo>
                      <a:pt x="62" y="67"/>
                      <a:pt x="24" y="55"/>
                      <a:pt x="24" y="40"/>
                    </a:cubicBezTo>
                    <a:cubicBezTo>
                      <a:pt x="24" y="25"/>
                      <a:pt x="62" y="12"/>
                      <a:pt x="110" y="12"/>
                    </a:cubicBezTo>
                    <a:cubicBezTo>
                      <a:pt x="157" y="12"/>
                      <a:pt x="196" y="25"/>
                      <a:pt x="196" y="40"/>
                    </a:cubicBezTo>
                    <a:cubicBezTo>
                      <a:pt x="196" y="55"/>
                      <a:pt x="157" y="67"/>
                      <a:pt x="110" y="67"/>
                    </a:cubicBezTo>
                    <a:close/>
                  </a:path>
                </a:pathLst>
              </a:custGeom>
              <a:grpFill/>
              <a:ln w="9525">
                <a:noFill/>
                <a:round/>
                <a:headEnd/>
                <a:tailEnd/>
              </a:ln>
            </p:spPr>
            <p:txBody>
              <a:bodyPr vert="horz" wrap="square" lIns="91414" tIns="45706" rIns="91414" bIns="45706" numCol="1" anchor="t" anchorCtr="0" compatLnSpc="1">
                <a:prstTxWarp prst="textNoShape">
                  <a:avLst/>
                </a:prstTxWarp>
              </a:bodyPr>
              <a:lstStyle/>
              <a:p>
                <a:pPr defTabSz="932384"/>
                <a:endParaRPr lang="en-US">
                  <a:solidFill>
                    <a:srgbClr val="505050"/>
                  </a:solidFill>
                </a:endParaRPr>
              </a:p>
            </p:txBody>
          </p:sp>
        </p:grpSp>
      </p:grpSp>
      <p:grpSp>
        <p:nvGrpSpPr>
          <p:cNvPr id="10" name="Group 9"/>
          <p:cNvGrpSpPr/>
          <p:nvPr/>
        </p:nvGrpSpPr>
        <p:grpSpPr>
          <a:xfrm>
            <a:off x="938141" y="2467471"/>
            <a:ext cx="1264580" cy="1264580"/>
            <a:chOff x="1088323" y="3721243"/>
            <a:chExt cx="1264939" cy="1264939"/>
          </a:xfrm>
        </p:grpSpPr>
        <p:sp>
          <p:nvSpPr>
            <p:cNvPr id="99" name="Oval 98"/>
            <p:cNvSpPr/>
            <p:nvPr/>
          </p:nvSpPr>
          <p:spPr bwMode="auto">
            <a:xfrm>
              <a:off x="1088323" y="3721243"/>
              <a:ext cx="1264939" cy="1264939"/>
            </a:xfrm>
            <a:prstGeom prst="ellipse">
              <a:avLst/>
            </a:prstGeom>
            <a:solidFill>
              <a:schemeClr val="bg1"/>
            </a:solidFill>
            <a:ln w="666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4" name="Group 3"/>
            <p:cNvGrpSpPr/>
            <p:nvPr/>
          </p:nvGrpSpPr>
          <p:grpSpPr>
            <a:xfrm>
              <a:off x="1450166" y="3911954"/>
              <a:ext cx="541253" cy="822278"/>
              <a:chOff x="5775326" y="3463034"/>
              <a:chExt cx="885825" cy="1345755"/>
            </a:xfrm>
            <a:solidFill>
              <a:schemeClr val="tx2"/>
            </a:solidFill>
          </p:grpSpPr>
          <p:sp>
            <p:nvSpPr>
              <p:cNvPr id="78" name="Freeform 77"/>
              <p:cNvSpPr>
                <a:spLocks/>
              </p:cNvSpPr>
              <p:nvPr/>
            </p:nvSpPr>
            <p:spPr bwMode="auto">
              <a:xfrm>
                <a:off x="5775326" y="4196710"/>
                <a:ext cx="885825" cy="612079"/>
              </a:xfrm>
              <a:custGeom>
                <a:avLst/>
                <a:gdLst>
                  <a:gd name="T0" fmla="*/ 198 w 234"/>
                  <a:gd name="T1" fmla="*/ 0 h 186"/>
                  <a:gd name="T2" fmla="*/ 160 w 234"/>
                  <a:gd name="T3" fmla="*/ 0 h 186"/>
                  <a:gd name="T4" fmla="*/ 117 w 234"/>
                  <a:gd name="T5" fmla="*/ 16 h 186"/>
                  <a:gd name="T6" fmla="*/ 73 w 234"/>
                  <a:gd name="T7" fmla="*/ 0 h 186"/>
                  <a:gd name="T8" fmla="*/ 36 w 234"/>
                  <a:gd name="T9" fmla="*/ 0 h 186"/>
                  <a:gd name="T10" fmla="*/ 0 w 234"/>
                  <a:gd name="T11" fmla="*/ 36 h 186"/>
                  <a:gd name="T12" fmla="*/ 0 w 234"/>
                  <a:gd name="T13" fmla="*/ 186 h 186"/>
                  <a:gd name="T14" fmla="*/ 234 w 234"/>
                  <a:gd name="T15" fmla="*/ 186 h 186"/>
                  <a:gd name="T16" fmla="*/ 234 w 234"/>
                  <a:gd name="T17" fmla="*/ 36 h 186"/>
                  <a:gd name="T18" fmla="*/ 198 w 234"/>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 h="186">
                    <a:moveTo>
                      <a:pt x="198" y="0"/>
                    </a:moveTo>
                    <a:cubicBezTo>
                      <a:pt x="160" y="0"/>
                      <a:pt x="160" y="0"/>
                      <a:pt x="160" y="0"/>
                    </a:cubicBezTo>
                    <a:cubicBezTo>
                      <a:pt x="147" y="10"/>
                      <a:pt x="133" y="16"/>
                      <a:pt x="117" y="16"/>
                    </a:cubicBezTo>
                    <a:cubicBezTo>
                      <a:pt x="101" y="16"/>
                      <a:pt x="86" y="10"/>
                      <a:pt x="73" y="0"/>
                    </a:cubicBezTo>
                    <a:cubicBezTo>
                      <a:pt x="36" y="0"/>
                      <a:pt x="36" y="0"/>
                      <a:pt x="36" y="0"/>
                    </a:cubicBezTo>
                    <a:cubicBezTo>
                      <a:pt x="16" y="0"/>
                      <a:pt x="0" y="16"/>
                      <a:pt x="0" y="36"/>
                    </a:cubicBezTo>
                    <a:cubicBezTo>
                      <a:pt x="0" y="186"/>
                      <a:pt x="0" y="186"/>
                      <a:pt x="0" y="186"/>
                    </a:cubicBezTo>
                    <a:cubicBezTo>
                      <a:pt x="234" y="186"/>
                      <a:pt x="234" y="186"/>
                      <a:pt x="234" y="186"/>
                    </a:cubicBezTo>
                    <a:cubicBezTo>
                      <a:pt x="234" y="36"/>
                      <a:pt x="234" y="36"/>
                      <a:pt x="234" y="36"/>
                    </a:cubicBezTo>
                    <a:cubicBezTo>
                      <a:pt x="234" y="16"/>
                      <a:pt x="218" y="0"/>
                      <a:pt x="19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endParaRPr lang="en-US">
                  <a:solidFill>
                    <a:srgbClr val="505050"/>
                  </a:solidFill>
                </a:endParaRPr>
              </a:p>
            </p:txBody>
          </p:sp>
          <p:sp>
            <p:nvSpPr>
              <p:cNvPr id="79" name="Oval 78"/>
              <p:cNvSpPr>
                <a:spLocks noChangeArrowheads="1"/>
              </p:cNvSpPr>
              <p:nvPr/>
            </p:nvSpPr>
            <p:spPr bwMode="auto">
              <a:xfrm>
                <a:off x="5898910" y="3463034"/>
                <a:ext cx="638656" cy="71848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endParaRPr lang="en-US">
                  <a:solidFill>
                    <a:srgbClr val="505050"/>
                  </a:solidFill>
                </a:endParaRPr>
              </a:p>
            </p:txBody>
          </p:sp>
        </p:grpSp>
      </p:grpSp>
      <p:sp>
        <p:nvSpPr>
          <p:cNvPr id="5" name="Rectangle 4"/>
          <p:cNvSpPr/>
          <p:nvPr/>
        </p:nvSpPr>
        <p:spPr>
          <a:xfrm>
            <a:off x="3239286" y="4231344"/>
            <a:ext cx="2540983" cy="376630"/>
          </a:xfrm>
          <a:prstGeom prst="rect">
            <a:avLst/>
          </a:prstGeom>
        </p:spPr>
        <p:txBody>
          <a:bodyPr wrap="square" anchor="ctr">
            <a:spAutoFit/>
          </a:bodyPr>
          <a:lstStyle/>
          <a:p>
            <a:pPr algn="ctr" defTabSz="932384">
              <a:lnSpc>
                <a:spcPct val="90000"/>
              </a:lnSpc>
              <a:spcAft>
                <a:spcPts val="1800"/>
              </a:spcAft>
            </a:pPr>
            <a:r>
              <a:rPr lang="en-US" sz="2000" dirty="0">
                <a:solidFill>
                  <a:srgbClr val="505050"/>
                </a:solidFill>
                <a:latin typeface="Segoe UI Light"/>
                <a:cs typeface="Segoe UI" panose="020B0502040204020203" pitchFamily="34" charset="0"/>
              </a:rPr>
              <a:t>Microsoft Intune</a:t>
            </a:r>
          </a:p>
        </p:txBody>
      </p:sp>
      <p:sp>
        <p:nvSpPr>
          <p:cNvPr id="40" name="Rectangle 39"/>
          <p:cNvSpPr/>
          <p:nvPr/>
        </p:nvSpPr>
        <p:spPr>
          <a:xfrm>
            <a:off x="436026" y="3948872"/>
            <a:ext cx="2239619" cy="941577"/>
          </a:xfrm>
          <a:prstGeom prst="rect">
            <a:avLst/>
          </a:prstGeom>
        </p:spPr>
        <p:txBody>
          <a:bodyPr wrap="square" anchor="ctr">
            <a:spAutoFit/>
          </a:bodyPr>
          <a:lstStyle/>
          <a:p>
            <a:pPr algn="ctr" defTabSz="932384">
              <a:lnSpc>
                <a:spcPct val="90000"/>
              </a:lnSpc>
              <a:spcAft>
                <a:spcPts val="1800"/>
              </a:spcAft>
            </a:pPr>
            <a:r>
              <a:rPr lang="en-US" sz="2000" dirty="0">
                <a:solidFill>
                  <a:srgbClr val="505050"/>
                </a:solidFill>
                <a:latin typeface="Segoe UI Light"/>
                <a:cs typeface="Segoe UI" panose="020B0502040204020203" pitchFamily="34" charset="0"/>
              </a:rPr>
              <a:t>Microsoft Azure Active Directory Premium</a:t>
            </a:r>
          </a:p>
        </p:txBody>
      </p:sp>
      <p:sp>
        <p:nvSpPr>
          <p:cNvPr id="41" name="Rectangle 40"/>
          <p:cNvSpPr/>
          <p:nvPr/>
        </p:nvSpPr>
        <p:spPr>
          <a:xfrm>
            <a:off x="6353981" y="3948806"/>
            <a:ext cx="2524891" cy="941711"/>
          </a:xfrm>
          <a:prstGeom prst="rect">
            <a:avLst/>
          </a:prstGeom>
        </p:spPr>
        <p:txBody>
          <a:bodyPr wrap="square" anchor="ctr">
            <a:spAutoFit/>
          </a:bodyPr>
          <a:lstStyle/>
          <a:p>
            <a:pPr algn="ctr" defTabSz="932384">
              <a:lnSpc>
                <a:spcPct val="90000"/>
              </a:lnSpc>
              <a:spcAft>
                <a:spcPts val="1800"/>
              </a:spcAft>
            </a:pPr>
            <a:r>
              <a:rPr lang="en-US" sz="2000" dirty="0">
                <a:solidFill>
                  <a:srgbClr val="505050"/>
                </a:solidFill>
                <a:latin typeface="Segoe UI Light"/>
                <a:cs typeface="Segoe UI" panose="020B0502040204020203" pitchFamily="34" charset="0"/>
              </a:rPr>
              <a:t>Microsoft Azure Rights Management Premium</a:t>
            </a:r>
          </a:p>
        </p:txBody>
      </p:sp>
      <p:sp>
        <p:nvSpPr>
          <p:cNvPr id="45" name="Rectangle 44"/>
          <p:cNvSpPr/>
          <p:nvPr/>
        </p:nvSpPr>
        <p:spPr>
          <a:xfrm>
            <a:off x="3239286" y="1488751"/>
            <a:ext cx="2535134" cy="757130"/>
          </a:xfrm>
          <a:prstGeom prst="rect">
            <a:avLst/>
          </a:prstGeom>
        </p:spPr>
        <p:txBody>
          <a:bodyPr wrap="square">
            <a:spAutoFit/>
          </a:bodyPr>
          <a:lstStyle/>
          <a:p>
            <a:pPr algn="ctr" defTabSz="932384">
              <a:lnSpc>
                <a:spcPct val="90000"/>
              </a:lnSpc>
              <a:spcAft>
                <a:spcPts val="1800"/>
              </a:spcAft>
            </a:pPr>
            <a:r>
              <a:rPr lang="en-US" sz="2400" b="1" dirty="0">
                <a:latin typeface="Segoe UI Light"/>
                <a:cs typeface="Segoe UI" panose="020B0502040204020203" pitchFamily="34" charset="0"/>
              </a:rPr>
              <a:t>Mobile Device &amp; App Management</a:t>
            </a:r>
          </a:p>
        </p:txBody>
      </p:sp>
      <p:sp>
        <p:nvSpPr>
          <p:cNvPr id="46" name="Rectangle 45"/>
          <p:cNvSpPr/>
          <p:nvPr/>
        </p:nvSpPr>
        <p:spPr>
          <a:xfrm>
            <a:off x="228025" y="1493520"/>
            <a:ext cx="2759601" cy="757130"/>
          </a:xfrm>
          <a:prstGeom prst="rect">
            <a:avLst/>
          </a:prstGeom>
        </p:spPr>
        <p:txBody>
          <a:bodyPr wrap="square">
            <a:spAutoFit/>
          </a:bodyPr>
          <a:lstStyle/>
          <a:p>
            <a:pPr algn="ctr" defTabSz="932384">
              <a:lnSpc>
                <a:spcPct val="90000"/>
              </a:lnSpc>
              <a:spcAft>
                <a:spcPts val="1800"/>
              </a:spcAft>
            </a:pPr>
            <a:r>
              <a:rPr lang="en-US" sz="2400" b="1" dirty="0">
                <a:latin typeface="Segoe UI Light"/>
                <a:cs typeface="Segoe UI" panose="020B0502040204020203" pitchFamily="34" charset="0"/>
              </a:rPr>
              <a:t>Identity &amp; Access Management</a:t>
            </a:r>
          </a:p>
        </p:txBody>
      </p:sp>
      <p:sp>
        <p:nvSpPr>
          <p:cNvPr id="47" name="Rectangle 46"/>
          <p:cNvSpPr/>
          <p:nvPr/>
        </p:nvSpPr>
        <p:spPr>
          <a:xfrm>
            <a:off x="6353981" y="1491602"/>
            <a:ext cx="2455252" cy="757130"/>
          </a:xfrm>
          <a:prstGeom prst="rect">
            <a:avLst/>
          </a:prstGeom>
        </p:spPr>
        <p:txBody>
          <a:bodyPr wrap="square">
            <a:spAutoFit/>
          </a:bodyPr>
          <a:lstStyle/>
          <a:p>
            <a:pPr algn="ctr" defTabSz="932384">
              <a:lnSpc>
                <a:spcPct val="90000"/>
              </a:lnSpc>
              <a:spcAft>
                <a:spcPts val="1800"/>
              </a:spcAft>
            </a:pPr>
            <a:r>
              <a:rPr lang="en-US" sz="2400" b="1" dirty="0">
                <a:latin typeface="Segoe UI Light"/>
                <a:cs typeface="Segoe UI" panose="020B0502040204020203" pitchFamily="34" charset="0"/>
              </a:rPr>
              <a:t>Information Protection</a:t>
            </a:r>
          </a:p>
        </p:txBody>
      </p:sp>
      <p:sp>
        <p:nvSpPr>
          <p:cNvPr id="50" name="Oval 49"/>
          <p:cNvSpPr/>
          <p:nvPr/>
        </p:nvSpPr>
        <p:spPr bwMode="auto">
          <a:xfrm>
            <a:off x="10139502" y="2493635"/>
            <a:ext cx="1264580" cy="1264580"/>
          </a:xfrm>
          <a:prstGeom prst="ellipse">
            <a:avLst/>
          </a:prstGeom>
          <a:solidFill>
            <a:schemeClr val="bg1"/>
          </a:solidFill>
          <a:ln w="66675">
            <a:solidFill>
              <a:srgbClr val="505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5" name="Rectangle 54"/>
          <p:cNvSpPr/>
          <p:nvPr/>
        </p:nvSpPr>
        <p:spPr>
          <a:xfrm>
            <a:off x="9600262" y="1478051"/>
            <a:ext cx="2320071" cy="757130"/>
          </a:xfrm>
          <a:prstGeom prst="rect">
            <a:avLst/>
          </a:prstGeom>
        </p:spPr>
        <p:txBody>
          <a:bodyPr wrap="square">
            <a:spAutoFit/>
          </a:bodyPr>
          <a:lstStyle/>
          <a:p>
            <a:pPr algn="ctr" defTabSz="932384">
              <a:lnSpc>
                <a:spcPct val="90000"/>
              </a:lnSpc>
              <a:spcAft>
                <a:spcPts val="1800"/>
              </a:spcAft>
            </a:pPr>
            <a:r>
              <a:rPr lang="en-US" sz="2400" b="1" dirty="0">
                <a:latin typeface="Segoe UI Light"/>
                <a:cs typeface="Segoe UI" panose="020B0502040204020203" pitchFamily="34" charset="0"/>
              </a:rPr>
              <a:t>Behavior based threat analytics</a:t>
            </a:r>
          </a:p>
        </p:txBody>
      </p:sp>
      <p:sp>
        <p:nvSpPr>
          <p:cNvPr id="56" name="TextBox 55"/>
          <p:cNvSpPr txBox="1"/>
          <p:nvPr/>
        </p:nvSpPr>
        <p:spPr>
          <a:xfrm>
            <a:off x="9600262" y="4074315"/>
            <a:ext cx="2604966" cy="659198"/>
          </a:xfrm>
          <a:prstGeom prst="rect">
            <a:avLst/>
          </a:prstGeom>
        </p:spPr>
        <p:txBody>
          <a:bodyPr wrap="square" anchor="ctr">
            <a:spAutoFit/>
          </a:bodyPr>
          <a:lstStyle>
            <a:defPPr>
              <a:defRPr lang="en-US"/>
            </a:defPPr>
            <a:lvl1pPr algn="ctr" defTabSz="914192">
              <a:lnSpc>
                <a:spcPct val="90000"/>
              </a:lnSpc>
              <a:spcAft>
                <a:spcPts val="1765"/>
              </a:spcAft>
              <a:defRPr sz="1961">
                <a:solidFill>
                  <a:srgbClr val="505050"/>
                </a:solidFill>
                <a:latin typeface="Segoe UI Light"/>
                <a:cs typeface="Segoe UI" panose="020B0502040204020203" pitchFamily="34" charset="0"/>
              </a:defRPr>
            </a:lvl1pPr>
          </a:lstStyle>
          <a:p>
            <a:r>
              <a:rPr lang="en-US" sz="2000" dirty="0"/>
              <a:t>Advanced Threat Analytics</a:t>
            </a:r>
          </a:p>
        </p:txBody>
      </p:sp>
      <p:sp>
        <p:nvSpPr>
          <p:cNvPr id="57" name="Freeform 13"/>
          <p:cNvSpPr>
            <a:spLocks noEditPoints="1"/>
          </p:cNvSpPr>
          <p:nvPr/>
        </p:nvSpPr>
        <p:spPr bwMode="auto">
          <a:xfrm>
            <a:off x="10398127" y="2762006"/>
            <a:ext cx="776174" cy="670010"/>
          </a:xfrm>
          <a:custGeom>
            <a:avLst/>
            <a:gdLst>
              <a:gd name="T0" fmla="*/ 267 w 277"/>
              <a:gd name="T1" fmla="*/ 200 h 240"/>
              <a:gd name="T2" fmla="*/ 162 w 277"/>
              <a:gd name="T3" fmla="*/ 18 h 240"/>
              <a:gd name="T4" fmla="*/ 115 w 277"/>
              <a:gd name="T5" fmla="*/ 18 h 240"/>
              <a:gd name="T6" fmla="*/ 10 w 277"/>
              <a:gd name="T7" fmla="*/ 200 h 240"/>
              <a:gd name="T8" fmla="*/ 33 w 277"/>
              <a:gd name="T9" fmla="*/ 240 h 240"/>
              <a:gd name="T10" fmla="*/ 244 w 277"/>
              <a:gd name="T11" fmla="*/ 240 h 240"/>
              <a:gd name="T12" fmla="*/ 267 w 277"/>
              <a:gd name="T13" fmla="*/ 200 h 240"/>
              <a:gd name="T14" fmla="*/ 157 w 277"/>
              <a:gd name="T15" fmla="*/ 67 h 240"/>
              <a:gd name="T16" fmla="*/ 153 w 277"/>
              <a:gd name="T17" fmla="*/ 158 h 240"/>
              <a:gd name="T18" fmla="*/ 124 w 277"/>
              <a:gd name="T19" fmla="*/ 158 h 240"/>
              <a:gd name="T20" fmla="*/ 119 w 277"/>
              <a:gd name="T21" fmla="*/ 67 h 240"/>
              <a:gd name="T22" fmla="*/ 157 w 277"/>
              <a:gd name="T23" fmla="*/ 67 h 240"/>
              <a:gd name="T24" fmla="*/ 153 w 277"/>
              <a:gd name="T25" fmla="*/ 206 h 240"/>
              <a:gd name="T26" fmla="*/ 138 w 277"/>
              <a:gd name="T27" fmla="*/ 211 h 240"/>
              <a:gd name="T28" fmla="*/ 124 w 277"/>
              <a:gd name="T29" fmla="*/ 206 h 240"/>
              <a:gd name="T30" fmla="*/ 118 w 277"/>
              <a:gd name="T31" fmla="*/ 192 h 240"/>
              <a:gd name="T32" fmla="*/ 124 w 277"/>
              <a:gd name="T33" fmla="*/ 178 h 240"/>
              <a:gd name="T34" fmla="*/ 138 w 277"/>
              <a:gd name="T35" fmla="*/ 173 h 240"/>
              <a:gd name="T36" fmla="*/ 153 w 277"/>
              <a:gd name="T37" fmla="*/ 178 h 240"/>
              <a:gd name="T38" fmla="*/ 158 w 277"/>
              <a:gd name="T39" fmla="*/ 192 h 240"/>
              <a:gd name="T40" fmla="*/ 153 w 277"/>
              <a:gd name="T41" fmla="*/ 20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7" h="240">
                <a:moveTo>
                  <a:pt x="267" y="200"/>
                </a:moveTo>
                <a:cubicBezTo>
                  <a:pt x="162" y="18"/>
                  <a:pt x="162" y="18"/>
                  <a:pt x="162" y="18"/>
                </a:cubicBezTo>
                <a:cubicBezTo>
                  <a:pt x="151" y="0"/>
                  <a:pt x="126" y="0"/>
                  <a:pt x="115" y="18"/>
                </a:cubicBezTo>
                <a:cubicBezTo>
                  <a:pt x="10" y="200"/>
                  <a:pt x="10" y="200"/>
                  <a:pt x="10" y="200"/>
                </a:cubicBezTo>
                <a:cubicBezTo>
                  <a:pt x="0" y="218"/>
                  <a:pt x="12" y="240"/>
                  <a:pt x="33" y="240"/>
                </a:cubicBezTo>
                <a:cubicBezTo>
                  <a:pt x="244" y="240"/>
                  <a:pt x="244" y="240"/>
                  <a:pt x="244" y="240"/>
                </a:cubicBezTo>
                <a:cubicBezTo>
                  <a:pt x="264" y="240"/>
                  <a:pt x="277" y="218"/>
                  <a:pt x="267" y="200"/>
                </a:cubicBezTo>
                <a:close/>
                <a:moveTo>
                  <a:pt x="157" y="67"/>
                </a:moveTo>
                <a:cubicBezTo>
                  <a:pt x="153" y="158"/>
                  <a:pt x="153" y="158"/>
                  <a:pt x="153" y="158"/>
                </a:cubicBezTo>
                <a:cubicBezTo>
                  <a:pt x="124" y="158"/>
                  <a:pt x="124" y="158"/>
                  <a:pt x="124" y="158"/>
                </a:cubicBezTo>
                <a:cubicBezTo>
                  <a:pt x="119" y="67"/>
                  <a:pt x="119" y="67"/>
                  <a:pt x="119" y="67"/>
                </a:cubicBezTo>
                <a:lnTo>
                  <a:pt x="157" y="67"/>
                </a:lnTo>
                <a:close/>
                <a:moveTo>
                  <a:pt x="153" y="206"/>
                </a:moveTo>
                <a:cubicBezTo>
                  <a:pt x="149" y="210"/>
                  <a:pt x="145" y="211"/>
                  <a:pt x="138" y="211"/>
                </a:cubicBezTo>
                <a:cubicBezTo>
                  <a:pt x="133" y="211"/>
                  <a:pt x="128" y="210"/>
                  <a:pt x="124" y="206"/>
                </a:cubicBezTo>
                <a:cubicBezTo>
                  <a:pt x="120" y="202"/>
                  <a:pt x="118" y="198"/>
                  <a:pt x="118" y="192"/>
                </a:cubicBezTo>
                <a:cubicBezTo>
                  <a:pt x="118" y="186"/>
                  <a:pt x="120" y="182"/>
                  <a:pt x="124" y="178"/>
                </a:cubicBezTo>
                <a:cubicBezTo>
                  <a:pt x="127" y="175"/>
                  <a:pt x="132" y="173"/>
                  <a:pt x="138" y="173"/>
                </a:cubicBezTo>
                <a:cubicBezTo>
                  <a:pt x="144" y="173"/>
                  <a:pt x="149" y="175"/>
                  <a:pt x="153" y="178"/>
                </a:cubicBezTo>
                <a:cubicBezTo>
                  <a:pt x="157" y="182"/>
                  <a:pt x="158" y="186"/>
                  <a:pt x="158" y="192"/>
                </a:cubicBezTo>
                <a:cubicBezTo>
                  <a:pt x="158" y="198"/>
                  <a:pt x="157" y="202"/>
                  <a:pt x="153" y="206"/>
                </a:cubicBezTo>
                <a:close/>
              </a:path>
            </a:pathLst>
          </a:custGeom>
          <a:solidFill>
            <a:schemeClr val="tx2"/>
          </a:solidFill>
          <a:ln w="28575">
            <a:noFill/>
          </a:ln>
        </p:spPr>
        <p:txBody>
          <a:bodyPr vert="horz" wrap="square" lIns="91414" tIns="45706" rIns="91414" bIns="45706" numCol="1" anchor="t" anchorCtr="0" compatLnSpc="1">
            <a:prstTxWarp prst="textNoShape">
              <a:avLst/>
            </a:prstTxWarp>
          </a:bodyPr>
          <a:lstStyle/>
          <a:p>
            <a:pPr defTabSz="932384"/>
            <a:endParaRPr lang="en-US">
              <a:solidFill>
                <a:srgbClr val="505050"/>
              </a:solidFill>
            </a:endParaRPr>
          </a:p>
        </p:txBody>
      </p:sp>
      <p:sp>
        <p:nvSpPr>
          <p:cNvPr id="48" name="Rectangle 47"/>
          <p:cNvSpPr/>
          <p:nvPr/>
        </p:nvSpPr>
        <p:spPr bwMode="auto">
          <a:xfrm>
            <a:off x="436026" y="5001983"/>
            <a:ext cx="2349722" cy="102564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146283" rIns="182854" bIns="146283" anchor="t" anchorCtr="0"/>
          <a:lstStyle/>
          <a:p>
            <a:pPr algn="ctr" defTabSz="951028" fontAlgn="base">
              <a:spcBef>
                <a:spcPct val="0"/>
              </a:spcBef>
              <a:spcAft>
                <a:spcPts val="408"/>
              </a:spcAft>
              <a:buSzPct val="70000"/>
            </a:pPr>
            <a:r>
              <a:rPr lang="en-US" sz="1428" dirty="0">
                <a:solidFill>
                  <a:schemeClr val="tx1"/>
                </a:solidFill>
              </a:rPr>
              <a:t>Easily manage identities across on-premises and cloud.  Single sign-on &amp; self-service for any application</a:t>
            </a:r>
          </a:p>
          <a:p>
            <a:pPr marL="186519" indent="-291436" algn="ctr" defTabSz="951028" fontAlgn="base">
              <a:spcBef>
                <a:spcPct val="0"/>
              </a:spcBef>
              <a:spcAft>
                <a:spcPts val="408"/>
              </a:spcAft>
              <a:buSzPct val="70000"/>
              <a:buFont typeface="Arial" panose="020B0604020202020204" pitchFamily="34" charset="0"/>
              <a:buChar char="•"/>
            </a:pPr>
            <a:endParaRPr lang="en-US" sz="816" dirty="0">
              <a:solidFill>
                <a:schemeClr val="tx1"/>
              </a:solidFill>
            </a:endParaRPr>
          </a:p>
        </p:txBody>
      </p:sp>
      <p:sp>
        <p:nvSpPr>
          <p:cNvPr id="51" name="Rectangle 50"/>
          <p:cNvSpPr/>
          <p:nvPr/>
        </p:nvSpPr>
        <p:spPr bwMode="auto">
          <a:xfrm>
            <a:off x="3320650" y="5001983"/>
            <a:ext cx="2401821" cy="101493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146283" rIns="182854" bIns="146283" anchor="t" anchorCtr="0"/>
          <a:lstStyle/>
          <a:p>
            <a:pPr algn="ctr" defTabSz="951028" fontAlgn="base">
              <a:spcBef>
                <a:spcPct val="0"/>
              </a:spcBef>
              <a:spcAft>
                <a:spcPts val="408"/>
              </a:spcAft>
              <a:buSzPct val="70000"/>
            </a:pPr>
            <a:r>
              <a:rPr lang="en-US" sz="1428" dirty="0">
                <a:solidFill>
                  <a:schemeClr val="tx1"/>
                </a:solidFill>
              </a:rPr>
              <a:t>Manage and protect corporate apps and data on almost any device with MDM &amp; MAM</a:t>
            </a:r>
            <a:endParaRPr lang="en-US" sz="1326" dirty="0">
              <a:solidFill>
                <a:schemeClr val="tx1"/>
              </a:solidFill>
            </a:endParaRPr>
          </a:p>
        </p:txBody>
      </p:sp>
      <p:sp>
        <p:nvSpPr>
          <p:cNvPr id="52" name="Rectangle 51"/>
          <p:cNvSpPr/>
          <p:nvPr/>
        </p:nvSpPr>
        <p:spPr bwMode="auto">
          <a:xfrm>
            <a:off x="6335791" y="5001983"/>
            <a:ext cx="2655809" cy="9935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146283" rIns="182854" bIns="146283" anchor="t" anchorCtr="0"/>
          <a:lstStyle/>
          <a:p>
            <a:pPr algn="ctr" defTabSz="951028" fontAlgn="base">
              <a:spcBef>
                <a:spcPct val="0"/>
              </a:spcBef>
              <a:spcAft>
                <a:spcPts val="408"/>
              </a:spcAft>
              <a:buSzPct val="70000"/>
            </a:pPr>
            <a:r>
              <a:rPr lang="en-US" sz="1428" dirty="0">
                <a:solidFill>
                  <a:schemeClr val="tx1"/>
                </a:solidFill>
              </a:rPr>
              <a:t>Encryption, identity, and authorization to secure corporate files and email across phones, tablets, and PCs</a:t>
            </a:r>
            <a:endParaRPr lang="en-US" sz="1326" dirty="0">
              <a:solidFill>
                <a:schemeClr val="tx1"/>
              </a:solidFill>
            </a:endParaRPr>
          </a:p>
        </p:txBody>
      </p:sp>
      <p:sp>
        <p:nvSpPr>
          <p:cNvPr id="53" name="Rectangle 52"/>
          <p:cNvSpPr/>
          <p:nvPr/>
        </p:nvSpPr>
        <p:spPr bwMode="auto">
          <a:xfrm>
            <a:off x="9542239" y="5001983"/>
            <a:ext cx="2562131" cy="9935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146283" rIns="182854" bIns="146283" anchor="t" anchorCtr="0"/>
          <a:lstStyle/>
          <a:p>
            <a:pPr algn="ctr" defTabSz="951028" fontAlgn="base">
              <a:spcBef>
                <a:spcPct val="0"/>
              </a:spcBef>
              <a:spcAft>
                <a:spcPts val="408"/>
              </a:spcAft>
              <a:buSzPct val="70000"/>
            </a:pPr>
            <a:r>
              <a:rPr lang="en-US" sz="1428" dirty="0">
                <a:solidFill>
                  <a:schemeClr val="tx1"/>
                </a:solidFill>
              </a:rPr>
              <a:t>Identify suspicious activities and advanced threats in near real time, with simple, actionable reporting</a:t>
            </a:r>
          </a:p>
        </p:txBody>
      </p:sp>
    </p:spTree>
    <p:extLst>
      <p:ext uri="{BB962C8B-B14F-4D97-AF65-F5344CB8AC3E}">
        <p14:creationId xmlns:p14="http://schemas.microsoft.com/office/powerpoint/2010/main" val="4283953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0" grpId="0"/>
      <p:bldP spid="41" grpId="0"/>
      <p:bldP spid="5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Rectangle 487"/>
          <p:cNvSpPr/>
          <p:nvPr/>
        </p:nvSpPr>
        <p:spPr bwMode="auto">
          <a:xfrm>
            <a:off x="3731295" y="1663834"/>
            <a:ext cx="7849411" cy="4857503"/>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182854" rIns="0" bIns="46630" anchor="t"/>
          <a:lstStyle/>
          <a:p>
            <a:pPr algn="ctr" defTabSz="932293">
              <a:defRPr/>
            </a:pPr>
            <a:endParaRPr lang="en-US" sz="2000" dirty="0">
              <a:solidFill>
                <a:srgbClr val="505050"/>
              </a:solidFill>
              <a:latin typeface="Segoe UI Light"/>
            </a:endParaRPr>
          </a:p>
        </p:txBody>
      </p:sp>
      <p:sp>
        <p:nvSpPr>
          <p:cNvPr id="489" name="Rectangle 488"/>
          <p:cNvSpPr/>
          <p:nvPr/>
        </p:nvSpPr>
        <p:spPr bwMode="auto">
          <a:xfrm>
            <a:off x="5227136" y="1650562"/>
            <a:ext cx="1496577" cy="4879623"/>
          </a:xfrm>
          <a:prstGeom prst="rect">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182854" rIns="0" bIns="46630" anchor="t"/>
          <a:lstStyle/>
          <a:p>
            <a:pPr algn="ctr" defTabSz="932293">
              <a:defRPr/>
            </a:pPr>
            <a:endParaRPr lang="en-US" sz="2000" dirty="0">
              <a:solidFill>
                <a:srgbClr val="505050"/>
              </a:solidFill>
              <a:latin typeface="Segoe UI Light"/>
            </a:endParaRPr>
          </a:p>
        </p:txBody>
      </p:sp>
      <p:grpSp>
        <p:nvGrpSpPr>
          <p:cNvPr id="7" name="Group 6"/>
          <p:cNvGrpSpPr/>
          <p:nvPr/>
        </p:nvGrpSpPr>
        <p:grpSpPr>
          <a:xfrm>
            <a:off x="3874985" y="5351764"/>
            <a:ext cx="7705722" cy="1160742"/>
            <a:chOff x="3798485" y="5257800"/>
            <a:chExt cx="7555315" cy="1138086"/>
          </a:xfrm>
        </p:grpSpPr>
        <p:sp>
          <p:nvSpPr>
            <p:cNvPr id="116" name="Rectangle 115"/>
            <p:cNvSpPr/>
            <p:nvPr/>
          </p:nvSpPr>
          <p:spPr bwMode="auto">
            <a:xfrm>
              <a:off x="3798485" y="5257800"/>
              <a:ext cx="7555315" cy="1138086"/>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182854" rIns="0" bIns="46630" anchor="t"/>
            <a:lstStyle/>
            <a:p>
              <a:pPr algn="ctr" defTabSz="932293">
                <a:defRPr/>
              </a:pPr>
              <a:endParaRPr lang="en-US" sz="1836" dirty="0">
                <a:solidFill>
                  <a:srgbClr val="505050"/>
                </a:solidFill>
                <a:latin typeface="Segoe UI Light"/>
                <a:cs typeface="Segoe UI Light"/>
              </a:endParaRPr>
            </a:p>
          </p:txBody>
        </p:sp>
        <p:sp>
          <p:nvSpPr>
            <p:cNvPr id="117" name="TextBox 116"/>
            <p:cNvSpPr txBox="1"/>
            <p:nvPr/>
          </p:nvSpPr>
          <p:spPr>
            <a:xfrm>
              <a:off x="4112618" y="5424848"/>
              <a:ext cx="6498476" cy="629745"/>
            </a:xfrm>
            <a:prstGeom prst="rect">
              <a:avLst/>
            </a:prstGeom>
            <a:noFill/>
          </p:spPr>
          <p:txBody>
            <a:bodyPr wrap="square" lIns="186521" tIns="149217" rIns="186521" bIns="149217" rtlCol="0">
              <a:spAutoFit/>
            </a:bodyPr>
            <a:lstStyle/>
            <a:p>
              <a:pPr defTabSz="914050">
                <a:lnSpc>
                  <a:spcPts val="694"/>
                </a:lnSpc>
              </a:pPr>
              <a:endParaRPr lang="en-US" sz="1836" dirty="0">
                <a:solidFill>
                  <a:srgbClr val="FFFFFF"/>
                </a:solidFill>
                <a:latin typeface="Segoe UI Light"/>
                <a:cs typeface="Segoe UI Light"/>
              </a:endParaRPr>
            </a:p>
            <a:p>
              <a:pPr defTabSz="914050">
                <a:lnSpc>
                  <a:spcPts val="1917"/>
                </a:lnSpc>
                <a:spcAft>
                  <a:spcPts val="612"/>
                </a:spcAft>
              </a:pPr>
              <a:r>
                <a:rPr lang="en-US" sz="1836" dirty="0">
                  <a:solidFill>
                    <a:srgbClr val="FFFFFF"/>
                  </a:solidFill>
                  <a:latin typeface="Segoe UI Light"/>
                  <a:cs typeface="Segoe UI Light"/>
                </a:rPr>
                <a:t>The perimeter cannot help protect data stored in the cloud </a:t>
              </a:r>
            </a:p>
          </p:txBody>
        </p:sp>
      </p:grpSp>
      <p:grpSp>
        <p:nvGrpSpPr>
          <p:cNvPr id="182" name="Group 181"/>
          <p:cNvGrpSpPr/>
          <p:nvPr/>
        </p:nvGrpSpPr>
        <p:grpSpPr>
          <a:xfrm>
            <a:off x="3878458" y="5351087"/>
            <a:ext cx="7705722" cy="1160742"/>
            <a:chOff x="3798485" y="5257800"/>
            <a:chExt cx="7555315" cy="1138086"/>
          </a:xfrm>
        </p:grpSpPr>
        <p:sp>
          <p:nvSpPr>
            <p:cNvPr id="183" name="Rectangle 182"/>
            <p:cNvSpPr/>
            <p:nvPr/>
          </p:nvSpPr>
          <p:spPr bwMode="auto">
            <a:xfrm>
              <a:off x="3798485" y="5257800"/>
              <a:ext cx="7555315" cy="1138086"/>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182854" rIns="0" bIns="46630" anchor="t"/>
            <a:lstStyle/>
            <a:p>
              <a:pPr algn="ctr" defTabSz="932293">
                <a:defRPr/>
              </a:pPr>
              <a:endParaRPr lang="en-US" sz="1836" dirty="0">
                <a:solidFill>
                  <a:srgbClr val="505050"/>
                </a:solidFill>
                <a:latin typeface="Segoe UI Light"/>
                <a:cs typeface="Segoe UI Light"/>
              </a:endParaRPr>
            </a:p>
          </p:txBody>
        </p:sp>
        <p:sp>
          <p:nvSpPr>
            <p:cNvPr id="184" name="TextBox 183"/>
            <p:cNvSpPr txBox="1"/>
            <p:nvPr/>
          </p:nvSpPr>
          <p:spPr>
            <a:xfrm>
              <a:off x="4112618" y="5424848"/>
              <a:ext cx="5488582" cy="629745"/>
            </a:xfrm>
            <a:prstGeom prst="rect">
              <a:avLst/>
            </a:prstGeom>
            <a:noFill/>
          </p:spPr>
          <p:txBody>
            <a:bodyPr wrap="square" lIns="186521" tIns="149217" rIns="186521" bIns="149217" rtlCol="0">
              <a:spAutoFit/>
            </a:bodyPr>
            <a:lstStyle/>
            <a:p>
              <a:pPr defTabSz="914050">
                <a:lnSpc>
                  <a:spcPts val="694"/>
                </a:lnSpc>
              </a:pPr>
              <a:endParaRPr lang="en-US" sz="1836" dirty="0">
                <a:solidFill>
                  <a:srgbClr val="FFFFFF"/>
                </a:solidFill>
                <a:latin typeface="Segoe UI Light"/>
                <a:cs typeface="Segoe UI Light"/>
              </a:endParaRPr>
            </a:p>
            <a:p>
              <a:pPr defTabSz="914050">
                <a:lnSpc>
                  <a:spcPts val="1917"/>
                </a:lnSpc>
                <a:spcAft>
                  <a:spcPts val="612"/>
                </a:spcAft>
              </a:pPr>
              <a:r>
                <a:rPr lang="en-US" sz="1836" dirty="0">
                  <a:solidFill>
                    <a:srgbClr val="FFFFFF"/>
                  </a:solidFill>
                  <a:latin typeface="Segoe UI Light"/>
                  <a:cs typeface="Segoe UI Light"/>
                </a:rPr>
                <a:t>Access control to corporate data today</a:t>
              </a:r>
            </a:p>
          </p:txBody>
        </p:sp>
      </p:grpSp>
      <p:pic>
        <p:nvPicPr>
          <p:cNvPr id="120" name="Picture 119"/>
          <p:cNvPicPr>
            <a:picLocks noChangeAspect="1"/>
          </p:cNvPicPr>
          <p:nvPr/>
        </p:nvPicPr>
        <p:blipFill>
          <a:blip r:embed="rId3"/>
          <a:stretch>
            <a:fillRect/>
          </a:stretch>
        </p:blipFill>
        <p:spPr>
          <a:xfrm>
            <a:off x="7919348" y="2239994"/>
            <a:ext cx="3445467" cy="2324523"/>
          </a:xfrm>
          <a:prstGeom prst="rect">
            <a:avLst/>
          </a:prstGeom>
        </p:spPr>
      </p:pic>
      <p:sp>
        <p:nvSpPr>
          <p:cNvPr id="18" name="Title 17"/>
          <p:cNvSpPr>
            <a:spLocks noGrp="1"/>
          </p:cNvSpPr>
          <p:nvPr>
            <p:ph type="title" idx="4294967295"/>
          </p:nvPr>
        </p:nvSpPr>
        <p:spPr>
          <a:xfrm>
            <a:off x="547688" y="295275"/>
            <a:ext cx="11888787" cy="917575"/>
          </a:xfrm>
        </p:spPr>
        <p:txBody>
          <a:bodyPr/>
          <a:lstStyle/>
          <a:p>
            <a:r>
              <a:rPr lang="en-US" sz="5303" dirty="0">
                <a:gradFill>
                  <a:gsLst>
                    <a:gs pos="2917">
                      <a:schemeClr val="tx1"/>
                    </a:gs>
                    <a:gs pos="30000">
                      <a:schemeClr val="tx1"/>
                    </a:gs>
                  </a:gsLst>
                  <a:lin ang="5400000" scaled="0"/>
                </a:gradFill>
              </a:rPr>
              <a:t>Controlling access to corporate data</a:t>
            </a:r>
            <a:endParaRPr lang="en-US" sz="5303" dirty="0"/>
          </a:p>
        </p:txBody>
      </p:sp>
      <p:grpSp>
        <p:nvGrpSpPr>
          <p:cNvPr id="3" name="Group 2"/>
          <p:cNvGrpSpPr/>
          <p:nvPr/>
        </p:nvGrpSpPr>
        <p:grpSpPr>
          <a:xfrm>
            <a:off x="5042930" y="1966707"/>
            <a:ext cx="1800361" cy="3232750"/>
            <a:chOff x="-6403232" y="-2028299"/>
            <a:chExt cx="2770478" cy="4974702"/>
          </a:xfrm>
        </p:grpSpPr>
        <p:sp>
          <p:nvSpPr>
            <p:cNvPr id="187" name="TextBox 186"/>
            <p:cNvSpPr txBox="1"/>
            <p:nvPr/>
          </p:nvSpPr>
          <p:spPr>
            <a:xfrm>
              <a:off x="-6403232" y="-1028306"/>
              <a:ext cx="2770478" cy="834668"/>
            </a:xfrm>
            <a:prstGeom prst="rect">
              <a:avLst/>
            </a:prstGeom>
            <a:noFill/>
          </p:spPr>
          <p:txBody>
            <a:bodyPr wrap="square" rtlCol="0">
              <a:spAutoFit/>
            </a:bodyPr>
            <a:lstStyle/>
            <a:p>
              <a:pPr algn="ctr" defTabSz="932418"/>
              <a:r>
                <a:rPr lang="en-US" sz="1428" dirty="0">
                  <a:solidFill>
                    <a:srgbClr val="505050"/>
                  </a:solidFill>
                  <a:latin typeface="Segoe UI Light" panose="020B0502040204020203" pitchFamily="34" charset="0"/>
                  <a:cs typeface="Segoe UI Light" panose="020B0502040204020203" pitchFamily="34" charset="0"/>
                </a:rPr>
                <a:t>Mobile devices</a:t>
              </a:r>
            </a:p>
            <a:p>
              <a:pPr algn="ctr" defTabSz="932418"/>
              <a:r>
                <a:rPr lang="en-US" sz="1428" dirty="0">
                  <a:solidFill>
                    <a:srgbClr val="505050"/>
                  </a:solidFill>
                  <a:latin typeface="Segoe UI Light" panose="020B0502040204020203" pitchFamily="34" charset="0"/>
                  <a:cs typeface="Segoe UI Light" panose="020B0502040204020203" pitchFamily="34" charset="0"/>
                </a:rPr>
                <a:t> </a:t>
              </a:r>
            </a:p>
          </p:txBody>
        </p:sp>
        <p:sp>
          <p:nvSpPr>
            <p:cNvPr id="188" name="TextBox 187"/>
            <p:cNvSpPr txBox="1"/>
            <p:nvPr/>
          </p:nvSpPr>
          <p:spPr>
            <a:xfrm>
              <a:off x="-5603237" y="537449"/>
              <a:ext cx="1299990" cy="834668"/>
            </a:xfrm>
            <a:prstGeom prst="rect">
              <a:avLst/>
            </a:prstGeom>
            <a:noFill/>
          </p:spPr>
          <p:txBody>
            <a:bodyPr wrap="square" rtlCol="0">
              <a:spAutoFit/>
            </a:bodyPr>
            <a:lstStyle/>
            <a:p>
              <a:pPr algn="ctr" defTabSz="932418"/>
              <a:r>
                <a:rPr lang="en-US" sz="1428" dirty="0">
                  <a:solidFill>
                    <a:srgbClr val="505050"/>
                  </a:solidFill>
                  <a:latin typeface="Segoe UI Light" panose="020B0502040204020203" pitchFamily="34" charset="0"/>
                  <a:cs typeface="Segoe UI Light" panose="020B0502040204020203" pitchFamily="34" charset="0"/>
                </a:rPr>
                <a:t>PCs</a:t>
              </a:r>
            </a:p>
            <a:p>
              <a:pPr algn="ctr" defTabSz="932418"/>
              <a:r>
                <a:rPr lang="en-US" sz="1428" dirty="0">
                  <a:solidFill>
                    <a:srgbClr val="505050"/>
                  </a:solidFill>
                  <a:latin typeface="Segoe UI Light" panose="020B0502040204020203" pitchFamily="34" charset="0"/>
                  <a:cs typeface="Segoe UI Light" panose="020B0502040204020203" pitchFamily="34" charset="0"/>
                </a:rPr>
                <a:t> </a:t>
              </a:r>
            </a:p>
          </p:txBody>
        </p:sp>
        <p:sp>
          <p:nvSpPr>
            <p:cNvPr id="189" name="TextBox 188"/>
            <p:cNvSpPr txBox="1"/>
            <p:nvPr/>
          </p:nvSpPr>
          <p:spPr>
            <a:xfrm>
              <a:off x="-5903236" y="2456611"/>
              <a:ext cx="2041181" cy="489792"/>
            </a:xfrm>
            <a:prstGeom prst="rect">
              <a:avLst/>
            </a:prstGeom>
            <a:noFill/>
          </p:spPr>
          <p:txBody>
            <a:bodyPr wrap="square" rtlCol="0">
              <a:spAutoFit/>
            </a:bodyPr>
            <a:lstStyle/>
            <a:p>
              <a:pPr algn="ctr" defTabSz="932418"/>
              <a:r>
                <a:rPr lang="en-US" sz="1428" dirty="0">
                  <a:solidFill>
                    <a:srgbClr val="505050"/>
                  </a:solidFill>
                  <a:latin typeface="Segoe UI Light" panose="020B0502040204020203" pitchFamily="34" charset="0"/>
                  <a:cs typeface="Segoe UI Light" panose="020B0502040204020203" pitchFamily="34" charset="0"/>
                </a:rPr>
                <a:t>Web browsers</a:t>
              </a:r>
            </a:p>
          </p:txBody>
        </p:sp>
        <p:pic>
          <p:nvPicPr>
            <p:cNvPr id="190" name="Picture 18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0727" y="1435244"/>
              <a:ext cx="749501" cy="715207"/>
            </a:xfrm>
            <a:prstGeom prst="rect">
              <a:avLst/>
            </a:prstGeom>
          </p:spPr>
        </p:pic>
        <p:pic>
          <p:nvPicPr>
            <p:cNvPr id="212" name="Picture 2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8719" y="1690719"/>
              <a:ext cx="789929" cy="789929"/>
            </a:xfrm>
            <a:prstGeom prst="rect">
              <a:avLst/>
            </a:prstGeom>
          </p:spPr>
        </p:pic>
        <p:sp>
          <p:nvSpPr>
            <p:cNvPr id="213" name="Freeform 166"/>
            <p:cNvSpPr>
              <a:spLocks noChangeAspect="1" noEditPoints="1"/>
            </p:cNvSpPr>
            <p:nvPr/>
          </p:nvSpPr>
          <p:spPr bwMode="black">
            <a:xfrm>
              <a:off x="-5187422" y="1204360"/>
              <a:ext cx="725629" cy="702793"/>
            </a:xfrm>
            <a:custGeom>
              <a:avLst/>
              <a:gdLst>
                <a:gd name="T0" fmla="*/ 511 w 538"/>
                <a:gd name="T1" fmla="*/ 164 h 521"/>
                <a:gd name="T2" fmla="*/ 509 w 538"/>
                <a:gd name="T3" fmla="*/ 31 h 521"/>
                <a:gd name="T4" fmla="*/ 322 w 538"/>
                <a:gd name="T5" fmla="*/ 47 h 521"/>
                <a:gd name="T6" fmla="*/ 312 w 538"/>
                <a:gd name="T7" fmla="*/ 46 h 521"/>
                <a:gd name="T8" fmla="*/ 160 w 538"/>
                <a:gd name="T9" fmla="*/ 104 h 521"/>
                <a:gd name="T10" fmla="*/ 89 w 538"/>
                <a:gd name="T11" fmla="*/ 222 h 521"/>
                <a:gd name="T12" fmla="*/ 192 w 538"/>
                <a:gd name="T13" fmla="*/ 132 h 521"/>
                <a:gd name="T14" fmla="*/ 206 w 538"/>
                <a:gd name="T15" fmla="*/ 125 h 521"/>
                <a:gd name="T16" fmla="*/ 176 w 538"/>
                <a:gd name="T17" fmla="*/ 153 h 521"/>
                <a:gd name="T18" fmla="*/ 50 w 538"/>
                <a:gd name="T19" fmla="*/ 488 h 521"/>
                <a:gd name="T20" fmla="*/ 213 w 538"/>
                <a:gd name="T21" fmla="*/ 475 h 521"/>
                <a:gd name="T22" fmla="*/ 312 w 538"/>
                <a:gd name="T23" fmla="*/ 496 h 521"/>
                <a:gd name="T24" fmla="*/ 441 w 538"/>
                <a:gd name="T25" fmla="*/ 458 h 521"/>
                <a:gd name="T26" fmla="*/ 526 w 538"/>
                <a:gd name="T27" fmla="*/ 348 h 521"/>
                <a:gd name="T28" fmla="*/ 403 w 538"/>
                <a:gd name="T29" fmla="*/ 348 h 521"/>
                <a:gd name="T30" fmla="*/ 313 w 538"/>
                <a:gd name="T31" fmla="*/ 399 h 521"/>
                <a:gd name="T32" fmla="*/ 215 w 538"/>
                <a:gd name="T33" fmla="*/ 304 h 521"/>
                <a:gd name="T34" fmla="*/ 215 w 538"/>
                <a:gd name="T35" fmla="*/ 302 h 521"/>
                <a:gd name="T36" fmla="*/ 214 w 538"/>
                <a:gd name="T37" fmla="*/ 299 h 521"/>
                <a:gd name="T38" fmla="*/ 217 w 538"/>
                <a:gd name="T39" fmla="*/ 299 h 521"/>
                <a:gd name="T40" fmla="*/ 535 w 538"/>
                <a:gd name="T41" fmla="*/ 299 h 521"/>
                <a:gd name="T42" fmla="*/ 535 w 538"/>
                <a:gd name="T43" fmla="*/ 294 h 521"/>
                <a:gd name="T44" fmla="*/ 537 w 538"/>
                <a:gd name="T45" fmla="*/ 270 h 521"/>
                <a:gd name="T46" fmla="*/ 511 w 538"/>
                <a:gd name="T47" fmla="*/ 164 h 521"/>
                <a:gd name="T48" fmla="*/ 85 w 538"/>
                <a:gd name="T49" fmla="*/ 479 h 521"/>
                <a:gd name="T50" fmla="*/ 98 w 538"/>
                <a:gd name="T51" fmla="*/ 346 h 521"/>
                <a:gd name="T52" fmla="*/ 166 w 538"/>
                <a:gd name="T53" fmla="*/ 446 h 521"/>
                <a:gd name="T54" fmla="*/ 197 w 538"/>
                <a:gd name="T55" fmla="*/ 467 h 521"/>
                <a:gd name="T56" fmla="*/ 85 w 538"/>
                <a:gd name="T57" fmla="*/ 479 h 521"/>
                <a:gd name="T58" fmla="*/ 204 w 538"/>
                <a:gd name="T59" fmla="*/ 471 h 521"/>
                <a:gd name="T60" fmla="*/ 205 w 538"/>
                <a:gd name="T61" fmla="*/ 472 h 521"/>
                <a:gd name="T62" fmla="*/ 204 w 538"/>
                <a:gd name="T63" fmla="*/ 471 h 521"/>
                <a:gd name="T64" fmla="*/ 409 w 538"/>
                <a:gd name="T65" fmla="*/ 239 h 521"/>
                <a:gd name="T66" fmla="*/ 217 w 538"/>
                <a:gd name="T67" fmla="*/ 239 h 521"/>
                <a:gd name="T68" fmla="*/ 215 w 538"/>
                <a:gd name="T69" fmla="*/ 239 h 521"/>
                <a:gd name="T70" fmla="*/ 215 w 538"/>
                <a:gd name="T71" fmla="*/ 237 h 521"/>
                <a:gd name="T72" fmla="*/ 316 w 538"/>
                <a:gd name="T73" fmla="*/ 146 h 521"/>
                <a:gd name="T74" fmla="*/ 411 w 538"/>
                <a:gd name="T75" fmla="*/ 237 h 521"/>
                <a:gd name="T76" fmla="*/ 411 w 538"/>
                <a:gd name="T77" fmla="*/ 239 h 521"/>
                <a:gd name="T78" fmla="*/ 409 w 538"/>
                <a:gd name="T79" fmla="*/ 239 h 521"/>
                <a:gd name="T80" fmla="*/ 468 w 538"/>
                <a:gd name="T81" fmla="*/ 108 h 521"/>
                <a:gd name="T82" fmla="*/ 392 w 538"/>
                <a:gd name="T83" fmla="*/ 61 h 521"/>
                <a:gd name="T84" fmla="*/ 507 w 538"/>
                <a:gd name="T85" fmla="*/ 57 h 521"/>
                <a:gd name="T86" fmla="*/ 504 w 538"/>
                <a:gd name="T87" fmla="*/ 152 h 521"/>
                <a:gd name="T88" fmla="*/ 504 w 538"/>
                <a:gd name="T89" fmla="*/ 152 h 521"/>
                <a:gd name="T90" fmla="*/ 468 w 538"/>
                <a:gd name="T91" fmla="*/ 108 h 521"/>
                <a:gd name="T92" fmla="*/ 508 w 538"/>
                <a:gd name="T93" fmla="*/ 158 h 521"/>
                <a:gd name="T94" fmla="*/ 508 w 538"/>
                <a:gd name="T95" fmla="*/ 158 h 521"/>
                <a:gd name="T96" fmla="*/ 508 w 538"/>
                <a:gd name="T97" fmla="*/ 158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8" h="521">
                  <a:moveTo>
                    <a:pt x="511" y="164"/>
                  </a:moveTo>
                  <a:cubicBezTo>
                    <a:pt x="536" y="107"/>
                    <a:pt x="538" y="60"/>
                    <a:pt x="509" y="31"/>
                  </a:cubicBezTo>
                  <a:cubicBezTo>
                    <a:pt x="478" y="0"/>
                    <a:pt x="402" y="9"/>
                    <a:pt x="322" y="47"/>
                  </a:cubicBezTo>
                  <a:cubicBezTo>
                    <a:pt x="319" y="47"/>
                    <a:pt x="315" y="46"/>
                    <a:pt x="312" y="46"/>
                  </a:cubicBezTo>
                  <a:cubicBezTo>
                    <a:pt x="256" y="46"/>
                    <a:pt x="201" y="67"/>
                    <a:pt x="160" y="104"/>
                  </a:cubicBezTo>
                  <a:cubicBezTo>
                    <a:pt x="125" y="135"/>
                    <a:pt x="100" y="176"/>
                    <a:pt x="89" y="222"/>
                  </a:cubicBezTo>
                  <a:cubicBezTo>
                    <a:pt x="97" y="212"/>
                    <a:pt x="142" y="160"/>
                    <a:pt x="192" y="132"/>
                  </a:cubicBezTo>
                  <a:cubicBezTo>
                    <a:pt x="193" y="132"/>
                    <a:pt x="205" y="125"/>
                    <a:pt x="206" y="125"/>
                  </a:cubicBezTo>
                  <a:cubicBezTo>
                    <a:pt x="206" y="125"/>
                    <a:pt x="181" y="148"/>
                    <a:pt x="176" y="153"/>
                  </a:cubicBezTo>
                  <a:cubicBezTo>
                    <a:pt x="65" y="265"/>
                    <a:pt x="0" y="437"/>
                    <a:pt x="50" y="488"/>
                  </a:cubicBezTo>
                  <a:cubicBezTo>
                    <a:pt x="83" y="521"/>
                    <a:pt x="143" y="513"/>
                    <a:pt x="213" y="475"/>
                  </a:cubicBezTo>
                  <a:cubicBezTo>
                    <a:pt x="243" y="489"/>
                    <a:pt x="276" y="496"/>
                    <a:pt x="312" y="496"/>
                  </a:cubicBezTo>
                  <a:cubicBezTo>
                    <a:pt x="359" y="496"/>
                    <a:pt x="404" y="483"/>
                    <a:pt x="441" y="458"/>
                  </a:cubicBezTo>
                  <a:cubicBezTo>
                    <a:pt x="480" y="433"/>
                    <a:pt x="509" y="394"/>
                    <a:pt x="526" y="348"/>
                  </a:cubicBezTo>
                  <a:cubicBezTo>
                    <a:pt x="403" y="348"/>
                    <a:pt x="403" y="348"/>
                    <a:pt x="403" y="348"/>
                  </a:cubicBezTo>
                  <a:cubicBezTo>
                    <a:pt x="388" y="378"/>
                    <a:pt x="351" y="399"/>
                    <a:pt x="313" y="399"/>
                  </a:cubicBezTo>
                  <a:cubicBezTo>
                    <a:pt x="260" y="399"/>
                    <a:pt x="215" y="355"/>
                    <a:pt x="215" y="304"/>
                  </a:cubicBezTo>
                  <a:cubicBezTo>
                    <a:pt x="215" y="302"/>
                    <a:pt x="215" y="302"/>
                    <a:pt x="215" y="302"/>
                  </a:cubicBezTo>
                  <a:cubicBezTo>
                    <a:pt x="214" y="299"/>
                    <a:pt x="214" y="299"/>
                    <a:pt x="214" y="299"/>
                  </a:cubicBezTo>
                  <a:cubicBezTo>
                    <a:pt x="217" y="299"/>
                    <a:pt x="217" y="299"/>
                    <a:pt x="217" y="299"/>
                  </a:cubicBezTo>
                  <a:cubicBezTo>
                    <a:pt x="535" y="299"/>
                    <a:pt x="535" y="299"/>
                    <a:pt x="535" y="299"/>
                  </a:cubicBezTo>
                  <a:cubicBezTo>
                    <a:pt x="535" y="298"/>
                    <a:pt x="535" y="296"/>
                    <a:pt x="535" y="294"/>
                  </a:cubicBezTo>
                  <a:cubicBezTo>
                    <a:pt x="536" y="286"/>
                    <a:pt x="537" y="277"/>
                    <a:pt x="537" y="270"/>
                  </a:cubicBezTo>
                  <a:cubicBezTo>
                    <a:pt x="537" y="232"/>
                    <a:pt x="528" y="196"/>
                    <a:pt x="511" y="164"/>
                  </a:cubicBezTo>
                  <a:close/>
                  <a:moveTo>
                    <a:pt x="85" y="479"/>
                  </a:moveTo>
                  <a:cubicBezTo>
                    <a:pt x="60" y="454"/>
                    <a:pt x="67" y="405"/>
                    <a:pt x="98" y="346"/>
                  </a:cubicBezTo>
                  <a:cubicBezTo>
                    <a:pt x="113" y="386"/>
                    <a:pt x="136" y="420"/>
                    <a:pt x="166" y="446"/>
                  </a:cubicBezTo>
                  <a:cubicBezTo>
                    <a:pt x="176" y="454"/>
                    <a:pt x="186" y="461"/>
                    <a:pt x="197" y="467"/>
                  </a:cubicBezTo>
                  <a:cubicBezTo>
                    <a:pt x="147" y="494"/>
                    <a:pt x="106" y="500"/>
                    <a:pt x="85" y="479"/>
                  </a:cubicBezTo>
                  <a:close/>
                  <a:moveTo>
                    <a:pt x="204" y="471"/>
                  </a:moveTo>
                  <a:cubicBezTo>
                    <a:pt x="204" y="471"/>
                    <a:pt x="205" y="471"/>
                    <a:pt x="205" y="472"/>
                  </a:cubicBezTo>
                  <a:cubicBezTo>
                    <a:pt x="205" y="471"/>
                    <a:pt x="204" y="471"/>
                    <a:pt x="204" y="471"/>
                  </a:cubicBezTo>
                  <a:close/>
                  <a:moveTo>
                    <a:pt x="409" y="239"/>
                  </a:moveTo>
                  <a:cubicBezTo>
                    <a:pt x="217" y="239"/>
                    <a:pt x="217" y="239"/>
                    <a:pt x="217" y="239"/>
                  </a:cubicBezTo>
                  <a:cubicBezTo>
                    <a:pt x="215" y="239"/>
                    <a:pt x="215" y="239"/>
                    <a:pt x="215" y="239"/>
                  </a:cubicBezTo>
                  <a:cubicBezTo>
                    <a:pt x="215" y="237"/>
                    <a:pt x="215" y="237"/>
                    <a:pt x="215" y="237"/>
                  </a:cubicBezTo>
                  <a:cubicBezTo>
                    <a:pt x="217" y="188"/>
                    <a:pt x="264" y="146"/>
                    <a:pt x="316" y="146"/>
                  </a:cubicBezTo>
                  <a:cubicBezTo>
                    <a:pt x="367" y="146"/>
                    <a:pt x="408" y="186"/>
                    <a:pt x="411" y="237"/>
                  </a:cubicBezTo>
                  <a:cubicBezTo>
                    <a:pt x="411" y="239"/>
                    <a:pt x="411" y="239"/>
                    <a:pt x="411" y="239"/>
                  </a:cubicBezTo>
                  <a:lnTo>
                    <a:pt x="409" y="239"/>
                  </a:lnTo>
                  <a:close/>
                  <a:moveTo>
                    <a:pt x="468" y="108"/>
                  </a:moveTo>
                  <a:cubicBezTo>
                    <a:pt x="446" y="87"/>
                    <a:pt x="420" y="72"/>
                    <a:pt x="392" y="61"/>
                  </a:cubicBezTo>
                  <a:cubicBezTo>
                    <a:pt x="443" y="38"/>
                    <a:pt x="485" y="35"/>
                    <a:pt x="507" y="57"/>
                  </a:cubicBezTo>
                  <a:cubicBezTo>
                    <a:pt x="525" y="75"/>
                    <a:pt x="523" y="109"/>
                    <a:pt x="504" y="152"/>
                  </a:cubicBezTo>
                  <a:cubicBezTo>
                    <a:pt x="504" y="152"/>
                    <a:pt x="504" y="152"/>
                    <a:pt x="504" y="152"/>
                  </a:cubicBezTo>
                  <a:cubicBezTo>
                    <a:pt x="494" y="136"/>
                    <a:pt x="482" y="121"/>
                    <a:pt x="468" y="108"/>
                  </a:cubicBezTo>
                  <a:close/>
                  <a:moveTo>
                    <a:pt x="508" y="158"/>
                  </a:moveTo>
                  <a:cubicBezTo>
                    <a:pt x="508" y="158"/>
                    <a:pt x="508" y="158"/>
                    <a:pt x="508" y="158"/>
                  </a:cubicBezTo>
                  <a:cubicBezTo>
                    <a:pt x="508" y="158"/>
                    <a:pt x="508" y="158"/>
                    <a:pt x="508" y="158"/>
                  </a:cubicBezTo>
                  <a:close/>
                </a:path>
              </a:pathLst>
            </a:custGeom>
            <a:solidFill>
              <a:srgbClr val="0078D7">
                <a:lumMod val="60000"/>
                <a:lumOff val="40000"/>
              </a:srgbClr>
            </a:solidFill>
            <a:ln>
              <a:noFill/>
            </a:ln>
            <a:extLst/>
          </p:spPr>
          <p:txBody>
            <a:bodyPr vert="horz" wrap="square" lIns="91427" tIns="45713" rIns="91427" bIns="45713" numCol="1" anchor="t" anchorCtr="0" compatLnSpc="1">
              <a:prstTxWarp prst="textNoShape">
                <a:avLst/>
              </a:prstTxWarp>
            </a:bodyPr>
            <a:lstStyle/>
            <a:p>
              <a:pPr defTabSz="914224">
                <a:defRPr/>
              </a:pPr>
              <a:endParaRPr lang="en-US" kern="0" dirty="0">
                <a:solidFill>
                  <a:srgbClr val="505050"/>
                </a:solidFill>
                <a:latin typeface="Segoe UI"/>
              </a:endParaRPr>
            </a:p>
          </p:txBody>
        </p:sp>
        <p:grpSp>
          <p:nvGrpSpPr>
            <p:cNvPr id="214" name="Group 213"/>
            <p:cNvGrpSpPr/>
            <p:nvPr/>
          </p:nvGrpSpPr>
          <p:grpSpPr>
            <a:xfrm>
              <a:off x="-5474638" y="-1723499"/>
              <a:ext cx="1089490" cy="707849"/>
              <a:chOff x="12135557" y="2423349"/>
              <a:chExt cx="1281887" cy="832851"/>
            </a:xfrm>
          </p:grpSpPr>
          <p:sp>
            <p:nvSpPr>
              <p:cNvPr id="215" name="Freeform 214"/>
              <p:cNvSpPr>
                <a:spLocks/>
              </p:cNvSpPr>
              <p:nvPr/>
            </p:nvSpPr>
            <p:spPr bwMode="auto">
              <a:xfrm>
                <a:off x="12135557" y="2423349"/>
                <a:ext cx="1281887" cy="832851"/>
              </a:xfrm>
              <a:custGeom>
                <a:avLst/>
                <a:gdLst>
                  <a:gd name="T0" fmla="*/ 14 w 432"/>
                  <a:gd name="T1" fmla="*/ 278 h 278"/>
                  <a:gd name="T2" fmla="*/ 418 w 432"/>
                  <a:gd name="T3" fmla="*/ 278 h 278"/>
                  <a:gd name="T4" fmla="*/ 432 w 432"/>
                  <a:gd name="T5" fmla="*/ 263 h 278"/>
                  <a:gd name="T6" fmla="*/ 432 w 432"/>
                  <a:gd name="T7" fmla="*/ 15 h 278"/>
                  <a:gd name="T8" fmla="*/ 418 w 432"/>
                  <a:gd name="T9" fmla="*/ 0 h 278"/>
                  <a:gd name="T10" fmla="*/ 14 w 432"/>
                  <a:gd name="T11" fmla="*/ 0 h 278"/>
                  <a:gd name="T12" fmla="*/ 0 w 432"/>
                  <a:gd name="T13" fmla="*/ 15 h 278"/>
                  <a:gd name="T14" fmla="*/ 0 w 432"/>
                  <a:gd name="T15" fmla="*/ 263 h 278"/>
                  <a:gd name="T16" fmla="*/ 14 w 432"/>
                  <a:gd name="T17"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278">
                    <a:moveTo>
                      <a:pt x="14" y="278"/>
                    </a:moveTo>
                    <a:cubicBezTo>
                      <a:pt x="418" y="278"/>
                      <a:pt x="418" y="278"/>
                      <a:pt x="418" y="278"/>
                    </a:cubicBezTo>
                    <a:cubicBezTo>
                      <a:pt x="427" y="278"/>
                      <a:pt x="432" y="272"/>
                      <a:pt x="432" y="263"/>
                    </a:cubicBezTo>
                    <a:cubicBezTo>
                      <a:pt x="432" y="15"/>
                      <a:pt x="432" y="15"/>
                      <a:pt x="432" y="15"/>
                    </a:cubicBezTo>
                    <a:cubicBezTo>
                      <a:pt x="432" y="6"/>
                      <a:pt x="427" y="0"/>
                      <a:pt x="418" y="0"/>
                    </a:cubicBezTo>
                    <a:cubicBezTo>
                      <a:pt x="14" y="0"/>
                      <a:pt x="14" y="0"/>
                      <a:pt x="14" y="0"/>
                    </a:cubicBezTo>
                    <a:cubicBezTo>
                      <a:pt x="7" y="0"/>
                      <a:pt x="0" y="6"/>
                      <a:pt x="0" y="15"/>
                    </a:cubicBezTo>
                    <a:cubicBezTo>
                      <a:pt x="0" y="263"/>
                      <a:pt x="0" y="263"/>
                      <a:pt x="0" y="263"/>
                    </a:cubicBezTo>
                    <a:cubicBezTo>
                      <a:pt x="0" y="272"/>
                      <a:pt x="7" y="278"/>
                      <a:pt x="14" y="278"/>
                    </a:cubicBezTo>
                  </a:path>
                </a:pathLst>
              </a:custGeom>
              <a:solidFill>
                <a:schemeClr val="accent2">
                  <a:lumMod val="50000"/>
                </a:schemeClr>
              </a:solidFill>
              <a:ln>
                <a:noFill/>
              </a:ln>
            </p:spPr>
            <p:txBody>
              <a:bodyPr vert="horz" wrap="square" lIns="91427" tIns="45713" rIns="91427" bIns="45713" numCol="1" anchor="t" anchorCtr="0" compatLnSpc="1">
                <a:prstTxWarp prst="textNoShape">
                  <a:avLst/>
                </a:prstTxWarp>
              </a:bodyPr>
              <a:lstStyle/>
              <a:p>
                <a:pPr defTabSz="931684" fontAlgn="base">
                  <a:spcBef>
                    <a:spcPct val="0"/>
                  </a:spcBef>
                  <a:spcAft>
                    <a:spcPct val="0"/>
                  </a:spcAft>
                  <a:defRPr/>
                </a:pPr>
                <a:endParaRPr lang="en-US" dirty="0">
                  <a:solidFill>
                    <a:srgbClr val="505050"/>
                  </a:solidFill>
                  <a:latin typeface="Segoe UI"/>
                </a:endParaRPr>
              </a:p>
            </p:txBody>
          </p:sp>
          <p:sp>
            <p:nvSpPr>
              <p:cNvPr id="216" name="Freeform 215"/>
              <p:cNvSpPr>
                <a:spLocks/>
              </p:cNvSpPr>
              <p:nvPr/>
            </p:nvSpPr>
            <p:spPr bwMode="auto">
              <a:xfrm>
                <a:off x="12192000" y="2438400"/>
                <a:ext cx="1169001" cy="727490"/>
              </a:xfrm>
              <a:custGeom>
                <a:avLst/>
                <a:gdLst>
                  <a:gd name="T0" fmla="*/ 0 w 394"/>
                  <a:gd name="T1" fmla="*/ 12 h 243"/>
                  <a:gd name="T2" fmla="*/ 394 w 394"/>
                  <a:gd name="T3" fmla="*/ 12 h 243"/>
                  <a:gd name="T4" fmla="*/ 394 w 394"/>
                  <a:gd name="T5" fmla="*/ 243 h 243"/>
                  <a:gd name="T6" fmla="*/ 0 w 394"/>
                  <a:gd name="T7" fmla="*/ 243 h 243"/>
                  <a:gd name="T8" fmla="*/ 0 w 394"/>
                  <a:gd name="T9" fmla="*/ 12 h 243"/>
                </a:gdLst>
                <a:ahLst/>
                <a:cxnLst>
                  <a:cxn ang="0">
                    <a:pos x="T0" y="T1"/>
                  </a:cxn>
                  <a:cxn ang="0">
                    <a:pos x="T2" y="T3"/>
                  </a:cxn>
                  <a:cxn ang="0">
                    <a:pos x="T4" y="T5"/>
                  </a:cxn>
                  <a:cxn ang="0">
                    <a:pos x="T6" y="T7"/>
                  </a:cxn>
                  <a:cxn ang="0">
                    <a:pos x="T8" y="T9"/>
                  </a:cxn>
                </a:cxnLst>
                <a:rect l="0" t="0" r="r" b="b"/>
                <a:pathLst>
                  <a:path w="394" h="243">
                    <a:moveTo>
                      <a:pt x="0" y="12"/>
                    </a:moveTo>
                    <a:cubicBezTo>
                      <a:pt x="394" y="12"/>
                      <a:pt x="394" y="12"/>
                      <a:pt x="394" y="12"/>
                    </a:cubicBezTo>
                    <a:cubicBezTo>
                      <a:pt x="394" y="173"/>
                      <a:pt x="394" y="243"/>
                      <a:pt x="394" y="243"/>
                    </a:cubicBezTo>
                    <a:cubicBezTo>
                      <a:pt x="0" y="243"/>
                      <a:pt x="0" y="243"/>
                      <a:pt x="0" y="243"/>
                    </a:cubicBezTo>
                    <a:cubicBezTo>
                      <a:pt x="0" y="0"/>
                      <a:pt x="0" y="12"/>
                      <a:pt x="0" y="12"/>
                    </a:cubicBezTo>
                  </a:path>
                </a:pathLst>
              </a:custGeom>
              <a:solidFill>
                <a:schemeClr val="accent2">
                  <a:lumMod val="75000"/>
                </a:schemeClr>
              </a:solidFill>
              <a:ln>
                <a:noFill/>
              </a:ln>
            </p:spPr>
            <p:txBody>
              <a:bodyPr vert="horz" wrap="square" lIns="91427" tIns="45713" rIns="91427" bIns="45713" numCol="1" anchor="t" anchorCtr="0" compatLnSpc="1">
                <a:prstTxWarp prst="textNoShape">
                  <a:avLst/>
                </a:prstTxWarp>
              </a:bodyPr>
              <a:lstStyle/>
              <a:p>
                <a:pPr defTabSz="931684" fontAlgn="base">
                  <a:spcBef>
                    <a:spcPct val="0"/>
                  </a:spcBef>
                  <a:spcAft>
                    <a:spcPct val="0"/>
                  </a:spcAft>
                  <a:defRPr/>
                </a:pPr>
                <a:endParaRPr lang="en-US" dirty="0">
                  <a:solidFill>
                    <a:srgbClr val="505050"/>
                  </a:solidFill>
                  <a:latin typeface="Segoe UI"/>
                </a:endParaRPr>
              </a:p>
            </p:txBody>
          </p:sp>
          <p:sp>
            <p:nvSpPr>
              <p:cNvPr id="217" name="Freeform 216"/>
              <p:cNvSpPr>
                <a:spLocks noEditPoints="1"/>
              </p:cNvSpPr>
              <p:nvPr/>
            </p:nvSpPr>
            <p:spPr bwMode="auto">
              <a:xfrm>
                <a:off x="12192000" y="2474776"/>
                <a:ext cx="697387" cy="691116"/>
              </a:xfrm>
              <a:custGeom>
                <a:avLst/>
                <a:gdLst>
                  <a:gd name="T0" fmla="*/ 0 w 235"/>
                  <a:gd name="T1" fmla="*/ 0 h 231"/>
                  <a:gd name="T2" fmla="*/ 0 w 235"/>
                  <a:gd name="T3" fmla="*/ 0 h 231"/>
                  <a:gd name="T4" fmla="*/ 0 w 235"/>
                  <a:gd name="T5" fmla="*/ 231 h 231"/>
                  <a:gd name="T6" fmla="*/ 0 w 235"/>
                  <a:gd name="T7" fmla="*/ 0 h 231"/>
                  <a:gd name="T8" fmla="*/ 0 w 235"/>
                  <a:gd name="T9" fmla="*/ 0 h 231"/>
                  <a:gd name="T10" fmla="*/ 0 w 235"/>
                  <a:gd name="T11" fmla="*/ 0 h 231"/>
                  <a:gd name="T12" fmla="*/ 235 w 235"/>
                  <a:gd name="T13" fmla="*/ 0 h 231"/>
                  <a:gd name="T14" fmla="*/ 205 w 235"/>
                  <a:gd name="T15" fmla="*/ 0 h 231"/>
                  <a:gd name="T16" fmla="*/ 0 w 235"/>
                  <a:gd name="T17" fmla="*/ 0 h 231"/>
                  <a:gd name="T18" fmla="*/ 0 w 235"/>
                  <a:gd name="T19" fmla="*/ 0 h 231"/>
                  <a:gd name="T20" fmla="*/ 235 w 235"/>
                  <a:gd name="T21" fmla="*/ 0 h 231"/>
                  <a:gd name="T22" fmla="*/ 235 w 235"/>
                  <a:gd name="T23"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 h="231">
                    <a:moveTo>
                      <a:pt x="0" y="0"/>
                    </a:moveTo>
                    <a:cubicBezTo>
                      <a:pt x="0" y="0"/>
                      <a:pt x="0" y="0"/>
                      <a:pt x="0" y="0"/>
                    </a:cubicBezTo>
                    <a:cubicBezTo>
                      <a:pt x="0" y="231"/>
                      <a:pt x="0" y="231"/>
                      <a:pt x="0" y="231"/>
                    </a:cubicBezTo>
                    <a:cubicBezTo>
                      <a:pt x="0" y="20"/>
                      <a:pt x="0" y="1"/>
                      <a:pt x="0" y="0"/>
                    </a:cubicBezTo>
                    <a:cubicBezTo>
                      <a:pt x="0" y="0"/>
                      <a:pt x="0" y="0"/>
                      <a:pt x="0" y="0"/>
                    </a:cubicBezTo>
                    <a:cubicBezTo>
                      <a:pt x="0" y="0"/>
                      <a:pt x="0" y="0"/>
                      <a:pt x="0" y="0"/>
                    </a:cubicBezTo>
                    <a:moveTo>
                      <a:pt x="235" y="0"/>
                    </a:moveTo>
                    <a:cubicBezTo>
                      <a:pt x="205" y="0"/>
                      <a:pt x="205" y="0"/>
                      <a:pt x="205" y="0"/>
                    </a:cubicBezTo>
                    <a:cubicBezTo>
                      <a:pt x="0" y="0"/>
                      <a:pt x="0" y="0"/>
                      <a:pt x="0" y="0"/>
                    </a:cubicBezTo>
                    <a:cubicBezTo>
                      <a:pt x="0" y="0"/>
                      <a:pt x="0" y="0"/>
                      <a:pt x="0" y="0"/>
                    </a:cubicBezTo>
                    <a:cubicBezTo>
                      <a:pt x="102" y="0"/>
                      <a:pt x="179" y="0"/>
                      <a:pt x="235" y="0"/>
                    </a:cubicBezTo>
                    <a:cubicBezTo>
                      <a:pt x="235" y="0"/>
                      <a:pt x="235" y="0"/>
                      <a:pt x="235" y="0"/>
                    </a:cubicBezTo>
                  </a:path>
                </a:pathLst>
              </a:custGeom>
              <a:solidFill>
                <a:srgbClr val="5C476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fontAlgn="base">
                  <a:spcBef>
                    <a:spcPct val="0"/>
                  </a:spcBef>
                  <a:spcAft>
                    <a:spcPct val="0"/>
                  </a:spcAft>
                  <a:defRPr/>
                </a:pPr>
                <a:endParaRPr lang="en-US" dirty="0">
                  <a:solidFill>
                    <a:srgbClr val="505050"/>
                  </a:solidFill>
                  <a:latin typeface="Segoe UI"/>
                </a:endParaRPr>
              </a:p>
            </p:txBody>
          </p:sp>
          <p:sp>
            <p:nvSpPr>
              <p:cNvPr id="218" name="Freeform 217"/>
              <p:cNvSpPr>
                <a:spLocks noEditPoints="1"/>
              </p:cNvSpPr>
              <p:nvPr/>
            </p:nvSpPr>
            <p:spPr bwMode="auto">
              <a:xfrm>
                <a:off x="12192000" y="2474776"/>
                <a:ext cx="697387" cy="691116"/>
              </a:xfrm>
              <a:custGeom>
                <a:avLst/>
                <a:gdLst>
                  <a:gd name="T0" fmla="*/ 235 w 235"/>
                  <a:gd name="T1" fmla="*/ 0 h 231"/>
                  <a:gd name="T2" fmla="*/ 0 w 235"/>
                  <a:gd name="T3" fmla="*/ 0 h 231"/>
                  <a:gd name="T4" fmla="*/ 0 w 235"/>
                  <a:gd name="T5" fmla="*/ 231 h 231"/>
                  <a:gd name="T6" fmla="*/ 205 w 235"/>
                  <a:gd name="T7" fmla="*/ 231 h 231"/>
                  <a:gd name="T8" fmla="*/ 235 w 235"/>
                  <a:gd name="T9" fmla="*/ 0 h 231"/>
                  <a:gd name="T10" fmla="*/ 0 w 235"/>
                  <a:gd name="T11" fmla="*/ 0 h 231"/>
                  <a:gd name="T12" fmla="*/ 0 w 235"/>
                  <a:gd name="T13" fmla="*/ 0 h 231"/>
                  <a:gd name="T14" fmla="*/ 0 w 235"/>
                  <a:gd name="T15" fmla="*/ 0 h 231"/>
                  <a:gd name="T16" fmla="*/ 0 w 235"/>
                  <a:gd name="T17" fmla="*/ 0 h 231"/>
                  <a:gd name="T18" fmla="*/ 0 w 235"/>
                  <a:gd name="T19"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5" h="231">
                    <a:moveTo>
                      <a:pt x="235" y="0"/>
                    </a:moveTo>
                    <a:cubicBezTo>
                      <a:pt x="179" y="0"/>
                      <a:pt x="102" y="0"/>
                      <a:pt x="0" y="0"/>
                    </a:cubicBezTo>
                    <a:cubicBezTo>
                      <a:pt x="0" y="1"/>
                      <a:pt x="0" y="20"/>
                      <a:pt x="0" y="231"/>
                    </a:cubicBezTo>
                    <a:cubicBezTo>
                      <a:pt x="205" y="231"/>
                      <a:pt x="205" y="231"/>
                      <a:pt x="205" y="231"/>
                    </a:cubicBezTo>
                    <a:cubicBezTo>
                      <a:pt x="235" y="0"/>
                      <a:pt x="235" y="0"/>
                      <a:pt x="235"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chemeClr val="accent2"/>
              </a:solidFill>
              <a:ln>
                <a:noFill/>
              </a:ln>
            </p:spPr>
            <p:txBody>
              <a:bodyPr vert="horz" wrap="square" lIns="91427" tIns="45713" rIns="91427" bIns="45713" numCol="1" anchor="t" anchorCtr="0" compatLnSpc="1">
                <a:prstTxWarp prst="textNoShape">
                  <a:avLst/>
                </a:prstTxWarp>
              </a:bodyPr>
              <a:lstStyle/>
              <a:p>
                <a:pPr defTabSz="931684" fontAlgn="base">
                  <a:spcBef>
                    <a:spcPct val="0"/>
                  </a:spcBef>
                  <a:spcAft>
                    <a:spcPct val="0"/>
                  </a:spcAft>
                  <a:defRPr/>
                </a:pPr>
                <a:endParaRPr lang="en-US" dirty="0">
                  <a:solidFill>
                    <a:srgbClr val="505050"/>
                  </a:solidFill>
                  <a:latin typeface="Segoe UI"/>
                </a:endParaRPr>
              </a:p>
            </p:txBody>
          </p:sp>
        </p:grpSp>
        <p:pic>
          <p:nvPicPr>
            <p:cNvPr id="219" name="Picture 218"/>
            <p:cNvPicPr>
              <a:picLocks noChangeAspect="1"/>
            </p:cNvPicPr>
            <p:nvPr/>
          </p:nvPicPr>
          <p:blipFill>
            <a:blip r:embed="rId6"/>
            <a:stretch>
              <a:fillRect/>
            </a:stretch>
          </p:blipFill>
          <p:spPr>
            <a:xfrm>
              <a:off x="-5550836" y="-390578"/>
              <a:ext cx="1188688" cy="914401"/>
            </a:xfrm>
            <a:prstGeom prst="rect">
              <a:avLst/>
            </a:prstGeom>
          </p:spPr>
        </p:pic>
        <p:pic>
          <p:nvPicPr>
            <p:cNvPr id="220" name="Picture 219"/>
            <p:cNvPicPr>
              <a:picLocks noChangeAspect="1"/>
            </p:cNvPicPr>
            <p:nvPr/>
          </p:nvPicPr>
          <p:blipFill>
            <a:blip r:embed="rId7"/>
            <a:stretch>
              <a:fillRect/>
            </a:stretch>
          </p:blipFill>
          <p:spPr>
            <a:xfrm>
              <a:off x="-5703238" y="-2028299"/>
              <a:ext cx="489853" cy="838199"/>
            </a:xfrm>
            <a:prstGeom prst="rect">
              <a:avLst/>
            </a:prstGeom>
          </p:spPr>
        </p:pic>
      </p:grpSp>
      <p:sp>
        <p:nvSpPr>
          <p:cNvPr id="361" name="Rounded Rectangle 360"/>
          <p:cNvSpPr/>
          <p:nvPr/>
        </p:nvSpPr>
        <p:spPr bwMode="auto">
          <a:xfrm>
            <a:off x="872756" y="1695156"/>
            <a:ext cx="3128417" cy="4781625"/>
          </a:xfrm>
          <a:prstGeom prst="roundRect">
            <a:avLst>
              <a:gd name="adj" fmla="val 4360"/>
            </a:avLst>
          </a:prstGeom>
          <a:solidFill>
            <a:schemeClr val="bg1"/>
          </a:solidFill>
          <a:ln w="76200" cmpd="sng">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latin typeface="Segoe UI"/>
            </a:endParaRPr>
          </a:p>
        </p:txBody>
      </p:sp>
      <p:grpSp>
        <p:nvGrpSpPr>
          <p:cNvPr id="364" name="Group 363"/>
          <p:cNvGrpSpPr/>
          <p:nvPr/>
        </p:nvGrpSpPr>
        <p:grpSpPr>
          <a:xfrm>
            <a:off x="1532339" y="4203251"/>
            <a:ext cx="1443013" cy="2049912"/>
            <a:chOff x="4410437" y="5171160"/>
            <a:chExt cx="871461" cy="1238332"/>
          </a:xfrm>
        </p:grpSpPr>
        <p:sp>
          <p:nvSpPr>
            <p:cNvPr id="397" name="Freeform 12"/>
            <p:cNvSpPr>
              <a:spLocks noEditPoints="1"/>
            </p:cNvSpPr>
            <p:nvPr/>
          </p:nvSpPr>
          <p:spPr bwMode="auto">
            <a:xfrm>
              <a:off x="4942457" y="5171160"/>
              <a:ext cx="26858" cy="68574"/>
            </a:xfrm>
            <a:custGeom>
              <a:avLst/>
              <a:gdLst>
                <a:gd name="T0" fmla="*/ 20 w 20"/>
                <a:gd name="T1" fmla="*/ 0 h 51"/>
                <a:gd name="T2" fmla="*/ 0 w 20"/>
                <a:gd name="T3" fmla="*/ 51 h 51"/>
                <a:gd name="T4" fmla="*/ 0 w 20"/>
                <a:gd name="T5" fmla="*/ 51 h 51"/>
                <a:gd name="T6" fmla="*/ 1 w 20"/>
                <a:gd name="T7" fmla="*/ 46 h 51"/>
                <a:gd name="T8" fmla="*/ 2 w 20"/>
                <a:gd name="T9" fmla="*/ 43 h 51"/>
                <a:gd name="T10" fmla="*/ 4 w 20"/>
                <a:gd name="T11" fmla="*/ 36 h 51"/>
                <a:gd name="T12" fmla="*/ 4 w 20"/>
                <a:gd name="T13" fmla="*/ 34 h 51"/>
                <a:gd name="T14" fmla="*/ 7 w 20"/>
                <a:gd name="T15" fmla="*/ 27 h 51"/>
                <a:gd name="T16" fmla="*/ 7 w 20"/>
                <a:gd name="T17" fmla="*/ 25 h 51"/>
                <a:gd name="T18" fmla="*/ 11 w 20"/>
                <a:gd name="T19" fmla="*/ 18 h 51"/>
                <a:gd name="T20" fmla="*/ 11 w 20"/>
                <a:gd name="T21" fmla="*/ 17 h 51"/>
                <a:gd name="T22" fmla="*/ 15 w 20"/>
                <a:gd name="T23" fmla="*/ 8 h 51"/>
                <a:gd name="T24" fmla="*/ 15 w 20"/>
                <a:gd name="T25" fmla="*/ 8 h 51"/>
                <a:gd name="T26" fmla="*/ 20 w 20"/>
                <a:gd name="T27" fmla="*/ 0 h 51"/>
                <a:gd name="T28" fmla="*/ 20 w 20"/>
                <a:gd name="T29" fmla="*/ 0 h 51"/>
                <a:gd name="T30" fmla="*/ 20 w 20"/>
                <a:gd name="T31" fmla="*/ 0 h 51"/>
                <a:gd name="T32" fmla="*/ 20 w 20"/>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51">
                  <a:moveTo>
                    <a:pt x="20" y="0"/>
                  </a:moveTo>
                  <a:cubicBezTo>
                    <a:pt x="10" y="16"/>
                    <a:pt x="4" y="33"/>
                    <a:pt x="0" y="51"/>
                  </a:cubicBezTo>
                  <a:cubicBezTo>
                    <a:pt x="0" y="51"/>
                    <a:pt x="0" y="51"/>
                    <a:pt x="0" y="51"/>
                  </a:cubicBezTo>
                  <a:cubicBezTo>
                    <a:pt x="1" y="49"/>
                    <a:pt x="1" y="48"/>
                    <a:pt x="1" y="46"/>
                  </a:cubicBezTo>
                  <a:cubicBezTo>
                    <a:pt x="2" y="45"/>
                    <a:pt x="2" y="44"/>
                    <a:pt x="2" y="43"/>
                  </a:cubicBezTo>
                  <a:cubicBezTo>
                    <a:pt x="3" y="41"/>
                    <a:pt x="3" y="39"/>
                    <a:pt x="4" y="36"/>
                  </a:cubicBezTo>
                  <a:cubicBezTo>
                    <a:pt x="4" y="36"/>
                    <a:pt x="4" y="35"/>
                    <a:pt x="4" y="34"/>
                  </a:cubicBezTo>
                  <a:cubicBezTo>
                    <a:pt x="5" y="32"/>
                    <a:pt x="6" y="29"/>
                    <a:pt x="7" y="27"/>
                  </a:cubicBezTo>
                  <a:cubicBezTo>
                    <a:pt x="7" y="26"/>
                    <a:pt x="7" y="26"/>
                    <a:pt x="7" y="25"/>
                  </a:cubicBezTo>
                  <a:cubicBezTo>
                    <a:pt x="8" y="23"/>
                    <a:pt x="9" y="20"/>
                    <a:pt x="11" y="18"/>
                  </a:cubicBezTo>
                  <a:cubicBezTo>
                    <a:pt x="11" y="17"/>
                    <a:pt x="11" y="17"/>
                    <a:pt x="11" y="17"/>
                  </a:cubicBezTo>
                  <a:cubicBezTo>
                    <a:pt x="12" y="14"/>
                    <a:pt x="14" y="11"/>
                    <a:pt x="15" y="8"/>
                  </a:cubicBezTo>
                  <a:cubicBezTo>
                    <a:pt x="15" y="8"/>
                    <a:pt x="15" y="8"/>
                    <a:pt x="15" y="8"/>
                  </a:cubicBezTo>
                  <a:cubicBezTo>
                    <a:pt x="17" y="5"/>
                    <a:pt x="18" y="3"/>
                    <a:pt x="20" y="0"/>
                  </a:cubicBezTo>
                  <a:moveTo>
                    <a:pt x="20" y="0"/>
                  </a:moveTo>
                  <a:cubicBezTo>
                    <a:pt x="20" y="0"/>
                    <a:pt x="20" y="0"/>
                    <a:pt x="20" y="0"/>
                  </a:cubicBezTo>
                  <a:cubicBezTo>
                    <a:pt x="20" y="0"/>
                    <a:pt x="20" y="0"/>
                    <a:pt x="20" y="0"/>
                  </a:cubicBezTo>
                </a:path>
              </a:pathLst>
            </a:custGeom>
            <a:solidFill>
              <a:srgbClr val="7F8FA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398" name="Rectangle 14"/>
            <p:cNvSpPr>
              <a:spLocks noChangeArrowheads="1"/>
            </p:cNvSpPr>
            <p:nvPr/>
          </p:nvSpPr>
          <p:spPr bwMode="auto">
            <a:xfrm>
              <a:off x="4741878" y="5239734"/>
              <a:ext cx="540020" cy="1169758"/>
            </a:xfrm>
            <a:prstGeom prst="rect">
              <a:avLst/>
            </a:prstGeom>
            <a:solidFill>
              <a:srgbClr val="0072C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399" name="Rectangle 15"/>
            <p:cNvSpPr>
              <a:spLocks noChangeArrowheads="1"/>
            </p:cNvSpPr>
            <p:nvPr/>
          </p:nvSpPr>
          <p:spPr bwMode="auto">
            <a:xfrm>
              <a:off x="4741878" y="5239734"/>
              <a:ext cx="540020" cy="1169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00" name="Rectangle 16"/>
            <p:cNvSpPr>
              <a:spLocks noChangeArrowheads="1"/>
            </p:cNvSpPr>
            <p:nvPr/>
          </p:nvSpPr>
          <p:spPr bwMode="auto">
            <a:xfrm>
              <a:off x="4796166" y="5796326"/>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01" name="Rectangle 17"/>
            <p:cNvSpPr>
              <a:spLocks noChangeArrowheads="1"/>
            </p:cNvSpPr>
            <p:nvPr/>
          </p:nvSpPr>
          <p:spPr bwMode="auto">
            <a:xfrm>
              <a:off x="4796166" y="5796326"/>
              <a:ext cx="434302"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02" name="Rectangle 18"/>
            <p:cNvSpPr>
              <a:spLocks noChangeArrowheads="1"/>
            </p:cNvSpPr>
            <p:nvPr/>
          </p:nvSpPr>
          <p:spPr bwMode="auto">
            <a:xfrm>
              <a:off x="4796166" y="5918045"/>
              <a:ext cx="434302"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03" name="Rectangle 19"/>
            <p:cNvSpPr>
              <a:spLocks noChangeArrowheads="1"/>
            </p:cNvSpPr>
            <p:nvPr/>
          </p:nvSpPr>
          <p:spPr bwMode="auto">
            <a:xfrm>
              <a:off x="4796166" y="5918045"/>
              <a:ext cx="434302"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04" name="Rectangle 20"/>
            <p:cNvSpPr>
              <a:spLocks noChangeArrowheads="1"/>
            </p:cNvSpPr>
            <p:nvPr/>
          </p:nvSpPr>
          <p:spPr bwMode="auto">
            <a:xfrm>
              <a:off x="4796166" y="6038621"/>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05" name="Rectangle 21"/>
            <p:cNvSpPr>
              <a:spLocks noChangeArrowheads="1"/>
            </p:cNvSpPr>
            <p:nvPr/>
          </p:nvSpPr>
          <p:spPr bwMode="auto">
            <a:xfrm>
              <a:off x="4796166" y="6038621"/>
              <a:ext cx="434302"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06" name="Rectangle 22"/>
            <p:cNvSpPr>
              <a:spLocks noChangeArrowheads="1"/>
            </p:cNvSpPr>
            <p:nvPr/>
          </p:nvSpPr>
          <p:spPr bwMode="auto">
            <a:xfrm>
              <a:off x="4796166" y="6158625"/>
              <a:ext cx="434302" cy="70860"/>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07" name="Rectangle 23"/>
            <p:cNvSpPr>
              <a:spLocks noChangeArrowheads="1"/>
            </p:cNvSpPr>
            <p:nvPr/>
          </p:nvSpPr>
          <p:spPr bwMode="auto">
            <a:xfrm>
              <a:off x="4796166" y="6158625"/>
              <a:ext cx="434302" cy="70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08" name="Rectangle 24"/>
            <p:cNvSpPr>
              <a:spLocks noChangeArrowheads="1"/>
            </p:cNvSpPr>
            <p:nvPr/>
          </p:nvSpPr>
          <p:spPr bwMode="auto">
            <a:xfrm>
              <a:off x="4796166" y="5433455"/>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09" name="Rectangle 25"/>
            <p:cNvSpPr>
              <a:spLocks noChangeArrowheads="1"/>
            </p:cNvSpPr>
            <p:nvPr/>
          </p:nvSpPr>
          <p:spPr bwMode="auto">
            <a:xfrm>
              <a:off x="4796166" y="5554031"/>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10" name="Rectangle 26"/>
            <p:cNvSpPr>
              <a:spLocks noChangeArrowheads="1"/>
            </p:cNvSpPr>
            <p:nvPr/>
          </p:nvSpPr>
          <p:spPr bwMode="auto">
            <a:xfrm>
              <a:off x="4796166" y="5675750"/>
              <a:ext cx="434302"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11" name="Rectangle 27"/>
            <p:cNvSpPr>
              <a:spLocks noChangeArrowheads="1"/>
            </p:cNvSpPr>
            <p:nvPr/>
          </p:nvSpPr>
          <p:spPr bwMode="auto">
            <a:xfrm>
              <a:off x="4796166" y="5675750"/>
              <a:ext cx="434302"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12" name="Rectangle 28"/>
            <p:cNvSpPr>
              <a:spLocks noChangeArrowheads="1"/>
            </p:cNvSpPr>
            <p:nvPr/>
          </p:nvSpPr>
          <p:spPr bwMode="auto">
            <a:xfrm>
              <a:off x="4796166" y="5312880"/>
              <a:ext cx="434302"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13" name="Freeform 29"/>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close/>
                </a:path>
              </a:pathLst>
            </a:custGeom>
            <a:solidFill>
              <a:srgbClr val="00498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14" name="Freeform 30"/>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15" name="Rectangle 31"/>
            <p:cNvSpPr>
              <a:spLocks noChangeArrowheads="1"/>
            </p:cNvSpPr>
            <p:nvPr/>
          </p:nvSpPr>
          <p:spPr bwMode="auto">
            <a:xfrm>
              <a:off x="4796166" y="5796326"/>
              <a:ext cx="242295"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16" name="Rectangle 32"/>
            <p:cNvSpPr>
              <a:spLocks noChangeArrowheads="1"/>
            </p:cNvSpPr>
            <p:nvPr/>
          </p:nvSpPr>
          <p:spPr bwMode="auto">
            <a:xfrm>
              <a:off x="4796166" y="5796326"/>
              <a:ext cx="242295"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17" name="Rectangle 33"/>
            <p:cNvSpPr>
              <a:spLocks noChangeArrowheads="1"/>
            </p:cNvSpPr>
            <p:nvPr/>
          </p:nvSpPr>
          <p:spPr bwMode="auto">
            <a:xfrm>
              <a:off x="4796166" y="5918045"/>
              <a:ext cx="242295"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18" name="Rectangle 34"/>
            <p:cNvSpPr>
              <a:spLocks noChangeArrowheads="1"/>
            </p:cNvSpPr>
            <p:nvPr/>
          </p:nvSpPr>
          <p:spPr bwMode="auto">
            <a:xfrm>
              <a:off x="4796166" y="5918045"/>
              <a:ext cx="242295"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19" name="Rectangle 35"/>
            <p:cNvSpPr>
              <a:spLocks noChangeArrowheads="1"/>
            </p:cNvSpPr>
            <p:nvPr/>
          </p:nvSpPr>
          <p:spPr bwMode="auto">
            <a:xfrm>
              <a:off x="4796166" y="6038621"/>
              <a:ext cx="242295"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20" name="Rectangle 36"/>
            <p:cNvSpPr>
              <a:spLocks noChangeArrowheads="1"/>
            </p:cNvSpPr>
            <p:nvPr/>
          </p:nvSpPr>
          <p:spPr bwMode="auto">
            <a:xfrm>
              <a:off x="4796166" y="6038621"/>
              <a:ext cx="242295"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21" name="Rectangle 37"/>
            <p:cNvSpPr>
              <a:spLocks noChangeArrowheads="1"/>
            </p:cNvSpPr>
            <p:nvPr/>
          </p:nvSpPr>
          <p:spPr bwMode="auto">
            <a:xfrm>
              <a:off x="4796166" y="6158625"/>
              <a:ext cx="242295" cy="70860"/>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22" name="Rectangle 38"/>
            <p:cNvSpPr>
              <a:spLocks noChangeArrowheads="1"/>
            </p:cNvSpPr>
            <p:nvPr/>
          </p:nvSpPr>
          <p:spPr bwMode="auto">
            <a:xfrm>
              <a:off x="4796166" y="6158625"/>
              <a:ext cx="242295" cy="70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23" name="Rectangle 39"/>
            <p:cNvSpPr>
              <a:spLocks noChangeArrowheads="1"/>
            </p:cNvSpPr>
            <p:nvPr/>
          </p:nvSpPr>
          <p:spPr bwMode="auto">
            <a:xfrm>
              <a:off x="4796166" y="5675750"/>
              <a:ext cx="242295"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24" name="Rectangle 40"/>
            <p:cNvSpPr>
              <a:spLocks noChangeArrowheads="1"/>
            </p:cNvSpPr>
            <p:nvPr/>
          </p:nvSpPr>
          <p:spPr bwMode="auto">
            <a:xfrm>
              <a:off x="4796166" y="5675750"/>
              <a:ext cx="242295"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25" name="Rectangle 41"/>
            <p:cNvSpPr>
              <a:spLocks noChangeArrowheads="1"/>
            </p:cNvSpPr>
            <p:nvPr/>
          </p:nvSpPr>
          <p:spPr bwMode="auto">
            <a:xfrm>
              <a:off x="4410437" y="5735181"/>
              <a:ext cx="540020" cy="674311"/>
            </a:xfrm>
            <a:prstGeom prst="rect">
              <a:avLst/>
            </a:prstGeom>
            <a:solidFill>
              <a:srgbClr val="0072C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26" name="Rectangle 42"/>
            <p:cNvSpPr>
              <a:spLocks noChangeArrowheads="1"/>
            </p:cNvSpPr>
            <p:nvPr/>
          </p:nvSpPr>
          <p:spPr bwMode="auto">
            <a:xfrm>
              <a:off x="4707020" y="6272344"/>
              <a:ext cx="70289" cy="137148"/>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27" name="Rectangle 43"/>
            <p:cNvSpPr>
              <a:spLocks noChangeArrowheads="1"/>
            </p:cNvSpPr>
            <p:nvPr/>
          </p:nvSpPr>
          <p:spPr bwMode="auto">
            <a:xfrm>
              <a:off x="4586444" y="6272344"/>
              <a:ext cx="68574" cy="137148"/>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28" name="Rectangle 44"/>
            <p:cNvSpPr>
              <a:spLocks noChangeArrowheads="1"/>
            </p:cNvSpPr>
            <p:nvPr/>
          </p:nvSpPr>
          <p:spPr bwMode="auto">
            <a:xfrm>
              <a:off x="4464153" y="5796326"/>
              <a:ext cx="434873"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29" name="Rectangle 45"/>
            <p:cNvSpPr>
              <a:spLocks noChangeArrowheads="1"/>
            </p:cNvSpPr>
            <p:nvPr/>
          </p:nvSpPr>
          <p:spPr bwMode="auto">
            <a:xfrm>
              <a:off x="4464153" y="5918045"/>
              <a:ext cx="434873"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30" name="Rectangle 46"/>
            <p:cNvSpPr>
              <a:spLocks noChangeArrowheads="1"/>
            </p:cNvSpPr>
            <p:nvPr/>
          </p:nvSpPr>
          <p:spPr bwMode="auto">
            <a:xfrm>
              <a:off x="4464153" y="6038621"/>
              <a:ext cx="434873"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31" name="Rectangle 47"/>
            <p:cNvSpPr>
              <a:spLocks noChangeArrowheads="1"/>
            </p:cNvSpPr>
            <p:nvPr/>
          </p:nvSpPr>
          <p:spPr bwMode="auto">
            <a:xfrm>
              <a:off x="4464153" y="6158625"/>
              <a:ext cx="434873" cy="70860"/>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grpSp>
      <p:grpSp>
        <p:nvGrpSpPr>
          <p:cNvPr id="365" name="Group 364"/>
          <p:cNvGrpSpPr/>
          <p:nvPr/>
        </p:nvGrpSpPr>
        <p:grpSpPr>
          <a:xfrm>
            <a:off x="1010186" y="2915643"/>
            <a:ext cx="2899491" cy="1341544"/>
            <a:chOff x="533661" y="2806888"/>
            <a:chExt cx="4299044" cy="1989092"/>
          </a:xfrm>
        </p:grpSpPr>
        <p:sp>
          <p:nvSpPr>
            <p:cNvPr id="366" name="TextBox 365"/>
            <p:cNvSpPr txBox="1"/>
            <p:nvPr/>
          </p:nvSpPr>
          <p:spPr>
            <a:xfrm>
              <a:off x="3643986" y="4093193"/>
              <a:ext cx="1188719" cy="702787"/>
            </a:xfrm>
            <a:prstGeom prst="rect">
              <a:avLst/>
            </a:prstGeom>
            <a:noFill/>
            <a:ln>
              <a:noFill/>
            </a:ln>
          </p:spPr>
          <p:txBody>
            <a:bodyPr wrap="square" lIns="186521" tIns="149217" rIns="186521" bIns="149217" rtlCol="0">
              <a:spAutoFit/>
            </a:bodyPr>
            <a:lstStyle/>
            <a:p>
              <a:pPr algn="ctr" defTabSz="932597">
                <a:lnSpc>
                  <a:spcPct val="90000"/>
                </a:lnSpc>
              </a:pPr>
              <a:r>
                <a:rPr lang="en-US" sz="1122" dirty="0">
                  <a:gradFill>
                    <a:gsLst>
                      <a:gs pos="2917">
                        <a:srgbClr val="505050"/>
                      </a:gs>
                      <a:gs pos="30000">
                        <a:srgbClr val="505050"/>
                      </a:gs>
                    </a:gsLst>
                    <a:lin ang="5400000" scaled="0"/>
                  </a:gradFill>
                  <a:latin typeface="Segoe UI"/>
                </a:rPr>
                <a:t>Data</a:t>
              </a:r>
            </a:p>
          </p:txBody>
        </p:sp>
        <p:grpSp>
          <p:nvGrpSpPr>
            <p:cNvPr id="367" name="Group 366"/>
            <p:cNvGrpSpPr/>
            <p:nvPr/>
          </p:nvGrpSpPr>
          <p:grpSpPr>
            <a:xfrm>
              <a:off x="533661" y="2806888"/>
              <a:ext cx="4135458" cy="1989092"/>
              <a:chOff x="533661" y="2806888"/>
              <a:chExt cx="4135458" cy="1989092"/>
            </a:xfrm>
          </p:grpSpPr>
          <p:sp>
            <p:nvSpPr>
              <p:cNvPr id="368" name="Oval 367"/>
              <p:cNvSpPr/>
              <p:nvPr/>
            </p:nvSpPr>
            <p:spPr bwMode="auto">
              <a:xfrm>
                <a:off x="668334" y="3247653"/>
                <a:ext cx="895702" cy="895700"/>
              </a:xfrm>
              <a:prstGeom prst="ellipse">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1122" dirty="0">
                  <a:gradFill>
                    <a:gsLst>
                      <a:gs pos="0">
                        <a:srgbClr val="FFFFFF"/>
                      </a:gs>
                      <a:gs pos="100000">
                        <a:srgbClr val="FFFFFF"/>
                      </a:gs>
                    </a:gsLst>
                    <a:lin ang="5400000" scaled="0"/>
                  </a:gradFill>
                  <a:latin typeface="Segoe UI"/>
                </a:endParaRPr>
              </a:p>
            </p:txBody>
          </p:sp>
          <p:sp>
            <p:nvSpPr>
              <p:cNvPr id="369" name="Oval 368"/>
              <p:cNvSpPr/>
              <p:nvPr/>
            </p:nvSpPr>
            <p:spPr bwMode="auto">
              <a:xfrm>
                <a:off x="1703362" y="2806888"/>
                <a:ext cx="895702" cy="895700"/>
              </a:xfrm>
              <a:prstGeom prst="ellipse">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1122" dirty="0">
                  <a:gradFill>
                    <a:gsLst>
                      <a:gs pos="0">
                        <a:srgbClr val="FFFFFF"/>
                      </a:gs>
                      <a:gs pos="100000">
                        <a:srgbClr val="FFFFFF"/>
                      </a:gs>
                    </a:gsLst>
                    <a:lin ang="5400000" scaled="0"/>
                  </a:gradFill>
                  <a:latin typeface="Segoe UI"/>
                </a:endParaRPr>
              </a:p>
            </p:txBody>
          </p:sp>
          <p:sp>
            <p:nvSpPr>
              <p:cNvPr id="370" name="Oval 369"/>
              <p:cNvSpPr/>
              <p:nvPr/>
            </p:nvSpPr>
            <p:spPr bwMode="auto">
              <a:xfrm>
                <a:off x="2738390" y="2806888"/>
                <a:ext cx="895702" cy="895700"/>
              </a:xfrm>
              <a:prstGeom prst="ellipse">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1122" dirty="0">
                  <a:gradFill>
                    <a:gsLst>
                      <a:gs pos="0">
                        <a:srgbClr val="FFFFFF"/>
                      </a:gs>
                      <a:gs pos="100000">
                        <a:srgbClr val="FFFFFF"/>
                      </a:gs>
                    </a:gsLst>
                    <a:lin ang="5400000" scaled="0"/>
                  </a:gradFill>
                  <a:latin typeface="Segoe UI"/>
                </a:endParaRPr>
              </a:p>
            </p:txBody>
          </p:sp>
          <p:sp>
            <p:nvSpPr>
              <p:cNvPr id="371" name="Oval 370"/>
              <p:cNvSpPr/>
              <p:nvPr/>
            </p:nvSpPr>
            <p:spPr bwMode="auto">
              <a:xfrm>
                <a:off x="3773417" y="3247653"/>
                <a:ext cx="895702" cy="895700"/>
              </a:xfrm>
              <a:prstGeom prst="ellipse">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1122" dirty="0">
                  <a:gradFill>
                    <a:gsLst>
                      <a:gs pos="0">
                        <a:srgbClr val="FFFFFF"/>
                      </a:gs>
                      <a:gs pos="100000">
                        <a:srgbClr val="FFFFFF"/>
                      </a:gs>
                    </a:gsLst>
                    <a:lin ang="5400000" scaled="0"/>
                  </a:gradFill>
                  <a:latin typeface="Segoe UI"/>
                </a:endParaRPr>
              </a:p>
            </p:txBody>
          </p:sp>
          <p:sp>
            <p:nvSpPr>
              <p:cNvPr id="372" name="TextBox 371"/>
              <p:cNvSpPr txBox="1"/>
              <p:nvPr/>
            </p:nvSpPr>
            <p:spPr>
              <a:xfrm>
                <a:off x="533661" y="4093193"/>
                <a:ext cx="1188719" cy="702787"/>
              </a:xfrm>
              <a:prstGeom prst="rect">
                <a:avLst/>
              </a:prstGeom>
              <a:noFill/>
              <a:ln>
                <a:noFill/>
              </a:ln>
            </p:spPr>
            <p:txBody>
              <a:bodyPr wrap="square" lIns="186521" tIns="149217" rIns="186521" bIns="149217" rtlCol="0">
                <a:spAutoFit/>
              </a:bodyPr>
              <a:lstStyle/>
              <a:p>
                <a:pPr algn="ctr" defTabSz="932597">
                  <a:lnSpc>
                    <a:spcPct val="90000"/>
                  </a:lnSpc>
                </a:pPr>
                <a:r>
                  <a:rPr lang="en-US" sz="1122" dirty="0">
                    <a:gradFill>
                      <a:gsLst>
                        <a:gs pos="2917">
                          <a:srgbClr val="505050"/>
                        </a:gs>
                        <a:gs pos="30000">
                          <a:srgbClr val="505050"/>
                        </a:gs>
                      </a:gsLst>
                      <a:lin ang="5400000" scaled="0"/>
                    </a:gradFill>
                    <a:latin typeface="Segoe UI"/>
                  </a:rPr>
                  <a:t>Users</a:t>
                </a:r>
              </a:p>
            </p:txBody>
          </p:sp>
          <p:sp>
            <p:nvSpPr>
              <p:cNvPr id="373" name="TextBox 372"/>
              <p:cNvSpPr txBox="1"/>
              <p:nvPr/>
            </p:nvSpPr>
            <p:spPr>
              <a:xfrm>
                <a:off x="1499991" y="3652428"/>
                <a:ext cx="1326570" cy="681454"/>
              </a:xfrm>
              <a:prstGeom prst="rect">
                <a:avLst/>
              </a:prstGeom>
              <a:noFill/>
              <a:ln>
                <a:noFill/>
              </a:ln>
            </p:spPr>
            <p:txBody>
              <a:bodyPr wrap="square" lIns="186521" tIns="149217" rIns="186521" bIns="149217" rtlCol="0">
                <a:spAutoFit/>
              </a:bodyPr>
              <a:lstStyle/>
              <a:p>
                <a:pPr algn="ctr" defTabSz="932597">
                  <a:lnSpc>
                    <a:spcPct val="90000"/>
                  </a:lnSpc>
                </a:pPr>
                <a:r>
                  <a:rPr lang="en-US" sz="1122" dirty="0">
                    <a:gradFill>
                      <a:gsLst>
                        <a:gs pos="2917">
                          <a:srgbClr val="505050"/>
                        </a:gs>
                        <a:gs pos="30000">
                          <a:srgbClr val="505050"/>
                        </a:gs>
                      </a:gsLst>
                      <a:lin ang="5400000" scaled="0"/>
                    </a:gradFill>
                    <a:latin typeface="Segoe UI"/>
                  </a:rPr>
                  <a:t>Devices</a:t>
                </a:r>
              </a:p>
            </p:txBody>
          </p:sp>
          <p:sp>
            <p:nvSpPr>
              <p:cNvPr id="374" name="TextBox 373"/>
              <p:cNvSpPr txBox="1"/>
              <p:nvPr/>
            </p:nvSpPr>
            <p:spPr>
              <a:xfrm>
                <a:off x="2619038" y="3652428"/>
                <a:ext cx="1188719" cy="702787"/>
              </a:xfrm>
              <a:prstGeom prst="rect">
                <a:avLst/>
              </a:prstGeom>
              <a:noFill/>
              <a:ln>
                <a:noFill/>
              </a:ln>
            </p:spPr>
            <p:txBody>
              <a:bodyPr wrap="square" lIns="186521" tIns="149217" rIns="186521" bIns="149217" rtlCol="0">
                <a:spAutoFit/>
              </a:bodyPr>
              <a:lstStyle/>
              <a:p>
                <a:pPr algn="ctr" defTabSz="932597">
                  <a:lnSpc>
                    <a:spcPct val="90000"/>
                  </a:lnSpc>
                </a:pPr>
                <a:r>
                  <a:rPr lang="en-US" sz="1122" dirty="0">
                    <a:gradFill>
                      <a:gsLst>
                        <a:gs pos="2917">
                          <a:srgbClr val="505050"/>
                        </a:gs>
                        <a:gs pos="30000">
                          <a:srgbClr val="505050"/>
                        </a:gs>
                      </a:gsLst>
                      <a:lin ang="5400000" scaled="0"/>
                    </a:gradFill>
                    <a:latin typeface="Segoe UI"/>
                  </a:rPr>
                  <a:t>Apps</a:t>
                </a:r>
              </a:p>
            </p:txBody>
          </p:sp>
          <p:grpSp>
            <p:nvGrpSpPr>
              <p:cNvPr id="376" name="Group 125"/>
              <p:cNvGrpSpPr>
                <a:grpSpLocks/>
              </p:cNvGrpSpPr>
              <p:nvPr/>
            </p:nvGrpSpPr>
            <p:grpSpPr bwMode="auto">
              <a:xfrm>
                <a:off x="3000385" y="3039951"/>
                <a:ext cx="389068" cy="389066"/>
                <a:chOff x="5901205" y="2581861"/>
                <a:chExt cx="692673" cy="697276"/>
              </a:xfrm>
            </p:grpSpPr>
            <p:sp>
              <p:nvSpPr>
                <p:cNvPr id="391" name="Oval 12"/>
                <p:cNvSpPr>
                  <a:spLocks noChangeArrowheads="1"/>
                </p:cNvSpPr>
                <p:nvPr/>
              </p:nvSpPr>
              <p:spPr bwMode="auto">
                <a:xfrm>
                  <a:off x="5901205" y="2581861"/>
                  <a:ext cx="692673" cy="697276"/>
                </a:xfrm>
                <a:prstGeom prst="ellipse">
                  <a:avLst/>
                </a:prstGeom>
                <a:solidFill>
                  <a:srgbClr val="00B2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122" dirty="0">
                    <a:solidFill>
                      <a:srgbClr val="505050"/>
                    </a:solidFill>
                    <a:latin typeface="Segoe UI"/>
                  </a:endParaRPr>
                </a:p>
              </p:txBody>
            </p:sp>
            <p:sp>
              <p:nvSpPr>
                <p:cNvPr id="392" name="Freeform 13"/>
                <p:cNvSpPr>
                  <a:spLocks/>
                </p:cNvSpPr>
                <p:nvPr/>
              </p:nvSpPr>
              <p:spPr bwMode="auto">
                <a:xfrm>
                  <a:off x="6062554" y="2824089"/>
                  <a:ext cx="187773" cy="316434"/>
                </a:xfrm>
                <a:custGeom>
                  <a:avLst/>
                  <a:gdLst>
                    <a:gd name="T0" fmla="*/ 163 w 163"/>
                    <a:gd name="T1" fmla="*/ 90 h 275"/>
                    <a:gd name="T2" fmla="*/ 161 w 163"/>
                    <a:gd name="T3" fmla="*/ 275 h 275"/>
                    <a:gd name="T4" fmla="*/ 0 w 163"/>
                    <a:gd name="T5" fmla="*/ 183 h 275"/>
                    <a:gd name="T6" fmla="*/ 0 w 163"/>
                    <a:gd name="T7" fmla="*/ 0 h 275"/>
                    <a:gd name="T8" fmla="*/ 163 w 163"/>
                    <a:gd name="T9" fmla="*/ 90 h 275"/>
                  </a:gdLst>
                  <a:ahLst/>
                  <a:cxnLst>
                    <a:cxn ang="0">
                      <a:pos x="T0" y="T1"/>
                    </a:cxn>
                    <a:cxn ang="0">
                      <a:pos x="T2" y="T3"/>
                    </a:cxn>
                    <a:cxn ang="0">
                      <a:pos x="T4" y="T5"/>
                    </a:cxn>
                    <a:cxn ang="0">
                      <a:pos x="T6" y="T7"/>
                    </a:cxn>
                    <a:cxn ang="0">
                      <a:pos x="T8" y="T9"/>
                    </a:cxn>
                  </a:cxnLst>
                  <a:rect l="0" t="0" r="r" b="b"/>
                  <a:pathLst>
                    <a:path w="163" h="275">
                      <a:moveTo>
                        <a:pt x="163" y="90"/>
                      </a:moveTo>
                      <a:lnTo>
                        <a:pt x="161" y="275"/>
                      </a:lnTo>
                      <a:lnTo>
                        <a:pt x="0" y="183"/>
                      </a:lnTo>
                      <a:lnTo>
                        <a:pt x="0" y="0"/>
                      </a:lnTo>
                      <a:lnTo>
                        <a:pt x="163" y="90"/>
                      </a:lnTo>
                      <a:close/>
                    </a:path>
                  </a:pathLst>
                </a:custGeom>
                <a:solidFill>
                  <a:srgbClr val="009E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122" dirty="0">
                    <a:solidFill>
                      <a:srgbClr val="505050"/>
                    </a:solidFill>
                    <a:latin typeface="Segoe UI"/>
                  </a:endParaRPr>
                </a:p>
              </p:txBody>
            </p:sp>
            <p:sp>
              <p:nvSpPr>
                <p:cNvPr id="393" name="Freeform 14"/>
                <p:cNvSpPr>
                  <a:spLocks/>
                </p:cNvSpPr>
                <p:nvPr/>
              </p:nvSpPr>
              <p:spPr bwMode="auto">
                <a:xfrm>
                  <a:off x="6247545" y="2824089"/>
                  <a:ext cx="184991" cy="316434"/>
                </a:xfrm>
                <a:custGeom>
                  <a:avLst/>
                  <a:gdLst>
                    <a:gd name="T0" fmla="*/ 2 w 161"/>
                    <a:gd name="T1" fmla="*/ 90 h 275"/>
                    <a:gd name="T2" fmla="*/ 0 w 161"/>
                    <a:gd name="T3" fmla="*/ 275 h 275"/>
                    <a:gd name="T4" fmla="*/ 161 w 161"/>
                    <a:gd name="T5" fmla="*/ 183 h 275"/>
                    <a:gd name="T6" fmla="*/ 161 w 161"/>
                    <a:gd name="T7" fmla="*/ 0 h 275"/>
                    <a:gd name="T8" fmla="*/ 2 w 161"/>
                    <a:gd name="T9" fmla="*/ 90 h 275"/>
                  </a:gdLst>
                  <a:ahLst/>
                  <a:cxnLst>
                    <a:cxn ang="0">
                      <a:pos x="T0" y="T1"/>
                    </a:cxn>
                    <a:cxn ang="0">
                      <a:pos x="T2" y="T3"/>
                    </a:cxn>
                    <a:cxn ang="0">
                      <a:pos x="T4" y="T5"/>
                    </a:cxn>
                    <a:cxn ang="0">
                      <a:pos x="T6" y="T7"/>
                    </a:cxn>
                    <a:cxn ang="0">
                      <a:pos x="T8" y="T9"/>
                    </a:cxn>
                  </a:cxnLst>
                  <a:rect l="0" t="0" r="r" b="b"/>
                  <a:pathLst>
                    <a:path w="161" h="275">
                      <a:moveTo>
                        <a:pt x="2" y="90"/>
                      </a:moveTo>
                      <a:lnTo>
                        <a:pt x="0" y="275"/>
                      </a:lnTo>
                      <a:lnTo>
                        <a:pt x="161" y="183"/>
                      </a:lnTo>
                      <a:lnTo>
                        <a:pt x="161" y="0"/>
                      </a:lnTo>
                      <a:lnTo>
                        <a:pt x="2" y="90"/>
                      </a:lnTo>
                      <a:close/>
                    </a:path>
                  </a:pathLst>
                </a:custGeom>
                <a:solidFill>
                  <a:srgbClr val="0072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122" dirty="0">
                    <a:solidFill>
                      <a:srgbClr val="505050"/>
                    </a:solidFill>
                    <a:latin typeface="Segoe UI"/>
                  </a:endParaRPr>
                </a:p>
              </p:txBody>
            </p:sp>
            <p:sp>
              <p:nvSpPr>
                <p:cNvPr id="394" name="Freeform 15"/>
                <p:cNvSpPr>
                  <a:spLocks/>
                </p:cNvSpPr>
                <p:nvPr/>
              </p:nvSpPr>
              <p:spPr bwMode="auto">
                <a:xfrm>
                  <a:off x="6062554" y="2717677"/>
                  <a:ext cx="369982" cy="212823"/>
                </a:xfrm>
                <a:custGeom>
                  <a:avLst/>
                  <a:gdLst>
                    <a:gd name="T0" fmla="*/ 163 w 322"/>
                    <a:gd name="T1" fmla="*/ 185 h 185"/>
                    <a:gd name="T2" fmla="*/ 0 w 322"/>
                    <a:gd name="T3" fmla="*/ 90 h 185"/>
                    <a:gd name="T4" fmla="*/ 161 w 322"/>
                    <a:gd name="T5" fmla="*/ 0 h 185"/>
                    <a:gd name="T6" fmla="*/ 322 w 322"/>
                    <a:gd name="T7" fmla="*/ 90 h 185"/>
                    <a:gd name="T8" fmla="*/ 163 w 322"/>
                    <a:gd name="T9" fmla="*/ 185 h 185"/>
                  </a:gdLst>
                  <a:ahLst/>
                  <a:cxnLst>
                    <a:cxn ang="0">
                      <a:pos x="T0" y="T1"/>
                    </a:cxn>
                    <a:cxn ang="0">
                      <a:pos x="T2" y="T3"/>
                    </a:cxn>
                    <a:cxn ang="0">
                      <a:pos x="T4" y="T5"/>
                    </a:cxn>
                    <a:cxn ang="0">
                      <a:pos x="T6" y="T7"/>
                    </a:cxn>
                    <a:cxn ang="0">
                      <a:pos x="T8" y="T9"/>
                    </a:cxn>
                  </a:cxnLst>
                  <a:rect l="0" t="0" r="r" b="b"/>
                  <a:pathLst>
                    <a:path w="322" h="185">
                      <a:moveTo>
                        <a:pt x="163" y="185"/>
                      </a:moveTo>
                      <a:lnTo>
                        <a:pt x="0" y="90"/>
                      </a:lnTo>
                      <a:lnTo>
                        <a:pt x="161" y="0"/>
                      </a:lnTo>
                      <a:lnTo>
                        <a:pt x="322" y="90"/>
                      </a:lnTo>
                      <a:lnTo>
                        <a:pt x="163" y="185"/>
                      </a:lnTo>
                      <a:close/>
                    </a:path>
                  </a:pathLst>
                </a:custGeom>
                <a:solidFill>
                  <a:srgbClr val="55D45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122" dirty="0">
                    <a:solidFill>
                      <a:srgbClr val="505050"/>
                    </a:solidFill>
                    <a:latin typeface="Segoe UI"/>
                  </a:endParaRPr>
                </a:p>
              </p:txBody>
            </p:sp>
          </p:grpSp>
          <p:grpSp>
            <p:nvGrpSpPr>
              <p:cNvPr id="377" name="Group 376"/>
              <p:cNvGrpSpPr/>
              <p:nvPr/>
            </p:nvGrpSpPr>
            <p:grpSpPr>
              <a:xfrm>
                <a:off x="4047990" y="3491560"/>
                <a:ext cx="368080" cy="367380"/>
                <a:chOff x="9318560" y="3139237"/>
                <a:chExt cx="747926" cy="746500"/>
              </a:xfrm>
            </p:grpSpPr>
            <p:grpSp>
              <p:nvGrpSpPr>
                <p:cNvPr id="379" name="Group 378"/>
                <p:cNvGrpSpPr/>
                <p:nvPr/>
              </p:nvGrpSpPr>
              <p:grpSpPr>
                <a:xfrm>
                  <a:off x="9318560" y="3139237"/>
                  <a:ext cx="747926" cy="746500"/>
                  <a:chOff x="12965113" y="3141663"/>
                  <a:chExt cx="1665287" cy="1662112"/>
                </a:xfrm>
                <a:solidFill>
                  <a:schemeClr val="accent4"/>
                </a:solidFill>
              </p:grpSpPr>
              <p:sp>
                <p:nvSpPr>
                  <p:cNvPr id="381" name="Freeform 42"/>
                  <p:cNvSpPr>
                    <a:spLocks/>
                  </p:cNvSpPr>
                  <p:nvPr/>
                </p:nvSpPr>
                <p:spPr bwMode="auto">
                  <a:xfrm>
                    <a:off x="13987463" y="3486150"/>
                    <a:ext cx="76200" cy="192087"/>
                  </a:xfrm>
                  <a:custGeom>
                    <a:avLst/>
                    <a:gdLst>
                      <a:gd name="T0" fmla="*/ 10 w 20"/>
                      <a:gd name="T1" fmla="*/ 0 h 51"/>
                      <a:gd name="T2" fmla="*/ 0 w 20"/>
                      <a:gd name="T3" fmla="*/ 26 h 51"/>
                      <a:gd name="T4" fmla="*/ 10 w 20"/>
                      <a:gd name="T5" fmla="*/ 51 h 51"/>
                      <a:gd name="T6" fmla="*/ 20 w 20"/>
                      <a:gd name="T7" fmla="*/ 25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5"/>
                        </a:cubicBezTo>
                        <a:cubicBezTo>
                          <a:pt x="20" y="9"/>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122" dirty="0">
                      <a:solidFill>
                        <a:srgbClr val="505050"/>
                      </a:solidFill>
                      <a:latin typeface="Segoe UI"/>
                    </a:endParaRPr>
                  </a:p>
                </p:txBody>
              </p:sp>
              <p:sp>
                <p:nvSpPr>
                  <p:cNvPr id="382" name="Freeform 43"/>
                  <p:cNvSpPr>
                    <a:spLocks/>
                  </p:cNvSpPr>
                  <p:nvPr/>
                </p:nvSpPr>
                <p:spPr bwMode="auto">
                  <a:xfrm>
                    <a:off x="13987463" y="4267200"/>
                    <a:ext cx="76200" cy="193675"/>
                  </a:xfrm>
                  <a:custGeom>
                    <a:avLst/>
                    <a:gdLst>
                      <a:gd name="T0" fmla="*/ 10 w 20"/>
                      <a:gd name="T1" fmla="*/ 0 h 51"/>
                      <a:gd name="T2" fmla="*/ 0 w 20"/>
                      <a:gd name="T3" fmla="*/ 26 h 51"/>
                      <a:gd name="T4" fmla="*/ 10 w 20"/>
                      <a:gd name="T5" fmla="*/ 51 h 51"/>
                      <a:gd name="T6" fmla="*/ 20 w 20"/>
                      <a:gd name="T7" fmla="*/ 26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6"/>
                        </a:cubicBezTo>
                        <a:cubicBezTo>
                          <a:pt x="20" y="9"/>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122" dirty="0">
                      <a:solidFill>
                        <a:srgbClr val="505050"/>
                      </a:solidFill>
                      <a:latin typeface="Segoe UI"/>
                    </a:endParaRPr>
                  </a:p>
                </p:txBody>
              </p:sp>
              <p:sp>
                <p:nvSpPr>
                  <p:cNvPr id="383" name="Freeform 44"/>
                  <p:cNvSpPr>
                    <a:spLocks/>
                  </p:cNvSpPr>
                  <p:nvPr/>
                </p:nvSpPr>
                <p:spPr bwMode="auto">
                  <a:xfrm>
                    <a:off x="13530263" y="3486150"/>
                    <a:ext cx="76200" cy="192087"/>
                  </a:xfrm>
                  <a:custGeom>
                    <a:avLst/>
                    <a:gdLst>
                      <a:gd name="T0" fmla="*/ 10 w 20"/>
                      <a:gd name="T1" fmla="*/ 0 h 51"/>
                      <a:gd name="T2" fmla="*/ 0 w 20"/>
                      <a:gd name="T3" fmla="*/ 26 h 51"/>
                      <a:gd name="T4" fmla="*/ 10 w 20"/>
                      <a:gd name="T5" fmla="*/ 51 h 51"/>
                      <a:gd name="T6" fmla="*/ 20 w 20"/>
                      <a:gd name="T7" fmla="*/ 25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5"/>
                        </a:cubicBezTo>
                        <a:cubicBezTo>
                          <a:pt x="20" y="9"/>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122" dirty="0">
                      <a:solidFill>
                        <a:srgbClr val="505050"/>
                      </a:solidFill>
                      <a:latin typeface="Segoe UI"/>
                    </a:endParaRPr>
                  </a:p>
                </p:txBody>
              </p:sp>
              <p:sp>
                <p:nvSpPr>
                  <p:cNvPr id="384" name="Freeform 45"/>
                  <p:cNvSpPr>
                    <a:spLocks/>
                  </p:cNvSpPr>
                  <p:nvPr/>
                </p:nvSpPr>
                <p:spPr bwMode="auto">
                  <a:xfrm>
                    <a:off x="13754100" y="3878263"/>
                    <a:ext cx="74612" cy="188912"/>
                  </a:xfrm>
                  <a:custGeom>
                    <a:avLst/>
                    <a:gdLst>
                      <a:gd name="T0" fmla="*/ 11 w 20"/>
                      <a:gd name="T1" fmla="*/ 0 h 50"/>
                      <a:gd name="T2" fmla="*/ 0 w 20"/>
                      <a:gd name="T3" fmla="*/ 26 h 50"/>
                      <a:gd name="T4" fmla="*/ 11 w 20"/>
                      <a:gd name="T5" fmla="*/ 50 h 50"/>
                      <a:gd name="T6" fmla="*/ 20 w 20"/>
                      <a:gd name="T7" fmla="*/ 25 h 50"/>
                      <a:gd name="T8" fmla="*/ 11 w 20"/>
                      <a:gd name="T9" fmla="*/ 0 h 50"/>
                    </a:gdLst>
                    <a:ahLst/>
                    <a:cxnLst>
                      <a:cxn ang="0">
                        <a:pos x="T0" y="T1"/>
                      </a:cxn>
                      <a:cxn ang="0">
                        <a:pos x="T2" y="T3"/>
                      </a:cxn>
                      <a:cxn ang="0">
                        <a:pos x="T4" y="T5"/>
                      </a:cxn>
                      <a:cxn ang="0">
                        <a:pos x="T6" y="T7"/>
                      </a:cxn>
                      <a:cxn ang="0">
                        <a:pos x="T8" y="T9"/>
                      </a:cxn>
                    </a:cxnLst>
                    <a:rect l="0" t="0" r="r" b="b"/>
                    <a:pathLst>
                      <a:path w="20" h="50">
                        <a:moveTo>
                          <a:pt x="11" y="0"/>
                        </a:moveTo>
                        <a:cubicBezTo>
                          <a:pt x="4" y="0"/>
                          <a:pt x="0" y="8"/>
                          <a:pt x="0" y="26"/>
                        </a:cubicBezTo>
                        <a:cubicBezTo>
                          <a:pt x="0" y="42"/>
                          <a:pt x="4" y="50"/>
                          <a:pt x="11" y="50"/>
                        </a:cubicBezTo>
                        <a:cubicBezTo>
                          <a:pt x="17" y="50"/>
                          <a:pt x="20" y="42"/>
                          <a:pt x="20" y="25"/>
                        </a:cubicBezTo>
                        <a:cubicBezTo>
                          <a:pt x="20" y="8"/>
                          <a:pt x="17" y="0"/>
                          <a:pt x="11"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122" dirty="0">
                      <a:solidFill>
                        <a:srgbClr val="505050"/>
                      </a:solidFill>
                      <a:latin typeface="Segoe UI"/>
                    </a:endParaRPr>
                  </a:p>
                </p:txBody>
              </p:sp>
              <p:sp>
                <p:nvSpPr>
                  <p:cNvPr id="385" name="Freeform 46"/>
                  <p:cNvSpPr>
                    <a:spLocks/>
                  </p:cNvSpPr>
                  <p:nvPr/>
                </p:nvSpPr>
                <p:spPr bwMode="auto">
                  <a:xfrm>
                    <a:off x="13288963" y="4267200"/>
                    <a:ext cx="76200" cy="193675"/>
                  </a:xfrm>
                  <a:custGeom>
                    <a:avLst/>
                    <a:gdLst>
                      <a:gd name="T0" fmla="*/ 10 w 20"/>
                      <a:gd name="T1" fmla="*/ 0 h 51"/>
                      <a:gd name="T2" fmla="*/ 0 w 20"/>
                      <a:gd name="T3" fmla="*/ 26 h 51"/>
                      <a:gd name="T4" fmla="*/ 10 w 20"/>
                      <a:gd name="T5" fmla="*/ 51 h 51"/>
                      <a:gd name="T6" fmla="*/ 20 w 20"/>
                      <a:gd name="T7" fmla="*/ 26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6"/>
                        </a:cubicBezTo>
                        <a:cubicBezTo>
                          <a:pt x="20" y="9"/>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122" dirty="0">
                      <a:solidFill>
                        <a:srgbClr val="505050"/>
                      </a:solidFill>
                      <a:latin typeface="Segoe UI"/>
                    </a:endParaRPr>
                  </a:p>
                </p:txBody>
              </p:sp>
              <p:sp>
                <p:nvSpPr>
                  <p:cNvPr id="386" name="Freeform 47"/>
                  <p:cNvSpPr>
                    <a:spLocks/>
                  </p:cNvSpPr>
                  <p:nvPr/>
                </p:nvSpPr>
                <p:spPr bwMode="auto">
                  <a:xfrm>
                    <a:off x="13530263" y="4267200"/>
                    <a:ext cx="76200" cy="193675"/>
                  </a:xfrm>
                  <a:custGeom>
                    <a:avLst/>
                    <a:gdLst>
                      <a:gd name="T0" fmla="*/ 10 w 20"/>
                      <a:gd name="T1" fmla="*/ 0 h 51"/>
                      <a:gd name="T2" fmla="*/ 0 w 20"/>
                      <a:gd name="T3" fmla="*/ 26 h 51"/>
                      <a:gd name="T4" fmla="*/ 10 w 20"/>
                      <a:gd name="T5" fmla="*/ 51 h 51"/>
                      <a:gd name="T6" fmla="*/ 20 w 20"/>
                      <a:gd name="T7" fmla="*/ 26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6"/>
                        </a:cubicBezTo>
                        <a:cubicBezTo>
                          <a:pt x="20" y="9"/>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122" dirty="0">
                      <a:solidFill>
                        <a:srgbClr val="505050"/>
                      </a:solidFill>
                      <a:latin typeface="Segoe UI"/>
                    </a:endParaRPr>
                  </a:p>
                </p:txBody>
              </p:sp>
              <p:sp>
                <p:nvSpPr>
                  <p:cNvPr id="387" name="Freeform 48"/>
                  <p:cNvSpPr>
                    <a:spLocks/>
                  </p:cNvSpPr>
                  <p:nvPr/>
                </p:nvSpPr>
                <p:spPr bwMode="auto">
                  <a:xfrm>
                    <a:off x="13288963" y="3878263"/>
                    <a:ext cx="76200" cy="188912"/>
                  </a:xfrm>
                  <a:custGeom>
                    <a:avLst/>
                    <a:gdLst>
                      <a:gd name="T0" fmla="*/ 10 w 20"/>
                      <a:gd name="T1" fmla="*/ 0 h 50"/>
                      <a:gd name="T2" fmla="*/ 0 w 20"/>
                      <a:gd name="T3" fmla="*/ 26 h 50"/>
                      <a:gd name="T4" fmla="*/ 10 w 20"/>
                      <a:gd name="T5" fmla="*/ 50 h 50"/>
                      <a:gd name="T6" fmla="*/ 20 w 20"/>
                      <a:gd name="T7" fmla="*/ 25 h 50"/>
                      <a:gd name="T8" fmla="*/ 10 w 20"/>
                      <a:gd name="T9" fmla="*/ 0 h 50"/>
                    </a:gdLst>
                    <a:ahLst/>
                    <a:cxnLst>
                      <a:cxn ang="0">
                        <a:pos x="T0" y="T1"/>
                      </a:cxn>
                      <a:cxn ang="0">
                        <a:pos x="T2" y="T3"/>
                      </a:cxn>
                      <a:cxn ang="0">
                        <a:pos x="T4" y="T5"/>
                      </a:cxn>
                      <a:cxn ang="0">
                        <a:pos x="T6" y="T7"/>
                      </a:cxn>
                      <a:cxn ang="0">
                        <a:pos x="T8" y="T9"/>
                      </a:cxn>
                    </a:cxnLst>
                    <a:rect l="0" t="0" r="r" b="b"/>
                    <a:pathLst>
                      <a:path w="20" h="50">
                        <a:moveTo>
                          <a:pt x="10" y="0"/>
                        </a:moveTo>
                        <a:cubicBezTo>
                          <a:pt x="3" y="0"/>
                          <a:pt x="0" y="8"/>
                          <a:pt x="0" y="26"/>
                        </a:cubicBezTo>
                        <a:cubicBezTo>
                          <a:pt x="0" y="42"/>
                          <a:pt x="3" y="50"/>
                          <a:pt x="10" y="50"/>
                        </a:cubicBezTo>
                        <a:cubicBezTo>
                          <a:pt x="17" y="50"/>
                          <a:pt x="20" y="42"/>
                          <a:pt x="20" y="25"/>
                        </a:cubicBezTo>
                        <a:cubicBezTo>
                          <a:pt x="20" y="8"/>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122" dirty="0">
                      <a:solidFill>
                        <a:srgbClr val="505050"/>
                      </a:solidFill>
                      <a:latin typeface="Segoe UI"/>
                    </a:endParaRPr>
                  </a:p>
                </p:txBody>
              </p:sp>
              <p:sp>
                <p:nvSpPr>
                  <p:cNvPr id="388" name="Freeform 49"/>
                  <p:cNvSpPr>
                    <a:spLocks/>
                  </p:cNvSpPr>
                  <p:nvPr/>
                </p:nvSpPr>
                <p:spPr bwMode="auto">
                  <a:xfrm>
                    <a:off x="14230350" y="4267200"/>
                    <a:ext cx="74612" cy="193675"/>
                  </a:xfrm>
                  <a:custGeom>
                    <a:avLst/>
                    <a:gdLst>
                      <a:gd name="T0" fmla="*/ 10 w 20"/>
                      <a:gd name="T1" fmla="*/ 0 h 51"/>
                      <a:gd name="T2" fmla="*/ 0 w 20"/>
                      <a:gd name="T3" fmla="*/ 26 h 51"/>
                      <a:gd name="T4" fmla="*/ 10 w 20"/>
                      <a:gd name="T5" fmla="*/ 51 h 51"/>
                      <a:gd name="T6" fmla="*/ 20 w 20"/>
                      <a:gd name="T7" fmla="*/ 26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6"/>
                        </a:cubicBezTo>
                        <a:cubicBezTo>
                          <a:pt x="20" y="9"/>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122" dirty="0">
                      <a:solidFill>
                        <a:srgbClr val="505050"/>
                      </a:solidFill>
                      <a:latin typeface="Segoe UI"/>
                    </a:endParaRPr>
                  </a:p>
                </p:txBody>
              </p:sp>
              <p:sp>
                <p:nvSpPr>
                  <p:cNvPr id="389" name="Freeform 50"/>
                  <p:cNvSpPr>
                    <a:spLocks noEditPoints="1"/>
                  </p:cNvSpPr>
                  <p:nvPr/>
                </p:nvSpPr>
                <p:spPr bwMode="auto">
                  <a:xfrm>
                    <a:off x="12965113" y="3141663"/>
                    <a:ext cx="1665287" cy="1662112"/>
                  </a:xfrm>
                  <a:custGeom>
                    <a:avLst/>
                    <a:gdLst>
                      <a:gd name="T0" fmla="*/ 441 w 441"/>
                      <a:gd name="T1" fmla="*/ 440 h 440"/>
                      <a:gd name="T2" fmla="*/ 326 w 441"/>
                      <a:gd name="T3" fmla="*/ 89 h 440"/>
                      <a:gd name="T4" fmla="*/ 357 w 441"/>
                      <a:gd name="T5" fmla="*/ 79 h 440"/>
                      <a:gd name="T6" fmla="*/ 341 w 441"/>
                      <a:gd name="T7" fmla="*/ 97 h 440"/>
                      <a:gd name="T8" fmla="*/ 330 w 441"/>
                      <a:gd name="T9" fmla="*/ 102 h 440"/>
                      <a:gd name="T10" fmla="*/ 200 w 441"/>
                      <a:gd name="T11" fmla="*/ 89 h 440"/>
                      <a:gd name="T12" fmla="*/ 232 w 441"/>
                      <a:gd name="T13" fmla="*/ 79 h 440"/>
                      <a:gd name="T14" fmla="*/ 216 w 441"/>
                      <a:gd name="T15" fmla="*/ 97 h 440"/>
                      <a:gd name="T16" fmla="*/ 205 w 441"/>
                      <a:gd name="T17" fmla="*/ 102 h 440"/>
                      <a:gd name="T18" fmla="*/ 77 w 441"/>
                      <a:gd name="T19" fmla="*/ 89 h 440"/>
                      <a:gd name="T20" fmla="*/ 108 w 441"/>
                      <a:gd name="T21" fmla="*/ 79 h 440"/>
                      <a:gd name="T22" fmla="*/ 92 w 441"/>
                      <a:gd name="T23" fmla="*/ 97 h 440"/>
                      <a:gd name="T24" fmla="*/ 81 w 441"/>
                      <a:gd name="T25" fmla="*/ 102 h 440"/>
                      <a:gd name="T26" fmla="*/ 115 w 441"/>
                      <a:gd name="T27" fmla="*/ 351 h 440"/>
                      <a:gd name="T28" fmla="*/ 77 w 441"/>
                      <a:gd name="T29" fmla="*/ 296 h 440"/>
                      <a:gd name="T30" fmla="*/ 115 w 441"/>
                      <a:gd name="T31" fmla="*/ 351 h 440"/>
                      <a:gd name="T32" fmla="*/ 70 w 441"/>
                      <a:gd name="T33" fmla="*/ 221 h 440"/>
                      <a:gd name="T34" fmla="*/ 122 w 441"/>
                      <a:gd name="T35" fmla="*/ 220 h 440"/>
                      <a:gd name="T36" fmla="*/ 159 w 441"/>
                      <a:gd name="T37" fmla="*/ 361 h 440"/>
                      <a:gd name="T38" fmla="*/ 161 w 441"/>
                      <a:gd name="T39" fmla="*/ 286 h 440"/>
                      <a:gd name="T40" fmla="*/ 153 w 441"/>
                      <a:gd name="T41" fmla="*/ 202 h 440"/>
                      <a:gd name="T42" fmla="*/ 141 w 441"/>
                      <a:gd name="T43" fmla="*/ 206 h 440"/>
                      <a:gd name="T44" fmla="*/ 162 w 441"/>
                      <a:gd name="T45" fmla="*/ 182 h 440"/>
                      <a:gd name="T46" fmla="*/ 156 w 441"/>
                      <a:gd name="T47" fmla="*/ 256 h 440"/>
                      <a:gd name="T48" fmla="*/ 179 w 441"/>
                      <a:gd name="T49" fmla="*/ 144 h 440"/>
                      <a:gd name="T50" fmla="*/ 141 w 441"/>
                      <a:gd name="T51" fmla="*/ 89 h 440"/>
                      <a:gd name="T52" fmla="*/ 179 w 441"/>
                      <a:gd name="T53" fmla="*/ 144 h 440"/>
                      <a:gd name="T54" fmla="*/ 216 w 441"/>
                      <a:gd name="T55" fmla="*/ 304 h 440"/>
                      <a:gd name="T56" fmla="*/ 205 w 441"/>
                      <a:gd name="T57" fmla="*/ 309 h 440"/>
                      <a:gd name="T58" fmla="*/ 212 w 441"/>
                      <a:gd name="T59" fmla="*/ 292 h 440"/>
                      <a:gd name="T60" fmla="*/ 232 w 441"/>
                      <a:gd name="T61" fmla="*/ 360 h 440"/>
                      <a:gd name="T62" fmla="*/ 193 w 441"/>
                      <a:gd name="T63" fmla="*/ 221 h 440"/>
                      <a:gd name="T64" fmla="*/ 246 w 441"/>
                      <a:gd name="T65" fmla="*/ 220 h 440"/>
                      <a:gd name="T66" fmla="*/ 280 w 441"/>
                      <a:gd name="T67" fmla="*/ 361 h 440"/>
                      <a:gd name="T68" fmla="*/ 282 w 441"/>
                      <a:gd name="T69" fmla="*/ 286 h 440"/>
                      <a:gd name="T70" fmla="*/ 274 w 441"/>
                      <a:gd name="T71" fmla="*/ 202 h 440"/>
                      <a:gd name="T72" fmla="*/ 262 w 441"/>
                      <a:gd name="T73" fmla="*/ 206 h 440"/>
                      <a:gd name="T74" fmla="*/ 284 w 441"/>
                      <a:gd name="T75" fmla="*/ 182 h 440"/>
                      <a:gd name="T76" fmla="*/ 277 w 441"/>
                      <a:gd name="T77" fmla="*/ 256 h 440"/>
                      <a:gd name="T78" fmla="*/ 300 w 441"/>
                      <a:gd name="T79" fmla="*/ 144 h 440"/>
                      <a:gd name="T80" fmla="*/ 262 w 441"/>
                      <a:gd name="T81" fmla="*/ 89 h 440"/>
                      <a:gd name="T82" fmla="*/ 300 w 441"/>
                      <a:gd name="T83" fmla="*/ 144 h 440"/>
                      <a:gd name="T84" fmla="*/ 319 w 441"/>
                      <a:gd name="T85" fmla="*/ 325 h 440"/>
                      <a:gd name="T86" fmla="*/ 371 w 441"/>
                      <a:gd name="T87" fmla="*/ 323 h 440"/>
                      <a:gd name="T88" fmla="*/ 345 w 441"/>
                      <a:gd name="T89" fmla="*/ 258 h 440"/>
                      <a:gd name="T90" fmla="*/ 346 w 441"/>
                      <a:gd name="T91" fmla="*/ 18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440">
                        <a:moveTo>
                          <a:pt x="0" y="0"/>
                        </a:moveTo>
                        <a:cubicBezTo>
                          <a:pt x="0" y="440"/>
                          <a:pt x="0" y="440"/>
                          <a:pt x="0" y="440"/>
                        </a:cubicBezTo>
                        <a:cubicBezTo>
                          <a:pt x="441" y="440"/>
                          <a:pt x="441" y="440"/>
                          <a:pt x="441" y="440"/>
                        </a:cubicBezTo>
                        <a:cubicBezTo>
                          <a:pt x="441" y="0"/>
                          <a:pt x="441" y="0"/>
                          <a:pt x="441" y="0"/>
                        </a:cubicBezTo>
                        <a:lnTo>
                          <a:pt x="0" y="0"/>
                        </a:lnTo>
                        <a:close/>
                        <a:moveTo>
                          <a:pt x="326" y="89"/>
                        </a:moveTo>
                        <a:cubicBezTo>
                          <a:pt x="330" y="88"/>
                          <a:pt x="334" y="87"/>
                          <a:pt x="338" y="85"/>
                        </a:cubicBezTo>
                        <a:cubicBezTo>
                          <a:pt x="341" y="83"/>
                          <a:pt x="345" y="81"/>
                          <a:pt x="348" y="79"/>
                        </a:cubicBezTo>
                        <a:cubicBezTo>
                          <a:pt x="357" y="79"/>
                          <a:pt x="357" y="79"/>
                          <a:pt x="357" y="79"/>
                        </a:cubicBezTo>
                        <a:cubicBezTo>
                          <a:pt x="357" y="153"/>
                          <a:pt x="357" y="153"/>
                          <a:pt x="357" y="153"/>
                        </a:cubicBezTo>
                        <a:cubicBezTo>
                          <a:pt x="341" y="153"/>
                          <a:pt x="341" y="153"/>
                          <a:pt x="341" y="153"/>
                        </a:cubicBezTo>
                        <a:cubicBezTo>
                          <a:pt x="341" y="97"/>
                          <a:pt x="341" y="97"/>
                          <a:pt x="341" y="97"/>
                        </a:cubicBezTo>
                        <a:cubicBezTo>
                          <a:pt x="340" y="97"/>
                          <a:pt x="339" y="98"/>
                          <a:pt x="338" y="99"/>
                        </a:cubicBezTo>
                        <a:cubicBezTo>
                          <a:pt x="337" y="100"/>
                          <a:pt x="336" y="100"/>
                          <a:pt x="334" y="101"/>
                        </a:cubicBezTo>
                        <a:cubicBezTo>
                          <a:pt x="333" y="101"/>
                          <a:pt x="332" y="102"/>
                          <a:pt x="330" y="102"/>
                        </a:cubicBezTo>
                        <a:cubicBezTo>
                          <a:pt x="329" y="102"/>
                          <a:pt x="327" y="103"/>
                          <a:pt x="326" y="103"/>
                        </a:cubicBezTo>
                        <a:lnTo>
                          <a:pt x="326" y="89"/>
                        </a:lnTo>
                        <a:close/>
                        <a:moveTo>
                          <a:pt x="200" y="89"/>
                        </a:moveTo>
                        <a:cubicBezTo>
                          <a:pt x="204" y="88"/>
                          <a:pt x="208" y="87"/>
                          <a:pt x="212" y="85"/>
                        </a:cubicBezTo>
                        <a:cubicBezTo>
                          <a:pt x="216" y="83"/>
                          <a:pt x="219" y="81"/>
                          <a:pt x="222" y="79"/>
                        </a:cubicBezTo>
                        <a:cubicBezTo>
                          <a:pt x="232" y="79"/>
                          <a:pt x="232" y="79"/>
                          <a:pt x="232" y="79"/>
                        </a:cubicBezTo>
                        <a:cubicBezTo>
                          <a:pt x="232" y="153"/>
                          <a:pt x="232" y="153"/>
                          <a:pt x="232" y="153"/>
                        </a:cubicBezTo>
                        <a:cubicBezTo>
                          <a:pt x="216" y="153"/>
                          <a:pt x="216" y="153"/>
                          <a:pt x="216" y="153"/>
                        </a:cubicBezTo>
                        <a:cubicBezTo>
                          <a:pt x="216" y="97"/>
                          <a:pt x="216" y="97"/>
                          <a:pt x="216" y="97"/>
                        </a:cubicBezTo>
                        <a:cubicBezTo>
                          <a:pt x="215" y="97"/>
                          <a:pt x="214" y="98"/>
                          <a:pt x="213" y="99"/>
                        </a:cubicBezTo>
                        <a:cubicBezTo>
                          <a:pt x="211" y="100"/>
                          <a:pt x="210" y="100"/>
                          <a:pt x="209" y="101"/>
                        </a:cubicBezTo>
                        <a:cubicBezTo>
                          <a:pt x="207" y="101"/>
                          <a:pt x="206" y="102"/>
                          <a:pt x="205" y="102"/>
                        </a:cubicBezTo>
                        <a:cubicBezTo>
                          <a:pt x="203" y="102"/>
                          <a:pt x="202" y="103"/>
                          <a:pt x="200" y="103"/>
                        </a:cubicBezTo>
                        <a:lnTo>
                          <a:pt x="200" y="89"/>
                        </a:lnTo>
                        <a:close/>
                        <a:moveTo>
                          <a:pt x="77" y="89"/>
                        </a:moveTo>
                        <a:cubicBezTo>
                          <a:pt x="81" y="88"/>
                          <a:pt x="85" y="87"/>
                          <a:pt x="89" y="85"/>
                        </a:cubicBezTo>
                        <a:cubicBezTo>
                          <a:pt x="92" y="83"/>
                          <a:pt x="95" y="81"/>
                          <a:pt x="98" y="79"/>
                        </a:cubicBezTo>
                        <a:cubicBezTo>
                          <a:pt x="108" y="79"/>
                          <a:pt x="108" y="79"/>
                          <a:pt x="108" y="79"/>
                        </a:cubicBezTo>
                        <a:cubicBezTo>
                          <a:pt x="108" y="153"/>
                          <a:pt x="108" y="153"/>
                          <a:pt x="108" y="153"/>
                        </a:cubicBezTo>
                        <a:cubicBezTo>
                          <a:pt x="92" y="153"/>
                          <a:pt x="92" y="153"/>
                          <a:pt x="92" y="153"/>
                        </a:cubicBezTo>
                        <a:cubicBezTo>
                          <a:pt x="92" y="97"/>
                          <a:pt x="92" y="97"/>
                          <a:pt x="92" y="97"/>
                        </a:cubicBezTo>
                        <a:cubicBezTo>
                          <a:pt x="91" y="97"/>
                          <a:pt x="90" y="98"/>
                          <a:pt x="89" y="99"/>
                        </a:cubicBezTo>
                        <a:cubicBezTo>
                          <a:pt x="88" y="100"/>
                          <a:pt x="87" y="100"/>
                          <a:pt x="85" y="101"/>
                        </a:cubicBezTo>
                        <a:cubicBezTo>
                          <a:pt x="84" y="101"/>
                          <a:pt x="83" y="102"/>
                          <a:pt x="81" y="102"/>
                        </a:cubicBezTo>
                        <a:cubicBezTo>
                          <a:pt x="80" y="102"/>
                          <a:pt x="78" y="103"/>
                          <a:pt x="77" y="103"/>
                        </a:cubicBezTo>
                        <a:lnTo>
                          <a:pt x="77" y="89"/>
                        </a:lnTo>
                        <a:close/>
                        <a:moveTo>
                          <a:pt x="115" y="351"/>
                        </a:moveTo>
                        <a:cubicBezTo>
                          <a:pt x="111" y="358"/>
                          <a:pt x="104" y="361"/>
                          <a:pt x="95" y="361"/>
                        </a:cubicBezTo>
                        <a:cubicBezTo>
                          <a:pt x="78" y="361"/>
                          <a:pt x="70" y="349"/>
                          <a:pt x="70" y="325"/>
                        </a:cubicBezTo>
                        <a:cubicBezTo>
                          <a:pt x="70" y="312"/>
                          <a:pt x="72" y="303"/>
                          <a:pt x="77" y="296"/>
                        </a:cubicBezTo>
                        <a:cubicBezTo>
                          <a:pt x="81" y="289"/>
                          <a:pt x="88" y="286"/>
                          <a:pt x="97" y="286"/>
                        </a:cubicBezTo>
                        <a:cubicBezTo>
                          <a:pt x="114" y="286"/>
                          <a:pt x="122" y="298"/>
                          <a:pt x="122" y="323"/>
                        </a:cubicBezTo>
                        <a:cubicBezTo>
                          <a:pt x="122" y="335"/>
                          <a:pt x="120" y="345"/>
                          <a:pt x="115" y="351"/>
                        </a:cubicBezTo>
                        <a:close/>
                        <a:moveTo>
                          <a:pt x="115" y="248"/>
                        </a:moveTo>
                        <a:cubicBezTo>
                          <a:pt x="111" y="254"/>
                          <a:pt x="104" y="258"/>
                          <a:pt x="95" y="258"/>
                        </a:cubicBezTo>
                        <a:cubicBezTo>
                          <a:pt x="78" y="258"/>
                          <a:pt x="70" y="245"/>
                          <a:pt x="70" y="221"/>
                        </a:cubicBezTo>
                        <a:cubicBezTo>
                          <a:pt x="70" y="209"/>
                          <a:pt x="72" y="199"/>
                          <a:pt x="77" y="192"/>
                        </a:cubicBezTo>
                        <a:cubicBezTo>
                          <a:pt x="81" y="186"/>
                          <a:pt x="88" y="183"/>
                          <a:pt x="97" y="183"/>
                        </a:cubicBezTo>
                        <a:cubicBezTo>
                          <a:pt x="114" y="183"/>
                          <a:pt x="122" y="195"/>
                          <a:pt x="122" y="220"/>
                        </a:cubicBezTo>
                        <a:cubicBezTo>
                          <a:pt x="122" y="232"/>
                          <a:pt x="120" y="241"/>
                          <a:pt x="115" y="248"/>
                        </a:cubicBezTo>
                        <a:close/>
                        <a:moveTo>
                          <a:pt x="179" y="351"/>
                        </a:moveTo>
                        <a:cubicBezTo>
                          <a:pt x="175" y="358"/>
                          <a:pt x="168" y="361"/>
                          <a:pt x="159" y="361"/>
                        </a:cubicBezTo>
                        <a:cubicBezTo>
                          <a:pt x="142" y="361"/>
                          <a:pt x="134" y="349"/>
                          <a:pt x="134" y="325"/>
                        </a:cubicBezTo>
                        <a:cubicBezTo>
                          <a:pt x="134" y="312"/>
                          <a:pt x="136" y="303"/>
                          <a:pt x="141" y="296"/>
                        </a:cubicBezTo>
                        <a:cubicBezTo>
                          <a:pt x="145" y="289"/>
                          <a:pt x="152" y="286"/>
                          <a:pt x="161" y="286"/>
                        </a:cubicBezTo>
                        <a:cubicBezTo>
                          <a:pt x="178" y="286"/>
                          <a:pt x="186" y="298"/>
                          <a:pt x="186" y="323"/>
                        </a:cubicBezTo>
                        <a:cubicBezTo>
                          <a:pt x="186" y="335"/>
                          <a:pt x="184" y="345"/>
                          <a:pt x="179" y="351"/>
                        </a:cubicBezTo>
                        <a:close/>
                        <a:moveTo>
                          <a:pt x="153" y="202"/>
                        </a:moveTo>
                        <a:cubicBezTo>
                          <a:pt x="152" y="203"/>
                          <a:pt x="151" y="204"/>
                          <a:pt x="149" y="204"/>
                        </a:cubicBezTo>
                        <a:cubicBezTo>
                          <a:pt x="148" y="205"/>
                          <a:pt x="147" y="205"/>
                          <a:pt x="145" y="206"/>
                        </a:cubicBezTo>
                        <a:cubicBezTo>
                          <a:pt x="144" y="206"/>
                          <a:pt x="142" y="206"/>
                          <a:pt x="141" y="206"/>
                        </a:cubicBezTo>
                        <a:cubicBezTo>
                          <a:pt x="141" y="193"/>
                          <a:pt x="141" y="193"/>
                          <a:pt x="141" y="193"/>
                        </a:cubicBezTo>
                        <a:cubicBezTo>
                          <a:pt x="145" y="192"/>
                          <a:pt x="149" y="190"/>
                          <a:pt x="153" y="188"/>
                        </a:cubicBezTo>
                        <a:cubicBezTo>
                          <a:pt x="156" y="186"/>
                          <a:pt x="160" y="184"/>
                          <a:pt x="162" y="182"/>
                        </a:cubicBezTo>
                        <a:cubicBezTo>
                          <a:pt x="172" y="182"/>
                          <a:pt x="172" y="182"/>
                          <a:pt x="172" y="182"/>
                        </a:cubicBezTo>
                        <a:cubicBezTo>
                          <a:pt x="172" y="256"/>
                          <a:pt x="172" y="256"/>
                          <a:pt x="172" y="256"/>
                        </a:cubicBezTo>
                        <a:cubicBezTo>
                          <a:pt x="156" y="256"/>
                          <a:pt x="156" y="256"/>
                          <a:pt x="156" y="256"/>
                        </a:cubicBezTo>
                        <a:cubicBezTo>
                          <a:pt x="156" y="200"/>
                          <a:pt x="156" y="200"/>
                          <a:pt x="156" y="200"/>
                        </a:cubicBezTo>
                        <a:cubicBezTo>
                          <a:pt x="155" y="201"/>
                          <a:pt x="154" y="202"/>
                          <a:pt x="153" y="202"/>
                        </a:cubicBezTo>
                        <a:close/>
                        <a:moveTo>
                          <a:pt x="179" y="144"/>
                        </a:moveTo>
                        <a:cubicBezTo>
                          <a:pt x="175" y="151"/>
                          <a:pt x="168" y="154"/>
                          <a:pt x="159" y="154"/>
                        </a:cubicBezTo>
                        <a:cubicBezTo>
                          <a:pt x="142" y="154"/>
                          <a:pt x="134" y="142"/>
                          <a:pt x="134" y="118"/>
                        </a:cubicBezTo>
                        <a:cubicBezTo>
                          <a:pt x="134" y="105"/>
                          <a:pt x="136" y="96"/>
                          <a:pt x="141" y="89"/>
                        </a:cubicBezTo>
                        <a:cubicBezTo>
                          <a:pt x="145" y="82"/>
                          <a:pt x="152" y="79"/>
                          <a:pt x="161" y="79"/>
                        </a:cubicBezTo>
                        <a:cubicBezTo>
                          <a:pt x="178" y="79"/>
                          <a:pt x="186" y="91"/>
                          <a:pt x="186" y="116"/>
                        </a:cubicBezTo>
                        <a:cubicBezTo>
                          <a:pt x="186" y="128"/>
                          <a:pt x="184" y="138"/>
                          <a:pt x="179" y="144"/>
                        </a:cubicBezTo>
                        <a:close/>
                        <a:moveTo>
                          <a:pt x="232" y="360"/>
                        </a:moveTo>
                        <a:cubicBezTo>
                          <a:pt x="216" y="360"/>
                          <a:pt x="216" y="360"/>
                          <a:pt x="216" y="360"/>
                        </a:cubicBezTo>
                        <a:cubicBezTo>
                          <a:pt x="216" y="304"/>
                          <a:pt x="216" y="304"/>
                          <a:pt x="216" y="304"/>
                        </a:cubicBezTo>
                        <a:cubicBezTo>
                          <a:pt x="215" y="304"/>
                          <a:pt x="214" y="305"/>
                          <a:pt x="213" y="306"/>
                        </a:cubicBezTo>
                        <a:cubicBezTo>
                          <a:pt x="211" y="307"/>
                          <a:pt x="210" y="307"/>
                          <a:pt x="209" y="308"/>
                        </a:cubicBezTo>
                        <a:cubicBezTo>
                          <a:pt x="207" y="308"/>
                          <a:pt x="206" y="309"/>
                          <a:pt x="205" y="309"/>
                        </a:cubicBezTo>
                        <a:cubicBezTo>
                          <a:pt x="203" y="310"/>
                          <a:pt x="202" y="310"/>
                          <a:pt x="200" y="310"/>
                        </a:cubicBezTo>
                        <a:cubicBezTo>
                          <a:pt x="200" y="297"/>
                          <a:pt x="200" y="297"/>
                          <a:pt x="200" y="297"/>
                        </a:cubicBezTo>
                        <a:cubicBezTo>
                          <a:pt x="204" y="295"/>
                          <a:pt x="208" y="294"/>
                          <a:pt x="212" y="292"/>
                        </a:cubicBezTo>
                        <a:cubicBezTo>
                          <a:pt x="216" y="290"/>
                          <a:pt x="219" y="288"/>
                          <a:pt x="222" y="286"/>
                        </a:cubicBezTo>
                        <a:cubicBezTo>
                          <a:pt x="232" y="286"/>
                          <a:pt x="232" y="286"/>
                          <a:pt x="232" y="286"/>
                        </a:cubicBezTo>
                        <a:lnTo>
                          <a:pt x="232" y="360"/>
                        </a:lnTo>
                        <a:close/>
                        <a:moveTo>
                          <a:pt x="239" y="248"/>
                        </a:moveTo>
                        <a:cubicBezTo>
                          <a:pt x="234" y="254"/>
                          <a:pt x="228" y="258"/>
                          <a:pt x="219" y="258"/>
                        </a:cubicBezTo>
                        <a:cubicBezTo>
                          <a:pt x="202" y="258"/>
                          <a:pt x="193" y="245"/>
                          <a:pt x="193" y="221"/>
                        </a:cubicBezTo>
                        <a:cubicBezTo>
                          <a:pt x="193" y="209"/>
                          <a:pt x="195" y="199"/>
                          <a:pt x="200" y="192"/>
                        </a:cubicBezTo>
                        <a:cubicBezTo>
                          <a:pt x="205" y="186"/>
                          <a:pt x="212" y="183"/>
                          <a:pt x="220" y="183"/>
                        </a:cubicBezTo>
                        <a:cubicBezTo>
                          <a:pt x="237" y="183"/>
                          <a:pt x="246" y="195"/>
                          <a:pt x="246" y="220"/>
                        </a:cubicBezTo>
                        <a:cubicBezTo>
                          <a:pt x="246" y="232"/>
                          <a:pt x="243" y="241"/>
                          <a:pt x="239" y="248"/>
                        </a:cubicBezTo>
                        <a:close/>
                        <a:moveTo>
                          <a:pt x="300" y="351"/>
                        </a:moveTo>
                        <a:cubicBezTo>
                          <a:pt x="296" y="358"/>
                          <a:pt x="289" y="361"/>
                          <a:pt x="280" y="361"/>
                        </a:cubicBezTo>
                        <a:cubicBezTo>
                          <a:pt x="263" y="361"/>
                          <a:pt x="255" y="349"/>
                          <a:pt x="255" y="325"/>
                        </a:cubicBezTo>
                        <a:cubicBezTo>
                          <a:pt x="255" y="312"/>
                          <a:pt x="257" y="303"/>
                          <a:pt x="262" y="296"/>
                        </a:cubicBezTo>
                        <a:cubicBezTo>
                          <a:pt x="266" y="289"/>
                          <a:pt x="273" y="286"/>
                          <a:pt x="282" y="286"/>
                        </a:cubicBezTo>
                        <a:cubicBezTo>
                          <a:pt x="299" y="286"/>
                          <a:pt x="307" y="298"/>
                          <a:pt x="307" y="323"/>
                        </a:cubicBezTo>
                        <a:cubicBezTo>
                          <a:pt x="307" y="335"/>
                          <a:pt x="305" y="345"/>
                          <a:pt x="300" y="351"/>
                        </a:cubicBezTo>
                        <a:close/>
                        <a:moveTo>
                          <a:pt x="274" y="202"/>
                        </a:moveTo>
                        <a:cubicBezTo>
                          <a:pt x="273" y="203"/>
                          <a:pt x="272" y="204"/>
                          <a:pt x="270" y="204"/>
                        </a:cubicBezTo>
                        <a:cubicBezTo>
                          <a:pt x="269" y="205"/>
                          <a:pt x="268" y="205"/>
                          <a:pt x="266" y="206"/>
                        </a:cubicBezTo>
                        <a:cubicBezTo>
                          <a:pt x="265" y="206"/>
                          <a:pt x="263" y="206"/>
                          <a:pt x="262" y="206"/>
                        </a:cubicBezTo>
                        <a:cubicBezTo>
                          <a:pt x="262" y="193"/>
                          <a:pt x="262" y="193"/>
                          <a:pt x="262" y="193"/>
                        </a:cubicBezTo>
                        <a:cubicBezTo>
                          <a:pt x="266" y="192"/>
                          <a:pt x="270" y="190"/>
                          <a:pt x="274" y="188"/>
                        </a:cubicBezTo>
                        <a:cubicBezTo>
                          <a:pt x="277" y="186"/>
                          <a:pt x="281" y="184"/>
                          <a:pt x="284" y="182"/>
                        </a:cubicBezTo>
                        <a:cubicBezTo>
                          <a:pt x="293" y="182"/>
                          <a:pt x="293" y="182"/>
                          <a:pt x="293" y="182"/>
                        </a:cubicBezTo>
                        <a:cubicBezTo>
                          <a:pt x="293" y="256"/>
                          <a:pt x="293" y="256"/>
                          <a:pt x="293" y="256"/>
                        </a:cubicBezTo>
                        <a:cubicBezTo>
                          <a:pt x="277" y="256"/>
                          <a:pt x="277" y="256"/>
                          <a:pt x="277" y="256"/>
                        </a:cubicBezTo>
                        <a:cubicBezTo>
                          <a:pt x="277" y="200"/>
                          <a:pt x="277" y="200"/>
                          <a:pt x="277" y="200"/>
                        </a:cubicBezTo>
                        <a:cubicBezTo>
                          <a:pt x="276" y="201"/>
                          <a:pt x="275" y="202"/>
                          <a:pt x="274" y="202"/>
                        </a:cubicBezTo>
                        <a:close/>
                        <a:moveTo>
                          <a:pt x="300" y="144"/>
                        </a:moveTo>
                        <a:cubicBezTo>
                          <a:pt x="296" y="151"/>
                          <a:pt x="289" y="154"/>
                          <a:pt x="280" y="154"/>
                        </a:cubicBezTo>
                        <a:cubicBezTo>
                          <a:pt x="263" y="154"/>
                          <a:pt x="255" y="142"/>
                          <a:pt x="255" y="118"/>
                        </a:cubicBezTo>
                        <a:cubicBezTo>
                          <a:pt x="255" y="105"/>
                          <a:pt x="257" y="96"/>
                          <a:pt x="262" y="89"/>
                        </a:cubicBezTo>
                        <a:cubicBezTo>
                          <a:pt x="266" y="82"/>
                          <a:pt x="273" y="79"/>
                          <a:pt x="282" y="79"/>
                        </a:cubicBezTo>
                        <a:cubicBezTo>
                          <a:pt x="299" y="79"/>
                          <a:pt x="307" y="91"/>
                          <a:pt x="307" y="116"/>
                        </a:cubicBezTo>
                        <a:cubicBezTo>
                          <a:pt x="307" y="128"/>
                          <a:pt x="305" y="138"/>
                          <a:pt x="300" y="144"/>
                        </a:cubicBezTo>
                        <a:close/>
                        <a:moveTo>
                          <a:pt x="364" y="351"/>
                        </a:moveTo>
                        <a:cubicBezTo>
                          <a:pt x="360" y="358"/>
                          <a:pt x="353" y="361"/>
                          <a:pt x="345" y="361"/>
                        </a:cubicBezTo>
                        <a:cubicBezTo>
                          <a:pt x="327" y="361"/>
                          <a:pt x="319" y="349"/>
                          <a:pt x="319" y="325"/>
                        </a:cubicBezTo>
                        <a:cubicBezTo>
                          <a:pt x="319" y="312"/>
                          <a:pt x="321" y="303"/>
                          <a:pt x="326" y="296"/>
                        </a:cubicBezTo>
                        <a:cubicBezTo>
                          <a:pt x="330" y="289"/>
                          <a:pt x="337" y="286"/>
                          <a:pt x="346" y="286"/>
                        </a:cubicBezTo>
                        <a:cubicBezTo>
                          <a:pt x="363" y="286"/>
                          <a:pt x="371" y="298"/>
                          <a:pt x="371" y="323"/>
                        </a:cubicBezTo>
                        <a:cubicBezTo>
                          <a:pt x="371" y="335"/>
                          <a:pt x="369" y="345"/>
                          <a:pt x="364" y="351"/>
                        </a:cubicBezTo>
                        <a:close/>
                        <a:moveTo>
                          <a:pt x="364" y="248"/>
                        </a:moveTo>
                        <a:cubicBezTo>
                          <a:pt x="360" y="254"/>
                          <a:pt x="353" y="258"/>
                          <a:pt x="345" y="258"/>
                        </a:cubicBezTo>
                        <a:cubicBezTo>
                          <a:pt x="327" y="258"/>
                          <a:pt x="319" y="245"/>
                          <a:pt x="319" y="221"/>
                        </a:cubicBezTo>
                        <a:cubicBezTo>
                          <a:pt x="319" y="209"/>
                          <a:pt x="321" y="199"/>
                          <a:pt x="326" y="192"/>
                        </a:cubicBezTo>
                        <a:cubicBezTo>
                          <a:pt x="330" y="186"/>
                          <a:pt x="337" y="183"/>
                          <a:pt x="346" y="183"/>
                        </a:cubicBezTo>
                        <a:cubicBezTo>
                          <a:pt x="363" y="183"/>
                          <a:pt x="371" y="195"/>
                          <a:pt x="371" y="220"/>
                        </a:cubicBezTo>
                        <a:cubicBezTo>
                          <a:pt x="371" y="232"/>
                          <a:pt x="369" y="241"/>
                          <a:pt x="364" y="24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122" dirty="0">
                      <a:solidFill>
                        <a:srgbClr val="505050"/>
                      </a:solidFill>
                      <a:latin typeface="Segoe UI"/>
                    </a:endParaRPr>
                  </a:p>
                </p:txBody>
              </p:sp>
              <p:sp>
                <p:nvSpPr>
                  <p:cNvPr id="390" name="Freeform 51"/>
                  <p:cNvSpPr>
                    <a:spLocks/>
                  </p:cNvSpPr>
                  <p:nvPr/>
                </p:nvSpPr>
                <p:spPr bwMode="auto">
                  <a:xfrm>
                    <a:off x="14230350" y="3878263"/>
                    <a:ext cx="74612" cy="188912"/>
                  </a:xfrm>
                  <a:custGeom>
                    <a:avLst/>
                    <a:gdLst>
                      <a:gd name="T0" fmla="*/ 10 w 20"/>
                      <a:gd name="T1" fmla="*/ 0 h 50"/>
                      <a:gd name="T2" fmla="*/ 0 w 20"/>
                      <a:gd name="T3" fmla="*/ 26 h 50"/>
                      <a:gd name="T4" fmla="*/ 10 w 20"/>
                      <a:gd name="T5" fmla="*/ 50 h 50"/>
                      <a:gd name="T6" fmla="*/ 20 w 20"/>
                      <a:gd name="T7" fmla="*/ 25 h 50"/>
                      <a:gd name="T8" fmla="*/ 10 w 20"/>
                      <a:gd name="T9" fmla="*/ 0 h 50"/>
                    </a:gdLst>
                    <a:ahLst/>
                    <a:cxnLst>
                      <a:cxn ang="0">
                        <a:pos x="T0" y="T1"/>
                      </a:cxn>
                      <a:cxn ang="0">
                        <a:pos x="T2" y="T3"/>
                      </a:cxn>
                      <a:cxn ang="0">
                        <a:pos x="T4" y="T5"/>
                      </a:cxn>
                      <a:cxn ang="0">
                        <a:pos x="T6" y="T7"/>
                      </a:cxn>
                      <a:cxn ang="0">
                        <a:pos x="T8" y="T9"/>
                      </a:cxn>
                    </a:cxnLst>
                    <a:rect l="0" t="0" r="r" b="b"/>
                    <a:pathLst>
                      <a:path w="20" h="50">
                        <a:moveTo>
                          <a:pt x="10" y="0"/>
                        </a:moveTo>
                        <a:cubicBezTo>
                          <a:pt x="3" y="0"/>
                          <a:pt x="0" y="8"/>
                          <a:pt x="0" y="26"/>
                        </a:cubicBezTo>
                        <a:cubicBezTo>
                          <a:pt x="0" y="42"/>
                          <a:pt x="3" y="50"/>
                          <a:pt x="10" y="50"/>
                        </a:cubicBezTo>
                        <a:cubicBezTo>
                          <a:pt x="17" y="50"/>
                          <a:pt x="20" y="42"/>
                          <a:pt x="20" y="25"/>
                        </a:cubicBezTo>
                        <a:cubicBezTo>
                          <a:pt x="20" y="8"/>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122" dirty="0">
                      <a:solidFill>
                        <a:srgbClr val="505050"/>
                      </a:solidFill>
                      <a:latin typeface="Segoe UI"/>
                    </a:endParaRPr>
                  </a:p>
                </p:txBody>
              </p:sp>
            </p:grpSp>
            <p:sp>
              <p:nvSpPr>
                <p:cNvPr id="380" name="Right Triangle 379"/>
                <p:cNvSpPr/>
                <p:nvPr/>
              </p:nvSpPr>
              <p:spPr bwMode="auto">
                <a:xfrm rot="5400000">
                  <a:off x="9318563" y="3139237"/>
                  <a:ext cx="666179" cy="666179"/>
                </a:xfrm>
                <a:prstGeom prst="rtTriangle">
                  <a:avLst/>
                </a:prstGeom>
                <a:solidFill>
                  <a:schemeClr val="bg1">
                    <a:alpha val="1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1122" b="1" dirty="0">
                    <a:gradFill>
                      <a:gsLst>
                        <a:gs pos="0">
                          <a:srgbClr val="FFFFFF"/>
                        </a:gs>
                        <a:gs pos="100000">
                          <a:srgbClr val="FFFFFF"/>
                        </a:gs>
                      </a:gsLst>
                      <a:lin ang="5400000" scaled="0"/>
                    </a:gradFill>
                    <a:latin typeface="Segoe UI"/>
                  </a:endParaRPr>
                </a:p>
              </p:txBody>
            </p:sp>
          </p:grpSp>
          <p:pic>
            <p:nvPicPr>
              <p:cNvPr id="378" name="Picture 377" descr="users.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6980" y="3477760"/>
                <a:ext cx="484496" cy="394980"/>
              </a:xfrm>
              <a:prstGeom prst="rect">
                <a:avLst/>
              </a:prstGeom>
            </p:spPr>
          </p:pic>
        </p:grpSp>
      </p:grpSp>
      <p:cxnSp>
        <p:nvCxnSpPr>
          <p:cNvPr id="437" name="Straight Arrow Connector 436"/>
          <p:cNvCxnSpPr/>
          <p:nvPr/>
        </p:nvCxnSpPr>
        <p:spPr>
          <a:xfrm>
            <a:off x="6793216" y="3531668"/>
            <a:ext cx="1124685" cy="0"/>
          </a:xfrm>
          <a:prstGeom prst="straightConnector1">
            <a:avLst/>
          </a:prstGeom>
          <a:ln w="34925" cap="rnd">
            <a:solidFill>
              <a:schemeClr val="tx2"/>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flipH="1">
            <a:off x="4155346" y="3531668"/>
            <a:ext cx="995073" cy="0"/>
          </a:xfrm>
          <a:prstGeom prst="straightConnector1">
            <a:avLst/>
          </a:prstGeom>
          <a:ln w="34925" cap="rnd">
            <a:solidFill>
              <a:schemeClr val="tx2"/>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nvGrpSpPr>
          <p:cNvPr id="362" name="Group 17"/>
          <p:cNvGrpSpPr>
            <a:grpSpLocks/>
          </p:cNvGrpSpPr>
          <p:nvPr/>
        </p:nvGrpSpPr>
        <p:grpSpPr bwMode="auto">
          <a:xfrm>
            <a:off x="4460210" y="3265411"/>
            <a:ext cx="484409" cy="484403"/>
            <a:chOff x="417244" y="4596010"/>
            <a:chExt cx="310896" cy="310896"/>
          </a:xfrm>
        </p:grpSpPr>
        <p:sp>
          <p:nvSpPr>
            <p:cNvPr id="432" name="Oval 431"/>
            <p:cNvSpPr/>
            <p:nvPr/>
          </p:nvSpPr>
          <p:spPr bwMode="auto">
            <a:xfrm>
              <a:off x="417244" y="4596010"/>
              <a:ext cx="310896" cy="310896"/>
            </a:xfrm>
            <a:prstGeom prst="ellipse">
              <a:avLst/>
            </a:prstGeom>
            <a:solidFill>
              <a:srgbClr val="2EB82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a:defRPr/>
              </a:pPr>
              <a:endParaRPr lang="en-US" sz="2000" dirty="0">
                <a:gradFill>
                  <a:gsLst>
                    <a:gs pos="0">
                      <a:srgbClr val="FFFFFF"/>
                    </a:gs>
                    <a:gs pos="100000">
                      <a:srgbClr val="FFFFFF"/>
                    </a:gs>
                  </a:gsLst>
                  <a:lin ang="5400000" scaled="0"/>
                </a:gradFill>
                <a:latin typeface="Segoe UI"/>
              </a:endParaRPr>
            </a:p>
          </p:txBody>
        </p:sp>
        <p:sp>
          <p:nvSpPr>
            <p:cNvPr id="433" name="Freeform 11"/>
            <p:cNvSpPr>
              <a:spLocks/>
            </p:cNvSpPr>
            <p:nvPr/>
          </p:nvSpPr>
          <p:spPr bwMode="auto">
            <a:xfrm>
              <a:off x="491794" y="4702287"/>
              <a:ext cx="157035" cy="122138"/>
            </a:xfrm>
            <a:custGeom>
              <a:avLst/>
              <a:gdLst>
                <a:gd name="T0" fmla="*/ 995 w 995"/>
                <a:gd name="T1" fmla="*/ 124 h 778"/>
                <a:gd name="T2" fmla="*/ 869 w 995"/>
                <a:gd name="T3" fmla="*/ 0 h 778"/>
                <a:gd name="T4" fmla="*/ 343 w 995"/>
                <a:gd name="T5" fmla="*/ 530 h 778"/>
                <a:gd name="T6" fmla="*/ 124 w 995"/>
                <a:gd name="T7" fmla="*/ 310 h 778"/>
                <a:gd name="T8" fmla="*/ 0 w 995"/>
                <a:gd name="T9" fmla="*/ 434 h 778"/>
                <a:gd name="T10" fmla="*/ 219 w 995"/>
                <a:gd name="T11" fmla="*/ 654 h 778"/>
                <a:gd name="T12" fmla="*/ 343 w 995"/>
                <a:gd name="T13" fmla="*/ 778 h 778"/>
                <a:gd name="T14" fmla="*/ 467 w 995"/>
                <a:gd name="T15" fmla="*/ 654 h 778"/>
                <a:gd name="T16" fmla="*/ 467 w 995"/>
                <a:gd name="T17" fmla="*/ 654 h 778"/>
                <a:gd name="T18" fmla="*/ 995 w 995"/>
                <a:gd name="T19" fmla="*/ 124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5" h="778">
                  <a:moveTo>
                    <a:pt x="995" y="124"/>
                  </a:moveTo>
                  <a:lnTo>
                    <a:pt x="869" y="0"/>
                  </a:lnTo>
                  <a:lnTo>
                    <a:pt x="343" y="530"/>
                  </a:lnTo>
                  <a:lnTo>
                    <a:pt x="124" y="310"/>
                  </a:lnTo>
                  <a:lnTo>
                    <a:pt x="0" y="434"/>
                  </a:lnTo>
                  <a:lnTo>
                    <a:pt x="219" y="654"/>
                  </a:lnTo>
                  <a:lnTo>
                    <a:pt x="343" y="778"/>
                  </a:lnTo>
                  <a:lnTo>
                    <a:pt x="467" y="654"/>
                  </a:lnTo>
                  <a:lnTo>
                    <a:pt x="467" y="654"/>
                  </a:lnTo>
                  <a:lnTo>
                    <a:pt x="995" y="124"/>
                  </a:lnTo>
                  <a:close/>
                </a:path>
              </a:pathLst>
            </a:custGeom>
            <a:solidFill>
              <a:schemeClr val="bg1"/>
            </a:solidFill>
            <a:ln>
              <a:noFill/>
            </a:ln>
          </p:spPr>
          <p:txBody>
            <a:bodyPr/>
            <a:lstStyle/>
            <a:p>
              <a:pPr defTabSz="932509">
                <a:defRPr/>
              </a:pPr>
              <a:endParaRPr lang="en-US" sz="1836" dirty="0">
                <a:solidFill>
                  <a:srgbClr val="505050"/>
                </a:solidFill>
                <a:latin typeface="Segoe UI"/>
              </a:endParaRPr>
            </a:p>
          </p:txBody>
        </p:sp>
      </p:grpSp>
      <p:sp>
        <p:nvSpPr>
          <p:cNvPr id="121" name="TextBox 120"/>
          <p:cNvSpPr txBox="1"/>
          <p:nvPr/>
        </p:nvSpPr>
        <p:spPr>
          <a:xfrm>
            <a:off x="855768" y="2103802"/>
            <a:ext cx="3155461" cy="646642"/>
          </a:xfrm>
          <a:prstGeom prst="rect">
            <a:avLst/>
          </a:prstGeom>
          <a:noFill/>
        </p:spPr>
        <p:txBody>
          <a:bodyPr wrap="square" lIns="186521" tIns="149217" rIns="186521" bIns="149217" rtlCol="0">
            <a:spAutoFit/>
          </a:bodyPr>
          <a:lstStyle/>
          <a:p>
            <a:pPr algn="ctr" defTabSz="932597">
              <a:lnSpc>
                <a:spcPct val="90000"/>
              </a:lnSpc>
            </a:pPr>
            <a:r>
              <a:rPr lang="en-US" sz="2448" dirty="0">
                <a:gradFill>
                  <a:gsLst>
                    <a:gs pos="2917">
                      <a:srgbClr val="505050"/>
                    </a:gs>
                    <a:gs pos="30000">
                      <a:srgbClr val="505050"/>
                    </a:gs>
                  </a:gsLst>
                  <a:lin ang="5400000" scaled="0"/>
                </a:gradFill>
                <a:latin typeface="Segoe UI Light"/>
              </a:rPr>
              <a:t>On-premises</a:t>
            </a:r>
          </a:p>
        </p:txBody>
      </p:sp>
      <p:sp>
        <p:nvSpPr>
          <p:cNvPr id="126" name="TextBox 125"/>
          <p:cNvSpPr txBox="1"/>
          <p:nvPr/>
        </p:nvSpPr>
        <p:spPr>
          <a:xfrm>
            <a:off x="9718184" y="3679074"/>
            <a:ext cx="801732" cy="473995"/>
          </a:xfrm>
          <a:prstGeom prst="rect">
            <a:avLst/>
          </a:prstGeom>
          <a:noFill/>
          <a:ln>
            <a:noFill/>
          </a:ln>
        </p:spPr>
        <p:txBody>
          <a:bodyPr wrap="square" lIns="186521" tIns="149217" rIns="186521" bIns="149217" rtlCol="0">
            <a:spAutoFit/>
          </a:bodyPr>
          <a:lstStyle/>
          <a:p>
            <a:pPr algn="ctr" defTabSz="932597">
              <a:lnSpc>
                <a:spcPct val="90000"/>
              </a:lnSpc>
            </a:pPr>
            <a:r>
              <a:rPr lang="en-US" sz="1122" dirty="0">
                <a:solidFill>
                  <a:srgbClr val="FFFFFF"/>
                </a:solidFill>
                <a:latin typeface="Segoe UI"/>
              </a:rPr>
              <a:t>Apps</a:t>
            </a:r>
          </a:p>
        </p:txBody>
      </p:sp>
      <p:sp>
        <p:nvSpPr>
          <p:cNvPr id="149" name="TextBox 148"/>
          <p:cNvSpPr txBox="1"/>
          <p:nvPr/>
        </p:nvSpPr>
        <p:spPr>
          <a:xfrm>
            <a:off x="8784743" y="3679074"/>
            <a:ext cx="801732" cy="473995"/>
          </a:xfrm>
          <a:prstGeom prst="rect">
            <a:avLst/>
          </a:prstGeom>
          <a:noFill/>
          <a:ln>
            <a:noFill/>
          </a:ln>
        </p:spPr>
        <p:txBody>
          <a:bodyPr wrap="square" lIns="186521" tIns="149217" rIns="186521" bIns="149217" rtlCol="0">
            <a:spAutoFit/>
          </a:bodyPr>
          <a:lstStyle/>
          <a:p>
            <a:pPr algn="ctr" defTabSz="932597">
              <a:lnSpc>
                <a:spcPct val="90000"/>
              </a:lnSpc>
            </a:pPr>
            <a:r>
              <a:rPr lang="en-US" sz="1122" dirty="0">
                <a:solidFill>
                  <a:srgbClr val="FFFFFF"/>
                </a:solidFill>
                <a:latin typeface="Segoe UI"/>
              </a:rPr>
              <a:t>Data</a:t>
            </a:r>
          </a:p>
        </p:txBody>
      </p:sp>
      <p:pic>
        <p:nvPicPr>
          <p:cNvPr id="150" name="Picture 149"/>
          <p:cNvPicPr>
            <a:picLocks noChangeAspect="1"/>
          </p:cNvPicPr>
          <p:nvPr/>
        </p:nvPicPr>
        <p:blipFill>
          <a:blip r:embed="rId6"/>
          <a:stretch>
            <a:fillRect/>
          </a:stretch>
        </p:blipFill>
        <p:spPr>
          <a:xfrm>
            <a:off x="1937963" y="3115090"/>
            <a:ext cx="314059" cy="241591"/>
          </a:xfrm>
          <a:prstGeom prst="rect">
            <a:avLst/>
          </a:prstGeom>
        </p:spPr>
      </p:pic>
      <p:grpSp>
        <p:nvGrpSpPr>
          <p:cNvPr id="147" name="Group 125"/>
          <p:cNvGrpSpPr>
            <a:grpSpLocks/>
          </p:cNvGrpSpPr>
          <p:nvPr/>
        </p:nvGrpSpPr>
        <p:grpSpPr bwMode="auto">
          <a:xfrm>
            <a:off x="9878761" y="3176834"/>
            <a:ext cx="487910" cy="487908"/>
            <a:chOff x="5901205" y="2581861"/>
            <a:chExt cx="692673" cy="697276"/>
          </a:xfrm>
        </p:grpSpPr>
        <p:sp>
          <p:nvSpPr>
            <p:cNvPr id="148" name="Oval 12"/>
            <p:cNvSpPr>
              <a:spLocks noChangeArrowheads="1"/>
            </p:cNvSpPr>
            <p:nvPr/>
          </p:nvSpPr>
          <p:spPr bwMode="auto">
            <a:xfrm>
              <a:off x="5901205" y="2581861"/>
              <a:ext cx="692673" cy="697276"/>
            </a:xfrm>
            <a:prstGeom prst="ellipse">
              <a:avLst/>
            </a:prstGeom>
            <a:solidFill>
              <a:srgbClr val="00B2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122" dirty="0">
                <a:solidFill>
                  <a:srgbClr val="505050"/>
                </a:solidFill>
                <a:latin typeface="Segoe UI"/>
              </a:endParaRPr>
            </a:p>
          </p:txBody>
        </p:sp>
        <p:sp>
          <p:nvSpPr>
            <p:cNvPr id="151" name="Freeform 13"/>
            <p:cNvSpPr>
              <a:spLocks/>
            </p:cNvSpPr>
            <p:nvPr/>
          </p:nvSpPr>
          <p:spPr bwMode="auto">
            <a:xfrm>
              <a:off x="6062554" y="2824089"/>
              <a:ext cx="187773" cy="316434"/>
            </a:xfrm>
            <a:custGeom>
              <a:avLst/>
              <a:gdLst>
                <a:gd name="T0" fmla="*/ 163 w 163"/>
                <a:gd name="T1" fmla="*/ 90 h 275"/>
                <a:gd name="T2" fmla="*/ 161 w 163"/>
                <a:gd name="T3" fmla="*/ 275 h 275"/>
                <a:gd name="T4" fmla="*/ 0 w 163"/>
                <a:gd name="T5" fmla="*/ 183 h 275"/>
                <a:gd name="T6" fmla="*/ 0 w 163"/>
                <a:gd name="T7" fmla="*/ 0 h 275"/>
                <a:gd name="T8" fmla="*/ 163 w 163"/>
                <a:gd name="T9" fmla="*/ 90 h 275"/>
              </a:gdLst>
              <a:ahLst/>
              <a:cxnLst>
                <a:cxn ang="0">
                  <a:pos x="T0" y="T1"/>
                </a:cxn>
                <a:cxn ang="0">
                  <a:pos x="T2" y="T3"/>
                </a:cxn>
                <a:cxn ang="0">
                  <a:pos x="T4" y="T5"/>
                </a:cxn>
                <a:cxn ang="0">
                  <a:pos x="T6" y="T7"/>
                </a:cxn>
                <a:cxn ang="0">
                  <a:pos x="T8" y="T9"/>
                </a:cxn>
              </a:cxnLst>
              <a:rect l="0" t="0" r="r" b="b"/>
              <a:pathLst>
                <a:path w="163" h="275">
                  <a:moveTo>
                    <a:pt x="163" y="90"/>
                  </a:moveTo>
                  <a:lnTo>
                    <a:pt x="161" y="275"/>
                  </a:lnTo>
                  <a:lnTo>
                    <a:pt x="0" y="183"/>
                  </a:lnTo>
                  <a:lnTo>
                    <a:pt x="0" y="0"/>
                  </a:lnTo>
                  <a:lnTo>
                    <a:pt x="163" y="90"/>
                  </a:lnTo>
                  <a:close/>
                </a:path>
              </a:pathLst>
            </a:custGeom>
            <a:solidFill>
              <a:srgbClr val="009E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122" dirty="0">
                <a:solidFill>
                  <a:srgbClr val="505050"/>
                </a:solidFill>
                <a:latin typeface="Segoe UI"/>
              </a:endParaRPr>
            </a:p>
          </p:txBody>
        </p:sp>
        <p:sp>
          <p:nvSpPr>
            <p:cNvPr id="156" name="Freeform 14"/>
            <p:cNvSpPr>
              <a:spLocks/>
            </p:cNvSpPr>
            <p:nvPr/>
          </p:nvSpPr>
          <p:spPr bwMode="auto">
            <a:xfrm>
              <a:off x="6247545" y="2824089"/>
              <a:ext cx="184991" cy="316434"/>
            </a:xfrm>
            <a:custGeom>
              <a:avLst/>
              <a:gdLst>
                <a:gd name="T0" fmla="*/ 2 w 161"/>
                <a:gd name="T1" fmla="*/ 90 h 275"/>
                <a:gd name="T2" fmla="*/ 0 w 161"/>
                <a:gd name="T3" fmla="*/ 275 h 275"/>
                <a:gd name="T4" fmla="*/ 161 w 161"/>
                <a:gd name="T5" fmla="*/ 183 h 275"/>
                <a:gd name="T6" fmla="*/ 161 w 161"/>
                <a:gd name="T7" fmla="*/ 0 h 275"/>
                <a:gd name="T8" fmla="*/ 2 w 161"/>
                <a:gd name="T9" fmla="*/ 90 h 275"/>
              </a:gdLst>
              <a:ahLst/>
              <a:cxnLst>
                <a:cxn ang="0">
                  <a:pos x="T0" y="T1"/>
                </a:cxn>
                <a:cxn ang="0">
                  <a:pos x="T2" y="T3"/>
                </a:cxn>
                <a:cxn ang="0">
                  <a:pos x="T4" y="T5"/>
                </a:cxn>
                <a:cxn ang="0">
                  <a:pos x="T6" y="T7"/>
                </a:cxn>
                <a:cxn ang="0">
                  <a:pos x="T8" y="T9"/>
                </a:cxn>
              </a:cxnLst>
              <a:rect l="0" t="0" r="r" b="b"/>
              <a:pathLst>
                <a:path w="161" h="275">
                  <a:moveTo>
                    <a:pt x="2" y="90"/>
                  </a:moveTo>
                  <a:lnTo>
                    <a:pt x="0" y="275"/>
                  </a:lnTo>
                  <a:lnTo>
                    <a:pt x="161" y="183"/>
                  </a:lnTo>
                  <a:lnTo>
                    <a:pt x="161" y="0"/>
                  </a:lnTo>
                  <a:lnTo>
                    <a:pt x="2" y="90"/>
                  </a:lnTo>
                  <a:close/>
                </a:path>
              </a:pathLst>
            </a:custGeom>
            <a:solidFill>
              <a:srgbClr val="0072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122" dirty="0">
                <a:solidFill>
                  <a:srgbClr val="505050"/>
                </a:solidFill>
                <a:latin typeface="Segoe UI"/>
              </a:endParaRPr>
            </a:p>
          </p:txBody>
        </p:sp>
        <p:sp>
          <p:nvSpPr>
            <p:cNvPr id="157" name="Freeform 15"/>
            <p:cNvSpPr>
              <a:spLocks/>
            </p:cNvSpPr>
            <p:nvPr/>
          </p:nvSpPr>
          <p:spPr bwMode="auto">
            <a:xfrm>
              <a:off x="6062554" y="2717677"/>
              <a:ext cx="369982" cy="212823"/>
            </a:xfrm>
            <a:custGeom>
              <a:avLst/>
              <a:gdLst>
                <a:gd name="T0" fmla="*/ 163 w 322"/>
                <a:gd name="T1" fmla="*/ 185 h 185"/>
                <a:gd name="T2" fmla="*/ 0 w 322"/>
                <a:gd name="T3" fmla="*/ 90 h 185"/>
                <a:gd name="T4" fmla="*/ 161 w 322"/>
                <a:gd name="T5" fmla="*/ 0 h 185"/>
                <a:gd name="T6" fmla="*/ 322 w 322"/>
                <a:gd name="T7" fmla="*/ 90 h 185"/>
                <a:gd name="T8" fmla="*/ 163 w 322"/>
                <a:gd name="T9" fmla="*/ 185 h 185"/>
              </a:gdLst>
              <a:ahLst/>
              <a:cxnLst>
                <a:cxn ang="0">
                  <a:pos x="T0" y="T1"/>
                </a:cxn>
                <a:cxn ang="0">
                  <a:pos x="T2" y="T3"/>
                </a:cxn>
                <a:cxn ang="0">
                  <a:pos x="T4" y="T5"/>
                </a:cxn>
                <a:cxn ang="0">
                  <a:pos x="T6" y="T7"/>
                </a:cxn>
                <a:cxn ang="0">
                  <a:pos x="T8" y="T9"/>
                </a:cxn>
              </a:cxnLst>
              <a:rect l="0" t="0" r="r" b="b"/>
              <a:pathLst>
                <a:path w="322" h="185">
                  <a:moveTo>
                    <a:pt x="163" y="185"/>
                  </a:moveTo>
                  <a:lnTo>
                    <a:pt x="0" y="90"/>
                  </a:lnTo>
                  <a:lnTo>
                    <a:pt x="161" y="0"/>
                  </a:lnTo>
                  <a:lnTo>
                    <a:pt x="322" y="90"/>
                  </a:lnTo>
                  <a:lnTo>
                    <a:pt x="163" y="185"/>
                  </a:lnTo>
                  <a:close/>
                </a:path>
              </a:pathLst>
            </a:custGeom>
            <a:solidFill>
              <a:srgbClr val="55D45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122" dirty="0">
                <a:solidFill>
                  <a:srgbClr val="505050"/>
                </a:solidFill>
                <a:latin typeface="Segoe UI"/>
              </a:endParaRPr>
            </a:p>
          </p:txBody>
        </p:sp>
      </p:grpSp>
      <p:grpSp>
        <p:nvGrpSpPr>
          <p:cNvPr id="6" name="Group 5"/>
          <p:cNvGrpSpPr/>
          <p:nvPr/>
        </p:nvGrpSpPr>
        <p:grpSpPr>
          <a:xfrm>
            <a:off x="9002797" y="3185101"/>
            <a:ext cx="425493" cy="424683"/>
            <a:chOff x="8826209" y="3122932"/>
            <a:chExt cx="417188" cy="416394"/>
          </a:xfrm>
        </p:grpSpPr>
        <p:sp>
          <p:nvSpPr>
            <p:cNvPr id="2" name="Rectangle 1"/>
            <p:cNvSpPr/>
            <p:nvPr/>
          </p:nvSpPr>
          <p:spPr bwMode="auto">
            <a:xfrm>
              <a:off x="8826209" y="3133781"/>
              <a:ext cx="402021" cy="383728"/>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latin typeface="Segoe UI"/>
              </a:endParaRPr>
            </a:p>
          </p:txBody>
        </p:sp>
        <p:grpSp>
          <p:nvGrpSpPr>
            <p:cNvPr id="158" name="Group 157"/>
            <p:cNvGrpSpPr/>
            <p:nvPr/>
          </p:nvGrpSpPr>
          <p:grpSpPr>
            <a:xfrm>
              <a:off x="8826209" y="3122932"/>
              <a:ext cx="417188" cy="416394"/>
              <a:chOff x="9318560" y="3139237"/>
              <a:chExt cx="747926" cy="746500"/>
            </a:xfrm>
          </p:grpSpPr>
          <p:grpSp>
            <p:nvGrpSpPr>
              <p:cNvPr id="167" name="Group 166"/>
              <p:cNvGrpSpPr/>
              <p:nvPr/>
            </p:nvGrpSpPr>
            <p:grpSpPr>
              <a:xfrm>
                <a:off x="9318560" y="3139237"/>
                <a:ext cx="747926" cy="746500"/>
                <a:chOff x="12965113" y="3141663"/>
                <a:chExt cx="1665287" cy="1662112"/>
              </a:xfrm>
              <a:solidFill>
                <a:schemeClr val="accent4"/>
              </a:solidFill>
            </p:grpSpPr>
            <p:sp>
              <p:nvSpPr>
                <p:cNvPr id="169" name="Freeform 42"/>
                <p:cNvSpPr>
                  <a:spLocks/>
                </p:cNvSpPr>
                <p:nvPr/>
              </p:nvSpPr>
              <p:spPr bwMode="auto">
                <a:xfrm>
                  <a:off x="13987463" y="3486150"/>
                  <a:ext cx="76200" cy="192087"/>
                </a:xfrm>
                <a:custGeom>
                  <a:avLst/>
                  <a:gdLst>
                    <a:gd name="T0" fmla="*/ 10 w 20"/>
                    <a:gd name="T1" fmla="*/ 0 h 51"/>
                    <a:gd name="T2" fmla="*/ 0 w 20"/>
                    <a:gd name="T3" fmla="*/ 26 h 51"/>
                    <a:gd name="T4" fmla="*/ 10 w 20"/>
                    <a:gd name="T5" fmla="*/ 51 h 51"/>
                    <a:gd name="T6" fmla="*/ 20 w 20"/>
                    <a:gd name="T7" fmla="*/ 25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5"/>
                      </a:cubicBezTo>
                      <a:cubicBezTo>
                        <a:pt x="20" y="9"/>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122" dirty="0">
                    <a:solidFill>
                      <a:srgbClr val="505050"/>
                    </a:solidFill>
                    <a:latin typeface="Segoe UI"/>
                  </a:endParaRPr>
                </a:p>
              </p:txBody>
            </p:sp>
            <p:sp>
              <p:nvSpPr>
                <p:cNvPr id="170" name="Freeform 43"/>
                <p:cNvSpPr>
                  <a:spLocks/>
                </p:cNvSpPr>
                <p:nvPr/>
              </p:nvSpPr>
              <p:spPr bwMode="auto">
                <a:xfrm>
                  <a:off x="13987463" y="4267200"/>
                  <a:ext cx="76200" cy="193675"/>
                </a:xfrm>
                <a:custGeom>
                  <a:avLst/>
                  <a:gdLst>
                    <a:gd name="T0" fmla="*/ 10 w 20"/>
                    <a:gd name="T1" fmla="*/ 0 h 51"/>
                    <a:gd name="T2" fmla="*/ 0 w 20"/>
                    <a:gd name="T3" fmla="*/ 26 h 51"/>
                    <a:gd name="T4" fmla="*/ 10 w 20"/>
                    <a:gd name="T5" fmla="*/ 51 h 51"/>
                    <a:gd name="T6" fmla="*/ 20 w 20"/>
                    <a:gd name="T7" fmla="*/ 26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6"/>
                      </a:cubicBezTo>
                      <a:cubicBezTo>
                        <a:pt x="20" y="9"/>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122" dirty="0">
                    <a:solidFill>
                      <a:srgbClr val="505050"/>
                    </a:solidFill>
                    <a:latin typeface="Segoe UI"/>
                  </a:endParaRPr>
                </a:p>
              </p:txBody>
            </p:sp>
            <p:sp>
              <p:nvSpPr>
                <p:cNvPr id="171" name="Freeform 44"/>
                <p:cNvSpPr>
                  <a:spLocks/>
                </p:cNvSpPr>
                <p:nvPr/>
              </p:nvSpPr>
              <p:spPr bwMode="auto">
                <a:xfrm>
                  <a:off x="13530263" y="3486150"/>
                  <a:ext cx="76200" cy="192087"/>
                </a:xfrm>
                <a:custGeom>
                  <a:avLst/>
                  <a:gdLst>
                    <a:gd name="T0" fmla="*/ 10 w 20"/>
                    <a:gd name="T1" fmla="*/ 0 h 51"/>
                    <a:gd name="T2" fmla="*/ 0 w 20"/>
                    <a:gd name="T3" fmla="*/ 26 h 51"/>
                    <a:gd name="T4" fmla="*/ 10 w 20"/>
                    <a:gd name="T5" fmla="*/ 51 h 51"/>
                    <a:gd name="T6" fmla="*/ 20 w 20"/>
                    <a:gd name="T7" fmla="*/ 25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5"/>
                      </a:cubicBezTo>
                      <a:cubicBezTo>
                        <a:pt x="20" y="9"/>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122" dirty="0">
                    <a:solidFill>
                      <a:srgbClr val="505050"/>
                    </a:solidFill>
                    <a:latin typeface="Segoe UI"/>
                  </a:endParaRPr>
                </a:p>
              </p:txBody>
            </p:sp>
            <p:sp>
              <p:nvSpPr>
                <p:cNvPr id="172" name="Freeform 45"/>
                <p:cNvSpPr>
                  <a:spLocks/>
                </p:cNvSpPr>
                <p:nvPr/>
              </p:nvSpPr>
              <p:spPr bwMode="auto">
                <a:xfrm>
                  <a:off x="13754100" y="3878263"/>
                  <a:ext cx="74612" cy="188912"/>
                </a:xfrm>
                <a:custGeom>
                  <a:avLst/>
                  <a:gdLst>
                    <a:gd name="T0" fmla="*/ 11 w 20"/>
                    <a:gd name="T1" fmla="*/ 0 h 50"/>
                    <a:gd name="T2" fmla="*/ 0 w 20"/>
                    <a:gd name="T3" fmla="*/ 26 h 50"/>
                    <a:gd name="T4" fmla="*/ 11 w 20"/>
                    <a:gd name="T5" fmla="*/ 50 h 50"/>
                    <a:gd name="T6" fmla="*/ 20 w 20"/>
                    <a:gd name="T7" fmla="*/ 25 h 50"/>
                    <a:gd name="T8" fmla="*/ 11 w 20"/>
                    <a:gd name="T9" fmla="*/ 0 h 50"/>
                  </a:gdLst>
                  <a:ahLst/>
                  <a:cxnLst>
                    <a:cxn ang="0">
                      <a:pos x="T0" y="T1"/>
                    </a:cxn>
                    <a:cxn ang="0">
                      <a:pos x="T2" y="T3"/>
                    </a:cxn>
                    <a:cxn ang="0">
                      <a:pos x="T4" y="T5"/>
                    </a:cxn>
                    <a:cxn ang="0">
                      <a:pos x="T6" y="T7"/>
                    </a:cxn>
                    <a:cxn ang="0">
                      <a:pos x="T8" y="T9"/>
                    </a:cxn>
                  </a:cxnLst>
                  <a:rect l="0" t="0" r="r" b="b"/>
                  <a:pathLst>
                    <a:path w="20" h="50">
                      <a:moveTo>
                        <a:pt x="11" y="0"/>
                      </a:moveTo>
                      <a:cubicBezTo>
                        <a:pt x="4" y="0"/>
                        <a:pt x="0" y="8"/>
                        <a:pt x="0" y="26"/>
                      </a:cubicBezTo>
                      <a:cubicBezTo>
                        <a:pt x="0" y="42"/>
                        <a:pt x="4" y="50"/>
                        <a:pt x="11" y="50"/>
                      </a:cubicBezTo>
                      <a:cubicBezTo>
                        <a:pt x="17" y="50"/>
                        <a:pt x="20" y="42"/>
                        <a:pt x="20" y="25"/>
                      </a:cubicBezTo>
                      <a:cubicBezTo>
                        <a:pt x="20" y="8"/>
                        <a:pt x="17" y="0"/>
                        <a:pt x="11"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122" dirty="0">
                    <a:solidFill>
                      <a:srgbClr val="505050"/>
                    </a:solidFill>
                    <a:latin typeface="Segoe UI"/>
                  </a:endParaRPr>
                </a:p>
              </p:txBody>
            </p:sp>
            <p:sp>
              <p:nvSpPr>
                <p:cNvPr id="173" name="Freeform 46"/>
                <p:cNvSpPr>
                  <a:spLocks/>
                </p:cNvSpPr>
                <p:nvPr/>
              </p:nvSpPr>
              <p:spPr bwMode="auto">
                <a:xfrm>
                  <a:off x="13288963" y="4267200"/>
                  <a:ext cx="76200" cy="193675"/>
                </a:xfrm>
                <a:custGeom>
                  <a:avLst/>
                  <a:gdLst>
                    <a:gd name="T0" fmla="*/ 10 w 20"/>
                    <a:gd name="T1" fmla="*/ 0 h 51"/>
                    <a:gd name="T2" fmla="*/ 0 w 20"/>
                    <a:gd name="T3" fmla="*/ 26 h 51"/>
                    <a:gd name="T4" fmla="*/ 10 w 20"/>
                    <a:gd name="T5" fmla="*/ 51 h 51"/>
                    <a:gd name="T6" fmla="*/ 20 w 20"/>
                    <a:gd name="T7" fmla="*/ 26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6"/>
                      </a:cubicBezTo>
                      <a:cubicBezTo>
                        <a:pt x="20" y="9"/>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122" dirty="0">
                    <a:solidFill>
                      <a:srgbClr val="505050"/>
                    </a:solidFill>
                    <a:latin typeface="Segoe UI"/>
                  </a:endParaRPr>
                </a:p>
              </p:txBody>
            </p:sp>
            <p:sp>
              <p:nvSpPr>
                <p:cNvPr id="174" name="Freeform 47"/>
                <p:cNvSpPr>
                  <a:spLocks/>
                </p:cNvSpPr>
                <p:nvPr/>
              </p:nvSpPr>
              <p:spPr bwMode="auto">
                <a:xfrm>
                  <a:off x="13530263" y="4267200"/>
                  <a:ext cx="76200" cy="193675"/>
                </a:xfrm>
                <a:custGeom>
                  <a:avLst/>
                  <a:gdLst>
                    <a:gd name="T0" fmla="*/ 10 w 20"/>
                    <a:gd name="T1" fmla="*/ 0 h 51"/>
                    <a:gd name="T2" fmla="*/ 0 w 20"/>
                    <a:gd name="T3" fmla="*/ 26 h 51"/>
                    <a:gd name="T4" fmla="*/ 10 w 20"/>
                    <a:gd name="T5" fmla="*/ 51 h 51"/>
                    <a:gd name="T6" fmla="*/ 20 w 20"/>
                    <a:gd name="T7" fmla="*/ 26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6"/>
                      </a:cubicBezTo>
                      <a:cubicBezTo>
                        <a:pt x="20" y="9"/>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122" dirty="0">
                    <a:solidFill>
                      <a:srgbClr val="505050"/>
                    </a:solidFill>
                    <a:latin typeface="Segoe UI"/>
                  </a:endParaRPr>
                </a:p>
              </p:txBody>
            </p:sp>
            <p:sp>
              <p:nvSpPr>
                <p:cNvPr id="175" name="Freeform 48"/>
                <p:cNvSpPr>
                  <a:spLocks/>
                </p:cNvSpPr>
                <p:nvPr/>
              </p:nvSpPr>
              <p:spPr bwMode="auto">
                <a:xfrm>
                  <a:off x="13288963" y="3878263"/>
                  <a:ext cx="76200" cy="188912"/>
                </a:xfrm>
                <a:custGeom>
                  <a:avLst/>
                  <a:gdLst>
                    <a:gd name="T0" fmla="*/ 10 w 20"/>
                    <a:gd name="T1" fmla="*/ 0 h 50"/>
                    <a:gd name="T2" fmla="*/ 0 w 20"/>
                    <a:gd name="T3" fmla="*/ 26 h 50"/>
                    <a:gd name="T4" fmla="*/ 10 w 20"/>
                    <a:gd name="T5" fmla="*/ 50 h 50"/>
                    <a:gd name="T6" fmla="*/ 20 w 20"/>
                    <a:gd name="T7" fmla="*/ 25 h 50"/>
                    <a:gd name="T8" fmla="*/ 10 w 20"/>
                    <a:gd name="T9" fmla="*/ 0 h 50"/>
                  </a:gdLst>
                  <a:ahLst/>
                  <a:cxnLst>
                    <a:cxn ang="0">
                      <a:pos x="T0" y="T1"/>
                    </a:cxn>
                    <a:cxn ang="0">
                      <a:pos x="T2" y="T3"/>
                    </a:cxn>
                    <a:cxn ang="0">
                      <a:pos x="T4" y="T5"/>
                    </a:cxn>
                    <a:cxn ang="0">
                      <a:pos x="T6" y="T7"/>
                    </a:cxn>
                    <a:cxn ang="0">
                      <a:pos x="T8" y="T9"/>
                    </a:cxn>
                  </a:cxnLst>
                  <a:rect l="0" t="0" r="r" b="b"/>
                  <a:pathLst>
                    <a:path w="20" h="50">
                      <a:moveTo>
                        <a:pt x="10" y="0"/>
                      </a:moveTo>
                      <a:cubicBezTo>
                        <a:pt x="3" y="0"/>
                        <a:pt x="0" y="8"/>
                        <a:pt x="0" y="26"/>
                      </a:cubicBezTo>
                      <a:cubicBezTo>
                        <a:pt x="0" y="42"/>
                        <a:pt x="3" y="50"/>
                        <a:pt x="10" y="50"/>
                      </a:cubicBezTo>
                      <a:cubicBezTo>
                        <a:pt x="17" y="50"/>
                        <a:pt x="20" y="42"/>
                        <a:pt x="20" y="25"/>
                      </a:cubicBezTo>
                      <a:cubicBezTo>
                        <a:pt x="20" y="8"/>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122" dirty="0">
                    <a:solidFill>
                      <a:srgbClr val="505050"/>
                    </a:solidFill>
                    <a:latin typeface="Segoe UI"/>
                  </a:endParaRPr>
                </a:p>
              </p:txBody>
            </p:sp>
            <p:sp>
              <p:nvSpPr>
                <p:cNvPr id="176" name="Freeform 49"/>
                <p:cNvSpPr>
                  <a:spLocks/>
                </p:cNvSpPr>
                <p:nvPr/>
              </p:nvSpPr>
              <p:spPr bwMode="auto">
                <a:xfrm>
                  <a:off x="14230350" y="4267200"/>
                  <a:ext cx="74612" cy="193675"/>
                </a:xfrm>
                <a:custGeom>
                  <a:avLst/>
                  <a:gdLst>
                    <a:gd name="T0" fmla="*/ 10 w 20"/>
                    <a:gd name="T1" fmla="*/ 0 h 51"/>
                    <a:gd name="T2" fmla="*/ 0 w 20"/>
                    <a:gd name="T3" fmla="*/ 26 h 51"/>
                    <a:gd name="T4" fmla="*/ 10 w 20"/>
                    <a:gd name="T5" fmla="*/ 51 h 51"/>
                    <a:gd name="T6" fmla="*/ 20 w 20"/>
                    <a:gd name="T7" fmla="*/ 26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6"/>
                      </a:cubicBezTo>
                      <a:cubicBezTo>
                        <a:pt x="20" y="9"/>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122" dirty="0">
                    <a:solidFill>
                      <a:srgbClr val="505050"/>
                    </a:solidFill>
                    <a:latin typeface="Segoe UI"/>
                  </a:endParaRPr>
                </a:p>
              </p:txBody>
            </p:sp>
            <p:sp>
              <p:nvSpPr>
                <p:cNvPr id="177" name="Freeform 50"/>
                <p:cNvSpPr>
                  <a:spLocks noEditPoints="1"/>
                </p:cNvSpPr>
                <p:nvPr/>
              </p:nvSpPr>
              <p:spPr bwMode="auto">
                <a:xfrm>
                  <a:off x="12965113" y="3141663"/>
                  <a:ext cx="1665287" cy="1662112"/>
                </a:xfrm>
                <a:custGeom>
                  <a:avLst/>
                  <a:gdLst>
                    <a:gd name="T0" fmla="*/ 441 w 441"/>
                    <a:gd name="T1" fmla="*/ 440 h 440"/>
                    <a:gd name="T2" fmla="*/ 326 w 441"/>
                    <a:gd name="T3" fmla="*/ 89 h 440"/>
                    <a:gd name="T4" fmla="*/ 357 w 441"/>
                    <a:gd name="T5" fmla="*/ 79 h 440"/>
                    <a:gd name="T6" fmla="*/ 341 w 441"/>
                    <a:gd name="T7" fmla="*/ 97 h 440"/>
                    <a:gd name="T8" fmla="*/ 330 w 441"/>
                    <a:gd name="T9" fmla="*/ 102 h 440"/>
                    <a:gd name="T10" fmla="*/ 200 w 441"/>
                    <a:gd name="T11" fmla="*/ 89 h 440"/>
                    <a:gd name="T12" fmla="*/ 232 w 441"/>
                    <a:gd name="T13" fmla="*/ 79 h 440"/>
                    <a:gd name="T14" fmla="*/ 216 w 441"/>
                    <a:gd name="T15" fmla="*/ 97 h 440"/>
                    <a:gd name="T16" fmla="*/ 205 w 441"/>
                    <a:gd name="T17" fmla="*/ 102 h 440"/>
                    <a:gd name="T18" fmla="*/ 77 w 441"/>
                    <a:gd name="T19" fmla="*/ 89 h 440"/>
                    <a:gd name="T20" fmla="*/ 108 w 441"/>
                    <a:gd name="T21" fmla="*/ 79 h 440"/>
                    <a:gd name="T22" fmla="*/ 92 w 441"/>
                    <a:gd name="T23" fmla="*/ 97 h 440"/>
                    <a:gd name="T24" fmla="*/ 81 w 441"/>
                    <a:gd name="T25" fmla="*/ 102 h 440"/>
                    <a:gd name="T26" fmla="*/ 115 w 441"/>
                    <a:gd name="T27" fmla="*/ 351 h 440"/>
                    <a:gd name="T28" fmla="*/ 77 w 441"/>
                    <a:gd name="T29" fmla="*/ 296 h 440"/>
                    <a:gd name="T30" fmla="*/ 115 w 441"/>
                    <a:gd name="T31" fmla="*/ 351 h 440"/>
                    <a:gd name="T32" fmla="*/ 70 w 441"/>
                    <a:gd name="T33" fmla="*/ 221 h 440"/>
                    <a:gd name="T34" fmla="*/ 122 w 441"/>
                    <a:gd name="T35" fmla="*/ 220 h 440"/>
                    <a:gd name="T36" fmla="*/ 159 w 441"/>
                    <a:gd name="T37" fmla="*/ 361 h 440"/>
                    <a:gd name="T38" fmla="*/ 161 w 441"/>
                    <a:gd name="T39" fmla="*/ 286 h 440"/>
                    <a:gd name="T40" fmla="*/ 153 w 441"/>
                    <a:gd name="T41" fmla="*/ 202 h 440"/>
                    <a:gd name="T42" fmla="*/ 141 w 441"/>
                    <a:gd name="T43" fmla="*/ 206 h 440"/>
                    <a:gd name="T44" fmla="*/ 162 w 441"/>
                    <a:gd name="T45" fmla="*/ 182 h 440"/>
                    <a:gd name="T46" fmla="*/ 156 w 441"/>
                    <a:gd name="T47" fmla="*/ 256 h 440"/>
                    <a:gd name="T48" fmla="*/ 179 w 441"/>
                    <a:gd name="T49" fmla="*/ 144 h 440"/>
                    <a:gd name="T50" fmla="*/ 141 w 441"/>
                    <a:gd name="T51" fmla="*/ 89 h 440"/>
                    <a:gd name="T52" fmla="*/ 179 w 441"/>
                    <a:gd name="T53" fmla="*/ 144 h 440"/>
                    <a:gd name="T54" fmla="*/ 216 w 441"/>
                    <a:gd name="T55" fmla="*/ 304 h 440"/>
                    <a:gd name="T56" fmla="*/ 205 w 441"/>
                    <a:gd name="T57" fmla="*/ 309 h 440"/>
                    <a:gd name="T58" fmla="*/ 212 w 441"/>
                    <a:gd name="T59" fmla="*/ 292 h 440"/>
                    <a:gd name="T60" fmla="*/ 232 w 441"/>
                    <a:gd name="T61" fmla="*/ 360 h 440"/>
                    <a:gd name="T62" fmla="*/ 193 w 441"/>
                    <a:gd name="T63" fmla="*/ 221 h 440"/>
                    <a:gd name="T64" fmla="*/ 246 w 441"/>
                    <a:gd name="T65" fmla="*/ 220 h 440"/>
                    <a:gd name="T66" fmla="*/ 280 w 441"/>
                    <a:gd name="T67" fmla="*/ 361 h 440"/>
                    <a:gd name="T68" fmla="*/ 282 w 441"/>
                    <a:gd name="T69" fmla="*/ 286 h 440"/>
                    <a:gd name="T70" fmla="*/ 274 w 441"/>
                    <a:gd name="T71" fmla="*/ 202 h 440"/>
                    <a:gd name="T72" fmla="*/ 262 w 441"/>
                    <a:gd name="T73" fmla="*/ 206 h 440"/>
                    <a:gd name="T74" fmla="*/ 284 w 441"/>
                    <a:gd name="T75" fmla="*/ 182 h 440"/>
                    <a:gd name="T76" fmla="*/ 277 w 441"/>
                    <a:gd name="T77" fmla="*/ 256 h 440"/>
                    <a:gd name="T78" fmla="*/ 300 w 441"/>
                    <a:gd name="T79" fmla="*/ 144 h 440"/>
                    <a:gd name="T80" fmla="*/ 262 w 441"/>
                    <a:gd name="T81" fmla="*/ 89 h 440"/>
                    <a:gd name="T82" fmla="*/ 300 w 441"/>
                    <a:gd name="T83" fmla="*/ 144 h 440"/>
                    <a:gd name="T84" fmla="*/ 319 w 441"/>
                    <a:gd name="T85" fmla="*/ 325 h 440"/>
                    <a:gd name="T86" fmla="*/ 371 w 441"/>
                    <a:gd name="T87" fmla="*/ 323 h 440"/>
                    <a:gd name="T88" fmla="*/ 345 w 441"/>
                    <a:gd name="T89" fmla="*/ 258 h 440"/>
                    <a:gd name="T90" fmla="*/ 346 w 441"/>
                    <a:gd name="T91" fmla="*/ 18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440">
                      <a:moveTo>
                        <a:pt x="0" y="0"/>
                      </a:moveTo>
                      <a:cubicBezTo>
                        <a:pt x="0" y="440"/>
                        <a:pt x="0" y="440"/>
                        <a:pt x="0" y="440"/>
                      </a:cubicBezTo>
                      <a:cubicBezTo>
                        <a:pt x="441" y="440"/>
                        <a:pt x="441" y="440"/>
                        <a:pt x="441" y="440"/>
                      </a:cubicBezTo>
                      <a:cubicBezTo>
                        <a:pt x="441" y="0"/>
                        <a:pt x="441" y="0"/>
                        <a:pt x="441" y="0"/>
                      </a:cubicBezTo>
                      <a:lnTo>
                        <a:pt x="0" y="0"/>
                      </a:lnTo>
                      <a:close/>
                      <a:moveTo>
                        <a:pt x="326" y="89"/>
                      </a:moveTo>
                      <a:cubicBezTo>
                        <a:pt x="330" y="88"/>
                        <a:pt x="334" y="87"/>
                        <a:pt x="338" y="85"/>
                      </a:cubicBezTo>
                      <a:cubicBezTo>
                        <a:pt x="341" y="83"/>
                        <a:pt x="345" y="81"/>
                        <a:pt x="348" y="79"/>
                      </a:cubicBezTo>
                      <a:cubicBezTo>
                        <a:pt x="357" y="79"/>
                        <a:pt x="357" y="79"/>
                        <a:pt x="357" y="79"/>
                      </a:cubicBezTo>
                      <a:cubicBezTo>
                        <a:pt x="357" y="153"/>
                        <a:pt x="357" y="153"/>
                        <a:pt x="357" y="153"/>
                      </a:cubicBezTo>
                      <a:cubicBezTo>
                        <a:pt x="341" y="153"/>
                        <a:pt x="341" y="153"/>
                        <a:pt x="341" y="153"/>
                      </a:cubicBezTo>
                      <a:cubicBezTo>
                        <a:pt x="341" y="97"/>
                        <a:pt x="341" y="97"/>
                        <a:pt x="341" y="97"/>
                      </a:cubicBezTo>
                      <a:cubicBezTo>
                        <a:pt x="340" y="97"/>
                        <a:pt x="339" y="98"/>
                        <a:pt x="338" y="99"/>
                      </a:cubicBezTo>
                      <a:cubicBezTo>
                        <a:pt x="337" y="100"/>
                        <a:pt x="336" y="100"/>
                        <a:pt x="334" y="101"/>
                      </a:cubicBezTo>
                      <a:cubicBezTo>
                        <a:pt x="333" y="101"/>
                        <a:pt x="332" y="102"/>
                        <a:pt x="330" y="102"/>
                      </a:cubicBezTo>
                      <a:cubicBezTo>
                        <a:pt x="329" y="102"/>
                        <a:pt x="327" y="103"/>
                        <a:pt x="326" y="103"/>
                      </a:cubicBezTo>
                      <a:lnTo>
                        <a:pt x="326" y="89"/>
                      </a:lnTo>
                      <a:close/>
                      <a:moveTo>
                        <a:pt x="200" y="89"/>
                      </a:moveTo>
                      <a:cubicBezTo>
                        <a:pt x="204" y="88"/>
                        <a:pt x="208" y="87"/>
                        <a:pt x="212" y="85"/>
                      </a:cubicBezTo>
                      <a:cubicBezTo>
                        <a:pt x="216" y="83"/>
                        <a:pt x="219" y="81"/>
                        <a:pt x="222" y="79"/>
                      </a:cubicBezTo>
                      <a:cubicBezTo>
                        <a:pt x="232" y="79"/>
                        <a:pt x="232" y="79"/>
                        <a:pt x="232" y="79"/>
                      </a:cubicBezTo>
                      <a:cubicBezTo>
                        <a:pt x="232" y="153"/>
                        <a:pt x="232" y="153"/>
                        <a:pt x="232" y="153"/>
                      </a:cubicBezTo>
                      <a:cubicBezTo>
                        <a:pt x="216" y="153"/>
                        <a:pt x="216" y="153"/>
                        <a:pt x="216" y="153"/>
                      </a:cubicBezTo>
                      <a:cubicBezTo>
                        <a:pt x="216" y="97"/>
                        <a:pt x="216" y="97"/>
                        <a:pt x="216" y="97"/>
                      </a:cubicBezTo>
                      <a:cubicBezTo>
                        <a:pt x="215" y="97"/>
                        <a:pt x="214" y="98"/>
                        <a:pt x="213" y="99"/>
                      </a:cubicBezTo>
                      <a:cubicBezTo>
                        <a:pt x="211" y="100"/>
                        <a:pt x="210" y="100"/>
                        <a:pt x="209" y="101"/>
                      </a:cubicBezTo>
                      <a:cubicBezTo>
                        <a:pt x="207" y="101"/>
                        <a:pt x="206" y="102"/>
                        <a:pt x="205" y="102"/>
                      </a:cubicBezTo>
                      <a:cubicBezTo>
                        <a:pt x="203" y="102"/>
                        <a:pt x="202" y="103"/>
                        <a:pt x="200" y="103"/>
                      </a:cubicBezTo>
                      <a:lnTo>
                        <a:pt x="200" y="89"/>
                      </a:lnTo>
                      <a:close/>
                      <a:moveTo>
                        <a:pt x="77" y="89"/>
                      </a:moveTo>
                      <a:cubicBezTo>
                        <a:pt x="81" y="88"/>
                        <a:pt x="85" y="87"/>
                        <a:pt x="89" y="85"/>
                      </a:cubicBezTo>
                      <a:cubicBezTo>
                        <a:pt x="92" y="83"/>
                        <a:pt x="95" y="81"/>
                        <a:pt x="98" y="79"/>
                      </a:cubicBezTo>
                      <a:cubicBezTo>
                        <a:pt x="108" y="79"/>
                        <a:pt x="108" y="79"/>
                        <a:pt x="108" y="79"/>
                      </a:cubicBezTo>
                      <a:cubicBezTo>
                        <a:pt x="108" y="153"/>
                        <a:pt x="108" y="153"/>
                        <a:pt x="108" y="153"/>
                      </a:cubicBezTo>
                      <a:cubicBezTo>
                        <a:pt x="92" y="153"/>
                        <a:pt x="92" y="153"/>
                        <a:pt x="92" y="153"/>
                      </a:cubicBezTo>
                      <a:cubicBezTo>
                        <a:pt x="92" y="97"/>
                        <a:pt x="92" y="97"/>
                        <a:pt x="92" y="97"/>
                      </a:cubicBezTo>
                      <a:cubicBezTo>
                        <a:pt x="91" y="97"/>
                        <a:pt x="90" y="98"/>
                        <a:pt x="89" y="99"/>
                      </a:cubicBezTo>
                      <a:cubicBezTo>
                        <a:pt x="88" y="100"/>
                        <a:pt x="87" y="100"/>
                        <a:pt x="85" y="101"/>
                      </a:cubicBezTo>
                      <a:cubicBezTo>
                        <a:pt x="84" y="101"/>
                        <a:pt x="83" y="102"/>
                        <a:pt x="81" y="102"/>
                      </a:cubicBezTo>
                      <a:cubicBezTo>
                        <a:pt x="80" y="102"/>
                        <a:pt x="78" y="103"/>
                        <a:pt x="77" y="103"/>
                      </a:cubicBezTo>
                      <a:lnTo>
                        <a:pt x="77" y="89"/>
                      </a:lnTo>
                      <a:close/>
                      <a:moveTo>
                        <a:pt x="115" y="351"/>
                      </a:moveTo>
                      <a:cubicBezTo>
                        <a:pt x="111" y="358"/>
                        <a:pt x="104" y="361"/>
                        <a:pt x="95" y="361"/>
                      </a:cubicBezTo>
                      <a:cubicBezTo>
                        <a:pt x="78" y="361"/>
                        <a:pt x="70" y="349"/>
                        <a:pt x="70" y="325"/>
                      </a:cubicBezTo>
                      <a:cubicBezTo>
                        <a:pt x="70" y="312"/>
                        <a:pt x="72" y="303"/>
                        <a:pt x="77" y="296"/>
                      </a:cubicBezTo>
                      <a:cubicBezTo>
                        <a:pt x="81" y="289"/>
                        <a:pt x="88" y="286"/>
                        <a:pt x="97" y="286"/>
                      </a:cubicBezTo>
                      <a:cubicBezTo>
                        <a:pt x="114" y="286"/>
                        <a:pt x="122" y="298"/>
                        <a:pt x="122" y="323"/>
                      </a:cubicBezTo>
                      <a:cubicBezTo>
                        <a:pt x="122" y="335"/>
                        <a:pt x="120" y="345"/>
                        <a:pt x="115" y="351"/>
                      </a:cubicBezTo>
                      <a:close/>
                      <a:moveTo>
                        <a:pt x="115" y="248"/>
                      </a:moveTo>
                      <a:cubicBezTo>
                        <a:pt x="111" y="254"/>
                        <a:pt x="104" y="258"/>
                        <a:pt x="95" y="258"/>
                      </a:cubicBezTo>
                      <a:cubicBezTo>
                        <a:pt x="78" y="258"/>
                        <a:pt x="70" y="245"/>
                        <a:pt x="70" y="221"/>
                      </a:cubicBezTo>
                      <a:cubicBezTo>
                        <a:pt x="70" y="209"/>
                        <a:pt x="72" y="199"/>
                        <a:pt x="77" y="192"/>
                      </a:cubicBezTo>
                      <a:cubicBezTo>
                        <a:pt x="81" y="186"/>
                        <a:pt x="88" y="183"/>
                        <a:pt x="97" y="183"/>
                      </a:cubicBezTo>
                      <a:cubicBezTo>
                        <a:pt x="114" y="183"/>
                        <a:pt x="122" y="195"/>
                        <a:pt x="122" y="220"/>
                      </a:cubicBezTo>
                      <a:cubicBezTo>
                        <a:pt x="122" y="232"/>
                        <a:pt x="120" y="241"/>
                        <a:pt x="115" y="248"/>
                      </a:cubicBezTo>
                      <a:close/>
                      <a:moveTo>
                        <a:pt x="179" y="351"/>
                      </a:moveTo>
                      <a:cubicBezTo>
                        <a:pt x="175" y="358"/>
                        <a:pt x="168" y="361"/>
                        <a:pt x="159" y="361"/>
                      </a:cubicBezTo>
                      <a:cubicBezTo>
                        <a:pt x="142" y="361"/>
                        <a:pt x="134" y="349"/>
                        <a:pt x="134" y="325"/>
                      </a:cubicBezTo>
                      <a:cubicBezTo>
                        <a:pt x="134" y="312"/>
                        <a:pt x="136" y="303"/>
                        <a:pt x="141" y="296"/>
                      </a:cubicBezTo>
                      <a:cubicBezTo>
                        <a:pt x="145" y="289"/>
                        <a:pt x="152" y="286"/>
                        <a:pt x="161" y="286"/>
                      </a:cubicBezTo>
                      <a:cubicBezTo>
                        <a:pt x="178" y="286"/>
                        <a:pt x="186" y="298"/>
                        <a:pt x="186" y="323"/>
                      </a:cubicBezTo>
                      <a:cubicBezTo>
                        <a:pt x="186" y="335"/>
                        <a:pt x="184" y="345"/>
                        <a:pt x="179" y="351"/>
                      </a:cubicBezTo>
                      <a:close/>
                      <a:moveTo>
                        <a:pt x="153" y="202"/>
                      </a:moveTo>
                      <a:cubicBezTo>
                        <a:pt x="152" y="203"/>
                        <a:pt x="151" y="204"/>
                        <a:pt x="149" y="204"/>
                      </a:cubicBezTo>
                      <a:cubicBezTo>
                        <a:pt x="148" y="205"/>
                        <a:pt x="147" y="205"/>
                        <a:pt x="145" y="206"/>
                      </a:cubicBezTo>
                      <a:cubicBezTo>
                        <a:pt x="144" y="206"/>
                        <a:pt x="142" y="206"/>
                        <a:pt x="141" y="206"/>
                      </a:cubicBezTo>
                      <a:cubicBezTo>
                        <a:pt x="141" y="193"/>
                        <a:pt x="141" y="193"/>
                        <a:pt x="141" y="193"/>
                      </a:cubicBezTo>
                      <a:cubicBezTo>
                        <a:pt x="145" y="192"/>
                        <a:pt x="149" y="190"/>
                        <a:pt x="153" y="188"/>
                      </a:cubicBezTo>
                      <a:cubicBezTo>
                        <a:pt x="156" y="186"/>
                        <a:pt x="160" y="184"/>
                        <a:pt x="162" y="182"/>
                      </a:cubicBezTo>
                      <a:cubicBezTo>
                        <a:pt x="172" y="182"/>
                        <a:pt x="172" y="182"/>
                        <a:pt x="172" y="182"/>
                      </a:cubicBezTo>
                      <a:cubicBezTo>
                        <a:pt x="172" y="256"/>
                        <a:pt x="172" y="256"/>
                        <a:pt x="172" y="256"/>
                      </a:cubicBezTo>
                      <a:cubicBezTo>
                        <a:pt x="156" y="256"/>
                        <a:pt x="156" y="256"/>
                        <a:pt x="156" y="256"/>
                      </a:cubicBezTo>
                      <a:cubicBezTo>
                        <a:pt x="156" y="200"/>
                        <a:pt x="156" y="200"/>
                        <a:pt x="156" y="200"/>
                      </a:cubicBezTo>
                      <a:cubicBezTo>
                        <a:pt x="155" y="201"/>
                        <a:pt x="154" y="202"/>
                        <a:pt x="153" y="202"/>
                      </a:cubicBezTo>
                      <a:close/>
                      <a:moveTo>
                        <a:pt x="179" y="144"/>
                      </a:moveTo>
                      <a:cubicBezTo>
                        <a:pt x="175" y="151"/>
                        <a:pt x="168" y="154"/>
                        <a:pt x="159" y="154"/>
                      </a:cubicBezTo>
                      <a:cubicBezTo>
                        <a:pt x="142" y="154"/>
                        <a:pt x="134" y="142"/>
                        <a:pt x="134" y="118"/>
                      </a:cubicBezTo>
                      <a:cubicBezTo>
                        <a:pt x="134" y="105"/>
                        <a:pt x="136" y="96"/>
                        <a:pt x="141" y="89"/>
                      </a:cubicBezTo>
                      <a:cubicBezTo>
                        <a:pt x="145" y="82"/>
                        <a:pt x="152" y="79"/>
                        <a:pt x="161" y="79"/>
                      </a:cubicBezTo>
                      <a:cubicBezTo>
                        <a:pt x="178" y="79"/>
                        <a:pt x="186" y="91"/>
                        <a:pt x="186" y="116"/>
                      </a:cubicBezTo>
                      <a:cubicBezTo>
                        <a:pt x="186" y="128"/>
                        <a:pt x="184" y="138"/>
                        <a:pt x="179" y="144"/>
                      </a:cubicBezTo>
                      <a:close/>
                      <a:moveTo>
                        <a:pt x="232" y="360"/>
                      </a:moveTo>
                      <a:cubicBezTo>
                        <a:pt x="216" y="360"/>
                        <a:pt x="216" y="360"/>
                        <a:pt x="216" y="360"/>
                      </a:cubicBezTo>
                      <a:cubicBezTo>
                        <a:pt x="216" y="304"/>
                        <a:pt x="216" y="304"/>
                        <a:pt x="216" y="304"/>
                      </a:cubicBezTo>
                      <a:cubicBezTo>
                        <a:pt x="215" y="304"/>
                        <a:pt x="214" y="305"/>
                        <a:pt x="213" y="306"/>
                      </a:cubicBezTo>
                      <a:cubicBezTo>
                        <a:pt x="211" y="307"/>
                        <a:pt x="210" y="307"/>
                        <a:pt x="209" y="308"/>
                      </a:cubicBezTo>
                      <a:cubicBezTo>
                        <a:pt x="207" y="308"/>
                        <a:pt x="206" y="309"/>
                        <a:pt x="205" y="309"/>
                      </a:cubicBezTo>
                      <a:cubicBezTo>
                        <a:pt x="203" y="310"/>
                        <a:pt x="202" y="310"/>
                        <a:pt x="200" y="310"/>
                      </a:cubicBezTo>
                      <a:cubicBezTo>
                        <a:pt x="200" y="297"/>
                        <a:pt x="200" y="297"/>
                        <a:pt x="200" y="297"/>
                      </a:cubicBezTo>
                      <a:cubicBezTo>
                        <a:pt x="204" y="295"/>
                        <a:pt x="208" y="294"/>
                        <a:pt x="212" y="292"/>
                      </a:cubicBezTo>
                      <a:cubicBezTo>
                        <a:pt x="216" y="290"/>
                        <a:pt x="219" y="288"/>
                        <a:pt x="222" y="286"/>
                      </a:cubicBezTo>
                      <a:cubicBezTo>
                        <a:pt x="232" y="286"/>
                        <a:pt x="232" y="286"/>
                        <a:pt x="232" y="286"/>
                      </a:cubicBezTo>
                      <a:lnTo>
                        <a:pt x="232" y="360"/>
                      </a:lnTo>
                      <a:close/>
                      <a:moveTo>
                        <a:pt x="239" y="248"/>
                      </a:moveTo>
                      <a:cubicBezTo>
                        <a:pt x="234" y="254"/>
                        <a:pt x="228" y="258"/>
                        <a:pt x="219" y="258"/>
                      </a:cubicBezTo>
                      <a:cubicBezTo>
                        <a:pt x="202" y="258"/>
                        <a:pt x="193" y="245"/>
                        <a:pt x="193" y="221"/>
                      </a:cubicBezTo>
                      <a:cubicBezTo>
                        <a:pt x="193" y="209"/>
                        <a:pt x="195" y="199"/>
                        <a:pt x="200" y="192"/>
                      </a:cubicBezTo>
                      <a:cubicBezTo>
                        <a:pt x="205" y="186"/>
                        <a:pt x="212" y="183"/>
                        <a:pt x="220" y="183"/>
                      </a:cubicBezTo>
                      <a:cubicBezTo>
                        <a:pt x="237" y="183"/>
                        <a:pt x="246" y="195"/>
                        <a:pt x="246" y="220"/>
                      </a:cubicBezTo>
                      <a:cubicBezTo>
                        <a:pt x="246" y="232"/>
                        <a:pt x="243" y="241"/>
                        <a:pt x="239" y="248"/>
                      </a:cubicBezTo>
                      <a:close/>
                      <a:moveTo>
                        <a:pt x="300" y="351"/>
                      </a:moveTo>
                      <a:cubicBezTo>
                        <a:pt x="296" y="358"/>
                        <a:pt x="289" y="361"/>
                        <a:pt x="280" y="361"/>
                      </a:cubicBezTo>
                      <a:cubicBezTo>
                        <a:pt x="263" y="361"/>
                        <a:pt x="255" y="349"/>
                        <a:pt x="255" y="325"/>
                      </a:cubicBezTo>
                      <a:cubicBezTo>
                        <a:pt x="255" y="312"/>
                        <a:pt x="257" y="303"/>
                        <a:pt x="262" y="296"/>
                      </a:cubicBezTo>
                      <a:cubicBezTo>
                        <a:pt x="266" y="289"/>
                        <a:pt x="273" y="286"/>
                        <a:pt x="282" y="286"/>
                      </a:cubicBezTo>
                      <a:cubicBezTo>
                        <a:pt x="299" y="286"/>
                        <a:pt x="307" y="298"/>
                        <a:pt x="307" y="323"/>
                      </a:cubicBezTo>
                      <a:cubicBezTo>
                        <a:pt x="307" y="335"/>
                        <a:pt x="305" y="345"/>
                        <a:pt x="300" y="351"/>
                      </a:cubicBezTo>
                      <a:close/>
                      <a:moveTo>
                        <a:pt x="274" y="202"/>
                      </a:moveTo>
                      <a:cubicBezTo>
                        <a:pt x="273" y="203"/>
                        <a:pt x="272" y="204"/>
                        <a:pt x="270" y="204"/>
                      </a:cubicBezTo>
                      <a:cubicBezTo>
                        <a:pt x="269" y="205"/>
                        <a:pt x="268" y="205"/>
                        <a:pt x="266" y="206"/>
                      </a:cubicBezTo>
                      <a:cubicBezTo>
                        <a:pt x="265" y="206"/>
                        <a:pt x="263" y="206"/>
                        <a:pt x="262" y="206"/>
                      </a:cubicBezTo>
                      <a:cubicBezTo>
                        <a:pt x="262" y="193"/>
                        <a:pt x="262" y="193"/>
                        <a:pt x="262" y="193"/>
                      </a:cubicBezTo>
                      <a:cubicBezTo>
                        <a:pt x="266" y="192"/>
                        <a:pt x="270" y="190"/>
                        <a:pt x="274" y="188"/>
                      </a:cubicBezTo>
                      <a:cubicBezTo>
                        <a:pt x="277" y="186"/>
                        <a:pt x="281" y="184"/>
                        <a:pt x="284" y="182"/>
                      </a:cubicBezTo>
                      <a:cubicBezTo>
                        <a:pt x="293" y="182"/>
                        <a:pt x="293" y="182"/>
                        <a:pt x="293" y="182"/>
                      </a:cubicBezTo>
                      <a:cubicBezTo>
                        <a:pt x="293" y="256"/>
                        <a:pt x="293" y="256"/>
                        <a:pt x="293" y="256"/>
                      </a:cubicBezTo>
                      <a:cubicBezTo>
                        <a:pt x="277" y="256"/>
                        <a:pt x="277" y="256"/>
                        <a:pt x="277" y="256"/>
                      </a:cubicBezTo>
                      <a:cubicBezTo>
                        <a:pt x="277" y="200"/>
                        <a:pt x="277" y="200"/>
                        <a:pt x="277" y="200"/>
                      </a:cubicBezTo>
                      <a:cubicBezTo>
                        <a:pt x="276" y="201"/>
                        <a:pt x="275" y="202"/>
                        <a:pt x="274" y="202"/>
                      </a:cubicBezTo>
                      <a:close/>
                      <a:moveTo>
                        <a:pt x="300" y="144"/>
                      </a:moveTo>
                      <a:cubicBezTo>
                        <a:pt x="296" y="151"/>
                        <a:pt x="289" y="154"/>
                        <a:pt x="280" y="154"/>
                      </a:cubicBezTo>
                      <a:cubicBezTo>
                        <a:pt x="263" y="154"/>
                        <a:pt x="255" y="142"/>
                        <a:pt x="255" y="118"/>
                      </a:cubicBezTo>
                      <a:cubicBezTo>
                        <a:pt x="255" y="105"/>
                        <a:pt x="257" y="96"/>
                        <a:pt x="262" y="89"/>
                      </a:cubicBezTo>
                      <a:cubicBezTo>
                        <a:pt x="266" y="82"/>
                        <a:pt x="273" y="79"/>
                        <a:pt x="282" y="79"/>
                      </a:cubicBezTo>
                      <a:cubicBezTo>
                        <a:pt x="299" y="79"/>
                        <a:pt x="307" y="91"/>
                        <a:pt x="307" y="116"/>
                      </a:cubicBezTo>
                      <a:cubicBezTo>
                        <a:pt x="307" y="128"/>
                        <a:pt x="305" y="138"/>
                        <a:pt x="300" y="144"/>
                      </a:cubicBezTo>
                      <a:close/>
                      <a:moveTo>
                        <a:pt x="364" y="351"/>
                      </a:moveTo>
                      <a:cubicBezTo>
                        <a:pt x="360" y="358"/>
                        <a:pt x="353" y="361"/>
                        <a:pt x="345" y="361"/>
                      </a:cubicBezTo>
                      <a:cubicBezTo>
                        <a:pt x="327" y="361"/>
                        <a:pt x="319" y="349"/>
                        <a:pt x="319" y="325"/>
                      </a:cubicBezTo>
                      <a:cubicBezTo>
                        <a:pt x="319" y="312"/>
                        <a:pt x="321" y="303"/>
                        <a:pt x="326" y="296"/>
                      </a:cubicBezTo>
                      <a:cubicBezTo>
                        <a:pt x="330" y="289"/>
                        <a:pt x="337" y="286"/>
                        <a:pt x="346" y="286"/>
                      </a:cubicBezTo>
                      <a:cubicBezTo>
                        <a:pt x="363" y="286"/>
                        <a:pt x="371" y="298"/>
                        <a:pt x="371" y="323"/>
                      </a:cubicBezTo>
                      <a:cubicBezTo>
                        <a:pt x="371" y="335"/>
                        <a:pt x="369" y="345"/>
                        <a:pt x="364" y="351"/>
                      </a:cubicBezTo>
                      <a:close/>
                      <a:moveTo>
                        <a:pt x="364" y="248"/>
                      </a:moveTo>
                      <a:cubicBezTo>
                        <a:pt x="360" y="254"/>
                        <a:pt x="353" y="258"/>
                        <a:pt x="345" y="258"/>
                      </a:cubicBezTo>
                      <a:cubicBezTo>
                        <a:pt x="327" y="258"/>
                        <a:pt x="319" y="245"/>
                        <a:pt x="319" y="221"/>
                      </a:cubicBezTo>
                      <a:cubicBezTo>
                        <a:pt x="319" y="209"/>
                        <a:pt x="321" y="199"/>
                        <a:pt x="326" y="192"/>
                      </a:cubicBezTo>
                      <a:cubicBezTo>
                        <a:pt x="330" y="186"/>
                        <a:pt x="337" y="183"/>
                        <a:pt x="346" y="183"/>
                      </a:cubicBezTo>
                      <a:cubicBezTo>
                        <a:pt x="363" y="183"/>
                        <a:pt x="371" y="195"/>
                        <a:pt x="371" y="220"/>
                      </a:cubicBezTo>
                      <a:cubicBezTo>
                        <a:pt x="371" y="232"/>
                        <a:pt x="369" y="241"/>
                        <a:pt x="364" y="24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122" dirty="0">
                    <a:solidFill>
                      <a:srgbClr val="505050"/>
                    </a:solidFill>
                    <a:latin typeface="Segoe UI"/>
                  </a:endParaRPr>
                </a:p>
              </p:txBody>
            </p:sp>
            <p:sp>
              <p:nvSpPr>
                <p:cNvPr id="178" name="Freeform 51"/>
                <p:cNvSpPr>
                  <a:spLocks/>
                </p:cNvSpPr>
                <p:nvPr/>
              </p:nvSpPr>
              <p:spPr bwMode="auto">
                <a:xfrm>
                  <a:off x="14230350" y="3878263"/>
                  <a:ext cx="74612" cy="188912"/>
                </a:xfrm>
                <a:custGeom>
                  <a:avLst/>
                  <a:gdLst>
                    <a:gd name="T0" fmla="*/ 10 w 20"/>
                    <a:gd name="T1" fmla="*/ 0 h 50"/>
                    <a:gd name="T2" fmla="*/ 0 w 20"/>
                    <a:gd name="T3" fmla="*/ 26 h 50"/>
                    <a:gd name="T4" fmla="*/ 10 w 20"/>
                    <a:gd name="T5" fmla="*/ 50 h 50"/>
                    <a:gd name="T6" fmla="*/ 20 w 20"/>
                    <a:gd name="T7" fmla="*/ 25 h 50"/>
                    <a:gd name="T8" fmla="*/ 10 w 20"/>
                    <a:gd name="T9" fmla="*/ 0 h 50"/>
                  </a:gdLst>
                  <a:ahLst/>
                  <a:cxnLst>
                    <a:cxn ang="0">
                      <a:pos x="T0" y="T1"/>
                    </a:cxn>
                    <a:cxn ang="0">
                      <a:pos x="T2" y="T3"/>
                    </a:cxn>
                    <a:cxn ang="0">
                      <a:pos x="T4" y="T5"/>
                    </a:cxn>
                    <a:cxn ang="0">
                      <a:pos x="T6" y="T7"/>
                    </a:cxn>
                    <a:cxn ang="0">
                      <a:pos x="T8" y="T9"/>
                    </a:cxn>
                  </a:cxnLst>
                  <a:rect l="0" t="0" r="r" b="b"/>
                  <a:pathLst>
                    <a:path w="20" h="50">
                      <a:moveTo>
                        <a:pt x="10" y="0"/>
                      </a:moveTo>
                      <a:cubicBezTo>
                        <a:pt x="3" y="0"/>
                        <a:pt x="0" y="8"/>
                        <a:pt x="0" y="26"/>
                      </a:cubicBezTo>
                      <a:cubicBezTo>
                        <a:pt x="0" y="42"/>
                        <a:pt x="3" y="50"/>
                        <a:pt x="10" y="50"/>
                      </a:cubicBezTo>
                      <a:cubicBezTo>
                        <a:pt x="17" y="50"/>
                        <a:pt x="20" y="42"/>
                        <a:pt x="20" y="25"/>
                      </a:cubicBezTo>
                      <a:cubicBezTo>
                        <a:pt x="20" y="8"/>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122" dirty="0">
                    <a:solidFill>
                      <a:srgbClr val="505050"/>
                    </a:solidFill>
                    <a:latin typeface="Segoe UI"/>
                  </a:endParaRPr>
                </a:p>
              </p:txBody>
            </p:sp>
          </p:grpSp>
          <p:sp>
            <p:nvSpPr>
              <p:cNvPr id="168" name="Right Triangle 167"/>
              <p:cNvSpPr/>
              <p:nvPr/>
            </p:nvSpPr>
            <p:spPr bwMode="auto">
              <a:xfrm rot="5400000">
                <a:off x="9318563" y="3139237"/>
                <a:ext cx="666179" cy="666179"/>
              </a:xfrm>
              <a:prstGeom prst="rtTriangle">
                <a:avLst/>
              </a:prstGeom>
              <a:solidFill>
                <a:schemeClr val="bg1">
                  <a:alpha val="1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1122" b="1" dirty="0">
                  <a:gradFill>
                    <a:gsLst>
                      <a:gs pos="0">
                        <a:srgbClr val="FFFFFF"/>
                      </a:gs>
                      <a:gs pos="100000">
                        <a:srgbClr val="FFFFFF"/>
                      </a:gs>
                    </a:gsLst>
                    <a:lin ang="5400000" scaled="0"/>
                  </a:gradFill>
                  <a:latin typeface="Segoe UI"/>
                </a:endParaRPr>
              </a:p>
            </p:txBody>
          </p:sp>
        </p:grpSp>
      </p:grpSp>
      <p:grpSp>
        <p:nvGrpSpPr>
          <p:cNvPr id="179" name="Group 178"/>
          <p:cNvGrpSpPr/>
          <p:nvPr/>
        </p:nvGrpSpPr>
        <p:grpSpPr>
          <a:xfrm>
            <a:off x="7045341" y="3266145"/>
            <a:ext cx="505176" cy="507753"/>
            <a:chOff x="7194955" y="3888261"/>
            <a:chExt cx="327514" cy="329184"/>
          </a:xfrm>
        </p:grpSpPr>
        <p:sp>
          <p:nvSpPr>
            <p:cNvPr id="180" name="Oval 179"/>
            <p:cNvSpPr/>
            <p:nvPr/>
          </p:nvSpPr>
          <p:spPr bwMode="auto">
            <a:xfrm>
              <a:off x="7194955" y="3888261"/>
              <a:ext cx="327514" cy="329184"/>
            </a:xfrm>
            <a:prstGeom prst="ellipse">
              <a:avLst/>
            </a:prstGeom>
            <a:solidFill>
              <a:srgbClr val="DC3C00"/>
            </a:solidFill>
            <a:ln w="10795" cap="flat" cmpd="sng" algn="ctr">
              <a:noFill/>
              <a:prstDash val="solid"/>
              <a:headEnd type="none" w="med" len="med"/>
              <a:tailEnd type="none" w="med" len="med"/>
            </a:ln>
            <a:effectLst/>
          </p:spPr>
          <p:txBody>
            <a:bodyPr lIns="0" tIns="46630" rIns="0" bIns="46630" anchor="ctr"/>
            <a:lstStyle/>
            <a:p>
              <a:pPr algn="ctr" defTabSz="932293" fontAlgn="base">
                <a:spcBef>
                  <a:spcPct val="0"/>
                </a:spcBef>
                <a:spcAft>
                  <a:spcPct val="0"/>
                </a:spcAft>
                <a:defRPr/>
              </a:pPr>
              <a:endParaRPr lang="en-US" sz="2000" kern="0" dirty="0">
                <a:gradFill>
                  <a:gsLst>
                    <a:gs pos="0">
                      <a:srgbClr val="FFFFFF"/>
                    </a:gs>
                    <a:gs pos="100000">
                      <a:srgbClr val="FFFFFF"/>
                    </a:gs>
                  </a:gsLst>
                  <a:lin ang="5400000" scaled="0"/>
                </a:gradFill>
                <a:latin typeface="Segoe UI"/>
              </a:endParaRPr>
            </a:p>
          </p:txBody>
        </p:sp>
        <p:sp>
          <p:nvSpPr>
            <p:cNvPr id="181" name="Multiply 180"/>
            <p:cNvSpPr/>
            <p:nvPr/>
          </p:nvSpPr>
          <p:spPr bwMode="auto">
            <a:xfrm>
              <a:off x="7250933" y="3944239"/>
              <a:ext cx="215559" cy="217229"/>
            </a:xfrm>
            <a:prstGeom prst="mathMultiply">
              <a:avLst>
                <a:gd name="adj1" fmla="val 12051"/>
              </a:avLst>
            </a:prstGeom>
            <a:solidFill>
              <a:srgbClr val="FFFFFF"/>
            </a:solidFill>
            <a:ln w="10795" cap="flat" cmpd="sng" algn="ctr">
              <a:noFill/>
              <a:prstDash val="solid"/>
              <a:headEnd type="none" w="med" len="med"/>
              <a:tailEnd type="none" w="med" len="med"/>
            </a:ln>
            <a:effectLst/>
          </p:spPr>
          <p:txBody>
            <a:bodyPr lIns="0" tIns="46630" rIns="0" bIns="46630" anchor="ctr"/>
            <a:lstStyle/>
            <a:p>
              <a:pPr algn="ctr" defTabSz="932293" fontAlgn="base">
                <a:spcBef>
                  <a:spcPct val="0"/>
                </a:spcBef>
                <a:spcAft>
                  <a:spcPct val="0"/>
                </a:spcAft>
                <a:defRPr/>
              </a:pPr>
              <a:endParaRPr lang="en-US" sz="2000" kern="0" dirty="0">
                <a:gradFill>
                  <a:gsLst>
                    <a:gs pos="0">
                      <a:srgbClr val="FFFFFF"/>
                    </a:gs>
                    <a:gs pos="100000">
                      <a:srgbClr val="FFFFFF"/>
                    </a:gs>
                  </a:gsLst>
                  <a:lin ang="5400000" scaled="0"/>
                </a:gradFill>
                <a:latin typeface="Segoe UI"/>
              </a:endParaRPr>
            </a:p>
          </p:txBody>
        </p:sp>
      </p:grpSp>
    </p:spTree>
    <p:extLst>
      <p:ext uri="{BB962C8B-B14F-4D97-AF65-F5344CB8AC3E}">
        <p14:creationId xmlns:p14="http://schemas.microsoft.com/office/powerpoint/2010/main" val="1045124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500"/>
                                  </p:stCondLst>
                                  <p:childTnLst>
                                    <p:set>
                                      <p:cBhvr>
                                        <p:cTn id="6" dur="1" fill="hold">
                                          <p:stCondLst>
                                            <p:cond delay="0"/>
                                          </p:stCondLst>
                                        </p:cTn>
                                        <p:tgtEl>
                                          <p:spTgt spid="479"/>
                                        </p:tgtEl>
                                        <p:attrNameLst>
                                          <p:attrName>style.visibility</p:attrName>
                                        </p:attrNameLst>
                                      </p:cBhvr>
                                      <p:to>
                                        <p:strVal val="visible"/>
                                      </p:to>
                                    </p:set>
                                    <p:animEffect transition="in" filter="wipe(right)">
                                      <p:cBhvr>
                                        <p:cTn id="7" dur="500"/>
                                        <p:tgtEl>
                                          <p:spTgt spid="479"/>
                                        </p:tgtEl>
                                      </p:cBhvr>
                                    </p:animEffect>
                                  </p:childTnLst>
                                </p:cTn>
                              </p:par>
                              <p:par>
                                <p:cTn id="8" presetID="10" presetClass="entr" presetSubtype="0" fill="hold" nodeType="withEffect">
                                  <p:stCondLst>
                                    <p:cond delay="500"/>
                                  </p:stCondLst>
                                  <p:childTnLst>
                                    <p:set>
                                      <p:cBhvr>
                                        <p:cTn id="9" dur="1" fill="hold">
                                          <p:stCondLst>
                                            <p:cond delay="0"/>
                                          </p:stCondLst>
                                        </p:cTn>
                                        <p:tgtEl>
                                          <p:spTgt spid="362"/>
                                        </p:tgtEl>
                                        <p:attrNameLst>
                                          <p:attrName>style.visibility</p:attrName>
                                        </p:attrNameLst>
                                      </p:cBhvr>
                                      <p:to>
                                        <p:strVal val="visible"/>
                                      </p:to>
                                    </p:set>
                                    <p:animEffect transition="in" filter="fade">
                                      <p:cBhvr>
                                        <p:cTn id="10" dur="500"/>
                                        <p:tgtEl>
                                          <p:spTgt spid="362"/>
                                        </p:tgtEl>
                                      </p:cBhvr>
                                    </p:animEffect>
                                  </p:childTnLst>
                                </p:cTn>
                              </p:par>
                              <p:par>
                                <p:cTn id="11" presetID="9" presetClass="entr" presetSubtype="0" fill="hold" nodeType="withEffect">
                                  <p:stCondLst>
                                    <p:cond delay="500"/>
                                  </p:stCondLst>
                                  <p:childTnLst>
                                    <p:set>
                                      <p:cBhvr>
                                        <p:cTn id="12" dur="1" fill="hold">
                                          <p:stCondLst>
                                            <p:cond delay="0"/>
                                          </p:stCondLst>
                                        </p:cTn>
                                        <p:tgtEl>
                                          <p:spTgt spid="182"/>
                                        </p:tgtEl>
                                        <p:attrNameLst>
                                          <p:attrName>style.visibility</p:attrName>
                                        </p:attrNameLst>
                                      </p:cBhvr>
                                      <p:to>
                                        <p:strVal val="visible"/>
                                      </p:to>
                                    </p:set>
                                    <p:animEffect transition="in" filter="dissolve">
                                      <p:cBhvr>
                                        <p:cTn id="13" dur="500"/>
                                        <p:tgtEl>
                                          <p:spTgt spid="18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37"/>
                                        </p:tgtEl>
                                        <p:attrNameLst>
                                          <p:attrName>style.visibility</p:attrName>
                                        </p:attrNameLst>
                                      </p:cBhvr>
                                      <p:to>
                                        <p:strVal val="visible"/>
                                      </p:to>
                                    </p:set>
                                    <p:animEffect transition="in" filter="wipe(left)">
                                      <p:cBhvr>
                                        <p:cTn id="18" dur="500"/>
                                        <p:tgtEl>
                                          <p:spTgt spid="437"/>
                                        </p:tgtEl>
                                      </p:cBhvr>
                                    </p:animEffect>
                                  </p:childTnLst>
                                </p:cTn>
                              </p:par>
                              <p:par>
                                <p:cTn id="19" presetID="10" presetClass="entr" presetSubtype="0" fill="hold" nodeType="withEffect">
                                  <p:stCondLst>
                                    <p:cond delay="0"/>
                                  </p:stCondLst>
                                  <p:childTnLst>
                                    <p:set>
                                      <p:cBhvr>
                                        <p:cTn id="20" dur="1" fill="hold">
                                          <p:stCondLst>
                                            <p:cond delay="0"/>
                                          </p:stCondLst>
                                        </p:cTn>
                                        <p:tgtEl>
                                          <p:spTgt spid="179"/>
                                        </p:tgtEl>
                                        <p:attrNameLst>
                                          <p:attrName>style.visibility</p:attrName>
                                        </p:attrNameLst>
                                      </p:cBhvr>
                                      <p:to>
                                        <p:strVal val="visible"/>
                                      </p:to>
                                    </p:set>
                                    <p:animEffect transition="in" filter="fade">
                                      <p:cBhvr>
                                        <p:cTn id="21" dur="500"/>
                                        <p:tgtEl>
                                          <p:spTgt spid="179"/>
                                        </p:tgtEl>
                                      </p:cBhvr>
                                    </p:animEffect>
                                  </p:childTnLst>
                                </p:cTn>
                              </p:par>
                              <p:par>
                                <p:cTn id="22" presetID="10" presetClass="exit" presetSubtype="0" fill="hold" nodeType="withEffect">
                                  <p:stCondLst>
                                    <p:cond delay="0"/>
                                  </p:stCondLst>
                                  <p:childTnLst>
                                    <p:animEffect transition="out" filter="fade">
                                      <p:cBhvr>
                                        <p:cTn id="23" dur="500"/>
                                        <p:tgtEl>
                                          <p:spTgt spid="182"/>
                                        </p:tgtEl>
                                      </p:cBhvr>
                                    </p:animEffect>
                                    <p:set>
                                      <p:cBhvr>
                                        <p:cTn id="24" dur="1" fill="hold">
                                          <p:stCondLst>
                                            <p:cond delay="499"/>
                                          </p:stCondLst>
                                        </p:cTn>
                                        <p:tgtEl>
                                          <p:spTgt spid="182"/>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022457" y="1697333"/>
            <a:ext cx="2191645" cy="1006547"/>
            <a:chOff x="4825028" y="1700305"/>
            <a:chExt cx="2308690" cy="1147876"/>
          </a:xfrm>
        </p:grpSpPr>
        <p:grpSp>
          <p:nvGrpSpPr>
            <p:cNvPr id="101" name="Group 100"/>
            <p:cNvGrpSpPr/>
            <p:nvPr/>
          </p:nvGrpSpPr>
          <p:grpSpPr>
            <a:xfrm>
              <a:off x="4825028" y="1829760"/>
              <a:ext cx="1679032" cy="857927"/>
              <a:chOff x="11605458" y="3406363"/>
              <a:chExt cx="1676314" cy="856538"/>
            </a:xfrm>
          </p:grpSpPr>
          <p:sp>
            <p:nvSpPr>
              <p:cNvPr id="112" name="Freeform 5"/>
              <p:cNvSpPr>
                <a:spLocks/>
              </p:cNvSpPr>
              <p:nvPr/>
            </p:nvSpPr>
            <p:spPr bwMode="auto">
              <a:xfrm>
                <a:off x="11605458" y="4195504"/>
                <a:ext cx="1676314" cy="67397"/>
              </a:xfrm>
              <a:custGeom>
                <a:avLst/>
                <a:gdLst>
                  <a:gd name="T0" fmla="*/ 0 w 578"/>
                  <a:gd name="T1" fmla="*/ 6 h 23"/>
                  <a:gd name="T2" fmla="*/ 0 w 578"/>
                  <a:gd name="T3" fmla="*/ 11 h 23"/>
                  <a:gd name="T4" fmla="*/ 0 w 578"/>
                  <a:gd name="T5" fmla="*/ 12 h 23"/>
                  <a:gd name="T6" fmla="*/ 0 w 578"/>
                  <a:gd name="T7" fmla="*/ 12 h 23"/>
                  <a:gd name="T8" fmla="*/ 0 w 578"/>
                  <a:gd name="T9" fmla="*/ 13 h 23"/>
                  <a:gd name="T10" fmla="*/ 0 w 578"/>
                  <a:gd name="T11" fmla="*/ 14 h 23"/>
                  <a:gd name="T12" fmla="*/ 11 w 578"/>
                  <a:gd name="T13" fmla="*/ 23 h 23"/>
                  <a:gd name="T14" fmla="*/ 566 w 578"/>
                  <a:gd name="T15" fmla="*/ 23 h 23"/>
                  <a:gd name="T16" fmla="*/ 578 w 578"/>
                  <a:gd name="T17" fmla="*/ 15 h 23"/>
                  <a:gd name="T18" fmla="*/ 578 w 578"/>
                  <a:gd name="T19" fmla="*/ 14 h 23"/>
                  <a:gd name="T20" fmla="*/ 578 w 578"/>
                  <a:gd name="T21" fmla="*/ 6 h 23"/>
                  <a:gd name="T22" fmla="*/ 0 w 578"/>
                  <a:gd name="T23"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23">
                    <a:moveTo>
                      <a:pt x="0" y="6"/>
                    </a:moveTo>
                    <a:cubicBezTo>
                      <a:pt x="0" y="18"/>
                      <a:pt x="0" y="11"/>
                      <a:pt x="0" y="11"/>
                    </a:cubicBezTo>
                    <a:cubicBezTo>
                      <a:pt x="0" y="12"/>
                      <a:pt x="0" y="12"/>
                      <a:pt x="0" y="12"/>
                    </a:cubicBezTo>
                    <a:cubicBezTo>
                      <a:pt x="0" y="12"/>
                      <a:pt x="0" y="12"/>
                      <a:pt x="0" y="12"/>
                    </a:cubicBezTo>
                    <a:cubicBezTo>
                      <a:pt x="0" y="13"/>
                      <a:pt x="0" y="13"/>
                      <a:pt x="0" y="13"/>
                    </a:cubicBezTo>
                    <a:cubicBezTo>
                      <a:pt x="0" y="14"/>
                      <a:pt x="0" y="14"/>
                      <a:pt x="0" y="14"/>
                    </a:cubicBezTo>
                    <a:cubicBezTo>
                      <a:pt x="0" y="19"/>
                      <a:pt x="6" y="23"/>
                      <a:pt x="11" y="23"/>
                    </a:cubicBezTo>
                    <a:cubicBezTo>
                      <a:pt x="566" y="23"/>
                      <a:pt x="566" y="23"/>
                      <a:pt x="566" y="23"/>
                    </a:cubicBezTo>
                    <a:cubicBezTo>
                      <a:pt x="572" y="23"/>
                      <a:pt x="576" y="20"/>
                      <a:pt x="578" y="15"/>
                    </a:cubicBezTo>
                    <a:cubicBezTo>
                      <a:pt x="578" y="14"/>
                      <a:pt x="578" y="14"/>
                      <a:pt x="578" y="14"/>
                    </a:cubicBezTo>
                    <a:cubicBezTo>
                      <a:pt x="578" y="0"/>
                      <a:pt x="578" y="6"/>
                      <a:pt x="578" y="6"/>
                    </a:cubicBezTo>
                    <a:lnTo>
                      <a:pt x="0" y="6"/>
                    </a:lnTo>
                    <a:close/>
                  </a:path>
                </a:pathLst>
              </a:custGeom>
              <a:solidFill>
                <a:schemeClr val="tx2">
                  <a:lumMod val="50000"/>
                </a:schemeClr>
              </a:solidFill>
              <a:ln>
                <a:noFill/>
              </a:ln>
            </p:spPr>
            <p:txBody>
              <a:bodyPr vert="horz" wrap="square" lIns="91427" tIns="45713" rIns="91427" bIns="45713" numCol="1" anchor="t" anchorCtr="0" compatLnSpc="1">
                <a:prstTxWarp prst="textNoShape">
                  <a:avLst/>
                </a:prstTxWarp>
              </a:bodyPr>
              <a:lstStyle/>
              <a:p>
                <a:pPr defTabSz="931684" fontAlgn="base">
                  <a:spcBef>
                    <a:spcPct val="0"/>
                  </a:spcBef>
                  <a:spcAft>
                    <a:spcPct val="0"/>
                  </a:spcAft>
                  <a:defRPr/>
                </a:pPr>
                <a:endParaRPr lang="en-US" dirty="0">
                  <a:solidFill>
                    <a:srgbClr val="505050"/>
                  </a:solidFill>
                  <a:latin typeface="Segoe UI"/>
                </a:endParaRPr>
              </a:p>
            </p:txBody>
          </p:sp>
          <p:sp>
            <p:nvSpPr>
              <p:cNvPr id="113" name="Freeform 6"/>
              <p:cNvSpPr>
                <a:spLocks/>
              </p:cNvSpPr>
              <p:nvPr/>
            </p:nvSpPr>
            <p:spPr bwMode="auto">
              <a:xfrm>
                <a:off x="11817448" y="3406363"/>
                <a:ext cx="1252334" cy="812425"/>
              </a:xfrm>
              <a:custGeom>
                <a:avLst/>
                <a:gdLst>
                  <a:gd name="T0" fmla="*/ 15 w 432"/>
                  <a:gd name="T1" fmla="*/ 278 h 278"/>
                  <a:gd name="T2" fmla="*/ 418 w 432"/>
                  <a:gd name="T3" fmla="*/ 278 h 278"/>
                  <a:gd name="T4" fmla="*/ 432 w 432"/>
                  <a:gd name="T5" fmla="*/ 263 h 278"/>
                  <a:gd name="T6" fmla="*/ 432 w 432"/>
                  <a:gd name="T7" fmla="*/ 15 h 278"/>
                  <a:gd name="T8" fmla="*/ 418 w 432"/>
                  <a:gd name="T9" fmla="*/ 0 h 278"/>
                  <a:gd name="T10" fmla="*/ 15 w 432"/>
                  <a:gd name="T11" fmla="*/ 0 h 278"/>
                  <a:gd name="T12" fmla="*/ 0 w 432"/>
                  <a:gd name="T13" fmla="*/ 15 h 278"/>
                  <a:gd name="T14" fmla="*/ 0 w 432"/>
                  <a:gd name="T15" fmla="*/ 263 h 278"/>
                  <a:gd name="T16" fmla="*/ 15 w 432"/>
                  <a:gd name="T17"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278">
                    <a:moveTo>
                      <a:pt x="15" y="278"/>
                    </a:moveTo>
                    <a:cubicBezTo>
                      <a:pt x="418" y="278"/>
                      <a:pt x="418" y="278"/>
                      <a:pt x="418" y="278"/>
                    </a:cubicBezTo>
                    <a:cubicBezTo>
                      <a:pt x="427" y="278"/>
                      <a:pt x="432" y="272"/>
                      <a:pt x="432" y="263"/>
                    </a:cubicBezTo>
                    <a:cubicBezTo>
                      <a:pt x="432" y="15"/>
                      <a:pt x="432" y="15"/>
                      <a:pt x="432" y="15"/>
                    </a:cubicBezTo>
                    <a:cubicBezTo>
                      <a:pt x="432" y="6"/>
                      <a:pt x="427" y="0"/>
                      <a:pt x="418" y="0"/>
                    </a:cubicBezTo>
                    <a:cubicBezTo>
                      <a:pt x="15" y="0"/>
                      <a:pt x="15" y="0"/>
                      <a:pt x="15" y="0"/>
                    </a:cubicBezTo>
                    <a:cubicBezTo>
                      <a:pt x="8" y="0"/>
                      <a:pt x="0" y="6"/>
                      <a:pt x="0" y="15"/>
                    </a:cubicBezTo>
                    <a:cubicBezTo>
                      <a:pt x="0" y="263"/>
                      <a:pt x="0" y="263"/>
                      <a:pt x="0" y="263"/>
                    </a:cubicBezTo>
                    <a:cubicBezTo>
                      <a:pt x="0" y="272"/>
                      <a:pt x="8" y="278"/>
                      <a:pt x="15" y="278"/>
                    </a:cubicBezTo>
                  </a:path>
                </a:pathLst>
              </a:custGeom>
              <a:solidFill>
                <a:schemeClr val="tx2">
                  <a:lumMod val="50000"/>
                </a:schemeClr>
              </a:solidFill>
              <a:ln>
                <a:noFill/>
              </a:ln>
            </p:spPr>
            <p:txBody>
              <a:bodyPr vert="horz" wrap="square" lIns="91427" tIns="45713" rIns="91427" bIns="45713" numCol="1" anchor="t" anchorCtr="0" compatLnSpc="1">
                <a:prstTxWarp prst="textNoShape">
                  <a:avLst/>
                </a:prstTxWarp>
              </a:bodyPr>
              <a:lstStyle/>
              <a:p>
                <a:pPr defTabSz="931684" fontAlgn="base">
                  <a:spcBef>
                    <a:spcPct val="0"/>
                  </a:spcBef>
                  <a:spcAft>
                    <a:spcPct val="0"/>
                  </a:spcAft>
                  <a:defRPr/>
                </a:pPr>
                <a:endParaRPr lang="en-US" dirty="0">
                  <a:solidFill>
                    <a:srgbClr val="505050"/>
                  </a:solidFill>
                  <a:latin typeface="Segoe UI"/>
                </a:endParaRPr>
              </a:p>
            </p:txBody>
          </p:sp>
          <p:sp>
            <p:nvSpPr>
              <p:cNvPr id="114" name="Freeform 7"/>
              <p:cNvSpPr>
                <a:spLocks/>
              </p:cNvSpPr>
              <p:nvPr/>
            </p:nvSpPr>
            <p:spPr bwMode="auto">
              <a:xfrm>
                <a:off x="11872591" y="3452927"/>
                <a:ext cx="1144501" cy="713169"/>
              </a:xfrm>
              <a:custGeom>
                <a:avLst/>
                <a:gdLst>
                  <a:gd name="T0" fmla="*/ 0 w 395"/>
                  <a:gd name="T1" fmla="*/ 0 h 244"/>
                  <a:gd name="T2" fmla="*/ 395 w 395"/>
                  <a:gd name="T3" fmla="*/ 0 h 244"/>
                  <a:gd name="T4" fmla="*/ 395 w 395"/>
                  <a:gd name="T5" fmla="*/ 244 h 244"/>
                  <a:gd name="T6" fmla="*/ 0 w 395"/>
                  <a:gd name="T7" fmla="*/ 244 h 244"/>
                  <a:gd name="T8" fmla="*/ 0 w 395"/>
                  <a:gd name="T9" fmla="*/ 0 h 244"/>
                </a:gdLst>
                <a:ahLst/>
                <a:cxnLst>
                  <a:cxn ang="0">
                    <a:pos x="T0" y="T1"/>
                  </a:cxn>
                  <a:cxn ang="0">
                    <a:pos x="T2" y="T3"/>
                  </a:cxn>
                  <a:cxn ang="0">
                    <a:pos x="T4" y="T5"/>
                  </a:cxn>
                  <a:cxn ang="0">
                    <a:pos x="T6" y="T7"/>
                  </a:cxn>
                  <a:cxn ang="0">
                    <a:pos x="T8" y="T9"/>
                  </a:cxn>
                </a:cxnLst>
                <a:rect l="0" t="0" r="r" b="b"/>
                <a:pathLst>
                  <a:path w="395" h="244">
                    <a:moveTo>
                      <a:pt x="0" y="0"/>
                    </a:moveTo>
                    <a:cubicBezTo>
                      <a:pt x="395" y="0"/>
                      <a:pt x="395" y="0"/>
                      <a:pt x="395" y="0"/>
                    </a:cubicBezTo>
                    <a:cubicBezTo>
                      <a:pt x="395" y="244"/>
                      <a:pt x="395" y="244"/>
                      <a:pt x="395" y="244"/>
                    </a:cubicBezTo>
                    <a:cubicBezTo>
                      <a:pt x="0" y="244"/>
                      <a:pt x="0" y="244"/>
                      <a:pt x="0" y="244"/>
                    </a:cubicBezTo>
                    <a:cubicBezTo>
                      <a:pt x="0" y="0"/>
                      <a:pt x="0" y="0"/>
                      <a:pt x="0" y="0"/>
                    </a:cubicBezTo>
                  </a:path>
                </a:pathLst>
              </a:custGeom>
              <a:solidFill>
                <a:schemeClr val="accent5">
                  <a:lumMod val="75000"/>
                </a:schemeClr>
              </a:solidFill>
              <a:ln>
                <a:noFill/>
              </a:ln>
            </p:spPr>
            <p:txBody>
              <a:bodyPr vert="horz" wrap="square" lIns="91427" tIns="45713" rIns="91427" bIns="45713" numCol="1" anchor="t" anchorCtr="0" compatLnSpc="1">
                <a:prstTxWarp prst="textNoShape">
                  <a:avLst/>
                </a:prstTxWarp>
              </a:bodyPr>
              <a:lstStyle/>
              <a:p>
                <a:pPr defTabSz="931684" fontAlgn="base">
                  <a:spcBef>
                    <a:spcPct val="0"/>
                  </a:spcBef>
                  <a:spcAft>
                    <a:spcPct val="0"/>
                  </a:spcAft>
                  <a:defRPr/>
                </a:pPr>
                <a:endParaRPr lang="en-US" dirty="0">
                  <a:solidFill>
                    <a:srgbClr val="505050"/>
                  </a:solidFill>
                  <a:latin typeface="Segoe UI"/>
                </a:endParaRPr>
              </a:p>
            </p:txBody>
          </p:sp>
          <p:sp>
            <p:nvSpPr>
              <p:cNvPr id="115" name="Freeform 8"/>
              <p:cNvSpPr>
                <a:spLocks/>
              </p:cNvSpPr>
              <p:nvPr/>
            </p:nvSpPr>
            <p:spPr bwMode="auto">
              <a:xfrm>
                <a:off x="11872591" y="3452927"/>
                <a:ext cx="681309" cy="713169"/>
              </a:xfrm>
              <a:custGeom>
                <a:avLst/>
                <a:gdLst>
                  <a:gd name="T0" fmla="*/ 235 w 235"/>
                  <a:gd name="T1" fmla="*/ 0 h 244"/>
                  <a:gd name="T2" fmla="*/ 205 w 235"/>
                  <a:gd name="T3" fmla="*/ 0 h 244"/>
                  <a:gd name="T4" fmla="*/ 0 w 235"/>
                  <a:gd name="T5" fmla="*/ 0 h 244"/>
                  <a:gd name="T6" fmla="*/ 0 w 235"/>
                  <a:gd name="T7" fmla="*/ 244 h 244"/>
                  <a:gd name="T8" fmla="*/ 0 w 235"/>
                  <a:gd name="T9" fmla="*/ 0 h 244"/>
                  <a:gd name="T10" fmla="*/ 235 w 235"/>
                  <a:gd name="T11" fmla="*/ 0 h 244"/>
                  <a:gd name="T12" fmla="*/ 235 w 235"/>
                  <a:gd name="T13" fmla="*/ 0 h 244"/>
                </a:gdLst>
                <a:ahLst/>
                <a:cxnLst>
                  <a:cxn ang="0">
                    <a:pos x="T0" y="T1"/>
                  </a:cxn>
                  <a:cxn ang="0">
                    <a:pos x="T2" y="T3"/>
                  </a:cxn>
                  <a:cxn ang="0">
                    <a:pos x="T4" y="T5"/>
                  </a:cxn>
                  <a:cxn ang="0">
                    <a:pos x="T6" y="T7"/>
                  </a:cxn>
                  <a:cxn ang="0">
                    <a:pos x="T8" y="T9"/>
                  </a:cxn>
                  <a:cxn ang="0">
                    <a:pos x="T10" y="T11"/>
                  </a:cxn>
                  <a:cxn ang="0">
                    <a:pos x="T12" y="T13"/>
                  </a:cxn>
                </a:cxnLst>
                <a:rect l="0" t="0" r="r" b="b"/>
                <a:pathLst>
                  <a:path w="235" h="244">
                    <a:moveTo>
                      <a:pt x="235" y="0"/>
                    </a:moveTo>
                    <a:cubicBezTo>
                      <a:pt x="205" y="0"/>
                      <a:pt x="205" y="0"/>
                      <a:pt x="205" y="0"/>
                    </a:cubicBezTo>
                    <a:cubicBezTo>
                      <a:pt x="0" y="0"/>
                      <a:pt x="0" y="0"/>
                      <a:pt x="0" y="0"/>
                    </a:cubicBezTo>
                    <a:cubicBezTo>
                      <a:pt x="0" y="244"/>
                      <a:pt x="0" y="244"/>
                      <a:pt x="0" y="244"/>
                    </a:cubicBezTo>
                    <a:cubicBezTo>
                      <a:pt x="0" y="0"/>
                      <a:pt x="0" y="0"/>
                      <a:pt x="0" y="0"/>
                    </a:cubicBezTo>
                    <a:cubicBezTo>
                      <a:pt x="103" y="0"/>
                      <a:pt x="179" y="0"/>
                      <a:pt x="235" y="0"/>
                    </a:cubicBezTo>
                    <a:cubicBezTo>
                      <a:pt x="235" y="0"/>
                      <a:pt x="235" y="0"/>
                      <a:pt x="235" y="0"/>
                    </a:cubicBezTo>
                  </a:path>
                </a:pathLst>
              </a:custGeom>
              <a:solidFill>
                <a:srgbClr val="5C476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fontAlgn="base">
                  <a:spcBef>
                    <a:spcPct val="0"/>
                  </a:spcBef>
                  <a:spcAft>
                    <a:spcPct val="0"/>
                  </a:spcAft>
                  <a:defRPr/>
                </a:pPr>
                <a:endParaRPr lang="en-US" dirty="0">
                  <a:solidFill>
                    <a:srgbClr val="505050"/>
                  </a:solidFill>
                  <a:latin typeface="Segoe UI"/>
                </a:endParaRPr>
              </a:p>
            </p:txBody>
          </p:sp>
          <p:sp>
            <p:nvSpPr>
              <p:cNvPr id="116" name="Freeform 9"/>
              <p:cNvSpPr>
                <a:spLocks/>
              </p:cNvSpPr>
              <p:nvPr/>
            </p:nvSpPr>
            <p:spPr bwMode="auto">
              <a:xfrm>
                <a:off x="11872591" y="3452927"/>
                <a:ext cx="681309" cy="713169"/>
              </a:xfrm>
              <a:custGeom>
                <a:avLst/>
                <a:gdLst>
                  <a:gd name="T0" fmla="*/ 235 w 235"/>
                  <a:gd name="T1" fmla="*/ 0 h 244"/>
                  <a:gd name="T2" fmla="*/ 0 w 235"/>
                  <a:gd name="T3" fmla="*/ 0 h 244"/>
                  <a:gd name="T4" fmla="*/ 0 w 235"/>
                  <a:gd name="T5" fmla="*/ 244 h 244"/>
                  <a:gd name="T6" fmla="*/ 205 w 235"/>
                  <a:gd name="T7" fmla="*/ 244 h 244"/>
                  <a:gd name="T8" fmla="*/ 235 w 235"/>
                  <a:gd name="T9" fmla="*/ 0 h 244"/>
                </a:gdLst>
                <a:ahLst/>
                <a:cxnLst>
                  <a:cxn ang="0">
                    <a:pos x="T0" y="T1"/>
                  </a:cxn>
                  <a:cxn ang="0">
                    <a:pos x="T2" y="T3"/>
                  </a:cxn>
                  <a:cxn ang="0">
                    <a:pos x="T4" y="T5"/>
                  </a:cxn>
                  <a:cxn ang="0">
                    <a:pos x="T6" y="T7"/>
                  </a:cxn>
                  <a:cxn ang="0">
                    <a:pos x="T8" y="T9"/>
                  </a:cxn>
                </a:cxnLst>
                <a:rect l="0" t="0" r="r" b="b"/>
                <a:pathLst>
                  <a:path w="235" h="244">
                    <a:moveTo>
                      <a:pt x="235" y="0"/>
                    </a:moveTo>
                    <a:cubicBezTo>
                      <a:pt x="179" y="0"/>
                      <a:pt x="103" y="0"/>
                      <a:pt x="0" y="0"/>
                    </a:cubicBezTo>
                    <a:cubicBezTo>
                      <a:pt x="0" y="0"/>
                      <a:pt x="0" y="0"/>
                      <a:pt x="0" y="244"/>
                    </a:cubicBezTo>
                    <a:cubicBezTo>
                      <a:pt x="205" y="244"/>
                      <a:pt x="205" y="244"/>
                      <a:pt x="205" y="244"/>
                    </a:cubicBezTo>
                    <a:cubicBezTo>
                      <a:pt x="235" y="0"/>
                      <a:pt x="235" y="0"/>
                      <a:pt x="235" y="0"/>
                    </a:cubicBezTo>
                  </a:path>
                </a:pathLst>
              </a:custGeom>
              <a:solidFill>
                <a:schemeClr val="accent5"/>
              </a:solidFill>
              <a:ln>
                <a:noFill/>
              </a:ln>
            </p:spPr>
            <p:txBody>
              <a:bodyPr vert="horz" wrap="square" lIns="91427" tIns="45713" rIns="91427" bIns="45713" numCol="1" anchor="t" anchorCtr="0" compatLnSpc="1">
                <a:prstTxWarp prst="textNoShape">
                  <a:avLst/>
                </a:prstTxWarp>
              </a:bodyPr>
              <a:lstStyle/>
              <a:p>
                <a:pPr defTabSz="931684" fontAlgn="base">
                  <a:spcBef>
                    <a:spcPct val="0"/>
                  </a:spcBef>
                  <a:spcAft>
                    <a:spcPct val="0"/>
                  </a:spcAft>
                  <a:defRPr/>
                </a:pPr>
                <a:endParaRPr lang="en-US" dirty="0">
                  <a:solidFill>
                    <a:srgbClr val="505050"/>
                  </a:solidFill>
                  <a:latin typeface="Segoe UI"/>
                </a:endParaRPr>
              </a:p>
            </p:txBody>
          </p:sp>
        </p:grpSp>
        <p:grpSp>
          <p:nvGrpSpPr>
            <p:cNvPr id="102" name="Group 101"/>
            <p:cNvGrpSpPr/>
            <p:nvPr/>
          </p:nvGrpSpPr>
          <p:grpSpPr>
            <a:xfrm>
              <a:off x="5967226" y="2090303"/>
              <a:ext cx="1166492" cy="757878"/>
              <a:chOff x="12135557" y="2423349"/>
              <a:chExt cx="1281887" cy="832851"/>
            </a:xfrm>
          </p:grpSpPr>
          <p:sp>
            <p:nvSpPr>
              <p:cNvPr id="108" name="Freeform 107"/>
              <p:cNvSpPr>
                <a:spLocks/>
              </p:cNvSpPr>
              <p:nvPr/>
            </p:nvSpPr>
            <p:spPr bwMode="auto">
              <a:xfrm>
                <a:off x="12135557" y="2423349"/>
                <a:ext cx="1281887" cy="832851"/>
              </a:xfrm>
              <a:custGeom>
                <a:avLst/>
                <a:gdLst>
                  <a:gd name="T0" fmla="*/ 14 w 432"/>
                  <a:gd name="T1" fmla="*/ 278 h 278"/>
                  <a:gd name="T2" fmla="*/ 418 w 432"/>
                  <a:gd name="T3" fmla="*/ 278 h 278"/>
                  <a:gd name="T4" fmla="*/ 432 w 432"/>
                  <a:gd name="T5" fmla="*/ 263 h 278"/>
                  <a:gd name="T6" fmla="*/ 432 w 432"/>
                  <a:gd name="T7" fmla="*/ 15 h 278"/>
                  <a:gd name="T8" fmla="*/ 418 w 432"/>
                  <a:gd name="T9" fmla="*/ 0 h 278"/>
                  <a:gd name="T10" fmla="*/ 14 w 432"/>
                  <a:gd name="T11" fmla="*/ 0 h 278"/>
                  <a:gd name="T12" fmla="*/ 0 w 432"/>
                  <a:gd name="T13" fmla="*/ 15 h 278"/>
                  <a:gd name="T14" fmla="*/ 0 w 432"/>
                  <a:gd name="T15" fmla="*/ 263 h 278"/>
                  <a:gd name="T16" fmla="*/ 14 w 432"/>
                  <a:gd name="T17"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278">
                    <a:moveTo>
                      <a:pt x="14" y="278"/>
                    </a:moveTo>
                    <a:cubicBezTo>
                      <a:pt x="418" y="278"/>
                      <a:pt x="418" y="278"/>
                      <a:pt x="418" y="278"/>
                    </a:cubicBezTo>
                    <a:cubicBezTo>
                      <a:pt x="427" y="278"/>
                      <a:pt x="432" y="272"/>
                      <a:pt x="432" y="263"/>
                    </a:cubicBezTo>
                    <a:cubicBezTo>
                      <a:pt x="432" y="15"/>
                      <a:pt x="432" y="15"/>
                      <a:pt x="432" y="15"/>
                    </a:cubicBezTo>
                    <a:cubicBezTo>
                      <a:pt x="432" y="6"/>
                      <a:pt x="427" y="0"/>
                      <a:pt x="418" y="0"/>
                    </a:cubicBezTo>
                    <a:cubicBezTo>
                      <a:pt x="14" y="0"/>
                      <a:pt x="14" y="0"/>
                      <a:pt x="14" y="0"/>
                    </a:cubicBezTo>
                    <a:cubicBezTo>
                      <a:pt x="7" y="0"/>
                      <a:pt x="0" y="6"/>
                      <a:pt x="0" y="15"/>
                    </a:cubicBezTo>
                    <a:cubicBezTo>
                      <a:pt x="0" y="263"/>
                      <a:pt x="0" y="263"/>
                      <a:pt x="0" y="263"/>
                    </a:cubicBezTo>
                    <a:cubicBezTo>
                      <a:pt x="0" y="272"/>
                      <a:pt x="7" y="278"/>
                      <a:pt x="14" y="278"/>
                    </a:cubicBezTo>
                  </a:path>
                </a:pathLst>
              </a:custGeom>
              <a:solidFill>
                <a:schemeClr val="accent2">
                  <a:lumMod val="50000"/>
                </a:schemeClr>
              </a:solidFill>
              <a:ln>
                <a:noFill/>
              </a:ln>
            </p:spPr>
            <p:txBody>
              <a:bodyPr vert="horz" wrap="square" lIns="91427" tIns="45713" rIns="91427" bIns="45713" numCol="1" anchor="t" anchorCtr="0" compatLnSpc="1">
                <a:prstTxWarp prst="textNoShape">
                  <a:avLst/>
                </a:prstTxWarp>
              </a:bodyPr>
              <a:lstStyle/>
              <a:p>
                <a:pPr defTabSz="931684" fontAlgn="base">
                  <a:spcBef>
                    <a:spcPct val="0"/>
                  </a:spcBef>
                  <a:spcAft>
                    <a:spcPct val="0"/>
                  </a:spcAft>
                  <a:defRPr/>
                </a:pPr>
                <a:endParaRPr lang="en-US" dirty="0">
                  <a:solidFill>
                    <a:srgbClr val="505050"/>
                  </a:solidFill>
                  <a:latin typeface="Segoe UI"/>
                </a:endParaRPr>
              </a:p>
            </p:txBody>
          </p:sp>
          <p:sp>
            <p:nvSpPr>
              <p:cNvPr id="109" name="Freeform 108"/>
              <p:cNvSpPr>
                <a:spLocks/>
              </p:cNvSpPr>
              <p:nvPr/>
            </p:nvSpPr>
            <p:spPr bwMode="auto">
              <a:xfrm>
                <a:off x="12192000" y="2438400"/>
                <a:ext cx="1169001" cy="727490"/>
              </a:xfrm>
              <a:custGeom>
                <a:avLst/>
                <a:gdLst>
                  <a:gd name="T0" fmla="*/ 0 w 394"/>
                  <a:gd name="T1" fmla="*/ 12 h 243"/>
                  <a:gd name="T2" fmla="*/ 394 w 394"/>
                  <a:gd name="T3" fmla="*/ 12 h 243"/>
                  <a:gd name="T4" fmla="*/ 394 w 394"/>
                  <a:gd name="T5" fmla="*/ 243 h 243"/>
                  <a:gd name="T6" fmla="*/ 0 w 394"/>
                  <a:gd name="T7" fmla="*/ 243 h 243"/>
                  <a:gd name="T8" fmla="*/ 0 w 394"/>
                  <a:gd name="T9" fmla="*/ 12 h 243"/>
                </a:gdLst>
                <a:ahLst/>
                <a:cxnLst>
                  <a:cxn ang="0">
                    <a:pos x="T0" y="T1"/>
                  </a:cxn>
                  <a:cxn ang="0">
                    <a:pos x="T2" y="T3"/>
                  </a:cxn>
                  <a:cxn ang="0">
                    <a:pos x="T4" y="T5"/>
                  </a:cxn>
                  <a:cxn ang="0">
                    <a:pos x="T6" y="T7"/>
                  </a:cxn>
                  <a:cxn ang="0">
                    <a:pos x="T8" y="T9"/>
                  </a:cxn>
                </a:cxnLst>
                <a:rect l="0" t="0" r="r" b="b"/>
                <a:pathLst>
                  <a:path w="394" h="243">
                    <a:moveTo>
                      <a:pt x="0" y="12"/>
                    </a:moveTo>
                    <a:cubicBezTo>
                      <a:pt x="394" y="12"/>
                      <a:pt x="394" y="12"/>
                      <a:pt x="394" y="12"/>
                    </a:cubicBezTo>
                    <a:cubicBezTo>
                      <a:pt x="394" y="173"/>
                      <a:pt x="394" y="243"/>
                      <a:pt x="394" y="243"/>
                    </a:cubicBezTo>
                    <a:cubicBezTo>
                      <a:pt x="0" y="243"/>
                      <a:pt x="0" y="243"/>
                      <a:pt x="0" y="243"/>
                    </a:cubicBezTo>
                    <a:cubicBezTo>
                      <a:pt x="0" y="0"/>
                      <a:pt x="0" y="12"/>
                      <a:pt x="0" y="12"/>
                    </a:cubicBezTo>
                  </a:path>
                </a:pathLst>
              </a:custGeom>
              <a:solidFill>
                <a:schemeClr val="accent2">
                  <a:lumMod val="75000"/>
                </a:schemeClr>
              </a:solidFill>
              <a:ln>
                <a:noFill/>
              </a:ln>
            </p:spPr>
            <p:txBody>
              <a:bodyPr vert="horz" wrap="square" lIns="91427" tIns="45713" rIns="91427" bIns="45713" numCol="1" anchor="t" anchorCtr="0" compatLnSpc="1">
                <a:prstTxWarp prst="textNoShape">
                  <a:avLst/>
                </a:prstTxWarp>
              </a:bodyPr>
              <a:lstStyle/>
              <a:p>
                <a:pPr defTabSz="931684" fontAlgn="base">
                  <a:spcBef>
                    <a:spcPct val="0"/>
                  </a:spcBef>
                  <a:spcAft>
                    <a:spcPct val="0"/>
                  </a:spcAft>
                  <a:defRPr/>
                </a:pPr>
                <a:endParaRPr lang="en-US" dirty="0">
                  <a:solidFill>
                    <a:srgbClr val="505050"/>
                  </a:solidFill>
                  <a:latin typeface="Segoe UI"/>
                </a:endParaRPr>
              </a:p>
            </p:txBody>
          </p:sp>
          <p:sp>
            <p:nvSpPr>
              <p:cNvPr id="110" name="Freeform 109"/>
              <p:cNvSpPr>
                <a:spLocks noEditPoints="1"/>
              </p:cNvSpPr>
              <p:nvPr/>
            </p:nvSpPr>
            <p:spPr bwMode="auto">
              <a:xfrm>
                <a:off x="12192000" y="2474776"/>
                <a:ext cx="697387" cy="691116"/>
              </a:xfrm>
              <a:custGeom>
                <a:avLst/>
                <a:gdLst>
                  <a:gd name="T0" fmla="*/ 0 w 235"/>
                  <a:gd name="T1" fmla="*/ 0 h 231"/>
                  <a:gd name="T2" fmla="*/ 0 w 235"/>
                  <a:gd name="T3" fmla="*/ 0 h 231"/>
                  <a:gd name="T4" fmla="*/ 0 w 235"/>
                  <a:gd name="T5" fmla="*/ 231 h 231"/>
                  <a:gd name="T6" fmla="*/ 0 w 235"/>
                  <a:gd name="T7" fmla="*/ 0 h 231"/>
                  <a:gd name="T8" fmla="*/ 0 w 235"/>
                  <a:gd name="T9" fmla="*/ 0 h 231"/>
                  <a:gd name="T10" fmla="*/ 0 w 235"/>
                  <a:gd name="T11" fmla="*/ 0 h 231"/>
                  <a:gd name="T12" fmla="*/ 235 w 235"/>
                  <a:gd name="T13" fmla="*/ 0 h 231"/>
                  <a:gd name="T14" fmla="*/ 205 w 235"/>
                  <a:gd name="T15" fmla="*/ 0 h 231"/>
                  <a:gd name="T16" fmla="*/ 0 w 235"/>
                  <a:gd name="T17" fmla="*/ 0 h 231"/>
                  <a:gd name="T18" fmla="*/ 0 w 235"/>
                  <a:gd name="T19" fmla="*/ 0 h 231"/>
                  <a:gd name="T20" fmla="*/ 235 w 235"/>
                  <a:gd name="T21" fmla="*/ 0 h 231"/>
                  <a:gd name="T22" fmla="*/ 235 w 235"/>
                  <a:gd name="T23"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 h="231">
                    <a:moveTo>
                      <a:pt x="0" y="0"/>
                    </a:moveTo>
                    <a:cubicBezTo>
                      <a:pt x="0" y="0"/>
                      <a:pt x="0" y="0"/>
                      <a:pt x="0" y="0"/>
                    </a:cubicBezTo>
                    <a:cubicBezTo>
                      <a:pt x="0" y="231"/>
                      <a:pt x="0" y="231"/>
                      <a:pt x="0" y="231"/>
                    </a:cubicBezTo>
                    <a:cubicBezTo>
                      <a:pt x="0" y="20"/>
                      <a:pt x="0" y="1"/>
                      <a:pt x="0" y="0"/>
                    </a:cubicBezTo>
                    <a:cubicBezTo>
                      <a:pt x="0" y="0"/>
                      <a:pt x="0" y="0"/>
                      <a:pt x="0" y="0"/>
                    </a:cubicBezTo>
                    <a:cubicBezTo>
                      <a:pt x="0" y="0"/>
                      <a:pt x="0" y="0"/>
                      <a:pt x="0" y="0"/>
                    </a:cubicBezTo>
                    <a:moveTo>
                      <a:pt x="235" y="0"/>
                    </a:moveTo>
                    <a:cubicBezTo>
                      <a:pt x="205" y="0"/>
                      <a:pt x="205" y="0"/>
                      <a:pt x="205" y="0"/>
                    </a:cubicBezTo>
                    <a:cubicBezTo>
                      <a:pt x="0" y="0"/>
                      <a:pt x="0" y="0"/>
                      <a:pt x="0" y="0"/>
                    </a:cubicBezTo>
                    <a:cubicBezTo>
                      <a:pt x="0" y="0"/>
                      <a:pt x="0" y="0"/>
                      <a:pt x="0" y="0"/>
                    </a:cubicBezTo>
                    <a:cubicBezTo>
                      <a:pt x="102" y="0"/>
                      <a:pt x="179" y="0"/>
                      <a:pt x="235" y="0"/>
                    </a:cubicBezTo>
                    <a:cubicBezTo>
                      <a:pt x="235" y="0"/>
                      <a:pt x="235" y="0"/>
                      <a:pt x="235" y="0"/>
                    </a:cubicBezTo>
                  </a:path>
                </a:pathLst>
              </a:custGeom>
              <a:solidFill>
                <a:srgbClr val="5C476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fontAlgn="base">
                  <a:spcBef>
                    <a:spcPct val="0"/>
                  </a:spcBef>
                  <a:spcAft>
                    <a:spcPct val="0"/>
                  </a:spcAft>
                  <a:defRPr/>
                </a:pPr>
                <a:endParaRPr lang="en-US" dirty="0">
                  <a:solidFill>
                    <a:srgbClr val="505050"/>
                  </a:solidFill>
                  <a:latin typeface="Segoe UI"/>
                </a:endParaRPr>
              </a:p>
            </p:txBody>
          </p:sp>
          <p:sp>
            <p:nvSpPr>
              <p:cNvPr id="111" name="Freeform 110"/>
              <p:cNvSpPr>
                <a:spLocks noEditPoints="1"/>
              </p:cNvSpPr>
              <p:nvPr/>
            </p:nvSpPr>
            <p:spPr bwMode="auto">
              <a:xfrm>
                <a:off x="12192000" y="2474776"/>
                <a:ext cx="697387" cy="691116"/>
              </a:xfrm>
              <a:custGeom>
                <a:avLst/>
                <a:gdLst>
                  <a:gd name="T0" fmla="*/ 235 w 235"/>
                  <a:gd name="T1" fmla="*/ 0 h 231"/>
                  <a:gd name="T2" fmla="*/ 0 w 235"/>
                  <a:gd name="T3" fmla="*/ 0 h 231"/>
                  <a:gd name="T4" fmla="*/ 0 w 235"/>
                  <a:gd name="T5" fmla="*/ 231 h 231"/>
                  <a:gd name="T6" fmla="*/ 205 w 235"/>
                  <a:gd name="T7" fmla="*/ 231 h 231"/>
                  <a:gd name="T8" fmla="*/ 235 w 235"/>
                  <a:gd name="T9" fmla="*/ 0 h 231"/>
                  <a:gd name="T10" fmla="*/ 0 w 235"/>
                  <a:gd name="T11" fmla="*/ 0 h 231"/>
                  <a:gd name="T12" fmla="*/ 0 w 235"/>
                  <a:gd name="T13" fmla="*/ 0 h 231"/>
                  <a:gd name="T14" fmla="*/ 0 w 235"/>
                  <a:gd name="T15" fmla="*/ 0 h 231"/>
                  <a:gd name="T16" fmla="*/ 0 w 235"/>
                  <a:gd name="T17" fmla="*/ 0 h 231"/>
                  <a:gd name="T18" fmla="*/ 0 w 235"/>
                  <a:gd name="T19"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5" h="231">
                    <a:moveTo>
                      <a:pt x="235" y="0"/>
                    </a:moveTo>
                    <a:cubicBezTo>
                      <a:pt x="179" y="0"/>
                      <a:pt x="102" y="0"/>
                      <a:pt x="0" y="0"/>
                    </a:cubicBezTo>
                    <a:cubicBezTo>
                      <a:pt x="0" y="1"/>
                      <a:pt x="0" y="20"/>
                      <a:pt x="0" y="231"/>
                    </a:cubicBezTo>
                    <a:cubicBezTo>
                      <a:pt x="205" y="231"/>
                      <a:pt x="205" y="231"/>
                      <a:pt x="205" y="231"/>
                    </a:cubicBezTo>
                    <a:cubicBezTo>
                      <a:pt x="235" y="0"/>
                      <a:pt x="235" y="0"/>
                      <a:pt x="235"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chemeClr val="accent2"/>
              </a:solidFill>
              <a:ln>
                <a:noFill/>
              </a:ln>
            </p:spPr>
            <p:txBody>
              <a:bodyPr vert="horz" wrap="square" lIns="91427" tIns="45713" rIns="91427" bIns="45713" numCol="1" anchor="t" anchorCtr="0" compatLnSpc="1">
                <a:prstTxWarp prst="textNoShape">
                  <a:avLst/>
                </a:prstTxWarp>
              </a:bodyPr>
              <a:lstStyle/>
              <a:p>
                <a:pPr defTabSz="931684" fontAlgn="base">
                  <a:spcBef>
                    <a:spcPct val="0"/>
                  </a:spcBef>
                  <a:spcAft>
                    <a:spcPct val="0"/>
                  </a:spcAft>
                  <a:defRPr/>
                </a:pPr>
                <a:endParaRPr lang="en-US" dirty="0">
                  <a:solidFill>
                    <a:srgbClr val="505050"/>
                  </a:solidFill>
                  <a:latin typeface="Segoe UI"/>
                </a:endParaRPr>
              </a:p>
            </p:txBody>
          </p:sp>
        </p:grpSp>
        <p:grpSp>
          <p:nvGrpSpPr>
            <p:cNvPr id="99" name="Group 98"/>
            <p:cNvGrpSpPr>
              <a:grpSpLocks noChangeAspect="1"/>
            </p:cNvGrpSpPr>
            <p:nvPr/>
          </p:nvGrpSpPr>
          <p:grpSpPr>
            <a:xfrm>
              <a:off x="6593067" y="1700305"/>
              <a:ext cx="358934" cy="616608"/>
              <a:chOff x="7170738" y="7689850"/>
              <a:chExt cx="692150" cy="1189038"/>
            </a:xfrm>
          </p:grpSpPr>
          <p:sp>
            <p:nvSpPr>
              <p:cNvPr id="117" name="Freeform 116"/>
              <p:cNvSpPr>
                <a:spLocks/>
              </p:cNvSpPr>
              <p:nvPr/>
            </p:nvSpPr>
            <p:spPr bwMode="auto">
              <a:xfrm>
                <a:off x="7170738" y="7689850"/>
                <a:ext cx="692150" cy="1189038"/>
              </a:xfrm>
              <a:custGeom>
                <a:avLst/>
                <a:gdLst>
                  <a:gd name="T0" fmla="*/ 172 w 184"/>
                  <a:gd name="T1" fmla="*/ 0 h 314"/>
                  <a:gd name="T2" fmla="*/ 12 w 184"/>
                  <a:gd name="T3" fmla="*/ 0 h 314"/>
                  <a:gd name="T4" fmla="*/ 0 w 184"/>
                  <a:gd name="T5" fmla="*/ 12 h 314"/>
                  <a:gd name="T6" fmla="*/ 0 w 184"/>
                  <a:gd name="T7" fmla="*/ 302 h 314"/>
                  <a:gd name="T8" fmla="*/ 12 w 184"/>
                  <a:gd name="T9" fmla="*/ 314 h 314"/>
                  <a:gd name="T10" fmla="*/ 172 w 184"/>
                  <a:gd name="T11" fmla="*/ 314 h 314"/>
                  <a:gd name="T12" fmla="*/ 184 w 184"/>
                  <a:gd name="T13" fmla="*/ 302 h 314"/>
                  <a:gd name="T14" fmla="*/ 184 w 184"/>
                  <a:gd name="T15" fmla="*/ 12 h 314"/>
                  <a:gd name="T16" fmla="*/ 172 w 184"/>
                  <a:gd name="T1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314">
                    <a:moveTo>
                      <a:pt x="172" y="0"/>
                    </a:moveTo>
                    <a:cubicBezTo>
                      <a:pt x="12" y="0"/>
                      <a:pt x="12" y="0"/>
                      <a:pt x="12" y="0"/>
                    </a:cubicBezTo>
                    <a:cubicBezTo>
                      <a:pt x="6" y="0"/>
                      <a:pt x="0" y="5"/>
                      <a:pt x="0" y="12"/>
                    </a:cubicBezTo>
                    <a:cubicBezTo>
                      <a:pt x="0" y="302"/>
                      <a:pt x="0" y="302"/>
                      <a:pt x="0" y="302"/>
                    </a:cubicBezTo>
                    <a:cubicBezTo>
                      <a:pt x="0" y="308"/>
                      <a:pt x="6" y="314"/>
                      <a:pt x="12" y="314"/>
                    </a:cubicBezTo>
                    <a:cubicBezTo>
                      <a:pt x="172" y="314"/>
                      <a:pt x="172" y="314"/>
                      <a:pt x="172" y="314"/>
                    </a:cubicBezTo>
                    <a:cubicBezTo>
                      <a:pt x="178" y="314"/>
                      <a:pt x="184" y="308"/>
                      <a:pt x="184" y="302"/>
                    </a:cubicBezTo>
                    <a:cubicBezTo>
                      <a:pt x="184" y="12"/>
                      <a:pt x="184" y="12"/>
                      <a:pt x="184" y="12"/>
                    </a:cubicBezTo>
                    <a:cubicBezTo>
                      <a:pt x="184" y="5"/>
                      <a:pt x="178" y="0"/>
                      <a:pt x="172" y="0"/>
                    </a:cubicBezTo>
                  </a:path>
                </a:pathLst>
              </a:custGeom>
              <a:solidFill>
                <a:srgbClr val="33194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fontAlgn="base">
                  <a:spcBef>
                    <a:spcPct val="0"/>
                  </a:spcBef>
                  <a:spcAft>
                    <a:spcPct val="0"/>
                  </a:spcAft>
                  <a:defRPr/>
                </a:pPr>
                <a:endParaRPr lang="en-US" dirty="0">
                  <a:solidFill>
                    <a:srgbClr val="505050"/>
                  </a:solidFill>
                  <a:latin typeface="Segoe UI"/>
                </a:endParaRPr>
              </a:p>
            </p:txBody>
          </p:sp>
          <p:sp>
            <p:nvSpPr>
              <p:cNvPr id="118" name="Rectangle 117"/>
              <p:cNvSpPr>
                <a:spLocks noChangeArrowheads="1"/>
              </p:cNvSpPr>
              <p:nvPr/>
            </p:nvSpPr>
            <p:spPr bwMode="auto">
              <a:xfrm>
                <a:off x="7239000" y="7758113"/>
                <a:ext cx="555625" cy="935038"/>
              </a:xfrm>
              <a:prstGeom prst="rect">
                <a:avLst/>
              </a:prstGeom>
              <a:solidFill>
                <a:srgbClr val="672A7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fontAlgn="base">
                  <a:spcBef>
                    <a:spcPct val="0"/>
                  </a:spcBef>
                  <a:spcAft>
                    <a:spcPct val="0"/>
                  </a:spcAft>
                  <a:defRPr/>
                </a:pPr>
                <a:endParaRPr lang="en-US" dirty="0">
                  <a:solidFill>
                    <a:srgbClr val="505050"/>
                  </a:solidFill>
                  <a:latin typeface="Segoe UI"/>
                </a:endParaRPr>
              </a:p>
            </p:txBody>
          </p:sp>
          <p:sp>
            <p:nvSpPr>
              <p:cNvPr id="119" name="Rectangle 118"/>
              <p:cNvSpPr>
                <a:spLocks noChangeArrowheads="1"/>
              </p:cNvSpPr>
              <p:nvPr/>
            </p:nvSpPr>
            <p:spPr bwMode="auto">
              <a:xfrm>
                <a:off x="7239000" y="7758113"/>
                <a:ext cx="555625" cy="93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fontAlgn="base">
                  <a:spcBef>
                    <a:spcPct val="0"/>
                  </a:spcBef>
                  <a:spcAft>
                    <a:spcPct val="0"/>
                  </a:spcAft>
                  <a:defRPr/>
                </a:pPr>
                <a:endParaRPr lang="en-US" dirty="0">
                  <a:solidFill>
                    <a:srgbClr val="505050"/>
                  </a:solidFill>
                  <a:latin typeface="Segoe UI"/>
                </a:endParaRPr>
              </a:p>
            </p:txBody>
          </p:sp>
          <p:sp>
            <p:nvSpPr>
              <p:cNvPr id="120" name="Freeform 119"/>
              <p:cNvSpPr>
                <a:spLocks/>
              </p:cNvSpPr>
              <p:nvPr/>
            </p:nvSpPr>
            <p:spPr bwMode="auto">
              <a:xfrm>
                <a:off x="7412038" y="8750300"/>
                <a:ext cx="209550" cy="26988"/>
              </a:xfrm>
              <a:custGeom>
                <a:avLst/>
                <a:gdLst>
                  <a:gd name="T0" fmla="*/ 56 w 56"/>
                  <a:gd name="T1" fmla="*/ 3 h 7"/>
                  <a:gd name="T2" fmla="*/ 52 w 56"/>
                  <a:gd name="T3" fmla="*/ 7 h 7"/>
                  <a:gd name="T4" fmla="*/ 4 w 56"/>
                  <a:gd name="T5" fmla="*/ 7 h 7"/>
                  <a:gd name="T6" fmla="*/ 0 w 56"/>
                  <a:gd name="T7" fmla="*/ 3 h 7"/>
                  <a:gd name="T8" fmla="*/ 4 w 56"/>
                  <a:gd name="T9" fmla="*/ 0 h 7"/>
                  <a:gd name="T10" fmla="*/ 52 w 56"/>
                  <a:gd name="T11" fmla="*/ 0 h 7"/>
                  <a:gd name="T12" fmla="*/ 56 w 5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56" h="7">
                    <a:moveTo>
                      <a:pt x="56" y="3"/>
                    </a:moveTo>
                    <a:cubicBezTo>
                      <a:pt x="56" y="5"/>
                      <a:pt x="54" y="7"/>
                      <a:pt x="52" y="7"/>
                    </a:cubicBezTo>
                    <a:cubicBezTo>
                      <a:pt x="4" y="7"/>
                      <a:pt x="4" y="7"/>
                      <a:pt x="4" y="7"/>
                    </a:cubicBezTo>
                    <a:cubicBezTo>
                      <a:pt x="2" y="7"/>
                      <a:pt x="0" y="5"/>
                      <a:pt x="0" y="3"/>
                    </a:cubicBezTo>
                    <a:cubicBezTo>
                      <a:pt x="0" y="1"/>
                      <a:pt x="2" y="0"/>
                      <a:pt x="4" y="0"/>
                    </a:cubicBezTo>
                    <a:cubicBezTo>
                      <a:pt x="52" y="0"/>
                      <a:pt x="52" y="0"/>
                      <a:pt x="52" y="0"/>
                    </a:cubicBezTo>
                    <a:cubicBezTo>
                      <a:pt x="54" y="0"/>
                      <a:pt x="56" y="1"/>
                      <a:pt x="56" y="3"/>
                    </a:cubicBezTo>
                    <a:close/>
                  </a:path>
                </a:pathLst>
              </a:custGeom>
              <a:solidFill>
                <a:srgbClr val="672A7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fontAlgn="base">
                  <a:spcBef>
                    <a:spcPct val="0"/>
                  </a:spcBef>
                  <a:spcAft>
                    <a:spcPct val="0"/>
                  </a:spcAft>
                  <a:defRPr/>
                </a:pPr>
                <a:endParaRPr lang="en-US" dirty="0">
                  <a:solidFill>
                    <a:srgbClr val="505050"/>
                  </a:solidFill>
                  <a:latin typeface="Segoe UI"/>
                </a:endParaRPr>
              </a:p>
            </p:txBody>
          </p:sp>
          <p:sp>
            <p:nvSpPr>
              <p:cNvPr id="121" name="Rectangle 120"/>
              <p:cNvSpPr>
                <a:spLocks noChangeArrowheads="1"/>
              </p:cNvSpPr>
              <p:nvPr/>
            </p:nvSpPr>
            <p:spPr bwMode="auto">
              <a:xfrm>
                <a:off x="7239000" y="8693150"/>
                <a:ext cx="184150" cy="1588"/>
              </a:xfrm>
              <a:prstGeom prst="rect">
                <a:avLst/>
              </a:prstGeom>
              <a:solidFill>
                <a:srgbClr val="5C476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fontAlgn="base">
                  <a:spcBef>
                    <a:spcPct val="0"/>
                  </a:spcBef>
                  <a:spcAft>
                    <a:spcPct val="0"/>
                  </a:spcAft>
                  <a:defRPr/>
                </a:pPr>
                <a:endParaRPr lang="en-US" dirty="0">
                  <a:solidFill>
                    <a:srgbClr val="505050"/>
                  </a:solidFill>
                  <a:latin typeface="Segoe UI"/>
                </a:endParaRPr>
              </a:p>
            </p:txBody>
          </p:sp>
          <p:sp>
            <p:nvSpPr>
              <p:cNvPr id="122" name="Freeform 121"/>
              <p:cNvSpPr>
                <a:spLocks/>
              </p:cNvSpPr>
              <p:nvPr/>
            </p:nvSpPr>
            <p:spPr bwMode="auto">
              <a:xfrm>
                <a:off x="7239000" y="8693150"/>
                <a:ext cx="184150" cy="0"/>
              </a:xfrm>
              <a:custGeom>
                <a:avLst/>
                <a:gdLst>
                  <a:gd name="T0" fmla="*/ 116 w 116"/>
                  <a:gd name="T1" fmla="*/ 0 w 116"/>
                  <a:gd name="T2" fmla="*/ 0 w 116"/>
                  <a:gd name="T3" fmla="*/ 116 w 116"/>
                </a:gdLst>
                <a:ahLst/>
                <a:cxnLst>
                  <a:cxn ang="0">
                    <a:pos x="T0" y="0"/>
                  </a:cxn>
                  <a:cxn ang="0">
                    <a:pos x="T1" y="0"/>
                  </a:cxn>
                  <a:cxn ang="0">
                    <a:pos x="T2" y="0"/>
                  </a:cxn>
                  <a:cxn ang="0">
                    <a:pos x="T3" y="0"/>
                  </a:cxn>
                </a:cxnLst>
                <a:rect l="0" t="0" r="r" b="b"/>
                <a:pathLst>
                  <a:path w="116">
                    <a:moveTo>
                      <a:pt x="116" y="0"/>
                    </a:moveTo>
                    <a:lnTo>
                      <a:pt x="0" y="0"/>
                    </a:lnTo>
                    <a:lnTo>
                      <a:pt x="0" y="0"/>
                    </a:lnTo>
                    <a:lnTo>
                      <a:pt x="11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fontAlgn="base">
                  <a:spcBef>
                    <a:spcPct val="0"/>
                  </a:spcBef>
                  <a:spcAft>
                    <a:spcPct val="0"/>
                  </a:spcAft>
                  <a:defRPr/>
                </a:pPr>
                <a:endParaRPr lang="en-US" dirty="0">
                  <a:solidFill>
                    <a:srgbClr val="505050"/>
                  </a:solidFill>
                  <a:latin typeface="Segoe UI"/>
                </a:endParaRPr>
              </a:p>
            </p:txBody>
          </p:sp>
          <p:sp>
            <p:nvSpPr>
              <p:cNvPr id="123" name="Freeform 122"/>
              <p:cNvSpPr>
                <a:spLocks/>
              </p:cNvSpPr>
              <p:nvPr/>
            </p:nvSpPr>
            <p:spPr bwMode="auto">
              <a:xfrm>
                <a:off x="7239000" y="7758113"/>
                <a:ext cx="327025" cy="93503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close/>
                  </a:path>
                </a:pathLst>
              </a:custGeom>
              <a:solidFill>
                <a:srgbClr val="85559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fontAlgn="base">
                  <a:spcBef>
                    <a:spcPct val="0"/>
                  </a:spcBef>
                  <a:spcAft>
                    <a:spcPct val="0"/>
                  </a:spcAft>
                  <a:defRPr/>
                </a:pPr>
                <a:endParaRPr lang="en-US" dirty="0">
                  <a:solidFill>
                    <a:srgbClr val="505050"/>
                  </a:solidFill>
                  <a:latin typeface="Segoe UI"/>
                </a:endParaRPr>
              </a:p>
            </p:txBody>
          </p:sp>
          <p:sp>
            <p:nvSpPr>
              <p:cNvPr id="124" name="Freeform 123"/>
              <p:cNvSpPr>
                <a:spLocks/>
              </p:cNvSpPr>
              <p:nvPr/>
            </p:nvSpPr>
            <p:spPr bwMode="auto">
              <a:xfrm>
                <a:off x="7239000" y="7758113"/>
                <a:ext cx="327025" cy="93503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fontAlgn="base">
                  <a:spcBef>
                    <a:spcPct val="0"/>
                  </a:spcBef>
                  <a:spcAft>
                    <a:spcPct val="0"/>
                  </a:spcAft>
                  <a:defRPr/>
                </a:pPr>
                <a:endParaRPr lang="en-US" dirty="0">
                  <a:solidFill>
                    <a:srgbClr val="505050"/>
                  </a:solidFill>
                  <a:latin typeface="Segoe UI"/>
                </a:endParaRPr>
              </a:p>
            </p:txBody>
          </p:sp>
        </p:grpSp>
      </p:grpSp>
      <p:sp>
        <p:nvSpPr>
          <p:cNvPr id="18" name="Title 17"/>
          <p:cNvSpPr>
            <a:spLocks noGrp="1"/>
          </p:cNvSpPr>
          <p:nvPr>
            <p:ph type="title" idx="4294967295"/>
          </p:nvPr>
        </p:nvSpPr>
        <p:spPr>
          <a:xfrm>
            <a:off x="547688" y="295275"/>
            <a:ext cx="11888787" cy="917575"/>
          </a:xfrm>
        </p:spPr>
        <p:txBody>
          <a:bodyPr/>
          <a:lstStyle/>
          <a:p>
            <a:r>
              <a:rPr lang="en-US" sz="4488" dirty="0">
                <a:gradFill>
                  <a:gsLst>
                    <a:gs pos="2917">
                      <a:schemeClr val="tx1"/>
                    </a:gs>
                    <a:gs pos="30000">
                      <a:schemeClr val="tx1"/>
                    </a:gs>
                  </a:gsLst>
                  <a:lin ang="5400000" scaled="0"/>
                </a:gradFill>
              </a:rPr>
              <a:t>Protecting data in a mobile-first, cloud-first world</a:t>
            </a:r>
            <a:endParaRPr lang="en-US" sz="4896" dirty="0"/>
          </a:p>
        </p:txBody>
      </p:sp>
      <p:grpSp>
        <p:nvGrpSpPr>
          <p:cNvPr id="350" name="Group 349"/>
          <p:cNvGrpSpPr/>
          <p:nvPr/>
        </p:nvGrpSpPr>
        <p:grpSpPr>
          <a:xfrm>
            <a:off x="5019270" y="2365495"/>
            <a:ext cx="2410235" cy="1578988"/>
            <a:chOff x="4928578" y="2278093"/>
            <a:chExt cx="2363190" cy="1548168"/>
          </a:xfrm>
        </p:grpSpPr>
        <p:pic>
          <p:nvPicPr>
            <p:cNvPr id="351" name="Picture 350"/>
            <p:cNvPicPr>
              <a:picLocks noChangeAspect="1"/>
            </p:cNvPicPr>
            <p:nvPr/>
          </p:nvPicPr>
          <p:blipFill>
            <a:blip r:embed="rId3"/>
            <a:stretch>
              <a:fillRect/>
            </a:stretch>
          </p:blipFill>
          <p:spPr>
            <a:xfrm>
              <a:off x="4928578" y="2278093"/>
              <a:ext cx="2292277" cy="1548168"/>
            </a:xfrm>
            <a:prstGeom prst="rect">
              <a:avLst/>
            </a:prstGeom>
          </p:spPr>
        </p:pic>
        <p:sp>
          <p:nvSpPr>
            <p:cNvPr id="354" name="TextBox 353"/>
            <p:cNvSpPr txBox="1"/>
            <p:nvPr/>
          </p:nvSpPr>
          <p:spPr>
            <a:xfrm>
              <a:off x="4975282" y="2924903"/>
              <a:ext cx="2316486" cy="452047"/>
            </a:xfrm>
            <a:prstGeom prst="rect">
              <a:avLst/>
            </a:prstGeom>
          </p:spPr>
          <p:txBody>
            <a:bodyPr wrap="square" lIns="0" tIns="0" rIns="0" bIns="0" rtlCol="0">
              <a:spAutoFit/>
            </a:bodyPr>
            <a:lstStyle/>
            <a:p>
              <a:pPr algn="ctr" defTabSz="913661">
                <a:lnSpc>
                  <a:spcPct val="90000"/>
                </a:lnSpc>
                <a:buSzPct val="80000"/>
              </a:pPr>
              <a:r>
                <a:rPr lang="en-US" sz="1632" dirty="0">
                  <a:solidFill>
                    <a:srgbClr val="FFFFFF"/>
                  </a:solidFill>
                  <a:latin typeface="Segoe UI Light"/>
                  <a:cs typeface="Segoe UI Semibold" panose="020B0702040204020203" pitchFamily="34" charset="0"/>
                </a:rPr>
                <a:t>Enterprise </a:t>
              </a:r>
              <a:br>
                <a:rPr lang="en-US" sz="1632" dirty="0">
                  <a:solidFill>
                    <a:srgbClr val="FFFFFF"/>
                  </a:solidFill>
                  <a:latin typeface="Segoe UI Light"/>
                  <a:cs typeface="Segoe UI Semibold" panose="020B0702040204020203" pitchFamily="34" charset="0"/>
                </a:rPr>
              </a:br>
              <a:r>
                <a:rPr lang="en-US" sz="1632" dirty="0">
                  <a:solidFill>
                    <a:srgbClr val="FFFFFF"/>
                  </a:solidFill>
                  <a:latin typeface="Segoe UI Light"/>
                  <a:cs typeface="Segoe UI Semibold" panose="020B0702040204020203" pitchFamily="34" charset="0"/>
                </a:rPr>
                <a:t>Mobility Suite</a:t>
              </a:r>
            </a:p>
          </p:txBody>
        </p:sp>
      </p:grpSp>
      <p:grpSp>
        <p:nvGrpSpPr>
          <p:cNvPr id="357" name="Group 356"/>
          <p:cNvGrpSpPr/>
          <p:nvPr/>
        </p:nvGrpSpPr>
        <p:grpSpPr>
          <a:xfrm>
            <a:off x="3874984" y="4695787"/>
            <a:ext cx="4753002" cy="1827424"/>
            <a:chOff x="3798484" y="4604131"/>
            <a:chExt cx="4660229" cy="1791755"/>
          </a:xfrm>
        </p:grpSpPr>
        <p:sp>
          <p:nvSpPr>
            <p:cNvPr id="358" name="Rectangle 357"/>
            <p:cNvSpPr/>
            <p:nvPr/>
          </p:nvSpPr>
          <p:spPr bwMode="auto">
            <a:xfrm>
              <a:off x="3798484" y="4604131"/>
              <a:ext cx="4660229" cy="1791755"/>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182854" rIns="0" bIns="46630" anchor="t"/>
            <a:lstStyle/>
            <a:p>
              <a:pPr algn="ctr" defTabSz="932293">
                <a:defRPr/>
              </a:pPr>
              <a:endParaRPr lang="en-US" sz="2000" dirty="0">
                <a:solidFill>
                  <a:srgbClr val="505050"/>
                </a:solidFill>
                <a:latin typeface="Segoe UI Light"/>
              </a:endParaRPr>
            </a:p>
          </p:txBody>
        </p:sp>
        <p:sp>
          <p:nvSpPr>
            <p:cNvPr id="359" name="TextBox 358"/>
            <p:cNvSpPr txBox="1"/>
            <p:nvPr/>
          </p:nvSpPr>
          <p:spPr>
            <a:xfrm>
              <a:off x="4016704" y="4868575"/>
              <a:ext cx="4169104" cy="1170064"/>
            </a:xfrm>
            <a:prstGeom prst="rect">
              <a:avLst/>
            </a:prstGeom>
            <a:noFill/>
          </p:spPr>
          <p:txBody>
            <a:bodyPr wrap="square" lIns="186521" tIns="149217" rIns="186521" bIns="149217" rtlCol="0">
              <a:spAutoFit/>
            </a:bodyPr>
            <a:lstStyle/>
            <a:p>
              <a:pPr defTabSz="914050">
                <a:lnSpc>
                  <a:spcPts val="2325"/>
                </a:lnSpc>
                <a:spcAft>
                  <a:spcPts val="612"/>
                </a:spcAft>
              </a:pPr>
              <a:r>
                <a:rPr lang="en-US" sz="1836" dirty="0">
                  <a:solidFill>
                    <a:srgbClr val="FFFFFF"/>
                  </a:solidFill>
                  <a:latin typeface="Segoe UI Light"/>
                  <a:cs typeface="Segoe UI Light"/>
                </a:rPr>
                <a:t>Access control and data protection integrated natively in the apps, devices, and the cloud</a:t>
              </a:r>
            </a:p>
          </p:txBody>
        </p:sp>
      </p:grpSp>
      <p:sp>
        <p:nvSpPr>
          <p:cNvPr id="361" name="Rounded Rectangle 360"/>
          <p:cNvSpPr/>
          <p:nvPr/>
        </p:nvSpPr>
        <p:spPr bwMode="auto">
          <a:xfrm>
            <a:off x="872756" y="1695156"/>
            <a:ext cx="3128417" cy="4781625"/>
          </a:xfrm>
          <a:prstGeom prst="roundRect">
            <a:avLst>
              <a:gd name="adj" fmla="val 4360"/>
            </a:avLst>
          </a:prstGeom>
          <a:solidFill>
            <a:schemeClr val="bg1"/>
          </a:solidFill>
          <a:ln w="76200" cmpd="sng">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latin typeface="Segoe UI"/>
            </a:endParaRPr>
          </a:p>
        </p:txBody>
      </p:sp>
      <p:grpSp>
        <p:nvGrpSpPr>
          <p:cNvPr id="364" name="Group 363"/>
          <p:cNvGrpSpPr/>
          <p:nvPr/>
        </p:nvGrpSpPr>
        <p:grpSpPr>
          <a:xfrm>
            <a:off x="1532339" y="4203251"/>
            <a:ext cx="1443013" cy="2049912"/>
            <a:chOff x="4410437" y="5171160"/>
            <a:chExt cx="871461" cy="1238332"/>
          </a:xfrm>
        </p:grpSpPr>
        <p:sp>
          <p:nvSpPr>
            <p:cNvPr id="397" name="Freeform 12"/>
            <p:cNvSpPr>
              <a:spLocks noEditPoints="1"/>
            </p:cNvSpPr>
            <p:nvPr/>
          </p:nvSpPr>
          <p:spPr bwMode="auto">
            <a:xfrm>
              <a:off x="4942457" y="5171160"/>
              <a:ext cx="26858" cy="68574"/>
            </a:xfrm>
            <a:custGeom>
              <a:avLst/>
              <a:gdLst>
                <a:gd name="T0" fmla="*/ 20 w 20"/>
                <a:gd name="T1" fmla="*/ 0 h 51"/>
                <a:gd name="T2" fmla="*/ 0 w 20"/>
                <a:gd name="T3" fmla="*/ 51 h 51"/>
                <a:gd name="T4" fmla="*/ 0 w 20"/>
                <a:gd name="T5" fmla="*/ 51 h 51"/>
                <a:gd name="T6" fmla="*/ 1 w 20"/>
                <a:gd name="T7" fmla="*/ 46 h 51"/>
                <a:gd name="T8" fmla="*/ 2 w 20"/>
                <a:gd name="T9" fmla="*/ 43 h 51"/>
                <a:gd name="T10" fmla="*/ 4 w 20"/>
                <a:gd name="T11" fmla="*/ 36 h 51"/>
                <a:gd name="T12" fmla="*/ 4 w 20"/>
                <a:gd name="T13" fmla="*/ 34 h 51"/>
                <a:gd name="T14" fmla="*/ 7 w 20"/>
                <a:gd name="T15" fmla="*/ 27 h 51"/>
                <a:gd name="T16" fmla="*/ 7 w 20"/>
                <a:gd name="T17" fmla="*/ 25 h 51"/>
                <a:gd name="T18" fmla="*/ 11 w 20"/>
                <a:gd name="T19" fmla="*/ 18 h 51"/>
                <a:gd name="T20" fmla="*/ 11 w 20"/>
                <a:gd name="T21" fmla="*/ 17 h 51"/>
                <a:gd name="T22" fmla="*/ 15 w 20"/>
                <a:gd name="T23" fmla="*/ 8 h 51"/>
                <a:gd name="T24" fmla="*/ 15 w 20"/>
                <a:gd name="T25" fmla="*/ 8 h 51"/>
                <a:gd name="T26" fmla="*/ 20 w 20"/>
                <a:gd name="T27" fmla="*/ 0 h 51"/>
                <a:gd name="T28" fmla="*/ 20 w 20"/>
                <a:gd name="T29" fmla="*/ 0 h 51"/>
                <a:gd name="T30" fmla="*/ 20 w 20"/>
                <a:gd name="T31" fmla="*/ 0 h 51"/>
                <a:gd name="T32" fmla="*/ 20 w 20"/>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51">
                  <a:moveTo>
                    <a:pt x="20" y="0"/>
                  </a:moveTo>
                  <a:cubicBezTo>
                    <a:pt x="10" y="16"/>
                    <a:pt x="4" y="33"/>
                    <a:pt x="0" y="51"/>
                  </a:cubicBezTo>
                  <a:cubicBezTo>
                    <a:pt x="0" y="51"/>
                    <a:pt x="0" y="51"/>
                    <a:pt x="0" y="51"/>
                  </a:cubicBezTo>
                  <a:cubicBezTo>
                    <a:pt x="1" y="49"/>
                    <a:pt x="1" y="48"/>
                    <a:pt x="1" y="46"/>
                  </a:cubicBezTo>
                  <a:cubicBezTo>
                    <a:pt x="2" y="45"/>
                    <a:pt x="2" y="44"/>
                    <a:pt x="2" y="43"/>
                  </a:cubicBezTo>
                  <a:cubicBezTo>
                    <a:pt x="3" y="41"/>
                    <a:pt x="3" y="39"/>
                    <a:pt x="4" y="36"/>
                  </a:cubicBezTo>
                  <a:cubicBezTo>
                    <a:pt x="4" y="36"/>
                    <a:pt x="4" y="35"/>
                    <a:pt x="4" y="34"/>
                  </a:cubicBezTo>
                  <a:cubicBezTo>
                    <a:pt x="5" y="32"/>
                    <a:pt x="6" y="29"/>
                    <a:pt x="7" y="27"/>
                  </a:cubicBezTo>
                  <a:cubicBezTo>
                    <a:pt x="7" y="26"/>
                    <a:pt x="7" y="26"/>
                    <a:pt x="7" y="25"/>
                  </a:cubicBezTo>
                  <a:cubicBezTo>
                    <a:pt x="8" y="23"/>
                    <a:pt x="9" y="20"/>
                    <a:pt x="11" y="18"/>
                  </a:cubicBezTo>
                  <a:cubicBezTo>
                    <a:pt x="11" y="17"/>
                    <a:pt x="11" y="17"/>
                    <a:pt x="11" y="17"/>
                  </a:cubicBezTo>
                  <a:cubicBezTo>
                    <a:pt x="12" y="14"/>
                    <a:pt x="14" y="11"/>
                    <a:pt x="15" y="8"/>
                  </a:cubicBezTo>
                  <a:cubicBezTo>
                    <a:pt x="15" y="8"/>
                    <a:pt x="15" y="8"/>
                    <a:pt x="15" y="8"/>
                  </a:cubicBezTo>
                  <a:cubicBezTo>
                    <a:pt x="17" y="5"/>
                    <a:pt x="18" y="3"/>
                    <a:pt x="20" y="0"/>
                  </a:cubicBezTo>
                  <a:moveTo>
                    <a:pt x="20" y="0"/>
                  </a:moveTo>
                  <a:cubicBezTo>
                    <a:pt x="20" y="0"/>
                    <a:pt x="20" y="0"/>
                    <a:pt x="20" y="0"/>
                  </a:cubicBezTo>
                  <a:cubicBezTo>
                    <a:pt x="20" y="0"/>
                    <a:pt x="20" y="0"/>
                    <a:pt x="20" y="0"/>
                  </a:cubicBezTo>
                </a:path>
              </a:pathLst>
            </a:custGeom>
            <a:solidFill>
              <a:srgbClr val="7F8FA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398" name="Rectangle 14"/>
            <p:cNvSpPr>
              <a:spLocks noChangeArrowheads="1"/>
            </p:cNvSpPr>
            <p:nvPr/>
          </p:nvSpPr>
          <p:spPr bwMode="auto">
            <a:xfrm>
              <a:off x="4741878" y="5239734"/>
              <a:ext cx="540020" cy="1169758"/>
            </a:xfrm>
            <a:prstGeom prst="rect">
              <a:avLst/>
            </a:prstGeom>
            <a:solidFill>
              <a:srgbClr val="0072C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399" name="Rectangle 15"/>
            <p:cNvSpPr>
              <a:spLocks noChangeArrowheads="1"/>
            </p:cNvSpPr>
            <p:nvPr/>
          </p:nvSpPr>
          <p:spPr bwMode="auto">
            <a:xfrm>
              <a:off x="4741878" y="5239734"/>
              <a:ext cx="540020" cy="1169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00" name="Rectangle 16"/>
            <p:cNvSpPr>
              <a:spLocks noChangeArrowheads="1"/>
            </p:cNvSpPr>
            <p:nvPr/>
          </p:nvSpPr>
          <p:spPr bwMode="auto">
            <a:xfrm>
              <a:off x="4796166" y="5796326"/>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01" name="Rectangle 17"/>
            <p:cNvSpPr>
              <a:spLocks noChangeArrowheads="1"/>
            </p:cNvSpPr>
            <p:nvPr/>
          </p:nvSpPr>
          <p:spPr bwMode="auto">
            <a:xfrm>
              <a:off x="4796166" y="5796326"/>
              <a:ext cx="434302"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02" name="Rectangle 18"/>
            <p:cNvSpPr>
              <a:spLocks noChangeArrowheads="1"/>
            </p:cNvSpPr>
            <p:nvPr/>
          </p:nvSpPr>
          <p:spPr bwMode="auto">
            <a:xfrm>
              <a:off x="4796166" y="5918045"/>
              <a:ext cx="434302"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03" name="Rectangle 19"/>
            <p:cNvSpPr>
              <a:spLocks noChangeArrowheads="1"/>
            </p:cNvSpPr>
            <p:nvPr/>
          </p:nvSpPr>
          <p:spPr bwMode="auto">
            <a:xfrm>
              <a:off x="4796166" y="5918045"/>
              <a:ext cx="434302"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04" name="Rectangle 20"/>
            <p:cNvSpPr>
              <a:spLocks noChangeArrowheads="1"/>
            </p:cNvSpPr>
            <p:nvPr/>
          </p:nvSpPr>
          <p:spPr bwMode="auto">
            <a:xfrm>
              <a:off x="4796166" y="6038621"/>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05" name="Rectangle 21"/>
            <p:cNvSpPr>
              <a:spLocks noChangeArrowheads="1"/>
            </p:cNvSpPr>
            <p:nvPr/>
          </p:nvSpPr>
          <p:spPr bwMode="auto">
            <a:xfrm>
              <a:off x="4796166" y="6038621"/>
              <a:ext cx="434302"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06" name="Rectangle 22"/>
            <p:cNvSpPr>
              <a:spLocks noChangeArrowheads="1"/>
            </p:cNvSpPr>
            <p:nvPr/>
          </p:nvSpPr>
          <p:spPr bwMode="auto">
            <a:xfrm>
              <a:off x="4796166" y="6158625"/>
              <a:ext cx="434302" cy="70860"/>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07" name="Rectangle 23"/>
            <p:cNvSpPr>
              <a:spLocks noChangeArrowheads="1"/>
            </p:cNvSpPr>
            <p:nvPr/>
          </p:nvSpPr>
          <p:spPr bwMode="auto">
            <a:xfrm>
              <a:off x="4796166" y="6158625"/>
              <a:ext cx="434302" cy="70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08" name="Rectangle 24"/>
            <p:cNvSpPr>
              <a:spLocks noChangeArrowheads="1"/>
            </p:cNvSpPr>
            <p:nvPr/>
          </p:nvSpPr>
          <p:spPr bwMode="auto">
            <a:xfrm>
              <a:off x="4796166" y="5433455"/>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09" name="Rectangle 25"/>
            <p:cNvSpPr>
              <a:spLocks noChangeArrowheads="1"/>
            </p:cNvSpPr>
            <p:nvPr/>
          </p:nvSpPr>
          <p:spPr bwMode="auto">
            <a:xfrm>
              <a:off x="4796166" y="5554031"/>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10" name="Rectangle 26"/>
            <p:cNvSpPr>
              <a:spLocks noChangeArrowheads="1"/>
            </p:cNvSpPr>
            <p:nvPr/>
          </p:nvSpPr>
          <p:spPr bwMode="auto">
            <a:xfrm>
              <a:off x="4796166" y="5675750"/>
              <a:ext cx="434302"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11" name="Rectangle 27"/>
            <p:cNvSpPr>
              <a:spLocks noChangeArrowheads="1"/>
            </p:cNvSpPr>
            <p:nvPr/>
          </p:nvSpPr>
          <p:spPr bwMode="auto">
            <a:xfrm>
              <a:off x="4796166" y="5675750"/>
              <a:ext cx="434302"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12" name="Rectangle 28"/>
            <p:cNvSpPr>
              <a:spLocks noChangeArrowheads="1"/>
            </p:cNvSpPr>
            <p:nvPr/>
          </p:nvSpPr>
          <p:spPr bwMode="auto">
            <a:xfrm>
              <a:off x="4796166" y="5312880"/>
              <a:ext cx="434302"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13" name="Freeform 29"/>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close/>
                </a:path>
              </a:pathLst>
            </a:custGeom>
            <a:solidFill>
              <a:srgbClr val="00498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14" name="Freeform 30"/>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15" name="Rectangle 31"/>
            <p:cNvSpPr>
              <a:spLocks noChangeArrowheads="1"/>
            </p:cNvSpPr>
            <p:nvPr/>
          </p:nvSpPr>
          <p:spPr bwMode="auto">
            <a:xfrm>
              <a:off x="4796166" y="5796326"/>
              <a:ext cx="242295"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16" name="Rectangle 32"/>
            <p:cNvSpPr>
              <a:spLocks noChangeArrowheads="1"/>
            </p:cNvSpPr>
            <p:nvPr/>
          </p:nvSpPr>
          <p:spPr bwMode="auto">
            <a:xfrm>
              <a:off x="4796166" y="5796326"/>
              <a:ext cx="242295"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17" name="Rectangle 33"/>
            <p:cNvSpPr>
              <a:spLocks noChangeArrowheads="1"/>
            </p:cNvSpPr>
            <p:nvPr/>
          </p:nvSpPr>
          <p:spPr bwMode="auto">
            <a:xfrm>
              <a:off x="4796166" y="5918045"/>
              <a:ext cx="242295"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18" name="Rectangle 34"/>
            <p:cNvSpPr>
              <a:spLocks noChangeArrowheads="1"/>
            </p:cNvSpPr>
            <p:nvPr/>
          </p:nvSpPr>
          <p:spPr bwMode="auto">
            <a:xfrm>
              <a:off x="4796166" y="5918045"/>
              <a:ext cx="242295"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19" name="Rectangle 35"/>
            <p:cNvSpPr>
              <a:spLocks noChangeArrowheads="1"/>
            </p:cNvSpPr>
            <p:nvPr/>
          </p:nvSpPr>
          <p:spPr bwMode="auto">
            <a:xfrm>
              <a:off x="4796166" y="6038621"/>
              <a:ext cx="242295"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20" name="Rectangle 36"/>
            <p:cNvSpPr>
              <a:spLocks noChangeArrowheads="1"/>
            </p:cNvSpPr>
            <p:nvPr/>
          </p:nvSpPr>
          <p:spPr bwMode="auto">
            <a:xfrm>
              <a:off x="4796166" y="6038621"/>
              <a:ext cx="242295"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21" name="Rectangle 37"/>
            <p:cNvSpPr>
              <a:spLocks noChangeArrowheads="1"/>
            </p:cNvSpPr>
            <p:nvPr/>
          </p:nvSpPr>
          <p:spPr bwMode="auto">
            <a:xfrm>
              <a:off x="4796166" y="6158625"/>
              <a:ext cx="242295" cy="70860"/>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22" name="Rectangle 38"/>
            <p:cNvSpPr>
              <a:spLocks noChangeArrowheads="1"/>
            </p:cNvSpPr>
            <p:nvPr/>
          </p:nvSpPr>
          <p:spPr bwMode="auto">
            <a:xfrm>
              <a:off x="4796166" y="6158625"/>
              <a:ext cx="242295" cy="70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23" name="Rectangle 39"/>
            <p:cNvSpPr>
              <a:spLocks noChangeArrowheads="1"/>
            </p:cNvSpPr>
            <p:nvPr/>
          </p:nvSpPr>
          <p:spPr bwMode="auto">
            <a:xfrm>
              <a:off x="4796166" y="5675750"/>
              <a:ext cx="242295"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24" name="Rectangle 40"/>
            <p:cNvSpPr>
              <a:spLocks noChangeArrowheads="1"/>
            </p:cNvSpPr>
            <p:nvPr/>
          </p:nvSpPr>
          <p:spPr bwMode="auto">
            <a:xfrm>
              <a:off x="4796166" y="5675750"/>
              <a:ext cx="242295"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25" name="Rectangle 41"/>
            <p:cNvSpPr>
              <a:spLocks noChangeArrowheads="1"/>
            </p:cNvSpPr>
            <p:nvPr/>
          </p:nvSpPr>
          <p:spPr bwMode="auto">
            <a:xfrm>
              <a:off x="4410437" y="5735181"/>
              <a:ext cx="540020" cy="674311"/>
            </a:xfrm>
            <a:prstGeom prst="rect">
              <a:avLst/>
            </a:prstGeom>
            <a:solidFill>
              <a:srgbClr val="0072C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26" name="Rectangle 42"/>
            <p:cNvSpPr>
              <a:spLocks noChangeArrowheads="1"/>
            </p:cNvSpPr>
            <p:nvPr/>
          </p:nvSpPr>
          <p:spPr bwMode="auto">
            <a:xfrm>
              <a:off x="4707020" y="6272344"/>
              <a:ext cx="70289" cy="137148"/>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27" name="Rectangle 43"/>
            <p:cNvSpPr>
              <a:spLocks noChangeArrowheads="1"/>
            </p:cNvSpPr>
            <p:nvPr/>
          </p:nvSpPr>
          <p:spPr bwMode="auto">
            <a:xfrm>
              <a:off x="4586444" y="6272344"/>
              <a:ext cx="68574" cy="137148"/>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28" name="Rectangle 44"/>
            <p:cNvSpPr>
              <a:spLocks noChangeArrowheads="1"/>
            </p:cNvSpPr>
            <p:nvPr/>
          </p:nvSpPr>
          <p:spPr bwMode="auto">
            <a:xfrm>
              <a:off x="4464153" y="5796326"/>
              <a:ext cx="434873"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29" name="Rectangle 45"/>
            <p:cNvSpPr>
              <a:spLocks noChangeArrowheads="1"/>
            </p:cNvSpPr>
            <p:nvPr/>
          </p:nvSpPr>
          <p:spPr bwMode="auto">
            <a:xfrm>
              <a:off x="4464153" y="5918045"/>
              <a:ext cx="434873"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30" name="Rectangle 46"/>
            <p:cNvSpPr>
              <a:spLocks noChangeArrowheads="1"/>
            </p:cNvSpPr>
            <p:nvPr/>
          </p:nvSpPr>
          <p:spPr bwMode="auto">
            <a:xfrm>
              <a:off x="4464153" y="6038621"/>
              <a:ext cx="434873"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sp>
          <p:nvSpPr>
            <p:cNvPr id="431" name="Rectangle 47"/>
            <p:cNvSpPr>
              <a:spLocks noChangeArrowheads="1"/>
            </p:cNvSpPr>
            <p:nvPr/>
          </p:nvSpPr>
          <p:spPr bwMode="auto">
            <a:xfrm>
              <a:off x="4464153" y="6158625"/>
              <a:ext cx="434873" cy="70860"/>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931330"/>
              <a:endParaRPr lang="en-US" dirty="0">
                <a:solidFill>
                  <a:srgbClr val="505050"/>
                </a:solidFill>
                <a:latin typeface="Segoe UI"/>
              </a:endParaRPr>
            </a:p>
          </p:txBody>
        </p:sp>
      </p:grpSp>
      <p:grpSp>
        <p:nvGrpSpPr>
          <p:cNvPr id="365" name="Group 364"/>
          <p:cNvGrpSpPr/>
          <p:nvPr/>
        </p:nvGrpSpPr>
        <p:grpSpPr>
          <a:xfrm>
            <a:off x="1010186" y="2915643"/>
            <a:ext cx="2899491" cy="1341544"/>
            <a:chOff x="533661" y="2806888"/>
            <a:chExt cx="4299044" cy="1989092"/>
          </a:xfrm>
        </p:grpSpPr>
        <p:sp>
          <p:nvSpPr>
            <p:cNvPr id="366" name="TextBox 365"/>
            <p:cNvSpPr txBox="1"/>
            <p:nvPr/>
          </p:nvSpPr>
          <p:spPr>
            <a:xfrm>
              <a:off x="3643986" y="4093193"/>
              <a:ext cx="1188719" cy="702787"/>
            </a:xfrm>
            <a:prstGeom prst="rect">
              <a:avLst/>
            </a:prstGeom>
            <a:noFill/>
            <a:ln>
              <a:noFill/>
            </a:ln>
          </p:spPr>
          <p:txBody>
            <a:bodyPr wrap="square" lIns="186521" tIns="149217" rIns="186521" bIns="149217" rtlCol="0">
              <a:spAutoFit/>
            </a:bodyPr>
            <a:lstStyle/>
            <a:p>
              <a:pPr algn="ctr" defTabSz="932597">
                <a:lnSpc>
                  <a:spcPct val="90000"/>
                </a:lnSpc>
              </a:pPr>
              <a:r>
                <a:rPr lang="en-US" sz="1122" dirty="0">
                  <a:gradFill>
                    <a:gsLst>
                      <a:gs pos="2917">
                        <a:srgbClr val="505050"/>
                      </a:gs>
                      <a:gs pos="30000">
                        <a:srgbClr val="505050"/>
                      </a:gs>
                    </a:gsLst>
                    <a:lin ang="5400000" scaled="0"/>
                  </a:gradFill>
                  <a:latin typeface="Segoe UI"/>
                </a:rPr>
                <a:t>Data</a:t>
              </a:r>
            </a:p>
          </p:txBody>
        </p:sp>
        <p:grpSp>
          <p:nvGrpSpPr>
            <p:cNvPr id="367" name="Group 366"/>
            <p:cNvGrpSpPr/>
            <p:nvPr/>
          </p:nvGrpSpPr>
          <p:grpSpPr>
            <a:xfrm>
              <a:off x="533661" y="2806888"/>
              <a:ext cx="4135458" cy="1989092"/>
              <a:chOff x="533661" y="2806888"/>
              <a:chExt cx="4135458" cy="1989092"/>
            </a:xfrm>
          </p:grpSpPr>
          <p:sp>
            <p:nvSpPr>
              <p:cNvPr id="368" name="Oval 367"/>
              <p:cNvSpPr/>
              <p:nvPr/>
            </p:nvSpPr>
            <p:spPr bwMode="auto">
              <a:xfrm>
                <a:off x="668334" y="3247653"/>
                <a:ext cx="895702" cy="895700"/>
              </a:xfrm>
              <a:prstGeom prst="ellipse">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1122" dirty="0">
                  <a:gradFill>
                    <a:gsLst>
                      <a:gs pos="0">
                        <a:srgbClr val="FFFFFF"/>
                      </a:gs>
                      <a:gs pos="100000">
                        <a:srgbClr val="FFFFFF"/>
                      </a:gs>
                    </a:gsLst>
                    <a:lin ang="5400000" scaled="0"/>
                  </a:gradFill>
                  <a:latin typeface="Segoe UI"/>
                </a:endParaRPr>
              </a:p>
            </p:txBody>
          </p:sp>
          <p:sp>
            <p:nvSpPr>
              <p:cNvPr id="369" name="Oval 368"/>
              <p:cNvSpPr/>
              <p:nvPr/>
            </p:nvSpPr>
            <p:spPr bwMode="auto">
              <a:xfrm>
                <a:off x="1703362" y="2806888"/>
                <a:ext cx="895702" cy="895700"/>
              </a:xfrm>
              <a:prstGeom prst="ellipse">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1122" dirty="0">
                  <a:gradFill>
                    <a:gsLst>
                      <a:gs pos="0">
                        <a:srgbClr val="FFFFFF"/>
                      </a:gs>
                      <a:gs pos="100000">
                        <a:srgbClr val="FFFFFF"/>
                      </a:gs>
                    </a:gsLst>
                    <a:lin ang="5400000" scaled="0"/>
                  </a:gradFill>
                  <a:latin typeface="Segoe UI"/>
                </a:endParaRPr>
              </a:p>
            </p:txBody>
          </p:sp>
          <p:sp>
            <p:nvSpPr>
              <p:cNvPr id="370" name="Oval 369"/>
              <p:cNvSpPr/>
              <p:nvPr/>
            </p:nvSpPr>
            <p:spPr bwMode="auto">
              <a:xfrm>
                <a:off x="2738390" y="2806888"/>
                <a:ext cx="895702" cy="895700"/>
              </a:xfrm>
              <a:prstGeom prst="ellipse">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1122" dirty="0">
                  <a:gradFill>
                    <a:gsLst>
                      <a:gs pos="0">
                        <a:srgbClr val="FFFFFF"/>
                      </a:gs>
                      <a:gs pos="100000">
                        <a:srgbClr val="FFFFFF"/>
                      </a:gs>
                    </a:gsLst>
                    <a:lin ang="5400000" scaled="0"/>
                  </a:gradFill>
                  <a:latin typeface="Segoe UI"/>
                </a:endParaRPr>
              </a:p>
            </p:txBody>
          </p:sp>
          <p:sp>
            <p:nvSpPr>
              <p:cNvPr id="371" name="Oval 370"/>
              <p:cNvSpPr/>
              <p:nvPr/>
            </p:nvSpPr>
            <p:spPr bwMode="auto">
              <a:xfrm>
                <a:off x="3773417" y="3247653"/>
                <a:ext cx="895702" cy="895700"/>
              </a:xfrm>
              <a:prstGeom prst="ellipse">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1122" dirty="0">
                  <a:gradFill>
                    <a:gsLst>
                      <a:gs pos="0">
                        <a:srgbClr val="FFFFFF"/>
                      </a:gs>
                      <a:gs pos="100000">
                        <a:srgbClr val="FFFFFF"/>
                      </a:gs>
                    </a:gsLst>
                    <a:lin ang="5400000" scaled="0"/>
                  </a:gradFill>
                  <a:latin typeface="Segoe UI"/>
                </a:endParaRPr>
              </a:p>
            </p:txBody>
          </p:sp>
          <p:sp>
            <p:nvSpPr>
              <p:cNvPr id="372" name="TextBox 371"/>
              <p:cNvSpPr txBox="1"/>
              <p:nvPr/>
            </p:nvSpPr>
            <p:spPr>
              <a:xfrm>
                <a:off x="533661" y="4093193"/>
                <a:ext cx="1188719" cy="702787"/>
              </a:xfrm>
              <a:prstGeom prst="rect">
                <a:avLst/>
              </a:prstGeom>
              <a:noFill/>
              <a:ln>
                <a:noFill/>
              </a:ln>
            </p:spPr>
            <p:txBody>
              <a:bodyPr wrap="square" lIns="186521" tIns="149217" rIns="186521" bIns="149217" rtlCol="0">
                <a:spAutoFit/>
              </a:bodyPr>
              <a:lstStyle/>
              <a:p>
                <a:pPr algn="ctr" defTabSz="932597">
                  <a:lnSpc>
                    <a:spcPct val="90000"/>
                  </a:lnSpc>
                </a:pPr>
                <a:r>
                  <a:rPr lang="en-US" sz="1122" dirty="0">
                    <a:gradFill>
                      <a:gsLst>
                        <a:gs pos="2917">
                          <a:srgbClr val="505050"/>
                        </a:gs>
                        <a:gs pos="30000">
                          <a:srgbClr val="505050"/>
                        </a:gs>
                      </a:gsLst>
                      <a:lin ang="5400000" scaled="0"/>
                    </a:gradFill>
                    <a:latin typeface="Segoe UI"/>
                  </a:rPr>
                  <a:t>Users</a:t>
                </a:r>
              </a:p>
            </p:txBody>
          </p:sp>
          <p:sp>
            <p:nvSpPr>
              <p:cNvPr id="373" name="TextBox 372"/>
              <p:cNvSpPr txBox="1"/>
              <p:nvPr/>
            </p:nvSpPr>
            <p:spPr>
              <a:xfrm>
                <a:off x="1499991" y="3652428"/>
                <a:ext cx="1326570" cy="681454"/>
              </a:xfrm>
              <a:prstGeom prst="rect">
                <a:avLst/>
              </a:prstGeom>
              <a:noFill/>
              <a:ln>
                <a:noFill/>
              </a:ln>
            </p:spPr>
            <p:txBody>
              <a:bodyPr wrap="square" lIns="186521" tIns="149217" rIns="186521" bIns="149217" rtlCol="0">
                <a:spAutoFit/>
              </a:bodyPr>
              <a:lstStyle/>
              <a:p>
                <a:pPr algn="ctr" defTabSz="932597">
                  <a:lnSpc>
                    <a:spcPct val="90000"/>
                  </a:lnSpc>
                </a:pPr>
                <a:r>
                  <a:rPr lang="en-US" sz="1122" dirty="0">
                    <a:gradFill>
                      <a:gsLst>
                        <a:gs pos="2917">
                          <a:srgbClr val="505050"/>
                        </a:gs>
                        <a:gs pos="30000">
                          <a:srgbClr val="505050"/>
                        </a:gs>
                      </a:gsLst>
                      <a:lin ang="5400000" scaled="0"/>
                    </a:gradFill>
                    <a:latin typeface="Segoe UI"/>
                  </a:rPr>
                  <a:t>Devices</a:t>
                </a:r>
              </a:p>
            </p:txBody>
          </p:sp>
          <p:sp>
            <p:nvSpPr>
              <p:cNvPr id="374" name="TextBox 373"/>
              <p:cNvSpPr txBox="1"/>
              <p:nvPr/>
            </p:nvSpPr>
            <p:spPr>
              <a:xfrm>
                <a:off x="2619038" y="3652428"/>
                <a:ext cx="1188719" cy="702787"/>
              </a:xfrm>
              <a:prstGeom prst="rect">
                <a:avLst/>
              </a:prstGeom>
              <a:noFill/>
              <a:ln>
                <a:noFill/>
              </a:ln>
            </p:spPr>
            <p:txBody>
              <a:bodyPr wrap="square" lIns="186521" tIns="149217" rIns="186521" bIns="149217" rtlCol="0">
                <a:spAutoFit/>
              </a:bodyPr>
              <a:lstStyle/>
              <a:p>
                <a:pPr algn="ctr" defTabSz="932597">
                  <a:lnSpc>
                    <a:spcPct val="90000"/>
                  </a:lnSpc>
                </a:pPr>
                <a:r>
                  <a:rPr lang="en-US" sz="1122" dirty="0">
                    <a:gradFill>
                      <a:gsLst>
                        <a:gs pos="2917">
                          <a:srgbClr val="505050"/>
                        </a:gs>
                        <a:gs pos="30000">
                          <a:srgbClr val="505050"/>
                        </a:gs>
                      </a:gsLst>
                      <a:lin ang="5400000" scaled="0"/>
                    </a:gradFill>
                    <a:latin typeface="Segoe UI"/>
                  </a:rPr>
                  <a:t>Apps</a:t>
                </a:r>
              </a:p>
            </p:txBody>
          </p:sp>
          <p:grpSp>
            <p:nvGrpSpPr>
              <p:cNvPr id="376" name="Group 125"/>
              <p:cNvGrpSpPr>
                <a:grpSpLocks/>
              </p:cNvGrpSpPr>
              <p:nvPr/>
            </p:nvGrpSpPr>
            <p:grpSpPr bwMode="auto">
              <a:xfrm>
                <a:off x="3000385" y="3039951"/>
                <a:ext cx="389068" cy="389066"/>
                <a:chOff x="5901205" y="2581861"/>
                <a:chExt cx="692673" cy="697276"/>
              </a:xfrm>
            </p:grpSpPr>
            <p:sp>
              <p:nvSpPr>
                <p:cNvPr id="391" name="Oval 12"/>
                <p:cNvSpPr>
                  <a:spLocks noChangeArrowheads="1"/>
                </p:cNvSpPr>
                <p:nvPr/>
              </p:nvSpPr>
              <p:spPr bwMode="auto">
                <a:xfrm>
                  <a:off x="5901205" y="2581861"/>
                  <a:ext cx="692673" cy="697276"/>
                </a:xfrm>
                <a:prstGeom prst="ellipse">
                  <a:avLst/>
                </a:prstGeom>
                <a:solidFill>
                  <a:srgbClr val="00B2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122" dirty="0">
                    <a:solidFill>
                      <a:srgbClr val="505050"/>
                    </a:solidFill>
                    <a:latin typeface="Segoe UI"/>
                  </a:endParaRPr>
                </a:p>
              </p:txBody>
            </p:sp>
            <p:sp>
              <p:nvSpPr>
                <p:cNvPr id="392" name="Freeform 13"/>
                <p:cNvSpPr>
                  <a:spLocks/>
                </p:cNvSpPr>
                <p:nvPr/>
              </p:nvSpPr>
              <p:spPr bwMode="auto">
                <a:xfrm>
                  <a:off x="6062554" y="2824089"/>
                  <a:ext cx="187773" cy="316434"/>
                </a:xfrm>
                <a:custGeom>
                  <a:avLst/>
                  <a:gdLst>
                    <a:gd name="T0" fmla="*/ 163 w 163"/>
                    <a:gd name="T1" fmla="*/ 90 h 275"/>
                    <a:gd name="T2" fmla="*/ 161 w 163"/>
                    <a:gd name="T3" fmla="*/ 275 h 275"/>
                    <a:gd name="T4" fmla="*/ 0 w 163"/>
                    <a:gd name="T5" fmla="*/ 183 h 275"/>
                    <a:gd name="T6" fmla="*/ 0 w 163"/>
                    <a:gd name="T7" fmla="*/ 0 h 275"/>
                    <a:gd name="T8" fmla="*/ 163 w 163"/>
                    <a:gd name="T9" fmla="*/ 90 h 275"/>
                  </a:gdLst>
                  <a:ahLst/>
                  <a:cxnLst>
                    <a:cxn ang="0">
                      <a:pos x="T0" y="T1"/>
                    </a:cxn>
                    <a:cxn ang="0">
                      <a:pos x="T2" y="T3"/>
                    </a:cxn>
                    <a:cxn ang="0">
                      <a:pos x="T4" y="T5"/>
                    </a:cxn>
                    <a:cxn ang="0">
                      <a:pos x="T6" y="T7"/>
                    </a:cxn>
                    <a:cxn ang="0">
                      <a:pos x="T8" y="T9"/>
                    </a:cxn>
                  </a:cxnLst>
                  <a:rect l="0" t="0" r="r" b="b"/>
                  <a:pathLst>
                    <a:path w="163" h="275">
                      <a:moveTo>
                        <a:pt x="163" y="90"/>
                      </a:moveTo>
                      <a:lnTo>
                        <a:pt x="161" y="275"/>
                      </a:lnTo>
                      <a:lnTo>
                        <a:pt x="0" y="183"/>
                      </a:lnTo>
                      <a:lnTo>
                        <a:pt x="0" y="0"/>
                      </a:lnTo>
                      <a:lnTo>
                        <a:pt x="163" y="90"/>
                      </a:lnTo>
                      <a:close/>
                    </a:path>
                  </a:pathLst>
                </a:custGeom>
                <a:solidFill>
                  <a:srgbClr val="009E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122" dirty="0">
                    <a:solidFill>
                      <a:srgbClr val="505050"/>
                    </a:solidFill>
                    <a:latin typeface="Segoe UI"/>
                  </a:endParaRPr>
                </a:p>
              </p:txBody>
            </p:sp>
            <p:sp>
              <p:nvSpPr>
                <p:cNvPr id="393" name="Freeform 14"/>
                <p:cNvSpPr>
                  <a:spLocks/>
                </p:cNvSpPr>
                <p:nvPr/>
              </p:nvSpPr>
              <p:spPr bwMode="auto">
                <a:xfrm>
                  <a:off x="6247545" y="2824089"/>
                  <a:ext cx="184991" cy="316434"/>
                </a:xfrm>
                <a:custGeom>
                  <a:avLst/>
                  <a:gdLst>
                    <a:gd name="T0" fmla="*/ 2 w 161"/>
                    <a:gd name="T1" fmla="*/ 90 h 275"/>
                    <a:gd name="T2" fmla="*/ 0 w 161"/>
                    <a:gd name="T3" fmla="*/ 275 h 275"/>
                    <a:gd name="T4" fmla="*/ 161 w 161"/>
                    <a:gd name="T5" fmla="*/ 183 h 275"/>
                    <a:gd name="T6" fmla="*/ 161 w 161"/>
                    <a:gd name="T7" fmla="*/ 0 h 275"/>
                    <a:gd name="T8" fmla="*/ 2 w 161"/>
                    <a:gd name="T9" fmla="*/ 90 h 275"/>
                  </a:gdLst>
                  <a:ahLst/>
                  <a:cxnLst>
                    <a:cxn ang="0">
                      <a:pos x="T0" y="T1"/>
                    </a:cxn>
                    <a:cxn ang="0">
                      <a:pos x="T2" y="T3"/>
                    </a:cxn>
                    <a:cxn ang="0">
                      <a:pos x="T4" y="T5"/>
                    </a:cxn>
                    <a:cxn ang="0">
                      <a:pos x="T6" y="T7"/>
                    </a:cxn>
                    <a:cxn ang="0">
                      <a:pos x="T8" y="T9"/>
                    </a:cxn>
                  </a:cxnLst>
                  <a:rect l="0" t="0" r="r" b="b"/>
                  <a:pathLst>
                    <a:path w="161" h="275">
                      <a:moveTo>
                        <a:pt x="2" y="90"/>
                      </a:moveTo>
                      <a:lnTo>
                        <a:pt x="0" y="275"/>
                      </a:lnTo>
                      <a:lnTo>
                        <a:pt x="161" y="183"/>
                      </a:lnTo>
                      <a:lnTo>
                        <a:pt x="161" y="0"/>
                      </a:lnTo>
                      <a:lnTo>
                        <a:pt x="2" y="90"/>
                      </a:lnTo>
                      <a:close/>
                    </a:path>
                  </a:pathLst>
                </a:custGeom>
                <a:solidFill>
                  <a:srgbClr val="0072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122" dirty="0">
                    <a:solidFill>
                      <a:srgbClr val="505050"/>
                    </a:solidFill>
                    <a:latin typeface="Segoe UI"/>
                  </a:endParaRPr>
                </a:p>
              </p:txBody>
            </p:sp>
            <p:sp>
              <p:nvSpPr>
                <p:cNvPr id="394" name="Freeform 15"/>
                <p:cNvSpPr>
                  <a:spLocks/>
                </p:cNvSpPr>
                <p:nvPr/>
              </p:nvSpPr>
              <p:spPr bwMode="auto">
                <a:xfrm>
                  <a:off x="6062554" y="2717677"/>
                  <a:ext cx="369982" cy="212823"/>
                </a:xfrm>
                <a:custGeom>
                  <a:avLst/>
                  <a:gdLst>
                    <a:gd name="T0" fmla="*/ 163 w 322"/>
                    <a:gd name="T1" fmla="*/ 185 h 185"/>
                    <a:gd name="T2" fmla="*/ 0 w 322"/>
                    <a:gd name="T3" fmla="*/ 90 h 185"/>
                    <a:gd name="T4" fmla="*/ 161 w 322"/>
                    <a:gd name="T5" fmla="*/ 0 h 185"/>
                    <a:gd name="T6" fmla="*/ 322 w 322"/>
                    <a:gd name="T7" fmla="*/ 90 h 185"/>
                    <a:gd name="T8" fmla="*/ 163 w 322"/>
                    <a:gd name="T9" fmla="*/ 185 h 185"/>
                  </a:gdLst>
                  <a:ahLst/>
                  <a:cxnLst>
                    <a:cxn ang="0">
                      <a:pos x="T0" y="T1"/>
                    </a:cxn>
                    <a:cxn ang="0">
                      <a:pos x="T2" y="T3"/>
                    </a:cxn>
                    <a:cxn ang="0">
                      <a:pos x="T4" y="T5"/>
                    </a:cxn>
                    <a:cxn ang="0">
                      <a:pos x="T6" y="T7"/>
                    </a:cxn>
                    <a:cxn ang="0">
                      <a:pos x="T8" y="T9"/>
                    </a:cxn>
                  </a:cxnLst>
                  <a:rect l="0" t="0" r="r" b="b"/>
                  <a:pathLst>
                    <a:path w="322" h="185">
                      <a:moveTo>
                        <a:pt x="163" y="185"/>
                      </a:moveTo>
                      <a:lnTo>
                        <a:pt x="0" y="90"/>
                      </a:lnTo>
                      <a:lnTo>
                        <a:pt x="161" y="0"/>
                      </a:lnTo>
                      <a:lnTo>
                        <a:pt x="322" y="90"/>
                      </a:lnTo>
                      <a:lnTo>
                        <a:pt x="163" y="185"/>
                      </a:lnTo>
                      <a:close/>
                    </a:path>
                  </a:pathLst>
                </a:custGeom>
                <a:solidFill>
                  <a:srgbClr val="55D45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122" dirty="0">
                    <a:solidFill>
                      <a:srgbClr val="505050"/>
                    </a:solidFill>
                    <a:latin typeface="Segoe UI"/>
                  </a:endParaRPr>
                </a:p>
              </p:txBody>
            </p:sp>
          </p:grpSp>
          <p:grpSp>
            <p:nvGrpSpPr>
              <p:cNvPr id="377" name="Group 376"/>
              <p:cNvGrpSpPr/>
              <p:nvPr/>
            </p:nvGrpSpPr>
            <p:grpSpPr>
              <a:xfrm>
                <a:off x="4047990" y="3491560"/>
                <a:ext cx="368080" cy="367380"/>
                <a:chOff x="9318560" y="3139237"/>
                <a:chExt cx="747926" cy="746500"/>
              </a:xfrm>
            </p:grpSpPr>
            <p:grpSp>
              <p:nvGrpSpPr>
                <p:cNvPr id="379" name="Group 378"/>
                <p:cNvGrpSpPr/>
                <p:nvPr/>
              </p:nvGrpSpPr>
              <p:grpSpPr>
                <a:xfrm>
                  <a:off x="9318560" y="3139237"/>
                  <a:ext cx="747926" cy="746500"/>
                  <a:chOff x="12965113" y="3141663"/>
                  <a:chExt cx="1665287" cy="1662112"/>
                </a:xfrm>
                <a:solidFill>
                  <a:schemeClr val="accent4"/>
                </a:solidFill>
              </p:grpSpPr>
              <p:sp>
                <p:nvSpPr>
                  <p:cNvPr id="381" name="Freeform 42"/>
                  <p:cNvSpPr>
                    <a:spLocks/>
                  </p:cNvSpPr>
                  <p:nvPr/>
                </p:nvSpPr>
                <p:spPr bwMode="auto">
                  <a:xfrm>
                    <a:off x="13987463" y="3486150"/>
                    <a:ext cx="76200" cy="192087"/>
                  </a:xfrm>
                  <a:custGeom>
                    <a:avLst/>
                    <a:gdLst>
                      <a:gd name="T0" fmla="*/ 10 w 20"/>
                      <a:gd name="T1" fmla="*/ 0 h 51"/>
                      <a:gd name="T2" fmla="*/ 0 w 20"/>
                      <a:gd name="T3" fmla="*/ 26 h 51"/>
                      <a:gd name="T4" fmla="*/ 10 w 20"/>
                      <a:gd name="T5" fmla="*/ 51 h 51"/>
                      <a:gd name="T6" fmla="*/ 20 w 20"/>
                      <a:gd name="T7" fmla="*/ 25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5"/>
                        </a:cubicBezTo>
                        <a:cubicBezTo>
                          <a:pt x="20" y="9"/>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122" dirty="0">
                      <a:solidFill>
                        <a:srgbClr val="505050"/>
                      </a:solidFill>
                      <a:latin typeface="Segoe UI"/>
                    </a:endParaRPr>
                  </a:p>
                </p:txBody>
              </p:sp>
              <p:sp>
                <p:nvSpPr>
                  <p:cNvPr id="382" name="Freeform 43"/>
                  <p:cNvSpPr>
                    <a:spLocks/>
                  </p:cNvSpPr>
                  <p:nvPr/>
                </p:nvSpPr>
                <p:spPr bwMode="auto">
                  <a:xfrm>
                    <a:off x="13987463" y="4267200"/>
                    <a:ext cx="76200" cy="193675"/>
                  </a:xfrm>
                  <a:custGeom>
                    <a:avLst/>
                    <a:gdLst>
                      <a:gd name="T0" fmla="*/ 10 w 20"/>
                      <a:gd name="T1" fmla="*/ 0 h 51"/>
                      <a:gd name="T2" fmla="*/ 0 w 20"/>
                      <a:gd name="T3" fmla="*/ 26 h 51"/>
                      <a:gd name="T4" fmla="*/ 10 w 20"/>
                      <a:gd name="T5" fmla="*/ 51 h 51"/>
                      <a:gd name="T6" fmla="*/ 20 w 20"/>
                      <a:gd name="T7" fmla="*/ 26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6"/>
                        </a:cubicBezTo>
                        <a:cubicBezTo>
                          <a:pt x="20" y="9"/>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122" dirty="0">
                      <a:solidFill>
                        <a:srgbClr val="505050"/>
                      </a:solidFill>
                      <a:latin typeface="Segoe UI"/>
                    </a:endParaRPr>
                  </a:p>
                </p:txBody>
              </p:sp>
              <p:sp>
                <p:nvSpPr>
                  <p:cNvPr id="383" name="Freeform 44"/>
                  <p:cNvSpPr>
                    <a:spLocks/>
                  </p:cNvSpPr>
                  <p:nvPr/>
                </p:nvSpPr>
                <p:spPr bwMode="auto">
                  <a:xfrm>
                    <a:off x="13530263" y="3486150"/>
                    <a:ext cx="76200" cy="192087"/>
                  </a:xfrm>
                  <a:custGeom>
                    <a:avLst/>
                    <a:gdLst>
                      <a:gd name="T0" fmla="*/ 10 w 20"/>
                      <a:gd name="T1" fmla="*/ 0 h 51"/>
                      <a:gd name="T2" fmla="*/ 0 w 20"/>
                      <a:gd name="T3" fmla="*/ 26 h 51"/>
                      <a:gd name="T4" fmla="*/ 10 w 20"/>
                      <a:gd name="T5" fmla="*/ 51 h 51"/>
                      <a:gd name="T6" fmla="*/ 20 w 20"/>
                      <a:gd name="T7" fmla="*/ 25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5"/>
                        </a:cubicBezTo>
                        <a:cubicBezTo>
                          <a:pt x="20" y="9"/>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122" dirty="0">
                      <a:solidFill>
                        <a:srgbClr val="505050"/>
                      </a:solidFill>
                      <a:latin typeface="Segoe UI"/>
                    </a:endParaRPr>
                  </a:p>
                </p:txBody>
              </p:sp>
              <p:sp>
                <p:nvSpPr>
                  <p:cNvPr id="384" name="Freeform 45"/>
                  <p:cNvSpPr>
                    <a:spLocks/>
                  </p:cNvSpPr>
                  <p:nvPr/>
                </p:nvSpPr>
                <p:spPr bwMode="auto">
                  <a:xfrm>
                    <a:off x="13754100" y="3878263"/>
                    <a:ext cx="74612" cy="188912"/>
                  </a:xfrm>
                  <a:custGeom>
                    <a:avLst/>
                    <a:gdLst>
                      <a:gd name="T0" fmla="*/ 11 w 20"/>
                      <a:gd name="T1" fmla="*/ 0 h 50"/>
                      <a:gd name="T2" fmla="*/ 0 w 20"/>
                      <a:gd name="T3" fmla="*/ 26 h 50"/>
                      <a:gd name="T4" fmla="*/ 11 w 20"/>
                      <a:gd name="T5" fmla="*/ 50 h 50"/>
                      <a:gd name="T6" fmla="*/ 20 w 20"/>
                      <a:gd name="T7" fmla="*/ 25 h 50"/>
                      <a:gd name="T8" fmla="*/ 11 w 20"/>
                      <a:gd name="T9" fmla="*/ 0 h 50"/>
                    </a:gdLst>
                    <a:ahLst/>
                    <a:cxnLst>
                      <a:cxn ang="0">
                        <a:pos x="T0" y="T1"/>
                      </a:cxn>
                      <a:cxn ang="0">
                        <a:pos x="T2" y="T3"/>
                      </a:cxn>
                      <a:cxn ang="0">
                        <a:pos x="T4" y="T5"/>
                      </a:cxn>
                      <a:cxn ang="0">
                        <a:pos x="T6" y="T7"/>
                      </a:cxn>
                      <a:cxn ang="0">
                        <a:pos x="T8" y="T9"/>
                      </a:cxn>
                    </a:cxnLst>
                    <a:rect l="0" t="0" r="r" b="b"/>
                    <a:pathLst>
                      <a:path w="20" h="50">
                        <a:moveTo>
                          <a:pt x="11" y="0"/>
                        </a:moveTo>
                        <a:cubicBezTo>
                          <a:pt x="4" y="0"/>
                          <a:pt x="0" y="8"/>
                          <a:pt x="0" y="26"/>
                        </a:cubicBezTo>
                        <a:cubicBezTo>
                          <a:pt x="0" y="42"/>
                          <a:pt x="4" y="50"/>
                          <a:pt x="11" y="50"/>
                        </a:cubicBezTo>
                        <a:cubicBezTo>
                          <a:pt x="17" y="50"/>
                          <a:pt x="20" y="42"/>
                          <a:pt x="20" y="25"/>
                        </a:cubicBezTo>
                        <a:cubicBezTo>
                          <a:pt x="20" y="8"/>
                          <a:pt x="17" y="0"/>
                          <a:pt x="11"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122" dirty="0">
                      <a:solidFill>
                        <a:srgbClr val="505050"/>
                      </a:solidFill>
                      <a:latin typeface="Segoe UI"/>
                    </a:endParaRPr>
                  </a:p>
                </p:txBody>
              </p:sp>
              <p:sp>
                <p:nvSpPr>
                  <p:cNvPr id="385" name="Freeform 46"/>
                  <p:cNvSpPr>
                    <a:spLocks/>
                  </p:cNvSpPr>
                  <p:nvPr/>
                </p:nvSpPr>
                <p:spPr bwMode="auto">
                  <a:xfrm>
                    <a:off x="13288963" y="4267200"/>
                    <a:ext cx="76200" cy="193675"/>
                  </a:xfrm>
                  <a:custGeom>
                    <a:avLst/>
                    <a:gdLst>
                      <a:gd name="T0" fmla="*/ 10 w 20"/>
                      <a:gd name="T1" fmla="*/ 0 h 51"/>
                      <a:gd name="T2" fmla="*/ 0 w 20"/>
                      <a:gd name="T3" fmla="*/ 26 h 51"/>
                      <a:gd name="T4" fmla="*/ 10 w 20"/>
                      <a:gd name="T5" fmla="*/ 51 h 51"/>
                      <a:gd name="T6" fmla="*/ 20 w 20"/>
                      <a:gd name="T7" fmla="*/ 26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6"/>
                        </a:cubicBezTo>
                        <a:cubicBezTo>
                          <a:pt x="20" y="9"/>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122" dirty="0">
                      <a:solidFill>
                        <a:srgbClr val="505050"/>
                      </a:solidFill>
                      <a:latin typeface="Segoe UI"/>
                    </a:endParaRPr>
                  </a:p>
                </p:txBody>
              </p:sp>
              <p:sp>
                <p:nvSpPr>
                  <p:cNvPr id="386" name="Freeform 47"/>
                  <p:cNvSpPr>
                    <a:spLocks/>
                  </p:cNvSpPr>
                  <p:nvPr/>
                </p:nvSpPr>
                <p:spPr bwMode="auto">
                  <a:xfrm>
                    <a:off x="13530263" y="4267200"/>
                    <a:ext cx="76200" cy="193675"/>
                  </a:xfrm>
                  <a:custGeom>
                    <a:avLst/>
                    <a:gdLst>
                      <a:gd name="T0" fmla="*/ 10 w 20"/>
                      <a:gd name="T1" fmla="*/ 0 h 51"/>
                      <a:gd name="T2" fmla="*/ 0 w 20"/>
                      <a:gd name="T3" fmla="*/ 26 h 51"/>
                      <a:gd name="T4" fmla="*/ 10 w 20"/>
                      <a:gd name="T5" fmla="*/ 51 h 51"/>
                      <a:gd name="T6" fmla="*/ 20 w 20"/>
                      <a:gd name="T7" fmla="*/ 26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6"/>
                        </a:cubicBezTo>
                        <a:cubicBezTo>
                          <a:pt x="20" y="9"/>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122" dirty="0">
                      <a:solidFill>
                        <a:srgbClr val="505050"/>
                      </a:solidFill>
                      <a:latin typeface="Segoe UI"/>
                    </a:endParaRPr>
                  </a:p>
                </p:txBody>
              </p:sp>
              <p:sp>
                <p:nvSpPr>
                  <p:cNvPr id="387" name="Freeform 48"/>
                  <p:cNvSpPr>
                    <a:spLocks/>
                  </p:cNvSpPr>
                  <p:nvPr/>
                </p:nvSpPr>
                <p:spPr bwMode="auto">
                  <a:xfrm>
                    <a:off x="13288963" y="3878263"/>
                    <a:ext cx="76200" cy="188912"/>
                  </a:xfrm>
                  <a:custGeom>
                    <a:avLst/>
                    <a:gdLst>
                      <a:gd name="T0" fmla="*/ 10 w 20"/>
                      <a:gd name="T1" fmla="*/ 0 h 50"/>
                      <a:gd name="T2" fmla="*/ 0 w 20"/>
                      <a:gd name="T3" fmla="*/ 26 h 50"/>
                      <a:gd name="T4" fmla="*/ 10 w 20"/>
                      <a:gd name="T5" fmla="*/ 50 h 50"/>
                      <a:gd name="T6" fmla="*/ 20 w 20"/>
                      <a:gd name="T7" fmla="*/ 25 h 50"/>
                      <a:gd name="T8" fmla="*/ 10 w 20"/>
                      <a:gd name="T9" fmla="*/ 0 h 50"/>
                    </a:gdLst>
                    <a:ahLst/>
                    <a:cxnLst>
                      <a:cxn ang="0">
                        <a:pos x="T0" y="T1"/>
                      </a:cxn>
                      <a:cxn ang="0">
                        <a:pos x="T2" y="T3"/>
                      </a:cxn>
                      <a:cxn ang="0">
                        <a:pos x="T4" y="T5"/>
                      </a:cxn>
                      <a:cxn ang="0">
                        <a:pos x="T6" y="T7"/>
                      </a:cxn>
                      <a:cxn ang="0">
                        <a:pos x="T8" y="T9"/>
                      </a:cxn>
                    </a:cxnLst>
                    <a:rect l="0" t="0" r="r" b="b"/>
                    <a:pathLst>
                      <a:path w="20" h="50">
                        <a:moveTo>
                          <a:pt x="10" y="0"/>
                        </a:moveTo>
                        <a:cubicBezTo>
                          <a:pt x="3" y="0"/>
                          <a:pt x="0" y="8"/>
                          <a:pt x="0" y="26"/>
                        </a:cubicBezTo>
                        <a:cubicBezTo>
                          <a:pt x="0" y="42"/>
                          <a:pt x="3" y="50"/>
                          <a:pt x="10" y="50"/>
                        </a:cubicBezTo>
                        <a:cubicBezTo>
                          <a:pt x="17" y="50"/>
                          <a:pt x="20" y="42"/>
                          <a:pt x="20" y="25"/>
                        </a:cubicBezTo>
                        <a:cubicBezTo>
                          <a:pt x="20" y="8"/>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122" dirty="0">
                      <a:solidFill>
                        <a:srgbClr val="505050"/>
                      </a:solidFill>
                      <a:latin typeface="Segoe UI"/>
                    </a:endParaRPr>
                  </a:p>
                </p:txBody>
              </p:sp>
              <p:sp>
                <p:nvSpPr>
                  <p:cNvPr id="388" name="Freeform 49"/>
                  <p:cNvSpPr>
                    <a:spLocks/>
                  </p:cNvSpPr>
                  <p:nvPr/>
                </p:nvSpPr>
                <p:spPr bwMode="auto">
                  <a:xfrm>
                    <a:off x="14230350" y="4267200"/>
                    <a:ext cx="74612" cy="193675"/>
                  </a:xfrm>
                  <a:custGeom>
                    <a:avLst/>
                    <a:gdLst>
                      <a:gd name="T0" fmla="*/ 10 w 20"/>
                      <a:gd name="T1" fmla="*/ 0 h 51"/>
                      <a:gd name="T2" fmla="*/ 0 w 20"/>
                      <a:gd name="T3" fmla="*/ 26 h 51"/>
                      <a:gd name="T4" fmla="*/ 10 w 20"/>
                      <a:gd name="T5" fmla="*/ 51 h 51"/>
                      <a:gd name="T6" fmla="*/ 20 w 20"/>
                      <a:gd name="T7" fmla="*/ 26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6"/>
                        </a:cubicBezTo>
                        <a:cubicBezTo>
                          <a:pt x="20" y="9"/>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122" dirty="0">
                      <a:solidFill>
                        <a:srgbClr val="505050"/>
                      </a:solidFill>
                      <a:latin typeface="Segoe UI"/>
                    </a:endParaRPr>
                  </a:p>
                </p:txBody>
              </p:sp>
              <p:sp>
                <p:nvSpPr>
                  <p:cNvPr id="389" name="Freeform 50"/>
                  <p:cNvSpPr>
                    <a:spLocks noEditPoints="1"/>
                  </p:cNvSpPr>
                  <p:nvPr/>
                </p:nvSpPr>
                <p:spPr bwMode="auto">
                  <a:xfrm>
                    <a:off x="12965113" y="3141663"/>
                    <a:ext cx="1665287" cy="1662112"/>
                  </a:xfrm>
                  <a:custGeom>
                    <a:avLst/>
                    <a:gdLst>
                      <a:gd name="T0" fmla="*/ 441 w 441"/>
                      <a:gd name="T1" fmla="*/ 440 h 440"/>
                      <a:gd name="T2" fmla="*/ 326 w 441"/>
                      <a:gd name="T3" fmla="*/ 89 h 440"/>
                      <a:gd name="T4" fmla="*/ 357 w 441"/>
                      <a:gd name="T5" fmla="*/ 79 h 440"/>
                      <a:gd name="T6" fmla="*/ 341 w 441"/>
                      <a:gd name="T7" fmla="*/ 97 h 440"/>
                      <a:gd name="T8" fmla="*/ 330 w 441"/>
                      <a:gd name="T9" fmla="*/ 102 h 440"/>
                      <a:gd name="T10" fmla="*/ 200 w 441"/>
                      <a:gd name="T11" fmla="*/ 89 h 440"/>
                      <a:gd name="T12" fmla="*/ 232 w 441"/>
                      <a:gd name="T13" fmla="*/ 79 h 440"/>
                      <a:gd name="T14" fmla="*/ 216 w 441"/>
                      <a:gd name="T15" fmla="*/ 97 h 440"/>
                      <a:gd name="T16" fmla="*/ 205 w 441"/>
                      <a:gd name="T17" fmla="*/ 102 h 440"/>
                      <a:gd name="T18" fmla="*/ 77 w 441"/>
                      <a:gd name="T19" fmla="*/ 89 h 440"/>
                      <a:gd name="T20" fmla="*/ 108 w 441"/>
                      <a:gd name="T21" fmla="*/ 79 h 440"/>
                      <a:gd name="T22" fmla="*/ 92 w 441"/>
                      <a:gd name="T23" fmla="*/ 97 h 440"/>
                      <a:gd name="T24" fmla="*/ 81 w 441"/>
                      <a:gd name="T25" fmla="*/ 102 h 440"/>
                      <a:gd name="T26" fmla="*/ 115 w 441"/>
                      <a:gd name="T27" fmla="*/ 351 h 440"/>
                      <a:gd name="T28" fmla="*/ 77 w 441"/>
                      <a:gd name="T29" fmla="*/ 296 h 440"/>
                      <a:gd name="T30" fmla="*/ 115 w 441"/>
                      <a:gd name="T31" fmla="*/ 351 h 440"/>
                      <a:gd name="T32" fmla="*/ 70 w 441"/>
                      <a:gd name="T33" fmla="*/ 221 h 440"/>
                      <a:gd name="T34" fmla="*/ 122 w 441"/>
                      <a:gd name="T35" fmla="*/ 220 h 440"/>
                      <a:gd name="T36" fmla="*/ 159 w 441"/>
                      <a:gd name="T37" fmla="*/ 361 h 440"/>
                      <a:gd name="T38" fmla="*/ 161 w 441"/>
                      <a:gd name="T39" fmla="*/ 286 h 440"/>
                      <a:gd name="T40" fmla="*/ 153 w 441"/>
                      <a:gd name="T41" fmla="*/ 202 h 440"/>
                      <a:gd name="T42" fmla="*/ 141 w 441"/>
                      <a:gd name="T43" fmla="*/ 206 h 440"/>
                      <a:gd name="T44" fmla="*/ 162 w 441"/>
                      <a:gd name="T45" fmla="*/ 182 h 440"/>
                      <a:gd name="T46" fmla="*/ 156 w 441"/>
                      <a:gd name="T47" fmla="*/ 256 h 440"/>
                      <a:gd name="T48" fmla="*/ 179 w 441"/>
                      <a:gd name="T49" fmla="*/ 144 h 440"/>
                      <a:gd name="T50" fmla="*/ 141 w 441"/>
                      <a:gd name="T51" fmla="*/ 89 h 440"/>
                      <a:gd name="T52" fmla="*/ 179 w 441"/>
                      <a:gd name="T53" fmla="*/ 144 h 440"/>
                      <a:gd name="T54" fmla="*/ 216 w 441"/>
                      <a:gd name="T55" fmla="*/ 304 h 440"/>
                      <a:gd name="T56" fmla="*/ 205 w 441"/>
                      <a:gd name="T57" fmla="*/ 309 h 440"/>
                      <a:gd name="T58" fmla="*/ 212 w 441"/>
                      <a:gd name="T59" fmla="*/ 292 h 440"/>
                      <a:gd name="T60" fmla="*/ 232 w 441"/>
                      <a:gd name="T61" fmla="*/ 360 h 440"/>
                      <a:gd name="T62" fmla="*/ 193 w 441"/>
                      <a:gd name="T63" fmla="*/ 221 h 440"/>
                      <a:gd name="T64" fmla="*/ 246 w 441"/>
                      <a:gd name="T65" fmla="*/ 220 h 440"/>
                      <a:gd name="T66" fmla="*/ 280 w 441"/>
                      <a:gd name="T67" fmla="*/ 361 h 440"/>
                      <a:gd name="T68" fmla="*/ 282 w 441"/>
                      <a:gd name="T69" fmla="*/ 286 h 440"/>
                      <a:gd name="T70" fmla="*/ 274 w 441"/>
                      <a:gd name="T71" fmla="*/ 202 h 440"/>
                      <a:gd name="T72" fmla="*/ 262 w 441"/>
                      <a:gd name="T73" fmla="*/ 206 h 440"/>
                      <a:gd name="T74" fmla="*/ 284 w 441"/>
                      <a:gd name="T75" fmla="*/ 182 h 440"/>
                      <a:gd name="T76" fmla="*/ 277 w 441"/>
                      <a:gd name="T77" fmla="*/ 256 h 440"/>
                      <a:gd name="T78" fmla="*/ 300 w 441"/>
                      <a:gd name="T79" fmla="*/ 144 h 440"/>
                      <a:gd name="T80" fmla="*/ 262 w 441"/>
                      <a:gd name="T81" fmla="*/ 89 h 440"/>
                      <a:gd name="T82" fmla="*/ 300 w 441"/>
                      <a:gd name="T83" fmla="*/ 144 h 440"/>
                      <a:gd name="T84" fmla="*/ 319 w 441"/>
                      <a:gd name="T85" fmla="*/ 325 h 440"/>
                      <a:gd name="T86" fmla="*/ 371 w 441"/>
                      <a:gd name="T87" fmla="*/ 323 h 440"/>
                      <a:gd name="T88" fmla="*/ 345 w 441"/>
                      <a:gd name="T89" fmla="*/ 258 h 440"/>
                      <a:gd name="T90" fmla="*/ 346 w 441"/>
                      <a:gd name="T91" fmla="*/ 18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440">
                        <a:moveTo>
                          <a:pt x="0" y="0"/>
                        </a:moveTo>
                        <a:cubicBezTo>
                          <a:pt x="0" y="440"/>
                          <a:pt x="0" y="440"/>
                          <a:pt x="0" y="440"/>
                        </a:cubicBezTo>
                        <a:cubicBezTo>
                          <a:pt x="441" y="440"/>
                          <a:pt x="441" y="440"/>
                          <a:pt x="441" y="440"/>
                        </a:cubicBezTo>
                        <a:cubicBezTo>
                          <a:pt x="441" y="0"/>
                          <a:pt x="441" y="0"/>
                          <a:pt x="441" y="0"/>
                        </a:cubicBezTo>
                        <a:lnTo>
                          <a:pt x="0" y="0"/>
                        </a:lnTo>
                        <a:close/>
                        <a:moveTo>
                          <a:pt x="326" y="89"/>
                        </a:moveTo>
                        <a:cubicBezTo>
                          <a:pt x="330" y="88"/>
                          <a:pt x="334" y="87"/>
                          <a:pt x="338" y="85"/>
                        </a:cubicBezTo>
                        <a:cubicBezTo>
                          <a:pt x="341" y="83"/>
                          <a:pt x="345" y="81"/>
                          <a:pt x="348" y="79"/>
                        </a:cubicBezTo>
                        <a:cubicBezTo>
                          <a:pt x="357" y="79"/>
                          <a:pt x="357" y="79"/>
                          <a:pt x="357" y="79"/>
                        </a:cubicBezTo>
                        <a:cubicBezTo>
                          <a:pt x="357" y="153"/>
                          <a:pt x="357" y="153"/>
                          <a:pt x="357" y="153"/>
                        </a:cubicBezTo>
                        <a:cubicBezTo>
                          <a:pt x="341" y="153"/>
                          <a:pt x="341" y="153"/>
                          <a:pt x="341" y="153"/>
                        </a:cubicBezTo>
                        <a:cubicBezTo>
                          <a:pt x="341" y="97"/>
                          <a:pt x="341" y="97"/>
                          <a:pt x="341" y="97"/>
                        </a:cubicBezTo>
                        <a:cubicBezTo>
                          <a:pt x="340" y="97"/>
                          <a:pt x="339" y="98"/>
                          <a:pt x="338" y="99"/>
                        </a:cubicBezTo>
                        <a:cubicBezTo>
                          <a:pt x="337" y="100"/>
                          <a:pt x="336" y="100"/>
                          <a:pt x="334" y="101"/>
                        </a:cubicBezTo>
                        <a:cubicBezTo>
                          <a:pt x="333" y="101"/>
                          <a:pt x="332" y="102"/>
                          <a:pt x="330" y="102"/>
                        </a:cubicBezTo>
                        <a:cubicBezTo>
                          <a:pt x="329" y="102"/>
                          <a:pt x="327" y="103"/>
                          <a:pt x="326" y="103"/>
                        </a:cubicBezTo>
                        <a:lnTo>
                          <a:pt x="326" y="89"/>
                        </a:lnTo>
                        <a:close/>
                        <a:moveTo>
                          <a:pt x="200" y="89"/>
                        </a:moveTo>
                        <a:cubicBezTo>
                          <a:pt x="204" y="88"/>
                          <a:pt x="208" y="87"/>
                          <a:pt x="212" y="85"/>
                        </a:cubicBezTo>
                        <a:cubicBezTo>
                          <a:pt x="216" y="83"/>
                          <a:pt x="219" y="81"/>
                          <a:pt x="222" y="79"/>
                        </a:cubicBezTo>
                        <a:cubicBezTo>
                          <a:pt x="232" y="79"/>
                          <a:pt x="232" y="79"/>
                          <a:pt x="232" y="79"/>
                        </a:cubicBezTo>
                        <a:cubicBezTo>
                          <a:pt x="232" y="153"/>
                          <a:pt x="232" y="153"/>
                          <a:pt x="232" y="153"/>
                        </a:cubicBezTo>
                        <a:cubicBezTo>
                          <a:pt x="216" y="153"/>
                          <a:pt x="216" y="153"/>
                          <a:pt x="216" y="153"/>
                        </a:cubicBezTo>
                        <a:cubicBezTo>
                          <a:pt x="216" y="97"/>
                          <a:pt x="216" y="97"/>
                          <a:pt x="216" y="97"/>
                        </a:cubicBezTo>
                        <a:cubicBezTo>
                          <a:pt x="215" y="97"/>
                          <a:pt x="214" y="98"/>
                          <a:pt x="213" y="99"/>
                        </a:cubicBezTo>
                        <a:cubicBezTo>
                          <a:pt x="211" y="100"/>
                          <a:pt x="210" y="100"/>
                          <a:pt x="209" y="101"/>
                        </a:cubicBezTo>
                        <a:cubicBezTo>
                          <a:pt x="207" y="101"/>
                          <a:pt x="206" y="102"/>
                          <a:pt x="205" y="102"/>
                        </a:cubicBezTo>
                        <a:cubicBezTo>
                          <a:pt x="203" y="102"/>
                          <a:pt x="202" y="103"/>
                          <a:pt x="200" y="103"/>
                        </a:cubicBezTo>
                        <a:lnTo>
                          <a:pt x="200" y="89"/>
                        </a:lnTo>
                        <a:close/>
                        <a:moveTo>
                          <a:pt x="77" y="89"/>
                        </a:moveTo>
                        <a:cubicBezTo>
                          <a:pt x="81" y="88"/>
                          <a:pt x="85" y="87"/>
                          <a:pt x="89" y="85"/>
                        </a:cubicBezTo>
                        <a:cubicBezTo>
                          <a:pt x="92" y="83"/>
                          <a:pt x="95" y="81"/>
                          <a:pt x="98" y="79"/>
                        </a:cubicBezTo>
                        <a:cubicBezTo>
                          <a:pt x="108" y="79"/>
                          <a:pt x="108" y="79"/>
                          <a:pt x="108" y="79"/>
                        </a:cubicBezTo>
                        <a:cubicBezTo>
                          <a:pt x="108" y="153"/>
                          <a:pt x="108" y="153"/>
                          <a:pt x="108" y="153"/>
                        </a:cubicBezTo>
                        <a:cubicBezTo>
                          <a:pt x="92" y="153"/>
                          <a:pt x="92" y="153"/>
                          <a:pt x="92" y="153"/>
                        </a:cubicBezTo>
                        <a:cubicBezTo>
                          <a:pt x="92" y="97"/>
                          <a:pt x="92" y="97"/>
                          <a:pt x="92" y="97"/>
                        </a:cubicBezTo>
                        <a:cubicBezTo>
                          <a:pt x="91" y="97"/>
                          <a:pt x="90" y="98"/>
                          <a:pt x="89" y="99"/>
                        </a:cubicBezTo>
                        <a:cubicBezTo>
                          <a:pt x="88" y="100"/>
                          <a:pt x="87" y="100"/>
                          <a:pt x="85" y="101"/>
                        </a:cubicBezTo>
                        <a:cubicBezTo>
                          <a:pt x="84" y="101"/>
                          <a:pt x="83" y="102"/>
                          <a:pt x="81" y="102"/>
                        </a:cubicBezTo>
                        <a:cubicBezTo>
                          <a:pt x="80" y="102"/>
                          <a:pt x="78" y="103"/>
                          <a:pt x="77" y="103"/>
                        </a:cubicBezTo>
                        <a:lnTo>
                          <a:pt x="77" y="89"/>
                        </a:lnTo>
                        <a:close/>
                        <a:moveTo>
                          <a:pt x="115" y="351"/>
                        </a:moveTo>
                        <a:cubicBezTo>
                          <a:pt x="111" y="358"/>
                          <a:pt x="104" y="361"/>
                          <a:pt x="95" y="361"/>
                        </a:cubicBezTo>
                        <a:cubicBezTo>
                          <a:pt x="78" y="361"/>
                          <a:pt x="70" y="349"/>
                          <a:pt x="70" y="325"/>
                        </a:cubicBezTo>
                        <a:cubicBezTo>
                          <a:pt x="70" y="312"/>
                          <a:pt x="72" y="303"/>
                          <a:pt x="77" y="296"/>
                        </a:cubicBezTo>
                        <a:cubicBezTo>
                          <a:pt x="81" y="289"/>
                          <a:pt x="88" y="286"/>
                          <a:pt x="97" y="286"/>
                        </a:cubicBezTo>
                        <a:cubicBezTo>
                          <a:pt x="114" y="286"/>
                          <a:pt x="122" y="298"/>
                          <a:pt x="122" y="323"/>
                        </a:cubicBezTo>
                        <a:cubicBezTo>
                          <a:pt x="122" y="335"/>
                          <a:pt x="120" y="345"/>
                          <a:pt x="115" y="351"/>
                        </a:cubicBezTo>
                        <a:close/>
                        <a:moveTo>
                          <a:pt x="115" y="248"/>
                        </a:moveTo>
                        <a:cubicBezTo>
                          <a:pt x="111" y="254"/>
                          <a:pt x="104" y="258"/>
                          <a:pt x="95" y="258"/>
                        </a:cubicBezTo>
                        <a:cubicBezTo>
                          <a:pt x="78" y="258"/>
                          <a:pt x="70" y="245"/>
                          <a:pt x="70" y="221"/>
                        </a:cubicBezTo>
                        <a:cubicBezTo>
                          <a:pt x="70" y="209"/>
                          <a:pt x="72" y="199"/>
                          <a:pt x="77" y="192"/>
                        </a:cubicBezTo>
                        <a:cubicBezTo>
                          <a:pt x="81" y="186"/>
                          <a:pt x="88" y="183"/>
                          <a:pt x="97" y="183"/>
                        </a:cubicBezTo>
                        <a:cubicBezTo>
                          <a:pt x="114" y="183"/>
                          <a:pt x="122" y="195"/>
                          <a:pt x="122" y="220"/>
                        </a:cubicBezTo>
                        <a:cubicBezTo>
                          <a:pt x="122" y="232"/>
                          <a:pt x="120" y="241"/>
                          <a:pt x="115" y="248"/>
                        </a:cubicBezTo>
                        <a:close/>
                        <a:moveTo>
                          <a:pt x="179" y="351"/>
                        </a:moveTo>
                        <a:cubicBezTo>
                          <a:pt x="175" y="358"/>
                          <a:pt x="168" y="361"/>
                          <a:pt x="159" y="361"/>
                        </a:cubicBezTo>
                        <a:cubicBezTo>
                          <a:pt x="142" y="361"/>
                          <a:pt x="134" y="349"/>
                          <a:pt x="134" y="325"/>
                        </a:cubicBezTo>
                        <a:cubicBezTo>
                          <a:pt x="134" y="312"/>
                          <a:pt x="136" y="303"/>
                          <a:pt x="141" y="296"/>
                        </a:cubicBezTo>
                        <a:cubicBezTo>
                          <a:pt x="145" y="289"/>
                          <a:pt x="152" y="286"/>
                          <a:pt x="161" y="286"/>
                        </a:cubicBezTo>
                        <a:cubicBezTo>
                          <a:pt x="178" y="286"/>
                          <a:pt x="186" y="298"/>
                          <a:pt x="186" y="323"/>
                        </a:cubicBezTo>
                        <a:cubicBezTo>
                          <a:pt x="186" y="335"/>
                          <a:pt x="184" y="345"/>
                          <a:pt x="179" y="351"/>
                        </a:cubicBezTo>
                        <a:close/>
                        <a:moveTo>
                          <a:pt x="153" y="202"/>
                        </a:moveTo>
                        <a:cubicBezTo>
                          <a:pt x="152" y="203"/>
                          <a:pt x="151" y="204"/>
                          <a:pt x="149" y="204"/>
                        </a:cubicBezTo>
                        <a:cubicBezTo>
                          <a:pt x="148" y="205"/>
                          <a:pt x="147" y="205"/>
                          <a:pt x="145" y="206"/>
                        </a:cubicBezTo>
                        <a:cubicBezTo>
                          <a:pt x="144" y="206"/>
                          <a:pt x="142" y="206"/>
                          <a:pt x="141" y="206"/>
                        </a:cubicBezTo>
                        <a:cubicBezTo>
                          <a:pt x="141" y="193"/>
                          <a:pt x="141" y="193"/>
                          <a:pt x="141" y="193"/>
                        </a:cubicBezTo>
                        <a:cubicBezTo>
                          <a:pt x="145" y="192"/>
                          <a:pt x="149" y="190"/>
                          <a:pt x="153" y="188"/>
                        </a:cubicBezTo>
                        <a:cubicBezTo>
                          <a:pt x="156" y="186"/>
                          <a:pt x="160" y="184"/>
                          <a:pt x="162" y="182"/>
                        </a:cubicBezTo>
                        <a:cubicBezTo>
                          <a:pt x="172" y="182"/>
                          <a:pt x="172" y="182"/>
                          <a:pt x="172" y="182"/>
                        </a:cubicBezTo>
                        <a:cubicBezTo>
                          <a:pt x="172" y="256"/>
                          <a:pt x="172" y="256"/>
                          <a:pt x="172" y="256"/>
                        </a:cubicBezTo>
                        <a:cubicBezTo>
                          <a:pt x="156" y="256"/>
                          <a:pt x="156" y="256"/>
                          <a:pt x="156" y="256"/>
                        </a:cubicBezTo>
                        <a:cubicBezTo>
                          <a:pt x="156" y="200"/>
                          <a:pt x="156" y="200"/>
                          <a:pt x="156" y="200"/>
                        </a:cubicBezTo>
                        <a:cubicBezTo>
                          <a:pt x="155" y="201"/>
                          <a:pt x="154" y="202"/>
                          <a:pt x="153" y="202"/>
                        </a:cubicBezTo>
                        <a:close/>
                        <a:moveTo>
                          <a:pt x="179" y="144"/>
                        </a:moveTo>
                        <a:cubicBezTo>
                          <a:pt x="175" y="151"/>
                          <a:pt x="168" y="154"/>
                          <a:pt x="159" y="154"/>
                        </a:cubicBezTo>
                        <a:cubicBezTo>
                          <a:pt x="142" y="154"/>
                          <a:pt x="134" y="142"/>
                          <a:pt x="134" y="118"/>
                        </a:cubicBezTo>
                        <a:cubicBezTo>
                          <a:pt x="134" y="105"/>
                          <a:pt x="136" y="96"/>
                          <a:pt x="141" y="89"/>
                        </a:cubicBezTo>
                        <a:cubicBezTo>
                          <a:pt x="145" y="82"/>
                          <a:pt x="152" y="79"/>
                          <a:pt x="161" y="79"/>
                        </a:cubicBezTo>
                        <a:cubicBezTo>
                          <a:pt x="178" y="79"/>
                          <a:pt x="186" y="91"/>
                          <a:pt x="186" y="116"/>
                        </a:cubicBezTo>
                        <a:cubicBezTo>
                          <a:pt x="186" y="128"/>
                          <a:pt x="184" y="138"/>
                          <a:pt x="179" y="144"/>
                        </a:cubicBezTo>
                        <a:close/>
                        <a:moveTo>
                          <a:pt x="232" y="360"/>
                        </a:moveTo>
                        <a:cubicBezTo>
                          <a:pt x="216" y="360"/>
                          <a:pt x="216" y="360"/>
                          <a:pt x="216" y="360"/>
                        </a:cubicBezTo>
                        <a:cubicBezTo>
                          <a:pt x="216" y="304"/>
                          <a:pt x="216" y="304"/>
                          <a:pt x="216" y="304"/>
                        </a:cubicBezTo>
                        <a:cubicBezTo>
                          <a:pt x="215" y="304"/>
                          <a:pt x="214" y="305"/>
                          <a:pt x="213" y="306"/>
                        </a:cubicBezTo>
                        <a:cubicBezTo>
                          <a:pt x="211" y="307"/>
                          <a:pt x="210" y="307"/>
                          <a:pt x="209" y="308"/>
                        </a:cubicBezTo>
                        <a:cubicBezTo>
                          <a:pt x="207" y="308"/>
                          <a:pt x="206" y="309"/>
                          <a:pt x="205" y="309"/>
                        </a:cubicBezTo>
                        <a:cubicBezTo>
                          <a:pt x="203" y="310"/>
                          <a:pt x="202" y="310"/>
                          <a:pt x="200" y="310"/>
                        </a:cubicBezTo>
                        <a:cubicBezTo>
                          <a:pt x="200" y="297"/>
                          <a:pt x="200" y="297"/>
                          <a:pt x="200" y="297"/>
                        </a:cubicBezTo>
                        <a:cubicBezTo>
                          <a:pt x="204" y="295"/>
                          <a:pt x="208" y="294"/>
                          <a:pt x="212" y="292"/>
                        </a:cubicBezTo>
                        <a:cubicBezTo>
                          <a:pt x="216" y="290"/>
                          <a:pt x="219" y="288"/>
                          <a:pt x="222" y="286"/>
                        </a:cubicBezTo>
                        <a:cubicBezTo>
                          <a:pt x="232" y="286"/>
                          <a:pt x="232" y="286"/>
                          <a:pt x="232" y="286"/>
                        </a:cubicBezTo>
                        <a:lnTo>
                          <a:pt x="232" y="360"/>
                        </a:lnTo>
                        <a:close/>
                        <a:moveTo>
                          <a:pt x="239" y="248"/>
                        </a:moveTo>
                        <a:cubicBezTo>
                          <a:pt x="234" y="254"/>
                          <a:pt x="228" y="258"/>
                          <a:pt x="219" y="258"/>
                        </a:cubicBezTo>
                        <a:cubicBezTo>
                          <a:pt x="202" y="258"/>
                          <a:pt x="193" y="245"/>
                          <a:pt x="193" y="221"/>
                        </a:cubicBezTo>
                        <a:cubicBezTo>
                          <a:pt x="193" y="209"/>
                          <a:pt x="195" y="199"/>
                          <a:pt x="200" y="192"/>
                        </a:cubicBezTo>
                        <a:cubicBezTo>
                          <a:pt x="205" y="186"/>
                          <a:pt x="212" y="183"/>
                          <a:pt x="220" y="183"/>
                        </a:cubicBezTo>
                        <a:cubicBezTo>
                          <a:pt x="237" y="183"/>
                          <a:pt x="246" y="195"/>
                          <a:pt x="246" y="220"/>
                        </a:cubicBezTo>
                        <a:cubicBezTo>
                          <a:pt x="246" y="232"/>
                          <a:pt x="243" y="241"/>
                          <a:pt x="239" y="248"/>
                        </a:cubicBezTo>
                        <a:close/>
                        <a:moveTo>
                          <a:pt x="300" y="351"/>
                        </a:moveTo>
                        <a:cubicBezTo>
                          <a:pt x="296" y="358"/>
                          <a:pt x="289" y="361"/>
                          <a:pt x="280" y="361"/>
                        </a:cubicBezTo>
                        <a:cubicBezTo>
                          <a:pt x="263" y="361"/>
                          <a:pt x="255" y="349"/>
                          <a:pt x="255" y="325"/>
                        </a:cubicBezTo>
                        <a:cubicBezTo>
                          <a:pt x="255" y="312"/>
                          <a:pt x="257" y="303"/>
                          <a:pt x="262" y="296"/>
                        </a:cubicBezTo>
                        <a:cubicBezTo>
                          <a:pt x="266" y="289"/>
                          <a:pt x="273" y="286"/>
                          <a:pt x="282" y="286"/>
                        </a:cubicBezTo>
                        <a:cubicBezTo>
                          <a:pt x="299" y="286"/>
                          <a:pt x="307" y="298"/>
                          <a:pt x="307" y="323"/>
                        </a:cubicBezTo>
                        <a:cubicBezTo>
                          <a:pt x="307" y="335"/>
                          <a:pt x="305" y="345"/>
                          <a:pt x="300" y="351"/>
                        </a:cubicBezTo>
                        <a:close/>
                        <a:moveTo>
                          <a:pt x="274" y="202"/>
                        </a:moveTo>
                        <a:cubicBezTo>
                          <a:pt x="273" y="203"/>
                          <a:pt x="272" y="204"/>
                          <a:pt x="270" y="204"/>
                        </a:cubicBezTo>
                        <a:cubicBezTo>
                          <a:pt x="269" y="205"/>
                          <a:pt x="268" y="205"/>
                          <a:pt x="266" y="206"/>
                        </a:cubicBezTo>
                        <a:cubicBezTo>
                          <a:pt x="265" y="206"/>
                          <a:pt x="263" y="206"/>
                          <a:pt x="262" y="206"/>
                        </a:cubicBezTo>
                        <a:cubicBezTo>
                          <a:pt x="262" y="193"/>
                          <a:pt x="262" y="193"/>
                          <a:pt x="262" y="193"/>
                        </a:cubicBezTo>
                        <a:cubicBezTo>
                          <a:pt x="266" y="192"/>
                          <a:pt x="270" y="190"/>
                          <a:pt x="274" y="188"/>
                        </a:cubicBezTo>
                        <a:cubicBezTo>
                          <a:pt x="277" y="186"/>
                          <a:pt x="281" y="184"/>
                          <a:pt x="284" y="182"/>
                        </a:cubicBezTo>
                        <a:cubicBezTo>
                          <a:pt x="293" y="182"/>
                          <a:pt x="293" y="182"/>
                          <a:pt x="293" y="182"/>
                        </a:cubicBezTo>
                        <a:cubicBezTo>
                          <a:pt x="293" y="256"/>
                          <a:pt x="293" y="256"/>
                          <a:pt x="293" y="256"/>
                        </a:cubicBezTo>
                        <a:cubicBezTo>
                          <a:pt x="277" y="256"/>
                          <a:pt x="277" y="256"/>
                          <a:pt x="277" y="256"/>
                        </a:cubicBezTo>
                        <a:cubicBezTo>
                          <a:pt x="277" y="200"/>
                          <a:pt x="277" y="200"/>
                          <a:pt x="277" y="200"/>
                        </a:cubicBezTo>
                        <a:cubicBezTo>
                          <a:pt x="276" y="201"/>
                          <a:pt x="275" y="202"/>
                          <a:pt x="274" y="202"/>
                        </a:cubicBezTo>
                        <a:close/>
                        <a:moveTo>
                          <a:pt x="300" y="144"/>
                        </a:moveTo>
                        <a:cubicBezTo>
                          <a:pt x="296" y="151"/>
                          <a:pt x="289" y="154"/>
                          <a:pt x="280" y="154"/>
                        </a:cubicBezTo>
                        <a:cubicBezTo>
                          <a:pt x="263" y="154"/>
                          <a:pt x="255" y="142"/>
                          <a:pt x="255" y="118"/>
                        </a:cubicBezTo>
                        <a:cubicBezTo>
                          <a:pt x="255" y="105"/>
                          <a:pt x="257" y="96"/>
                          <a:pt x="262" y="89"/>
                        </a:cubicBezTo>
                        <a:cubicBezTo>
                          <a:pt x="266" y="82"/>
                          <a:pt x="273" y="79"/>
                          <a:pt x="282" y="79"/>
                        </a:cubicBezTo>
                        <a:cubicBezTo>
                          <a:pt x="299" y="79"/>
                          <a:pt x="307" y="91"/>
                          <a:pt x="307" y="116"/>
                        </a:cubicBezTo>
                        <a:cubicBezTo>
                          <a:pt x="307" y="128"/>
                          <a:pt x="305" y="138"/>
                          <a:pt x="300" y="144"/>
                        </a:cubicBezTo>
                        <a:close/>
                        <a:moveTo>
                          <a:pt x="364" y="351"/>
                        </a:moveTo>
                        <a:cubicBezTo>
                          <a:pt x="360" y="358"/>
                          <a:pt x="353" y="361"/>
                          <a:pt x="345" y="361"/>
                        </a:cubicBezTo>
                        <a:cubicBezTo>
                          <a:pt x="327" y="361"/>
                          <a:pt x="319" y="349"/>
                          <a:pt x="319" y="325"/>
                        </a:cubicBezTo>
                        <a:cubicBezTo>
                          <a:pt x="319" y="312"/>
                          <a:pt x="321" y="303"/>
                          <a:pt x="326" y="296"/>
                        </a:cubicBezTo>
                        <a:cubicBezTo>
                          <a:pt x="330" y="289"/>
                          <a:pt x="337" y="286"/>
                          <a:pt x="346" y="286"/>
                        </a:cubicBezTo>
                        <a:cubicBezTo>
                          <a:pt x="363" y="286"/>
                          <a:pt x="371" y="298"/>
                          <a:pt x="371" y="323"/>
                        </a:cubicBezTo>
                        <a:cubicBezTo>
                          <a:pt x="371" y="335"/>
                          <a:pt x="369" y="345"/>
                          <a:pt x="364" y="351"/>
                        </a:cubicBezTo>
                        <a:close/>
                        <a:moveTo>
                          <a:pt x="364" y="248"/>
                        </a:moveTo>
                        <a:cubicBezTo>
                          <a:pt x="360" y="254"/>
                          <a:pt x="353" y="258"/>
                          <a:pt x="345" y="258"/>
                        </a:cubicBezTo>
                        <a:cubicBezTo>
                          <a:pt x="327" y="258"/>
                          <a:pt x="319" y="245"/>
                          <a:pt x="319" y="221"/>
                        </a:cubicBezTo>
                        <a:cubicBezTo>
                          <a:pt x="319" y="209"/>
                          <a:pt x="321" y="199"/>
                          <a:pt x="326" y="192"/>
                        </a:cubicBezTo>
                        <a:cubicBezTo>
                          <a:pt x="330" y="186"/>
                          <a:pt x="337" y="183"/>
                          <a:pt x="346" y="183"/>
                        </a:cubicBezTo>
                        <a:cubicBezTo>
                          <a:pt x="363" y="183"/>
                          <a:pt x="371" y="195"/>
                          <a:pt x="371" y="220"/>
                        </a:cubicBezTo>
                        <a:cubicBezTo>
                          <a:pt x="371" y="232"/>
                          <a:pt x="369" y="241"/>
                          <a:pt x="364" y="24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122" dirty="0">
                      <a:solidFill>
                        <a:srgbClr val="505050"/>
                      </a:solidFill>
                      <a:latin typeface="Segoe UI"/>
                    </a:endParaRPr>
                  </a:p>
                </p:txBody>
              </p:sp>
              <p:sp>
                <p:nvSpPr>
                  <p:cNvPr id="390" name="Freeform 51"/>
                  <p:cNvSpPr>
                    <a:spLocks/>
                  </p:cNvSpPr>
                  <p:nvPr/>
                </p:nvSpPr>
                <p:spPr bwMode="auto">
                  <a:xfrm>
                    <a:off x="14230350" y="3878263"/>
                    <a:ext cx="74612" cy="188912"/>
                  </a:xfrm>
                  <a:custGeom>
                    <a:avLst/>
                    <a:gdLst>
                      <a:gd name="T0" fmla="*/ 10 w 20"/>
                      <a:gd name="T1" fmla="*/ 0 h 50"/>
                      <a:gd name="T2" fmla="*/ 0 w 20"/>
                      <a:gd name="T3" fmla="*/ 26 h 50"/>
                      <a:gd name="T4" fmla="*/ 10 w 20"/>
                      <a:gd name="T5" fmla="*/ 50 h 50"/>
                      <a:gd name="T6" fmla="*/ 20 w 20"/>
                      <a:gd name="T7" fmla="*/ 25 h 50"/>
                      <a:gd name="T8" fmla="*/ 10 w 20"/>
                      <a:gd name="T9" fmla="*/ 0 h 50"/>
                    </a:gdLst>
                    <a:ahLst/>
                    <a:cxnLst>
                      <a:cxn ang="0">
                        <a:pos x="T0" y="T1"/>
                      </a:cxn>
                      <a:cxn ang="0">
                        <a:pos x="T2" y="T3"/>
                      </a:cxn>
                      <a:cxn ang="0">
                        <a:pos x="T4" y="T5"/>
                      </a:cxn>
                      <a:cxn ang="0">
                        <a:pos x="T6" y="T7"/>
                      </a:cxn>
                      <a:cxn ang="0">
                        <a:pos x="T8" y="T9"/>
                      </a:cxn>
                    </a:cxnLst>
                    <a:rect l="0" t="0" r="r" b="b"/>
                    <a:pathLst>
                      <a:path w="20" h="50">
                        <a:moveTo>
                          <a:pt x="10" y="0"/>
                        </a:moveTo>
                        <a:cubicBezTo>
                          <a:pt x="3" y="0"/>
                          <a:pt x="0" y="8"/>
                          <a:pt x="0" y="26"/>
                        </a:cubicBezTo>
                        <a:cubicBezTo>
                          <a:pt x="0" y="42"/>
                          <a:pt x="3" y="50"/>
                          <a:pt x="10" y="50"/>
                        </a:cubicBezTo>
                        <a:cubicBezTo>
                          <a:pt x="17" y="50"/>
                          <a:pt x="20" y="42"/>
                          <a:pt x="20" y="25"/>
                        </a:cubicBezTo>
                        <a:cubicBezTo>
                          <a:pt x="20" y="8"/>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122" dirty="0">
                      <a:solidFill>
                        <a:srgbClr val="505050"/>
                      </a:solidFill>
                      <a:latin typeface="Segoe UI"/>
                    </a:endParaRPr>
                  </a:p>
                </p:txBody>
              </p:sp>
            </p:grpSp>
            <p:sp>
              <p:nvSpPr>
                <p:cNvPr id="380" name="Right Triangle 379"/>
                <p:cNvSpPr/>
                <p:nvPr/>
              </p:nvSpPr>
              <p:spPr bwMode="auto">
                <a:xfrm rot="5400000">
                  <a:off x="9318563" y="3139237"/>
                  <a:ext cx="666179" cy="666179"/>
                </a:xfrm>
                <a:prstGeom prst="rtTriangle">
                  <a:avLst/>
                </a:prstGeom>
                <a:solidFill>
                  <a:schemeClr val="bg1">
                    <a:alpha val="1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1122" b="1" dirty="0">
                    <a:gradFill>
                      <a:gsLst>
                        <a:gs pos="0">
                          <a:srgbClr val="FFFFFF"/>
                        </a:gs>
                        <a:gs pos="100000">
                          <a:srgbClr val="FFFFFF"/>
                        </a:gs>
                      </a:gsLst>
                      <a:lin ang="5400000" scaled="0"/>
                    </a:gradFill>
                    <a:latin typeface="Segoe UI"/>
                  </a:endParaRPr>
                </a:p>
              </p:txBody>
            </p:sp>
          </p:grpSp>
          <p:pic>
            <p:nvPicPr>
              <p:cNvPr id="378" name="Picture 377" descr="user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980" y="3477760"/>
                <a:ext cx="484496" cy="394980"/>
              </a:xfrm>
              <a:prstGeom prst="rect">
                <a:avLst/>
              </a:prstGeom>
            </p:spPr>
          </p:pic>
        </p:grpSp>
      </p:grpSp>
      <p:cxnSp>
        <p:nvCxnSpPr>
          <p:cNvPr id="434" name="Straight Arrow Connector 433"/>
          <p:cNvCxnSpPr/>
          <p:nvPr/>
        </p:nvCxnSpPr>
        <p:spPr>
          <a:xfrm flipH="1">
            <a:off x="4182102" y="3749625"/>
            <a:ext cx="791508" cy="0"/>
          </a:xfrm>
          <a:prstGeom prst="straightConnector1">
            <a:avLst/>
          </a:prstGeom>
          <a:ln w="31750" cap="rnd">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35" name="Straight Arrow Connector 434"/>
          <p:cNvCxnSpPr/>
          <p:nvPr/>
        </p:nvCxnSpPr>
        <p:spPr>
          <a:xfrm>
            <a:off x="4219950" y="3341828"/>
            <a:ext cx="799917" cy="0"/>
          </a:xfrm>
          <a:prstGeom prst="straightConnector1">
            <a:avLst/>
          </a:prstGeom>
          <a:ln w="31750" cap="rnd">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36" name="Straight Arrow Connector 435"/>
          <p:cNvCxnSpPr/>
          <p:nvPr/>
        </p:nvCxnSpPr>
        <p:spPr>
          <a:xfrm flipH="1">
            <a:off x="7362334" y="3713648"/>
            <a:ext cx="791508" cy="0"/>
          </a:xfrm>
          <a:prstGeom prst="straightConnector1">
            <a:avLst/>
          </a:prstGeom>
          <a:ln w="31750" cap="rnd">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37" name="Straight Arrow Connector 436"/>
          <p:cNvCxnSpPr/>
          <p:nvPr/>
        </p:nvCxnSpPr>
        <p:spPr>
          <a:xfrm>
            <a:off x="7400182" y="3315480"/>
            <a:ext cx="799917" cy="0"/>
          </a:xfrm>
          <a:prstGeom prst="straightConnector1">
            <a:avLst/>
          </a:prstGeom>
          <a:ln w="31750" cap="rnd">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441" name="Rounded Rectangle 440"/>
          <p:cNvSpPr/>
          <p:nvPr/>
        </p:nvSpPr>
        <p:spPr bwMode="auto">
          <a:xfrm>
            <a:off x="8470602" y="1695156"/>
            <a:ext cx="3128417" cy="4781625"/>
          </a:xfrm>
          <a:prstGeom prst="roundRect">
            <a:avLst>
              <a:gd name="adj" fmla="val 4360"/>
            </a:avLst>
          </a:prstGeom>
          <a:solidFill>
            <a:schemeClr val="bg1"/>
          </a:solidFill>
          <a:ln w="76200" cmpd="sng">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latin typeface="Segoe UI"/>
            </a:endParaRPr>
          </a:p>
        </p:txBody>
      </p:sp>
      <p:sp>
        <p:nvSpPr>
          <p:cNvPr id="442" name="TextBox 441"/>
          <p:cNvSpPr txBox="1"/>
          <p:nvPr/>
        </p:nvSpPr>
        <p:spPr>
          <a:xfrm>
            <a:off x="8467726" y="2103802"/>
            <a:ext cx="3155461" cy="646642"/>
          </a:xfrm>
          <a:prstGeom prst="rect">
            <a:avLst/>
          </a:prstGeom>
          <a:noFill/>
        </p:spPr>
        <p:txBody>
          <a:bodyPr wrap="square" lIns="186521" tIns="149217" rIns="186521" bIns="149217" rtlCol="0">
            <a:spAutoFit/>
          </a:bodyPr>
          <a:lstStyle/>
          <a:p>
            <a:pPr algn="ctr" defTabSz="932597">
              <a:lnSpc>
                <a:spcPct val="90000"/>
              </a:lnSpc>
            </a:pPr>
            <a:r>
              <a:rPr lang="en-US" sz="2448" dirty="0">
                <a:gradFill>
                  <a:gsLst>
                    <a:gs pos="2917">
                      <a:srgbClr val="505050"/>
                    </a:gs>
                    <a:gs pos="30000">
                      <a:srgbClr val="505050"/>
                    </a:gs>
                  </a:gsLst>
                  <a:lin ang="5400000" scaled="0"/>
                </a:gradFill>
                <a:latin typeface="Segoe UI Light"/>
              </a:rPr>
              <a:t>Managed cloud</a:t>
            </a:r>
          </a:p>
        </p:txBody>
      </p:sp>
      <p:pic>
        <p:nvPicPr>
          <p:cNvPr id="443" name="Picture 442"/>
          <p:cNvPicPr>
            <a:picLocks noChangeAspect="1"/>
          </p:cNvPicPr>
          <p:nvPr/>
        </p:nvPicPr>
        <p:blipFill>
          <a:blip r:embed="rId5"/>
          <a:stretch>
            <a:fillRect/>
          </a:stretch>
        </p:blipFill>
        <p:spPr>
          <a:xfrm>
            <a:off x="8549745" y="3030961"/>
            <a:ext cx="2915679" cy="1967095"/>
          </a:xfrm>
          <a:prstGeom prst="rect">
            <a:avLst/>
          </a:prstGeom>
        </p:spPr>
      </p:pic>
      <p:pic>
        <p:nvPicPr>
          <p:cNvPr id="444" name="Picture 173"/>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637783" y="4663016"/>
            <a:ext cx="737358" cy="1197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2" name="Group 17"/>
          <p:cNvGrpSpPr>
            <a:grpSpLocks/>
          </p:cNvGrpSpPr>
          <p:nvPr/>
        </p:nvGrpSpPr>
        <p:grpSpPr bwMode="auto">
          <a:xfrm>
            <a:off x="2099239" y="1377864"/>
            <a:ext cx="615708" cy="615706"/>
            <a:chOff x="417244" y="4596010"/>
            <a:chExt cx="310896" cy="310896"/>
          </a:xfrm>
        </p:grpSpPr>
        <p:sp>
          <p:nvSpPr>
            <p:cNvPr id="133" name="Oval 132"/>
            <p:cNvSpPr/>
            <p:nvPr/>
          </p:nvSpPr>
          <p:spPr bwMode="auto">
            <a:xfrm>
              <a:off x="417244" y="4596010"/>
              <a:ext cx="310896" cy="310896"/>
            </a:xfrm>
            <a:prstGeom prst="ellipse">
              <a:avLst/>
            </a:prstGeom>
            <a:solidFill>
              <a:srgbClr val="2EB82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a:defRPr/>
              </a:pPr>
              <a:endParaRPr lang="en-US" sz="2000" dirty="0">
                <a:gradFill>
                  <a:gsLst>
                    <a:gs pos="0">
                      <a:srgbClr val="FFFFFF"/>
                    </a:gs>
                    <a:gs pos="100000">
                      <a:srgbClr val="FFFFFF"/>
                    </a:gs>
                  </a:gsLst>
                  <a:lin ang="5400000" scaled="0"/>
                </a:gradFill>
                <a:latin typeface="Segoe UI"/>
              </a:endParaRPr>
            </a:p>
          </p:txBody>
        </p:sp>
        <p:sp>
          <p:nvSpPr>
            <p:cNvPr id="134" name="Freeform 11"/>
            <p:cNvSpPr>
              <a:spLocks/>
            </p:cNvSpPr>
            <p:nvPr/>
          </p:nvSpPr>
          <p:spPr bwMode="auto">
            <a:xfrm>
              <a:off x="491794" y="4702287"/>
              <a:ext cx="157035" cy="122138"/>
            </a:xfrm>
            <a:custGeom>
              <a:avLst/>
              <a:gdLst>
                <a:gd name="T0" fmla="*/ 995 w 995"/>
                <a:gd name="T1" fmla="*/ 124 h 778"/>
                <a:gd name="T2" fmla="*/ 869 w 995"/>
                <a:gd name="T3" fmla="*/ 0 h 778"/>
                <a:gd name="T4" fmla="*/ 343 w 995"/>
                <a:gd name="T5" fmla="*/ 530 h 778"/>
                <a:gd name="T6" fmla="*/ 124 w 995"/>
                <a:gd name="T7" fmla="*/ 310 h 778"/>
                <a:gd name="T8" fmla="*/ 0 w 995"/>
                <a:gd name="T9" fmla="*/ 434 h 778"/>
                <a:gd name="T10" fmla="*/ 219 w 995"/>
                <a:gd name="T11" fmla="*/ 654 h 778"/>
                <a:gd name="T12" fmla="*/ 343 w 995"/>
                <a:gd name="T13" fmla="*/ 778 h 778"/>
                <a:gd name="T14" fmla="*/ 467 w 995"/>
                <a:gd name="T15" fmla="*/ 654 h 778"/>
                <a:gd name="T16" fmla="*/ 467 w 995"/>
                <a:gd name="T17" fmla="*/ 654 h 778"/>
                <a:gd name="T18" fmla="*/ 995 w 995"/>
                <a:gd name="T19" fmla="*/ 124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5" h="778">
                  <a:moveTo>
                    <a:pt x="995" y="124"/>
                  </a:moveTo>
                  <a:lnTo>
                    <a:pt x="869" y="0"/>
                  </a:lnTo>
                  <a:lnTo>
                    <a:pt x="343" y="530"/>
                  </a:lnTo>
                  <a:lnTo>
                    <a:pt x="124" y="310"/>
                  </a:lnTo>
                  <a:lnTo>
                    <a:pt x="0" y="434"/>
                  </a:lnTo>
                  <a:lnTo>
                    <a:pt x="219" y="654"/>
                  </a:lnTo>
                  <a:lnTo>
                    <a:pt x="343" y="778"/>
                  </a:lnTo>
                  <a:lnTo>
                    <a:pt x="467" y="654"/>
                  </a:lnTo>
                  <a:lnTo>
                    <a:pt x="467" y="654"/>
                  </a:lnTo>
                  <a:lnTo>
                    <a:pt x="995" y="124"/>
                  </a:lnTo>
                  <a:close/>
                </a:path>
              </a:pathLst>
            </a:custGeom>
            <a:solidFill>
              <a:schemeClr val="bg1"/>
            </a:solidFill>
            <a:ln>
              <a:noFill/>
            </a:ln>
          </p:spPr>
          <p:txBody>
            <a:bodyPr/>
            <a:lstStyle/>
            <a:p>
              <a:pPr defTabSz="932509">
                <a:defRPr/>
              </a:pPr>
              <a:endParaRPr lang="en-US" sz="1836" dirty="0">
                <a:solidFill>
                  <a:srgbClr val="505050"/>
                </a:solidFill>
                <a:latin typeface="Segoe UI"/>
              </a:endParaRPr>
            </a:p>
          </p:txBody>
        </p:sp>
      </p:grpSp>
      <p:grpSp>
        <p:nvGrpSpPr>
          <p:cNvPr id="135" name="Group 17"/>
          <p:cNvGrpSpPr>
            <a:grpSpLocks/>
          </p:cNvGrpSpPr>
          <p:nvPr/>
        </p:nvGrpSpPr>
        <p:grpSpPr bwMode="auto">
          <a:xfrm>
            <a:off x="9694460" y="1377864"/>
            <a:ext cx="615708" cy="615706"/>
            <a:chOff x="417244" y="4596010"/>
            <a:chExt cx="310896" cy="310896"/>
          </a:xfrm>
        </p:grpSpPr>
        <p:sp>
          <p:nvSpPr>
            <p:cNvPr id="136" name="Oval 135"/>
            <p:cNvSpPr/>
            <p:nvPr/>
          </p:nvSpPr>
          <p:spPr bwMode="auto">
            <a:xfrm>
              <a:off x="417244" y="4596010"/>
              <a:ext cx="310896" cy="310896"/>
            </a:xfrm>
            <a:prstGeom prst="ellipse">
              <a:avLst/>
            </a:prstGeom>
            <a:solidFill>
              <a:srgbClr val="2EB82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a:defRPr/>
              </a:pPr>
              <a:endParaRPr lang="en-US" sz="2000" dirty="0">
                <a:gradFill>
                  <a:gsLst>
                    <a:gs pos="0">
                      <a:srgbClr val="FFFFFF"/>
                    </a:gs>
                    <a:gs pos="100000">
                      <a:srgbClr val="FFFFFF"/>
                    </a:gs>
                  </a:gsLst>
                  <a:lin ang="5400000" scaled="0"/>
                </a:gradFill>
                <a:latin typeface="Segoe UI"/>
              </a:endParaRPr>
            </a:p>
          </p:txBody>
        </p:sp>
        <p:sp>
          <p:nvSpPr>
            <p:cNvPr id="137" name="Freeform 11"/>
            <p:cNvSpPr>
              <a:spLocks/>
            </p:cNvSpPr>
            <p:nvPr/>
          </p:nvSpPr>
          <p:spPr bwMode="auto">
            <a:xfrm>
              <a:off x="491794" y="4702287"/>
              <a:ext cx="157035" cy="122138"/>
            </a:xfrm>
            <a:custGeom>
              <a:avLst/>
              <a:gdLst>
                <a:gd name="T0" fmla="*/ 995 w 995"/>
                <a:gd name="T1" fmla="*/ 124 h 778"/>
                <a:gd name="T2" fmla="*/ 869 w 995"/>
                <a:gd name="T3" fmla="*/ 0 h 778"/>
                <a:gd name="T4" fmla="*/ 343 w 995"/>
                <a:gd name="T5" fmla="*/ 530 h 778"/>
                <a:gd name="T6" fmla="*/ 124 w 995"/>
                <a:gd name="T7" fmla="*/ 310 h 778"/>
                <a:gd name="T8" fmla="*/ 0 w 995"/>
                <a:gd name="T9" fmla="*/ 434 h 778"/>
                <a:gd name="T10" fmla="*/ 219 w 995"/>
                <a:gd name="T11" fmla="*/ 654 h 778"/>
                <a:gd name="T12" fmla="*/ 343 w 995"/>
                <a:gd name="T13" fmla="*/ 778 h 778"/>
                <a:gd name="T14" fmla="*/ 467 w 995"/>
                <a:gd name="T15" fmla="*/ 654 h 778"/>
                <a:gd name="T16" fmla="*/ 467 w 995"/>
                <a:gd name="T17" fmla="*/ 654 h 778"/>
                <a:gd name="T18" fmla="*/ 995 w 995"/>
                <a:gd name="T19" fmla="*/ 124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5" h="778">
                  <a:moveTo>
                    <a:pt x="995" y="124"/>
                  </a:moveTo>
                  <a:lnTo>
                    <a:pt x="869" y="0"/>
                  </a:lnTo>
                  <a:lnTo>
                    <a:pt x="343" y="530"/>
                  </a:lnTo>
                  <a:lnTo>
                    <a:pt x="124" y="310"/>
                  </a:lnTo>
                  <a:lnTo>
                    <a:pt x="0" y="434"/>
                  </a:lnTo>
                  <a:lnTo>
                    <a:pt x="219" y="654"/>
                  </a:lnTo>
                  <a:lnTo>
                    <a:pt x="343" y="778"/>
                  </a:lnTo>
                  <a:lnTo>
                    <a:pt x="467" y="654"/>
                  </a:lnTo>
                  <a:lnTo>
                    <a:pt x="467" y="654"/>
                  </a:lnTo>
                  <a:lnTo>
                    <a:pt x="995" y="124"/>
                  </a:lnTo>
                  <a:close/>
                </a:path>
              </a:pathLst>
            </a:custGeom>
            <a:solidFill>
              <a:schemeClr val="bg1"/>
            </a:solidFill>
            <a:ln>
              <a:noFill/>
            </a:ln>
          </p:spPr>
          <p:txBody>
            <a:bodyPr/>
            <a:lstStyle/>
            <a:p>
              <a:pPr defTabSz="932509">
                <a:defRPr/>
              </a:pPr>
              <a:endParaRPr lang="en-US" sz="1836" dirty="0">
                <a:solidFill>
                  <a:srgbClr val="505050"/>
                </a:solidFill>
                <a:latin typeface="Segoe UI"/>
              </a:endParaRPr>
            </a:p>
          </p:txBody>
        </p:sp>
      </p:grpSp>
      <p:grpSp>
        <p:nvGrpSpPr>
          <p:cNvPr id="2" name="Group 1"/>
          <p:cNvGrpSpPr/>
          <p:nvPr/>
        </p:nvGrpSpPr>
        <p:grpSpPr>
          <a:xfrm>
            <a:off x="8576867" y="3610567"/>
            <a:ext cx="3003839" cy="1025797"/>
            <a:chOff x="8203363" y="3474301"/>
            <a:chExt cx="3355666" cy="1145944"/>
          </a:xfrm>
        </p:grpSpPr>
        <p:pic>
          <p:nvPicPr>
            <p:cNvPr id="142" name="Picture 141"/>
            <p:cNvPicPr>
              <a:picLocks noChangeAspect="1"/>
            </p:cNvPicPr>
            <p:nvPr/>
          </p:nvPicPr>
          <p:blipFill>
            <a:blip r:embed="rId7"/>
            <a:stretch>
              <a:fillRect/>
            </a:stretch>
          </p:blipFill>
          <p:spPr>
            <a:xfrm>
              <a:off x="9041411" y="3474301"/>
              <a:ext cx="1728145" cy="382882"/>
            </a:xfrm>
            <a:prstGeom prst="rect">
              <a:avLst/>
            </a:prstGeom>
          </p:spPr>
        </p:pic>
        <p:sp>
          <p:nvSpPr>
            <p:cNvPr id="143" name="TextBox 142"/>
            <p:cNvSpPr txBox="1"/>
            <p:nvPr/>
          </p:nvSpPr>
          <p:spPr>
            <a:xfrm>
              <a:off x="8203363" y="4115573"/>
              <a:ext cx="2034029" cy="504672"/>
            </a:xfrm>
            <a:prstGeom prst="rect">
              <a:avLst/>
            </a:prstGeom>
          </p:spPr>
          <p:txBody>
            <a:bodyPr wrap="square" lIns="0" tIns="0" rIns="0" bIns="0" rtlCol="0">
              <a:spAutoFit/>
            </a:bodyPr>
            <a:lstStyle/>
            <a:p>
              <a:pPr algn="ctr" defTabSz="913923">
                <a:lnSpc>
                  <a:spcPct val="90000"/>
                </a:lnSpc>
                <a:buSzPct val="80000"/>
              </a:pPr>
              <a:r>
                <a:rPr lang="en-US" sz="1599" b="1" dirty="0">
                  <a:solidFill>
                    <a:srgbClr val="FFFFFF"/>
                  </a:solidFill>
                  <a:latin typeface="Segoe UI Light"/>
                </a:rPr>
                <a:t>SharePoint</a:t>
              </a:r>
            </a:p>
            <a:p>
              <a:pPr algn="ctr" defTabSz="913923">
                <a:lnSpc>
                  <a:spcPct val="90000"/>
                </a:lnSpc>
                <a:buSzPct val="80000"/>
              </a:pPr>
              <a:r>
                <a:rPr lang="en-US" sz="1599" b="1" dirty="0">
                  <a:solidFill>
                    <a:srgbClr val="FFFFFF"/>
                  </a:solidFill>
                  <a:latin typeface="Segoe UI Light"/>
                </a:rPr>
                <a:t>Online</a:t>
              </a:r>
            </a:p>
          </p:txBody>
        </p:sp>
        <p:sp>
          <p:nvSpPr>
            <p:cNvPr id="144" name="TextBox 143"/>
            <p:cNvSpPr txBox="1"/>
            <p:nvPr/>
          </p:nvSpPr>
          <p:spPr>
            <a:xfrm>
              <a:off x="9525000" y="4114800"/>
              <a:ext cx="2034029" cy="504672"/>
            </a:xfrm>
            <a:prstGeom prst="rect">
              <a:avLst/>
            </a:prstGeom>
          </p:spPr>
          <p:txBody>
            <a:bodyPr wrap="square" lIns="0" tIns="0" rIns="0" bIns="0" rtlCol="0">
              <a:spAutoFit/>
            </a:bodyPr>
            <a:lstStyle/>
            <a:p>
              <a:pPr algn="ctr" defTabSz="913923">
                <a:lnSpc>
                  <a:spcPct val="90000"/>
                </a:lnSpc>
                <a:buSzPct val="80000"/>
              </a:pPr>
              <a:r>
                <a:rPr lang="en-US" sz="1599" b="1" dirty="0">
                  <a:solidFill>
                    <a:srgbClr val="FFFFFF"/>
                  </a:solidFill>
                  <a:latin typeface="Segoe UI Light"/>
                </a:rPr>
                <a:t>Exchange</a:t>
              </a:r>
            </a:p>
            <a:p>
              <a:pPr algn="ctr" defTabSz="913923">
                <a:lnSpc>
                  <a:spcPct val="90000"/>
                </a:lnSpc>
                <a:buSzPct val="80000"/>
              </a:pPr>
              <a:r>
                <a:rPr lang="en-US" sz="1599" b="1" dirty="0">
                  <a:solidFill>
                    <a:srgbClr val="FFFFFF"/>
                  </a:solidFill>
                  <a:latin typeface="Segoe UI Light"/>
                </a:rPr>
                <a:t>Online</a:t>
              </a:r>
            </a:p>
          </p:txBody>
        </p:sp>
      </p:grpSp>
      <p:sp>
        <p:nvSpPr>
          <p:cNvPr id="146" name="TextBox 145"/>
          <p:cNvSpPr txBox="1"/>
          <p:nvPr/>
        </p:nvSpPr>
        <p:spPr>
          <a:xfrm>
            <a:off x="855768" y="2103802"/>
            <a:ext cx="3155461" cy="646642"/>
          </a:xfrm>
          <a:prstGeom prst="rect">
            <a:avLst/>
          </a:prstGeom>
          <a:noFill/>
        </p:spPr>
        <p:txBody>
          <a:bodyPr wrap="square" lIns="186521" tIns="149217" rIns="186521" bIns="149217" rtlCol="0">
            <a:spAutoFit/>
          </a:bodyPr>
          <a:lstStyle/>
          <a:p>
            <a:pPr algn="ctr" defTabSz="932597">
              <a:lnSpc>
                <a:spcPct val="90000"/>
              </a:lnSpc>
            </a:pPr>
            <a:r>
              <a:rPr lang="en-US" sz="2448" dirty="0">
                <a:gradFill>
                  <a:gsLst>
                    <a:gs pos="2917">
                      <a:srgbClr val="505050"/>
                    </a:gs>
                    <a:gs pos="30000">
                      <a:srgbClr val="505050"/>
                    </a:gs>
                  </a:gsLst>
                  <a:lin ang="5400000" scaled="0"/>
                </a:gradFill>
                <a:latin typeface="Segoe UI Light"/>
              </a:rPr>
              <a:t>On-premises</a:t>
            </a:r>
          </a:p>
        </p:txBody>
      </p:sp>
      <p:pic>
        <p:nvPicPr>
          <p:cNvPr id="98" name="Picture 97"/>
          <p:cNvPicPr>
            <a:picLocks noChangeAspect="1"/>
          </p:cNvPicPr>
          <p:nvPr/>
        </p:nvPicPr>
        <p:blipFill>
          <a:blip r:embed="rId8"/>
          <a:stretch>
            <a:fillRect/>
          </a:stretch>
        </p:blipFill>
        <p:spPr>
          <a:xfrm>
            <a:off x="1937963" y="3115090"/>
            <a:ext cx="314059" cy="241591"/>
          </a:xfrm>
          <a:prstGeom prst="rect">
            <a:avLst/>
          </a:prstGeom>
        </p:spPr>
      </p:pic>
    </p:spTree>
    <p:extLst>
      <p:ext uri="{BB962C8B-B14F-4D97-AF65-F5344CB8AC3E}">
        <p14:creationId xmlns:p14="http://schemas.microsoft.com/office/powerpoint/2010/main" val="4289703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57"/>
                                        </p:tgtEl>
                                        <p:attrNameLst>
                                          <p:attrName>style.visibility</p:attrName>
                                        </p:attrNameLst>
                                      </p:cBhvr>
                                      <p:to>
                                        <p:strVal val="visible"/>
                                      </p:to>
                                    </p:set>
                                    <p:animEffect transition="in" filter="dissolve">
                                      <p:cBhvr>
                                        <p:cTn id="7" dur="500"/>
                                        <p:tgtEl>
                                          <p:spTgt spid="357"/>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350"/>
                                        </p:tgtEl>
                                        <p:attrNameLst>
                                          <p:attrName>style.visibility</p:attrName>
                                        </p:attrNameLst>
                                      </p:cBhvr>
                                      <p:to>
                                        <p:strVal val="visible"/>
                                      </p:to>
                                    </p:set>
                                    <p:animEffect transition="in" filter="fade">
                                      <p:cBhvr>
                                        <p:cTn id="11" dur="500"/>
                                        <p:tgtEl>
                                          <p:spTgt spid="350"/>
                                        </p:tgtEl>
                                      </p:cBhvr>
                                    </p:animEffect>
                                  </p:childTnLst>
                                </p:cTn>
                              </p:par>
                              <p:par>
                                <p:cTn id="12" presetID="42" presetClass="entr" presetSubtype="0" fill="hold" nodeType="withEffect">
                                  <p:stCondLst>
                                    <p:cond delay="10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2500"/>
                            </p:stCondLst>
                            <p:childTnLst>
                              <p:par>
                                <p:cTn id="18" presetID="22" presetClass="entr" presetSubtype="8" fill="hold" nodeType="afterEffect">
                                  <p:stCondLst>
                                    <p:cond delay="0"/>
                                  </p:stCondLst>
                                  <p:childTnLst>
                                    <p:set>
                                      <p:cBhvr>
                                        <p:cTn id="19" dur="1" fill="hold">
                                          <p:stCondLst>
                                            <p:cond delay="0"/>
                                          </p:stCondLst>
                                        </p:cTn>
                                        <p:tgtEl>
                                          <p:spTgt spid="435"/>
                                        </p:tgtEl>
                                        <p:attrNameLst>
                                          <p:attrName>style.visibility</p:attrName>
                                        </p:attrNameLst>
                                      </p:cBhvr>
                                      <p:to>
                                        <p:strVal val="visible"/>
                                      </p:to>
                                    </p:set>
                                    <p:animEffect transition="in" filter="wipe(left)">
                                      <p:cBhvr>
                                        <p:cTn id="20" dur="500"/>
                                        <p:tgtEl>
                                          <p:spTgt spid="435"/>
                                        </p:tgtEl>
                                      </p:cBhvr>
                                    </p:animEffect>
                                  </p:childTnLst>
                                </p:cTn>
                              </p:par>
                              <p:par>
                                <p:cTn id="21" presetID="22" presetClass="entr" presetSubtype="8" fill="hold" nodeType="withEffect">
                                  <p:stCondLst>
                                    <p:cond delay="0"/>
                                  </p:stCondLst>
                                  <p:childTnLst>
                                    <p:set>
                                      <p:cBhvr>
                                        <p:cTn id="22" dur="1" fill="hold">
                                          <p:stCondLst>
                                            <p:cond delay="0"/>
                                          </p:stCondLst>
                                        </p:cTn>
                                        <p:tgtEl>
                                          <p:spTgt spid="437"/>
                                        </p:tgtEl>
                                        <p:attrNameLst>
                                          <p:attrName>style.visibility</p:attrName>
                                        </p:attrNameLst>
                                      </p:cBhvr>
                                      <p:to>
                                        <p:strVal val="visible"/>
                                      </p:to>
                                    </p:set>
                                    <p:animEffect transition="in" filter="wipe(left)">
                                      <p:cBhvr>
                                        <p:cTn id="23" dur="500"/>
                                        <p:tgtEl>
                                          <p:spTgt spid="437"/>
                                        </p:tgtEl>
                                      </p:cBhvr>
                                    </p:animEffect>
                                  </p:childTnLst>
                                </p:cTn>
                              </p:par>
                              <p:par>
                                <p:cTn id="24" presetID="22" presetClass="entr" presetSubtype="2" fill="hold" nodeType="withEffect">
                                  <p:stCondLst>
                                    <p:cond delay="0"/>
                                  </p:stCondLst>
                                  <p:childTnLst>
                                    <p:set>
                                      <p:cBhvr>
                                        <p:cTn id="25" dur="1" fill="hold">
                                          <p:stCondLst>
                                            <p:cond delay="0"/>
                                          </p:stCondLst>
                                        </p:cTn>
                                        <p:tgtEl>
                                          <p:spTgt spid="434"/>
                                        </p:tgtEl>
                                        <p:attrNameLst>
                                          <p:attrName>style.visibility</p:attrName>
                                        </p:attrNameLst>
                                      </p:cBhvr>
                                      <p:to>
                                        <p:strVal val="visible"/>
                                      </p:to>
                                    </p:set>
                                    <p:animEffect transition="in" filter="wipe(right)">
                                      <p:cBhvr>
                                        <p:cTn id="26" dur="500"/>
                                        <p:tgtEl>
                                          <p:spTgt spid="434"/>
                                        </p:tgtEl>
                                      </p:cBhvr>
                                    </p:animEffect>
                                  </p:childTnLst>
                                </p:cTn>
                              </p:par>
                              <p:par>
                                <p:cTn id="27" presetID="22" presetClass="entr" presetSubtype="2" fill="hold" nodeType="withEffect">
                                  <p:stCondLst>
                                    <p:cond delay="0"/>
                                  </p:stCondLst>
                                  <p:childTnLst>
                                    <p:set>
                                      <p:cBhvr>
                                        <p:cTn id="28" dur="1" fill="hold">
                                          <p:stCondLst>
                                            <p:cond delay="0"/>
                                          </p:stCondLst>
                                        </p:cTn>
                                        <p:tgtEl>
                                          <p:spTgt spid="436"/>
                                        </p:tgtEl>
                                        <p:attrNameLst>
                                          <p:attrName>style.visibility</p:attrName>
                                        </p:attrNameLst>
                                      </p:cBhvr>
                                      <p:to>
                                        <p:strVal val="visible"/>
                                      </p:to>
                                    </p:set>
                                    <p:animEffect transition="in" filter="wipe(right)">
                                      <p:cBhvr>
                                        <p:cTn id="29" dur="500"/>
                                        <p:tgtEl>
                                          <p:spTgt spid="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47688" y="295275"/>
            <a:ext cx="11888787" cy="917575"/>
          </a:xfrm>
        </p:spPr>
        <p:txBody>
          <a:bodyPr/>
          <a:lstStyle/>
          <a:p>
            <a:r>
              <a:rPr lang="en-US" sz="5303" dirty="0"/>
              <a:t>Typical EMM stack</a:t>
            </a:r>
          </a:p>
        </p:txBody>
      </p:sp>
      <p:sp>
        <p:nvSpPr>
          <p:cNvPr id="77" name="TextBox 76"/>
          <p:cNvSpPr txBox="1"/>
          <p:nvPr/>
        </p:nvSpPr>
        <p:spPr>
          <a:xfrm>
            <a:off x="6447176" y="3574979"/>
            <a:ext cx="1518535" cy="1937924"/>
          </a:xfrm>
          <a:prstGeom prst="rect">
            <a:avLst/>
          </a:prstGeom>
          <a:noFill/>
        </p:spPr>
        <p:txBody>
          <a:bodyPr wrap="square" lIns="182854" tIns="146283" rIns="182854" bIns="146283" rtlCol="0">
            <a:spAutoFit/>
          </a:bodyPr>
          <a:lstStyle/>
          <a:p>
            <a:pPr defTabSz="932563">
              <a:lnSpc>
                <a:spcPct val="90000"/>
              </a:lnSpc>
            </a:pPr>
            <a:r>
              <a:rPr lang="en-US" sz="1428" b="1" spc="-50" dirty="0">
                <a:solidFill>
                  <a:srgbClr val="002050"/>
                </a:solidFill>
                <a:latin typeface="Segoe UI"/>
              </a:rPr>
              <a:t>Containers</a:t>
            </a:r>
          </a:p>
          <a:p>
            <a:pPr defTabSz="932563">
              <a:lnSpc>
                <a:spcPct val="90000"/>
              </a:lnSpc>
            </a:pPr>
            <a:endParaRPr lang="en-US" sz="1428" b="1" spc="-50" dirty="0">
              <a:solidFill>
                <a:srgbClr val="0072C6"/>
              </a:solidFill>
              <a:latin typeface="Segoe UI"/>
            </a:endParaRPr>
          </a:p>
          <a:p>
            <a:pPr defTabSz="932563">
              <a:lnSpc>
                <a:spcPct val="90000"/>
              </a:lnSpc>
            </a:pPr>
            <a:endParaRPr lang="en-US" sz="1428" spc="-50" dirty="0">
              <a:solidFill>
                <a:srgbClr val="0072C6"/>
              </a:solidFill>
              <a:latin typeface="Segoe UI"/>
            </a:endParaRPr>
          </a:p>
          <a:p>
            <a:pPr defTabSz="932563">
              <a:lnSpc>
                <a:spcPct val="90000"/>
              </a:lnSpc>
              <a:buSzPct val="85000"/>
            </a:pPr>
            <a:r>
              <a:rPr lang="en-US" sz="1224" spc="-50" dirty="0">
                <a:solidFill>
                  <a:srgbClr val="505050"/>
                </a:solidFill>
                <a:latin typeface="Segoe UI"/>
              </a:rPr>
              <a:t>Depends on specific DMZ infrastructure</a:t>
            </a:r>
          </a:p>
          <a:p>
            <a:pPr defTabSz="932563">
              <a:lnSpc>
                <a:spcPct val="90000"/>
              </a:lnSpc>
              <a:buSzPct val="85000"/>
            </a:pPr>
            <a:endParaRPr lang="en-US" sz="1224" spc="-50" dirty="0">
              <a:solidFill>
                <a:srgbClr val="505050"/>
              </a:solidFill>
              <a:latin typeface="Segoe UI"/>
            </a:endParaRPr>
          </a:p>
          <a:p>
            <a:pPr defTabSz="932563">
              <a:lnSpc>
                <a:spcPct val="90000"/>
              </a:lnSpc>
              <a:buSzPct val="85000"/>
            </a:pPr>
            <a:r>
              <a:rPr lang="en-US" sz="1224" spc="-50" dirty="0">
                <a:solidFill>
                  <a:srgbClr val="505050"/>
                </a:solidFill>
                <a:latin typeface="Segoe UI"/>
              </a:rPr>
              <a:t>Works on-premises only</a:t>
            </a:r>
          </a:p>
        </p:txBody>
      </p:sp>
      <p:grpSp>
        <p:nvGrpSpPr>
          <p:cNvPr id="93" name="Group 92"/>
          <p:cNvGrpSpPr/>
          <p:nvPr/>
        </p:nvGrpSpPr>
        <p:grpSpPr>
          <a:xfrm>
            <a:off x="2838900" y="1752203"/>
            <a:ext cx="3345674" cy="4660283"/>
            <a:chOff x="2489200" y="5600700"/>
            <a:chExt cx="763588" cy="1063625"/>
          </a:xfrm>
        </p:grpSpPr>
        <p:sp>
          <p:nvSpPr>
            <p:cNvPr id="94" name="Freeform 5"/>
            <p:cNvSpPr>
              <a:spLocks/>
            </p:cNvSpPr>
            <p:nvPr/>
          </p:nvSpPr>
          <p:spPr bwMode="auto">
            <a:xfrm>
              <a:off x="2489200" y="5600700"/>
              <a:ext cx="763588" cy="1063625"/>
            </a:xfrm>
            <a:custGeom>
              <a:avLst/>
              <a:gdLst>
                <a:gd name="T0" fmla="*/ 848 w 920"/>
                <a:gd name="T1" fmla="*/ 1282 h 1282"/>
                <a:gd name="T2" fmla="*/ 72 w 920"/>
                <a:gd name="T3" fmla="*/ 1282 h 1282"/>
                <a:gd name="T4" fmla="*/ 0 w 920"/>
                <a:gd name="T5" fmla="*/ 1210 h 1282"/>
                <a:gd name="T6" fmla="*/ 0 w 920"/>
                <a:gd name="T7" fmla="*/ 72 h 1282"/>
                <a:gd name="T8" fmla="*/ 72 w 920"/>
                <a:gd name="T9" fmla="*/ 0 h 1282"/>
                <a:gd name="T10" fmla="*/ 848 w 920"/>
                <a:gd name="T11" fmla="*/ 0 h 1282"/>
                <a:gd name="T12" fmla="*/ 920 w 920"/>
                <a:gd name="T13" fmla="*/ 72 h 1282"/>
                <a:gd name="T14" fmla="*/ 920 w 920"/>
                <a:gd name="T15" fmla="*/ 1210 h 1282"/>
                <a:gd name="T16" fmla="*/ 848 w 920"/>
                <a:gd name="T17" fmla="*/ 1282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0" h="1282">
                  <a:moveTo>
                    <a:pt x="848" y="1282"/>
                  </a:moveTo>
                  <a:cubicBezTo>
                    <a:pt x="72" y="1282"/>
                    <a:pt x="72" y="1282"/>
                    <a:pt x="72" y="1282"/>
                  </a:cubicBezTo>
                  <a:cubicBezTo>
                    <a:pt x="32" y="1282"/>
                    <a:pt x="0" y="1250"/>
                    <a:pt x="0" y="1210"/>
                  </a:cubicBezTo>
                  <a:cubicBezTo>
                    <a:pt x="0" y="72"/>
                    <a:pt x="0" y="72"/>
                    <a:pt x="0" y="72"/>
                  </a:cubicBezTo>
                  <a:cubicBezTo>
                    <a:pt x="0" y="32"/>
                    <a:pt x="32" y="0"/>
                    <a:pt x="72" y="0"/>
                  </a:cubicBezTo>
                  <a:cubicBezTo>
                    <a:pt x="848" y="0"/>
                    <a:pt x="848" y="0"/>
                    <a:pt x="848" y="0"/>
                  </a:cubicBezTo>
                  <a:cubicBezTo>
                    <a:pt x="888" y="0"/>
                    <a:pt x="920" y="32"/>
                    <a:pt x="920" y="72"/>
                  </a:cubicBezTo>
                  <a:cubicBezTo>
                    <a:pt x="920" y="1210"/>
                    <a:pt x="920" y="1210"/>
                    <a:pt x="920" y="1210"/>
                  </a:cubicBezTo>
                  <a:cubicBezTo>
                    <a:pt x="920" y="1250"/>
                    <a:pt x="888" y="1282"/>
                    <a:pt x="848" y="1282"/>
                  </a:cubicBezTo>
                  <a:close/>
                </a:path>
              </a:pathLst>
            </a:custGeom>
            <a:solidFill>
              <a:srgbClr val="505050"/>
            </a:solidFill>
            <a:ln>
              <a:noFill/>
            </a:ln>
          </p:spPr>
          <p:txBody>
            <a:bodyPr/>
            <a:lstStyle/>
            <a:p>
              <a:pPr defTabSz="932330">
                <a:defRPr/>
              </a:pPr>
              <a:endParaRPr lang="en-US" sz="1020" dirty="0">
                <a:solidFill>
                  <a:srgbClr val="505050"/>
                </a:solidFill>
                <a:latin typeface="Segoe UI"/>
              </a:endParaRPr>
            </a:p>
          </p:txBody>
        </p:sp>
        <p:sp>
          <p:nvSpPr>
            <p:cNvPr id="95" name="Rectangle 6"/>
            <p:cNvSpPr>
              <a:spLocks noChangeArrowheads="1"/>
            </p:cNvSpPr>
            <p:nvPr/>
          </p:nvSpPr>
          <p:spPr bwMode="auto">
            <a:xfrm>
              <a:off x="2536825" y="5678488"/>
              <a:ext cx="669925" cy="908050"/>
            </a:xfrm>
            <a:prstGeom prst="rect">
              <a:avLst/>
            </a:prstGeom>
            <a:solidFill>
              <a:schemeClr val="bg1"/>
            </a:solidFill>
            <a:ln>
              <a:noFill/>
            </a:ln>
          </p:spPr>
          <p:txBody>
            <a:bodyPr/>
            <a:lstStyle/>
            <a:p>
              <a:pPr defTabSz="932330">
                <a:defRPr/>
              </a:pPr>
              <a:endParaRPr lang="en-US" sz="1020" dirty="0">
                <a:solidFill>
                  <a:srgbClr val="505050"/>
                </a:solidFill>
                <a:latin typeface="Segoe UI"/>
              </a:endParaRPr>
            </a:p>
          </p:txBody>
        </p:sp>
      </p:grpSp>
      <p:cxnSp>
        <p:nvCxnSpPr>
          <p:cNvPr id="101" name="Straight Arrow Connector 100"/>
          <p:cNvCxnSpPr/>
          <p:nvPr/>
        </p:nvCxnSpPr>
        <p:spPr>
          <a:xfrm>
            <a:off x="6474736" y="4118998"/>
            <a:ext cx="1380836" cy="0"/>
          </a:xfrm>
          <a:prstGeom prst="straightConnector1">
            <a:avLst/>
          </a:prstGeom>
          <a:noFill/>
          <a:ln w="76200" cap="sq" cmpd="sng" algn="ctr">
            <a:solidFill>
              <a:schemeClr val="bg2"/>
            </a:solidFill>
            <a:prstDash val="solid"/>
            <a:bevel/>
            <a:headEnd type="none" w="med" len="med"/>
            <a:tailEnd type="triangle" w="med" len="med"/>
          </a:ln>
          <a:effectLst/>
        </p:spPr>
      </p:cxnSp>
      <p:grpSp>
        <p:nvGrpSpPr>
          <p:cNvPr id="7" name="Group 6"/>
          <p:cNvGrpSpPr/>
          <p:nvPr/>
        </p:nvGrpSpPr>
        <p:grpSpPr>
          <a:xfrm>
            <a:off x="8033728" y="2642376"/>
            <a:ext cx="4024216" cy="2844546"/>
            <a:chOff x="7876055" y="2590800"/>
            <a:chExt cx="3945668" cy="2789024"/>
          </a:xfrm>
        </p:grpSpPr>
        <p:sp>
          <p:nvSpPr>
            <p:cNvPr id="73" name="Rectangle 72"/>
            <p:cNvSpPr/>
            <p:nvPr/>
          </p:nvSpPr>
          <p:spPr bwMode="auto">
            <a:xfrm>
              <a:off x="7878267" y="2590800"/>
              <a:ext cx="3943456" cy="2789024"/>
            </a:xfrm>
            <a:prstGeom prst="rect">
              <a:avLst/>
            </a:prstGeom>
            <a:solidFill>
              <a:schemeClr val="tx2"/>
            </a:solidFill>
            <a:ln w="190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13923" fontAlgn="base">
                <a:lnSpc>
                  <a:spcPct val="90000"/>
                </a:lnSpc>
                <a:spcBef>
                  <a:spcPct val="0"/>
                </a:spcBef>
                <a:spcAft>
                  <a:spcPct val="0"/>
                </a:spcAft>
              </a:pPr>
              <a:endParaRPr lang="en-US" sz="2000" spc="-50" dirty="0">
                <a:solidFill>
                  <a:srgbClr val="FFFFFF"/>
                </a:solidFill>
                <a:latin typeface="Segoe UI"/>
              </a:endParaRPr>
            </a:p>
          </p:txBody>
        </p:sp>
        <p:sp>
          <p:nvSpPr>
            <p:cNvPr id="74" name="Rectangle 73"/>
            <p:cNvSpPr/>
            <p:nvPr/>
          </p:nvSpPr>
          <p:spPr bwMode="auto">
            <a:xfrm>
              <a:off x="7876055" y="2590800"/>
              <a:ext cx="1788905" cy="2789024"/>
            </a:xfrm>
            <a:prstGeom prst="rect">
              <a:avLst/>
            </a:prstGeom>
            <a:pattFill prst="ltUpDiag">
              <a:fgClr>
                <a:schemeClr val="bg1"/>
              </a:fgClr>
              <a:bgClr>
                <a:schemeClr val="bg1">
                  <a:lumMod val="75000"/>
                </a:schemeClr>
              </a:bgClr>
            </a:pattFill>
            <a:ln w="190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13923" fontAlgn="base">
                <a:lnSpc>
                  <a:spcPct val="90000"/>
                </a:lnSpc>
                <a:spcBef>
                  <a:spcPct val="0"/>
                </a:spcBef>
                <a:spcAft>
                  <a:spcPct val="0"/>
                </a:spcAft>
              </a:pPr>
              <a:endParaRPr lang="en-US" sz="2000" spc="-50" dirty="0">
                <a:solidFill>
                  <a:srgbClr val="FFFFFF"/>
                </a:solidFill>
                <a:latin typeface="Segoe UI"/>
              </a:endParaRPr>
            </a:p>
          </p:txBody>
        </p:sp>
        <p:sp>
          <p:nvSpPr>
            <p:cNvPr id="75" name="Rectangle 74"/>
            <p:cNvSpPr/>
            <p:nvPr/>
          </p:nvSpPr>
          <p:spPr bwMode="auto">
            <a:xfrm>
              <a:off x="8218569" y="2590800"/>
              <a:ext cx="1144140" cy="2789024"/>
            </a:xfrm>
            <a:prstGeom prst="rect">
              <a:avLst/>
            </a:prstGeom>
            <a:solidFill>
              <a:srgbClr val="7F7F7F"/>
            </a:solidFill>
            <a:ln w="190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13923" fontAlgn="base">
                <a:lnSpc>
                  <a:spcPct val="90000"/>
                </a:lnSpc>
                <a:spcBef>
                  <a:spcPct val="0"/>
                </a:spcBef>
                <a:spcAft>
                  <a:spcPct val="0"/>
                </a:spcAft>
              </a:pPr>
              <a:endParaRPr lang="en-US" sz="2000" spc="-50" dirty="0">
                <a:solidFill>
                  <a:srgbClr val="FFFFFF"/>
                </a:solidFill>
                <a:latin typeface="Segoe UI"/>
              </a:endParaRPr>
            </a:p>
          </p:txBody>
        </p:sp>
        <p:sp>
          <p:nvSpPr>
            <p:cNvPr id="78" name="Rounded Rectangle 77"/>
            <p:cNvSpPr/>
            <p:nvPr/>
          </p:nvSpPr>
          <p:spPr bwMode="auto">
            <a:xfrm>
              <a:off x="10681772" y="4856534"/>
              <a:ext cx="1044204" cy="339535"/>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43" tIns="46621" rIns="93243" bIns="46621" numCol="1" rtlCol="0" anchor="ctr" anchorCtr="0" compatLnSpc="1">
              <a:prstTxWarp prst="textNoShape">
                <a:avLst/>
              </a:prstTxWarp>
            </a:bodyPr>
            <a:lstStyle/>
            <a:p>
              <a:pPr algn="ctr" defTabSz="932111" fontAlgn="base">
                <a:lnSpc>
                  <a:spcPct val="90000"/>
                </a:lnSpc>
                <a:spcBef>
                  <a:spcPct val="0"/>
                </a:spcBef>
                <a:spcAft>
                  <a:spcPct val="0"/>
                </a:spcAft>
              </a:pPr>
              <a:r>
                <a:rPr lang="en-US" sz="1199" spc="-51" dirty="0">
                  <a:solidFill>
                    <a:srgbClr val="FFFFFF"/>
                  </a:solidFill>
                  <a:latin typeface="Segoe UI"/>
                  <a:cs typeface="Segoe UI" panose="020B0502040204020203" pitchFamily="34" charset="0"/>
                </a:rPr>
                <a:t>SharePoint</a:t>
              </a:r>
            </a:p>
            <a:p>
              <a:pPr algn="ctr" defTabSz="932111" fontAlgn="base">
                <a:lnSpc>
                  <a:spcPct val="90000"/>
                </a:lnSpc>
                <a:spcBef>
                  <a:spcPct val="0"/>
                </a:spcBef>
                <a:spcAft>
                  <a:spcPct val="0"/>
                </a:spcAft>
              </a:pPr>
              <a:r>
                <a:rPr lang="en-US" sz="1199" spc="-51" dirty="0">
                  <a:solidFill>
                    <a:srgbClr val="FFFFFF"/>
                  </a:solidFill>
                  <a:latin typeface="Segoe UI"/>
                  <a:cs typeface="Segoe UI" panose="020B0502040204020203" pitchFamily="34" charset="0"/>
                </a:rPr>
                <a:t>Server</a:t>
              </a:r>
            </a:p>
          </p:txBody>
        </p:sp>
        <p:sp>
          <p:nvSpPr>
            <p:cNvPr id="79" name="Rounded Rectangle 78"/>
            <p:cNvSpPr/>
            <p:nvPr/>
          </p:nvSpPr>
          <p:spPr bwMode="auto">
            <a:xfrm>
              <a:off x="9902626" y="4856534"/>
              <a:ext cx="807622" cy="339535"/>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43" tIns="46621" rIns="93243" bIns="46621" numCol="1" rtlCol="0" anchor="ctr" anchorCtr="0" compatLnSpc="1">
              <a:prstTxWarp prst="textNoShape">
                <a:avLst/>
              </a:prstTxWarp>
            </a:bodyPr>
            <a:lstStyle/>
            <a:p>
              <a:pPr algn="ctr" defTabSz="932111" fontAlgn="base">
                <a:lnSpc>
                  <a:spcPct val="90000"/>
                </a:lnSpc>
                <a:spcBef>
                  <a:spcPct val="0"/>
                </a:spcBef>
                <a:spcAft>
                  <a:spcPct val="0"/>
                </a:spcAft>
              </a:pPr>
              <a:r>
                <a:rPr lang="en-US" sz="1224" spc="-51" dirty="0">
                  <a:solidFill>
                    <a:srgbClr val="FFFFFF"/>
                  </a:solidFill>
                  <a:latin typeface="Segoe UI"/>
                  <a:cs typeface="Segoe UI" panose="020B0502040204020203" pitchFamily="34" charset="0"/>
                </a:rPr>
                <a:t>Exchange Server</a:t>
              </a:r>
            </a:p>
          </p:txBody>
        </p:sp>
        <p:sp>
          <p:nvSpPr>
            <p:cNvPr id="83" name="TextBox 82"/>
            <p:cNvSpPr txBox="1"/>
            <p:nvPr/>
          </p:nvSpPr>
          <p:spPr>
            <a:xfrm>
              <a:off x="9757191" y="2765728"/>
              <a:ext cx="1944685" cy="395493"/>
            </a:xfrm>
            <a:prstGeom prst="rect">
              <a:avLst/>
            </a:prstGeom>
            <a:noFill/>
            <a:ln>
              <a:noFill/>
            </a:ln>
          </p:spPr>
          <p:txBody>
            <a:bodyPr wrap="square" lIns="0" tIns="0" rIns="0" bIns="0" rtlCol="0">
              <a:spAutoFit/>
            </a:bodyPr>
            <a:lstStyle/>
            <a:p>
              <a:pPr algn="ctr" defTabSz="932418">
                <a:lnSpc>
                  <a:spcPct val="90000"/>
                </a:lnSpc>
              </a:pPr>
              <a:r>
                <a:rPr lang="en-US" sz="1428" spc="-51" dirty="0">
                  <a:solidFill>
                    <a:srgbClr val="FFFFFF"/>
                  </a:solidFill>
                  <a:latin typeface="Segoe UI Semibold"/>
                  <a:cs typeface="Segoe UI Semibold"/>
                </a:rPr>
                <a:t>Corporate </a:t>
              </a:r>
              <a:br>
                <a:rPr lang="en-US" sz="1428" spc="-51" dirty="0">
                  <a:solidFill>
                    <a:srgbClr val="FFFFFF"/>
                  </a:solidFill>
                  <a:latin typeface="Segoe UI Semibold"/>
                  <a:cs typeface="Segoe UI Semibold"/>
                </a:rPr>
              </a:br>
              <a:r>
                <a:rPr lang="en-US" sz="1428" spc="-51" dirty="0">
                  <a:solidFill>
                    <a:srgbClr val="FFFFFF"/>
                  </a:solidFill>
                  <a:latin typeface="Segoe UI Semibold"/>
                  <a:cs typeface="Segoe UI Semibold"/>
                </a:rPr>
                <a:t>network</a:t>
              </a:r>
            </a:p>
          </p:txBody>
        </p:sp>
        <p:sp>
          <p:nvSpPr>
            <p:cNvPr id="84" name="TextBox 83"/>
            <p:cNvSpPr txBox="1"/>
            <p:nvPr/>
          </p:nvSpPr>
          <p:spPr>
            <a:xfrm>
              <a:off x="10045370" y="3740628"/>
              <a:ext cx="1407914" cy="307648"/>
            </a:xfrm>
            <a:prstGeom prst="rect">
              <a:avLst/>
            </a:prstGeom>
            <a:noFill/>
            <a:ln>
              <a:noFill/>
            </a:ln>
          </p:spPr>
          <p:txBody>
            <a:bodyPr wrap="square" rtlCol="0">
              <a:spAutoFit/>
            </a:bodyPr>
            <a:lstStyle/>
            <a:p>
              <a:pPr defTabSz="932418"/>
              <a:r>
                <a:rPr lang="en-US" sz="1399" dirty="0">
                  <a:solidFill>
                    <a:srgbClr val="FFFFFF"/>
                  </a:solidFill>
                  <a:latin typeface="Segoe UI Light" panose="020B0502040204020203" pitchFamily="34" charset="0"/>
                  <a:cs typeface="Segoe UI Light" panose="020B0502040204020203" pitchFamily="34" charset="0"/>
                </a:rPr>
                <a:t>Active Directory</a:t>
              </a:r>
            </a:p>
          </p:txBody>
        </p:sp>
        <p:sp>
          <p:nvSpPr>
            <p:cNvPr id="90" name="TextBox 89"/>
            <p:cNvSpPr txBox="1"/>
            <p:nvPr/>
          </p:nvSpPr>
          <p:spPr>
            <a:xfrm>
              <a:off x="7931853" y="3792542"/>
              <a:ext cx="180056" cy="501314"/>
            </a:xfrm>
            <a:prstGeom prst="rect">
              <a:avLst/>
            </a:prstGeom>
            <a:noFill/>
            <a:ln>
              <a:noFill/>
            </a:ln>
          </p:spPr>
          <p:txBody>
            <a:bodyPr vert="vert270" wrap="none" lIns="0" tIns="0" rIns="0" bIns="0" rtlCol="0">
              <a:spAutoFit/>
            </a:bodyPr>
            <a:lstStyle/>
            <a:p>
              <a:pPr defTabSz="932418">
                <a:lnSpc>
                  <a:spcPct val="90000"/>
                </a:lnSpc>
              </a:pPr>
              <a:r>
                <a:rPr lang="en-US" sz="1326" spc="-51" dirty="0">
                  <a:solidFill>
                    <a:srgbClr val="505050"/>
                  </a:solidFill>
                  <a:latin typeface="Segoe UI"/>
                  <a:cs typeface="Segoe UI" panose="020B0502040204020203" pitchFamily="34" charset="0"/>
                </a:rPr>
                <a:t>Firewall</a:t>
              </a:r>
            </a:p>
          </p:txBody>
        </p:sp>
        <p:sp>
          <p:nvSpPr>
            <p:cNvPr id="91" name="TextBox 90"/>
            <p:cNvSpPr txBox="1"/>
            <p:nvPr/>
          </p:nvSpPr>
          <p:spPr>
            <a:xfrm>
              <a:off x="9404440" y="3786409"/>
              <a:ext cx="180056" cy="501314"/>
            </a:xfrm>
            <a:prstGeom prst="rect">
              <a:avLst/>
            </a:prstGeom>
            <a:noFill/>
            <a:ln>
              <a:noFill/>
            </a:ln>
          </p:spPr>
          <p:txBody>
            <a:bodyPr vert="vert270" wrap="none" lIns="0" tIns="0" rIns="0" bIns="0" rtlCol="0">
              <a:spAutoFit/>
            </a:bodyPr>
            <a:lstStyle/>
            <a:p>
              <a:pPr defTabSz="932418">
                <a:lnSpc>
                  <a:spcPct val="90000"/>
                </a:lnSpc>
              </a:pPr>
              <a:r>
                <a:rPr lang="en-US" sz="1326" spc="-51" dirty="0">
                  <a:solidFill>
                    <a:srgbClr val="505050"/>
                  </a:solidFill>
                  <a:latin typeface="Segoe UI"/>
                  <a:cs typeface="Segoe UI" panose="020B0502040204020203" pitchFamily="34" charset="0"/>
                </a:rPr>
                <a:t>Firewall</a:t>
              </a:r>
            </a:p>
          </p:txBody>
        </p:sp>
        <p:sp>
          <p:nvSpPr>
            <p:cNvPr id="92" name="TextBox 91"/>
            <p:cNvSpPr txBox="1"/>
            <p:nvPr/>
          </p:nvSpPr>
          <p:spPr>
            <a:xfrm>
              <a:off x="8309659" y="2740660"/>
              <a:ext cx="949311" cy="593239"/>
            </a:xfrm>
            <a:prstGeom prst="rect">
              <a:avLst/>
            </a:prstGeom>
            <a:noFill/>
            <a:ln>
              <a:noFill/>
            </a:ln>
          </p:spPr>
          <p:txBody>
            <a:bodyPr wrap="square" lIns="0" tIns="0" rIns="0" bIns="0" rtlCol="0">
              <a:spAutoFit/>
            </a:bodyPr>
            <a:lstStyle/>
            <a:p>
              <a:pPr algn="ctr" defTabSz="932418">
                <a:lnSpc>
                  <a:spcPct val="90000"/>
                </a:lnSpc>
              </a:pPr>
              <a:r>
                <a:rPr lang="en-US" sz="1428" spc="-51" dirty="0">
                  <a:solidFill>
                    <a:srgbClr val="FFFFFF"/>
                  </a:solidFill>
                  <a:latin typeface="Segoe UI Semibold"/>
                  <a:cs typeface="Segoe UI Semibold"/>
                </a:rPr>
                <a:t>DMZ/</a:t>
              </a:r>
            </a:p>
            <a:p>
              <a:pPr algn="ctr" defTabSz="932418">
                <a:lnSpc>
                  <a:spcPct val="90000"/>
                </a:lnSpc>
              </a:pPr>
              <a:r>
                <a:rPr lang="en-US" sz="1428" spc="-51" dirty="0">
                  <a:solidFill>
                    <a:srgbClr val="FFFFFF"/>
                  </a:solidFill>
                  <a:latin typeface="Segoe UI Semibold"/>
                  <a:cs typeface="Segoe UI Semibold"/>
                </a:rPr>
                <a:t>Perimeter</a:t>
              </a:r>
            </a:p>
            <a:p>
              <a:pPr algn="ctr" defTabSz="932418">
                <a:lnSpc>
                  <a:spcPct val="90000"/>
                </a:lnSpc>
              </a:pPr>
              <a:r>
                <a:rPr lang="en-US" sz="1428" spc="-51" dirty="0">
                  <a:solidFill>
                    <a:srgbClr val="FFFFFF"/>
                  </a:solidFill>
                  <a:latin typeface="Segoe UI Semibold"/>
                  <a:cs typeface="Segoe UI Semibold"/>
                </a:rPr>
                <a:t>network</a:t>
              </a:r>
            </a:p>
          </p:txBody>
        </p:sp>
        <p:sp>
          <p:nvSpPr>
            <p:cNvPr id="102" name="Freeform 11"/>
            <p:cNvSpPr>
              <a:spLocks noEditPoints="1"/>
            </p:cNvSpPr>
            <p:nvPr/>
          </p:nvSpPr>
          <p:spPr bwMode="auto">
            <a:xfrm>
              <a:off x="10009612" y="4533321"/>
              <a:ext cx="565508" cy="177003"/>
            </a:xfrm>
            <a:custGeom>
              <a:avLst/>
              <a:gdLst>
                <a:gd name="T0" fmla="*/ 640 w 666"/>
                <a:gd name="T1" fmla="*/ 0 h 209"/>
                <a:gd name="T2" fmla="*/ 27 w 666"/>
                <a:gd name="T3" fmla="*/ 0 h 209"/>
                <a:gd name="T4" fmla="*/ 0 w 666"/>
                <a:gd name="T5" fmla="*/ 27 h 209"/>
                <a:gd name="T6" fmla="*/ 0 w 666"/>
                <a:gd name="T7" fmla="*/ 183 h 209"/>
                <a:gd name="T8" fmla="*/ 27 w 666"/>
                <a:gd name="T9" fmla="*/ 209 h 209"/>
                <a:gd name="T10" fmla="*/ 640 w 666"/>
                <a:gd name="T11" fmla="*/ 209 h 209"/>
                <a:gd name="T12" fmla="*/ 666 w 666"/>
                <a:gd name="T13" fmla="*/ 183 h 209"/>
                <a:gd name="T14" fmla="*/ 666 w 666"/>
                <a:gd name="T15" fmla="*/ 27 h 209"/>
                <a:gd name="T16" fmla="*/ 640 w 666"/>
                <a:gd name="T17" fmla="*/ 0 h 209"/>
                <a:gd name="T18" fmla="*/ 57 w 666"/>
                <a:gd name="T19" fmla="*/ 182 h 209"/>
                <a:gd name="T20" fmla="*/ 34 w 666"/>
                <a:gd name="T21" fmla="*/ 158 h 209"/>
                <a:gd name="T22" fmla="*/ 57 w 666"/>
                <a:gd name="T23" fmla="*/ 135 h 209"/>
                <a:gd name="T24" fmla="*/ 81 w 666"/>
                <a:gd name="T25" fmla="*/ 158 h 209"/>
                <a:gd name="T26" fmla="*/ 57 w 666"/>
                <a:gd name="T27" fmla="*/ 182 h 209"/>
                <a:gd name="T28" fmla="*/ 617 w 666"/>
                <a:gd name="T29" fmla="*/ 172 h 209"/>
                <a:gd name="T30" fmla="*/ 483 w 666"/>
                <a:gd name="T31" fmla="*/ 172 h 209"/>
                <a:gd name="T32" fmla="*/ 476 w 666"/>
                <a:gd name="T33" fmla="*/ 165 h 209"/>
                <a:gd name="T34" fmla="*/ 483 w 666"/>
                <a:gd name="T35" fmla="*/ 158 h 209"/>
                <a:gd name="T36" fmla="*/ 617 w 666"/>
                <a:gd name="T37" fmla="*/ 158 h 209"/>
                <a:gd name="T38" fmla="*/ 624 w 666"/>
                <a:gd name="T39" fmla="*/ 165 h 209"/>
                <a:gd name="T40" fmla="*/ 617 w 666"/>
                <a:gd name="T41" fmla="*/ 172 h 209"/>
                <a:gd name="T42" fmla="*/ 617 w 666"/>
                <a:gd name="T43" fmla="*/ 146 h 209"/>
                <a:gd name="T44" fmla="*/ 483 w 666"/>
                <a:gd name="T45" fmla="*/ 146 h 209"/>
                <a:gd name="T46" fmla="*/ 476 w 666"/>
                <a:gd name="T47" fmla="*/ 139 h 209"/>
                <a:gd name="T48" fmla="*/ 483 w 666"/>
                <a:gd name="T49" fmla="*/ 132 h 209"/>
                <a:gd name="T50" fmla="*/ 617 w 666"/>
                <a:gd name="T51" fmla="*/ 132 h 209"/>
                <a:gd name="T52" fmla="*/ 624 w 666"/>
                <a:gd name="T53" fmla="*/ 139 h 209"/>
                <a:gd name="T54" fmla="*/ 617 w 666"/>
                <a:gd name="T55" fmla="*/ 146 h 209"/>
                <a:gd name="T56" fmla="*/ 617 w 666"/>
                <a:gd name="T57" fmla="*/ 120 h 209"/>
                <a:gd name="T58" fmla="*/ 483 w 666"/>
                <a:gd name="T59" fmla="*/ 120 h 209"/>
                <a:gd name="T60" fmla="*/ 476 w 666"/>
                <a:gd name="T61" fmla="*/ 113 h 209"/>
                <a:gd name="T62" fmla="*/ 483 w 666"/>
                <a:gd name="T63" fmla="*/ 106 h 209"/>
                <a:gd name="T64" fmla="*/ 617 w 666"/>
                <a:gd name="T65" fmla="*/ 106 h 209"/>
                <a:gd name="T66" fmla="*/ 624 w 666"/>
                <a:gd name="T67" fmla="*/ 113 h 209"/>
                <a:gd name="T68" fmla="*/ 617 w 666"/>
                <a:gd name="T69" fmla="*/ 12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6" h="209">
                  <a:moveTo>
                    <a:pt x="640" y="0"/>
                  </a:moveTo>
                  <a:lnTo>
                    <a:pt x="27" y="0"/>
                  </a:lnTo>
                  <a:cubicBezTo>
                    <a:pt x="12" y="0"/>
                    <a:pt x="0" y="12"/>
                    <a:pt x="0" y="27"/>
                  </a:cubicBezTo>
                  <a:lnTo>
                    <a:pt x="0" y="183"/>
                  </a:lnTo>
                  <a:cubicBezTo>
                    <a:pt x="0" y="197"/>
                    <a:pt x="12" y="209"/>
                    <a:pt x="27" y="209"/>
                  </a:cubicBezTo>
                  <a:lnTo>
                    <a:pt x="640" y="209"/>
                  </a:lnTo>
                  <a:cubicBezTo>
                    <a:pt x="655" y="209"/>
                    <a:pt x="666" y="197"/>
                    <a:pt x="666" y="183"/>
                  </a:cubicBezTo>
                  <a:lnTo>
                    <a:pt x="666" y="27"/>
                  </a:lnTo>
                  <a:cubicBezTo>
                    <a:pt x="666" y="12"/>
                    <a:pt x="655" y="0"/>
                    <a:pt x="640" y="0"/>
                  </a:cubicBezTo>
                  <a:close/>
                  <a:moveTo>
                    <a:pt x="57" y="182"/>
                  </a:moveTo>
                  <a:cubicBezTo>
                    <a:pt x="44" y="182"/>
                    <a:pt x="34" y="171"/>
                    <a:pt x="34" y="158"/>
                  </a:cubicBezTo>
                  <a:cubicBezTo>
                    <a:pt x="34" y="145"/>
                    <a:pt x="44" y="135"/>
                    <a:pt x="57" y="135"/>
                  </a:cubicBezTo>
                  <a:cubicBezTo>
                    <a:pt x="70" y="135"/>
                    <a:pt x="81" y="145"/>
                    <a:pt x="81" y="158"/>
                  </a:cubicBezTo>
                  <a:cubicBezTo>
                    <a:pt x="81" y="171"/>
                    <a:pt x="70" y="182"/>
                    <a:pt x="57" y="182"/>
                  </a:cubicBezTo>
                  <a:close/>
                  <a:moveTo>
                    <a:pt x="617" y="172"/>
                  </a:moveTo>
                  <a:lnTo>
                    <a:pt x="483" y="172"/>
                  </a:lnTo>
                  <a:cubicBezTo>
                    <a:pt x="479" y="172"/>
                    <a:pt x="476" y="169"/>
                    <a:pt x="476" y="165"/>
                  </a:cubicBezTo>
                  <a:cubicBezTo>
                    <a:pt x="476" y="161"/>
                    <a:pt x="479" y="158"/>
                    <a:pt x="483" y="158"/>
                  </a:cubicBezTo>
                  <a:lnTo>
                    <a:pt x="617" y="158"/>
                  </a:lnTo>
                  <a:cubicBezTo>
                    <a:pt x="621" y="158"/>
                    <a:pt x="624" y="161"/>
                    <a:pt x="624" y="165"/>
                  </a:cubicBezTo>
                  <a:cubicBezTo>
                    <a:pt x="624" y="169"/>
                    <a:pt x="621" y="172"/>
                    <a:pt x="617" y="172"/>
                  </a:cubicBezTo>
                  <a:close/>
                  <a:moveTo>
                    <a:pt x="617" y="146"/>
                  </a:moveTo>
                  <a:lnTo>
                    <a:pt x="483" y="146"/>
                  </a:lnTo>
                  <a:cubicBezTo>
                    <a:pt x="479" y="146"/>
                    <a:pt x="476" y="143"/>
                    <a:pt x="476" y="139"/>
                  </a:cubicBezTo>
                  <a:cubicBezTo>
                    <a:pt x="476" y="135"/>
                    <a:pt x="479" y="132"/>
                    <a:pt x="483" y="132"/>
                  </a:cubicBezTo>
                  <a:lnTo>
                    <a:pt x="617" y="132"/>
                  </a:lnTo>
                  <a:cubicBezTo>
                    <a:pt x="621" y="132"/>
                    <a:pt x="624" y="135"/>
                    <a:pt x="624" y="139"/>
                  </a:cubicBezTo>
                  <a:cubicBezTo>
                    <a:pt x="624" y="143"/>
                    <a:pt x="621" y="146"/>
                    <a:pt x="617" y="146"/>
                  </a:cubicBezTo>
                  <a:close/>
                  <a:moveTo>
                    <a:pt x="617" y="120"/>
                  </a:moveTo>
                  <a:lnTo>
                    <a:pt x="483" y="120"/>
                  </a:lnTo>
                  <a:cubicBezTo>
                    <a:pt x="479" y="120"/>
                    <a:pt x="476" y="117"/>
                    <a:pt x="476" y="113"/>
                  </a:cubicBezTo>
                  <a:cubicBezTo>
                    <a:pt x="476" y="109"/>
                    <a:pt x="479" y="106"/>
                    <a:pt x="483" y="106"/>
                  </a:cubicBezTo>
                  <a:lnTo>
                    <a:pt x="617" y="106"/>
                  </a:lnTo>
                  <a:cubicBezTo>
                    <a:pt x="621" y="106"/>
                    <a:pt x="624" y="109"/>
                    <a:pt x="624" y="113"/>
                  </a:cubicBezTo>
                  <a:cubicBezTo>
                    <a:pt x="624" y="117"/>
                    <a:pt x="621" y="120"/>
                    <a:pt x="617" y="120"/>
                  </a:cubicBezTo>
                  <a:close/>
                </a:path>
              </a:pathLst>
            </a:custGeom>
            <a:solidFill>
              <a:schemeClr val="bg1"/>
            </a:solid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latin typeface="Segoe UI"/>
              </a:endParaRPr>
            </a:p>
          </p:txBody>
        </p:sp>
        <p:sp>
          <p:nvSpPr>
            <p:cNvPr id="103" name="Freeform 11"/>
            <p:cNvSpPr>
              <a:spLocks noEditPoints="1"/>
            </p:cNvSpPr>
            <p:nvPr/>
          </p:nvSpPr>
          <p:spPr bwMode="auto">
            <a:xfrm>
              <a:off x="10009612" y="4326329"/>
              <a:ext cx="565508" cy="177003"/>
            </a:xfrm>
            <a:custGeom>
              <a:avLst/>
              <a:gdLst>
                <a:gd name="T0" fmla="*/ 640 w 666"/>
                <a:gd name="T1" fmla="*/ 0 h 209"/>
                <a:gd name="T2" fmla="*/ 27 w 666"/>
                <a:gd name="T3" fmla="*/ 0 h 209"/>
                <a:gd name="T4" fmla="*/ 0 w 666"/>
                <a:gd name="T5" fmla="*/ 27 h 209"/>
                <a:gd name="T6" fmla="*/ 0 w 666"/>
                <a:gd name="T7" fmla="*/ 183 h 209"/>
                <a:gd name="T8" fmla="*/ 27 w 666"/>
                <a:gd name="T9" fmla="*/ 209 h 209"/>
                <a:gd name="T10" fmla="*/ 640 w 666"/>
                <a:gd name="T11" fmla="*/ 209 h 209"/>
                <a:gd name="T12" fmla="*/ 666 w 666"/>
                <a:gd name="T13" fmla="*/ 183 h 209"/>
                <a:gd name="T14" fmla="*/ 666 w 666"/>
                <a:gd name="T15" fmla="*/ 27 h 209"/>
                <a:gd name="T16" fmla="*/ 640 w 666"/>
                <a:gd name="T17" fmla="*/ 0 h 209"/>
                <a:gd name="T18" fmla="*/ 57 w 666"/>
                <a:gd name="T19" fmla="*/ 182 h 209"/>
                <a:gd name="T20" fmla="*/ 34 w 666"/>
                <a:gd name="T21" fmla="*/ 158 h 209"/>
                <a:gd name="T22" fmla="*/ 57 w 666"/>
                <a:gd name="T23" fmla="*/ 135 h 209"/>
                <a:gd name="T24" fmla="*/ 81 w 666"/>
                <a:gd name="T25" fmla="*/ 158 h 209"/>
                <a:gd name="T26" fmla="*/ 57 w 666"/>
                <a:gd name="T27" fmla="*/ 182 h 209"/>
                <a:gd name="T28" fmla="*/ 617 w 666"/>
                <a:gd name="T29" fmla="*/ 172 h 209"/>
                <a:gd name="T30" fmla="*/ 483 w 666"/>
                <a:gd name="T31" fmla="*/ 172 h 209"/>
                <a:gd name="T32" fmla="*/ 476 w 666"/>
                <a:gd name="T33" fmla="*/ 165 h 209"/>
                <a:gd name="T34" fmla="*/ 483 w 666"/>
                <a:gd name="T35" fmla="*/ 158 h 209"/>
                <a:gd name="T36" fmla="*/ 617 w 666"/>
                <a:gd name="T37" fmla="*/ 158 h 209"/>
                <a:gd name="T38" fmla="*/ 624 w 666"/>
                <a:gd name="T39" fmla="*/ 165 h 209"/>
                <a:gd name="T40" fmla="*/ 617 w 666"/>
                <a:gd name="T41" fmla="*/ 172 h 209"/>
                <a:gd name="T42" fmla="*/ 617 w 666"/>
                <a:gd name="T43" fmla="*/ 146 h 209"/>
                <a:gd name="T44" fmla="*/ 483 w 666"/>
                <a:gd name="T45" fmla="*/ 146 h 209"/>
                <a:gd name="T46" fmla="*/ 476 w 666"/>
                <a:gd name="T47" fmla="*/ 139 h 209"/>
                <a:gd name="T48" fmla="*/ 483 w 666"/>
                <a:gd name="T49" fmla="*/ 132 h 209"/>
                <a:gd name="T50" fmla="*/ 617 w 666"/>
                <a:gd name="T51" fmla="*/ 132 h 209"/>
                <a:gd name="T52" fmla="*/ 624 w 666"/>
                <a:gd name="T53" fmla="*/ 139 h 209"/>
                <a:gd name="T54" fmla="*/ 617 w 666"/>
                <a:gd name="T55" fmla="*/ 146 h 209"/>
                <a:gd name="T56" fmla="*/ 617 w 666"/>
                <a:gd name="T57" fmla="*/ 120 h 209"/>
                <a:gd name="T58" fmla="*/ 483 w 666"/>
                <a:gd name="T59" fmla="*/ 120 h 209"/>
                <a:gd name="T60" fmla="*/ 476 w 666"/>
                <a:gd name="T61" fmla="*/ 113 h 209"/>
                <a:gd name="T62" fmla="*/ 483 w 666"/>
                <a:gd name="T63" fmla="*/ 106 h 209"/>
                <a:gd name="T64" fmla="*/ 617 w 666"/>
                <a:gd name="T65" fmla="*/ 106 h 209"/>
                <a:gd name="T66" fmla="*/ 624 w 666"/>
                <a:gd name="T67" fmla="*/ 113 h 209"/>
                <a:gd name="T68" fmla="*/ 617 w 666"/>
                <a:gd name="T69" fmla="*/ 12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6" h="209">
                  <a:moveTo>
                    <a:pt x="640" y="0"/>
                  </a:moveTo>
                  <a:lnTo>
                    <a:pt x="27" y="0"/>
                  </a:lnTo>
                  <a:cubicBezTo>
                    <a:pt x="12" y="0"/>
                    <a:pt x="0" y="12"/>
                    <a:pt x="0" y="27"/>
                  </a:cubicBezTo>
                  <a:lnTo>
                    <a:pt x="0" y="183"/>
                  </a:lnTo>
                  <a:cubicBezTo>
                    <a:pt x="0" y="197"/>
                    <a:pt x="12" y="209"/>
                    <a:pt x="27" y="209"/>
                  </a:cubicBezTo>
                  <a:lnTo>
                    <a:pt x="640" y="209"/>
                  </a:lnTo>
                  <a:cubicBezTo>
                    <a:pt x="655" y="209"/>
                    <a:pt x="666" y="197"/>
                    <a:pt x="666" y="183"/>
                  </a:cubicBezTo>
                  <a:lnTo>
                    <a:pt x="666" y="27"/>
                  </a:lnTo>
                  <a:cubicBezTo>
                    <a:pt x="666" y="12"/>
                    <a:pt x="655" y="0"/>
                    <a:pt x="640" y="0"/>
                  </a:cubicBezTo>
                  <a:close/>
                  <a:moveTo>
                    <a:pt x="57" y="182"/>
                  </a:moveTo>
                  <a:cubicBezTo>
                    <a:pt x="44" y="182"/>
                    <a:pt x="34" y="171"/>
                    <a:pt x="34" y="158"/>
                  </a:cubicBezTo>
                  <a:cubicBezTo>
                    <a:pt x="34" y="145"/>
                    <a:pt x="44" y="135"/>
                    <a:pt x="57" y="135"/>
                  </a:cubicBezTo>
                  <a:cubicBezTo>
                    <a:pt x="70" y="135"/>
                    <a:pt x="81" y="145"/>
                    <a:pt x="81" y="158"/>
                  </a:cubicBezTo>
                  <a:cubicBezTo>
                    <a:pt x="81" y="171"/>
                    <a:pt x="70" y="182"/>
                    <a:pt x="57" y="182"/>
                  </a:cubicBezTo>
                  <a:close/>
                  <a:moveTo>
                    <a:pt x="617" y="172"/>
                  </a:moveTo>
                  <a:lnTo>
                    <a:pt x="483" y="172"/>
                  </a:lnTo>
                  <a:cubicBezTo>
                    <a:pt x="479" y="172"/>
                    <a:pt x="476" y="169"/>
                    <a:pt x="476" y="165"/>
                  </a:cubicBezTo>
                  <a:cubicBezTo>
                    <a:pt x="476" y="161"/>
                    <a:pt x="479" y="158"/>
                    <a:pt x="483" y="158"/>
                  </a:cubicBezTo>
                  <a:lnTo>
                    <a:pt x="617" y="158"/>
                  </a:lnTo>
                  <a:cubicBezTo>
                    <a:pt x="621" y="158"/>
                    <a:pt x="624" y="161"/>
                    <a:pt x="624" y="165"/>
                  </a:cubicBezTo>
                  <a:cubicBezTo>
                    <a:pt x="624" y="169"/>
                    <a:pt x="621" y="172"/>
                    <a:pt x="617" y="172"/>
                  </a:cubicBezTo>
                  <a:close/>
                  <a:moveTo>
                    <a:pt x="617" y="146"/>
                  </a:moveTo>
                  <a:lnTo>
                    <a:pt x="483" y="146"/>
                  </a:lnTo>
                  <a:cubicBezTo>
                    <a:pt x="479" y="146"/>
                    <a:pt x="476" y="143"/>
                    <a:pt x="476" y="139"/>
                  </a:cubicBezTo>
                  <a:cubicBezTo>
                    <a:pt x="476" y="135"/>
                    <a:pt x="479" y="132"/>
                    <a:pt x="483" y="132"/>
                  </a:cubicBezTo>
                  <a:lnTo>
                    <a:pt x="617" y="132"/>
                  </a:lnTo>
                  <a:cubicBezTo>
                    <a:pt x="621" y="132"/>
                    <a:pt x="624" y="135"/>
                    <a:pt x="624" y="139"/>
                  </a:cubicBezTo>
                  <a:cubicBezTo>
                    <a:pt x="624" y="143"/>
                    <a:pt x="621" y="146"/>
                    <a:pt x="617" y="146"/>
                  </a:cubicBezTo>
                  <a:close/>
                  <a:moveTo>
                    <a:pt x="617" y="120"/>
                  </a:moveTo>
                  <a:lnTo>
                    <a:pt x="483" y="120"/>
                  </a:lnTo>
                  <a:cubicBezTo>
                    <a:pt x="479" y="120"/>
                    <a:pt x="476" y="117"/>
                    <a:pt x="476" y="113"/>
                  </a:cubicBezTo>
                  <a:cubicBezTo>
                    <a:pt x="476" y="109"/>
                    <a:pt x="479" y="106"/>
                    <a:pt x="483" y="106"/>
                  </a:cubicBezTo>
                  <a:lnTo>
                    <a:pt x="617" y="106"/>
                  </a:lnTo>
                  <a:cubicBezTo>
                    <a:pt x="621" y="106"/>
                    <a:pt x="624" y="109"/>
                    <a:pt x="624" y="113"/>
                  </a:cubicBezTo>
                  <a:cubicBezTo>
                    <a:pt x="624" y="117"/>
                    <a:pt x="621" y="120"/>
                    <a:pt x="617" y="120"/>
                  </a:cubicBezTo>
                  <a:close/>
                </a:path>
              </a:pathLst>
            </a:custGeom>
            <a:solidFill>
              <a:schemeClr val="bg1"/>
            </a:solid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latin typeface="Segoe UI"/>
              </a:endParaRPr>
            </a:p>
          </p:txBody>
        </p:sp>
        <p:sp>
          <p:nvSpPr>
            <p:cNvPr id="104" name="Freeform 11"/>
            <p:cNvSpPr>
              <a:spLocks noEditPoints="1"/>
            </p:cNvSpPr>
            <p:nvPr/>
          </p:nvSpPr>
          <p:spPr bwMode="auto">
            <a:xfrm>
              <a:off x="10009612" y="4119338"/>
              <a:ext cx="565508" cy="177003"/>
            </a:xfrm>
            <a:custGeom>
              <a:avLst/>
              <a:gdLst>
                <a:gd name="T0" fmla="*/ 640 w 666"/>
                <a:gd name="T1" fmla="*/ 0 h 209"/>
                <a:gd name="T2" fmla="*/ 27 w 666"/>
                <a:gd name="T3" fmla="*/ 0 h 209"/>
                <a:gd name="T4" fmla="*/ 0 w 666"/>
                <a:gd name="T5" fmla="*/ 27 h 209"/>
                <a:gd name="T6" fmla="*/ 0 w 666"/>
                <a:gd name="T7" fmla="*/ 183 h 209"/>
                <a:gd name="T8" fmla="*/ 27 w 666"/>
                <a:gd name="T9" fmla="*/ 209 h 209"/>
                <a:gd name="T10" fmla="*/ 640 w 666"/>
                <a:gd name="T11" fmla="*/ 209 h 209"/>
                <a:gd name="T12" fmla="*/ 666 w 666"/>
                <a:gd name="T13" fmla="*/ 183 h 209"/>
                <a:gd name="T14" fmla="*/ 666 w 666"/>
                <a:gd name="T15" fmla="*/ 27 h 209"/>
                <a:gd name="T16" fmla="*/ 640 w 666"/>
                <a:gd name="T17" fmla="*/ 0 h 209"/>
                <a:gd name="T18" fmla="*/ 57 w 666"/>
                <a:gd name="T19" fmla="*/ 182 h 209"/>
                <a:gd name="T20" fmla="*/ 34 w 666"/>
                <a:gd name="T21" fmla="*/ 158 h 209"/>
                <a:gd name="T22" fmla="*/ 57 w 666"/>
                <a:gd name="T23" fmla="*/ 135 h 209"/>
                <a:gd name="T24" fmla="*/ 81 w 666"/>
                <a:gd name="T25" fmla="*/ 158 h 209"/>
                <a:gd name="T26" fmla="*/ 57 w 666"/>
                <a:gd name="T27" fmla="*/ 182 h 209"/>
                <a:gd name="T28" fmla="*/ 617 w 666"/>
                <a:gd name="T29" fmla="*/ 172 h 209"/>
                <a:gd name="T30" fmla="*/ 483 w 666"/>
                <a:gd name="T31" fmla="*/ 172 h 209"/>
                <a:gd name="T32" fmla="*/ 476 w 666"/>
                <a:gd name="T33" fmla="*/ 165 h 209"/>
                <a:gd name="T34" fmla="*/ 483 w 666"/>
                <a:gd name="T35" fmla="*/ 158 h 209"/>
                <a:gd name="T36" fmla="*/ 617 w 666"/>
                <a:gd name="T37" fmla="*/ 158 h 209"/>
                <a:gd name="T38" fmla="*/ 624 w 666"/>
                <a:gd name="T39" fmla="*/ 165 h 209"/>
                <a:gd name="T40" fmla="*/ 617 w 666"/>
                <a:gd name="T41" fmla="*/ 172 h 209"/>
                <a:gd name="T42" fmla="*/ 617 w 666"/>
                <a:gd name="T43" fmla="*/ 146 h 209"/>
                <a:gd name="T44" fmla="*/ 483 w 666"/>
                <a:gd name="T45" fmla="*/ 146 h 209"/>
                <a:gd name="T46" fmla="*/ 476 w 666"/>
                <a:gd name="T47" fmla="*/ 139 h 209"/>
                <a:gd name="T48" fmla="*/ 483 w 666"/>
                <a:gd name="T49" fmla="*/ 132 h 209"/>
                <a:gd name="T50" fmla="*/ 617 w 666"/>
                <a:gd name="T51" fmla="*/ 132 h 209"/>
                <a:gd name="T52" fmla="*/ 624 w 666"/>
                <a:gd name="T53" fmla="*/ 139 h 209"/>
                <a:gd name="T54" fmla="*/ 617 w 666"/>
                <a:gd name="T55" fmla="*/ 146 h 209"/>
                <a:gd name="T56" fmla="*/ 617 w 666"/>
                <a:gd name="T57" fmla="*/ 120 h 209"/>
                <a:gd name="T58" fmla="*/ 483 w 666"/>
                <a:gd name="T59" fmla="*/ 120 h 209"/>
                <a:gd name="T60" fmla="*/ 476 w 666"/>
                <a:gd name="T61" fmla="*/ 113 h 209"/>
                <a:gd name="T62" fmla="*/ 483 w 666"/>
                <a:gd name="T63" fmla="*/ 106 h 209"/>
                <a:gd name="T64" fmla="*/ 617 w 666"/>
                <a:gd name="T65" fmla="*/ 106 h 209"/>
                <a:gd name="T66" fmla="*/ 624 w 666"/>
                <a:gd name="T67" fmla="*/ 113 h 209"/>
                <a:gd name="T68" fmla="*/ 617 w 666"/>
                <a:gd name="T69" fmla="*/ 12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6" h="209">
                  <a:moveTo>
                    <a:pt x="640" y="0"/>
                  </a:moveTo>
                  <a:lnTo>
                    <a:pt x="27" y="0"/>
                  </a:lnTo>
                  <a:cubicBezTo>
                    <a:pt x="12" y="0"/>
                    <a:pt x="0" y="12"/>
                    <a:pt x="0" y="27"/>
                  </a:cubicBezTo>
                  <a:lnTo>
                    <a:pt x="0" y="183"/>
                  </a:lnTo>
                  <a:cubicBezTo>
                    <a:pt x="0" y="197"/>
                    <a:pt x="12" y="209"/>
                    <a:pt x="27" y="209"/>
                  </a:cubicBezTo>
                  <a:lnTo>
                    <a:pt x="640" y="209"/>
                  </a:lnTo>
                  <a:cubicBezTo>
                    <a:pt x="655" y="209"/>
                    <a:pt x="666" y="197"/>
                    <a:pt x="666" y="183"/>
                  </a:cubicBezTo>
                  <a:lnTo>
                    <a:pt x="666" y="27"/>
                  </a:lnTo>
                  <a:cubicBezTo>
                    <a:pt x="666" y="12"/>
                    <a:pt x="655" y="0"/>
                    <a:pt x="640" y="0"/>
                  </a:cubicBezTo>
                  <a:close/>
                  <a:moveTo>
                    <a:pt x="57" y="182"/>
                  </a:moveTo>
                  <a:cubicBezTo>
                    <a:pt x="44" y="182"/>
                    <a:pt x="34" y="171"/>
                    <a:pt x="34" y="158"/>
                  </a:cubicBezTo>
                  <a:cubicBezTo>
                    <a:pt x="34" y="145"/>
                    <a:pt x="44" y="135"/>
                    <a:pt x="57" y="135"/>
                  </a:cubicBezTo>
                  <a:cubicBezTo>
                    <a:pt x="70" y="135"/>
                    <a:pt x="81" y="145"/>
                    <a:pt x="81" y="158"/>
                  </a:cubicBezTo>
                  <a:cubicBezTo>
                    <a:pt x="81" y="171"/>
                    <a:pt x="70" y="182"/>
                    <a:pt x="57" y="182"/>
                  </a:cubicBezTo>
                  <a:close/>
                  <a:moveTo>
                    <a:pt x="617" y="172"/>
                  </a:moveTo>
                  <a:lnTo>
                    <a:pt x="483" y="172"/>
                  </a:lnTo>
                  <a:cubicBezTo>
                    <a:pt x="479" y="172"/>
                    <a:pt x="476" y="169"/>
                    <a:pt x="476" y="165"/>
                  </a:cubicBezTo>
                  <a:cubicBezTo>
                    <a:pt x="476" y="161"/>
                    <a:pt x="479" y="158"/>
                    <a:pt x="483" y="158"/>
                  </a:cubicBezTo>
                  <a:lnTo>
                    <a:pt x="617" y="158"/>
                  </a:lnTo>
                  <a:cubicBezTo>
                    <a:pt x="621" y="158"/>
                    <a:pt x="624" y="161"/>
                    <a:pt x="624" y="165"/>
                  </a:cubicBezTo>
                  <a:cubicBezTo>
                    <a:pt x="624" y="169"/>
                    <a:pt x="621" y="172"/>
                    <a:pt x="617" y="172"/>
                  </a:cubicBezTo>
                  <a:close/>
                  <a:moveTo>
                    <a:pt x="617" y="146"/>
                  </a:moveTo>
                  <a:lnTo>
                    <a:pt x="483" y="146"/>
                  </a:lnTo>
                  <a:cubicBezTo>
                    <a:pt x="479" y="146"/>
                    <a:pt x="476" y="143"/>
                    <a:pt x="476" y="139"/>
                  </a:cubicBezTo>
                  <a:cubicBezTo>
                    <a:pt x="476" y="135"/>
                    <a:pt x="479" y="132"/>
                    <a:pt x="483" y="132"/>
                  </a:cubicBezTo>
                  <a:lnTo>
                    <a:pt x="617" y="132"/>
                  </a:lnTo>
                  <a:cubicBezTo>
                    <a:pt x="621" y="132"/>
                    <a:pt x="624" y="135"/>
                    <a:pt x="624" y="139"/>
                  </a:cubicBezTo>
                  <a:cubicBezTo>
                    <a:pt x="624" y="143"/>
                    <a:pt x="621" y="146"/>
                    <a:pt x="617" y="146"/>
                  </a:cubicBezTo>
                  <a:close/>
                  <a:moveTo>
                    <a:pt x="617" y="120"/>
                  </a:moveTo>
                  <a:lnTo>
                    <a:pt x="483" y="120"/>
                  </a:lnTo>
                  <a:cubicBezTo>
                    <a:pt x="479" y="120"/>
                    <a:pt x="476" y="117"/>
                    <a:pt x="476" y="113"/>
                  </a:cubicBezTo>
                  <a:cubicBezTo>
                    <a:pt x="476" y="109"/>
                    <a:pt x="479" y="106"/>
                    <a:pt x="483" y="106"/>
                  </a:cubicBezTo>
                  <a:lnTo>
                    <a:pt x="617" y="106"/>
                  </a:lnTo>
                  <a:cubicBezTo>
                    <a:pt x="621" y="106"/>
                    <a:pt x="624" y="109"/>
                    <a:pt x="624" y="113"/>
                  </a:cubicBezTo>
                  <a:cubicBezTo>
                    <a:pt x="624" y="117"/>
                    <a:pt x="621" y="120"/>
                    <a:pt x="617" y="120"/>
                  </a:cubicBezTo>
                  <a:close/>
                </a:path>
              </a:pathLst>
            </a:custGeom>
            <a:solidFill>
              <a:schemeClr val="bg1"/>
            </a:solid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latin typeface="Segoe UI"/>
              </a:endParaRPr>
            </a:p>
          </p:txBody>
        </p:sp>
        <p:sp>
          <p:nvSpPr>
            <p:cNvPr id="105" name="Freeform 11"/>
            <p:cNvSpPr>
              <a:spLocks noEditPoints="1"/>
            </p:cNvSpPr>
            <p:nvPr/>
          </p:nvSpPr>
          <p:spPr bwMode="auto">
            <a:xfrm>
              <a:off x="10928361" y="4533321"/>
              <a:ext cx="565508" cy="177003"/>
            </a:xfrm>
            <a:custGeom>
              <a:avLst/>
              <a:gdLst>
                <a:gd name="T0" fmla="*/ 640 w 666"/>
                <a:gd name="T1" fmla="*/ 0 h 209"/>
                <a:gd name="T2" fmla="*/ 27 w 666"/>
                <a:gd name="T3" fmla="*/ 0 h 209"/>
                <a:gd name="T4" fmla="*/ 0 w 666"/>
                <a:gd name="T5" fmla="*/ 27 h 209"/>
                <a:gd name="T6" fmla="*/ 0 w 666"/>
                <a:gd name="T7" fmla="*/ 183 h 209"/>
                <a:gd name="T8" fmla="*/ 27 w 666"/>
                <a:gd name="T9" fmla="*/ 209 h 209"/>
                <a:gd name="T10" fmla="*/ 640 w 666"/>
                <a:gd name="T11" fmla="*/ 209 h 209"/>
                <a:gd name="T12" fmla="*/ 666 w 666"/>
                <a:gd name="T13" fmla="*/ 183 h 209"/>
                <a:gd name="T14" fmla="*/ 666 w 666"/>
                <a:gd name="T15" fmla="*/ 27 h 209"/>
                <a:gd name="T16" fmla="*/ 640 w 666"/>
                <a:gd name="T17" fmla="*/ 0 h 209"/>
                <a:gd name="T18" fmla="*/ 57 w 666"/>
                <a:gd name="T19" fmla="*/ 182 h 209"/>
                <a:gd name="T20" fmla="*/ 34 w 666"/>
                <a:gd name="T21" fmla="*/ 158 h 209"/>
                <a:gd name="T22" fmla="*/ 57 w 666"/>
                <a:gd name="T23" fmla="*/ 135 h 209"/>
                <a:gd name="T24" fmla="*/ 81 w 666"/>
                <a:gd name="T25" fmla="*/ 158 h 209"/>
                <a:gd name="T26" fmla="*/ 57 w 666"/>
                <a:gd name="T27" fmla="*/ 182 h 209"/>
                <a:gd name="T28" fmla="*/ 617 w 666"/>
                <a:gd name="T29" fmla="*/ 172 h 209"/>
                <a:gd name="T30" fmla="*/ 483 w 666"/>
                <a:gd name="T31" fmla="*/ 172 h 209"/>
                <a:gd name="T32" fmla="*/ 476 w 666"/>
                <a:gd name="T33" fmla="*/ 165 h 209"/>
                <a:gd name="T34" fmla="*/ 483 w 666"/>
                <a:gd name="T35" fmla="*/ 158 h 209"/>
                <a:gd name="T36" fmla="*/ 617 w 666"/>
                <a:gd name="T37" fmla="*/ 158 h 209"/>
                <a:gd name="T38" fmla="*/ 624 w 666"/>
                <a:gd name="T39" fmla="*/ 165 h 209"/>
                <a:gd name="T40" fmla="*/ 617 w 666"/>
                <a:gd name="T41" fmla="*/ 172 h 209"/>
                <a:gd name="T42" fmla="*/ 617 w 666"/>
                <a:gd name="T43" fmla="*/ 146 h 209"/>
                <a:gd name="T44" fmla="*/ 483 w 666"/>
                <a:gd name="T45" fmla="*/ 146 h 209"/>
                <a:gd name="T46" fmla="*/ 476 w 666"/>
                <a:gd name="T47" fmla="*/ 139 h 209"/>
                <a:gd name="T48" fmla="*/ 483 w 666"/>
                <a:gd name="T49" fmla="*/ 132 h 209"/>
                <a:gd name="T50" fmla="*/ 617 w 666"/>
                <a:gd name="T51" fmla="*/ 132 h 209"/>
                <a:gd name="T52" fmla="*/ 624 w 666"/>
                <a:gd name="T53" fmla="*/ 139 h 209"/>
                <a:gd name="T54" fmla="*/ 617 w 666"/>
                <a:gd name="T55" fmla="*/ 146 h 209"/>
                <a:gd name="T56" fmla="*/ 617 w 666"/>
                <a:gd name="T57" fmla="*/ 120 h 209"/>
                <a:gd name="T58" fmla="*/ 483 w 666"/>
                <a:gd name="T59" fmla="*/ 120 h 209"/>
                <a:gd name="T60" fmla="*/ 476 w 666"/>
                <a:gd name="T61" fmla="*/ 113 h 209"/>
                <a:gd name="T62" fmla="*/ 483 w 666"/>
                <a:gd name="T63" fmla="*/ 106 h 209"/>
                <a:gd name="T64" fmla="*/ 617 w 666"/>
                <a:gd name="T65" fmla="*/ 106 h 209"/>
                <a:gd name="T66" fmla="*/ 624 w 666"/>
                <a:gd name="T67" fmla="*/ 113 h 209"/>
                <a:gd name="T68" fmla="*/ 617 w 666"/>
                <a:gd name="T69" fmla="*/ 12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6" h="209">
                  <a:moveTo>
                    <a:pt x="640" y="0"/>
                  </a:moveTo>
                  <a:lnTo>
                    <a:pt x="27" y="0"/>
                  </a:lnTo>
                  <a:cubicBezTo>
                    <a:pt x="12" y="0"/>
                    <a:pt x="0" y="12"/>
                    <a:pt x="0" y="27"/>
                  </a:cubicBezTo>
                  <a:lnTo>
                    <a:pt x="0" y="183"/>
                  </a:lnTo>
                  <a:cubicBezTo>
                    <a:pt x="0" y="197"/>
                    <a:pt x="12" y="209"/>
                    <a:pt x="27" y="209"/>
                  </a:cubicBezTo>
                  <a:lnTo>
                    <a:pt x="640" y="209"/>
                  </a:lnTo>
                  <a:cubicBezTo>
                    <a:pt x="655" y="209"/>
                    <a:pt x="666" y="197"/>
                    <a:pt x="666" y="183"/>
                  </a:cubicBezTo>
                  <a:lnTo>
                    <a:pt x="666" y="27"/>
                  </a:lnTo>
                  <a:cubicBezTo>
                    <a:pt x="666" y="12"/>
                    <a:pt x="655" y="0"/>
                    <a:pt x="640" y="0"/>
                  </a:cubicBezTo>
                  <a:close/>
                  <a:moveTo>
                    <a:pt x="57" y="182"/>
                  </a:moveTo>
                  <a:cubicBezTo>
                    <a:pt x="44" y="182"/>
                    <a:pt x="34" y="171"/>
                    <a:pt x="34" y="158"/>
                  </a:cubicBezTo>
                  <a:cubicBezTo>
                    <a:pt x="34" y="145"/>
                    <a:pt x="44" y="135"/>
                    <a:pt x="57" y="135"/>
                  </a:cubicBezTo>
                  <a:cubicBezTo>
                    <a:pt x="70" y="135"/>
                    <a:pt x="81" y="145"/>
                    <a:pt x="81" y="158"/>
                  </a:cubicBezTo>
                  <a:cubicBezTo>
                    <a:pt x="81" y="171"/>
                    <a:pt x="70" y="182"/>
                    <a:pt x="57" y="182"/>
                  </a:cubicBezTo>
                  <a:close/>
                  <a:moveTo>
                    <a:pt x="617" y="172"/>
                  </a:moveTo>
                  <a:lnTo>
                    <a:pt x="483" y="172"/>
                  </a:lnTo>
                  <a:cubicBezTo>
                    <a:pt x="479" y="172"/>
                    <a:pt x="476" y="169"/>
                    <a:pt x="476" y="165"/>
                  </a:cubicBezTo>
                  <a:cubicBezTo>
                    <a:pt x="476" y="161"/>
                    <a:pt x="479" y="158"/>
                    <a:pt x="483" y="158"/>
                  </a:cubicBezTo>
                  <a:lnTo>
                    <a:pt x="617" y="158"/>
                  </a:lnTo>
                  <a:cubicBezTo>
                    <a:pt x="621" y="158"/>
                    <a:pt x="624" y="161"/>
                    <a:pt x="624" y="165"/>
                  </a:cubicBezTo>
                  <a:cubicBezTo>
                    <a:pt x="624" y="169"/>
                    <a:pt x="621" y="172"/>
                    <a:pt x="617" y="172"/>
                  </a:cubicBezTo>
                  <a:close/>
                  <a:moveTo>
                    <a:pt x="617" y="146"/>
                  </a:moveTo>
                  <a:lnTo>
                    <a:pt x="483" y="146"/>
                  </a:lnTo>
                  <a:cubicBezTo>
                    <a:pt x="479" y="146"/>
                    <a:pt x="476" y="143"/>
                    <a:pt x="476" y="139"/>
                  </a:cubicBezTo>
                  <a:cubicBezTo>
                    <a:pt x="476" y="135"/>
                    <a:pt x="479" y="132"/>
                    <a:pt x="483" y="132"/>
                  </a:cubicBezTo>
                  <a:lnTo>
                    <a:pt x="617" y="132"/>
                  </a:lnTo>
                  <a:cubicBezTo>
                    <a:pt x="621" y="132"/>
                    <a:pt x="624" y="135"/>
                    <a:pt x="624" y="139"/>
                  </a:cubicBezTo>
                  <a:cubicBezTo>
                    <a:pt x="624" y="143"/>
                    <a:pt x="621" y="146"/>
                    <a:pt x="617" y="146"/>
                  </a:cubicBezTo>
                  <a:close/>
                  <a:moveTo>
                    <a:pt x="617" y="120"/>
                  </a:moveTo>
                  <a:lnTo>
                    <a:pt x="483" y="120"/>
                  </a:lnTo>
                  <a:cubicBezTo>
                    <a:pt x="479" y="120"/>
                    <a:pt x="476" y="117"/>
                    <a:pt x="476" y="113"/>
                  </a:cubicBezTo>
                  <a:cubicBezTo>
                    <a:pt x="476" y="109"/>
                    <a:pt x="479" y="106"/>
                    <a:pt x="483" y="106"/>
                  </a:cubicBezTo>
                  <a:lnTo>
                    <a:pt x="617" y="106"/>
                  </a:lnTo>
                  <a:cubicBezTo>
                    <a:pt x="621" y="106"/>
                    <a:pt x="624" y="109"/>
                    <a:pt x="624" y="113"/>
                  </a:cubicBezTo>
                  <a:cubicBezTo>
                    <a:pt x="624" y="117"/>
                    <a:pt x="621" y="120"/>
                    <a:pt x="617" y="120"/>
                  </a:cubicBezTo>
                  <a:close/>
                </a:path>
              </a:pathLst>
            </a:custGeom>
            <a:solidFill>
              <a:schemeClr val="bg1"/>
            </a:solid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latin typeface="Segoe UI"/>
              </a:endParaRPr>
            </a:p>
          </p:txBody>
        </p:sp>
        <p:sp>
          <p:nvSpPr>
            <p:cNvPr id="106" name="Freeform 11"/>
            <p:cNvSpPr>
              <a:spLocks noEditPoints="1"/>
            </p:cNvSpPr>
            <p:nvPr/>
          </p:nvSpPr>
          <p:spPr bwMode="auto">
            <a:xfrm>
              <a:off x="10928361" y="4326329"/>
              <a:ext cx="565508" cy="177003"/>
            </a:xfrm>
            <a:custGeom>
              <a:avLst/>
              <a:gdLst>
                <a:gd name="T0" fmla="*/ 640 w 666"/>
                <a:gd name="T1" fmla="*/ 0 h 209"/>
                <a:gd name="T2" fmla="*/ 27 w 666"/>
                <a:gd name="T3" fmla="*/ 0 h 209"/>
                <a:gd name="T4" fmla="*/ 0 w 666"/>
                <a:gd name="T5" fmla="*/ 27 h 209"/>
                <a:gd name="T6" fmla="*/ 0 w 666"/>
                <a:gd name="T7" fmla="*/ 183 h 209"/>
                <a:gd name="T8" fmla="*/ 27 w 666"/>
                <a:gd name="T9" fmla="*/ 209 h 209"/>
                <a:gd name="T10" fmla="*/ 640 w 666"/>
                <a:gd name="T11" fmla="*/ 209 h 209"/>
                <a:gd name="T12" fmla="*/ 666 w 666"/>
                <a:gd name="T13" fmla="*/ 183 h 209"/>
                <a:gd name="T14" fmla="*/ 666 w 666"/>
                <a:gd name="T15" fmla="*/ 27 h 209"/>
                <a:gd name="T16" fmla="*/ 640 w 666"/>
                <a:gd name="T17" fmla="*/ 0 h 209"/>
                <a:gd name="T18" fmla="*/ 57 w 666"/>
                <a:gd name="T19" fmla="*/ 182 h 209"/>
                <a:gd name="T20" fmla="*/ 34 w 666"/>
                <a:gd name="T21" fmla="*/ 158 h 209"/>
                <a:gd name="T22" fmla="*/ 57 w 666"/>
                <a:gd name="T23" fmla="*/ 135 h 209"/>
                <a:gd name="T24" fmla="*/ 81 w 666"/>
                <a:gd name="T25" fmla="*/ 158 h 209"/>
                <a:gd name="T26" fmla="*/ 57 w 666"/>
                <a:gd name="T27" fmla="*/ 182 h 209"/>
                <a:gd name="T28" fmla="*/ 617 w 666"/>
                <a:gd name="T29" fmla="*/ 172 h 209"/>
                <a:gd name="T30" fmla="*/ 483 w 666"/>
                <a:gd name="T31" fmla="*/ 172 h 209"/>
                <a:gd name="T32" fmla="*/ 476 w 666"/>
                <a:gd name="T33" fmla="*/ 165 h 209"/>
                <a:gd name="T34" fmla="*/ 483 w 666"/>
                <a:gd name="T35" fmla="*/ 158 h 209"/>
                <a:gd name="T36" fmla="*/ 617 w 666"/>
                <a:gd name="T37" fmla="*/ 158 h 209"/>
                <a:gd name="T38" fmla="*/ 624 w 666"/>
                <a:gd name="T39" fmla="*/ 165 h 209"/>
                <a:gd name="T40" fmla="*/ 617 w 666"/>
                <a:gd name="T41" fmla="*/ 172 h 209"/>
                <a:gd name="T42" fmla="*/ 617 w 666"/>
                <a:gd name="T43" fmla="*/ 146 h 209"/>
                <a:gd name="T44" fmla="*/ 483 w 666"/>
                <a:gd name="T45" fmla="*/ 146 h 209"/>
                <a:gd name="T46" fmla="*/ 476 w 666"/>
                <a:gd name="T47" fmla="*/ 139 h 209"/>
                <a:gd name="T48" fmla="*/ 483 w 666"/>
                <a:gd name="T49" fmla="*/ 132 h 209"/>
                <a:gd name="T50" fmla="*/ 617 w 666"/>
                <a:gd name="T51" fmla="*/ 132 h 209"/>
                <a:gd name="T52" fmla="*/ 624 w 666"/>
                <a:gd name="T53" fmla="*/ 139 h 209"/>
                <a:gd name="T54" fmla="*/ 617 w 666"/>
                <a:gd name="T55" fmla="*/ 146 h 209"/>
                <a:gd name="T56" fmla="*/ 617 w 666"/>
                <a:gd name="T57" fmla="*/ 120 h 209"/>
                <a:gd name="T58" fmla="*/ 483 w 666"/>
                <a:gd name="T59" fmla="*/ 120 h 209"/>
                <a:gd name="T60" fmla="*/ 476 w 666"/>
                <a:gd name="T61" fmla="*/ 113 h 209"/>
                <a:gd name="T62" fmla="*/ 483 w 666"/>
                <a:gd name="T63" fmla="*/ 106 h 209"/>
                <a:gd name="T64" fmla="*/ 617 w 666"/>
                <a:gd name="T65" fmla="*/ 106 h 209"/>
                <a:gd name="T66" fmla="*/ 624 w 666"/>
                <a:gd name="T67" fmla="*/ 113 h 209"/>
                <a:gd name="T68" fmla="*/ 617 w 666"/>
                <a:gd name="T69" fmla="*/ 12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6" h="209">
                  <a:moveTo>
                    <a:pt x="640" y="0"/>
                  </a:moveTo>
                  <a:lnTo>
                    <a:pt x="27" y="0"/>
                  </a:lnTo>
                  <a:cubicBezTo>
                    <a:pt x="12" y="0"/>
                    <a:pt x="0" y="12"/>
                    <a:pt x="0" y="27"/>
                  </a:cubicBezTo>
                  <a:lnTo>
                    <a:pt x="0" y="183"/>
                  </a:lnTo>
                  <a:cubicBezTo>
                    <a:pt x="0" y="197"/>
                    <a:pt x="12" y="209"/>
                    <a:pt x="27" y="209"/>
                  </a:cubicBezTo>
                  <a:lnTo>
                    <a:pt x="640" y="209"/>
                  </a:lnTo>
                  <a:cubicBezTo>
                    <a:pt x="655" y="209"/>
                    <a:pt x="666" y="197"/>
                    <a:pt x="666" y="183"/>
                  </a:cubicBezTo>
                  <a:lnTo>
                    <a:pt x="666" y="27"/>
                  </a:lnTo>
                  <a:cubicBezTo>
                    <a:pt x="666" y="12"/>
                    <a:pt x="655" y="0"/>
                    <a:pt x="640" y="0"/>
                  </a:cubicBezTo>
                  <a:close/>
                  <a:moveTo>
                    <a:pt x="57" y="182"/>
                  </a:moveTo>
                  <a:cubicBezTo>
                    <a:pt x="44" y="182"/>
                    <a:pt x="34" y="171"/>
                    <a:pt x="34" y="158"/>
                  </a:cubicBezTo>
                  <a:cubicBezTo>
                    <a:pt x="34" y="145"/>
                    <a:pt x="44" y="135"/>
                    <a:pt x="57" y="135"/>
                  </a:cubicBezTo>
                  <a:cubicBezTo>
                    <a:pt x="70" y="135"/>
                    <a:pt x="81" y="145"/>
                    <a:pt x="81" y="158"/>
                  </a:cubicBezTo>
                  <a:cubicBezTo>
                    <a:pt x="81" y="171"/>
                    <a:pt x="70" y="182"/>
                    <a:pt x="57" y="182"/>
                  </a:cubicBezTo>
                  <a:close/>
                  <a:moveTo>
                    <a:pt x="617" y="172"/>
                  </a:moveTo>
                  <a:lnTo>
                    <a:pt x="483" y="172"/>
                  </a:lnTo>
                  <a:cubicBezTo>
                    <a:pt x="479" y="172"/>
                    <a:pt x="476" y="169"/>
                    <a:pt x="476" y="165"/>
                  </a:cubicBezTo>
                  <a:cubicBezTo>
                    <a:pt x="476" y="161"/>
                    <a:pt x="479" y="158"/>
                    <a:pt x="483" y="158"/>
                  </a:cubicBezTo>
                  <a:lnTo>
                    <a:pt x="617" y="158"/>
                  </a:lnTo>
                  <a:cubicBezTo>
                    <a:pt x="621" y="158"/>
                    <a:pt x="624" y="161"/>
                    <a:pt x="624" y="165"/>
                  </a:cubicBezTo>
                  <a:cubicBezTo>
                    <a:pt x="624" y="169"/>
                    <a:pt x="621" y="172"/>
                    <a:pt x="617" y="172"/>
                  </a:cubicBezTo>
                  <a:close/>
                  <a:moveTo>
                    <a:pt x="617" y="146"/>
                  </a:moveTo>
                  <a:lnTo>
                    <a:pt x="483" y="146"/>
                  </a:lnTo>
                  <a:cubicBezTo>
                    <a:pt x="479" y="146"/>
                    <a:pt x="476" y="143"/>
                    <a:pt x="476" y="139"/>
                  </a:cubicBezTo>
                  <a:cubicBezTo>
                    <a:pt x="476" y="135"/>
                    <a:pt x="479" y="132"/>
                    <a:pt x="483" y="132"/>
                  </a:cubicBezTo>
                  <a:lnTo>
                    <a:pt x="617" y="132"/>
                  </a:lnTo>
                  <a:cubicBezTo>
                    <a:pt x="621" y="132"/>
                    <a:pt x="624" y="135"/>
                    <a:pt x="624" y="139"/>
                  </a:cubicBezTo>
                  <a:cubicBezTo>
                    <a:pt x="624" y="143"/>
                    <a:pt x="621" y="146"/>
                    <a:pt x="617" y="146"/>
                  </a:cubicBezTo>
                  <a:close/>
                  <a:moveTo>
                    <a:pt x="617" y="120"/>
                  </a:moveTo>
                  <a:lnTo>
                    <a:pt x="483" y="120"/>
                  </a:lnTo>
                  <a:cubicBezTo>
                    <a:pt x="479" y="120"/>
                    <a:pt x="476" y="117"/>
                    <a:pt x="476" y="113"/>
                  </a:cubicBezTo>
                  <a:cubicBezTo>
                    <a:pt x="476" y="109"/>
                    <a:pt x="479" y="106"/>
                    <a:pt x="483" y="106"/>
                  </a:cubicBezTo>
                  <a:lnTo>
                    <a:pt x="617" y="106"/>
                  </a:lnTo>
                  <a:cubicBezTo>
                    <a:pt x="621" y="106"/>
                    <a:pt x="624" y="109"/>
                    <a:pt x="624" y="113"/>
                  </a:cubicBezTo>
                  <a:cubicBezTo>
                    <a:pt x="624" y="117"/>
                    <a:pt x="621" y="120"/>
                    <a:pt x="617" y="120"/>
                  </a:cubicBezTo>
                  <a:close/>
                </a:path>
              </a:pathLst>
            </a:custGeom>
            <a:solidFill>
              <a:schemeClr val="bg1"/>
            </a:solid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latin typeface="Segoe UI"/>
              </a:endParaRPr>
            </a:p>
          </p:txBody>
        </p:sp>
        <p:sp>
          <p:nvSpPr>
            <p:cNvPr id="107" name="Freeform 11"/>
            <p:cNvSpPr>
              <a:spLocks noEditPoints="1"/>
            </p:cNvSpPr>
            <p:nvPr/>
          </p:nvSpPr>
          <p:spPr bwMode="auto">
            <a:xfrm>
              <a:off x="10928361" y="4119338"/>
              <a:ext cx="565508" cy="177003"/>
            </a:xfrm>
            <a:custGeom>
              <a:avLst/>
              <a:gdLst>
                <a:gd name="T0" fmla="*/ 640 w 666"/>
                <a:gd name="T1" fmla="*/ 0 h 209"/>
                <a:gd name="T2" fmla="*/ 27 w 666"/>
                <a:gd name="T3" fmla="*/ 0 h 209"/>
                <a:gd name="T4" fmla="*/ 0 w 666"/>
                <a:gd name="T5" fmla="*/ 27 h 209"/>
                <a:gd name="T6" fmla="*/ 0 w 666"/>
                <a:gd name="T7" fmla="*/ 183 h 209"/>
                <a:gd name="T8" fmla="*/ 27 w 666"/>
                <a:gd name="T9" fmla="*/ 209 h 209"/>
                <a:gd name="T10" fmla="*/ 640 w 666"/>
                <a:gd name="T11" fmla="*/ 209 h 209"/>
                <a:gd name="T12" fmla="*/ 666 w 666"/>
                <a:gd name="T13" fmla="*/ 183 h 209"/>
                <a:gd name="T14" fmla="*/ 666 w 666"/>
                <a:gd name="T15" fmla="*/ 27 h 209"/>
                <a:gd name="T16" fmla="*/ 640 w 666"/>
                <a:gd name="T17" fmla="*/ 0 h 209"/>
                <a:gd name="T18" fmla="*/ 57 w 666"/>
                <a:gd name="T19" fmla="*/ 182 h 209"/>
                <a:gd name="T20" fmla="*/ 34 w 666"/>
                <a:gd name="T21" fmla="*/ 158 h 209"/>
                <a:gd name="T22" fmla="*/ 57 w 666"/>
                <a:gd name="T23" fmla="*/ 135 h 209"/>
                <a:gd name="T24" fmla="*/ 81 w 666"/>
                <a:gd name="T25" fmla="*/ 158 h 209"/>
                <a:gd name="T26" fmla="*/ 57 w 666"/>
                <a:gd name="T27" fmla="*/ 182 h 209"/>
                <a:gd name="T28" fmla="*/ 617 w 666"/>
                <a:gd name="T29" fmla="*/ 172 h 209"/>
                <a:gd name="T30" fmla="*/ 483 w 666"/>
                <a:gd name="T31" fmla="*/ 172 h 209"/>
                <a:gd name="T32" fmla="*/ 476 w 666"/>
                <a:gd name="T33" fmla="*/ 165 h 209"/>
                <a:gd name="T34" fmla="*/ 483 w 666"/>
                <a:gd name="T35" fmla="*/ 158 h 209"/>
                <a:gd name="T36" fmla="*/ 617 w 666"/>
                <a:gd name="T37" fmla="*/ 158 h 209"/>
                <a:gd name="T38" fmla="*/ 624 w 666"/>
                <a:gd name="T39" fmla="*/ 165 h 209"/>
                <a:gd name="T40" fmla="*/ 617 w 666"/>
                <a:gd name="T41" fmla="*/ 172 h 209"/>
                <a:gd name="T42" fmla="*/ 617 w 666"/>
                <a:gd name="T43" fmla="*/ 146 h 209"/>
                <a:gd name="T44" fmla="*/ 483 w 666"/>
                <a:gd name="T45" fmla="*/ 146 h 209"/>
                <a:gd name="T46" fmla="*/ 476 w 666"/>
                <a:gd name="T47" fmla="*/ 139 h 209"/>
                <a:gd name="T48" fmla="*/ 483 w 666"/>
                <a:gd name="T49" fmla="*/ 132 h 209"/>
                <a:gd name="T50" fmla="*/ 617 w 666"/>
                <a:gd name="T51" fmla="*/ 132 h 209"/>
                <a:gd name="T52" fmla="*/ 624 w 666"/>
                <a:gd name="T53" fmla="*/ 139 h 209"/>
                <a:gd name="T54" fmla="*/ 617 w 666"/>
                <a:gd name="T55" fmla="*/ 146 h 209"/>
                <a:gd name="T56" fmla="*/ 617 w 666"/>
                <a:gd name="T57" fmla="*/ 120 h 209"/>
                <a:gd name="T58" fmla="*/ 483 w 666"/>
                <a:gd name="T59" fmla="*/ 120 h 209"/>
                <a:gd name="T60" fmla="*/ 476 w 666"/>
                <a:gd name="T61" fmla="*/ 113 h 209"/>
                <a:gd name="T62" fmla="*/ 483 w 666"/>
                <a:gd name="T63" fmla="*/ 106 h 209"/>
                <a:gd name="T64" fmla="*/ 617 w 666"/>
                <a:gd name="T65" fmla="*/ 106 h 209"/>
                <a:gd name="T66" fmla="*/ 624 w 666"/>
                <a:gd name="T67" fmla="*/ 113 h 209"/>
                <a:gd name="T68" fmla="*/ 617 w 666"/>
                <a:gd name="T69" fmla="*/ 12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6" h="209">
                  <a:moveTo>
                    <a:pt x="640" y="0"/>
                  </a:moveTo>
                  <a:lnTo>
                    <a:pt x="27" y="0"/>
                  </a:lnTo>
                  <a:cubicBezTo>
                    <a:pt x="12" y="0"/>
                    <a:pt x="0" y="12"/>
                    <a:pt x="0" y="27"/>
                  </a:cubicBezTo>
                  <a:lnTo>
                    <a:pt x="0" y="183"/>
                  </a:lnTo>
                  <a:cubicBezTo>
                    <a:pt x="0" y="197"/>
                    <a:pt x="12" y="209"/>
                    <a:pt x="27" y="209"/>
                  </a:cubicBezTo>
                  <a:lnTo>
                    <a:pt x="640" y="209"/>
                  </a:lnTo>
                  <a:cubicBezTo>
                    <a:pt x="655" y="209"/>
                    <a:pt x="666" y="197"/>
                    <a:pt x="666" y="183"/>
                  </a:cubicBezTo>
                  <a:lnTo>
                    <a:pt x="666" y="27"/>
                  </a:lnTo>
                  <a:cubicBezTo>
                    <a:pt x="666" y="12"/>
                    <a:pt x="655" y="0"/>
                    <a:pt x="640" y="0"/>
                  </a:cubicBezTo>
                  <a:close/>
                  <a:moveTo>
                    <a:pt x="57" y="182"/>
                  </a:moveTo>
                  <a:cubicBezTo>
                    <a:pt x="44" y="182"/>
                    <a:pt x="34" y="171"/>
                    <a:pt x="34" y="158"/>
                  </a:cubicBezTo>
                  <a:cubicBezTo>
                    <a:pt x="34" y="145"/>
                    <a:pt x="44" y="135"/>
                    <a:pt x="57" y="135"/>
                  </a:cubicBezTo>
                  <a:cubicBezTo>
                    <a:pt x="70" y="135"/>
                    <a:pt x="81" y="145"/>
                    <a:pt x="81" y="158"/>
                  </a:cubicBezTo>
                  <a:cubicBezTo>
                    <a:pt x="81" y="171"/>
                    <a:pt x="70" y="182"/>
                    <a:pt x="57" y="182"/>
                  </a:cubicBezTo>
                  <a:close/>
                  <a:moveTo>
                    <a:pt x="617" y="172"/>
                  </a:moveTo>
                  <a:lnTo>
                    <a:pt x="483" y="172"/>
                  </a:lnTo>
                  <a:cubicBezTo>
                    <a:pt x="479" y="172"/>
                    <a:pt x="476" y="169"/>
                    <a:pt x="476" y="165"/>
                  </a:cubicBezTo>
                  <a:cubicBezTo>
                    <a:pt x="476" y="161"/>
                    <a:pt x="479" y="158"/>
                    <a:pt x="483" y="158"/>
                  </a:cubicBezTo>
                  <a:lnTo>
                    <a:pt x="617" y="158"/>
                  </a:lnTo>
                  <a:cubicBezTo>
                    <a:pt x="621" y="158"/>
                    <a:pt x="624" y="161"/>
                    <a:pt x="624" y="165"/>
                  </a:cubicBezTo>
                  <a:cubicBezTo>
                    <a:pt x="624" y="169"/>
                    <a:pt x="621" y="172"/>
                    <a:pt x="617" y="172"/>
                  </a:cubicBezTo>
                  <a:close/>
                  <a:moveTo>
                    <a:pt x="617" y="146"/>
                  </a:moveTo>
                  <a:lnTo>
                    <a:pt x="483" y="146"/>
                  </a:lnTo>
                  <a:cubicBezTo>
                    <a:pt x="479" y="146"/>
                    <a:pt x="476" y="143"/>
                    <a:pt x="476" y="139"/>
                  </a:cubicBezTo>
                  <a:cubicBezTo>
                    <a:pt x="476" y="135"/>
                    <a:pt x="479" y="132"/>
                    <a:pt x="483" y="132"/>
                  </a:cubicBezTo>
                  <a:lnTo>
                    <a:pt x="617" y="132"/>
                  </a:lnTo>
                  <a:cubicBezTo>
                    <a:pt x="621" y="132"/>
                    <a:pt x="624" y="135"/>
                    <a:pt x="624" y="139"/>
                  </a:cubicBezTo>
                  <a:cubicBezTo>
                    <a:pt x="624" y="143"/>
                    <a:pt x="621" y="146"/>
                    <a:pt x="617" y="146"/>
                  </a:cubicBezTo>
                  <a:close/>
                  <a:moveTo>
                    <a:pt x="617" y="120"/>
                  </a:moveTo>
                  <a:lnTo>
                    <a:pt x="483" y="120"/>
                  </a:lnTo>
                  <a:cubicBezTo>
                    <a:pt x="479" y="120"/>
                    <a:pt x="476" y="117"/>
                    <a:pt x="476" y="113"/>
                  </a:cubicBezTo>
                  <a:cubicBezTo>
                    <a:pt x="476" y="109"/>
                    <a:pt x="479" y="106"/>
                    <a:pt x="483" y="106"/>
                  </a:cubicBezTo>
                  <a:lnTo>
                    <a:pt x="617" y="106"/>
                  </a:lnTo>
                  <a:cubicBezTo>
                    <a:pt x="621" y="106"/>
                    <a:pt x="624" y="109"/>
                    <a:pt x="624" y="113"/>
                  </a:cubicBezTo>
                  <a:cubicBezTo>
                    <a:pt x="624" y="117"/>
                    <a:pt x="621" y="120"/>
                    <a:pt x="617" y="120"/>
                  </a:cubicBezTo>
                  <a:close/>
                </a:path>
              </a:pathLst>
            </a:custGeom>
            <a:solidFill>
              <a:schemeClr val="bg1"/>
            </a:solid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latin typeface="Segoe UI"/>
              </a:endParaRPr>
            </a:p>
          </p:txBody>
        </p:sp>
        <p:sp>
          <p:nvSpPr>
            <p:cNvPr id="109" name="Freeform 11"/>
            <p:cNvSpPr>
              <a:spLocks noEditPoints="1"/>
            </p:cNvSpPr>
            <p:nvPr/>
          </p:nvSpPr>
          <p:spPr bwMode="auto">
            <a:xfrm>
              <a:off x="8516715" y="4533321"/>
              <a:ext cx="565508" cy="177003"/>
            </a:xfrm>
            <a:custGeom>
              <a:avLst/>
              <a:gdLst>
                <a:gd name="T0" fmla="*/ 640 w 666"/>
                <a:gd name="T1" fmla="*/ 0 h 209"/>
                <a:gd name="T2" fmla="*/ 27 w 666"/>
                <a:gd name="T3" fmla="*/ 0 h 209"/>
                <a:gd name="T4" fmla="*/ 0 w 666"/>
                <a:gd name="T5" fmla="*/ 27 h 209"/>
                <a:gd name="T6" fmla="*/ 0 w 666"/>
                <a:gd name="T7" fmla="*/ 183 h 209"/>
                <a:gd name="T8" fmla="*/ 27 w 666"/>
                <a:gd name="T9" fmla="*/ 209 h 209"/>
                <a:gd name="T10" fmla="*/ 640 w 666"/>
                <a:gd name="T11" fmla="*/ 209 h 209"/>
                <a:gd name="T12" fmla="*/ 666 w 666"/>
                <a:gd name="T13" fmla="*/ 183 h 209"/>
                <a:gd name="T14" fmla="*/ 666 w 666"/>
                <a:gd name="T15" fmla="*/ 27 h 209"/>
                <a:gd name="T16" fmla="*/ 640 w 666"/>
                <a:gd name="T17" fmla="*/ 0 h 209"/>
                <a:gd name="T18" fmla="*/ 57 w 666"/>
                <a:gd name="T19" fmla="*/ 182 h 209"/>
                <a:gd name="T20" fmla="*/ 34 w 666"/>
                <a:gd name="T21" fmla="*/ 158 h 209"/>
                <a:gd name="T22" fmla="*/ 57 w 666"/>
                <a:gd name="T23" fmla="*/ 135 h 209"/>
                <a:gd name="T24" fmla="*/ 81 w 666"/>
                <a:gd name="T25" fmla="*/ 158 h 209"/>
                <a:gd name="T26" fmla="*/ 57 w 666"/>
                <a:gd name="T27" fmla="*/ 182 h 209"/>
                <a:gd name="T28" fmla="*/ 617 w 666"/>
                <a:gd name="T29" fmla="*/ 172 h 209"/>
                <a:gd name="T30" fmla="*/ 483 w 666"/>
                <a:gd name="T31" fmla="*/ 172 h 209"/>
                <a:gd name="T32" fmla="*/ 476 w 666"/>
                <a:gd name="T33" fmla="*/ 165 h 209"/>
                <a:gd name="T34" fmla="*/ 483 w 666"/>
                <a:gd name="T35" fmla="*/ 158 h 209"/>
                <a:gd name="T36" fmla="*/ 617 w 666"/>
                <a:gd name="T37" fmla="*/ 158 h 209"/>
                <a:gd name="T38" fmla="*/ 624 w 666"/>
                <a:gd name="T39" fmla="*/ 165 h 209"/>
                <a:gd name="T40" fmla="*/ 617 w 666"/>
                <a:gd name="T41" fmla="*/ 172 h 209"/>
                <a:gd name="T42" fmla="*/ 617 w 666"/>
                <a:gd name="T43" fmla="*/ 146 h 209"/>
                <a:gd name="T44" fmla="*/ 483 w 666"/>
                <a:gd name="T45" fmla="*/ 146 h 209"/>
                <a:gd name="T46" fmla="*/ 476 w 666"/>
                <a:gd name="T47" fmla="*/ 139 h 209"/>
                <a:gd name="T48" fmla="*/ 483 w 666"/>
                <a:gd name="T49" fmla="*/ 132 h 209"/>
                <a:gd name="T50" fmla="*/ 617 w 666"/>
                <a:gd name="T51" fmla="*/ 132 h 209"/>
                <a:gd name="T52" fmla="*/ 624 w 666"/>
                <a:gd name="T53" fmla="*/ 139 h 209"/>
                <a:gd name="T54" fmla="*/ 617 w 666"/>
                <a:gd name="T55" fmla="*/ 146 h 209"/>
                <a:gd name="T56" fmla="*/ 617 w 666"/>
                <a:gd name="T57" fmla="*/ 120 h 209"/>
                <a:gd name="T58" fmla="*/ 483 w 666"/>
                <a:gd name="T59" fmla="*/ 120 h 209"/>
                <a:gd name="T60" fmla="*/ 476 w 666"/>
                <a:gd name="T61" fmla="*/ 113 h 209"/>
                <a:gd name="T62" fmla="*/ 483 w 666"/>
                <a:gd name="T63" fmla="*/ 106 h 209"/>
                <a:gd name="T64" fmla="*/ 617 w 666"/>
                <a:gd name="T65" fmla="*/ 106 h 209"/>
                <a:gd name="T66" fmla="*/ 624 w 666"/>
                <a:gd name="T67" fmla="*/ 113 h 209"/>
                <a:gd name="T68" fmla="*/ 617 w 666"/>
                <a:gd name="T69" fmla="*/ 12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6" h="209">
                  <a:moveTo>
                    <a:pt x="640" y="0"/>
                  </a:moveTo>
                  <a:lnTo>
                    <a:pt x="27" y="0"/>
                  </a:lnTo>
                  <a:cubicBezTo>
                    <a:pt x="12" y="0"/>
                    <a:pt x="0" y="12"/>
                    <a:pt x="0" y="27"/>
                  </a:cubicBezTo>
                  <a:lnTo>
                    <a:pt x="0" y="183"/>
                  </a:lnTo>
                  <a:cubicBezTo>
                    <a:pt x="0" y="197"/>
                    <a:pt x="12" y="209"/>
                    <a:pt x="27" y="209"/>
                  </a:cubicBezTo>
                  <a:lnTo>
                    <a:pt x="640" y="209"/>
                  </a:lnTo>
                  <a:cubicBezTo>
                    <a:pt x="655" y="209"/>
                    <a:pt x="666" y="197"/>
                    <a:pt x="666" y="183"/>
                  </a:cubicBezTo>
                  <a:lnTo>
                    <a:pt x="666" y="27"/>
                  </a:lnTo>
                  <a:cubicBezTo>
                    <a:pt x="666" y="12"/>
                    <a:pt x="655" y="0"/>
                    <a:pt x="640" y="0"/>
                  </a:cubicBezTo>
                  <a:close/>
                  <a:moveTo>
                    <a:pt x="57" y="182"/>
                  </a:moveTo>
                  <a:cubicBezTo>
                    <a:pt x="44" y="182"/>
                    <a:pt x="34" y="171"/>
                    <a:pt x="34" y="158"/>
                  </a:cubicBezTo>
                  <a:cubicBezTo>
                    <a:pt x="34" y="145"/>
                    <a:pt x="44" y="135"/>
                    <a:pt x="57" y="135"/>
                  </a:cubicBezTo>
                  <a:cubicBezTo>
                    <a:pt x="70" y="135"/>
                    <a:pt x="81" y="145"/>
                    <a:pt x="81" y="158"/>
                  </a:cubicBezTo>
                  <a:cubicBezTo>
                    <a:pt x="81" y="171"/>
                    <a:pt x="70" y="182"/>
                    <a:pt x="57" y="182"/>
                  </a:cubicBezTo>
                  <a:close/>
                  <a:moveTo>
                    <a:pt x="617" y="172"/>
                  </a:moveTo>
                  <a:lnTo>
                    <a:pt x="483" y="172"/>
                  </a:lnTo>
                  <a:cubicBezTo>
                    <a:pt x="479" y="172"/>
                    <a:pt x="476" y="169"/>
                    <a:pt x="476" y="165"/>
                  </a:cubicBezTo>
                  <a:cubicBezTo>
                    <a:pt x="476" y="161"/>
                    <a:pt x="479" y="158"/>
                    <a:pt x="483" y="158"/>
                  </a:cubicBezTo>
                  <a:lnTo>
                    <a:pt x="617" y="158"/>
                  </a:lnTo>
                  <a:cubicBezTo>
                    <a:pt x="621" y="158"/>
                    <a:pt x="624" y="161"/>
                    <a:pt x="624" y="165"/>
                  </a:cubicBezTo>
                  <a:cubicBezTo>
                    <a:pt x="624" y="169"/>
                    <a:pt x="621" y="172"/>
                    <a:pt x="617" y="172"/>
                  </a:cubicBezTo>
                  <a:close/>
                  <a:moveTo>
                    <a:pt x="617" y="146"/>
                  </a:moveTo>
                  <a:lnTo>
                    <a:pt x="483" y="146"/>
                  </a:lnTo>
                  <a:cubicBezTo>
                    <a:pt x="479" y="146"/>
                    <a:pt x="476" y="143"/>
                    <a:pt x="476" y="139"/>
                  </a:cubicBezTo>
                  <a:cubicBezTo>
                    <a:pt x="476" y="135"/>
                    <a:pt x="479" y="132"/>
                    <a:pt x="483" y="132"/>
                  </a:cubicBezTo>
                  <a:lnTo>
                    <a:pt x="617" y="132"/>
                  </a:lnTo>
                  <a:cubicBezTo>
                    <a:pt x="621" y="132"/>
                    <a:pt x="624" y="135"/>
                    <a:pt x="624" y="139"/>
                  </a:cubicBezTo>
                  <a:cubicBezTo>
                    <a:pt x="624" y="143"/>
                    <a:pt x="621" y="146"/>
                    <a:pt x="617" y="146"/>
                  </a:cubicBezTo>
                  <a:close/>
                  <a:moveTo>
                    <a:pt x="617" y="120"/>
                  </a:moveTo>
                  <a:lnTo>
                    <a:pt x="483" y="120"/>
                  </a:lnTo>
                  <a:cubicBezTo>
                    <a:pt x="479" y="120"/>
                    <a:pt x="476" y="117"/>
                    <a:pt x="476" y="113"/>
                  </a:cubicBezTo>
                  <a:cubicBezTo>
                    <a:pt x="476" y="109"/>
                    <a:pt x="479" y="106"/>
                    <a:pt x="483" y="106"/>
                  </a:cubicBezTo>
                  <a:lnTo>
                    <a:pt x="617" y="106"/>
                  </a:lnTo>
                  <a:cubicBezTo>
                    <a:pt x="621" y="106"/>
                    <a:pt x="624" y="109"/>
                    <a:pt x="624" y="113"/>
                  </a:cubicBezTo>
                  <a:cubicBezTo>
                    <a:pt x="624" y="117"/>
                    <a:pt x="621" y="120"/>
                    <a:pt x="617" y="120"/>
                  </a:cubicBezTo>
                  <a:close/>
                </a:path>
              </a:pathLst>
            </a:custGeom>
            <a:solidFill>
              <a:schemeClr val="bg1"/>
            </a:solid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latin typeface="Segoe UI"/>
              </a:endParaRPr>
            </a:p>
          </p:txBody>
        </p:sp>
        <p:sp>
          <p:nvSpPr>
            <p:cNvPr id="110" name="Freeform 11"/>
            <p:cNvSpPr>
              <a:spLocks noEditPoints="1"/>
            </p:cNvSpPr>
            <p:nvPr/>
          </p:nvSpPr>
          <p:spPr bwMode="auto">
            <a:xfrm>
              <a:off x="8516715" y="4326329"/>
              <a:ext cx="565508" cy="177003"/>
            </a:xfrm>
            <a:custGeom>
              <a:avLst/>
              <a:gdLst>
                <a:gd name="T0" fmla="*/ 640 w 666"/>
                <a:gd name="T1" fmla="*/ 0 h 209"/>
                <a:gd name="T2" fmla="*/ 27 w 666"/>
                <a:gd name="T3" fmla="*/ 0 h 209"/>
                <a:gd name="T4" fmla="*/ 0 w 666"/>
                <a:gd name="T5" fmla="*/ 27 h 209"/>
                <a:gd name="T6" fmla="*/ 0 w 666"/>
                <a:gd name="T7" fmla="*/ 183 h 209"/>
                <a:gd name="T8" fmla="*/ 27 w 666"/>
                <a:gd name="T9" fmla="*/ 209 h 209"/>
                <a:gd name="T10" fmla="*/ 640 w 666"/>
                <a:gd name="T11" fmla="*/ 209 h 209"/>
                <a:gd name="T12" fmla="*/ 666 w 666"/>
                <a:gd name="T13" fmla="*/ 183 h 209"/>
                <a:gd name="T14" fmla="*/ 666 w 666"/>
                <a:gd name="T15" fmla="*/ 27 h 209"/>
                <a:gd name="T16" fmla="*/ 640 w 666"/>
                <a:gd name="T17" fmla="*/ 0 h 209"/>
                <a:gd name="T18" fmla="*/ 57 w 666"/>
                <a:gd name="T19" fmla="*/ 182 h 209"/>
                <a:gd name="T20" fmla="*/ 34 w 666"/>
                <a:gd name="T21" fmla="*/ 158 h 209"/>
                <a:gd name="T22" fmla="*/ 57 w 666"/>
                <a:gd name="T23" fmla="*/ 135 h 209"/>
                <a:gd name="T24" fmla="*/ 81 w 666"/>
                <a:gd name="T25" fmla="*/ 158 h 209"/>
                <a:gd name="T26" fmla="*/ 57 w 666"/>
                <a:gd name="T27" fmla="*/ 182 h 209"/>
                <a:gd name="T28" fmla="*/ 617 w 666"/>
                <a:gd name="T29" fmla="*/ 172 h 209"/>
                <a:gd name="T30" fmla="*/ 483 w 666"/>
                <a:gd name="T31" fmla="*/ 172 h 209"/>
                <a:gd name="T32" fmla="*/ 476 w 666"/>
                <a:gd name="T33" fmla="*/ 165 h 209"/>
                <a:gd name="T34" fmla="*/ 483 w 666"/>
                <a:gd name="T35" fmla="*/ 158 h 209"/>
                <a:gd name="T36" fmla="*/ 617 w 666"/>
                <a:gd name="T37" fmla="*/ 158 h 209"/>
                <a:gd name="T38" fmla="*/ 624 w 666"/>
                <a:gd name="T39" fmla="*/ 165 h 209"/>
                <a:gd name="T40" fmla="*/ 617 w 666"/>
                <a:gd name="T41" fmla="*/ 172 h 209"/>
                <a:gd name="T42" fmla="*/ 617 w 666"/>
                <a:gd name="T43" fmla="*/ 146 h 209"/>
                <a:gd name="T44" fmla="*/ 483 w 666"/>
                <a:gd name="T45" fmla="*/ 146 h 209"/>
                <a:gd name="T46" fmla="*/ 476 w 666"/>
                <a:gd name="T47" fmla="*/ 139 h 209"/>
                <a:gd name="T48" fmla="*/ 483 w 666"/>
                <a:gd name="T49" fmla="*/ 132 h 209"/>
                <a:gd name="T50" fmla="*/ 617 w 666"/>
                <a:gd name="T51" fmla="*/ 132 h 209"/>
                <a:gd name="T52" fmla="*/ 624 w 666"/>
                <a:gd name="T53" fmla="*/ 139 h 209"/>
                <a:gd name="T54" fmla="*/ 617 w 666"/>
                <a:gd name="T55" fmla="*/ 146 h 209"/>
                <a:gd name="T56" fmla="*/ 617 w 666"/>
                <a:gd name="T57" fmla="*/ 120 h 209"/>
                <a:gd name="T58" fmla="*/ 483 w 666"/>
                <a:gd name="T59" fmla="*/ 120 h 209"/>
                <a:gd name="T60" fmla="*/ 476 w 666"/>
                <a:gd name="T61" fmla="*/ 113 h 209"/>
                <a:gd name="T62" fmla="*/ 483 w 666"/>
                <a:gd name="T63" fmla="*/ 106 h 209"/>
                <a:gd name="T64" fmla="*/ 617 w 666"/>
                <a:gd name="T65" fmla="*/ 106 h 209"/>
                <a:gd name="T66" fmla="*/ 624 w 666"/>
                <a:gd name="T67" fmla="*/ 113 h 209"/>
                <a:gd name="T68" fmla="*/ 617 w 666"/>
                <a:gd name="T69" fmla="*/ 12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6" h="209">
                  <a:moveTo>
                    <a:pt x="640" y="0"/>
                  </a:moveTo>
                  <a:lnTo>
                    <a:pt x="27" y="0"/>
                  </a:lnTo>
                  <a:cubicBezTo>
                    <a:pt x="12" y="0"/>
                    <a:pt x="0" y="12"/>
                    <a:pt x="0" y="27"/>
                  </a:cubicBezTo>
                  <a:lnTo>
                    <a:pt x="0" y="183"/>
                  </a:lnTo>
                  <a:cubicBezTo>
                    <a:pt x="0" y="197"/>
                    <a:pt x="12" y="209"/>
                    <a:pt x="27" y="209"/>
                  </a:cubicBezTo>
                  <a:lnTo>
                    <a:pt x="640" y="209"/>
                  </a:lnTo>
                  <a:cubicBezTo>
                    <a:pt x="655" y="209"/>
                    <a:pt x="666" y="197"/>
                    <a:pt x="666" y="183"/>
                  </a:cubicBezTo>
                  <a:lnTo>
                    <a:pt x="666" y="27"/>
                  </a:lnTo>
                  <a:cubicBezTo>
                    <a:pt x="666" y="12"/>
                    <a:pt x="655" y="0"/>
                    <a:pt x="640" y="0"/>
                  </a:cubicBezTo>
                  <a:close/>
                  <a:moveTo>
                    <a:pt x="57" y="182"/>
                  </a:moveTo>
                  <a:cubicBezTo>
                    <a:pt x="44" y="182"/>
                    <a:pt x="34" y="171"/>
                    <a:pt x="34" y="158"/>
                  </a:cubicBezTo>
                  <a:cubicBezTo>
                    <a:pt x="34" y="145"/>
                    <a:pt x="44" y="135"/>
                    <a:pt x="57" y="135"/>
                  </a:cubicBezTo>
                  <a:cubicBezTo>
                    <a:pt x="70" y="135"/>
                    <a:pt x="81" y="145"/>
                    <a:pt x="81" y="158"/>
                  </a:cubicBezTo>
                  <a:cubicBezTo>
                    <a:pt x="81" y="171"/>
                    <a:pt x="70" y="182"/>
                    <a:pt x="57" y="182"/>
                  </a:cubicBezTo>
                  <a:close/>
                  <a:moveTo>
                    <a:pt x="617" y="172"/>
                  </a:moveTo>
                  <a:lnTo>
                    <a:pt x="483" y="172"/>
                  </a:lnTo>
                  <a:cubicBezTo>
                    <a:pt x="479" y="172"/>
                    <a:pt x="476" y="169"/>
                    <a:pt x="476" y="165"/>
                  </a:cubicBezTo>
                  <a:cubicBezTo>
                    <a:pt x="476" y="161"/>
                    <a:pt x="479" y="158"/>
                    <a:pt x="483" y="158"/>
                  </a:cubicBezTo>
                  <a:lnTo>
                    <a:pt x="617" y="158"/>
                  </a:lnTo>
                  <a:cubicBezTo>
                    <a:pt x="621" y="158"/>
                    <a:pt x="624" y="161"/>
                    <a:pt x="624" y="165"/>
                  </a:cubicBezTo>
                  <a:cubicBezTo>
                    <a:pt x="624" y="169"/>
                    <a:pt x="621" y="172"/>
                    <a:pt x="617" y="172"/>
                  </a:cubicBezTo>
                  <a:close/>
                  <a:moveTo>
                    <a:pt x="617" y="146"/>
                  </a:moveTo>
                  <a:lnTo>
                    <a:pt x="483" y="146"/>
                  </a:lnTo>
                  <a:cubicBezTo>
                    <a:pt x="479" y="146"/>
                    <a:pt x="476" y="143"/>
                    <a:pt x="476" y="139"/>
                  </a:cubicBezTo>
                  <a:cubicBezTo>
                    <a:pt x="476" y="135"/>
                    <a:pt x="479" y="132"/>
                    <a:pt x="483" y="132"/>
                  </a:cubicBezTo>
                  <a:lnTo>
                    <a:pt x="617" y="132"/>
                  </a:lnTo>
                  <a:cubicBezTo>
                    <a:pt x="621" y="132"/>
                    <a:pt x="624" y="135"/>
                    <a:pt x="624" y="139"/>
                  </a:cubicBezTo>
                  <a:cubicBezTo>
                    <a:pt x="624" y="143"/>
                    <a:pt x="621" y="146"/>
                    <a:pt x="617" y="146"/>
                  </a:cubicBezTo>
                  <a:close/>
                  <a:moveTo>
                    <a:pt x="617" y="120"/>
                  </a:moveTo>
                  <a:lnTo>
                    <a:pt x="483" y="120"/>
                  </a:lnTo>
                  <a:cubicBezTo>
                    <a:pt x="479" y="120"/>
                    <a:pt x="476" y="117"/>
                    <a:pt x="476" y="113"/>
                  </a:cubicBezTo>
                  <a:cubicBezTo>
                    <a:pt x="476" y="109"/>
                    <a:pt x="479" y="106"/>
                    <a:pt x="483" y="106"/>
                  </a:cubicBezTo>
                  <a:lnTo>
                    <a:pt x="617" y="106"/>
                  </a:lnTo>
                  <a:cubicBezTo>
                    <a:pt x="621" y="106"/>
                    <a:pt x="624" y="109"/>
                    <a:pt x="624" y="113"/>
                  </a:cubicBezTo>
                  <a:cubicBezTo>
                    <a:pt x="624" y="117"/>
                    <a:pt x="621" y="120"/>
                    <a:pt x="617" y="120"/>
                  </a:cubicBezTo>
                  <a:close/>
                </a:path>
              </a:pathLst>
            </a:custGeom>
            <a:solidFill>
              <a:schemeClr val="bg1"/>
            </a:solid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latin typeface="Segoe UI"/>
              </a:endParaRPr>
            </a:p>
          </p:txBody>
        </p:sp>
        <p:sp>
          <p:nvSpPr>
            <p:cNvPr id="111" name="Freeform 11"/>
            <p:cNvSpPr>
              <a:spLocks noEditPoints="1"/>
            </p:cNvSpPr>
            <p:nvPr/>
          </p:nvSpPr>
          <p:spPr bwMode="auto">
            <a:xfrm>
              <a:off x="8516715" y="4119338"/>
              <a:ext cx="565508" cy="177003"/>
            </a:xfrm>
            <a:custGeom>
              <a:avLst/>
              <a:gdLst>
                <a:gd name="T0" fmla="*/ 640 w 666"/>
                <a:gd name="T1" fmla="*/ 0 h 209"/>
                <a:gd name="T2" fmla="*/ 27 w 666"/>
                <a:gd name="T3" fmla="*/ 0 h 209"/>
                <a:gd name="T4" fmla="*/ 0 w 666"/>
                <a:gd name="T5" fmla="*/ 27 h 209"/>
                <a:gd name="T6" fmla="*/ 0 w 666"/>
                <a:gd name="T7" fmla="*/ 183 h 209"/>
                <a:gd name="T8" fmla="*/ 27 w 666"/>
                <a:gd name="T9" fmla="*/ 209 h 209"/>
                <a:gd name="T10" fmla="*/ 640 w 666"/>
                <a:gd name="T11" fmla="*/ 209 h 209"/>
                <a:gd name="T12" fmla="*/ 666 w 666"/>
                <a:gd name="T13" fmla="*/ 183 h 209"/>
                <a:gd name="T14" fmla="*/ 666 w 666"/>
                <a:gd name="T15" fmla="*/ 27 h 209"/>
                <a:gd name="T16" fmla="*/ 640 w 666"/>
                <a:gd name="T17" fmla="*/ 0 h 209"/>
                <a:gd name="T18" fmla="*/ 57 w 666"/>
                <a:gd name="T19" fmla="*/ 182 h 209"/>
                <a:gd name="T20" fmla="*/ 34 w 666"/>
                <a:gd name="T21" fmla="*/ 158 h 209"/>
                <a:gd name="T22" fmla="*/ 57 w 666"/>
                <a:gd name="T23" fmla="*/ 135 h 209"/>
                <a:gd name="T24" fmla="*/ 81 w 666"/>
                <a:gd name="T25" fmla="*/ 158 h 209"/>
                <a:gd name="T26" fmla="*/ 57 w 666"/>
                <a:gd name="T27" fmla="*/ 182 h 209"/>
                <a:gd name="T28" fmla="*/ 617 w 666"/>
                <a:gd name="T29" fmla="*/ 172 h 209"/>
                <a:gd name="T30" fmla="*/ 483 w 666"/>
                <a:gd name="T31" fmla="*/ 172 h 209"/>
                <a:gd name="T32" fmla="*/ 476 w 666"/>
                <a:gd name="T33" fmla="*/ 165 h 209"/>
                <a:gd name="T34" fmla="*/ 483 w 666"/>
                <a:gd name="T35" fmla="*/ 158 h 209"/>
                <a:gd name="T36" fmla="*/ 617 w 666"/>
                <a:gd name="T37" fmla="*/ 158 h 209"/>
                <a:gd name="T38" fmla="*/ 624 w 666"/>
                <a:gd name="T39" fmla="*/ 165 h 209"/>
                <a:gd name="T40" fmla="*/ 617 w 666"/>
                <a:gd name="T41" fmla="*/ 172 h 209"/>
                <a:gd name="T42" fmla="*/ 617 w 666"/>
                <a:gd name="T43" fmla="*/ 146 h 209"/>
                <a:gd name="T44" fmla="*/ 483 w 666"/>
                <a:gd name="T45" fmla="*/ 146 h 209"/>
                <a:gd name="T46" fmla="*/ 476 w 666"/>
                <a:gd name="T47" fmla="*/ 139 h 209"/>
                <a:gd name="T48" fmla="*/ 483 w 666"/>
                <a:gd name="T49" fmla="*/ 132 h 209"/>
                <a:gd name="T50" fmla="*/ 617 w 666"/>
                <a:gd name="T51" fmla="*/ 132 h 209"/>
                <a:gd name="T52" fmla="*/ 624 w 666"/>
                <a:gd name="T53" fmla="*/ 139 h 209"/>
                <a:gd name="T54" fmla="*/ 617 w 666"/>
                <a:gd name="T55" fmla="*/ 146 h 209"/>
                <a:gd name="T56" fmla="*/ 617 w 666"/>
                <a:gd name="T57" fmla="*/ 120 h 209"/>
                <a:gd name="T58" fmla="*/ 483 w 666"/>
                <a:gd name="T59" fmla="*/ 120 h 209"/>
                <a:gd name="T60" fmla="*/ 476 w 666"/>
                <a:gd name="T61" fmla="*/ 113 h 209"/>
                <a:gd name="T62" fmla="*/ 483 w 666"/>
                <a:gd name="T63" fmla="*/ 106 h 209"/>
                <a:gd name="T64" fmla="*/ 617 w 666"/>
                <a:gd name="T65" fmla="*/ 106 h 209"/>
                <a:gd name="T66" fmla="*/ 624 w 666"/>
                <a:gd name="T67" fmla="*/ 113 h 209"/>
                <a:gd name="T68" fmla="*/ 617 w 666"/>
                <a:gd name="T69" fmla="*/ 12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6" h="209">
                  <a:moveTo>
                    <a:pt x="640" y="0"/>
                  </a:moveTo>
                  <a:lnTo>
                    <a:pt x="27" y="0"/>
                  </a:lnTo>
                  <a:cubicBezTo>
                    <a:pt x="12" y="0"/>
                    <a:pt x="0" y="12"/>
                    <a:pt x="0" y="27"/>
                  </a:cubicBezTo>
                  <a:lnTo>
                    <a:pt x="0" y="183"/>
                  </a:lnTo>
                  <a:cubicBezTo>
                    <a:pt x="0" y="197"/>
                    <a:pt x="12" y="209"/>
                    <a:pt x="27" y="209"/>
                  </a:cubicBezTo>
                  <a:lnTo>
                    <a:pt x="640" y="209"/>
                  </a:lnTo>
                  <a:cubicBezTo>
                    <a:pt x="655" y="209"/>
                    <a:pt x="666" y="197"/>
                    <a:pt x="666" y="183"/>
                  </a:cubicBezTo>
                  <a:lnTo>
                    <a:pt x="666" y="27"/>
                  </a:lnTo>
                  <a:cubicBezTo>
                    <a:pt x="666" y="12"/>
                    <a:pt x="655" y="0"/>
                    <a:pt x="640" y="0"/>
                  </a:cubicBezTo>
                  <a:close/>
                  <a:moveTo>
                    <a:pt x="57" y="182"/>
                  </a:moveTo>
                  <a:cubicBezTo>
                    <a:pt x="44" y="182"/>
                    <a:pt x="34" y="171"/>
                    <a:pt x="34" y="158"/>
                  </a:cubicBezTo>
                  <a:cubicBezTo>
                    <a:pt x="34" y="145"/>
                    <a:pt x="44" y="135"/>
                    <a:pt x="57" y="135"/>
                  </a:cubicBezTo>
                  <a:cubicBezTo>
                    <a:pt x="70" y="135"/>
                    <a:pt x="81" y="145"/>
                    <a:pt x="81" y="158"/>
                  </a:cubicBezTo>
                  <a:cubicBezTo>
                    <a:pt x="81" y="171"/>
                    <a:pt x="70" y="182"/>
                    <a:pt x="57" y="182"/>
                  </a:cubicBezTo>
                  <a:close/>
                  <a:moveTo>
                    <a:pt x="617" y="172"/>
                  </a:moveTo>
                  <a:lnTo>
                    <a:pt x="483" y="172"/>
                  </a:lnTo>
                  <a:cubicBezTo>
                    <a:pt x="479" y="172"/>
                    <a:pt x="476" y="169"/>
                    <a:pt x="476" y="165"/>
                  </a:cubicBezTo>
                  <a:cubicBezTo>
                    <a:pt x="476" y="161"/>
                    <a:pt x="479" y="158"/>
                    <a:pt x="483" y="158"/>
                  </a:cubicBezTo>
                  <a:lnTo>
                    <a:pt x="617" y="158"/>
                  </a:lnTo>
                  <a:cubicBezTo>
                    <a:pt x="621" y="158"/>
                    <a:pt x="624" y="161"/>
                    <a:pt x="624" y="165"/>
                  </a:cubicBezTo>
                  <a:cubicBezTo>
                    <a:pt x="624" y="169"/>
                    <a:pt x="621" y="172"/>
                    <a:pt x="617" y="172"/>
                  </a:cubicBezTo>
                  <a:close/>
                  <a:moveTo>
                    <a:pt x="617" y="146"/>
                  </a:moveTo>
                  <a:lnTo>
                    <a:pt x="483" y="146"/>
                  </a:lnTo>
                  <a:cubicBezTo>
                    <a:pt x="479" y="146"/>
                    <a:pt x="476" y="143"/>
                    <a:pt x="476" y="139"/>
                  </a:cubicBezTo>
                  <a:cubicBezTo>
                    <a:pt x="476" y="135"/>
                    <a:pt x="479" y="132"/>
                    <a:pt x="483" y="132"/>
                  </a:cubicBezTo>
                  <a:lnTo>
                    <a:pt x="617" y="132"/>
                  </a:lnTo>
                  <a:cubicBezTo>
                    <a:pt x="621" y="132"/>
                    <a:pt x="624" y="135"/>
                    <a:pt x="624" y="139"/>
                  </a:cubicBezTo>
                  <a:cubicBezTo>
                    <a:pt x="624" y="143"/>
                    <a:pt x="621" y="146"/>
                    <a:pt x="617" y="146"/>
                  </a:cubicBezTo>
                  <a:close/>
                  <a:moveTo>
                    <a:pt x="617" y="120"/>
                  </a:moveTo>
                  <a:lnTo>
                    <a:pt x="483" y="120"/>
                  </a:lnTo>
                  <a:cubicBezTo>
                    <a:pt x="479" y="120"/>
                    <a:pt x="476" y="117"/>
                    <a:pt x="476" y="113"/>
                  </a:cubicBezTo>
                  <a:cubicBezTo>
                    <a:pt x="476" y="109"/>
                    <a:pt x="479" y="106"/>
                    <a:pt x="483" y="106"/>
                  </a:cubicBezTo>
                  <a:lnTo>
                    <a:pt x="617" y="106"/>
                  </a:lnTo>
                  <a:cubicBezTo>
                    <a:pt x="621" y="106"/>
                    <a:pt x="624" y="109"/>
                    <a:pt x="624" y="113"/>
                  </a:cubicBezTo>
                  <a:cubicBezTo>
                    <a:pt x="624" y="117"/>
                    <a:pt x="621" y="120"/>
                    <a:pt x="617" y="120"/>
                  </a:cubicBezTo>
                  <a:close/>
                </a:path>
              </a:pathLst>
            </a:custGeom>
            <a:solidFill>
              <a:schemeClr val="bg1"/>
            </a:solid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latin typeface="Segoe UI"/>
              </a:endParaRPr>
            </a:p>
          </p:txBody>
        </p:sp>
        <p:pic>
          <p:nvPicPr>
            <p:cNvPr id="112" name="Picture 111"/>
            <p:cNvPicPr>
              <a:picLocks noChangeAspect="1"/>
            </p:cNvPicPr>
            <p:nvPr/>
          </p:nvPicPr>
          <p:blipFill>
            <a:blip r:embed="rId3"/>
            <a:stretch>
              <a:fillRect/>
            </a:stretch>
          </p:blipFill>
          <p:spPr>
            <a:xfrm>
              <a:off x="10538189" y="3325948"/>
              <a:ext cx="388556" cy="388500"/>
            </a:xfrm>
            <a:prstGeom prst="rect">
              <a:avLst/>
            </a:prstGeom>
          </p:spPr>
        </p:pic>
      </p:grpSp>
      <p:sp>
        <p:nvSpPr>
          <p:cNvPr id="97" name="Rounded Rectangle 15"/>
          <p:cNvSpPr/>
          <p:nvPr/>
        </p:nvSpPr>
        <p:spPr>
          <a:xfrm>
            <a:off x="3162276" y="5139443"/>
            <a:ext cx="2704718" cy="816561"/>
          </a:xfrm>
          <a:prstGeom prst="rect">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defTabSz="932205">
              <a:spcAft>
                <a:spcPts val="612"/>
              </a:spcAft>
            </a:pPr>
            <a:r>
              <a:rPr lang="en-US" sz="1197" b="1" dirty="0">
                <a:ln w="0"/>
                <a:solidFill>
                  <a:srgbClr val="FFFFFF"/>
                </a:solidFill>
                <a:latin typeface="Segoe UI"/>
              </a:rPr>
              <a:t>SDK/wrapper, managed browser, managed viewers</a:t>
            </a:r>
          </a:p>
        </p:txBody>
      </p:sp>
      <p:sp>
        <p:nvSpPr>
          <p:cNvPr id="122" name="TextBox 121"/>
          <p:cNvSpPr txBox="1"/>
          <p:nvPr/>
        </p:nvSpPr>
        <p:spPr>
          <a:xfrm>
            <a:off x="413224" y="5111882"/>
            <a:ext cx="2465531" cy="807086"/>
          </a:xfrm>
          <a:prstGeom prst="rect">
            <a:avLst/>
          </a:prstGeom>
          <a:noFill/>
        </p:spPr>
        <p:txBody>
          <a:bodyPr wrap="square" lIns="182854" tIns="146283" rIns="182854" bIns="146283" rtlCol="0">
            <a:spAutoFit/>
          </a:bodyPr>
          <a:lstStyle/>
          <a:p>
            <a:pPr defTabSz="932563">
              <a:lnSpc>
                <a:spcPct val="90000"/>
              </a:lnSpc>
            </a:pPr>
            <a:r>
              <a:rPr lang="en-US" sz="1224" b="1" spc="-50" dirty="0">
                <a:solidFill>
                  <a:srgbClr val="002050"/>
                </a:solidFill>
                <a:latin typeface="Segoe UI"/>
              </a:rPr>
              <a:t>Custom SDK/wrapper </a:t>
            </a:r>
            <a:br>
              <a:rPr lang="en-US" sz="1224" b="1" spc="-50" dirty="0">
                <a:solidFill>
                  <a:srgbClr val="008272"/>
                </a:solidFill>
                <a:latin typeface="Segoe UI"/>
              </a:rPr>
            </a:br>
            <a:r>
              <a:rPr lang="en-US" sz="1224" spc="-50" dirty="0">
                <a:solidFill>
                  <a:srgbClr val="505050"/>
                </a:solidFill>
                <a:latin typeface="Segoe UI"/>
              </a:rPr>
              <a:t>enables line-of-business </a:t>
            </a:r>
            <a:br>
              <a:rPr lang="en-US" sz="1224" spc="-50" dirty="0">
                <a:solidFill>
                  <a:srgbClr val="505050"/>
                </a:solidFill>
                <a:latin typeface="Segoe UI"/>
              </a:rPr>
            </a:br>
            <a:r>
              <a:rPr lang="en-US" sz="1224" spc="-50" dirty="0">
                <a:solidFill>
                  <a:srgbClr val="505050"/>
                </a:solidFill>
                <a:latin typeface="Segoe UI"/>
              </a:rPr>
              <a:t>apps to be managed</a:t>
            </a:r>
          </a:p>
        </p:txBody>
      </p:sp>
      <p:sp>
        <p:nvSpPr>
          <p:cNvPr id="4" name="Oval 3"/>
          <p:cNvSpPr/>
          <p:nvPr/>
        </p:nvSpPr>
        <p:spPr bwMode="auto">
          <a:xfrm>
            <a:off x="4430747" y="6140064"/>
            <a:ext cx="155434" cy="155434"/>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latin typeface="Segoe UI"/>
            </a:endParaRPr>
          </a:p>
        </p:txBody>
      </p:sp>
      <p:sp>
        <p:nvSpPr>
          <p:cNvPr id="98" name="Rounded Rectangle 14"/>
          <p:cNvSpPr/>
          <p:nvPr/>
        </p:nvSpPr>
        <p:spPr>
          <a:xfrm>
            <a:off x="3162275" y="2895414"/>
            <a:ext cx="2700876" cy="2176075"/>
          </a:xfrm>
          <a:prstGeom prst="rect">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93260" tIns="139891" rtlCol="0" anchor="t"/>
          <a:lstStyle/>
          <a:p>
            <a:pPr defTabSz="932205"/>
            <a:r>
              <a:rPr lang="en-US" sz="1197" b="1" dirty="0">
                <a:ln w="0"/>
                <a:solidFill>
                  <a:srgbClr val="FFFFFF"/>
                </a:solidFill>
                <a:latin typeface="Segoe UI"/>
              </a:rPr>
              <a:t>Mobile application</a:t>
            </a:r>
          </a:p>
          <a:p>
            <a:pPr defTabSz="932205"/>
            <a:r>
              <a:rPr lang="en-US" sz="1197" b="1" dirty="0">
                <a:ln w="0"/>
                <a:solidFill>
                  <a:srgbClr val="FFFFFF"/>
                </a:solidFill>
                <a:latin typeface="Segoe UI"/>
              </a:rPr>
              <a:t>management</a:t>
            </a:r>
          </a:p>
        </p:txBody>
      </p:sp>
      <p:sp>
        <p:nvSpPr>
          <p:cNvPr id="123" name="TextBox 122"/>
          <p:cNvSpPr txBox="1"/>
          <p:nvPr/>
        </p:nvSpPr>
        <p:spPr>
          <a:xfrm>
            <a:off x="413228" y="3461280"/>
            <a:ext cx="2373717" cy="987058"/>
          </a:xfrm>
          <a:prstGeom prst="rect">
            <a:avLst/>
          </a:prstGeom>
          <a:noFill/>
        </p:spPr>
        <p:txBody>
          <a:bodyPr wrap="square" lIns="182854" tIns="146283" rIns="182854" bIns="146283" rtlCol="0">
            <a:spAutoFit/>
          </a:bodyPr>
          <a:lstStyle/>
          <a:p>
            <a:pPr defTabSz="932563">
              <a:lnSpc>
                <a:spcPct val="90000"/>
              </a:lnSpc>
            </a:pPr>
            <a:r>
              <a:rPr lang="en-US" sz="1224" b="1" spc="-50" dirty="0">
                <a:solidFill>
                  <a:srgbClr val="002050"/>
                </a:solidFill>
                <a:latin typeface="Segoe UI"/>
              </a:rPr>
              <a:t>Custom data container </a:t>
            </a:r>
            <a:r>
              <a:rPr lang="en-US" sz="1224" spc="-50" dirty="0">
                <a:solidFill>
                  <a:srgbClr val="505050"/>
                </a:solidFill>
                <a:latin typeface="Segoe UI"/>
              </a:rPr>
              <a:t>provides mobile productivity apps integrated with content and access systems</a:t>
            </a:r>
          </a:p>
        </p:txBody>
      </p:sp>
      <p:sp>
        <p:nvSpPr>
          <p:cNvPr id="150" name="Rounded Rectangle 15"/>
          <p:cNvSpPr/>
          <p:nvPr/>
        </p:nvSpPr>
        <p:spPr>
          <a:xfrm>
            <a:off x="3246082" y="4256153"/>
            <a:ext cx="876786" cy="404761"/>
          </a:xfrm>
          <a:prstGeom prst="rect">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205"/>
            <a:r>
              <a:rPr lang="en-US" sz="1020" dirty="0">
                <a:ln w="0"/>
                <a:solidFill>
                  <a:srgbClr val="FFFFFF"/>
                </a:solidFill>
                <a:latin typeface="Segoe UI"/>
              </a:rPr>
              <a:t>Custom email app</a:t>
            </a:r>
          </a:p>
        </p:txBody>
      </p:sp>
      <p:sp>
        <p:nvSpPr>
          <p:cNvPr id="151" name="Rounded Rectangle 15"/>
          <p:cNvSpPr/>
          <p:nvPr/>
        </p:nvSpPr>
        <p:spPr>
          <a:xfrm>
            <a:off x="4916884" y="4256153"/>
            <a:ext cx="876787" cy="404761"/>
          </a:xfrm>
          <a:prstGeom prst="rect">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205"/>
            <a:r>
              <a:rPr lang="en-US" sz="1020" dirty="0">
                <a:ln w="0"/>
                <a:solidFill>
                  <a:srgbClr val="FFFFFF"/>
                </a:solidFill>
                <a:latin typeface="Segoe UI"/>
              </a:rPr>
              <a:t>Custom </a:t>
            </a:r>
            <a:br>
              <a:rPr lang="en-US" sz="1020" dirty="0">
                <a:ln w="0"/>
                <a:solidFill>
                  <a:srgbClr val="FFFFFF"/>
                </a:solidFill>
                <a:latin typeface="Segoe UI"/>
              </a:rPr>
            </a:br>
            <a:r>
              <a:rPr lang="en-US" sz="1020" dirty="0">
                <a:ln w="0"/>
                <a:solidFill>
                  <a:srgbClr val="FFFFFF"/>
                </a:solidFill>
                <a:latin typeface="Segoe UI"/>
              </a:rPr>
              <a:t>file app</a:t>
            </a:r>
          </a:p>
        </p:txBody>
      </p:sp>
      <p:sp>
        <p:nvSpPr>
          <p:cNvPr id="152" name="Rounded Rectangle 15"/>
          <p:cNvSpPr/>
          <p:nvPr/>
        </p:nvSpPr>
        <p:spPr>
          <a:xfrm>
            <a:off x="4056404" y="4256153"/>
            <a:ext cx="926944" cy="404761"/>
          </a:xfrm>
          <a:prstGeom prst="rect">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205"/>
            <a:r>
              <a:rPr lang="en-US" sz="1020" dirty="0">
                <a:ln w="0"/>
                <a:solidFill>
                  <a:srgbClr val="FFFFFF"/>
                </a:solidFill>
                <a:latin typeface="Segoe UI"/>
              </a:rPr>
              <a:t>Custom collab app</a:t>
            </a:r>
          </a:p>
        </p:txBody>
      </p:sp>
      <p:grpSp>
        <p:nvGrpSpPr>
          <p:cNvPr id="160" name="Group 159"/>
          <p:cNvGrpSpPr/>
          <p:nvPr/>
        </p:nvGrpSpPr>
        <p:grpSpPr>
          <a:xfrm>
            <a:off x="5118206" y="3712134"/>
            <a:ext cx="466304" cy="466304"/>
            <a:chOff x="13422790" y="6791578"/>
            <a:chExt cx="456988" cy="456109"/>
          </a:xfrm>
        </p:grpSpPr>
        <p:sp>
          <p:nvSpPr>
            <p:cNvPr id="174" name="Oval 12"/>
            <p:cNvSpPr>
              <a:spLocks noChangeArrowheads="1"/>
            </p:cNvSpPr>
            <p:nvPr/>
          </p:nvSpPr>
          <p:spPr bwMode="auto">
            <a:xfrm>
              <a:off x="13422790" y="6791578"/>
              <a:ext cx="456988" cy="456109"/>
            </a:xfrm>
            <a:prstGeom prst="ellipse">
              <a:avLst/>
            </a:prstGeom>
            <a:solidFill>
              <a:srgbClr val="3388C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243">
                <a:defRPr/>
              </a:pPr>
              <a:endParaRPr lang="en-US" dirty="0">
                <a:solidFill>
                  <a:srgbClr val="505050"/>
                </a:solidFill>
                <a:latin typeface="Segoe UI"/>
              </a:endParaRPr>
            </a:p>
          </p:txBody>
        </p:sp>
        <p:sp>
          <p:nvSpPr>
            <p:cNvPr id="175" name="Freeform 13"/>
            <p:cNvSpPr>
              <a:spLocks/>
            </p:cNvSpPr>
            <p:nvPr/>
          </p:nvSpPr>
          <p:spPr bwMode="auto">
            <a:xfrm>
              <a:off x="13533952" y="6950070"/>
              <a:ext cx="123272" cy="206923"/>
            </a:xfrm>
            <a:custGeom>
              <a:avLst/>
              <a:gdLst>
                <a:gd name="T0" fmla="*/ 163 w 163"/>
                <a:gd name="T1" fmla="*/ 90 h 275"/>
                <a:gd name="T2" fmla="*/ 161 w 163"/>
                <a:gd name="T3" fmla="*/ 275 h 275"/>
                <a:gd name="T4" fmla="*/ 0 w 163"/>
                <a:gd name="T5" fmla="*/ 183 h 275"/>
                <a:gd name="T6" fmla="*/ 0 w 163"/>
                <a:gd name="T7" fmla="*/ 0 h 275"/>
                <a:gd name="T8" fmla="*/ 163 w 163"/>
                <a:gd name="T9" fmla="*/ 90 h 275"/>
              </a:gdLst>
              <a:ahLst/>
              <a:cxnLst>
                <a:cxn ang="0">
                  <a:pos x="T0" y="T1"/>
                </a:cxn>
                <a:cxn ang="0">
                  <a:pos x="T2" y="T3"/>
                </a:cxn>
                <a:cxn ang="0">
                  <a:pos x="T4" y="T5"/>
                </a:cxn>
                <a:cxn ang="0">
                  <a:pos x="T6" y="T7"/>
                </a:cxn>
                <a:cxn ang="0">
                  <a:pos x="T8" y="T9"/>
                </a:cxn>
              </a:cxnLst>
              <a:rect l="0" t="0" r="r" b="b"/>
              <a:pathLst>
                <a:path w="163" h="275">
                  <a:moveTo>
                    <a:pt x="163" y="90"/>
                  </a:moveTo>
                  <a:lnTo>
                    <a:pt x="161" y="275"/>
                  </a:lnTo>
                  <a:lnTo>
                    <a:pt x="0" y="183"/>
                  </a:lnTo>
                  <a:lnTo>
                    <a:pt x="0" y="0"/>
                  </a:lnTo>
                  <a:lnTo>
                    <a:pt x="163" y="9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243">
                <a:defRPr/>
              </a:pPr>
              <a:endParaRPr lang="en-US" dirty="0">
                <a:solidFill>
                  <a:srgbClr val="505050"/>
                </a:solidFill>
                <a:latin typeface="Segoe UI"/>
              </a:endParaRPr>
            </a:p>
          </p:txBody>
        </p:sp>
        <p:sp>
          <p:nvSpPr>
            <p:cNvPr id="176" name="Freeform 14"/>
            <p:cNvSpPr>
              <a:spLocks/>
            </p:cNvSpPr>
            <p:nvPr/>
          </p:nvSpPr>
          <p:spPr bwMode="auto">
            <a:xfrm>
              <a:off x="13656342" y="6945399"/>
              <a:ext cx="121511" cy="206921"/>
            </a:xfrm>
            <a:custGeom>
              <a:avLst/>
              <a:gdLst>
                <a:gd name="T0" fmla="*/ 2 w 161"/>
                <a:gd name="T1" fmla="*/ 90 h 275"/>
                <a:gd name="T2" fmla="*/ 0 w 161"/>
                <a:gd name="T3" fmla="*/ 275 h 275"/>
                <a:gd name="T4" fmla="*/ 161 w 161"/>
                <a:gd name="T5" fmla="*/ 183 h 275"/>
                <a:gd name="T6" fmla="*/ 161 w 161"/>
                <a:gd name="T7" fmla="*/ 0 h 275"/>
                <a:gd name="T8" fmla="*/ 2 w 161"/>
                <a:gd name="T9" fmla="*/ 90 h 275"/>
              </a:gdLst>
              <a:ahLst/>
              <a:cxnLst>
                <a:cxn ang="0">
                  <a:pos x="T0" y="T1"/>
                </a:cxn>
                <a:cxn ang="0">
                  <a:pos x="T2" y="T3"/>
                </a:cxn>
                <a:cxn ang="0">
                  <a:pos x="T4" y="T5"/>
                </a:cxn>
                <a:cxn ang="0">
                  <a:pos x="T6" y="T7"/>
                </a:cxn>
                <a:cxn ang="0">
                  <a:pos x="T8" y="T9"/>
                </a:cxn>
              </a:cxnLst>
              <a:rect l="0" t="0" r="r" b="b"/>
              <a:pathLst>
                <a:path w="161" h="275">
                  <a:moveTo>
                    <a:pt x="2" y="90"/>
                  </a:moveTo>
                  <a:lnTo>
                    <a:pt x="0" y="275"/>
                  </a:lnTo>
                  <a:lnTo>
                    <a:pt x="161" y="183"/>
                  </a:lnTo>
                  <a:lnTo>
                    <a:pt x="161" y="0"/>
                  </a:lnTo>
                  <a:lnTo>
                    <a:pt x="2" y="9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243">
                <a:defRPr/>
              </a:pPr>
              <a:endParaRPr lang="en-US" dirty="0">
                <a:solidFill>
                  <a:srgbClr val="505050"/>
                </a:solidFill>
                <a:latin typeface="Segoe UI"/>
              </a:endParaRPr>
            </a:p>
          </p:txBody>
        </p:sp>
        <p:sp>
          <p:nvSpPr>
            <p:cNvPr id="177" name="Freeform 15"/>
            <p:cNvSpPr>
              <a:spLocks/>
            </p:cNvSpPr>
            <p:nvPr/>
          </p:nvSpPr>
          <p:spPr bwMode="auto">
            <a:xfrm>
              <a:off x="13524680" y="6875836"/>
              <a:ext cx="243903" cy="139121"/>
            </a:xfrm>
            <a:custGeom>
              <a:avLst/>
              <a:gdLst>
                <a:gd name="T0" fmla="*/ 163 w 322"/>
                <a:gd name="T1" fmla="*/ 185 h 185"/>
                <a:gd name="T2" fmla="*/ 0 w 322"/>
                <a:gd name="T3" fmla="*/ 90 h 185"/>
                <a:gd name="T4" fmla="*/ 161 w 322"/>
                <a:gd name="T5" fmla="*/ 0 h 185"/>
                <a:gd name="T6" fmla="*/ 322 w 322"/>
                <a:gd name="T7" fmla="*/ 90 h 185"/>
                <a:gd name="T8" fmla="*/ 163 w 322"/>
                <a:gd name="T9" fmla="*/ 185 h 185"/>
              </a:gdLst>
              <a:ahLst/>
              <a:cxnLst>
                <a:cxn ang="0">
                  <a:pos x="T0" y="T1"/>
                </a:cxn>
                <a:cxn ang="0">
                  <a:pos x="T2" y="T3"/>
                </a:cxn>
                <a:cxn ang="0">
                  <a:pos x="T4" y="T5"/>
                </a:cxn>
                <a:cxn ang="0">
                  <a:pos x="T6" y="T7"/>
                </a:cxn>
                <a:cxn ang="0">
                  <a:pos x="T8" y="T9"/>
                </a:cxn>
              </a:cxnLst>
              <a:rect l="0" t="0" r="r" b="b"/>
              <a:pathLst>
                <a:path w="322" h="185">
                  <a:moveTo>
                    <a:pt x="163" y="185"/>
                  </a:moveTo>
                  <a:lnTo>
                    <a:pt x="0" y="90"/>
                  </a:lnTo>
                  <a:lnTo>
                    <a:pt x="161" y="0"/>
                  </a:lnTo>
                  <a:lnTo>
                    <a:pt x="322" y="90"/>
                  </a:lnTo>
                  <a:lnTo>
                    <a:pt x="163" y="185"/>
                  </a:lnTo>
                  <a:close/>
                </a:path>
              </a:pathLst>
            </a:custGeom>
            <a:solidFill>
              <a:schemeClr val="accent2">
                <a:lumMod val="60000"/>
                <a:lumOff val="4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243">
                <a:defRPr/>
              </a:pPr>
              <a:endParaRPr lang="en-US" dirty="0">
                <a:solidFill>
                  <a:srgbClr val="505050"/>
                </a:solidFill>
                <a:latin typeface="Segoe UI"/>
              </a:endParaRPr>
            </a:p>
          </p:txBody>
        </p:sp>
      </p:grpSp>
      <p:grpSp>
        <p:nvGrpSpPr>
          <p:cNvPr id="161" name="Group 7"/>
          <p:cNvGrpSpPr>
            <a:grpSpLocks/>
          </p:cNvGrpSpPr>
          <p:nvPr/>
        </p:nvGrpSpPr>
        <p:grpSpPr bwMode="auto">
          <a:xfrm>
            <a:off x="3457380" y="3712134"/>
            <a:ext cx="466304" cy="466304"/>
            <a:chOff x="7857929" y="4648148"/>
            <a:chExt cx="1304516" cy="1314073"/>
          </a:xfrm>
        </p:grpSpPr>
        <p:sp>
          <p:nvSpPr>
            <p:cNvPr id="170" name="Freeform 16"/>
            <p:cNvSpPr>
              <a:spLocks/>
            </p:cNvSpPr>
            <p:nvPr/>
          </p:nvSpPr>
          <p:spPr bwMode="auto">
            <a:xfrm>
              <a:off x="7857929" y="4648148"/>
              <a:ext cx="1304516" cy="1314073"/>
            </a:xfrm>
            <a:prstGeom prst="ellipse">
              <a:avLst/>
            </a:prstGeom>
            <a:solidFill>
              <a:srgbClr val="5364B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243">
                <a:defRPr/>
              </a:pPr>
              <a:endParaRPr lang="en-US" dirty="0">
                <a:solidFill>
                  <a:srgbClr val="505050"/>
                </a:solidFill>
                <a:latin typeface="Segoe UI"/>
              </a:endParaRPr>
            </a:p>
          </p:txBody>
        </p:sp>
        <p:sp>
          <p:nvSpPr>
            <p:cNvPr id="171" name="Freeform 19"/>
            <p:cNvSpPr>
              <a:spLocks/>
            </p:cNvSpPr>
            <p:nvPr/>
          </p:nvSpPr>
          <p:spPr bwMode="auto">
            <a:xfrm>
              <a:off x="8162648" y="5104697"/>
              <a:ext cx="350056" cy="598689"/>
            </a:xfrm>
            <a:custGeom>
              <a:avLst/>
              <a:gdLst>
                <a:gd name="T0" fmla="*/ 304 w 304"/>
                <a:gd name="T1" fmla="*/ 173 h 521"/>
                <a:gd name="T2" fmla="*/ 304 w 304"/>
                <a:gd name="T3" fmla="*/ 521 h 521"/>
                <a:gd name="T4" fmla="*/ 0 w 304"/>
                <a:gd name="T5" fmla="*/ 346 h 521"/>
                <a:gd name="T6" fmla="*/ 0 w 304"/>
                <a:gd name="T7" fmla="*/ 0 h 521"/>
                <a:gd name="T8" fmla="*/ 304 w 304"/>
                <a:gd name="T9" fmla="*/ 173 h 521"/>
              </a:gdLst>
              <a:ahLst/>
              <a:cxnLst>
                <a:cxn ang="0">
                  <a:pos x="T0" y="T1"/>
                </a:cxn>
                <a:cxn ang="0">
                  <a:pos x="T2" y="T3"/>
                </a:cxn>
                <a:cxn ang="0">
                  <a:pos x="T4" y="T5"/>
                </a:cxn>
                <a:cxn ang="0">
                  <a:pos x="T6" y="T7"/>
                </a:cxn>
                <a:cxn ang="0">
                  <a:pos x="T8" y="T9"/>
                </a:cxn>
              </a:cxnLst>
              <a:rect l="0" t="0" r="r" b="b"/>
              <a:pathLst>
                <a:path w="304" h="521">
                  <a:moveTo>
                    <a:pt x="304" y="173"/>
                  </a:moveTo>
                  <a:lnTo>
                    <a:pt x="304" y="521"/>
                  </a:lnTo>
                  <a:lnTo>
                    <a:pt x="0" y="346"/>
                  </a:lnTo>
                  <a:lnTo>
                    <a:pt x="0" y="0"/>
                  </a:lnTo>
                  <a:lnTo>
                    <a:pt x="304" y="173"/>
                  </a:lnTo>
                  <a:close/>
                </a:path>
              </a:pathLst>
            </a:custGeom>
            <a:solidFill>
              <a:srgbClr val="68217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243">
                <a:defRPr/>
              </a:pPr>
              <a:endParaRPr lang="en-US" dirty="0">
                <a:solidFill>
                  <a:srgbClr val="505050"/>
                </a:solidFill>
                <a:latin typeface="Segoe UI"/>
              </a:endParaRPr>
            </a:p>
          </p:txBody>
        </p:sp>
        <p:sp>
          <p:nvSpPr>
            <p:cNvPr id="172" name="Freeform 20"/>
            <p:cNvSpPr>
              <a:spLocks/>
            </p:cNvSpPr>
            <p:nvPr/>
          </p:nvSpPr>
          <p:spPr bwMode="auto">
            <a:xfrm>
              <a:off x="8512704" y="5104697"/>
              <a:ext cx="347536" cy="598689"/>
            </a:xfrm>
            <a:custGeom>
              <a:avLst/>
              <a:gdLst>
                <a:gd name="T0" fmla="*/ 0 w 303"/>
                <a:gd name="T1" fmla="*/ 173 h 521"/>
                <a:gd name="T2" fmla="*/ 0 w 303"/>
                <a:gd name="T3" fmla="*/ 521 h 521"/>
                <a:gd name="T4" fmla="*/ 303 w 303"/>
                <a:gd name="T5" fmla="*/ 346 h 521"/>
                <a:gd name="T6" fmla="*/ 303 w 303"/>
                <a:gd name="T7" fmla="*/ 0 h 521"/>
                <a:gd name="T8" fmla="*/ 0 w 303"/>
                <a:gd name="T9" fmla="*/ 173 h 521"/>
              </a:gdLst>
              <a:ahLst/>
              <a:cxnLst>
                <a:cxn ang="0">
                  <a:pos x="T0" y="T1"/>
                </a:cxn>
                <a:cxn ang="0">
                  <a:pos x="T2" y="T3"/>
                </a:cxn>
                <a:cxn ang="0">
                  <a:pos x="T4" y="T5"/>
                </a:cxn>
                <a:cxn ang="0">
                  <a:pos x="T6" y="T7"/>
                </a:cxn>
                <a:cxn ang="0">
                  <a:pos x="T8" y="T9"/>
                </a:cxn>
              </a:cxnLst>
              <a:rect l="0" t="0" r="r" b="b"/>
              <a:pathLst>
                <a:path w="303" h="521">
                  <a:moveTo>
                    <a:pt x="0" y="173"/>
                  </a:moveTo>
                  <a:lnTo>
                    <a:pt x="0" y="521"/>
                  </a:lnTo>
                  <a:lnTo>
                    <a:pt x="303" y="346"/>
                  </a:lnTo>
                  <a:lnTo>
                    <a:pt x="303" y="0"/>
                  </a:lnTo>
                  <a:lnTo>
                    <a:pt x="0" y="173"/>
                  </a:lnTo>
                  <a:close/>
                </a:path>
              </a:pathLst>
            </a:custGeom>
            <a:solidFill>
              <a:srgbClr val="44235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243">
                <a:defRPr/>
              </a:pPr>
              <a:endParaRPr lang="en-US" dirty="0">
                <a:solidFill>
                  <a:srgbClr val="505050"/>
                </a:solidFill>
                <a:latin typeface="Segoe UI"/>
              </a:endParaRPr>
            </a:p>
          </p:txBody>
        </p:sp>
        <p:sp>
          <p:nvSpPr>
            <p:cNvPr id="173" name="Freeform 21"/>
            <p:cNvSpPr>
              <a:spLocks/>
            </p:cNvSpPr>
            <p:nvPr/>
          </p:nvSpPr>
          <p:spPr bwMode="auto">
            <a:xfrm>
              <a:off x="8167751" y="4914200"/>
              <a:ext cx="697591" cy="398286"/>
            </a:xfrm>
            <a:custGeom>
              <a:avLst/>
              <a:gdLst>
                <a:gd name="T0" fmla="*/ 304 w 607"/>
                <a:gd name="T1" fmla="*/ 348 h 348"/>
                <a:gd name="T2" fmla="*/ 0 w 607"/>
                <a:gd name="T3" fmla="*/ 171 h 348"/>
                <a:gd name="T4" fmla="*/ 304 w 607"/>
                <a:gd name="T5" fmla="*/ 0 h 348"/>
                <a:gd name="T6" fmla="*/ 607 w 607"/>
                <a:gd name="T7" fmla="*/ 171 h 348"/>
                <a:gd name="T8" fmla="*/ 304 w 607"/>
                <a:gd name="T9" fmla="*/ 348 h 348"/>
              </a:gdLst>
              <a:ahLst/>
              <a:cxnLst>
                <a:cxn ang="0">
                  <a:pos x="T0" y="T1"/>
                </a:cxn>
                <a:cxn ang="0">
                  <a:pos x="T2" y="T3"/>
                </a:cxn>
                <a:cxn ang="0">
                  <a:pos x="T4" y="T5"/>
                </a:cxn>
                <a:cxn ang="0">
                  <a:pos x="T6" y="T7"/>
                </a:cxn>
                <a:cxn ang="0">
                  <a:pos x="T8" y="T9"/>
                </a:cxn>
              </a:cxnLst>
              <a:rect l="0" t="0" r="r" b="b"/>
              <a:pathLst>
                <a:path w="607" h="348">
                  <a:moveTo>
                    <a:pt x="304" y="348"/>
                  </a:moveTo>
                  <a:lnTo>
                    <a:pt x="0" y="171"/>
                  </a:lnTo>
                  <a:lnTo>
                    <a:pt x="304" y="0"/>
                  </a:lnTo>
                  <a:lnTo>
                    <a:pt x="607" y="171"/>
                  </a:lnTo>
                  <a:lnTo>
                    <a:pt x="304" y="348"/>
                  </a:lnTo>
                  <a:close/>
                </a:path>
              </a:pathLst>
            </a:custGeom>
            <a:solidFill>
              <a:srgbClr val="9B4F9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243">
                <a:defRPr/>
              </a:pPr>
              <a:endParaRPr lang="en-US" dirty="0">
                <a:solidFill>
                  <a:srgbClr val="505050"/>
                </a:solidFill>
                <a:latin typeface="Segoe UI"/>
              </a:endParaRPr>
            </a:p>
          </p:txBody>
        </p:sp>
      </p:grpSp>
      <p:grpSp>
        <p:nvGrpSpPr>
          <p:cNvPr id="186" name="Group 15"/>
          <p:cNvGrpSpPr>
            <a:grpSpLocks/>
          </p:cNvGrpSpPr>
          <p:nvPr/>
        </p:nvGrpSpPr>
        <p:grpSpPr bwMode="auto">
          <a:xfrm>
            <a:off x="4275800" y="3712134"/>
            <a:ext cx="466304" cy="466304"/>
            <a:chOff x="6486765" y="4038601"/>
            <a:chExt cx="769794" cy="771574"/>
          </a:xfrm>
        </p:grpSpPr>
        <p:sp>
          <p:nvSpPr>
            <p:cNvPr id="187" name="Oval 7"/>
            <p:cNvSpPr>
              <a:spLocks noChangeArrowheads="1"/>
            </p:cNvSpPr>
            <p:nvPr/>
          </p:nvSpPr>
          <p:spPr bwMode="auto">
            <a:xfrm>
              <a:off x="6486765" y="4038601"/>
              <a:ext cx="769794" cy="771574"/>
            </a:xfrm>
            <a:prstGeom prst="ellipse">
              <a:avLst/>
            </a:prstGeom>
            <a:solidFill>
              <a:srgbClr val="FFB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dirty="0">
                <a:solidFill>
                  <a:srgbClr val="505050"/>
                </a:solidFill>
                <a:latin typeface="Segoe UI"/>
              </a:endParaRPr>
            </a:p>
          </p:txBody>
        </p:sp>
        <p:sp>
          <p:nvSpPr>
            <p:cNvPr id="188" name="Freeform 8"/>
            <p:cNvSpPr>
              <a:spLocks/>
            </p:cNvSpPr>
            <p:nvPr/>
          </p:nvSpPr>
          <p:spPr bwMode="auto">
            <a:xfrm>
              <a:off x="6666119" y="4306906"/>
              <a:ext cx="206336" cy="352447"/>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close/>
                </a:path>
              </a:pathLst>
            </a:custGeom>
            <a:solidFill>
              <a:srgbClr val="FF8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dirty="0">
                <a:solidFill>
                  <a:srgbClr val="505050"/>
                </a:solidFill>
                <a:latin typeface="Segoe UI"/>
              </a:endParaRPr>
            </a:p>
          </p:txBody>
        </p:sp>
        <p:sp>
          <p:nvSpPr>
            <p:cNvPr id="189" name="Freeform 9"/>
            <p:cNvSpPr>
              <a:spLocks/>
            </p:cNvSpPr>
            <p:nvPr/>
          </p:nvSpPr>
          <p:spPr bwMode="auto">
            <a:xfrm>
              <a:off x="6666119" y="4306906"/>
              <a:ext cx="206336" cy="352447"/>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dirty="0">
                <a:solidFill>
                  <a:srgbClr val="505050"/>
                </a:solidFill>
                <a:latin typeface="Segoe UI"/>
              </a:endParaRPr>
            </a:p>
          </p:txBody>
        </p:sp>
        <p:sp>
          <p:nvSpPr>
            <p:cNvPr id="190" name="Freeform 10"/>
            <p:cNvSpPr>
              <a:spLocks/>
            </p:cNvSpPr>
            <p:nvPr/>
          </p:nvSpPr>
          <p:spPr bwMode="auto">
            <a:xfrm>
              <a:off x="6872456" y="4306906"/>
              <a:ext cx="204749" cy="352447"/>
            </a:xfrm>
            <a:custGeom>
              <a:avLst/>
              <a:gdLst>
                <a:gd name="T0" fmla="*/ 0 w 230"/>
                <a:gd name="T1" fmla="*/ 132 h 395"/>
                <a:gd name="T2" fmla="*/ 0 w 230"/>
                <a:gd name="T3" fmla="*/ 395 h 395"/>
                <a:gd name="T4" fmla="*/ 230 w 230"/>
                <a:gd name="T5" fmla="*/ 262 h 395"/>
                <a:gd name="T6" fmla="*/ 230 w 230"/>
                <a:gd name="T7" fmla="*/ 0 h 395"/>
                <a:gd name="T8" fmla="*/ 0 w 230"/>
                <a:gd name="T9" fmla="*/ 132 h 395"/>
              </a:gdLst>
              <a:ahLst/>
              <a:cxnLst>
                <a:cxn ang="0">
                  <a:pos x="T0" y="T1"/>
                </a:cxn>
                <a:cxn ang="0">
                  <a:pos x="T2" y="T3"/>
                </a:cxn>
                <a:cxn ang="0">
                  <a:pos x="T4" y="T5"/>
                </a:cxn>
                <a:cxn ang="0">
                  <a:pos x="T6" y="T7"/>
                </a:cxn>
                <a:cxn ang="0">
                  <a:pos x="T8" y="T9"/>
                </a:cxn>
              </a:cxnLst>
              <a:rect l="0" t="0" r="r" b="b"/>
              <a:pathLst>
                <a:path w="230" h="395">
                  <a:moveTo>
                    <a:pt x="0" y="132"/>
                  </a:moveTo>
                  <a:lnTo>
                    <a:pt x="0" y="395"/>
                  </a:lnTo>
                  <a:lnTo>
                    <a:pt x="230" y="262"/>
                  </a:lnTo>
                  <a:lnTo>
                    <a:pt x="230" y="0"/>
                  </a:lnTo>
                  <a:lnTo>
                    <a:pt x="0" y="132"/>
                  </a:lnTo>
                  <a:close/>
                </a:path>
              </a:pathLst>
            </a:custGeom>
            <a:solidFill>
              <a:srgbClr val="EB3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dirty="0">
                <a:solidFill>
                  <a:srgbClr val="505050"/>
                </a:solidFill>
                <a:latin typeface="Segoe UI"/>
              </a:endParaRPr>
            </a:p>
          </p:txBody>
        </p:sp>
        <p:sp>
          <p:nvSpPr>
            <p:cNvPr id="191" name="Freeform 11"/>
            <p:cNvSpPr>
              <a:spLocks/>
            </p:cNvSpPr>
            <p:nvPr/>
          </p:nvSpPr>
          <p:spPr bwMode="auto">
            <a:xfrm>
              <a:off x="6667706" y="4187835"/>
              <a:ext cx="409498" cy="236553"/>
            </a:xfrm>
            <a:custGeom>
              <a:avLst/>
              <a:gdLst>
                <a:gd name="T0" fmla="*/ 230 w 460"/>
                <a:gd name="T1" fmla="*/ 265 h 265"/>
                <a:gd name="T2" fmla="*/ 0 w 460"/>
                <a:gd name="T3" fmla="*/ 130 h 265"/>
                <a:gd name="T4" fmla="*/ 228 w 460"/>
                <a:gd name="T5" fmla="*/ 0 h 265"/>
                <a:gd name="T6" fmla="*/ 460 w 460"/>
                <a:gd name="T7" fmla="*/ 130 h 265"/>
                <a:gd name="T8" fmla="*/ 230 w 460"/>
                <a:gd name="T9" fmla="*/ 265 h 265"/>
              </a:gdLst>
              <a:ahLst/>
              <a:cxnLst>
                <a:cxn ang="0">
                  <a:pos x="T0" y="T1"/>
                </a:cxn>
                <a:cxn ang="0">
                  <a:pos x="T2" y="T3"/>
                </a:cxn>
                <a:cxn ang="0">
                  <a:pos x="T4" y="T5"/>
                </a:cxn>
                <a:cxn ang="0">
                  <a:pos x="T6" y="T7"/>
                </a:cxn>
                <a:cxn ang="0">
                  <a:pos x="T8" y="T9"/>
                </a:cxn>
              </a:cxnLst>
              <a:rect l="0" t="0" r="r" b="b"/>
              <a:pathLst>
                <a:path w="460" h="265">
                  <a:moveTo>
                    <a:pt x="230" y="265"/>
                  </a:moveTo>
                  <a:lnTo>
                    <a:pt x="0" y="130"/>
                  </a:lnTo>
                  <a:lnTo>
                    <a:pt x="228" y="0"/>
                  </a:lnTo>
                  <a:lnTo>
                    <a:pt x="460" y="130"/>
                  </a:lnTo>
                  <a:lnTo>
                    <a:pt x="230" y="265"/>
                  </a:lnTo>
                  <a:close/>
                </a:path>
              </a:pathLst>
            </a:custGeom>
            <a:solidFill>
              <a:srgbClr val="FCD1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dirty="0">
                <a:solidFill>
                  <a:srgbClr val="505050"/>
                </a:solidFill>
                <a:latin typeface="Segoe UI"/>
              </a:endParaRPr>
            </a:p>
          </p:txBody>
        </p:sp>
        <p:sp>
          <p:nvSpPr>
            <p:cNvPr id="192" name="Freeform 18"/>
            <p:cNvSpPr>
              <a:spLocks/>
            </p:cNvSpPr>
            <p:nvPr/>
          </p:nvSpPr>
          <p:spPr bwMode="auto">
            <a:xfrm>
              <a:off x="6666119" y="4537108"/>
              <a:ext cx="4761" cy="7939"/>
            </a:xfrm>
            <a:custGeom>
              <a:avLst/>
              <a:gdLst>
                <a:gd name="T0" fmla="*/ 0 w 2"/>
                <a:gd name="T1" fmla="*/ 0 h 4"/>
                <a:gd name="T2" fmla="*/ 0 w 2"/>
                <a:gd name="T3" fmla="*/ 2 h 4"/>
                <a:gd name="T4" fmla="*/ 2 w 2"/>
                <a:gd name="T5" fmla="*/ 4 h 4"/>
                <a:gd name="T6" fmla="*/ 0 w 2"/>
                <a:gd name="T7" fmla="*/ 0 h 4"/>
              </a:gdLst>
              <a:ahLst/>
              <a:cxnLst>
                <a:cxn ang="0">
                  <a:pos x="T0" y="T1"/>
                </a:cxn>
                <a:cxn ang="0">
                  <a:pos x="T2" y="T3"/>
                </a:cxn>
                <a:cxn ang="0">
                  <a:pos x="T4" y="T5"/>
                </a:cxn>
                <a:cxn ang="0">
                  <a:pos x="T6" y="T7"/>
                </a:cxn>
              </a:cxnLst>
              <a:rect l="0" t="0" r="r" b="b"/>
              <a:pathLst>
                <a:path w="2" h="4">
                  <a:moveTo>
                    <a:pt x="0" y="0"/>
                  </a:moveTo>
                  <a:cubicBezTo>
                    <a:pt x="0" y="2"/>
                    <a:pt x="0" y="2"/>
                    <a:pt x="0" y="2"/>
                  </a:cubicBezTo>
                  <a:cubicBezTo>
                    <a:pt x="2" y="4"/>
                    <a:pt x="2" y="4"/>
                    <a:pt x="2" y="4"/>
                  </a:cubicBezTo>
                  <a:cubicBezTo>
                    <a:pt x="2" y="2"/>
                    <a:pt x="1" y="1"/>
                    <a:pt x="0" y="0"/>
                  </a:cubicBezTo>
                </a:path>
              </a:pathLst>
            </a:custGeom>
            <a:solidFill>
              <a:srgbClr val="626DA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dirty="0">
                <a:solidFill>
                  <a:srgbClr val="505050"/>
                </a:solidFill>
                <a:latin typeface="Segoe UI"/>
              </a:endParaRPr>
            </a:p>
          </p:txBody>
        </p:sp>
      </p:grpSp>
      <p:sp>
        <p:nvSpPr>
          <p:cNvPr id="96" name="Rounded Rectangle 14"/>
          <p:cNvSpPr/>
          <p:nvPr/>
        </p:nvSpPr>
        <p:spPr>
          <a:xfrm>
            <a:off x="3162275" y="2205739"/>
            <a:ext cx="2700876" cy="626296"/>
          </a:xfrm>
          <a:prstGeom prst="rect">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defTabSz="932205"/>
            <a:r>
              <a:rPr lang="en-US" sz="1197" b="1" dirty="0">
                <a:ln w="0"/>
                <a:solidFill>
                  <a:srgbClr val="FFFFFF"/>
                </a:solidFill>
                <a:latin typeface="Segoe UI"/>
              </a:rPr>
              <a:t>Native device MDM</a:t>
            </a:r>
          </a:p>
        </p:txBody>
      </p:sp>
      <p:sp>
        <p:nvSpPr>
          <p:cNvPr id="121" name="TextBox 120"/>
          <p:cNvSpPr txBox="1"/>
          <p:nvPr/>
        </p:nvSpPr>
        <p:spPr>
          <a:xfrm>
            <a:off x="409520" y="2147439"/>
            <a:ext cx="2106939" cy="807086"/>
          </a:xfrm>
          <a:prstGeom prst="rect">
            <a:avLst/>
          </a:prstGeom>
          <a:noFill/>
        </p:spPr>
        <p:txBody>
          <a:bodyPr wrap="square" lIns="182854" tIns="146283" rIns="182854" bIns="146283" rtlCol="0">
            <a:spAutoFit/>
          </a:bodyPr>
          <a:lstStyle/>
          <a:p>
            <a:pPr defTabSz="932563">
              <a:lnSpc>
                <a:spcPct val="90000"/>
              </a:lnSpc>
            </a:pPr>
            <a:r>
              <a:rPr lang="en-US" sz="1224" b="1" spc="-50" dirty="0">
                <a:solidFill>
                  <a:srgbClr val="002050"/>
                </a:solidFill>
                <a:latin typeface="Segoe UI"/>
              </a:rPr>
              <a:t>Standard MDM </a:t>
            </a:r>
            <a:r>
              <a:rPr lang="en-US" sz="1224" spc="-50" dirty="0">
                <a:solidFill>
                  <a:srgbClr val="505050"/>
                </a:solidFill>
                <a:latin typeface="Segoe UI"/>
              </a:rPr>
              <a:t>provides device configuration and management</a:t>
            </a:r>
          </a:p>
        </p:txBody>
      </p:sp>
      <p:grpSp>
        <p:nvGrpSpPr>
          <p:cNvPr id="10" name="Group 9"/>
          <p:cNvGrpSpPr/>
          <p:nvPr/>
        </p:nvGrpSpPr>
        <p:grpSpPr>
          <a:xfrm>
            <a:off x="2548572" y="2886231"/>
            <a:ext cx="3329125" cy="2198749"/>
            <a:chOff x="2497963" y="2829896"/>
            <a:chExt cx="3264144" cy="2155832"/>
          </a:xfrm>
        </p:grpSpPr>
        <p:cxnSp>
          <p:nvCxnSpPr>
            <p:cNvPr id="59" name="Straight Connector 58"/>
            <p:cNvCxnSpPr/>
            <p:nvPr/>
          </p:nvCxnSpPr>
          <p:spPr>
            <a:xfrm flipH="1">
              <a:off x="2497963" y="3909511"/>
              <a:ext cx="589995" cy="0"/>
            </a:xfrm>
            <a:prstGeom prst="line">
              <a:avLst/>
            </a:prstGeom>
            <a:ln w="19050" cap="rnd" cmpd="sng">
              <a:solidFill>
                <a:srgbClr val="0072C6"/>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bwMode="auto">
            <a:xfrm>
              <a:off x="3096213" y="2829896"/>
              <a:ext cx="2665894" cy="2155832"/>
            </a:xfrm>
            <a:prstGeom prst="rect">
              <a:avLst/>
            </a:prstGeom>
            <a:noFill/>
            <a:ln w="19050" cap="rnd" cmpd="sng">
              <a:solidFill>
                <a:schemeClr val="accent2"/>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latin typeface="Segoe UI"/>
              </a:endParaRPr>
            </a:p>
          </p:txBody>
        </p:sp>
      </p:grpSp>
      <p:grpSp>
        <p:nvGrpSpPr>
          <p:cNvPr id="9" name="Group 8"/>
          <p:cNvGrpSpPr/>
          <p:nvPr/>
        </p:nvGrpSpPr>
        <p:grpSpPr>
          <a:xfrm>
            <a:off x="2269356" y="2205275"/>
            <a:ext cx="3608342" cy="631608"/>
            <a:chOff x="2224196" y="2162231"/>
            <a:chExt cx="3537911" cy="619280"/>
          </a:xfrm>
        </p:grpSpPr>
        <p:sp>
          <p:nvSpPr>
            <p:cNvPr id="60" name="Rectangle 59"/>
            <p:cNvSpPr/>
            <p:nvPr/>
          </p:nvSpPr>
          <p:spPr bwMode="auto">
            <a:xfrm>
              <a:off x="3096213" y="2162231"/>
              <a:ext cx="2665894" cy="619280"/>
            </a:xfrm>
            <a:prstGeom prst="rect">
              <a:avLst/>
            </a:prstGeom>
            <a:noFill/>
            <a:ln w="19050" cap="rnd" cmpd="sng">
              <a:solidFill>
                <a:schemeClr val="accent2"/>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latin typeface="Segoe UI"/>
              </a:endParaRPr>
            </a:p>
          </p:txBody>
        </p:sp>
        <p:cxnSp>
          <p:nvCxnSpPr>
            <p:cNvPr id="63" name="Straight Connector 62"/>
            <p:cNvCxnSpPr/>
            <p:nvPr/>
          </p:nvCxnSpPr>
          <p:spPr>
            <a:xfrm flipH="1">
              <a:off x="2224196" y="2467162"/>
              <a:ext cx="863762" cy="331"/>
            </a:xfrm>
            <a:prstGeom prst="line">
              <a:avLst/>
            </a:prstGeom>
            <a:ln w="19050" cap="rnd" cmpd="sng">
              <a:solidFill>
                <a:srgbClr val="0072C6"/>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2269356" y="5129318"/>
            <a:ext cx="3608342" cy="833491"/>
            <a:chOff x="2224196" y="5029200"/>
            <a:chExt cx="3537911" cy="817222"/>
          </a:xfrm>
        </p:grpSpPr>
        <p:sp>
          <p:nvSpPr>
            <p:cNvPr id="62" name="Rectangle 61"/>
            <p:cNvSpPr/>
            <p:nvPr/>
          </p:nvSpPr>
          <p:spPr bwMode="auto">
            <a:xfrm>
              <a:off x="3096213" y="5029200"/>
              <a:ext cx="2665894" cy="817222"/>
            </a:xfrm>
            <a:prstGeom prst="rect">
              <a:avLst/>
            </a:prstGeom>
            <a:noFill/>
            <a:ln w="19050" cap="rnd" cmpd="sng">
              <a:solidFill>
                <a:schemeClr val="accent2"/>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latin typeface="Segoe UI"/>
              </a:endParaRPr>
            </a:p>
          </p:txBody>
        </p:sp>
        <p:cxnSp>
          <p:nvCxnSpPr>
            <p:cNvPr id="64" name="Straight Connector 63"/>
            <p:cNvCxnSpPr/>
            <p:nvPr/>
          </p:nvCxnSpPr>
          <p:spPr>
            <a:xfrm flipH="1">
              <a:off x="2224196" y="5425740"/>
              <a:ext cx="863762" cy="331"/>
            </a:xfrm>
            <a:prstGeom prst="line">
              <a:avLst/>
            </a:prstGeom>
            <a:ln w="19050" cap="rnd" cmpd="sng">
              <a:solidFill>
                <a:srgbClr val="0072C6"/>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46610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3"/>
                                        </p:tgtEl>
                                        <p:attrNameLst>
                                          <p:attrName>style.visibility</p:attrName>
                                        </p:attrNameLst>
                                      </p:cBhvr>
                                      <p:to>
                                        <p:strVal val="visible"/>
                                      </p:to>
                                    </p:set>
                                    <p:animEffect transition="in" filter="fade">
                                      <p:cBhvr>
                                        <p:cTn id="15" dur="500"/>
                                        <p:tgtEl>
                                          <p:spTgt spid="123"/>
                                        </p:tgtEl>
                                      </p:cBhvr>
                                    </p:animEffect>
                                  </p:childTnLst>
                                </p:cTn>
                              </p:par>
                              <p:par>
                                <p:cTn id="16" presetID="22" presetClass="entr" presetSubtype="8"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2"/>
                                        </p:tgtEl>
                                        <p:attrNameLst>
                                          <p:attrName>style.visibility</p:attrName>
                                        </p:attrNameLst>
                                      </p:cBhvr>
                                      <p:to>
                                        <p:strVal val="visible"/>
                                      </p:to>
                                    </p:set>
                                    <p:animEffect transition="in" filter="fade">
                                      <p:cBhvr>
                                        <p:cTn id="23" dur="500"/>
                                        <p:tgtEl>
                                          <p:spTgt spid="122"/>
                                        </p:tgtEl>
                                      </p:cBhvr>
                                    </p:animEffect>
                                  </p:childTnLst>
                                </p:cTn>
                              </p:par>
                              <p:par>
                                <p:cTn id="24" presetID="22" presetClass="entr" presetSubtype="8"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fade">
                                      <p:cBhvr>
                                        <p:cTn id="31" dur="500"/>
                                        <p:tgtEl>
                                          <p:spTgt spid="77"/>
                                        </p:tgtEl>
                                      </p:cBhvr>
                                    </p:animEffect>
                                  </p:childTnLst>
                                </p:cTn>
                              </p:par>
                              <p:par>
                                <p:cTn id="32" presetID="22" presetClass="entr" presetSubtype="8" fill="hold" nodeType="with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wipe(left)">
                                      <p:cBhvr>
                                        <p:cTn id="34" dur="500"/>
                                        <p:tgtEl>
                                          <p:spTgt spid="101"/>
                                        </p:tgtEl>
                                      </p:cBhvr>
                                    </p:animEffect>
                                  </p:childTnLst>
                                </p:cTn>
                              </p:par>
                              <p:par>
                                <p:cTn id="35" presetID="10"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0" presetClass="path" presetSubtype="0" accel="50000" decel="50000" fill="hold" nodeType="withEffect">
                                  <p:stCondLst>
                                    <p:cond delay="0"/>
                                  </p:stCondLst>
                                  <p:childTnLst>
                                    <p:animMotion origin="layout" path="M -0.04477 -2.28399E-6 L -2.99362E-7 -2.28399E-6 " pathEditMode="relative" rAng="0" ptsTypes="AA">
                                      <p:cBhvr>
                                        <p:cTn id="39" dur="1000" fill="hold"/>
                                        <p:tgtEl>
                                          <p:spTgt spid="7"/>
                                        </p:tgtEl>
                                        <p:attrNameLst>
                                          <p:attrName>ppt_x</p:attrName>
                                          <p:attrName>ppt_y</p:attrName>
                                        </p:attrNameLst>
                                      </p:cBhvr>
                                      <p:rCtr x="223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122" grpId="0"/>
      <p:bldP spid="123" grpId="0"/>
      <p:bldP spid="12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47688" y="295275"/>
            <a:ext cx="11888787" cy="917575"/>
          </a:xfrm>
        </p:spPr>
        <p:txBody>
          <a:bodyPr/>
          <a:lstStyle/>
          <a:p>
            <a:r>
              <a:rPr lang="en-US" sz="5303" dirty="0"/>
              <a:t>Microsoft’s EMM stack</a:t>
            </a:r>
          </a:p>
        </p:txBody>
      </p:sp>
      <p:sp>
        <p:nvSpPr>
          <p:cNvPr id="90" name="TextBox 89"/>
          <p:cNvSpPr txBox="1"/>
          <p:nvPr/>
        </p:nvSpPr>
        <p:spPr>
          <a:xfrm>
            <a:off x="6447176" y="4131815"/>
            <a:ext cx="1671371" cy="807086"/>
          </a:xfrm>
          <a:prstGeom prst="rect">
            <a:avLst/>
          </a:prstGeom>
          <a:noFill/>
        </p:spPr>
        <p:txBody>
          <a:bodyPr wrap="square" lIns="182854" tIns="146283" rIns="182854" bIns="146283" rtlCol="0">
            <a:spAutoFit/>
          </a:bodyPr>
          <a:lstStyle/>
          <a:p>
            <a:pPr defTabSz="932563">
              <a:lnSpc>
                <a:spcPct val="90000"/>
              </a:lnSpc>
            </a:pPr>
            <a:r>
              <a:rPr lang="en-US" sz="1224" b="1" spc="-50" dirty="0">
                <a:solidFill>
                  <a:srgbClr val="0072C6"/>
                </a:solidFill>
                <a:latin typeface="Segoe UI"/>
              </a:rPr>
              <a:t>Standard </a:t>
            </a:r>
            <a:br>
              <a:rPr lang="en-US" sz="1224" b="1" spc="-50" dirty="0">
                <a:solidFill>
                  <a:srgbClr val="0072C6"/>
                </a:solidFill>
                <a:latin typeface="Segoe UI"/>
              </a:rPr>
            </a:br>
            <a:r>
              <a:rPr lang="en-US" sz="1224" b="1" spc="-50" dirty="0">
                <a:solidFill>
                  <a:srgbClr val="0072C6"/>
                </a:solidFill>
                <a:latin typeface="Segoe UI"/>
              </a:rPr>
              <a:t>on-premises </a:t>
            </a:r>
            <a:br>
              <a:rPr lang="en-US" sz="1224" b="1" spc="-50" dirty="0">
                <a:solidFill>
                  <a:srgbClr val="0072C6"/>
                </a:solidFill>
                <a:latin typeface="Segoe UI"/>
              </a:rPr>
            </a:br>
            <a:r>
              <a:rPr lang="en-US" sz="1224" b="1" spc="-50" dirty="0">
                <a:solidFill>
                  <a:srgbClr val="0072C6"/>
                </a:solidFill>
                <a:latin typeface="Segoe UI"/>
              </a:rPr>
              <a:t>integration</a:t>
            </a:r>
          </a:p>
        </p:txBody>
      </p:sp>
      <p:grpSp>
        <p:nvGrpSpPr>
          <p:cNvPr id="7" name="Group 6"/>
          <p:cNvGrpSpPr/>
          <p:nvPr/>
        </p:nvGrpSpPr>
        <p:grpSpPr>
          <a:xfrm>
            <a:off x="8793838" y="1588075"/>
            <a:ext cx="2339523" cy="1535630"/>
            <a:chOff x="8060836" y="1189178"/>
            <a:chExt cx="3414842" cy="2241455"/>
          </a:xfrm>
        </p:grpSpPr>
        <p:pic>
          <p:nvPicPr>
            <p:cNvPr id="95" name="Picture 94"/>
            <p:cNvPicPr>
              <a:picLocks noChangeAspect="1"/>
            </p:cNvPicPr>
            <p:nvPr/>
          </p:nvPicPr>
          <p:blipFill>
            <a:blip r:embed="rId3"/>
            <a:stretch>
              <a:fillRect/>
            </a:stretch>
          </p:blipFill>
          <p:spPr>
            <a:xfrm>
              <a:off x="8060836" y="1189178"/>
              <a:ext cx="3414842" cy="2241455"/>
            </a:xfrm>
            <a:prstGeom prst="rect">
              <a:avLst/>
            </a:prstGeom>
          </p:spPr>
        </p:pic>
        <p:pic>
          <p:nvPicPr>
            <p:cNvPr id="96" name="Picture 95"/>
            <p:cNvPicPr>
              <a:picLocks noChangeAspect="1"/>
            </p:cNvPicPr>
            <p:nvPr/>
          </p:nvPicPr>
          <p:blipFill>
            <a:blip r:embed="rId4"/>
            <a:stretch>
              <a:fillRect/>
            </a:stretch>
          </p:blipFill>
          <p:spPr>
            <a:xfrm>
              <a:off x="8956254" y="1887720"/>
              <a:ext cx="1728145" cy="382882"/>
            </a:xfrm>
            <a:prstGeom prst="rect">
              <a:avLst/>
            </a:prstGeom>
          </p:spPr>
        </p:pic>
        <p:sp>
          <p:nvSpPr>
            <p:cNvPr id="97" name="TextBox 96"/>
            <p:cNvSpPr txBox="1"/>
            <p:nvPr/>
          </p:nvSpPr>
          <p:spPr>
            <a:xfrm>
              <a:off x="8118206" y="2697083"/>
              <a:ext cx="2034029" cy="546766"/>
            </a:xfrm>
            <a:prstGeom prst="rect">
              <a:avLst/>
            </a:prstGeom>
          </p:spPr>
          <p:txBody>
            <a:bodyPr wrap="square" lIns="0" tIns="0" rIns="0" bIns="0" rtlCol="0">
              <a:spAutoFit/>
            </a:bodyPr>
            <a:lstStyle/>
            <a:p>
              <a:pPr algn="ctr" defTabSz="913923">
                <a:lnSpc>
                  <a:spcPct val="90000"/>
                </a:lnSpc>
                <a:buSzPct val="80000"/>
              </a:pPr>
              <a:r>
                <a:rPr lang="en-US" sz="1326" dirty="0">
                  <a:solidFill>
                    <a:srgbClr val="FFFFFF"/>
                  </a:solidFill>
                  <a:latin typeface="Segoe UI Light"/>
                </a:rPr>
                <a:t>SharePoint</a:t>
              </a:r>
            </a:p>
            <a:p>
              <a:pPr algn="ctr" defTabSz="913923">
                <a:lnSpc>
                  <a:spcPct val="90000"/>
                </a:lnSpc>
                <a:buSzPct val="80000"/>
              </a:pPr>
              <a:r>
                <a:rPr lang="en-US" sz="1326" dirty="0">
                  <a:solidFill>
                    <a:srgbClr val="FFFFFF"/>
                  </a:solidFill>
                  <a:latin typeface="Segoe UI Light"/>
                </a:rPr>
                <a:t>Online</a:t>
              </a:r>
            </a:p>
          </p:txBody>
        </p:sp>
        <p:sp>
          <p:nvSpPr>
            <p:cNvPr id="98" name="TextBox 97"/>
            <p:cNvSpPr txBox="1"/>
            <p:nvPr/>
          </p:nvSpPr>
          <p:spPr>
            <a:xfrm>
              <a:off x="9439843" y="2696310"/>
              <a:ext cx="2034029" cy="546766"/>
            </a:xfrm>
            <a:prstGeom prst="rect">
              <a:avLst/>
            </a:prstGeom>
          </p:spPr>
          <p:txBody>
            <a:bodyPr wrap="square" lIns="0" tIns="0" rIns="0" bIns="0" rtlCol="0">
              <a:spAutoFit/>
            </a:bodyPr>
            <a:lstStyle/>
            <a:p>
              <a:pPr algn="ctr" defTabSz="913923">
                <a:lnSpc>
                  <a:spcPct val="90000"/>
                </a:lnSpc>
                <a:buSzPct val="80000"/>
              </a:pPr>
              <a:r>
                <a:rPr lang="en-US" sz="1326" dirty="0">
                  <a:solidFill>
                    <a:srgbClr val="FFFFFF"/>
                  </a:solidFill>
                  <a:latin typeface="Segoe UI Light"/>
                </a:rPr>
                <a:t>Exchange</a:t>
              </a:r>
            </a:p>
            <a:p>
              <a:pPr algn="ctr" defTabSz="913923">
                <a:lnSpc>
                  <a:spcPct val="90000"/>
                </a:lnSpc>
                <a:buSzPct val="80000"/>
              </a:pPr>
              <a:r>
                <a:rPr lang="en-US" sz="1326" dirty="0">
                  <a:solidFill>
                    <a:srgbClr val="FFFFFF"/>
                  </a:solidFill>
                  <a:latin typeface="Segoe UI Light"/>
                </a:rPr>
                <a:t>Online</a:t>
              </a:r>
            </a:p>
          </p:txBody>
        </p:sp>
      </p:grpSp>
      <p:sp>
        <p:nvSpPr>
          <p:cNvPr id="99" name="TextBox 98"/>
          <p:cNvSpPr txBox="1"/>
          <p:nvPr/>
        </p:nvSpPr>
        <p:spPr>
          <a:xfrm>
            <a:off x="6432844" y="2272354"/>
            <a:ext cx="1671371" cy="464932"/>
          </a:xfrm>
          <a:prstGeom prst="rect">
            <a:avLst/>
          </a:prstGeom>
          <a:noFill/>
        </p:spPr>
        <p:txBody>
          <a:bodyPr wrap="square" lIns="182854" tIns="146283" rIns="182854" bIns="146283" rtlCol="0">
            <a:spAutoFit/>
          </a:bodyPr>
          <a:lstStyle/>
          <a:p>
            <a:pPr defTabSz="932563">
              <a:lnSpc>
                <a:spcPct val="90000"/>
              </a:lnSpc>
            </a:pPr>
            <a:r>
              <a:rPr lang="en-US" sz="1224" b="1" spc="-50" dirty="0">
                <a:solidFill>
                  <a:srgbClr val="0072C6"/>
                </a:solidFill>
                <a:latin typeface="Segoe UI"/>
              </a:rPr>
              <a:t>Cloud integration</a:t>
            </a:r>
          </a:p>
        </p:txBody>
      </p:sp>
      <p:grpSp>
        <p:nvGrpSpPr>
          <p:cNvPr id="103" name="Group 102"/>
          <p:cNvGrpSpPr/>
          <p:nvPr/>
        </p:nvGrpSpPr>
        <p:grpSpPr>
          <a:xfrm>
            <a:off x="2838900" y="1752203"/>
            <a:ext cx="3345674" cy="4660283"/>
            <a:chOff x="2489200" y="5600700"/>
            <a:chExt cx="763588" cy="1063625"/>
          </a:xfrm>
        </p:grpSpPr>
        <p:sp>
          <p:nvSpPr>
            <p:cNvPr id="104" name="Freeform 5"/>
            <p:cNvSpPr>
              <a:spLocks/>
            </p:cNvSpPr>
            <p:nvPr/>
          </p:nvSpPr>
          <p:spPr bwMode="auto">
            <a:xfrm>
              <a:off x="2489200" y="5600700"/>
              <a:ext cx="763588" cy="1063625"/>
            </a:xfrm>
            <a:custGeom>
              <a:avLst/>
              <a:gdLst>
                <a:gd name="T0" fmla="*/ 848 w 920"/>
                <a:gd name="T1" fmla="*/ 1282 h 1282"/>
                <a:gd name="T2" fmla="*/ 72 w 920"/>
                <a:gd name="T3" fmla="*/ 1282 h 1282"/>
                <a:gd name="T4" fmla="*/ 0 w 920"/>
                <a:gd name="T5" fmla="*/ 1210 h 1282"/>
                <a:gd name="T6" fmla="*/ 0 w 920"/>
                <a:gd name="T7" fmla="*/ 72 h 1282"/>
                <a:gd name="T8" fmla="*/ 72 w 920"/>
                <a:gd name="T9" fmla="*/ 0 h 1282"/>
                <a:gd name="T10" fmla="*/ 848 w 920"/>
                <a:gd name="T11" fmla="*/ 0 h 1282"/>
                <a:gd name="T12" fmla="*/ 920 w 920"/>
                <a:gd name="T13" fmla="*/ 72 h 1282"/>
                <a:gd name="T14" fmla="*/ 920 w 920"/>
                <a:gd name="T15" fmla="*/ 1210 h 1282"/>
                <a:gd name="T16" fmla="*/ 848 w 920"/>
                <a:gd name="T17" fmla="*/ 1282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0" h="1282">
                  <a:moveTo>
                    <a:pt x="848" y="1282"/>
                  </a:moveTo>
                  <a:cubicBezTo>
                    <a:pt x="72" y="1282"/>
                    <a:pt x="72" y="1282"/>
                    <a:pt x="72" y="1282"/>
                  </a:cubicBezTo>
                  <a:cubicBezTo>
                    <a:pt x="32" y="1282"/>
                    <a:pt x="0" y="1250"/>
                    <a:pt x="0" y="1210"/>
                  </a:cubicBezTo>
                  <a:cubicBezTo>
                    <a:pt x="0" y="72"/>
                    <a:pt x="0" y="72"/>
                    <a:pt x="0" y="72"/>
                  </a:cubicBezTo>
                  <a:cubicBezTo>
                    <a:pt x="0" y="32"/>
                    <a:pt x="32" y="0"/>
                    <a:pt x="72" y="0"/>
                  </a:cubicBezTo>
                  <a:cubicBezTo>
                    <a:pt x="848" y="0"/>
                    <a:pt x="848" y="0"/>
                    <a:pt x="848" y="0"/>
                  </a:cubicBezTo>
                  <a:cubicBezTo>
                    <a:pt x="888" y="0"/>
                    <a:pt x="920" y="32"/>
                    <a:pt x="920" y="72"/>
                  </a:cubicBezTo>
                  <a:cubicBezTo>
                    <a:pt x="920" y="1210"/>
                    <a:pt x="920" y="1210"/>
                    <a:pt x="920" y="1210"/>
                  </a:cubicBezTo>
                  <a:cubicBezTo>
                    <a:pt x="920" y="1250"/>
                    <a:pt x="888" y="1282"/>
                    <a:pt x="848" y="1282"/>
                  </a:cubicBezTo>
                  <a:close/>
                </a:path>
              </a:pathLst>
            </a:custGeom>
            <a:solidFill>
              <a:srgbClr val="505050"/>
            </a:solidFill>
            <a:ln>
              <a:noFill/>
            </a:ln>
          </p:spPr>
          <p:txBody>
            <a:bodyPr/>
            <a:lstStyle/>
            <a:p>
              <a:pPr defTabSz="932330">
                <a:defRPr/>
              </a:pPr>
              <a:endParaRPr lang="en-US" sz="1020" dirty="0">
                <a:solidFill>
                  <a:srgbClr val="505050"/>
                </a:solidFill>
                <a:latin typeface="Segoe UI"/>
              </a:endParaRPr>
            </a:p>
          </p:txBody>
        </p:sp>
        <p:sp>
          <p:nvSpPr>
            <p:cNvPr id="105" name="Rectangle 6"/>
            <p:cNvSpPr>
              <a:spLocks noChangeArrowheads="1"/>
            </p:cNvSpPr>
            <p:nvPr/>
          </p:nvSpPr>
          <p:spPr bwMode="auto">
            <a:xfrm>
              <a:off x="2536825" y="5678488"/>
              <a:ext cx="669925" cy="908050"/>
            </a:xfrm>
            <a:prstGeom prst="rect">
              <a:avLst/>
            </a:prstGeom>
            <a:solidFill>
              <a:schemeClr val="bg1"/>
            </a:solidFill>
            <a:ln>
              <a:noFill/>
            </a:ln>
          </p:spPr>
          <p:txBody>
            <a:bodyPr/>
            <a:lstStyle/>
            <a:p>
              <a:pPr defTabSz="932330">
                <a:defRPr/>
              </a:pPr>
              <a:endParaRPr lang="en-US" sz="1020" dirty="0">
                <a:solidFill>
                  <a:srgbClr val="505050"/>
                </a:solidFill>
                <a:latin typeface="Segoe UI"/>
              </a:endParaRPr>
            </a:p>
          </p:txBody>
        </p:sp>
      </p:grpSp>
      <p:cxnSp>
        <p:nvCxnSpPr>
          <p:cNvPr id="111" name="Straight Arrow Connector 110"/>
          <p:cNvCxnSpPr/>
          <p:nvPr/>
        </p:nvCxnSpPr>
        <p:spPr>
          <a:xfrm>
            <a:off x="6474736" y="2789229"/>
            <a:ext cx="2157446" cy="0"/>
          </a:xfrm>
          <a:prstGeom prst="straightConnector1">
            <a:avLst/>
          </a:prstGeom>
          <a:noFill/>
          <a:ln w="76200" cap="sq" cmpd="sng" algn="ctr">
            <a:solidFill>
              <a:schemeClr val="bg2"/>
            </a:solidFill>
            <a:prstDash val="solid"/>
            <a:bevel/>
            <a:headEnd type="none" w="med" len="med"/>
            <a:tailEnd type="triangle" w="med" len="med"/>
          </a:ln>
          <a:effectLst/>
        </p:spPr>
      </p:cxnSp>
      <p:cxnSp>
        <p:nvCxnSpPr>
          <p:cNvPr id="112" name="Straight Arrow Connector 111"/>
          <p:cNvCxnSpPr/>
          <p:nvPr/>
        </p:nvCxnSpPr>
        <p:spPr>
          <a:xfrm>
            <a:off x="6474736" y="4965857"/>
            <a:ext cx="1380836" cy="0"/>
          </a:xfrm>
          <a:prstGeom prst="straightConnector1">
            <a:avLst/>
          </a:prstGeom>
          <a:noFill/>
          <a:ln w="76200" cap="sq" cmpd="sng" algn="ctr">
            <a:solidFill>
              <a:schemeClr val="bg2"/>
            </a:solidFill>
            <a:prstDash val="solid"/>
            <a:bevel/>
            <a:headEnd type="none" w="med" len="med"/>
            <a:tailEnd type="triangle" w="med" len="med"/>
          </a:ln>
          <a:effectLst/>
        </p:spPr>
      </p:cxnSp>
      <p:sp>
        <p:nvSpPr>
          <p:cNvPr id="107" name="Rounded Rectangle 15"/>
          <p:cNvSpPr/>
          <p:nvPr/>
        </p:nvSpPr>
        <p:spPr>
          <a:xfrm>
            <a:off x="3168277" y="5128965"/>
            <a:ext cx="2698716" cy="816561"/>
          </a:xfrm>
          <a:prstGeom prst="rect">
            <a:avLst/>
          </a:prstGeom>
          <a:solidFill>
            <a:schemeClr val="accent2"/>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defTabSz="932205">
              <a:spcAft>
                <a:spcPts val="612"/>
              </a:spcAft>
            </a:pPr>
            <a:r>
              <a:rPr lang="en-US" sz="1197" b="1" dirty="0">
                <a:ln w="0"/>
                <a:solidFill>
                  <a:srgbClr val="FFFFFF"/>
                </a:solidFill>
                <a:latin typeface="Segoe UI"/>
              </a:rPr>
              <a:t>Intune App SDK </a:t>
            </a:r>
          </a:p>
          <a:p>
            <a:pPr defTabSz="932205">
              <a:spcAft>
                <a:spcPts val="612"/>
              </a:spcAft>
            </a:pPr>
            <a:r>
              <a:rPr lang="en-US" sz="1197" b="1" dirty="0">
                <a:ln w="0"/>
                <a:solidFill>
                  <a:srgbClr val="FFFFFF"/>
                </a:solidFill>
                <a:latin typeface="Segoe UI"/>
              </a:rPr>
              <a:t>Intune App Wrapping Tool</a:t>
            </a:r>
            <a:endParaRPr lang="en-US" sz="1197" dirty="0">
              <a:ln w="0"/>
              <a:solidFill>
                <a:srgbClr val="FFFFFF"/>
              </a:solidFill>
              <a:latin typeface="Segoe UI"/>
            </a:endParaRPr>
          </a:p>
        </p:txBody>
      </p:sp>
      <p:sp>
        <p:nvSpPr>
          <p:cNvPr id="128" name="TextBox 127"/>
          <p:cNvSpPr txBox="1"/>
          <p:nvPr/>
        </p:nvSpPr>
        <p:spPr>
          <a:xfrm>
            <a:off x="443116" y="5069657"/>
            <a:ext cx="2465531" cy="987058"/>
          </a:xfrm>
          <a:prstGeom prst="rect">
            <a:avLst/>
          </a:prstGeom>
          <a:noFill/>
        </p:spPr>
        <p:txBody>
          <a:bodyPr wrap="square" lIns="182854" tIns="146283" rIns="182854" bIns="146283" rtlCol="0">
            <a:spAutoFit/>
          </a:bodyPr>
          <a:lstStyle/>
          <a:p>
            <a:pPr defTabSz="932563">
              <a:lnSpc>
                <a:spcPct val="90000"/>
              </a:lnSpc>
            </a:pPr>
            <a:r>
              <a:rPr lang="en-US" sz="1224" b="1" spc="-50" dirty="0">
                <a:solidFill>
                  <a:srgbClr val="0072C6"/>
                </a:solidFill>
                <a:latin typeface="Segoe UI"/>
              </a:rPr>
              <a:t>Extensibility based on Azure AD and Intune</a:t>
            </a:r>
            <a:r>
              <a:rPr lang="en-US" sz="1224" b="1" spc="-50" dirty="0">
                <a:solidFill>
                  <a:srgbClr val="505050"/>
                </a:solidFill>
                <a:latin typeface="Segoe UI"/>
              </a:rPr>
              <a:t> </a:t>
            </a:r>
            <a:r>
              <a:rPr lang="en-US" sz="1224" spc="-50" dirty="0">
                <a:solidFill>
                  <a:srgbClr val="505050"/>
                </a:solidFill>
                <a:latin typeface="Segoe UI"/>
              </a:rPr>
              <a:t>Enable business apps to interoperate with Office mobile apps</a:t>
            </a:r>
          </a:p>
        </p:txBody>
      </p:sp>
      <p:sp>
        <p:nvSpPr>
          <p:cNvPr id="155" name="Oval 154"/>
          <p:cNvSpPr/>
          <p:nvPr/>
        </p:nvSpPr>
        <p:spPr bwMode="auto">
          <a:xfrm>
            <a:off x="4430747" y="6151630"/>
            <a:ext cx="155434" cy="155434"/>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latin typeface="Segoe UI"/>
            </a:endParaRPr>
          </a:p>
        </p:txBody>
      </p:sp>
      <p:grpSp>
        <p:nvGrpSpPr>
          <p:cNvPr id="3" name="Group 2"/>
          <p:cNvGrpSpPr/>
          <p:nvPr/>
        </p:nvGrpSpPr>
        <p:grpSpPr>
          <a:xfrm>
            <a:off x="7955567" y="3502209"/>
            <a:ext cx="4024216" cy="2844546"/>
            <a:chOff x="7876055" y="2590800"/>
            <a:chExt cx="3945668" cy="2789024"/>
          </a:xfrm>
        </p:grpSpPr>
        <p:sp>
          <p:nvSpPr>
            <p:cNvPr id="43" name="Rectangle 42"/>
            <p:cNvSpPr/>
            <p:nvPr/>
          </p:nvSpPr>
          <p:spPr bwMode="auto">
            <a:xfrm>
              <a:off x="7878267" y="2590800"/>
              <a:ext cx="3943456" cy="2789024"/>
            </a:xfrm>
            <a:prstGeom prst="rect">
              <a:avLst/>
            </a:prstGeom>
            <a:solidFill>
              <a:schemeClr val="tx2"/>
            </a:solidFill>
            <a:ln w="190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13923" fontAlgn="base">
                <a:lnSpc>
                  <a:spcPct val="90000"/>
                </a:lnSpc>
                <a:spcBef>
                  <a:spcPct val="0"/>
                </a:spcBef>
                <a:spcAft>
                  <a:spcPct val="0"/>
                </a:spcAft>
              </a:pPr>
              <a:endParaRPr lang="en-US" sz="2000" spc="-50" dirty="0">
                <a:solidFill>
                  <a:srgbClr val="FFFFFF"/>
                </a:solidFill>
                <a:latin typeface="Segoe UI"/>
              </a:endParaRPr>
            </a:p>
          </p:txBody>
        </p:sp>
        <p:sp>
          <p:nvSpPr>
            <p:cNvPr id="44" name="Rectangle 43"/>
            <p:cNvSpPr/>
            <p:nvPr/>
          </p:nvSpPr>
          <p:spPr bwMode="auto">
            <a:xfrm>
              <a:off x="7876055" y="2590800"/>
              <a:ext cx="1788905" cy="2789024"/>
            </a:xfrm>
            <a:prstGeom prst="rect">
              <a:avLst/>
            </a:prstGeom>
            <a:pattFill prst="ltUpDiag">
              <a:fgClr>
                <a:schemeClr val="bg1"/>
              </a:fgClr>
              <a:bgClr>
                <a:schemeClr val="bg1">
                  <a:lumMod val="75000"/>
                </a:schemeClr>
              </a:bgClr>
            </a:pattFill>
            <a:ln w="190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13923" fontAlgn="base">
                <a:lnSpc>
                  <a:spcPct val="90000"/>
                </a:lnSpc>
                <a:spcBef>
                  <a:spcPct val="0"/>
                </a:spcBef>
                <a:spcAft>
                  <a:spcPct val="0"/>
                </a:spcAft>
              </a:pPr>
              <a:endParaRPr lang="en-US" sz="2000" spc="-50" dirty="0">
                <a:solidFill>
                  <a:srgbClr val="FFFFFF"/>
                </a:solidFill>
                <a:latin typeface="Segoe UI"/>
              </a:endParaRPr>
            </a:p>
          </p:txBody>
        </p:sp>
        <p:sp>
          <p:nvSpPr>
            <p:cNvPr id="45" name="Rectangle 44"/>
            <p:cNvSpPr/>
            <p:nvPr/>
          </p:nvSpPr>
          <p:spPr bwMode="auto">
            <a:xfrm>
              <a:off x="8218569" y="2590800"/>
              <a:ext cx="1144140" cy="2789024"/>
            </a:xfrm>
            <a:prstGeom prst="rect">
              <a:avLst/>
            </a:prstGeom>
            <a:solidFill>
              <a:srgbClr val="7F7F7F"/>
            </a:solidFill>
            <a:ln w="190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13923" fontAlgn="base">
                <a:lnSpc>
                  <a:spcPct val="90000"/>
                </a:lnSpc>
                <a:spcBef>
                  <a:spcPct val="0"/>
                </a:spcBef>
                <a:spcAft>
                  <a:spcPct val="0"/>
                </a:spcAft>
              </a:pPr>
              <a:endParaRPr lang="en-US" sz="2000" spc="-50" dirty="0">
                <a:solidFill>
                  <a:srgbClr val="FFFFFF"/>
                </a:solidFill>
                <a:latin typeface="Segoe UI"/>
              </a:endParaRPr>
            </a:p>
          </p:txBody>
        </p:sp>
        <p:sp>
          <p:nvSpPr>
            <p:cNvPr id="46" name="Rounded Rectangle 45"/>
            <p:cNvSpPr/>
            <p:nvPr/>
          </p:nvSpPr>
          <p:spPr bwMode="auto">
            <a:xfrm>
              <a:off x="10681772" y="4856534"/>
              <a:ext cx="1044204" cy="339535"/>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43" tIns="46621" rIns="93243" bIns="46621" numCol="1" rtlCol="0" anchor="ctr" anchorCtr="0" compatLnSpc="1">
              <a:prstTxWarp prst="textNoShape">
                <a:avLst/>
              </a:prstTxWarp>
            </a:bodyPr>
            <a:lstStyle/>
            <a:p>
              <a:pPr algn="ctr" defTabSz="932111" fontAlgn="base">
                <a:lnSpc>
                  <a:spcPct val="90000"/>
                </a:lnSpc>
                <a:spcBef>
                  <a:spcPct val="0"/>
                </a:spcBef>
                <a:spcAft>
                  <a:spcPct val="0"/>
                </a:spcAft>
              </a:pPr>
              <a:r>
                <a:rPr lang="en-US" sz="1199" spc="-51" dirty="0">
                  <a:solidFill>
                    <a:srgbClr val="FFFFFF"/>
                  </a:solidFill>
                  <a:latin typeface="Segoe UI"/>
                  <a:cs typeface="Segoe UI" panose="020B0502040204020203" pitchFamily="34" charset="0"/>
                </a:rPr>
                <a:t>SharePoint</a:t>
              </a:r>
            </a:p>
            <a:p>
              <a:pPr algn="ctr" defTabSz="932111" fontAlgn="base">
                <a:lnSpc>
                  <a:spcPct val="90000"/>
                </a:lnSpc>
                <a:spcBef>
                  <a:spcPct val="0"/>
                </a:spcBef>
                <a:spcAft>
                  <a:spcPct val="0"/>
                </a:spcAft>
              </a:pPr>
              <a:r>
                <a:rPr lang="en-US" sz="1199" spc="-51" dirty="0">
                  <a:solidFill>
                    <a:srgbClr val="FFFFFF"/>
                  </a:solidFill>
                  <a:latin typeface="Segoe UI"/>
                  <a:cs typeface="Segoe UI" panose="020B0502040204020203" pitchFamily="34" charset="0"/>
                </a:rPr>
                <a:t>Server</a:t>
              </a:r>
            </a:p>
          </p:txBody>
        </p:sp>
        <p:sp>
          <p:nvSpPr>
            <p:cNvPr id="47" name="Rounded Rectangle 46"/>
            <p:cNvSpPr/>
            <p:nvPr/>
          </p:nvSpPr>
          <p:spPr bwMode="auto">
            <a:xfrm>
              <a:off x="9902626" y="4856534"/>
              <a:ext cx="807622" cy="339535"/>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43" tIns="46621" rIns="93243" bIns="46621" numCol="1" rtlCol="0" anchor="ctr" anchorCtr="0" compatLnSpc="1">
              <a:prstTxWarp prst="textNoShape">
                <a:avLst/>
              </a:prstTxWarp>
            </a:bodyPr>
            <a:lstStyle/>
            <a:p>
              <a:pPr algn="ctr" defTabSz="932111" fontAlgn="base">
                <a:lnSpc>
                  <a:spcPct val="90000"/>
                </a:lnSpc>
                <a:spcBef>
                  <a:spcPct val="0"/>
                </a:spcBef>
                <a:spcAft>
                  <a:spcPct val="0"/>
                </a:spcAft>
              </a:pPr>
              <a:r>
                <a:rPr lang="en-US" sz="1224" spc="-51" dirty="0">
                  <a:solidFill>
                    <a:srgbClr val="FFFFFF"/>
                  </a:solidFill>
                  <a:latin typeface="Segoe UI"/>
                  <a:cs typeface="Segoe UI" panose="020B0502040204020203" pitchFamily="34" charset="0"/>
                </a:rPr>
                <a:t>Exchange Server</a:t>
              </a:r>
            </a:p>
          </p:txBody>
        </p:sp>
        <p:sp>
          <p:nvSpPr>
            <p:cNvPr id="48" name="TextBox 47"/>
            <p:cNvSpPr txBox="1"/>
            <p:nvPr/>
          </p:nvSpPr>
          <p:spPr>
            <a:xfrm>
              <a:off x="9757191" y="2765728"/>
              <a:ext cx="1944685" cy="395493"/>
            </a:xfrm>
            <a:prstGeom prst="rect">
              <a:avLst/>
            </a:prstGeom>
            <a:noFill/>
            <a:ln>
              <a:noFill/>
            </a:ln>
          </p:spPr>
          <p:txBody>
            <a:bodyPr wrap="square" lIns="0" tIns="0" rIns="0" bIns="0" rtlCol="0">
              <a:spAutoFit/>
            </a:bodyPr>
            <a:lstStyle/>
            <a:p>
              <a:pPr algn="ctr" defTabSz="932418">
                <a:lnSpc>
                  <a:spcPct val="90000"/>
                </a:lnSpc>
              </a:pPr>
              <a:r>
                <a:rPr lang="en-US" sz="1428" spc="-51" dirty="0">
                  <a:solidFill>
                    <a:srgbClr val="FFFFFF"/>
                  </a:solidFill>
                  <a:latin typeface="Segoe UI Semibold"/>
                  <a:cs typeface="Segoe UI Semibold"/>
                </a:rPr>
                <a:t>Corporate </a:t>
              </a:r>
              <a:br>
                <a:rPr lang="en-US" sz="1428" spc="-51" dirty="0">
                  <a:solidFill>
                    <a:srgbClr val="FFFFFF"/>
                  </a:solidFill>
                  <a:latin typeface="Segoe UI Semibold"/>
                  <a:cs typeface="Segoe UI Semibold"/>
                </a:rPr>
              </a:br>
              <a:r>
                <a:rPr lang="en-US" sz="1428" spc="-51" dirty="0">
                  <a:solidFill>
                    <a:srgbClr val="FFFFFF"/>
                  </a:solidFill>
                  <a:latin typeface="Segoe UI Semibold"/>
                  <a:cs typeface="Segoe UI Semibold"/>
                </a:rPr>
                <a:t>network</a:t>
              </a:r>
            </a:p>
          </p:txBody>
        </p:sp>
        <p:sp>
          <p:nvSpPr>
            <p:cNvPr id="50" name="TextBox 49"/>
            <p:cNvSpPr txBox="1"/>
            <p:nvPr/>
          </p:nvSpPr>
          <p:spPr>
            <a:xfrm>
              <a:off x="10045370" y="3740628"/>
              <a:ext cx="1407914" cy="307648"/>
            </a:xfrm>
            <a:prstGeom prst="rect">
              <a:avLst/>
            </a:prstGeom>
            <a:noFill/>
            <a:ln>
              <a:noFill/>
            </a:ln>
          </p:spPr>
          <p:txBody>
            <a:bodyPr wrap="square" rtlCol="0">
              <a:spAutoFit/>
            </a:bodyPr>
            <a:lstStyle/>
            <a:p>
              <a:pPr defTabSz="932418"/>
              <a:r>
                <a:rPr lang="en-US" sz="1399" dirty="0">
                  <a:solidFill>
                    <a:srgbClr val="FFFFFF"/>
                  </a:solidFill>
                  <a:latin typeface="Segoe UI Light" panose="020B0502040204020203" pitchFamily="34" charset="0"/>
                  <a:cs typeface="Segoe UI Light" panose="020B0502040204020203" pitchFamily="34" charset="0"/>
                </a:rPr>
                <a:t>Active Directory</a:t>
              </a:r>
            </a:p>
          </p:txBody>
        </p:sp>
        <p:sp>
          <p:nvSpPr>
            <p:cNvPr id="51" name="TextBox 50"/>
            <p:cNvSpPr txBox="1"/>
            <p:nvPr/>
          </p:nvSpPr>
          <p:spPr>
            <a:xfrm>
              <a:off x="7931853" y="3792542"/>
              <a:ext cx="180056" cy="501314"/>
            </a:xfrm>
            <a:prstGeom prst="rect">
              <a:avLst/>
            </a:prstGeom>
            <a:noFill/>
            <a:ln>
              <a:noFill/>
            </a:ln>
          </p:spPr>
          <p:txBody>
            <a:bodyPr vert="vert270" wrap="none" lIns="0" tIns="0" rIns="0" bIns="0" rtlCol="0">
              <a:spAutoFit/>
            </a:bodyPr>
            <a:lstStyle/>
            <a:p>
              <a:pPr defTabSz="932418">
                <a:lnSpc>
                  <a:spcPct val="90000"/>
                </a:lnSpc>
              </a:pPr>
              <a:r>
                <a:rPr lang="en-US" sz="1326" spc="-51" dirty="0">
                  <a:solidFill>
                    <a:srgbClr val="505050"/>
                  </a:solidFill>
                  <a:latin typeface="Segoe UI"/>
                  <a:cs typeface="Segoe UI" panose="020B0502040204020203" pitchFamily="34" charset="0"/>
                </a:rPr>
                <a:t>Firewall</a:t>
              </a:r>
            </a:p>
          </p:txBody>
        </p:sp>
        <p:sp>
          <p:nvSpPr>
            <p:cNvPr id="52" name="TextBox 51"/>
            <p:cNvSpPr txBox="1"/>
            <p:nvPr/>
          </p:nvSpPr>
          <p:spPr>
            <a:xfrm>
              <a:off x="9404440" y="3786409"/>
              <a:ext cx="180056" cy="501314"/>
            </a:xfrm>
            <a:prstGeom prst="rect">
              <a:avLst/>
            </a:prstGeom>
            <a:noFill/>
            <a:ln>
              <a:noFill/>
            </a:ln>
          </p:spPr>
          <p:txBody>
            <a:bodyPr vert="vert270" wrap="none" lIns="0" tIns="0" rIns="0" bIns="0" rtlCol="0">
              <a:spAutoFit/>
            </a:bodyPr>
            <a:lstStyle/>
            <a:p>
              <a:pPr defTabSz="932418">
                <a:lnSpc>
                  <a:spcPct val="90000"/>
                </a:lnSpc>
              </a:pPr>
              <a:r>
                <a:rPr lang="en-US" sz="1326" spc="-51" dirty="0">
                  <a:solidFill>
                    <a:srgbClr val="505050"/>
                  </a:solidFill>
                  <a:latin typeface="Segoe UI"/>
                  <a:cs typeface="Segoe UI" panose="020B0502040204020203" pitchFamily="34" charset="0"/>
                </a:rPr>
                <a:t>Firewall</a:t>
              </a:r>
            </a:p>
          </p:txBody>
        </p:sp>
        <p:sp>
          <p:nvSpPr>
            <p:cNvPr id="53" name="TextBox 52"/>
            <p:cNvSpPr txBox="1"/>
            <p:nvPr/>
          </p:nvSpPr>
          <p:spPr>
            <a:xfrm>
              <a:off x="8309659" y="2740660"/>
              <a:ext cx="949311" cy="593239"/>
            </a:xfrm>
            <a:prstGeom prst="rect">
              <a:avLst/>
            </a:prstGeom>
            <a:noFill/>
            <a:ln>
              <a:noFill/>
            </a:ln>
          </p:spPr>
          <p:txBody>
            <a:bodyPr wrap="square" lIns="0" tIns="0" rIns="0" bIns="0" rtlCol="0">
              <a:spAutoFit/>
            </a:bodyPr>
            <a:lstStyle/>
            <a:p>
              <a:pPr algn="ctr" defTabSz="932418">
                <a:lnSpc>
                  <a:spcPct val="90000"/>
                </a:lnSpc>
              </a:pPr>
              <a:r>
                <a:rPr lang="en-US" sz="1428" spc="-51" dirty="0">
                  <a:solidFill>
                    <a:srgbClr val="FFFFFF"/>
                  </a:solidFill>
                  <a:latin typeface="Segoe UI Semibold"/>
                  <a:cs typeface="Segoe UI Semibold"/>
                </a:rPr>
                <a:t>DMZ/</a:t>
              </a:r>
            </a:p>
            <a:p>
              <a:pPr algn="ctr" defTabSz="932418">
                <a:lnSpc>
                  <a:spcPct val="90000"/>
                </a:lnSpc>
              </a:pPr>
              <a:r>
                <a:rPr lang="en-US" sz="1428" spc="-51" dirty="0">
                  <a:solidFill>
                    <a:srgbClr val="FFFFFF"/>
                  </a:solidFill>
                  <a:latin typeface="Segoe UI Semibold"/>
                  <a:cs typeface="Segoe UI Semibold"/>
                </a:rPr>
                <a:t>Perimeter</a:t>
              </a:r>
            </a:p>
            <a:p>
              <a:pPr algn="ctr" defTabSz="932418">
                <a:lnSpc>
                  <a:spcPct val="90000"/>
                </a:lnSpc>
              </a:pPr>
              <a:r>
                <a:rPr lang="en-US" sz="1428" spc="-51" dirty="0">
                  <a:solidFill>
                    <a:srgbClr val="FFFFFF"/>
                  </a:solidFill>
                  <a:latin typeface="Segoe UI Semibold"/>
                  <a:cs typeface="Segoe UI Semibold"/>
                </a:rPr>
                <a:t>network</a:t>
              </a:r>
            </a:p>
          </p:txBody>
        </p:sp>
        <p:sp>
          <p:nvSpPr>
            <p:cNvPr id="54" name="Freeform 11"/>
            <p:cNvSpPr>
              <a:spLocks noEditPoints="1"/>
            </p:cNvSpPr>
            <p:nvPr/>
          </p:nvSpPr>
          <p:spPr bwMode="auto">
            <a:xfrm>
              <a:off x="10009612" y="4533321"/>
              <a:ext cx="565508" cy="177003"/>
            </a:xfrm>
            <a:custGeom>
              <a:avLst/>
              <a:gdLst>
                <a:gd name="T0" fmla="*/ 640 w 666"/>
                <a:gd name="T1" fmla="*/ 0 h 209"/>
                <a:gd name="T2" fmla="*/ 27 w 666"/>
                <a:gd name="T3" fmla="*/ 0 h 209"/>
                <a:gd name="T4" fmla="*/ 0 w 666"/>
                <a:gd name="T5" fmla="*/ 27 h 209"/>
                <a:gd name="T6" fmla="*/ 0 w 666"/>
                <a:gd name="T7" fmla="*/ 183 h 209"/>
                <a:gd name="T8" fmla="*/ 27 w 666"/>
                <a:gd name="T9" fmla="*/ 209 h 209"/>
                <a:gd name="T10" fmla="*/ 640 w 666"/>
                <a:gd name="T11" fmla="*/ 209 h 209"/>
                <a:gd name="T12" fmla="*/ 666 w 666"/>
                <a:gd name="T13" fmla="*/ 183 h 209"/>
                <a:gd name="T14" fmla="*/ 666 w 666"/>
                <a:gd name="T15" fmla="*/ 27 h 209"/>
                <a:gd name="T16" fmla="*/ 640 w 666"/>
                <a:gd name="T17" fmla="*/ 0 h 209"/>
                <a:gd name="T18" fmla="*/ 57 w 666"/>
                <a:gd name="T19" fmla="*/ 182 h 209"/>
                <a:gd name="T20" fmla="*/ 34 w 666"/>
                <a:gd name="T21" fmla="*/ 158 h 209"/>
                <a:gd name="T22" fmla="*/ 57 w 666"/>
                <a:gd name="T23" fmla="*/ 135 h 209"/>
                <a:gd name="T24" fmla="*/ 81 w 666"/>
                <a:gd name="T25" fmla="*/ 158 h 209"/>
                <a:gd name="T26" fmla="*/ 57 w 666"/>
                <a:gd name="T27" fmla="*/ 182 h 209"/>
                <a:gd name="T28" fmla="*/ 617 w 666"/>
                <a:gd name="T29" fmla="*/ 172 h 209"/>
                <a:gd name="T30" fmla="*/ 483 w 666"/>
                <a:gd name="T31" fmla="*/ 172 h 209"/>
                <a:gd name="T32" fmla="*/ 476 w 666"/>
                <a:gd name="T33" fmla="*/ 165 h 209"/>
                <a:gd name="T34" fmla="*/ 483 w 666"/>
                <a:gd name="T35" fmla="*/ 158 h 209"/>
                <a:gd name="T36" fmla="*/ 617 w 666"/>
                <a:gd name="T37" fmla="*/ 158 h 209"/>
                <a:gd name="T38" fmla="*/ 624 w 666"/>
                <a:gd name="T39" fmla="*/ 165 h 209"/>
                <a:gd name="T40" fmla="*/ 617 w 666"/>
                <a:gd name="T41" fmla="*/ 172 h 209"/>
                <a:gd name="T42" fmla="*/ 617 w 666"/>
                <a:gd name="T43" fmla="*/ 146 h 209"/>
                <a:gd name="T44" fmla="*/ 483 w 666"/>
                <a:gd name="T45" fmla="*/ 146 h 209"/>
                <a:gd name="T46" fmla="*/ 476 w 666"/>
                <a:gd name="T47" fmla="*/ 139 h 209"/>
                <a:gd name="T48" fmla="*/ 483 w 666"/>
                <a:gd name="T49" fmla="*/ 132 h 209"/>
                <a:gd name="T50" fmla="*/ 617 w 666"/>
                <a:gd name="T51" fmla="*/ 132 h 209"/>
                <a:gd name="T52" fmla="*/ 624 w 666"/>
                <a:gd name="T53" fmla="*/ 139 h 209"/>
                <a:gd name="T54" fmla="*/ 617 w 666"/>
                <a:gd name="T55" fmla="*/ 146 h 209"/>
                <a:gd name="T56" fmla="*/ 617 w 666"/>
                <a:gd name="T57" fmla="*/ 120 h 209"/>
                <a:gd name="T58" fmla="*/ 483 w 666"/>
                <a:gd name="T59" fmla="*/ 120 h 209"/>
                <a:gd name="T60" fmla="*/ 476 w 666"/>
                <a:gd name="T61" fmla="*/ 113 h 209"/>
                <a:gd name="T62" fmla="*/ 483 w 666"/>
                <a:gd name="T63" fmla="*/ 106 h 209"/>
                <a:gd name="T64" fmla="*/ 617 w 666"/>
                <a:gd name="T65" fmla="*/ 106 h 209"/>
                <a:gd name="T66" fmla="*/ 624 w 666"/>
                <a:gd name="T67" fmla="*/ 113 h 209"/>
                <a:gd name="T68" fmla="*/ 617 w 666"/>
                <a:gd name="T69" fmla="*/ 12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6" h="209">
                  <a:moveTo>
                    <a:pt x="640" y="0"/>
                  </a:moveTo>
                  <a:lnTo>
                    <a:pt x="27" y="0"/>
                  </a:lnTo>
                  <a:cubicBezTo>
                    <a:pt x="12" y="0"/>
                    <a:pt x="0" y="12"/>
                    <a:pt x="0" y="27"/>
                  </a:cubicBezTo>
                  <a:lnTo>
                    <a:pt x="0" y="183"/>
                  </a:lnTo>
                  <a:cubicBezTo>
                    <a:pt x="0" y="197"/>
                    <a:pt x="12" y="209"/>
                    <a:pt x="27" y="209"/>
                  </a:cubicBezTo>
                  <a:lnTo>
                    <a:pt x="640" y="209"/>
                  </a:lnTo>
                  <a:cubicBezTo>
                    <a:pt x="655" y="209"/>
                    <a:pt x="666" y="197"/>
                    <a:pt x="666" y="183"/>
                  </a:cubicBezTo>
                  <a:lnTo>
                    <a:pt x="666" y="27"/>
                  </a:lnTo>
                  <a:cubicBezTo>
                    <a:pt x="666" y="12"/>
                    <a:pt x="655" y="0"/>
                    <a:pt x="640" y="0"/>
                  </a:cubicBezTo>
                  <a:close/>
                  <a:moveTo>
                    <a:pt x="57" y="182"/>
                  </a:moveTo>
                  <a:cubicBezTo>
                    <a:pt x="44" y="182"/>
                    <a:pt x="34" y="171"/>
                    <a:pt x="34" y="158"/>
                  </a:cubicBezTo>
                  <a:cubicBezTo>
                    <a:pt x="34" y="145"/>
                    <a:pt x="44" y="135"/>
                    <a:pt x="57" y="135"/>
                  </a:cubicBezTo>
                  <a:cubicBezTo>
                    <a:pt x="70" y="135"/>
                    <a:pt x="81" y="145"/>
                    <a:pt x="81" y="158"/>
                  </a:cubicBezTo>
                  <a:cubicBezTo>
                    <a:pt x="81" y="171"/>
                    <a:pt x="70" y="182"/>
                    <a:pt x="57" y="182"/>
                  </a:cubicBezTo>
                  <a:close/>
                  <a:moveTo>
                    <a:pt x="617" y="172"/>
                  </a:moveTo>
                  <a:lnTo>
                    <a:pt x="483" y="172"/>
                  </a:lnTo>
                  <a:cubicBezTo>
                    <a:pt x="479" y="172"/>
                    <a:pt x="476" y="169"/>
                    <a:pt x="476" y="165"/>
                  </a:cubicBezTo>
                  <a:cubicBezTo>
                    <a:pt x="476" y="161"/>
                    <a:pt x="479" y="158"/>
                    <a:pt x="483" y="158"/>
                  </a:cubicBezTo>
                  <a:lnTo>
                    <a:pt x="617" y="158"/>
                  </a:lnTo>
                  <a:cubicBezTo>
                    <a:pt x="621" y="158"/>
                    <a:pt x="624" y="161"/>
                    <a:pt x="624" y="165"/>
                  </a:cubicBezTo>
                  <a:cubicBezTo>
                    <a:pt x="624" y="169"/>
                    <a:pt x="621" y="172"/>
                    <a:pt x="617" y="172"/>
                  </a:cubicBezTo>
                  <a:close/>
                  <a:moveTo>
                    <a:pt x="617" y="146"/>
                  </a:moveTo>
                  <a:lnTo>
                    <a:pt x="483" y="146"/>
                  </a:lnTo>
                  <a:cubicBezTo>
                    <a:pt x="479" y="146"/>
                    <a:pt x="476" y="143"/>
                    <a:pt x="476" y="139"/>
                  </a:cubicBezTo>
                  <a:cubicBezTo>
                    <a:pt x="476" y="135"/>
                    <a:pt x="479" y="132"/>
                    <a:pt x="483" y="132"/>
                  </a:cubicBezTo>
                  <a:lnTo>
                    <a:pt x="617" y="132"/>
                  </a:lnTo>
                  <a:cubicBezTo>
                    <a:pt x="621" y="132"/>
                    <a:pt x="624" y="135"/>
                    <a:pt x="624" y="139"/>
                  </a:cubicBezTo>
                  <a:cubicBezTo>
                    <a:pt x="624" y="143"/>
                    <a:pt x="621" y="146"/>
                    <a:pt x="617" y="146"/>
                  </a:cubicBezTo>
                  <a:close/>
                  <a:moveTo>
                    <a:pt x="617" y="120"/>
                  </a:moveTo>
                  <a:lnTo>
                    <a:pt x="483" y="120"/>
                  </a:lnTo>
                  <a:cubicBezTo>
                    <a:pt x="479" y="120"/>
                    <a:pt x="476" y="117"/>
                    <a:pt x="476" y="113"/>
                  </a:cubicBezTo>
                  <a:cubicBezTo>
                    <a:pt x="476" y="109"/>
                    <a:pt x="479" y="106"/>
                    <a:pt x="483" y="106"/>
                  </a:cubicBezTo>
                  <a:lnTo>
                    <a:pt x="617" y="106"/>
                  </a:lnTo>
                  <a:cubicBezTo>
                    <a:pt x="621" y="106"/>
                    <a:pt x="624" y="109"/>
                    <a:pt x="624" y="113"/>
                  </a:cubicBezTo>
                  <a:cubicBezTo>
                    <a:pt x="624" y="117"/>
                    <a:pt x="621" y="120"/>
                    <a:pt x="617" y="120"/>
                  </a:cubicBezTo>
                  <a:close/>
                </a:path>
              </a:pathLst>
            </a:custGeom>
            <a:solidFill>
              <a:schemeClr val="bg1"/>
            </a:solid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latin typeface="Segoe UI"/>
              </a:endParaRPr>
            </a:p>
          </p:txBody>
        </p:sp>
        <p:sp>
          <p:nvSpPr>
            <p:cNvPr id="55" name="Freeform 11"/>
            <p:cNvSpPr>
              <a:spLocks noEditPoints="1"/>
            </p:cNvSpPr>
            <p:nvPr/>
          </p:nvSpPr>
          <p:spPr bwMode="auto">
            <a:xfrm>
              <a:off x="10009612" y="4326329"/>
              <a:ext cx="565508" cy="177003"/>
            </a:xfrm>
            <a:custGeom>
              <a:avLst/>
              <a:gdLst>
                <a:gd name="T0" fmla="*/ 640 w 666"/>
                <a:gd name="T1" fmla="*/ 0 h 209"/>
                <a:gd name="T2" fmla="*/ 27 w 666"/>
                <a:gd name="T3" fmla="*/ 0 h 209"/>
                <a:gd name="T4" fmla="*/ 0 w 666"/>
                <a:gd name="T5" fmla="*/ 27 h 209"/>
                <a:gd name="T6" fmla="*/ 0 w 666"/>
                <a:gd name="T7" fmla="*/ 183 h 209"/>
                <a:gd name="T8" fmla="*/ 27 w 666"/>
                <a:gd name="T9" fmla="*/ 209 h 209"/>
                <a:gd name="T10" fmla="*/ 640 w 666"/>
                <a:gd name="T11" fmla="*/ 209 h 209"/>
                <a:gd name="T12" fmla="*/ 666 w 666"/>
                <a:gd name="T13" fmla="*/ 183 h 209"/>
                <a:gd name="T14" fmla="*/ 666 w 666"/>
                <a:gd name="T15" fmla="*/ 27 h 209"/>
                <a:gd name="T16" fmla="*/ 640 w 666"/>
                <a:gd name="T17" fmla="*/ 0 h 209"/>
                <a:gd name="T18" fmla="*/ 57 w 666"/>
                <a:gd name="T19" fmla="*/ 182 h 209"/>
                <a:gd name="T20" fmla="*/ 34 w 666"/>
                <a:gd name="T21" fmla="*/ 158 h 209"/>
                <a:gd name="T22" fmla="*/ 57 w 666"/>
                <a:gd name="T23" fmla="*/ 135 h 209"/>
                <a:gd name="T24" fmla="*/ 81 w 666"/>
                <a:gd name="T25" fmla="*/ 158 h 209"/>
                <a:gd name="T26" fmla="*/ 57 w 666"/>
                <a:gd name="T27" fmla="*/ 182 h 209"/>
                <a:gd name="T28" fmla="*/ 617 w 666"/>
                <a:gd name="T29" fmla="*/ 172 h 209"/>
                <a:gd name="T30" fmla="*/ 483 w 666"/>
                <a:gd name="T31" fmla="*/ 172 h 209"/>
                <a:gd name="T32" fmla="*/ 476 w 666"/>
                <a:gd name="T33" fmla="*/ 165 h 209"/>
                <a:gd name="T34" fmla="*/ 483 w 666"/>
                <a:gd name="T35" fmla="*/ 158 h 209"/>
                <a:gd name="T36" fmla="*/ 617 w 666"/>
                <a:gd name="T37" fmla="*/ 158 h 209"/>
                <a:gd name="T38" fmla="*/ 624 w 666"/>
                <a:gd name="T39" fmla="*/ 165 h 209"/>
                <a:gd name="T40" fmla="*/ 617 w 666"/>
                <a:gd name="T41" fmla="*/ 172 h 209"/>
                <a:gd name="T42" fmla="*/ 617 w 666"/>
                <a:gd name="T43" fmla="*/ 146 h 209"/>
                <a:gd name="T44" fmla="*/ 483 w 666"/>
                <a:gd name="T45" fmla="*/ 146 h 209"/>
                <a:gd name="T46" fmla="*/ 476 w 666"/>
                <a:gd name="T47" fmla="*/ 139 h 209"/>
                <a:gd name="T48" fmla="*/ 483 w 666"/>
                <a:gd name="T49" fmla="*/ 132 h 209"/>
                <a:gd name="T50" fmla="*/ 617 w 666"/>
                <a:gd name="T51" fmla="*/ 132 h 209"/>
                <a:gd name="T52" fmla="*/ 624 w 666"/>
                <a:gd name="T53" fmla="*/ 139 h 209"/>
                <a:gd name="T54" fmla="*/ 617 w 666"/>
                <a:gd name="T55" fmla="*/ 146 h 209"/>
                <a:gd name="T56" fmla="*/ 617 w 666"/>
                <a:gd name="T57" fmla="*/ 120 h 209"/>
                <a:gd name="T58" fmla="*/ 483 w 666"/>
                <a:gd name="T59" fmla="*/ 120 h 209"/>
                <a:gd name="T60" fmla="*/ 476 w 666"/>
                <a:gd name="T61" fmla="*/ 113 h 209"/>
                <a:gd name="T62" fmla="*/ 483 w 666"/>
                <a:gd name="T63" fmla="*/ 106 h 209"/>
                <a:gd name="T64" fmla="*/ 617 w 666"/>
                <a:gd name="T65" fmla="*/ 106 h 209"/>
                <a:gd name="T66" fmla="*/ 624 w 666"/>
                <a:gd name="T67" fmla="*/ 113 h 209"/>
                <a:gd name="T68" fmla="*/ 617 w 666"/>
                <a:gd name="T69" fmla="*/ 12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6" h="209">
                  <a:moveTo>
                    <a:pt x="640" y="0"/>
                  </a:moveTo>
                  <a:lnTo>
                    <a:pt x="27" y="0"/>
                  </a:lnTo>
                  <a:cubicBezTo>
                    <a:pt x="12" y="0"/>
                    <a:pt x="0" y="12"/>
                    <a:pt x="0" y="27"/>
                  </a:cubicBezTo>
                  <a:lnTo>
                    <a:pt x="0" y="183"/>
                  </a:lnTo>
                  <a:cubicBezTo>
                    <a:pt x="0" y="197"/>
                    <a:pt x="12" y="209"/>
                    <a:pt x="27" y="209"/>
                  </a:cubicBezTo>
                  <a:lnTo>
                    <a:pt x="640" y="209"/>
                  </a:lnTo>
                  <a:cubicBezTo>
                    <a:pt x="655" y="209"/>
                    <a:pt x="666" y="197"/>
                    <a:pt x="666" y="183"/>
                  </a:cubicBezTo>
                  <a:lnTo>
                    <a:pt x="666" y="27"/>
                  </a:lnTo>
                  <a:cubicBezTo>
                    <a:pt x="666" y="12"/>
                    <a:pt x="655" y="0"/>
                    <a:pt x="640" y="0"/>
                  </a:cubicBezTo>
                  <a:close/>
                  <a:moveTo>
                    <a:pt x="57" y="182"/>
                  </a:moveTo>
                  <a:cubicBezTo>
                    <a:pt x="44" y="182"/>
                    <a:pt x="34" y="171"/>
                    <a:pt x="34" y="158"/>
                  </a:cubicBezTo>
                  <a:cubicBezTo>
                    <a:pt x="34" y="145"/>
                    <a:pt x="44" y="135"/>
                    <a:pt x="57" y="135"/>
                  </a:cubicBezTo>
                  <a:cubicBezTo>
                    <a:pt x="70" y="135"/>
                    <a:pt x="81" y="145"/>
                    <a:pt x="81" y="158"/>
                  </a:cubicBezTo>
                  <a:cubicBezTo>
                    <a:pt x="81" y="171"/>
                    <a:pt x="70" y="182"/>
                    <a:pt x="57" y="182"/>
                  </a:cubicBezTo>
                  <a:close/>
                  <a:moveTo>
                    <a:pt x="617" y="172"/>
                  </a:moveTo>
                  <a:lnTo>
                    <a:pt x="483" y="172"/>
                  </a:lnTo>
                  <a:cubicBezTo>
                    <a:pt x="479" y="172"/>
                    <a:pt x="476" y="169"/>
                    <a:pt x="476" y="165"/>
                  </a:cubicBezTo>
                  <a:cubicBezTo>
                    <a:pt x="476" y="161"/>
                    <a:pt x="479" y="158"/>
                    <a:pt x="483" y="158"/>
                  </a:cubicBezTo>
                  <a:lnTo>
                    <a:pt x="617" y="158"/>
                  </a:lnTo>
                  <a:cubicBezTo>
                    <a:pt x="621" y="158"/>
                    <a:pt x="624" y="161"/>
                    <a:pt x="624" y="165"/>
                  </a:cubicBezTo>
                  <a:cubicBezTo>
                    <a:pt x="624" y="169"/>
                    <a:pt x="621" y="172"/>
                    <a:pt x="617" y="172"/>
                  </a:cubicBezTo>
                  <a:close/>
                  <a:moveTo>
                    <a:pt x="617" y="146"/>
                  </a:moveTo>
                  <a:lnTo>
                    <a:pt x="483" y="146"/>
                  </a:lnTo>
                  <a:cubicBezTo>
                    <a:pt x="479" y="146"/>
                    <a:pt x="476" y="143"/>
                    <a:pt x="476" y="139"/>
                  </a:cubicBezTo>
                  <a:cubicBezTo>
                    <a:pt x="476" y="135"/>
                    <a:pt x="479" y="132"/>
                    <a:pt x="483" y="132"/>
                  </a:cubicBezTo>
                  <a:lnTo>
                    <a:pt x="617" y="132"/>
                  </a:lnTo>
                  <a:cubicBezTo>
                    <a:pt x="621" y="132"/>
                    <a:pt x="624" y="135"/>
                    <a:pt x="624" y="139"/>
                  </a:cubicBezTo>
                  <a:cubicBezTo>
                    <a:pt x="624" y="143"/>
                    <a:pt x="621" y="146"/>
                    <a:pt x="617" y="146"/>
                  </a:cubicBezTo>
                  <a:close/>
                  <a:moveTo>
                    <a:pt x="617" y="120"/>
                  </a:moveTo>
                  <a:lnTo>
                    <a:pt x="483" y="120"/>
                  </a:lnTo>
                  <a:cubicBezTo>
                    <a:pt x="479" y="120"/>
                    <a:pt x="476" y="117"/>
                    <a:pt x="476" y="113"/>
                  </a:cubicBezTo>
                  <a:cubicBezTo>
                    <a:pt x="476" y="109"/>
                    <a:pt x="479" y="106"/>
                    <a:pt x="483" y="106"/>
                  </a:cubicBezTo>
                  <a:lnTo>
                    <a:pt x="617" y="106"/>
                  </a:lnTo>
                  <a:cubicBezTo>
                    <a:pt x="621" y="106"/>
                    <a:pt x="624" y="109"/>
                    <a:pt x="624" y="113"/>
                  </a:cubicBezTo>
                  <a:cubicBezTo>
                    <a:pt x="624" y="117"/>
                    <a:pt x="621" y="120"/>
                    <a:pt x="617" y="120"/>
                  </a:cubicBezTo>
                  <a:close/>
                </a:path>
              </a:pathLst>
            </a:custGeom>
            <a:solidFill>
              <a:schemeClr val="bg1"/>
            </a:solid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latin typeface="Segoe UI"/>
              </a:endParaRPr>
            </a:p>
          </p:txBody>
        </p:sp>
        <p:sp>
          <p:nvSpPr>
            <p:cNvPr id="56" name="Freeform 11"/>
            <p:cNvSpPr>
              <a:spLocks noEditPoints="1"/>
            </p:cNvSpPr>
            <p:nvPr/>
          </p:nvSpPr>
          <p:spPr bwMode="auto">
            <a:xfrm>
              <a:off x="10009612" y="4119338"/>
              <a:ext cx="565508" cy="177003"/>
            </a:xfrm>
            <a:custGeom>
              <a:avLst/>
              <a:gdLst>
                <a:gd name="T0" fmla="*/ 640 w 666"/>
                <a:gd name="T1" fmla="*/ 0 h 209"/>
                <a:gd name="T2" fmla="*/ 27 w 666"/>
                <a:gd name="T3" fmla="*/ 0 h 209"/>
                <a:gd name="T4" fmla="*/ 0 w 666"/>
                <a:gd name="T5" fmla="*/ 27 h 209"/>
                <a:gd name="T6" fmla="*/ 0 w 666"/>
                <a:gd name="T7" fmla="*/ 183 h 209"/>
                <a:gd name="T8" fmla="*/ 27 w 666"/>
                <a:gd name="T9" fmla="*/ 209 h 209"/>
                <a:gd name="T10" fmla="*/ 640 w 666"/>
                <a:gd name="T11" fmla="*/ 209 h 209"/>
                <a:gd name="T12" fmla="*/ 666 w 666"/>
                <a:gd name="T13" fmla="*/ 183 h 209"/>
                <a:gd name="T14" fmla="*/ 666 w 666"/>
                <a:gd name="T15" fmla="*/ 27 h 209"/>
                <a:gd name="T16" fmla="*/ 640 w 666"/>
                <a:gd name="T17" fmla="*/ 0 h 209"/>
                <a:gd name="T18" fmla="*/ 57 w 666"/>
                <a:gd name="T19" fmla="*/ 182 h 209"/>
                <a:gd name="T20" fmla="*/ 34 w 666"/>
                <a:gd name="T21" fmla="*/ 158 h 209"/>
                <a:gd name="T22" fmla="*/ 57 w 666"/>
                <a:gd name="T23" fmla="*/ 135 h 209"/>
                <a:gd name="T24" fmla="*/ 81 w 666"/>
                <a:gd name="T25" fmla="*/ 158 h 209"/>
                <a:gd name="T26" fmla="*/ 57 w 666"/>
                <a:gd name="T27" fmla="*/ 182 h 209"/>
                <a:gd name="T28" fmla="*/ 617 w 666"/>
                <a:gd name="T29" fmla="*/ 172 h 209"/>
                <a:gd name="T30" fmla="*/ 483 w 666"/>
                <a:gd name="T31" fmla="*/ 172 h 209"/>
                <a:gd name="T32" fmla="*/ 476 w 666"/>
                <a:gd name="T33" fmla="*/ 165 h 209"/>
                <a:gd name="T34" fmla="*/ 483 w 666"/>
                <a:gd name="T35" fmla="*/ 158 h 209"/>
                <a:gd name="T36" fmla="*/ 617 w 666"/>
                <a:gd name="T37" fmla="*/ 158 h 209"/>
                <a:gd name="T38" fmla="*/ 624 w 666"/>
                <a:gd name="T39" fmla="*/ 165 h 209"/>
                <a:gd name="T40" fmla="*/ 617 w 666"/>
                <a:gd name="T41" fmla="*/ 172 h 209"/>
                <a:gd name="T42" fmla="*/ 617 w 666"/>
                <a:gd name="T43" fmla="*/ 146 h 209"/>
                <a:gd name="T44" fmla="*/ 483 w 666"/>
                <a:gd name="T45" fmla="*/ 146 h 209"/>
                <a:gd name="T46" fmla="*/ 476 w 666"/>
                <a:gd name="T47" fmla="*/ 139 h 209"/>
                <a:gd name="T48" fmla="*/ 483 w 666"/>
                <a:gd name="T49" fmla="*/ 132 h 209"/>
                <a:gd name="T50" fmla="*/ 617 w 666"/>
                <a:gd name="T51" fmla="*/ 132 h 209"/>
                <a:gd name="T52" fmla="*/ 624 w 666"/>
                <a:gd name="T53" fmla="*/ 139 h 209"/>
                <a:gd name="T54" fmla="*/ 617 w 666"/>
                <a:gd name="T55" fmla="*/ 146 h 209"/>
                <a:gd name="T56" fmla="*/ 617 w 666"/>
                <a:gd name="T57" fmla="*/ 120 h 209"/>
                <a:gd name="T58" fmla="*/ 483 w 666"/>
                <a:gd name="T59" fmla="*/ 120 h 209"/>
                <a:gd name="T60" fmla="*/ 476 w 666"/>
                <a:gd name="T61" fmla="*/ 113 h 209"/>
                <a:gd name="T62" fmla="*/ 483 w 666"/>
                <a:gd name="T63" fmla="*/ 106 h 209"/>
                <a:gd name="T64" fmla="*/ 617 w 666"/>
                <a:gd name="T65" fmla="*/ 106 h 209"/>
                <a:gd name="T66" fmla="*/ 624 w 666"/>
                <a:gd name="T67" fmla="*/ 113 h 209"/>
                <a:gd name="T68" fmla="*/ 617 w 666"/>
                <a:gd name="T69" fmla="*/ 12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6" h="209">
                  <a:moveTo>
                    <a:pt x="640" y="0"/>
                  </a:moveTo>
                  <a:lnTo>
                    <a:pt x="27" y="0"/>
                  </a:lnTo>
                  <a:cubicBezTo>
                    <a:pt x="12" y="0"/>
                    <a:pt x="0" y="12"/>
                    <a:pt x="0" y="27"/>
                  </a:cubicBezTo>
                  <a:lnTo>
                    <a:pt x="0" y="183"/>
                  </a:lnTo>
                  <a:cubicBezTo>
                    <a:pt x="0" y="197"/>
                    <a:pt x="12" y="209"/>
                    <a:pt x="27" y="209"/>
                  </a:cubicBezTo>
                  <a:lnTo>
                    <a:pt x="640" y="209"/>
                  </a:lnTo>
                  <a:cubicBezTo>
                    <a:pt x="655" y="209"/>
                    <a:pt x="666" y="197"/>
                    <a:pt x="666" y="183"/>
                  </a:cubicBezTo>
                  <a:lnTo>
                    <a:pt x="666" y="27"/>
                  </a:lnTo>
                  <a:cubicBezTo>
                    <a:pt x="666" y="12"/>
                    <a:pt x="655" y="0"/>
                    <a:pt x="640" y="0"/>
                  </a:cubicBezTo>
                  <a:close/>
                  <a:moveTo>
                    <a:pt x="57" y="182"/>
                  </a:moveTo>
                  <a:cubicBezTo>
                    <a:pt x="44" y="182"/>
                    <a:pt x="34" y="171"/>
                    <a:pt x="34" y="158"/>
                  </a:cubicBezTo>
                  <a:cubicBezTo>
                    <a:pt x="34" y="145"/>
                    <a:pt x="44" y="135"/>
                    <a:pt x="57" y="135"/>
                  </a:cubicBezTo>
                  <a:cubicBezTo>
                    <a:pt x="70" y="135"/>
                    <a:pt x="81" y="145"/>
                    <a:pt x="81" y="158"/>
                  </a:cubicBezTo>
                  <a:cubicBezTo>
                    <a:pt x="81" y="171"/>
                    <a:pt x="70" y="182"/>
                    <a:pt x="57" y="182"/>
                  </a:cubicBezTo>
                  <a:close/>
                  <a:moveTo>
                    <a:pt x="617" y="172"/>
                  </a:moveTo>
                  <a:lnTo>
                    <a:pt x="483" y="172"/>
                  </a:lnTo>
                  <a:cubicBezTo>
                    <a:pt x="479" y="172"/>
                    <a:pt x="476" y="169"/>
                    <a:pt x="476" y="165"/>
                  </a:cubicBezTo>
                  <a:cubicBezTo>
                    <a:pt x="476" y="161"/>
                    <a:pt x="479" y="158"/>
                    <a:pt x="483" y="158"/>
                  </a:cubicBezTo>
                  <a:lnTo>
                    <a:pt x="617" y="158"/>
                  </a:lnTo>
                  <a:cubicBezTo>
                    <a:pt x="621" y="158"/>
                    <a:pt x="624" y="161"/>
                    <a:pt x="624" y="165"/>
                  </a:cubicBezTo>
                  <a:cubicBezTo>
                    <a:pt x="624" y="169"/>
                    <a:pt x="621" y="172"/>
                    <a:pt x="617" y="172"/>
                  </a:cubicBezTo>
                  <a:close/>
                  <a:moveTo>
                    <a:pt x="617" y="146"/>
                  </a:moveTo>
                  <a:lnTo>
                    <a:pt x="483" y="146"/>
                  </a:lnTo>
                  <a:cubicBezTo>
                    <a:pt x="479" y="146"/>
                    <a:pt x="476" y="143"/>
                    <a:pt x="476" y="139"/>
                  </a:cubicBezTo>
                  <a:cubicBezTo>
                    <a:pt x="476" y="135"/>
                    <a:pt x="479" y="132"/>
                    <a:pt x="483" y="132"/>
                  </a:cubicBezTo>
                  <a:lnTo>
                    <a:pt x="617" y="132"/>
                  </a:lnTo>
                  <a:cubicBezTo>
                    <a:pt x="621" y="132"/>
                    <a:pt x="624" y="135"/>
                    <a:pt x="624" y="139"/>
                  </a:cubicBezTo>
                  <a:cubicBezTo>
                    <a:pt x="624" y="143"/>
                    <a:pt x="621" y="146"/>
                    <a:pt x="617" y="146"/>
                  </a:cubicBezTo>
                  <a:close/>
                  <a:moveTo>
                    <a:pt x="617" y="120"/>
                  </a:moveTo>
                  <a:lnTo>
                    <a:pt x="483" y="120"/>
                  </a:lnTo>
                  <a:cubicBezTo>
                    <a:pt x="479" y="120"/>
                    <a:pt x="476" y="117"/>
                    <a:pt x="476" y="113"/>
                  </a:cubicBezTo>
                  <a:cubicBezTo>
                    <a:pt x="476" y="109"/>
                    <a:pt x="479" y="106"/>
                    <a:pt x="483" y="106"/>
                  </a:cubicBezTo>
                  <a:lnTo>
                    <a:pt x="617" y="106"/>
                  </a:lnTo>
                  <a:cubicBezTo>
                    <a:pt x="621" y="106"/>
                    <a:pt x="624" y="109"/>
                    <a:pt x="624" y="113"/>
                  </a:cubicBezTo>
                  <a:cubicBezTo>
                    <a:pt x="624" y="117"/>
                    <a:pt x="621" y="120"/>
                    <a:pt x="617" y="120"/>
                  </a:cubicBezTo>
                  <a:close/>
                </a:path>
              </a:pathLst>
            </a:custGeom>
            <a:solidFill>
              <a:schemeClr val="bg1"/>
            </a:solid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latin typeface="Segoe UI"/>
              </a:endParaRPr>
            </a:p>
          </p:txBody>
        </p:sp>
        <p:sp>
          <p:nvSpPr>
            <p:cNvPr id="57" name="Freeform 11"/>
            <p:cNvSpPr>
              <a:spLocks noEditPoints="1"/>
            </p:cNvSpPr>
            <p:nvPr/>
          </p:nvSpPr>
          <p:spPr bwMode="auto">
            <a:xfrm>
              <a:off x="10928361" y="4533321"/>
              <a:ext cx="565508" cy="177003"/>
            </a:xfrm>
            <a:custGeom>
              <a:avLst/>
              <a:gdLst>
                <a:gd name="T0" fmla="*/ 640 w 666"/>
                <a:gd name="T1" fmla="*/ 0 h 209"/>
                <a:gd name="T2" fmla="*/ 27 w 666"/>
                <a:gd name="T3" fmla="*/ 0 h 209"/>
                <a:gd name="T4" fmla="*/ 0 w 666"/>
                <a:gd name="T5" fmla="*/ 27 h 209"/>
                <a:gd name="T6" fmla="*/ 0 w 666"/>
                <a:gd name="T7" fmla="*/ 183 h 209"/>
                <a:gd name="T8" fmla="*/ 27 w 666"/>
                <a:gd name="T9" fmla="*/ 209 h 209"/>
                <a:gd name="T10" fmla="*/ 640 w 666"/>
                <a:gd name="T11" fmla="*/ 209 h 209"/>
                <a:gd name="T12" fmla="*/ 666 w 666"/>
                <a:gd name="T13" fmla="*/ 183 h 209"/>
                <a:gd name="T14" fmla="*/ 666 w 666"/>
                <a:gd name="T15" fmla="*/ 27 h 209"/>
                <a:gd name="T16" fmla="*/ 640 w 666"/>
                <a:gd name="T17" fmla="*/ 0 h 209"/>
                <a:gd name="T18" fmla="*/ 57 w 666"/>
                <a:gd name="T19" fmla="*/ 182 h 209"/>
                <a:gd name="T20" fmla="*/ 34 w 666"/>
                <a:gd name="T21" fmla="*/ 158 h 209"/>
                <a:gd name="T22" fmla="*/ 57 w 666"/>
                <a:gd name="T23" fmla="*/ 135 h 209"/>
                <a:gd name="T24" fmla="*/ 81 w 666"/>
                <a:gd name="T25" fmla="*/ 158 h 209"/>
                <a:gd name="T26" fmla="*/ 57 w 666"/>
                <a:gd name="T27" fmla="*/ 182 h 209"/>
                <a:gd name="T28" fmla="*/ 617 w 666"/>
                <a:gd name="T29" fmla="*/ 172 h 209"/>
                <a:gd name="T30" fmla="*/ 483 w 666"/>
                <a:gd name="T31" fmla="*/ 172 h 209"/>
                <a:gd name="T32" fmla="*/ 476 w 666"/>
                <a:gd name="T33" fmla="*/ 165 h 209"/>
                <a:gd name="T34" fmla="*/ 483 w 666"/>
                <a:gd name="T35" fmla="*/ 158 h 209"/>
                <a:gd name="T36" fmla="*/ 617 w 666"/>
                <a:gd name="T37" fmla="*/ 158 h 209"/>
                <a:gd name="T38" fmla="*/ 624 w 666"/>
                <a:gd name="T39" fmla="*/ 165 h 209"/>
                <a:gd name="T40" fmla="*/ 617 w 666"/>
                <a:gd name="T41" fmla="*/ 172 h 209"/>
                <a:gd name="T42" fmla="*/ 617 w 666"/>
                <a:gd name="T43" fmla="*/ 146 h 209"/>
                <a:gd name="T44" fmla="*/ 483 w 666"/>
                <a:gd name="T45" fmla="*/ 146 h 209"/>
                <a:gd name="T46" fmla="*/ 476 w 666"/>
                <a:gd name="T47" fmla="*/ 139 h 209"/>
                <a:gd name="T48" fmla="*/ 483 w 666"/>
                <a:gd name="T49" fmla="*/ 132 h 209"/>
                <a:gd name="T50" fmla="*/ 617 w 666"/>
                <a:gd name="T51" fmla="*/ 132 h 209"/>
                <a:gd name="T52" fmla="*/ 624 w 666"/>
                <a:gd name="T53" fmla="*/ 139 h 209"/>
                <a:gd name="T54" fmla="*/ 617 w 666"/>
                <a:gd name="T55" fmla="*/ 146 h 209"/>
                <a:gd name="T56" fmla="*/ 617 w 666"/>
                <a:gd name="T57" fmla="*/ 120 h 209"/>
                <a:gd name="T58" fmla="*/ 483 w 666"/>
                <a:gd name="T59" fmla="*/ 120 h 209"/>
                <a:gd name="T60" fmla="*/ 476 w 666"/>
                <a:gd name="T61" fmla="*/ 113 h 209"/>
                <a:gd name="T62" fmla="*/ 483 w 666"/>
                <a:gd name="T63" fmla="*/ 106 h 209"/>
                <a:gd name="T64" fmla="*/ 617 w 666"/>
                <a:gd name="T65" fmla="*/ 106 h 209"/>
                <a:gd name="T66" fmla="*/ 624 w 666"/>
                <a:gd name="T67" fmla="*/ 113 h 209"/>
                <a:gd name="T68" fmla="*/ 617 w 666"/>
                <a:gd name="T69" fmla="*/ 12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6" h="209">
                  <a:moveTo>
                    <a:pt x="640" y="0"/>
                  </a:moveTo>
                  <a:lnTo>
                    <a:pt x="27" y="0"/>
                  </a:lnTo>
                  <a:cubicBezTo>
                    <a:pt x="12" y="0"/>
                    <a:pt x="0" y="12"/>
                    <a:pt x="0" y="27"/>
                  </a:cubicBezTo>
                  <a:lnTo>
                    <a:pt x="0" y="183"/>
                  </a:lnTo>
                  <a:cubicBezTo>
                    <a:pt x="0" y="197"/>
                    <a:pt x="12" y="209"/>
                    <a:pt x="27" y="209"/>
                  </a:cubicBezTo>
                  <a:lnTo>
                    <a:pt x="640" y="209"/>
                  </a:lnTo>
                  <a:cubicBezTo>
                    <a:pt x="655" y="209"/>
                    <a:pt x="666" y="197"/>
                    <a:pt x="666" y="183"/>
                  </a:cubicBezTo>
                  <a:lnTo>
                    <a:pt x="666" y="27"/>
                  </a:lnTo>
                  <a:cubicBezTo>
                    <a:pt x="666" y="12"/>
                    <a:pt x="655" y="0"/>
                    <a:pt x="640" y="0"/>
                  </a:cubicBezTo>
                  <a:close/>
                  <a:moveTo>
                    <a:pt x="57" y="182"/>
                  </a:moveTo>
                  <a:cubicBezTo>
                    <a:pt x="44" y="182"/>
                    <a:pt x="34" y="171"/>
                    <a:pt x="34" y="158"/>
                  </a:cubicBezTo>
                  <a:cubicBezTo>
                    <a:pt x="34" y="145"/>
                    <a:pt x="44" y="135"/>
                    <a:pt x="57" y="135"/>
                  </a:cubicBezTo>
                  <a:cubicBezTo>
                    <a:pt x="70" y="135"/>
                    <a:pt x="81" y="145"/>
                    <a:pt x="81" y="158"/>
                  </a:cubicBezTo>
                  <a:cubicBezTo>
                    <a:pt x="81" y="171"/>
                    <a:pt x="70" y="182"/>
                    <a:pt x="57" y="182"/>
                  </a:cubicBezTo>
                  <a:close/>
                  <a:moveTo>
                    <a:pt x="617" y="172"/>
                  </a:moveTo>
                  <a:lnTo>
                    <a:pt x="483" y="172"/>
                  </a:lnTo>
                  <a:cubicBezTo>
                    <a:pt x="479" y="172"/>
                    <a:pt x="476" y="169"/>
                    <a:pt x="476" y="165"/>
                  </a:cubicBezTo>
                  <a:cubicBezTo>
                    <a:pt x="476" y="161"/>
                    <a:pt x="479" y="158"/>
                    <a:pt x="483" y="158"/>
                  </a:cubicBezTo>
                  <a:lnTo>
                    <a:pt x="617" y="158"/>
                  </a:lnTo>
                  <a:cubicBezTo>
                    <a:pt x="621" y="158"/>
                    <a:pt x="624" y="161"/>
                    <a:pt x="624" y="165"/>
                  </a:cubicBezTo>
                  <a:cubicBezTo>
                    <a:pt x="624" y="169"/>
                    <a:pt x="621" y="172"/>
                    <a:pt x="617" y="172"/>
                  </a:cubicBezTo>
                  <a:close/>
                  <a:moveTo>
                    <a:pt x="617" y="146"/>
                  </a:moveTo>
                  <a:lnTo>
                    <a:pt x="483" y="146"/>
                  </a:lnTo>
                  <a:cubicBezTo>
                    <a:pt x="479" y="146"/>
                    <a:pt x="476" y="143"/>
                    <a:pt x="476" y="139"/>
                  </a:cubicBezTo>
                  <a:cubicBezTo>
                    <a:pt x="476" y="135"/>
                    <a:pt x="479" y="132"/>
                    <a:pt x="483" y="132"/>
                  </a:cubicBezTo>
                  <a:lnTo>
                    <a:pt x="617" y="132"/>
                  </a:lnTo>
                  <a:cubicBezTo>
                    <a:pt x="621" y="132"/>
                    <a:pt x="624" y="135"/>
                    <a:pt x="624" y="139"/>
                  </a:cubicBezTo>
                  <a:cubicBezTo>
                    <a:pt x="624" y="143"/>
                    <a:pt x="621" y="146"/>
                    <a:pt x="617" y="146"/>
                  </a:cubicBezTo>
                  <a:close/>
                  <a:moveTo>
                    <a:pt x="617" y="120"/>
                  </a:moveTo>
                  <a:lnTo>
                    <a:pt x="483" y="120"/>
                  </a:lnTo>
                  <a:cubicBezTo>
                    <a:pt x="479" y="120"/>
                    <a:pt x="476" y="117"/>
                    <a:pt x="476" y="113"/>
                  </a:cubicBezTo>
                  <a:cubicBezTo>
                    <a:pt x="476" y="109"/>
                    <a:pt x="479" y="106"/>
                    <a:pt x="483" y="106"/>
                  </a:cubicBezTo>
                  <a:lnTo>
                    <a:pt x="617" y="106"/>
                  </a:lnTo>
                  <a:cubicBezTo>
                    <a:pt x="621" y="106"/>
                    <a:pt x="624" y="109"/>
                    <a:pt x="624" y="113"/>
                  </a:cubicBezTo>
                  <a:cubicBezTo>
                    <a:pt x="624" y="117"/>
                    <a:pt x="621" y="120"/>
                    <a:pt x="617" y="120"/>
                  </a:cubicBezTo>
                  <a:close/>
                </a:path>
              </a:pathLst>
            </a:custGeom>
            <a:solidFill>
              <a:schemeClr val="bg1"/>
            </a:solid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latin typeface="Segoe UI"/>
              </a:endParaRPr>
            </a:p>
          </p:txBody>
        </p:sp>
        <p:sp>
          <p:nvSpPr>
            <p:cNvPr id="58" name="Freeform 11"/>
            <p:cNvSpPr>
              <a:spLocks noEditPoints="1"/>
            </p:cNvSpPr>
            <p:nvPr/>
          </p:nvSpPr>
          <p:spPr bwMode="auto">
            <a:xfrm>
              <a:off x="10928361" y="4326329"/>
              <a:ext cx="565508" cy="177003"/>
            </a:xfrm>
            <a:custGeom>
              <a:avLst/>
              <a:gdLst>
                <a:gd name="T0" fmla="*/ 640 w 666"/>
                <a:gd name="T1" fmla="*/ 0 h 209"/>
                <a:gd name="T2" fmla="*/ 27 w 666"/>
                <a:gd name="T3" fmla="*/ 0 h 209"/>
                <a:gd name="T4" fmla="*/ 0 w 666"/>
                <a:gd name="T5" fmla="*/ 27 h 209"/>
                <a:gd name="T6" fmla="*/ 0 w 666"/>
                <a:gd name="T7" fmla="*/ 183 h 209"/>
                <a:gd name="T8" fmla="*/ 27 w 666"/>
                <a:gd name="T9" fmla="*/ 209 h 209"/>
                <a:gd name="T10" fmla="*/ 640 w 666"/>
                <a:gd name="T11" fmla="*/ 209 h 209"/>
                <a:gd name="T12" fmla="*/ 666 w 666"/>
                <a:gd name="T13" fmla="*/ 183 h 209"/>
                <a:gd name="T14" fmla="*/ 666 w 666"/>
                <a:gd name="T15" fmla="*/ 27 h 209"/>
                <a:gd name="T16" fmla="*/ 640 w 666"/>
                <a:gd name="T17" fmla="*/ 0 h 209"/>
                <a:gd name="T18" fmla="*/ 57 w 666"/>
                <a:gd name="T19" fmla="*/ 182 h 209"/>
                <a:gd name="T20" fmla="*/ 34 w 666"/>
                <a:gd name="T21" fmla="*/ 158 h 209"/>
                <a:gd name="T22" fmla="*/ 57 w 666"/>
                <a:gd name="T23" fmla="*/ 135 h 209"/>
                <a:gd name="T24" fmla="*/ 81 w 666"/>
                <a:gd name="T25" fmla="*/ 158 h 209"/>
                <a:gd name="T26" fmla="*/ 57 w 666"/>
                <a:gd name="T27" fmla="*/ 182 h 209"/>
                <a:gd name="T28" fmla="*/ 617 w 666"/>
                <a:gd name="T29" fmla="*/ 172 h 209"/>
                <a:gd name="T30" fmla="*/ 483 w 666"/>
                <a:gd name="T31" fmla="*/ 172 h 209"/>
                <a:gd name="T32" fmla="*/ 476 w 666"/>
                <a:gd name="T33" fmla="*/ 165 h 209"/>
                <a:gd name="T34" fmla="*/ 483 w 666"/>
                <a:gd name="T35" fmla="*/ 158 h 209"/>
                <a:gd name="T36" fmla="*/ 617 w 666"/>
                <a:gd name="T37" fmla="*/ 158 h 209"/>
                <a:gd name="T38" fmla="*/ 624 w 666"/>
                <a:gd name="T39" fmla="*/ 165 h 209"/>
                <a:gd name="T40" fmla="*/ 617 w 666"/>
                <a:gd name="T41" fmla="*/ 172 h 209"/>
                <a:gd name="T42" fmla="*/ 617 w 666"/>
                <a:gd name="T43" fmla="*/ 146 h 209"/>
                <a:gd name="T44" fmla="*/ 483 w 666"/>
                <a:gd name="T45" fmla="*/ 146 h 209"/>
                <a:gd name="T46" fmla="*/ 476 w 666"/>
                <a:gd name="T47" fmla="*/ 139 h 209"/>
                <a:gd name="T48" fmla="*/ 483 w 666"/>
                <a:gd name="T49" fmla="*/ 132 h 209"/>
                <a:gd name="T50" fmla="*/ 617 w 666"/>
                <a:gd name="T51" fmla="*/ 132 h 209"/>
                <a:gd name="T52" fmla="*/ 624 w 666"/>
                <a:gd name="T53" fmla="*/ 139 h 209"/>
                <a:gd name="T54" fmla="*/ 617 w 666"/>
                <a:gd name="T55" fmla="*/ 146 h 209"/>
                <a:gd name="T56" fmla="*/ 617 w 666"/>
                <a:gd name="T57" fmla="*/ 120 h 209"/>
                <a:gd name="T58" fmla="*/ 483 w 666"/>
                <a:gd name="T59" fmla="*/ 120 h 209"/>
                <a:gd name="T60" fmla="*/ 476 w 666"/>
                <a:gd name="T61" fmla="*/ 113 h 209"/>
                <a:gd name="T62" fmla="*/ 483 w 666"/>
                <a:gd name="T63" fmla="*/ 106 h 209"/>
                <a:gd name="T64" fmla="*/ 617 w 666"/>
                <a:gd name="T65" fmla="*/ 106 h 209"/>
                <a:gd name="T66" fmla="*/ 624 w 666"/>
                <a:gd name="T67" fmla="*/ 113 h 209"/>
                <a:gd name="T68" fmla="*/ 617 w 666"/>
                <a:gd name="T69" fmla="*/ 12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6" h="209">
                  <a:moveTo>
                    <a:pt x="640" y="0"/>
                  </a:moveTo>
                  <a:lnTo>
                    <a:pt x="27" y="0"/>
                  </a:lnTo>
                  <a:cubicBezTo>
                    <a:pt x="12" y="0"/>
                    <a:pt x="0" y="12"/>
                    <a:pt x="0" y="27"/>
                  </a:cubicBezTo>
                  <a:lnTo>
                    <a:pt x="0" y="183"/>
                  </a:lnTo>
                  <a:cubicBezTo>
                    <a:pt x="0" y="197"/>
                    <a:pt x="12" y="209"/>
                    <a:pt x="27" y="209"/>
                  </a:cubicBezTo>
                  <a:lnTo>
                    <a:pt x="640" y="209"/>
                  </a:lnTo>
                  <a:cubicBezTo>
                    <a:pt x="655" y="209"/>
                    <a:pt x="666" y="197"/>
                    <a:pt x="666" y="183"/>
                  </a:cubicBezTo>
                  <a:lnTo>
                    <a:pt x="666" y="27"/>
                  </a:lnTo>
                  <a:cubicBezTo>
                    <a:pt x="666" y="12"/>
                    <a:pt x="655" y="0"/>
                    <a:pt x="640" y="0"/>
                  </a:cubicBezTo>
                  <a:close/>
                  <a:moveTo>
                    <a:pt x="57" y="182"/>
                  </a:moveTo>
                  <a:cubicBezTo>
                    <a:pt x="44" y="182"/>
                    <a:pt x="34" y="171"/>
                    <a:pt x="34" y="158"/>
                  </a:cubicBezTo>
                  <a:cubicBezTo>
                    <a:pt x="34" y="145"/>
                    <a:pt x="44" y="135"/>
                    <a:pt x="57" y="135"/>
                  </a:cubicBezTo>
                  <a:cubicBezTo>
                    <a:pt x="70" y="135"/>
                    <a:pt x="81" y="145"/>
                    <a:pt x="81" y="158"/>
                  </a:cubicBezTo>
                  <a:cubicBezTo>
                    <a:pt x="81" y="171"/>
                    <a:pt x="70" y="182"/>
                    <a:pt x="57" y="182"/>
                  </a:cubicBezTo>
                  <a:close/>
                  <a:moveTo>
                    <a:pt x="617" y="172"/>
                  </a:moveTo>
                  <a:lnTo>
                    <a:pt x="483" y="172"/>
                  </a:lnTo>
                  <a:cubicBezTo>
                    <a:pt x="479" y="172"/>
                    <a:pt x="476" y="169"/>
                    <a:pt x="476" y="165"/>
                  </a:cubicBezTo>
                  <a:cubicBezTo>
                    <a:pt x="476" y="161"/>
                    <a:pt x="479" y="158"/>
                    <a:pt x="483" y="158"/>
                  </a:cubicBezTo>
                  <a:lnTo>
                    <a:pt x="617" y="158"/>
                  </a:lnTo>
                  <a:cubicBezTo>
                    <a:pt x="621" y="158"/>
                    <a:pt x="624" y="161"/>
                    <a:pt x="624" y="165"/>
                  </a:cubicBezTo>
                  <a:cubicBezTo>
                    <a:pt x="624" y="169"/>
                    <a:pt x="621" y="172"/>
                    <a:pt x="617" y="172"/>
                  </a:cubicBezTo>
                  <a:close/>
                  <a:moveTo>
                    <a:pt x="617" y="146"/>
                  </a:moveTo>
                  <a:lnTo>
                    <a:pt x="483" y="146"/>
                  </a:lnTo>
                  <a:cubicBezTo>
                    <a:pt x="479" y="146"/>
                    <a:pt x="476" y="143"/>
                    <a:pt x="476" y="139"/>
                  </a:cubicBezTo>
                  <a:cubicBezTo>
                    <a:pt x="476" y="135"/>
                    <a:pt x="479" y="132"/>
                    <a:pt x="483" y="132"/>
                  </a:cubicBezTo>
                  <a:lnTo>
                    <a:pt x="617" y="132"/>
                  </a:lnTo>
                  <a:cubicBezTo>
                    <a:pt x="621" y="132"/>
                    <a:pt x="624" y="135"/>
                    <a:pt x="624" y="139"/>
                  </a:cubicBezTo>
                  <a:cubicBezTo>
                    <a:pt x="624" y="143"/>
                    <a:pt x="621" y="146"/>
                    <a:pt x="617" y="146"/>
                  </a:cubicBezTo>
                  <a:close/>
                  <a:moveTo>
                    <a:pt x="617" y="120"/>
                  </a:moveTo>
                  <a:lnTo>
                    <a:pt x="483" y="120"/>
                  </a:lnTo>
                  <a:cubicBezTo>
                    <a:pt x="479" y="120"/>
                    <a:pt x="476" y="117"/>
                    <a:pt x="476" y="113"/>
                  </a:cubicBezTo>
                  <a:cubicBezTo>
                    <a:pt x="476" y="109"/>
                    <a:pt x="479" y="106"/>
                    <a:pt x="483" y="106"/>
                  </a:cubicBezTo>
                  <a:lnTo>
                    <a:pt x="617" y="106"/>
                  </a:lnTo>
                  <a:cubicBezTo>
                    <a:pt x="621" y="106"/>
                    <a:pt x="624" y="109"/>
                    <a:pt x="624" y="113"/>
                  </a:cubicBezTo>
                  <a:cubicBezTo>
                    <a:pt x="624" y="117"/>
                    <a:pt x="621" y="120"/>
                    <a:pt x="617" y="120"/>
                  </a:cubicBezTo>
                  <a:close/>
                </a:path>
              </a:pathLst>
            </a:custGeom>
            <a:solidFill>
              <a:schemeClr val="bg1"/>
            </a:solid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latin typeface="Segoe UI"/>
              </a:endParaRPr>
            </a:p>
          </p:txBody>
        </p:sp>
        <p:sp>
          <p:nvSpPr>
            <p:cNvPr id="59" name="Freeform 11"/>
            <p:cNvSpPr>
              <a:spLocks noEditPoints="1"/>
            </p:cNvSpPr>
            <p:nvPr/>
          </p:nvSpPr>
          <p:spPr bwMode="auto">
            <a:xfrm>
              <a:off x="10928361" y="4119338"/>
              <a:ext cx="565508" cy="177003"/>
            </a:xfrm>
            <a:custGeom>
              <a:avLst/>
              <a:gdLst>
                <a:gd name="T0" fmla="*/ 640 w 666"/>
                <a:gd name="T1" fmla="*/ 0 h 209"/>
                <a:gd name="T2" fmla="*/ 27 w 666"/>
                <a:gd name="T3" fmla="*/ 0 h 209"/>
                <a:gd name="T4" fmla="*/ 0 w 666"/>
                <a:gd name="T5" fmla="*/ 27 h 209"/>
                <a:gd name="T6" fmla="*/ 0 w 666"/>
                <a:gd name="T7" fmla="*/ 183 h 209"/>
                <a:gd name="T8" fmla="*/ 27 w 666"/>
                <a:gd name="T9" fmla="*/ 209 h 209"/>
                <a:gd name="T10" fmla="*/ 640 w 666"/>
                <a:gd name="T11" fmla="*/ 209 h 209"/>
                <a:gd name="T12" fmla="*/ 666 w 666"/>
                <a:gd name="T13" fmla="*/ 183 h 209"/>
                <a:gd name="T14" fmla="*/ 666 w 666"/>
                <a:gd name="T15" fmla="*/ 27 h 209"/>
                <a:gd name="T16" fmla="*/ 640 w 666"/>
                <a:gd name="T17" fmla="*/ 0 h 209"/>
                <a:gd name="T18" fmla="*/ 57 w 666"/>
                <a:gd name="T19" fmla="*/ 182 h 209"/>
                <a:gd name="T20" fmla="*/ 34 w 666"/>
                <a:gd name="T21" fmla="*/ 158 h 209"/>
                <a:gd name="T22" fmla="*/ 57 w 666"/>
                <a:gd name="T23" fmla="*/ 135 h 209"/>
                <a:gd name="T24" fmla="*/ 81 w 666"/>
                <a:gd name="T25" fmla="*/ 158 h 209"/>
                <a:gd name="T26" fmla="*/ 57 w 666"/>
                <a:gd name="T27" fmla="*/ 182 h 209"/>
                <a:gd name="T28" fmla="*/ 617 w 666"/>
                <a:gd name="T29" fmla="*/ 172 h 209"/>
                <a:gd name="T30" fmla="*/ 483 w 666"/>
                <a:gd name="T31" fmla="*/ 172 h 209"/>
                <a:gd name="T32" fmla="*/ 476 w 666"/>
                <a:gd name="T33" fmla="*/ 165 h 209"/>
                <a:gd name="T34" fmla="*/ 483 w 666"/>
                <a:gd name="T35" fmla="*/ 158 h 209"/>
                <a:gd name="T36" fmla="*/ 617 w 666"/>
                <a:gd name="T37" fmla="*/ 158 h 209"/>
                <a:gd name="T38" fmla="*/ 624 w 666"/>
                <a:gd name="T39" fmla="*/ 165 h 209"/>
                <a:gd name="T40" fmla="*/ 617 w 666"/>
                <a:gd name="T41" fmla="*/ 172 h 209"/>
                <a:gd name="T42" fmla="*/ 617 w 666"/>
                <a:gd name="T43" fmla="*/ 146 h 209"/>
                <a:gd name="T44" fmla="*/ 483 w 666"/>
                <a:gd name="T45" fmla="*/ 146 h 209"/>
                <a:gd name="T46" fmla="*/ 476 w 666"/>
                <a:gd name="T47" fmla="*/ 139 h 209"/>
                <a:gd name="T48" fmla="*/ 483 w 666"/>
                <a:gd name="T49" fmla="*/ 132 h 209"/>
                <a:gd name="T50" fmla="*/ 617 w 666"/>
                <a:gd name="T51" fmla="*/ 132 h 209"/>
                <a:gd name="T52" fmla="*/ 624 w 666"/>
                <a:gd name="T53" fmla="*/ 139 h 209"/>
                <a:gd name="T54" fmla="*/ 617 w 666"/>
                <a:gd name="T55" fmla="*/ 146 h 209"/>
                <a:gd name="T56" fmla="*/ 617 w 666"/>
                <a:gd name="T57" fmla="*/ 120 h 209"/>
                <a:gd name="T58" fmla="*/ 483 w 666"/>
                <a:gd name="T59" fmla="*/ 120 h 209"/>
                <a:gd name="T60" fmla="*/ 476 w 666"/>
                <a:gd name="T61" fmla="*/ 113 h 209"/>
                <a:gd name="T62" fmla="*/ 483 w 666"/>
                <a:gd name="T63" fmla="*/ 106 h 209"/>
                <a:gd name="T64" fmla="*/ 617 w 666"/>
                <a:gd name="T65" fmla="*/ 106 h 209"/>
                <a:gd name="T66" fmla="*/ 624 w 666"/>
                <a:gd name="T67" fmla="*/ 113 h 209"/>
                <a:gd name="T68" fmla="*/ 617 w 666"/>
                <a:gd name="T69" fmla="*/ 12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6" h="209">
                  <a:moveTo>
                    <a:pt x="640" y="0"/>
                  </a:moveTo>
                  <a:lnTo>
                    <a:pt x="27" y="0"/>
                  </a:lnTo>
                  <a:cubicBezTo>
                    <a:pt x="12" y="0"/>
                    <a:pt x="0" y="12"/>
                    <a:pt x="0" y="27"/>
                  </a:cubicBezTo>
                  <a:lnTo>
                    <a:pt x="0" y="183"/>
                  </a:lnTo>
                  <a:cubicBezTo>
                    <a:pt x="0" y="197"/>
                    <a:pt x="12" y="209"/>
                    <a:pt x="27" y="209"/>
                  </a:cubicBezTo>
                  <a:lnTo>
                    <a:pt x="640" y="209"/>
                  </a:lnTo>
                  <a:cubicBezTo>
                    <a:pt x="655" y="209"/>
                    <a:pt x="666" y="197"/>
                    <a:pt x="666" y="183"/>
                  </a:cubicBezTo>
                  <a:lnTo>
                    <a:pt x="666" y="27"/>
                  </a:lnTo>
                  <a:cubicBezTo>
                    <a:pt x="666" y="12"/>
                    <a:pt x="655" y="0"/>
                    <a:pt x="640" y="0"/>
                  </a:cubicBezTo>
                  <a:close/>
                  <a:moveTo>
                    <a:pt x="57" y="182"/>
                  </a:moveTo>
                  <a:cubicBezTo>
                    <a:pt x="44" y="182"/>
                    <a:pt x="34" y="171"/>
                    <a:pt x="34" y="158"/>
                  </a:cubicBezTo>
                  <a:cubicBezTo>
                    <a:pt x="34" y="145"/>
                    <a:pt x="44" y="135"/>
                    <a:pt x="57" y="135"/>
                  </a:cubicBezTo>
                  <a:cubicBezTo>
                    <a:pt x="70" y="135"/>
                    <a:pt x="81" y="145"/>
                    <a:pt x="81" y="158"/>
                  </a:cubicBezTo>
                  <a:cubicBezTo>
                    <a:pt x="81" y="171"/>
                    <a:pt x="70" y="182"/>
                    <a:pt x="57" y="182"/>
                  </a:cubicBezTo>
                  <a:close/>
                  <a:moveTo>
                    <a:pt x="617" y="172"/>
                  </a:moveTo>
                  <a:lnTo>
                    <a:pt x="483" y="172"/>
                  </a:lnTo>
                  <a:cubicBezTo>
                    <a:pt x="479" y="172"/>
                    <a:pt x="476" y="169"/>
                    <a:pt x="476" y="165"/>
                  </a:cubicBezTo>
                  <a:cubicBezTo>
                    <a:pt x="476" y="161"/>
                    <a:pt x="479" y="158"/>
                    <a:pt x="483" y="158"/>
                  </a:cubicBezTo>
                  <a:lnTo>
                    <a:pt x="617" y="158"/>
                  </a:lnTo>
                  <a:cubicBezTo>
                    <a:pt x="621" y="158"/>
                    <a:pt x="624" y="161"/>
                    <a:pt x="624" y="165"/>
                  </a:cubicBezTo>
                  <a:cubicBezTo>
                    <a:pt x="624" y="169"/>
                    <a:pt x="621" y="172"/>
                    <a:pt x="617" y="172"/>
                  </a:cubicBezTo>
                  <a:close/>
                  <a:moveTo>
                    <a:pt x="617" y="146"/>
                  </a:moveTo>
                  <a:lnTo>
                    <a:pt x="483" y="146"/>
                  </a:lnTo>
                  <a:cubicBezTo>
                    <a:pt x="479" y="146"/>
                    <a:pt x="476" y="143"/>
                    <a:pt x="476" y="139"/>
                  </a:cubicBezTo>
                  <a:cubicBezTo>
                    <a:pt x="476" y="135"/>
                    <a:pt x="479" y="132"/>
                    <a:pt x="483" y="132"/>
                  </a:cubicBezTo>
                  <a:lnTo>
                    <a:pt x="617" y="132"/>
                  </a:lnTo>
                  <a:cubicBezTo>
                    <a:pt x="621" y="132"/>
                    <a:pt x="624" y="135"/>
                    <a:pt x="624" y="139"/>
                  </a:cubicBezTo>
                  <a:cubicBezTo>
                    <a:pt x="624" y="143"/>
                    <a:pt x="621" y="146"/>
                    <a:pt x="617" y="146"/>
                  </a:cubicBezTo>
                  <a:close/>
                  <a:moveTo>
                    <a:pt x="617" y="120"/>
                  </a:moveTo>
                  <a:lnTo>
                    <a:pt x="483" y="120"/>
                  </a:lnTo>
                  <a:cubicBezTo>
                    <a:pt x="479" y="120"/>
                    <a:pt x="476" y="117"/>
                    <a:pt x="476" y="113"/>
                  </a:cubicBezTo>
                  <a:cubicBezTo>
                    <a:pt x="476" y="109"/>
                    <a:pt x="479" y="106"/>
                    <a:pt x="483" y="106"/>
                  </a:cubicBezTo>
                  <a:lnTo>
                    <a:pt x="617" y="106"/>
                  </a:lnTo>
                  <a:cubicBezTo>
                    <a:pt x="621" y="106"/>
                    <a:pt x="624" y="109"/>
                    <a:pt x="624" y="113"/>
                  </a:cubicBezTo>
                  <a:cubicBezTo>
                    <a:pt x="624" y="117"/>
                    <a:pt x="621" y="120"/>
                    <a:pt x="617" y="120"/>
                  </a:cubicBezTo>
                  <a:close/>
                </a:path>
              </a:pathLst>
            </a:custGeom>
            <a:solidFill>
              <a:schemeClr val="bg1"/>
            </a:solid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latin typeface="Segoe UI"/>
              </a:endParaRPr>
            </a:p>
          </p:txBody>
        </p:sp>
        <p:sp>
          <p:nvSpPr>
            <p:cNvPr id="60" name="Freeform 11"/>
            <p:cNvSpPr>
              <a:spLocks noEditPoints="1"/>
            </p:cNvSpPr>
            <p:nvPr/>
          </p:nvSpPr>
          <p:spPr bwMode="auto">
            <a:xfrm>
              <a:off x="8516715" y="4533321"/>
              <a:ext cx="565508" cy="177003"/>
            </a:xfrm>
            <a:custGeom>
              <a:avLst/>
              <a:gdLst>
                <a:gd name="T0" fmla="*/ 640 w 666"/>
                <a:gd name="T1" fmla="*/ 0 h 209"/>
                <a:gd name="T2" fmla="*/ 27 w 666"/>
                <a:gd name="T3" fmla="*/ 0 h 209"/>
                <a:gd name="T4" fmla="*/ 0 w 666"/>
                <a:gd name="T5" fmla="*/ 27 h 209"/>
                <a:gd name="T6" fmla="*/ 0 w 666"/>
                <a:gd name="T7" fmla="*/ 183 h 209"/>
                <a:gd name="T8" fmla="*/ 27 w 666"/>
                <a:gd name="T9" fmla="*/ 209 h 209"/>
                <a:gd name="T10" fmla="*/ 640 w 666"/>
                <a:gd name="T11" fmla="*/ 209 h 209"/>
                <a:gd name="T12" fmla="*/ 666 w 666"/>
                <a:gd name="T13" fmla="*/ 183 h 209"/>
                <a:gd name="T14" fmla="*/ 666 w 666"/>
                <a:gd name="T15" fmla="*/ 27 h 209"/>
                <a:gd name="T16" fmla="*/ 640 w 666"/>
                <a:gd name="T17" fmla="*/ 0 h 209"/>
                <a:gd name="T18" fmla="*/ 57 w 666"/>
                <a:gd name="T19" fmla="*/ 182 h 209"/>
                <a:gd name="T20" fmla="*/ 34 w 666"/>
                <a:gd name="T21" fmla="*/ 158 h 209"/>
                <a:gd name="T22" fmla="*/ 57 w 666"/>
                <a:gd name="T23" fmla="*/ 135 h 209"/>
                <a:gd name="T24" fmla="*/ 81 w 666"/>
                <a:gd name="T25" fmla="*/ 158 h 209"/>
                <a:gd name="T26" fmla="*/ 57 w 666"/>
                <a:gd name="T27" fmla="*/ 182 h 209"/>
                <a:gd name="T28" fmla="*/ 617 w 666"/>
                <a:gd name="T29" fmla="*/ 172 h 209"/>
                <a:gd name="T30" fmla="*/ 483 w 666"/>
                <a:gd name="T31" fmla="*/ 172 h 209"/>
                <a:gd name="T32" fmla="*/ 476 w 666"/>
                <a:gd name="T33" fmla="*/ 165 h 209"/>
                <a:gd name="T34" fmla="*/ 483 w 666"/>
                <a:gd name="T35" fmla="*/ 158 h 209"/>
                <a:gd name="T36" fmla="*/ 617 w 666"/>
                <a:gd name="T37" fmla="*/ 158 h 209"/>
                <a:gd name="T38" fmla="*/ 624 w 666"/>
                <a:gd name="T39" fmla="*/ 165 h 209"/>
                <a:gd name="T40" fmla="*/ 617 w 666"/>
                <a:gd name="T41" fmla="*/ 172 h 209"/>
                <a:gd name="T42" fmla="*/ 617 w 666"/>
                <a:gd name="T43" fmla="*/ 146 h 209"/>
                <a:gd name="T44" fmla="*/ 483 w 666"/>
                <a:gd name="T45" fmla="*/ 146 h 209"/>
                <a:gd name="T46" fmla="*/ 476 w 666"/>
                <a:gd name="T47" fmla="*/ 139 h 209"/>
                <a:gd name="T48" fmla="*/ 483 w 666"/>
                <a:gd name="T49" fmla="*/ 132 h 209"/>
                <a:gd name="T50" fmla="*/ 617 w 666"/>
                <a:gd name="T51" fmla="*/ 132 h 209"/>
                <a:gd name="T52" fmla="*/ 624 w 666"/>
                <a:gd name="T53" fmla="*/ 139 h 209"/>
                <a:gd name="T54" fmla="*/ 617 w 666"/>
                <a:gd name="T55" fmla="*/ 146 h 209"/>
                <a:gd name="T56" fmla="*/ 617 w 666"/>
                <a:gd name="T57" fmla="*/ 120 h 209"/>
                <a:gd name="T58" fmla="*/ 483 w 666"/>
                <a:gd name="T59" fmla="*/ 120 h 209"/>
                <a:gd name="T60" fmla="*/ 476 w 666"/>
                <a:gd name="T61" fmla="*/ 113 h 209"/>
                <a:gd name="T62" fmla="*/ 483 w 666"/>
                <a:gd name="T63" fmla="*/ 106 h 209"/>
                <a:gd name="T64" fmla="*/ 617 w 666"/>
                <a:gd name="T65" fmla="*/ 106 h 209"/>
                <a:gd name="T66" fmla="*/ 624 w 666"/>
                <a:gd name="T67" fmla="*/ 113 h 209"/>
                <a:gd name="T68" fmla="*/ 617 w 666"/>
                <a:gd name="T69" fmla="*/ 12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6" h="209">
                  <a:moveTo>
                    <a:pt x="640" y="0"/>
                  </a:moveTo>
                  <a:lnTo>
                    <a:pt x="27" y="0"/>
                  </a:lnTo>
                  <a:cubicBezTo>
                    <a:pt x="12" y="0"/>
                    <a:pt x="0" y="12"/>
                    <a:pt x="0" y="27"/>
                  </a:cubicBezTo>
                  <a:lnTo>
                    <a:pt x="0" y="183"/>
                  </a:lnTo>
                  <a:cubicBezTo>
                    <a:pt x="0" y="197"/>
                    <a:pt x="12" y="209"/>
                    <a:pt x="27" y="209"/>
                  </a:cubicBezTo>
                  <a:lnTo>
                    <a:pt x="640" y="209"/>
                  </a:lnTo>
                  <a:cubicBezTo>
                    <a:pt x="655" y="209"/>
                    <a:pt x="666" y="197"/>
                    <a:pt x="666" y="183"/>
                  </a:cubicBezTo>
                  <a:lnTo>
                    <a:pt x="666" y="27"/>
                  </a:lnTo>
                  <a:cubicBezTo>
                    <a:pt x="666" y="12"/>
                    <a:pt x="655" y="0"/>
                    <a:pt x="640" y="0"/>
                  </a:cubicBezTo>
                  <a:close/>
                  <a:moveTo>
                    <a:pt x="57" y="182"/>
                  </a:moveTo>
                  <a:cubicBezTo>
                    <a:pt x="44" y="182"/>
                    <a:pt x="34" y="171"/>
                    <a:pt x="34" y="158"/>
                  </a:cubicBezTo>
                  <a:cubicBezTo>
                    <a:pt x="34" y="145"/>
                    <a:pt x="44" y="135"/>
                    <a:pt x="57" y="135"/>
                  </a:cubicBezTo>
                  <a:cubicBezTo>
                    <a:pt x="70" y="135"/>
                    <a:pt x="81" y="145"/>
                    <a:pt x="81" y="158"/>
                  </a:cubicBezTo>
                  <a:cubicBezTo>
                    <a:pt x="81" y="171"/>
                    <a:pt x="70" y="182"/>
                    <a:pt x="57" y="182"/>
                  </a:cubicBezTo>
                  <a:close/>
                  <a:moveTo>
                    <a:pt x="617" y="172"/>
                  </a:moveTo>
                  <a:lnTo>
                    <a:pt x="483" y="172"/>
                  </a:lnTo>
                  <a:cubicBezTo>
                    <a:pt x="479" y="172"/>
                    <a:pt x="476" y="169"/>
                    <a:pt x="476" y="165"/>
                  </a:cubicBezTo>
                  <a:cubicBezTo>
                    <a:pt x="476" y="161"/>
                    <a:pt x="479" y="158"/>
                    <a:pt x="483" y="158"/>
                  </a:cubicBezTo>
                  <a:lnTo>
                    <a:pt x="617" y="158"/>
                  </a:lnTo>
                  <a:cubicBezTo>
                    <a:pt x="621" y="158"/>
                    <a:pt x="624" y="161"/>
                    <a:pt x="624" y="165"/>
                  </a:cubicBezTo>
                  <a:cubicBezTo>
                    <a:pt x="624" y="169"/>
                    <a:pt x="621" y="172"/>
                    <a:pt x="617" y="172"/>
                  </a:cubicBezTo>
                  <a:close/>
                  <a:moveTo>
                    <a:pt x="617" y="146"/>
                  </a:moveTo>
                  <a:lnTo>
                    <a:pt x="483" y="146"/>
                  </a:lnTo>
                  <a:cubicBezTo>
                    <a:pt x="479" y="146"/>
                    <a:pt x="476" y="143"/>
                    <a:pt x="476" y="139"/>
                  </a:cubicBezTo>
                  <a:cubicBezTo>
                    <a:pt x="476" y="135"/>
                    <a:pt x="479" y="132"/>
                    <a:pt x="483" y="132"/>
                  </a:cubicBezTo>
                  <a:lnTo>
                    <a:pt x="617" y="132"/>
                  </a:lnTo>
                  <a:cubicBezTo>
                    <a:pt x="621" y="132"/>
                    <a:pt x="624" y="135"/>
                    <a:pt x="624" y="139"/>
                  </a:cubicBezTo>
                  <a:cubicBezTo>
                    <a:pt x="624" y="143"/>
                    <a:pt x="621" y="146"/>
                    <a:pt x="617" y="146"/>
                  </a:cubicBezTo>
                  <a:close/>
                  <a:moveTo>
                    <a:pt x="617" y="120"/>
                  </a:moveTo>
                  <a:lnTo>
                    <a:pt x="483" y="120"/>
                  </a:lnTo>
                  <a:cubicBezTo>
                    <a:pt x="479" y="120"/>
                    <a:pt x="476" y="117"/>
                    <a:pt x="476" y="113"/>
                  </a:cubicBezTo>
                  <a:cubicBezTo>
                    <a:pt x="476" y="109"/>
                    <a:pt x="479" y="106"/>
                    <a:pt x="483" y="106"/>
                  </a:cubicBezTo>
                  <a:lnTo>
                    <a:pt x="617" y="106"/>
                  </a:lnTo>
                  <a:cubicBezTo>
                    <a:pt x="621" y="106"/>
                    <a:pt x="624" y="109"/>
                    <a:pt x="624" y="113"/>
                  </a:cubicBezTo>
                  <a:cubicBezTo>
                    <a:pt x="624" y="117"/>
                    <a:pt x="621" y="120"/>
                    <a:pt x="617" y="120"/>
                  </a:cubicBezTo>
                  <a:close/>
                </a:path>
              </a:pathLst>
            </a:custGeom>
            <a:solidFill>
              <a:schemeClr val="bg1"/>
            </a:solid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latin typeface="Segoe UI"/>
              </a:endParaRPr>
            </a:p>
          </p:txBody>
        </p:sp>
        <p:sp>
          <p:nvSpPr>
            <p:cNvPr id="61" name="Freeform 11"/>
            <p:cNvSpPr>
              <a:spLocks noEditPoints="1"/>
            </p:cNvSpPr>
            <p:nvPr/>
          </p:nvSpPr>
          <p:spPr bwMode="auto">
            <a:xfrm>
              <a:off x="8516715" y="4326329"/>
              <a:ext cx="565508" cy="177003"/>
            </a:xfrm>
            <a:custGeom>
              <a:avLst/>
              <a:gdLst>
                <a:gd name="T0" fmla="*/ 640 w 666"/>
                <a:gd name="T1" fmla="*/ 0 h 209"/>
                <a:gd name="T2" fmla="*/ 27 w 666"/>
                <a:gd name="T3" fmla="*/ 0 h 209"/>
                <a:gd name="T4" fmla="*/ 0 w 666"/>
                <a:gd name="T5" fmla="*/ 27 h 209"/>
                <a:gd name="T6" fmla="*/ 0 w 666"/>
                <a:gd name="T7" fmla="*/ 183 h 209"/>
                <a:gd name="T8" fmla="*/ 27 w 666"/>
                <a:gd name="T9" fmla="*/ 209 h 209"/>
                <a:gd name="T10" fmla="*/ 640 w 666"/>
                <a:gd name="T11" fmla="*/ 209 h 209"/>
                <a:gd name="T12" fmla="*/ 666 w 666"/>
                <a:gd name="T13" fmla="*/ 183 h 209"/>
                <a:gd name="T14" fmla="*/ 666 w 666"/>
                <a:gd name="T15" fmla="*/ 27 h 209"/>
                <a:gd name="T16" fmla="*/ 640 w 666"/>
                <a:gd name="T17" fmla="*/ 0 h 209"/>
                <a:gd name="T18" fmla="*/ 57 w 666"/>
                <a:gd name="T19" fmla="*/ 182 h 209"/>
                <a:gd name="T20" fmla="*/ 34 w 666"/>
                <a:gd name="T21" fmla="*/ 158 h 209"/>
                <a:gd name="T22" fmla="*/ 57 w 666"/>
                <a:gd name="T23" fmla="*/ 135 h 209"/>
                <a:gd name="T24" fmla="*/ 81 w 666"/>
                <a:gd name="T25" fmla="*/ 158 h 209"/>
                <a:gd name="T26" fmla="*/ 57 w 666"/>
                <a:gd name="T27" fmla="*/ 182 h 209"/>
                <a:gd name="T28" fmla="*/ 617 w 666"/>
                <a:gd name="T29" fmla="*/ 172 h 209"/>
                <a:gd name="T30" fmla="*/ 483 w 666"/>
                <a:gd name="T31" fmla="*/ 172 h 209"/>
                <a:gd name="T32" fmla="*/ 476 w 666"/>
                <a:gd name="T33" fmla="*/ 165 h 209"/>
                <a:gd name="T34" fmla="*/ 483 w 666"/>
                <a:gd name="T35" fmla="*/ 158 h 209"/>
                <a:gd name="T36" fmla="*/ 617 w 666"/>
                <a:gd name="T37" fmla="*/ 158 h 209"/>
                <a:gd name="T38" fmla="*/ 624 w 666"/>
                <a:gd name="T39" fmla="*/ 165 h 209"/>
                <a:gd name="T40" fmla="*/ 617 w 666"/>
                <a:gd name="T41" fmla="*/ 172 h 209"/>
                <a:gd name="T42" fmla="*/ 617 w 666"/>
                <a:gd name="T43" fmla="*/ 146 h 209"/>
                <a:gd name="T44" fmla="*/ 483 w 666"/>
                <a:gd name="T45" fmla="*/ 146 h 209"/>
                <a:gd name="T46" fmla="*/ 476 w 666"/>
                <a:gd name="T47" fmla="*/ 139 h 209"/>
                <a:gd name="T48" fmla="*/ 483 w 666"/>
                <a:gd name="T49" fmla="*/ 132 h 209"/>
                <a:gd name="T50" fmla="*/ 617 w 666"/>
                <a:gd name="T51" fmla="*/ 132 h 209"/>
                <a:gd name="T52" fmla="*/ 624 w 666"/>
                <a:gd name="T53" fmla="*/ 139 h 209"/>
                <a:gd name="T54" fmla="*/ 617 w 666"/>
                <a:gd name="T55" fmla="*/ 146 h 209"/>
                <a:gd name="T56" fmla="*/ 617 w 666"/>
                <a:gd name="T57" fmla="*/ 120 h 209"/>
                <a:gd name="T58" fmla="*/ 483 w 666"/>
                <a:gd name="T59" fmla="*/ 120 h 209"/>
                <a:gd name="T60" fmla="*/ 476 w 666"/>
                <a:gd name="T61" fmla="*/ 113 h 209"/>
                <a:gd name="T62" fmla="*/ 483 w 666"/>
                <a:gd name="T63" fmla="*/ 106 h 209"/>
                <a:gd name="T64" fmla="*/ 617 w 666"/>
                <a:gd name="T65" fmla="*/ 106 h 209"/>
                <a:gd name="T66" fmla="*/ 624 w 666"/>
                <a:gd name="T67" fmla="*/ 113 h 209"/>
                <a:gd name="T68" fmla="*/ 617 w 666"/>
                <a:gd name="T69" fmla="*/ 12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6" h="209">
                  <a:moveTo>
                    <a:pt x="640" y="0"/>
                  </a:moveTo>
                  <a:lnTo>
                    <a:pt x="27" y="0"/>
                  </a:lnTo>
                  <a:cubicBezTo>
                    <a:pt x="12" y="0"/>
                    <a:pt x="0" y="12"/>
                    <a:pt x="0" y="27"/>
                  </a:cubicBezTo>
                  <a:lnTo>
                    <a:pt x="0" y="183"/>
                  </a:lnTo>
                  <a:cubicBezTo>
                    <a:pt x="0" y="197"/>
                    <a:pt x="12" y="209"/>
                    <a:pt x="27" y="209"/>
                  </a:cubicBezTo>
                  <a:lnTo>
                    <a:pt x="640" y="209"/>
                  </a:lnTo>
                  <a:cubicBezTo>
                    <a:pt x="655" y="209"/>
                    <a:pt x="666" y="197"/>
                    <a:pt x="666" y="183"/>
                  </a:cubicBezTo>
                  <a:lnTo>
                    <a:pt x="666" y="27"/>
                  </a:lnTo>
                  <a:cubicBezTo>
                    <a:pt x="666" y="12"/>
                    <a:pt x="655" y="0"/>
                    <a:pt x="640" y="0"/>
                  </a:cubicBezTo>
                  <a:close/>
                  <a:moveTo>
                    <a:pt x="57" y="182"/>
                  </a:moveTo>
                  <a:cubicBezTo>
                    <a:pt x="44" y="182"/>
                    <a:pt x="34" y="171"/>
                    <a:pt x="34" y="158"/>
                  </a:cubicBezTo>
                  <a:cubicBezTo>
                    <a:pt x="34" y="145"/>
                    <a:pt x="44" y="135"/>
                    <a:pt x="57" y="135"/>
                  </a:cubicBezTo>
                  <a:cubicBezTo>
                    <a:pt x="70" y="135"/>
                    <a:pt x="81" y="145"/>
                    <a:pt x="81" y="158"/>
                  </a:cubicBezTo>
                  <a:cubicBezTo>
                    <a:pt x="81" y="171"/>
                    <a:pt x="70" y="182"/>
                    <a:pt x="57" y="182"/>
                  </a:cubicBezTo>
                  <a:close/>
                  <a:moveTo>
                    <a:pt x="617" y="172"/>
                  </a:moveTo>
                  <a:lnTo>
                    <a:pt x="483" y="172"/>
                  </a:lnTo>
                  <a:cubicBezTo>
                    <a:pt x="479" y="172"/>
                    <a:pt x="476" y="169"/>
                    <a:pt x="476" y="165"/>
                  </a:cubicBezTo>
                  <a:cubicBezTo>
                    <a:pt x="476" y="161"/>
                    <a:pt x="479" y="158"/>
                    <a:pt x="483" y="158"/>
                  </a:cubicBezTo>
                  <a:lnTo>
                    <a:pt x="617" y="158"/>
                  </a:lnTo>
                  <a:cubicBezTo>
                    <a:pt x="621" y="158"/>
                    <a:pt x="624" y="161"/>
                    <a:pt x="624" y="165"/>
                  </a:cubicBezTo>
                  <a:cubicBezTo>
                    <a:pt x="624" y="169"/>
                    <a:pt x="621" y="172"/>
                    <a:pt x="617" y="172"/>
                  </a:cubicBezTo>
                  <a:close/>
                  <a:moveTo>
                    <a:pt x="617" y="146"/>
                  </a:moveTo>
                  <a:lnTo>
                    <a:pt x="483" y="146"/>
                  </a:lnTo>
                  <a:cubicBezTo>
                    <a:pt x="479" y="146"/>
                    <a:pt x="476" y="143"/>
                    <a:pt x="476" y="139"/>
                  </a:cubicBezTo>
                  <a:cubicBezTo>
                    <a:pt x="476" y="135"/>
                    <a:pt x="479" y="132"/>
                    <a:pt x="483" y="132"/>
                  </a:cubicBezTo>
                  <a:lnTo>
                    <a:pt x="617" y="132"/>
                  </a:lnTo>
                  <a:cubicBezTo>
                    <a:pt x="621" y="132"/>
                    <a:pt x="624" y="135"/>
                    <a:pt x="624" y="139"/>
                  </a:cubicBezTo>
                  <a:cubicBezTo>
                    <a:pt x="624" y="143"/>
                    <a:pt x="621" y="146"/>
                    <a:pt x="617" y="146"/>
                  </a:cubicBezTo>
                  <a:close/>
                  <a:moveTo>
                    <a:pt x="617" y="120"/>
                  </a:moveTo>
                  <a:lnTo>
                    <a:pt x="483" y="120"/>
                  </a:lnTo>
                  <a:cubicBezTo>
                    <a:pt x="479" y="120"/>
                    <a:pt x="476" y="117"/>
                    <a:pt x="476" y="113"/>
                  </a:cubicBezTo>
                  <a:cubicBezTo>
                    <a:pt x="476" y="109"/>
                    <a:pt x="479" y="106"/>
                    <a:pt x="483" y="106"/>
                  </a:cubicBezTo>
                  <a:lnTo>
                    <a:pt x="617" y="106"/>
                  </a:lnTo>
                  <a:cubicBezTo>
                    <a:pt x="621" y="106"/>
                    <a:pt x="624" y="109"/>
                    <a:pt x="624" y="113"/>
                  </a:cubicBezTo>
                  <a:cubicBezTo>
                    <a:pt x="624" y="117"/>
                    <a:pt x="621" y="120"/>
                    <a:pt x="617" y="120"/>
                  </a:cubicBezTo>
                  <a:close/>
                </a:path>
              </a:pathLst>
            </a:custGeom>
            <a:solidFill>
              <a:schemeClr val="bg1"/>
            </a:solid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latin typeface="Segoe UI"/>
              </a:endParaRPr>
            </a:p>
          </p:txBody>
        </p:sp>
        <p:sp>
          <p:nvSpPr>
            <p:cNvPr id="62" name="Freeform 11"/>
            <p:cNvSpPr>
              <a:spLocks noEditPoints="1"/>
            </p:cNvSpPr>
            <p:nvPr/>
          </p:nvSpPr>
          <p:spPr bwMode="auto">
            <a:xfrm>
              <a:off x="8516715" y="4119338"/>
              <a:ext cx="565508" cy="177003"/>
            </a:xfrm>
            <a:custGeom>
              <a:avLst/>
              <a:gdLst>
                <a:gd name="T0" fmla="*/ 640 w 666"/>
                <a:gd name="T1" fmla="*/ 0 h 209"/>
                <a:gd name="T2" fmla="*/ 27 w 666"/>
                <a:gd name="T3" fmla="*/ 0 h 209"/>
                <a:gd name="T4" fmla="*/ 0 w 666"/>
                <a:gd name="T5" fmla="*/ 27 h 209"/>
                <a:gd name="T6" fmla="*/ 0 w 666"/>
                <a:gd name="T7" fmla="*/ 183 h 209"/>
                <a:gd name="T8" fmla="*/ 27 w 666"/>
                <a:gd name="T9" fmla="*/ 209 h 209"/>
                <a:gd name="T10" fmla="*/ 640 w 666"/>
                <a:gd name="T11" fmla="*/ 209 h 209"/>
                <a:gd name="T12" fmla="*/ 666 w 666"/>
                <a:gd name="T13" fmla="*/ 183 h 209"/>
                <a:gd name="T14" fmla="*/ 666 w 666"/>
                <a:gd name="T15" fmla="*/ 27 h 209"/>
                <a:gd name="T16" fmla="*/ 640 w 666"/>
                <a:gd name="T17" fmla="*/ 0 h 209"/>
                <a:gd name="T18" fmla="*/ 57 w 666"/>
                <a:gd name="T19" fmla="*/ 182 h 209"/>
                <a:gd name="T20" fmla="*/ 34 w 666"/>
                <a:gd name="T21" fmla="*/ 158 h 209"/>
                <a:gd name="T22" fmla="*/ 57 w 666"/>
                <a:gd name="T23" fmla="*/ 135 h 209"/>
                <a:gd name="T24" fmla="*/ 81 w 666"/>
                <a:gd name="T25" fmla="*/ 158 h 209"/>
                <a:gd name="T26" fmla="*/ 57 w 666"/>
                <a:gd name="T27" fmla="*/ 182 h 209"/>
                <a:gd name="T28" fmla="*/ 617 w 666"/>
                <a:gd name="T29" fmla="*/ 172 h 209"/>
                <a:gd name="T30" fmla="*/ 483 w 666"/>
                <a:gd name="T31" fmla="*/ 172 h 209"/>
                <a:gd name="T32" fmla="*/ 476 w 666"/>
                <a:gd name="T33" fmla="*/ 165 h 209"/>
                <a:gd name="T34" fmla="*/ 483 w 666"/>
                <a:gd name="T35" fmla="*/ 158 h 209"/>
                <a:gd name="T36" fmla="*/ 617 w 666"/>
                <a:gd name="T37" fmla="*/ 158 h 209"/>
                <a:gd name="T38" fmla="*/ 624 w 666"/>
                <a:gd name="T39" fmla="*/ 165 h 209"/>
                <a:gd name="T40" fmla="*/ 617 w 666"/>
                <a:gd name="T41" fmla="*/ 172 h 209"/>
                <a:gd name="T42" fmla="*/ 617 w 666"/>
                <a:gd name="T43" fmla="*/ 146 h 209"/>
                <a:gd name="T44" fmla="*/ 483 w 666"/>
                <a:gd name="T45" fmla="*/ 146 h 209"/>
                <a:gd name="T46" fmla="*/ 476 w 666"/>
                <a:gd name="T47" fmla="*/ 139 h 209"/>
                <a:gd name="T48" fmla="*/ 483 w 666"/>
                <a:gd name="T49" fmla="*/ 132 h 209"/>
                <a:gd name="T50" fmla="*/ 617 w 666"/>
                <a:gd name="T51" fmla="*/ 132 h 209"/>
                <a:gd name="T52" fmla="*/ 624 w 666"/>
                <a:gd name="T53" fmla="*/ 139 h 209"/>
                <a:gd name="T54" fmla="*/ 617 w 666"/>
                <a:gd name="T55" fmla="*/ 146 h 209"/>
                <a:gd name="T56" fmla="*/ 617 w 666"/>
                <a:gd name="T57" fmla="*/ 120 h 209"/>
                <a:gd name="T58" fmla="*/ 483 w 666"/>
                <a:gd name="T59" fmla="*/ 120 h 209"/>
                <a:gd name="T60" fmla="*/ 476 w 666"/>
                <a:gd name="T61" fmla="*/ 113 h 209"/>
                <a:gd name="T62" fmla="*/ 483 w 666"/>
                <a:gd name="T63" fmla="*/ 106 h 209"/>
                <a:gd name="T64" fmla="*/ 617 w 666"/>
                <a:gd name="T65" fmla="*/ 106 h 209"/>
                <a:gd name="T66" fmla="*/ 624 w 666"/>
                <a:gd name="T67" fmla="*/ 113 h 209"/>
                <a:gd name="T68" fmla="*/ 617 w 666"/>
                <a:gd name="T69" fmla="*/ 12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6" h="209">
                  <a:moveTo>
                    <a:pt x="640" y="0"/>
                  </a:moveTo>
                  <a:lnTo>
                    <a:pt x="27" y="0"/>
                  </a:lnTo>
                  <a:cubicBezTo>
                    <a:pt x="12" y="0"/>
                    <a:pt x="0" y="12"/>
                    <a:pt x="0" y="27"/>
                  </a:cubicBezTo>
                  <a:lnTo>
                    <a:pt x="0" y="183"/>
                  </a:lnTo>
                  <a:cubicBezTo>
                    <a:pt x="0" y="197"/>
                    <a:pt x="12" y="209"/>
                    <a:pt x="27" y="209"/>
                  </a:cubicBezTo>
                  <a:lnTo>
                    <a:pt x="640" y="209"/>
                  </a:lnTo>
                  <a:cubicBezTo>
                    <a:pt x="655" y="209"/>
                    <a:pt x="666" y="197"/>
                    <a:pt x="666" y="183"/>
                  </a:cubicBezTo>
                  <a:lnTo>
                    <a:pt x="666" y="27"/>
                  </a:lnTo>
                  <a:cubicBezTo>
                    <a:pt x="666" y="12"/>
                    <a:pt x="655" y="0"/>
                    <a:pt x="640" y="0"/>
                  </a:cubicBezTo>
                  <a:close/>
                  <a:moveTo>
                    <a:pt x="57" y="182"/>
                  </a:moveTo>
                  <a:cubicBezTo>
                    <a:pt x="44" y="182"/>
                    <a:pt x="34" y="171"/>
                    <a:pt x="34" y="158"/>
                  </a:cubicBezTo>
                  <a:cubicBezTo>
                    <a:pt x="34" y="145"/>
                    <a:pt x="44" y="135"/>
                    <a:pt x="57" y="135"/>
                  </a:cubicBezTo>
                  <a:cubicBezTo>
                    <a:pt x="70" y="135"/>
                    <a:pt x="81" y="145"/>
                    <a:pt x="81" y="158"/>
                  </a:cubicBezTo>
                  <a:cubicBezTo>
                    <a:pt x="81" y="171"/>
                    <a:pt x="70" y="182"/>
                    <a:pt x="57" y="182"/>
                  </a:cubicBezTo>
                  <a:close/>
                  <a:moveTo>
                    <a:pt x="617" y="172"/>
                  </a:moveTo>
                  <a:lnTo>
                    <a:pt x="483" y="172"/>
                  </a:lnTo>
                  <a:cubicBezTo>
                    <a:pt x="479" y="172"/>
                    <a:pt x="476" y="169"/>
                    <a:pt x="476" y="165"/>
                  </a:cubicBezTo>
                  <a:cubicBezTo>
                    <a:pt x="476" y="161"/>
                    <a:pt x="479" y="158"/>
                    <a:pt x="483" y="158"/>
                  </a:cubicBezTo>
                  <a:lnTo>
                    <a:pt x="617" y="158"/>
                  </a:lnTo>
                  <a:cubicBezTo>
                    <a:pt x="621" y="158"/>
                    <a:pt x="624" y="161"/>
                    <a:pt x="624" y="165"/>
                  </a:cubicBezTo>
                  <a:cubicBezTo>
                    <a:pt x="624" y="169"/>
                    <a:pt x="621" y="172"/>
                    <a:pt x="617" y="172"/>
                  </a:cubicBezTo>
                  <a:close/>
                  <a:moveTo>
                    <a:pt x="617" y="146"/>
                  </a:moveTo>
                  <a:lnTo>
                    <a:pt x="483" y="146"/>
                  </a:lnTo>
                  <a:cubicBezTo>
                    <a:pt x="479" y="146"/>
                    <a:pt x="476" y="143"/>
                    <a:pt x="476" y="139"/>
                  </a:cubicBezTo>
                  <a:cubicBezTo>
                    <a:pt x="476" y="135"/>
                    <a:pt x="479" y="132"/>
                    <a:pt x="483" y="132"/>
                  </a:cubicBezTo>
                  <a:lnTo>
                    <a:pt x="617" y="132"/>
                  </a:lnTo>
                  <a:cubicBezTo>
                    <a:pt x="621" y="132"/>
                    <a:pt x="624" y="135"/>
                    <a:pt x="624" y="139"/>
                  </a:cubicBezTo>
                  <a:cubicBezTo>
                    <a:pt x="624" y="143"/>
                    <a:pt x="621" y="146"/>
                    <a:pt x="617" y="146"/>
                  </a:cubicBezTo>
                  <a:close/>
                  <a:moveTo>
                    <a:pt x="617" y="120"/>
                  </a:moveTo>
                  <a:lnTo>
                    <a:pt x="483" y="120"/>
                  </a:lnTo>
                  <a:cubicBezTo>
                    <a:pt x="479" y="120"/>
                    <a:pt x="476" y="117"/>
                    <a:pt x="476" y="113"/>
                  </a:cubicBezTo>
                  <a:cubicBezTo>
                    <a:pt x="476" y="109"/>
                    <a:pt x="479" y="106"/>
                    <a:pt x="483" y="106"/>
                  </a:cubicBezTo>
                  <a:lnTo>
                    <a:pt x="617" y="106"/>
                  </a:lnTo>
                  <a:cubicBezTo>
                    <a:pt x="621" y="106"/>
                    <a:pt x="624" y="109"/>
                    <a:pt x="624" y="113"/>
                  </a:cubicBezTo>
                  <a:cubicBezTo>
                    <a:pt x="624" y="117"/>
                    <a:pt x="621" y="120"/>
                    <a:pt x="617" y="120"/>
                  </a:cubicBezTo>
                  <a:close/>
                </a:path>
              </a:pathLst>
            </a:custGeom>
            <a:solidFill>
              <a:schemeClr val="bg1"/>
            </a:solid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latin typeface="Segoe UI"/>
              </a:endParaRPr>
            </a:p>
          </p:txBody>
        </p:sp>
        <p:pic>
          <p:nvPicPr>
            <p:cNvPr id="63" name="Picture 62"/>
            <p:cNvPicPr>
              <a:picLocks noChangeAspect="1"/>
            </p:cNvPicPr>
            <p:nvPr/>
          </p:nvPicPr>
          <p:blipFill>
            <a:blip r:embed="rId5"/>
            <a:stretch>
              <a:fillRect/>
            </a:stretch>
          </p:blipFill>
          <p:spPr>
            <a:xfrm>
              <a:off x="10538189" y="3325948"/>
              <a:ext cx="388556" cy="388500"/>
            </a:xfrm>
            <a:prstGeom prst="rect">
              <a:avLst/>
            </a:prstGeom>
          </p:spPr>
        </p:pic>
      </p:grpSp>
      <p:sp>
        <p:nvSpPr>
          <p:cNvPr id="108" name="Rounded Rectangle 14"/>
          <p:cNvSpPr/>
          <p:nvPr/>
        </p:nvSpPr>
        <p:spPr>
          <a:xfrm>
            <a:off x="3168277" y="2879704"/>
            <a:ext cx="2700876" cy="2182603"/>
          </a:xfrm>
          <a:prstGeom prst="rect">
            <a:avLst/>
          </a:prstGeom>
          <a:solidFill>
            <a:schemeClr val="accent2"/>
          </a:solidFill>
          <a:ln w="22225">
            <a:noFill/>
          </a:ln>
        </p:spPr>
        <p:style>
          <a:lnRef idx="2">
            <a:schemeClr val="accent1">
              <a:shade val="50000"/>
            </a:schemeClr>
          </a:lnRef>
          <a:fillRef idx="1">
            <a:schemeClr val="accent1"/>
          </a:fillRef>
          <a:effectRef idx="0">
            <a:schemeClr val="accent1"/>
          </a:effectRef>
          <a:fontRef idx="minor">
            <a:schemeClr val="lt1"/>
          </a:fontRef>
        </p:style>
        <p:txBody>
          <a:bodyPr tIns="139891" rtlCol="0" anchor="t"/>
          <a:lstStyle/>
          <a:p>
            <a:pPr defTabSz="932205"/>
            <a:r>
              <a:rPr lang="en-US" sz="1197" b="1" dirty="0">
                <a:ln w="0"/>
                <a:solidFill>
                  <a:srgbClr val="FFFFFF"/>
                </a:solidFill>
                <a:latin typeface="Segoe UI"/>
              </a:rPr>
              <a:t>Managed Office </a:t>
            </a:r>
            <a:br>
              <a:rPr lang="en-US" sz="1197" b="1" dirty="0">
                <a:ln w="0"/>
                <a:solidFill>
                  <a:srgbClr val="FFFFFF"/>
                </a:solidFill>
                <a:latin typeface="Segoe UI"/>
              </a:rPr>
            </a:br>
            <a:r>
              <a:rPr lang="en-US" sz="1197" b="1" dirty="0">
                <a:ln w="0"/>
                <a:solidFill>
                  <a:srgbClr val="FFFFFF"/>
                </a:solidFill>
                <a:latin typeface="Segoe UI"/>
              </a:rPr>
              <a:t>productivity and more</a:t>
            </a:r>
          </a:p>
        </p:txBody>
      </p:sp>
      <p:sp>
        <p:nvSpPr>
          <p:cNvPr id="129" name="TextBox 128"/>
          <p:cNvSpPr txBox="1"/>
          <p:nvPr/>
        </p:nvSpPr>
        <p:spPr>
          <a:xfrm>
            <a:off x="443119" y="3058908"/>
            <a:ext cx="2351659" cy="1997940"/>
          </a:xfrm>
          <a:prstGeom prst="rect">
            <a:avLst/>
          </a:prstGeom>
          <a:noFill/>
        </p:spPr>
        <p:txBody>
          <a:bodyPr wrap="square" lIns="182854" tIns="146283" rIns="182854" bIns="146283" rtlCol="0">
            <a:spAutoFit/>
          </a:bodyPr>
          <a:lstStyle/>
          <a:p>
            <a:pPr defTabSz="932563">
              <a:lnSpc>
                <a:spcPct val="90000"/>
              </a:lnSpc>
              <a:spcAft>
                <a:spcPts val="918"/>
              </a:spcAft>
            </a:pPr>
            <a:r>
              <a:rPr lang="en-US" sz="1224" b="1" spc="-50" dirty="0">
                <a:solidFill>
                  <a:srgbClr val="0072C6"/>
                </a:solidFill>
                <a:latin typeface="Segoe UI"/>
              </a:rPr>
              <a:t>Office 365</a:t>
            </a:r>
            <a:r>
              <a:rPr lang="en-US" sz="1224" b="1" spc="-50" dirty="0">
                <a:solidFill>
                  <a:srgbClr val="505050"/>
                </a:solidFill>
                <a:latin typeface="Segoe UI"/>
              </a:rPr>
              <a:t>: </a:t>
            </a:r>
            <a:r>
              <a:rPr lang="en-US" sz="1224" spc="-50" dirty="0">
                <a:solidFill>
                  <a:srgbClr val="505050"/>
                </a:solidFill>
                <a:latin typeface="Segoe UI"/>
              </a:rPr>
              <a:t>Mobile productivity</a:t>
            </a:r>
          </a:p>
          <a:p>
            <a:pPr defTabSz="932563">
              <a:lnSpc>
                <a:spcPct val="90000"/>
              </a:lnSpc>
              <a:spcAft>
                <a:spcPts val="918"/>
              </a:spcAft>
            </a:pPr>
            <a:r>
              <a:rPr lang="en-US" sz="1224" b="1" spc="-50" dirty="0">
                <a:solidFill>
                  <a:srgbClr val="0072C6"/>
                </a:solidFill>
                <a:latin typeface="Segoe UI"/>
              </a:rPr>
              <a:t>Azure AD</a:t>
            </a:r>
            <a:r>
              <a:rPr lang="en-US" sz="1224" b="1" spc="-50" dirty="0">
                <a:solidFill>
                  <a:srgbClr val="505050"/>
                </a:solidFill>
                <a:latin typeface="Segoe UI"/>
              </a:rPr>
              <a:t>: </a:t>
            </a:r>
            <a:r>
              <a:rPr lang="en-US" sz="1224" spc="-50" dirty="0">
                <a:solidFill>
                  <a:srgbClr val="505050"/>
                </a:solidFill>
                <a:latin typeface="Segoe UI"/>
              </a:rPr>
              <a:t>Access control to Office 365 and SaaS apps</a:t>
            </a:r>
          </a:p>
          <a:p>
            <a:pPr defTabSz="932563">
              <a:lnSpc>
                <a:spcPct val="90000"/>
              </a:lnSpc>
              <a:spcAft>
                <a:spcPts val="918"/>
              </a:spcAft>
            </a:pPr>
            <a:r>
              <a:rPr lang="en-US" sz="1224" b="1" spc="-50" dirty="0">
                <a:solidFill>
                  <a:srgbClr val="0072C6"/>
                </a:solidFill>
                <a:latin typeface="Segoe UI"/>
              </a:rPr>
              <a:t>Intune</a:t>
            </a:r>
            <a:r>
              <a:rPr lang="en-US" sz="1224" b="1" spc="-50" dirty="0">
                <a:solidFill>
                  <a:srgbClr val="505050"/>
                </a:solidFill>
                <a:latin typeface="Segoe UI"/>
              </a:rPr>
              <a:t>: </a:t>
            </a:r>
            <a:r>
              <a:rPr lang="en-US" sz="1224" spc="-50" dirty="0">
                <a:solidFill>
                  <a:srgbClr val="505050"/>
                </a:solidFill>
                <a:latin typeface="Segoe UI"/>
              </a:rPr>
              <a:t>App restrictions for Office mobile and LOB apps</a:t>
            </a:r>
          </a:p>
          <a:p>
            <a:pPr defTabSz="932563">
              <a:lnSpc>
                <a:spcPct val="90000"/>
              </a:lnSpc>
              <a:spcAft>
                <a:spcPts val="918"/>
              </a:spcAft>
            </a:pPr>
            <a:r>
              <a:rPr lang="en-US" sz="1224" b="1" spc="-50" dirty="0">
                <a:solidFill>
                  <a:srgbClr val="0072C6"/>
                </a:solidFill>
                <a:latin typeface="Segoe UI"/>
              </a:rPr>
              <a:t>Azure Rights Management</a:t>
            </a:r>
            <a:r>
              <a:rPr lang="en-US" sz="1224" b="1" spc="-50" dirty="0">
                <a:solidFill>
                  <a:srgbClr val="505050"/>
                </a:solidFill>
                <a:latin typeface="Segoe UI"/>
              </a:rPr>
              <a:t>: </a:t>
            </a:r>
            <a:r>
              <a:rPr lang="en-US" sz="1224" spc="-50" dirty="0">
                <a:solidFill>
                  <a:srgbClr val="505050"/>
                </a:solidFill>
                <a:latin typeface="Segoe UI"/>
              </a:rPr>
              <a:t>Information protection at the file layer</a:t>
            </a:r>
          </a:p>
        </p:txBody>
      </p:sp>
      <p:pic>
        <p:nvPicPr>
          <p:cNvPr id="49" name="Picture 48" descr="Carlosjj-Microsoft-Office-2013-Office.ico"/>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025914" y="3707369"/>
            <a:ext cx="995417" cy="995417"/>
          </a:xfrm>
          <a:prstGeom prst="rect">
            <a:avLst/>
          </a:prstGeom>
        </p:spPr>
      </p:pic>
      <p:sp>
        <p:nvSpPr>
          <p:cNvPr id="106" name="Rounded Rectangle 14"/>
          <p:cNvSpPr/>
          <p:nvPr/>
        </p:nvSpPr>
        <p:spPr>
          <a:xfrm>
            <a:off x="3168277" y="2191465"/>
            <a:ext cx="2700876" cy="626296"/>
          </a:xfrm>
          <a:prstGeom prst="rect">
            <a:avLst/>
          </a:prstGeom>
          <a:solidFill>
            <a:schemeClr val="accent2"/>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defTabSz="932205"/>
            <a:r>
              <a:rPr lang="en-US" sz="1197" b="1" dirty="0">
                <a:ln w="0"/>
                <a:solidFill>
                  <a:srgbClr val="FFFFFF"/>
                </a:solidFill>
                <a:latin typeface="Segoe UI"/>
              </a:rPr>
              <a:t>Native device MDM</a:t>
            </a:r>
          </a:p>
        </p:txBody>
      </p:sp>
      <p:sp>
        <p:nvSpPr>
          <p:cNvPr id="127" name="TextBox 126"/>
          <p:cNvSpPr txBox="1"/>
          <p:nvPr/>
        </p:nvSpPr>
        <p:spPr>
          <a:xfrm>
            <a:off x="399559" y="2238556"/>
            <a:ext cx="2339179" cy="468070"/>
          </a:xfrm>
          <a:prstGeom prst="rect">
            <a:avLst/>
          </a:prstGeom>
          <a:noFill/>
        </p:spPr>
        <p:txBody>
          <a:bodyPr wrap="square" lIns="182854" tIns="146283" rIns="182854" bIns="146283" rtlCol="0">
            <a:spAutoFit/>
          </a:bodyPr>
          <a:lstStyle/>
          <a:p>
            <a:pPr defTabSz="932563">
              <a:lnSpc>
                <a:spcPct val="90000"/>
              </a:lnSpc>
            </a:pPr>
            <a:r>
              <a:rPr lang="en-US" sz="1224" b="1" spc="-50" dirty="0">
                <a:solidFill>
                  <a:srgbClr val="0072C6"/>
                </a:solidFill>
                <a:latin typeface="Segoe UI"/>
              </a:rPr>
              <a:t> Intune</a:t>
            </a:r>
            <a:r>
              <a:rPr lang="en-US" sz="1224" spc="-50" dirty="0">
                <a:solidFill>
                  <a:srgbClr val="505050"/>
                </a:solidFill>
                <a:latin typeface="Segoe UI"/>
              </a:rPr>
              <a:t>: Cross-platform MDM</a:t>
            </a:r>
          </a:p>
        </p:txBody>
      </p:sp>
      <p:grpSp>
        <p:nvGrpSpPr>
          <p:cNvPr id="64" name="Group 63"/>
          <p:cNvGrpSpPr/>
          <p:nvPr/>
        </p:nvGrpSpPr>
        <p:grpSpPr>
          <a:xfrm>
            <a:off x="2548572" y="2875526"/>
            <a:ext cx="3329125" cy="2198749"/>
            <a:chOff x="2497963" y="2829896"/>
            <a:chExt cx="3264144" cy="2155832"/>
          </a:xfrm>
        </p:grpSpPr>
        <p:cxnSp>
          <p:nvCxnSpPr>
            <p:cNvPr id="65" name="Straight Connector 64"/>
            <p:cNvCxnSpPr/>
            <p:nvPr/>
          </p:nvCxnSpPr>
          <p:spPr>
            <a:xfrm flipH="1">
              <a:off x="2497963" y="3961993"/>
              <a:ext cx="589995" cy="0"/>
            </a:xfrm>
            <a:prstGeom prst="line">
              <a:avLst/>
            </a:prstGeom>
            <a:ln w="19050" cap="rnd" cmpd="sng">
              <a:solidFill>
                <a:schemeClr val="accent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bwMode="auto">
            <a:xfrm>
              <a:off x="3096213" y="2829896"/>
              <a:ext cx="2665894" cy="2155832"/>
            </a:xfrm>
            <a:prstGeom prst="rect">
              <a:avLst/>
            </a:prstGeom>
            <a:noFill/>
            <a:ln w="19050" cap="rnd" cmpd="sng">
              <a:solidFill>
                <a:schemeClr val="accent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latin typeface="Segoe UI"/>
              </a:endParaRPr>
            </a:p>
          </p:txBody>
        </p:sp>
      </p:grpSp>
      <p:grpSp>
        <p:nvGrpSpPr>
          <p:cNvPr id="67" name="Group 66"/>
          <p:cNvGrpSpPr/>
          <p:nvPr/>
        </p:nvGrpSpPr>
        <p:grpSpPr>
          <a:xfrm>
            <a:off x="2548572" y="2194570"/>
            <a:ext cx="3329125" cy="631608"/>
            <a:chOff x="2497963" y="2162231"/>
            <a:chExt cx="3264144" cy="619280"/>
          </a:xfrm>
        </p:grpSpPr>
        <p:sp>
          <p:nvSpPr>
            <p:cNvPr id="68" name="Rectangle 67"/>
            <p:cNvSpPr/>
            <p:nvPr/>
          </p:nvSpPr>
          <p:spPr bwMode="auto">
            <a:xfrm>
              <a:off x="3096213" y="2162231"/>
              <a:ext cx="2665894" cy="619280"/>
            </a:xfrm>
            <a:prstGeom prst="rect">
              <a:avLst/>
            </a:prstGeom>
            <a:noFill/>
            <a:ln w="19050" cap="rnd" cmpd="sng">
              <a:solidFill>
                <a:schemeClr val="accent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latin typeface="Segoe UI"/>
              </a:endParaRPr>
            </a:p>
          </p:txBody>
        </p:sp>
        <p:cxnSp>
          <p:nvCxnSpPr>
            <p:cNvPr id="69" name="Straight Connector 68"/>
            <p:cNvCxnSpPr/>
            <p:nvPr/>
          </p:nvCxnSpPr>
          <p:spPr>
            <a:xfrm flipH="1" flipV="1">
              <a:off x="2497963" y="2452360"/>
              <a:ext cx="589995" cy="4304"/>
            </a:xfrm>
            <a:prstGeom prst="line">
              <a:avLst/>
            </a:prstGeom>
            <a:ln w="19050" cap="rnd" cmpd="sng">
              <a:solidFill>
                <a:schemeClr val="accent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70" name="Group 69"/>
          <p:cNvGrpSpPr/>
          <p:nvPr/>
        </p:nvGrpSpPr>
        <p:grpSpPr>
          <a:xfrm>
            <a:off x="2677027" y="5118613"/>
            <a:ext cx="3200670" cy="833491"/>
            <a:chOff x="2623910" y="5029200"/>
            <a:chExt cx="3138197" cy="817222"/>
          </a:xfrm>
        </p:grpSpPr>
        <p:sp>
          <p:nvSpPr>
            <p:cNvPr id="71" name="Rectangle 70"/>
            <p:cNvSpPr/>
            <p:nvPr/>
          </p:nvSpPr>
          <p:spPr bwMode="auto">
            <a:xfrm>
              <a:off x="3096213" y="5029200"/>
              <a:ext cx="2665894" cy="817222"/>
            </a:xfrm>
            <a:prstGeom prst="rect">
              <a:avLst/>
            </a:prstGeom>
            <a:noFill/>
            <a:ln w="19050" cap="rnd" cmpd="sng">
              <a:solidFill>
                <a:schemeClr val="accent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latin typeface="Segoe UI"/>
              </a:endParaRPr>
            </a:p>
          </p:txBody>
        </p:sp>
        <p:cxnSp>
          <p:nvCxnSpPr>
            <p:cNvPr id="72" name="Straight Connector 71"/>
            <p:cNvCxnSpPr/>
            <p:nvPr/>
          </p:nvCxnSpPr>
          <p:spPr>
            <a:xfrm flipH="1">
              <a:off x="2623910" y="5425741"/>
              <a:ext cx="464048" cy="0"/>
            </a:xfrm>
            <a:prstGeom prst="line">
              <a:avLst/>
            </a:prstGeom>
            <a:ln w="19050" cap="rnd" cmpd="sng">
              <a:solidFill>
                <a:schemeClr val="accent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56683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500"/>
                                        <p:tgtEl>
                                          <p:spTgt spid="127"/>
                                        </p:tgtEl>
                                      </p:cBhvr>
                                    </p:animEffect>
                                  </p:childTnLst>
                                </p:cTn>
                              </p:par>
                              <p:par>
                                <p:cTn id="8" presetID="22" presetClass="entr" presetSubtype="8"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wipe(left)">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9"/>
                                        </p:tgtEl>
                                        <p:attrNameLst>
                                          <p:attrName>style.visibility</p:attrName>
                                        </p:attrNameLst>
                                      </p:cBhvr>
                                      <p:to>
                                        <p:strVal val="visible"/>
                                      </p:to>
                                    </p:set>
                                    <p:animEffect transition="in" filter="fade">
                                      <p:cBhvr>
                                        <p:cTn id="15" dur="500"/>
                                        <p:tgtEl>
                                          <p:spTgt spid="129"/>
                                        </p:tgtEl>
                                      </p:cBhvr>
                                    </p:animEffect>
                                  </p:childTnLst>
                                </p:cTn>
                              </p:par>
                              <p:par>
                                <p:cTn id="16" presetID="22" presetClass="entr" presetSubtype="8" fill="hold" nodeType="with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wipe(left)">
                                      <p:cBhvr>
                                        <p:cTn id="18" dur="500"/>
                                        <p:tgtEl>
                                          <p:spTgt spid="6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8"/>
                                        </p:tgtEl>
                                        <p:attrNameLst>
                                          <p:attrName>style.visibility</p:attrName>
                                        </p:attrNameLst>
                                      </p:cBhvr>
                                      <p:to>
                                        <p:strVal val="visible"/>
                                      </p:to>
                                    </p:set>
                                    <p:animEffect transition="in" filter="fade">
                                      <p:cBhvr>
                                        <p:cTn id="23" dur="500"/>
                                        <p:tgtEl>
                                          <p:spTgt spid="128"/>
                                        </p:tgtEl>
                                      </p:cBhvr>
                                    </p:animEffect>
                                  </p:childTnLst>
                                </p:cTn>
                              </p:par>
                              <p:par>
                                <p:cTn id="24" presetID="22" presetClass="entr" presetSubtype="8" fill="hold" nodeType="with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wipe(left)">
                                      <p:cBhvr>
                                        <p:cTn id="26" dur="500"/>
                                        <p:tgtEl>
                                          <p:spTgt spid="7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9"/>
                                        </p:tgtEl>
                                        <p:attrNameLst>
                                          <p:attrName>style.visibility</p:attrName>
                                        </p:attrNameLst>
                                      </p:cBhvr>
                                      <p:to>
                                        <p:strVal val="visible"/>
                                      </p:to>
                                    </p:set>
                                    <p:animEffect transition="in" filter="fade">
                                      <p:cBhvr>
                                        <p:cTn id="31" dur="500"/>
                                        <p:tgtEl>
                                          <p:spTgt spid="99"/>
                                        </p:tgtEl>
                                      </p:cBhvr>
                                    </p:animEffect>
                                  </p:childTnLst>
                                </p:cTn>
                              </p:par>
                              <p:par>
                                <p:cTn id="32" presetID="22" presetClass="entr" presetSubtype="8" fill="hold" nodeType="withEffect">
                                  <p:stCondLst>
                                    <p:cond delay="0"/>
                                  </p:stCondLst>
                                  <p:childTnLst>
                                    <p:set>
                                      <p:cBhvr>
                                        <p:cTn id="33" dur="1" fill="hold">
                                          <p:stCondLst>
                                            <p:cond delay="0"/>
                                          </p:stCondLst>
                                        </p:cTn>
                                        <p:tgtEl>
                                          <p:spTgt spid="111"/>
                                        </p:tgtEl>
                                        <p:attrNameLst>
                                          <p:attrName>style.visibility</p:attrName>
                                        </p:attrNameLst>
                                      </p:cBhvr>
                                      <p:to>
                                        <p:strVal val="visible"/>
                                      </p:to>
                                    </p:set>
                                    <p:animEffect transition="in" filter="wipe(left)">
                                      <p:cBhvr>
                                        <p:cTn id="34" dur="500"/>
                                        <p:tgtEl>
                                          <p:spTgt spid="111"/>
                                        </p:tgtEl>
                                      </p:cBhvr>
                                    </p:animEffect>
                                  </p:childTnLst>
                                </p:cTn>
                              </p:par>
                              <p:par>
                                <p:cTn id="35" presetID="10"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0" presetClass="path" presetSubtype="0" accel="50000" decel="50000" fill="hold" nodeType="withEffect">
                                  <p:stCondLst>
                                    <p:cond delay="0"/>
                                  </p:stCondLst>
                                  <p:childTnLst>
                                    <p:animMotion origin="layout" path="M -0.04842 2.57818E-6 L -3.29168E-6 2.57818E-6 " pathEditMode="relative" rAng="0" ptsTypes="AA">
                                      <p:cBhvr>
                                        <p:cTn id="39" dur="1000" fill="hold"/>
                                        <p:tgtEl>
                                          <p:spTgt spid="7"/>
                                        </p:tgtEl>
                                        <p:attrNameLst>
                                          <p:attrName>ppt_x</p:attrName>
                                          <p:attrName>ppt_y</p:attrName>
                                        </p:attrNameLst>
                                      </p:cBhvr>
                                      <p:rCtr x="2421" y="0"/>
                                    </p:animMotion>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fade">
                                      <p:cBhvr>
                                        <p:cTn id="44" dur="500"/>
                                        <p:tgtEl>
                                          <p:spTgt spid="90"/>
                                        </p:tgtEl>
                                      </p:cBhvr>
                                    </p:animEffect>
                                  </p:childTnLst>
                                </p:cTn>
                              </p:par>
                              <p:par>
                                <p:cTn id="45" presetID="22" presetClass="entr" presetSubtype="8" fill="hold" nodeType="withEffect">
                                  <p:stCondLst>
                                    <p:cond delay="0"/>
                                  </p:stCondLst>
                                  <p:childTnLst>
                                    <p:set>
                                      <p:cBhvr>
                                        <p:cTn id="46" dur="1" fill="hold">
                                          <p:stCondLst>
                                            <p:cond delay="0"/>
                                          </p:stCondLst>
                                        </p:cTn>
                                        <p:tgtEl>
                                          <p:spTgt spid="112"/>
                                        </p:tgtEl>
                                        <p:attrNameLst>
                                          <p:attrName>style.visibility</p:attrName>
                                        </p:attrNameLst>
                                      </p:cBhvr>
                                      <p:to>
                                        <p:strVal val="visible"/>
                                      </p:to>
                                    </p:set>
                                    <p:animEffect transition="in" filter="wipe(left)">
                                      <p:cBhvr>
                                        <p:cTn id="47" dur="500"/>
                                        <p:tgtEl>
                                          <p:spTgt spid="112"/>
                                        </p:tgtEl>
                                      </p:cBhvr>
                                    </p:animEffect>
                                  </p:childTnLst>
                                </p:cTn>
                              </p:par>
                              <p:par>
                                <p:cTn id="48" presetID="10" presetClass="entr" presetSubtype="0" fill="hold"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500"/>
                                        <p:tgtEl>
                                          <p:spTgt spid="3"/>
                                        </p:tgtEl>
                                      </p:cBhvr>
                                    </p:animEffect>
                                  </p:childTnLst>
                                </p:cTn>
                              </p:par>
                              <p:par>
                                <p:cTn id="51" presetID="0" presetClass="path" presetSubtype="0" accel="50000" decel="50000" fill="hold" nodeType="withEffect">
                                  <p:stCondLst>
                                    <p:cond delay="0"/>
                                  </p:stCondLst>
                                  <p:childTnLst>
                                    <p:animMotion origin="layout" path="M -0.04751 -3.16655E-6 L 1.90551E-6 -3.16655E-6 " pathEditMode="relative" rAng="0" ptsTypes="AA">
                                      <p:cBhvr>
                                        <p:cTn id="52" dur="1000" fill="hold"/>
                                        <p:tgtEl>
                                          <p:spTgt spid="3"/>
                                        </p:tgtEl>
                                        <p:attrNameLst>
                                          <p:attrName>ppt_x</p:attrName>
                                          <p:attrName>ppt_y</p:attrName>
                                        </p:attrNameLst>
                                      </p:cBhvr>
                                      <p:rCtr x="23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9" grpId="0"/>
      <p:bldP spid="128" grpId="0"/>
      <p:bldP spid="129" grpId="0"/>
      <p:bldP spid="12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2" name="Group 291"/>
          <p:cNvGrpSpPr/>
          <p:nvPr/>
        </p:nvGrpSpPr>
        <p:grpSpPr>
          <a:xfrm>
            <a:off x="10637211" y="1821099"/>
            <a:ext cx="1211306" cy="1980919"/>
            <a:chOff x="10606088" y="1643064"/>
            <a:chExt cx="1211478" cy="1947860"/>
          </a:xfrm>
        </p:grpSpPr>
        <p:pic>
          <p:nvPicPr>
            <p:cNvPr id="293" name="Picture 2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auto">
            <a:xfrm>
              <a:off x="10677309" y="1643064"/>
              <a:ext cx="1140257" cy="1947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4" name="TextBox 293"/>
            <p:cNvSpPr txBox="1"/>
            <p:nvPr/>
          </p:nvSpPr>
          <p:spPr>
            <a:xfrm>
              <a:off x="10606088" y="2786063"/>
              <a:ext cx="540854" cy="544765"/>
            </a:xfrm>
            <a:prstGeom prst="rect">
              <a:avLst/>
            </a:prstGeom>
            <a:noFill/>
          </p:spPr>
          <p:txBody>
            <a:bodyPr wrap="none" lIns="182854" tIns="146283" rIns="182854" bIns="146283">
              <a:spAutoFit/>
            </a:bodyPr>
            <a:lstStyle/>
            <a:p>
              <a:pPr defTabSz="932509">
                <a:lnSpc>
                  <a:spcPct val="90000"/>
                </a:lnSpc>
                <a:defRPr/>
              </a:pPr>
              <a:r>
                <a:rPr lang="en-US" dirty="0">
                  <a:solidFill>
                    <a:srgbClr val="505050"/>
                  </a:solidFill>
                  <a:latin typeface="Segoe UI Light"/>
                </a:rPr>
                <a:t>IT</a:t>
              </a:r>
            </a:p>
          </p:txBody>
        </p:sp>
      </p:grpSp>
      <p:grpSp>
        <p:nvGrpSpPr>
          <p:cNvPr id="295" name="Group 294"/>
          <p:cNvGrpSpPr/>
          <p:nvPr/>
        </p:nvGrpSpPr>
        <p:grpSpPr>
          <a:xfrm>
            <a:off x="580237" y="1821099"/>
            <a:ext cx="1219027" cy="1980919"/>
            <a:chOff x="494150" y="1643062"/>
            <a:chExt cx="1236224" cy="1964539"/>
          </a:xfrm>
        </p:grpSpPr>
        <p:pic>
          <p:nvPicPr>
            <p:cNvPr id="296" name="Picture 295"/>
            <p:cNvPicPr>
              <a:picLocks noChangeAspect="1"/>
            </p:cNvPicPr>
            <p:nvPr/>
          </p:nvPicPr>
          <p:blipFill rotWithShape="1">
            <a:blip r:embed="rId4"/>
            <a:srcRect b="37412"/>
            <a:stretch/>
          </p:blipFill>
          <p:spPr>
            <a:xfrm>
              <a:off x="578064" y="1643062"/>
              <a:ext cx="1152310" cy="1964539"/>
            </a:xfrm>
            <a:prstGeom prst="rect">
              <a:avLst/>
            </a:prstGeom>
          </p:spPr>
        </p:pic>
        <p:sp>
          <p:nvSpPr>
            <p:cNvPr id="297" name="TextBox 296"/>
            <p:cNvSpPr txBox="1"/>
            <p:nvPr/>
          </p:nvSpPr>
          <p:spPr bwMode="auto">
            <a:xfrm>
              <a:off x="494150" y="2786063"/>
              <a:ext cx="822143" cy="545140"/>
            </a:xfrm>
            <a:prstGeom prst="rect">
              <a:avLst/>
            </a:prstGeom>
            <a:noFill/>
          </p:spPr>
          <p:txBody>
            <a:bodyPr wrap="none" lIns="182854" tIns="146283" rIns="182854" bIns="146283">
              <a:spAutoFit/>
            </a:bodyPr>
            <a:lstStyle/>
            <a:p>
              <a:pPr defTabSz="932509">
                <a:lnSpc>
                  <a:spcPct val="90000"/>
                </a:lnSpc>
                <a:defRPr/>
              </a:pPr>
              <a:r>
                <a:rPr lang="en-US" dirty="0">
                  <a:solidFill>
                    <a:srgbClr val="505050"/>
                  </a:solidFill>
                  <a:latin typeface="Segoe UI Light"/>
                </a:rPr>
                <a:t>User</a:t>
              </a:r>
            </a:p>
          </p:txBody>
        </p:sp>
      </p:grpSp>
      <p:grpSp>
        <p:nvGrpSpPr>
          <p:cNvPr id="9" name="Group 8"/>
          <p:cNvGrpSpPr/>
          <p:nvPr/>
        </p:nvGrpSpPr>
        <p:grpSpPr>
          <a:xfrm>
            <a:off x="3964446" y="4663016"/>
            <a:ext cx="1476622" cy="2056830"/>
            <a:chOff x="3886200" y="4571999"/>
            <a:chExt cx="1447800" cy="2016683"/>
          </a:xfrm>
        </p:grpSpPr>
        <p:grpSp>
          <p:nvGrpSpPr>
            <p:cNvPr id="288" name="Group 287"/>
            <p:cNvGrpSpPr/>
            <p:nvPr/>
          </p:nvGrpSpPr>
          <p:grpSpPr>
            <a:xfrm>
              <a:off x="3886200" y="4571999"/>
              <a:ext cx="1447800" cy="2016683"/>
              <a:chOff x="2489200" y="5600700"/>
              <a:chExt cx="763588" cy="1063625"/>
            </a:xfrm>
          </p:grpSpPr>
          <p:sp>
            <p:nvSpPr>
              <p:cNvPr id="289" name="Freeform 5"/>
              <p:cNvSpPr>
                <a:spLocks/>
              </p:cNvSpPr>
              <p:nvPr/>
            </p:nvSpPr>
            <p:spPr bwMode="auto">
              <a:xfrm>
                <a:off x="2489200" y="5600700"/>
                <a:ext cx="763588" cy="1063625"/>
              </a:xfrm>
              <a:custGeom>
                <a:avLst/>
                <a:gdLst>
                  <a:gd name="T0" fmla="*/ 848 w 920"/>
                  <a:gd name="T1" fmla="*/ 1282 h 1282"/>
                  <a:gd name="T2" fmla="*/ 72 w 920"/>
                  <a:gd name="T3" fmla="*/ 1282 h 1282"/>
                  <a:gd name="T4" fmla="*/ 0 w 920"/>
                  <a:gd name="T5" fmla="*/ 1210 h 1282"/>
                  <a:gd name="T6" fmla="*/ 0 w 920"/>
                  <a:gd name="T7" fmla="*/ 72 h 1282"/>
                  <a:gd name="T8" fmla="*/ 72 w 920"/>
                  <a:gd name="T9" fmla="*/ 0 h 1282"/>
                  <a:gd name="T10" fmla="*/ 848 w 920"/>
                  <a:gd name="T11" fmla="*/ 0 h 1282"/>
                  <a:gd name="T12" fmla="*/ 920 w 920"/>
                  <a:gd name="T13" fmla="*/ 72 h 1282"/>
                  <a:gd name="T14" fmla="*/ 920 w 920"/>
                  <a:gd name="T15" fmla="*/ 1210 h 1282"/>
                  <a:gd name="T16" fmla="*/ 848 w 920"/>
                  <a:gd name="T17" fmla="*/ 1282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0" h="1282">
                    <a:moveTo>
                      <a:pt x="848" y="1282"/>
                    </a:moveTo>
                    <a:cubicBezTo>
                      <a:pt x="72" y="1282"/>
                      <a:pt x="72" y="1282"/>
                      <a:pt x="72" y="1282"/>
                    </a:cubicBezTo>
                    <a:cubicBezTo>
                      <a:pt x="32" y="1282"/>
                      <a:pt x="0" y="1250"/>
                      <a:pt x="0" y="1210"/>
                    </a:cubicBezTo>
                    <a:cubicBezTo>
                      <a:pt x="0" y="72"/>
                      <a:pt x="0" y="72"/>
                      <a:pt x="0" y="72"/>
                    </a:cubicBezTo>
                    <a:cubicBezTo>
                      <a:pt x="0" y="32"/>
                      <a:pt x="32" y="0"/>
                      <a:pt x="72" y="0"/>
                    </a:cubicBezTo>
                    <a:cubicBezTo>
                      <a:pt x="848" y="0"/>
                      <a:pt x="848" y="0"/>
                      <a:pt x="848" y="0"/>
                    </a:cubicBezTo>
                    <a:cubicBezTo>
                      <a:pt x="888" y="0"/>
                      <a:pt x="920" y="32"/>
                      <a:pt x="920" y="72"/>
                    </a:cubicBezTo>
                    <a:cubicBezTo>
                      <a:pt x="920" y="1210"/>
                      <a:pt x="920" y="1210"/>
                      <a:pt x="920" y="1210"/>
                    </a:cubicBezTo>
                    <a:cubicBezTo>
                      <a:pt x="920" y="1250"/>
                      <a:pt x="888" y="1282"/>
                      <a:pt x="848" y="1282"/>
                    </a:cubicBezTo>
                    <a:close/>
                  </a:path>
                </a:pathLst>
              </a:custGeom>
              <a:solidFill>
                <a:srgbClr val="505050"/>
              </a:solidFill>
              <a:ln>
                <a:noFill/>
              </a:ln>
            </p:spPr>
            <p:txBody>
              <a:bodyPr/>
              <a:lstStyle/>
              <a:p>
                <a:pPr defTabSz="932330">
                  <a:defRPr/>
                </a:pPr>
                <a:endParaRPr lang="en-US" sz="1020" dirty="0">
                  <a:solidFill>
                    <a:srgbClr val="505050"/>
                  </a:solidFill>
                  <a:latin typeface="Segoe UI"/>
                </a:endParaRPr>
              </a:p>
            </p:txBody>
          </p:sp>
          <p:sp>
            <p:nvSpPr>
              <p:cNvPr id="290" name="Rectangle 6"/>
              <p:cNvSpPr>
                <a:spLocks noChangeArrowheads="1"/>
              </p:cNvSpPr>
              <p:nvPr/>
            </p:nvSpPr>
            <p:spPr bwMode="auto">
              <a:xfrm>
                <a:off x="2536825" y="5678488"/>
                <a:ext cx="669925" cy="908050"/>
              </a:xfrm>
              <a:prstGeom prst="rect">
                <a:avLst/>
              </a:prstGeom>
              <a:solidFill>
                <a:schemeClr val="bg1"/>
              </a:solidFill>
              <a:ln>
                <a:noFill/>
              </a:ln>
            </p:spPr>
            <p:txBody>
              <a:bodyPr/>
              <a:lstStyle/>
              <a:p>
                <a:pPr defTabSz="932330">
                  <a:defRPr/>
                </a:pPr>
                <a:endParaRPr lang="en-US" sz="1020" dirty="0">
                  <a:solidFill>
                    <a:srgbClr val="505050"/>
                  </a:solidFill>
                  <a:latin typeface="Segoe UI"/>
                </a:endParaRPr>
              </a:p>
            </p:txBody>
          </p:sp>
        </p:grpSp>
        <p:sp>
          <p:nvSpPr>
            <p:cNvPr id="291" name="Oval 290"/>
            <p:cNvSpPr/>
            <p:nvPr/>
          </p:nvSpPr>
          <p:spPr bwMode="auto">
            <a:xfrm flipV="1">
              <a:off x="4577504" y="6475096"/>
              <a:ext cx="70696" cy="70696"/>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latin typeface="Segoe UI"/>
              </a:endParaRPr>
            </a:p>
          </p:txBody>
        </p:sp>
      </p:grpSp>
      <p:sp>
        <p:nvSpPr>
          <p:cNvPr id="102" name="Rectangle 101"/>
          <p:cNvSpPr/>
          <p:nvPr/>
        </p:nvSpPr>
        <p:spPr bwMode="auto">
          <a:xfrm>
            <a:off x="6518508" y="1133942"/>
            <a:ext cx="2796553" cy="1574462"/>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40" name="Group 139"/>
          <p:cNvGrpSpPr/>
          <p:nvPr/>
        </p:nvGrpSpPr>
        <p:grpSpPr>
          <a:xfrm>
            <a:off x="7294421" y="1554339"/>
            <a:ext cx="400438" cy="788847"/>
            <a:chOff x="6629400" y="1524000"/>
            <a:chExt cx="392622" cy="773450"/>
          </a:xfrm>
        </p:grpSpPr>
        <p:sp>
          <p:nvSpPr>
            <p:cNvPr id="158" name="Rectangle 157"/>
            <p:cNvSpPr/>
            <p:nvPr/>
          </p:nvSpPr>
          <p:spPr bwMode="auto">
            <a:xfrm>
              <a:off x="6643077" y="1565030"/>
              <a:ext cx="363416" cy="695569"/>
            </a:xfrm>
            <a:prstGeom prst="rect">
              <a:avLst/>
            </a:prstGeom>
            <a:solidFill>
              <a:schemeClr val="bg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59" name="Rounded Rectangle 2058"/>
            <p:cNvSpPr>
              <a:spLocks noChangeAspect="1"/>
            </p:cNvSpPr>
            <p:nvPr/>
          </p:nvSpPr>
          <p:spPr bwMode="auto">
            <a:xfrm>
              <a:off x="6629400" y="1524000"/>
              <a:ext cx="392622" cy="773450"/>
            </a:xfrm>
            <a:custGeom>
              <a:avLst/>
              <a:gdLst/>
              <a:ahLst/>
              <a:cxnLst/>
              <a:rect l="l" t="t" r="r" b="b"/>
              <a:pathLst>
                <a:path w="235932" h="524825">
                  <a:moveTo>
                    <a:pt x="26526" y="453142"/>
                  </a:moveTo>
                  <a:lnTo>
                    <a:pt x="26526" y="471430"/>
                  </a:lnTo>
                  <a:lnTo>
                    <a:pt x="209406" y="471430"/>
                  </a:lnTo>
                  <a:lnTo>
                    <a:pt x="209406" y="453142"/>
                  </a:lnTo>
                  <a:close/>
                  <a:moveTo>
                    <a:pt x="26526" y="412660"/>
                  </a:moveTo>
                  <a:lnTo>
                    <a:pt x="26526" y="430948"/>
                  </a:lnTo>
                  <a:lnTo>
                    <a:pt x="63102" y="430948"/>
                  </a:lnTo>
                  <a:lnTo>
                    <a:pt x="63102" y="412660"/>
                  </a:lnTo>
                  <a:close/>
                  <a:moveTo>
                    <a:pt x="26526" y="372178"/>
                  </a:moveTo>
                  <a:lnTo>
                    <a:pt x="26526" y="390466"/>
                  </a:lnTo>
                  <a:lnTo>
                    <a:pt x="63102" y="390466"/>
                  </a:lnTo>
                  <a:lnTo>
                    <a:pt x="63102" y="372178"/>
                  </a:lnTo>
                  <a:close/>
                  <a:moveTo>
                    <a:pt x="26526" y="97526"/>
                  </a:moveTo>
                  <a:lnTo>
                    <a:pt x="26526" y="124958"/>
                  </a:lnTo>
                  <a:lnTo>
                    <a:pt x="209406" y="124958"/>
                  </a:lnTo>
                  <a:lnTo>
                    <a:pt x="209406" y="97526"/>
                  </a:lnTo>
                  <a:close/>
                  <a:moveTo>
                    <a:pt x="26526" y="53758"/>
                  </a:moveTo>
                  <a:lnTo>
                    <a:pt x="26526" y="72046"/>
                  </a:lnTo>
                  <a:lnTo>
                    <a:pt x="209406" y="72046"/>
                  </a:lnTo>
                  <a:lnTo>
                    <a:pt x="209406" y="53758"/>
                  </a:lnTo>
                  <a:close/>
                  <a:moveTo>
                    <a:pt x="31386" y="0"/>
                  </a:moveTo>
                  <a:lnTo>
                    <a:pt x="204546" y="0"/>
                  </a:lnTo>
                  <a:cubicBezTo>
                    <a:pt x="221880" y="0"/>
                    <a:pt x="235932" y="14052"/>
                    <a:pt x="235932" y="31386"/>
                  </a:cubicBezTo>
                  <a:lnTo>
                    <a:pt x="235932" y="493439"/>
                  </a:lnTo>
                  <a:cubicBezTo>
                    <a:pt x="235932" y="510773"/>
                    <a:pt x="221880" y="524825"/>
                    <a:pt x="204546" y="524825"/>
                  </a:cubicBezTo>
                  <a:lnTo>
                    <a:pt x="31386" y="524825"/>
                  </a:lnTo>
                  <a:cubicBezTo>
                    <a:pt x="14052" y="524825"/>
                    <a:pt x="0" y="510773"/>
                    <a:pt x="0" y="493439"/>
                  </a:cubicBezTo>
                  <a:lnTo>
                    <a:pt x="0" y="31386"/>
                  </a:lnTo>
                  <a:cubicBezTo>
                    <a:pt x="0" y="14052"/>
                    <a:pt x="14052" y="0"/>
                    <a:pt x="31386" y="0"/>
                  </a:cubicBezTo>
                  <a:close/>
                </a:path>
              </a:pathLst>
            </a:custGeom>
            <a:solidFill>
              <a:schemeClr val="accent2">
                <a:lumMod val="75000"/>
              </a:schemeClr>
            </a:solidFill>
            <a:ln w="9525" cap="flat" cmpd="sng" algn="ctr">
              <a:noFill/>
              <a:prstDash val="solid"/>
              <a:headEnd type="none" w="med" len="med"/>
              <a:tailEnd type="none" w="med" len="med"/>
            </a:ln>
            <a:effectLst/>
          </p:spPr>
          <p:txBody>
            <a:bodyPr rot="0" spcFirstLastPara="0" vertOverflow="overflow" horzOverflow="overflow" vert="horz" wrap="square" lIns="93213" tIns="46607" rIns="46607" bIns="93213" numCol="1" spcCol="0" rtlCol="0" fromWordArt="0" anchor="b" anchorCtr="0" forceAA="0" compatLnSpc="1">
              <a:prstTxWarp prst="textNoShape">
                <a:avLst/>
              </a:prstTxWarp>
              <a:noAutofit/>
            </a:bodyPr>
            <a:lstStyle/>
            <a:p>
              <a:pPr algn="ctr" defTabSz="931842" fontAlgn="base">
                <a:spcBef>
                  <a:spcPct val="0"/>
                </a:spcBef>
                <a:spcAft>
                  <a:spcPct val="0"/>
                </a:spcAft>
                <a:defRPr/>
              </a:pPr>
              <a:endParaRPr lang="en-US" sz="1799" kern="0" spc="-51"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4" name="Title 3"/>
          <p:cNvSpPr>
            <a:spLocks noGrp="1"/>
          </p:cNvSpPr>
          <p:nvPr>
            <p:ph type="title" idx="4294967295"/>
          </p:nvPr>
        </p:nvSpPr>
        <p:spPr>
          <a:xfrm>
            <a:off x="547688" y="295275"/>
            <a:ext cx="11888787" cy="917575"/>
          </a:xfrm>
        </p:spPr>
        <p:txBody>
          <a:bodyPr/>
          <a:lstStyle/>
          <a:p>
            <a:r>
              <a:rPr lang="en-US" sz="5303" dirty="0"/>
              <a:t>Mobile data protection</a:t>
            </a:r>
          </a:p>
        </p:txBody>
      </p:sp>
      <p:cxnSp>
        <p:nvCxnSpPr>
          <p:cNvPr id="97" name="Straight Arrow Connector 96"/>
          <p:cNvCxnSpPr/>
          <p:nvPr/>
        </p:nvCxnSpPr>
        <p:spPr>
          <a:xfrm>
            <a:off x="1761194" y="3574979"/>
            <a:ext cx="2176074" cy="1632056"/>
          </a:xfrm>
          <a:prstGeom prst="straightConnector1">
            <a:avLst/>
          </a:prstGeom>
          <a:ln w="28575" cap="rnd">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03" name="Picture 102"/>
          <p:cNvPicPr>
            <a:picLocks noChangeAspect="1"/>
          </p:cNvPicPr>
          <p:nvPr/>
        </p:nvPicPr>
        <p:blipFill>
          <a:blip r:embed="rId5"/>
          <a:stretch>
            <a:fillRect/>
          </a:stretch>
        </p:blipFill>
        <p:spPr>
          <a:xfrm>
            <a:off x="4586181" y="1571116"/>
            <a:ext cx="1632056" cy="1071259"/>
          </a:xfrm>
          <a:prstGeom prst="rect">
            <a:avLst/>
          </a:prstGeom>
        </p:spPr>
      </p:pic>
      <p:cxnSp>
        <p:nvCxnSpPr>
          <p:cNvPr id="121" name="Straight Arrow Connector 120"/>
          <p:cNvCxnSpPr/>
          <p:nvPr/>
        </p:nvCxnSpPr>
        <p:spPr>
          <a:xfrm flipH="1">
            <a:off x="5518784" y="2486942"/>
            <a:ext cx="1632056" cy="2176074"/>
          </a:xfrm>
          <a:prstGeom prst="straightConnector1">
            <a:avLst/>
          </a:prstGeom>
          <a:ln w="28575" cap="rnd">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123" name="Rectangle 122"/>
          <p:cNvSpPr/>
          <p:nvPr/>
        </p:nvSpPr>
        <p:spPr>
          <a:xfrm>
            <a:off x="6606821" y="3615234"/>
            <a:ext cx="3577722" cy="670445"/>
          </a:xfrm>
          <a:prstGeom prst="rect">
            <a:avLst/>
          </a:prstGeom>
        </p:spPr>
        <p:txBody>
          <a:bodyPr wrap="square">
            <a:spAutoFit/>
          </a:bodyPr>
          <a:lstStyle/>
          <a:p>
            <a:pPr marL="0" lvl="2" defTabSz="932563"/>
            <a:r>
              <a:rPr lang="en-US" sz="1836" dirty="0">
                <a:solidFill>
                  <a:srgbClr val="505050"/>
                </a:solidFill>
                <a:latin typeface="Segoe UI"/>
              </a:rPr>
              <a:t>Protect corporate data </a:t>
            </a:r>
          </a:p>
          <a:p>
            <a:pPr marL="0" lvl="2" defTabSz="932563"/>
            <a:r>
              <a:rPr lang="en-US" sz="1836" dirty="0">
                <a:solidFill>
                  <a:srgbClr val="505050"/>
                </a:solidFill>
                <a:latin typeface="Segoe UI"/>
              </a:rPr>
              <a:t>accessed from devices</a:t>
            </a:r>
          </a:p>
        </p:txBody>
      </p:sp>
      <p:cxnSp>
        <p:nvCxnSpPr>
          <p:cNvPr id="124" name="Straight Arrow Connector 123"/>
          <p:cNvCxnSpPr/>
          <p:nvPr/>
        </p:nvCxnSpPr>
        <p:spPr>
          <a:xfrm flipH="1">
            <a:off x="4663898" y="2486941"/>
            <a:ext cx="388585" cy="2098358"/>
          </a:xfrm>
          <a:prstGeom prst="straightConnector1">
            <a:avLst/>
          </a:prstGeom>
          <a:ln w="28575" cap="rnd">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a:stCxn id="213" idx="0"/>
            <a:endCxn id="278" idx="3"/>
          </p:cNvCxnSpPr>
          <p:nvPr/>
        </p:nvCxnSpPr>
        <p:spPr>
          <a:xfrm flipH="1">
            <a:off x="8782896" y="4370306"/>
            <a:ext cx="1849298" cy="955873"/>
          </a:xfrm>
          <a:prstGeom prst="straightConnector1">
            <a:avLst/>
          </a:prstGeom>
          <a:ln w="28575" cap="rnd">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6762256" y="1554339"/>
            <a:ext cx="400438" cy="788847"/>
            <a:chOff x="6629400" y="1524000"/>
            <a:chExt cx="392622" cy="773450"/>
          </a:xfrm>
        </p:grpSpPr>
        <p:sp>
          <p:nvSpPr>
            <p:cNvPr id="2" name="Rectangle 1"/>
            <p:cNvSpPr/>
            <p:nvPr/>
          </p:nvSpPr>
          <p:spPr bwMode="auto">
            <a:xfrm>
              <a:off x="6643077" y="1565030"/>
              <a:ext cx="363416" cy="695569"/>
            </a:xfrm>
            <a:prstGeom prst="rect">
              <a:avLst/>
            </a:prstGeom>
            <a:solidFill>
              <a:schemeClr val="bg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41" name="Rounded Rectangle 2058"/>
            <p:cNvSpPr>
              <a:spLocks noChangeAspect="1"/>
            </p:cNvSpPr>
            <p:nvPr/>
          </p:nvSpPr>
          <p:spPr bwMode="auto">
            <a:xfrm>
              <a:off x="6629400" y="1524000"/>
              <a:ext cx="392622" cy="773450"/>
            </a:xfrm>
            <a:custGeom>
              <a:avLst/>
              <a:gdLst/>
              <a:ahLst/>
              <a:cxnLst/>
              <a:rect l="l" t="t" r="r" b="b"/>
              <a:pathLst>
                <a:path w="235932" h="524825">
                  <a:moveTo>
                    <a:pt x="26526" y="453142"/>
                  </a:moveTo>
                  <a:lnTo>
                    <a:pt x="26526" y="471430"/>
                  </a:lnTo>
                  <a:lnTo>
                    <a:pt x="209406" y="471430"/>
                  </a:lnTo>
                  <a:lnTo>
                    <a:pt x="209406" y="453142"/>
                  </a:lnTo>
                  <a:close/>
                  <a:moveTo>
                    <a:pt x="26526" y="412660"/>
                  </a:moveTo>
                  <a:lnTo>
                    <a:pt x="26526" y="430948"/>
                  </a:lnTo>
                  <a:lnTo>
                    <a:pt x="63102" y="430948"/>
                  </a:lnTo>
                  <a:lnTo>
                    <a:pt x="63102" y="412660"/>
                  </a:lnTo>
                  <a:close/>
                  <a:moveTo>
                    <a:pt x="26526" y="372178"/>
                  </a:moveTo>
                  <a:lnTo>
                    <a:pt x="26526" y="390466"/>
                  </a:lnTo>
                  <a:lnTo>
                    <a:pt x="63102" y="390466"/>
                  </a:lnTo>
                  <a:lnTo>
                    <a:pt x="63102" y="372178"/>
                  </a:lnTo>
                  <a:close/>
                  <a:moveTo>
                    <a:pt x="26526" y="97526"/>
                  </a:moveTo>
                  <a:lnTo>
                    <a:pt x="26526" y="124958"/>
                  </a:lnTo>
                  <a:lnTo>
                    <a:pt x="209406" y="124958"/>
                  </a:lnTo>
                  <a:lnTo>
                    <a:pt x="209406" y="97526"/>
                  </a:lnTo>
                  <a:close/>
                  <a:moveTo>
                    <a:pt x="26526" y="53758"/>
                  </a:moveTo>
                  <a:lnTo>
                    <a:pt x="26526" y="72046"/>
                  </a:lnTo>
                  <a:lnTo>
                    <a:pt x="209406" y="72046"/>
                  </a:lnTo>
                  <a:lnTo>
                    <a:pt x="209406" y="53758"/>
                  </a:lnTo>
                  <a:close/>
                  <a:moveTo>
                    <a:pt x="31386" y="0"/>
                  </a:moveTo>
                  <a:lnTo>
                    <a:pt x="204546" y="0"/>
                  </a:lnTo>
                  <a:cubicBezTo>
                    <a:pt x="221880" y="0"/>
                    <a:pt x="235932" y="14052"/>
                    <a:pt x="235932" y="31386"/>
                  </a:cubicBezTo>
                  <a:lnTo>
                    <a:pt x="235932" y="493439"/>
                  </a:lnTo>
                  <a:cubicBezTo>
                    <a:pt x="235932" y="510773"/>
                    <a:pt x="221880" y="524825"/>
                    <a:pt x="204546" y="524825"/>
                  </a:cubicBezTo>
                  <a:lnTo>
                    <a:pt x="31386" y="524825"/>
                  </a:lnTo>
                  <a:cubicBezTo>
                    <a:pt x="14052" y="524825"/>
                    <a:pt x="0" y="510773"/>
                    <a:pt x="0" y="493439"/>
                  </a:cubicBezTo>
                  <a:lnTo>
                    <a:pt x="0" y="31386"/>
                  </a:lnTo>
                  <a:cubicBezTo>
                    <a:pt x="0" y="14052"/>
                    <a:pt x="14052" y="0"/>
                    <a:pt x="31386" y="0"/>
                  </a:cubicBezTo>
                  <a:close/>
                </a:path>
              </a:pathLst>
            </a:custGeom>
            <a:solidFill>
              <a:schemeClr val="accent2">
                <a:lumMod val="75000"/>
              </a:schemeClr>
            </a:solidFill>
            <a:ln w="9525" cap="flat" cmpd="sng" algn="ctr">
              <a:noFill/>
              <a:prstDash val="solid"/>
              <a:headEnd type="none" w="med" len="med"/>
              <a:tailEnd type="none" w="med" len="med"/>
            </a:ln>
            <a:effectLst/>
          </p:spPr>
          <p:txBody>
            <a:bodyPr rot="0" spcFirstLastPara="0" vertOverflow="overflow" horzOverflow="overflow" vert="horz" wrap="square" lIns="93213" tIns="46607" rIns="46607" bIns="93213" numCol="1" spcCol="0" rtlCol="0" fromWordArt="0" anchor="b" anchorCtr="0" forceAA="0" compatLnSpc="1">
              <a:prstTxWarp prst="textNoShape">
                <a:avLst/>
              </a:prstTxWarp>
              <a:noAutofit/>
            </a:bodyPr>
            <a:lstStyle/>
            <a:p>
              <a:pPr algn="ctr" defTabSz="931842" fontAlgn="base">
                <a:spcBef>
                  <a:spcPct val="0"/>
                </a:spcBef>
                <a:spcAft>
                  <a:spcPct val="0"/>
                </a:spcAft>
                <a:defRPr/>
              </a:pPr>
              <a:endParaRPr lang="en-US" sz="1799" kern="0" spc="-51"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143" name="Rectangle 142"/>
          <p:cNvSpPr/>
          <p:nvPr/>
        </p:nvSpPr>
        <p:spPr>
          <a:xfrm>
            <a:off x="7838439" y="1286762"/>
            <a:ext cx="1476622" cy="350330"/>
          </a:xfrm>
          <a:prstGeom prst="rect">
            <a:avLst/>
          </a:prstGeom>
        </p:spPr>
        <p:txBody>
          <a:bodyPr wrap="square">
            <a:spAutoFit/>
          </a:bodyPr>
          <a:lstStyle/>
          <a:p>
            <a:pPr marL="0" lvl="2" defTabSz="932563"/>
            <a:r>
              <a:rPr lang="en-US" sz="1632" dirty="0">
                <a:solidFill>
                  <a:srgbClr val="505050"/>
                </a:solidFill>
                <a:latin typeface="Segoe UI"/>
              </a:rPr>
              <a:t>On-premises</a:t>
            </a:r>
          </a:p>
        </p:txBody>
      </p:sp>
      <p:cxnSp>
        <p:nvCxnSpPr>
          <p:cNvPr id="144" name="Straight Arrow Connector 143"/>
          <p:cNvCxnSpPr/>
          <p:nvPr/>
        </p:nvCxnSpPr>
        <p:spPr>
          <a:xfrm flipV="1">
            <a:off x="5511521" y="5603429"/>
            <a:ext cx="1220961" cy="7807"/>
          </a:xfrm>
          <a:prstGeom prst="straightConnector1">
            <a:avLst/>
          </a:prstGeom>
          <a:ln w="28575" cap="rnd">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145" name="Rectangle 144"/>
          <p:cNvSpPr/>
          <p:nvPr/>
        </p:nvSpPr>
        <p:spPr>
          <a:xfrm>
            <a:off x="855768" y="5207035"/>
            <a:ext cx="3030961" cy="670445"/>
          </a:xfrm>
          <a:prstGeom prst="rect">
            <a:avLst/>
          </a:prstGeom>
        </p:spPr>
        <p:txBody>
          <a:bodyPr wrap="square">
            <a:spAutoFit/>
          </a:bodyPr>
          <a:lstStyle/>
          <a:p>
            <a:pPr marL="0" lvl="2" defTabSz="932563"/>
            <a:r>
              <a:rPr lang="en-US" sz="1836" dirty="0">
                <a:solidFill>
                  <a:srgbClr val="505050"/>
                </a:solidFill>
                <a:latin typeface="Segoe UI"/>
              </a:rPr>
              <a:t>Protect corporate data </a:t>
            </a:r>
          </a:p>
          <a:p>
            <a:pPr marL="0" lvl="2" defTabSz="932563"/>
            <a:r>
              <a:rPr lang="en-US" sz="1836" dirty="0">
                <a:solidFill>
                  <a:srgbClr val="505050"/>
                </a:solidFill>
                <a:latin typeface="Segoe UI"/>
              </a:rPr>
              <a:t>stored on devices</a:t>
            </a:r>
          </a:p>
        </p:txBody>
      </p:sp>
      <p:pic>
        <p:nvPicPr>
          <p:cNvPr id="216" name="Picture 215"/>
          <p:cNvPicPr>
            <a:picLocks noChangeAspect="1"/>
          </p:cNvPicPr>
          <p:nvPr/>
        </p:nvPicPr>
        <p:blipFill>
          <a:blip r:embed="rId6"/>
          <a:stretch>
            <a:fillRect/>
          </a:stretch>
        </p:blipFill>
        <p:spPr>
          <a:xfrm>
            <a:off x="4819332" y="2176074"/>
            <a:ext cx="1198459" cy="265527"/>
          </a:xfrm>
          <a:prstGeom prst="rect">
            <a:avLst/>
          </a:prstGeom>
        </p:spPr>
      </p:pic>
      <p:pic>
        <p:nvPicPr>
          <p:cNvPr id="217" name="Picture 216"/>
          <p:cNvPicPr>
            <a:picLocks noChangeAspect="1"/>
          </p:cNvPicPr>
          <p:nvPr/>
        </p:nvPicPr>
        <p:blipFill>
          <a:blip r:embed="rId7"/>
          <a:stretch>
            <a:fillRect/>
          </a:stretch>
        </p:blipFill>
        <p:spPr>
          <a:xfrm>
            <a:off x="5052483" y="1632055"/>
            <a:ext cx="544019" cy="357751"/>
          </a:xfrm>
          <a:prstGeom prst="rect">
            <a:avLst/>
          </a:prstGeom>
        </p:spPr>
      </p:pic>
      <p:pic>
        <p:nvPicPr>
          <p:cNvPr id="218" name="Picture 217"/>
          <p:cNvPicPr>
            <a:picLocks noChangeAspect="1"/>
          </p:cNvPicPr>
          <p:nvPr/>
        </p:nvPicPr>
        <p:blipFill>
          <a:blip r:embed="rId8"/>
          <a:stretch>
            <a:fillRect/>
          </a:stretch>
        </p:blipFill>
        <p:spPr>
          <a:xfrm>
            <a:off x="7928011" y="1691983"/>
            <a:ext cx="1109315" cy="321188"/>
          </a:xfrm>
          <a:prstGeom prst="rect">
            <a:avLst/>
          </a:prstGeom>
        </p:spPr>
      </p:pic>
      <p:pic>
        <p:nvPicPr>
          <p:cNvPr id="219" name="Picture 218"/>
          <p:cNvPicPr>
            <a:picLocks noChangeAspect="1"/>
          </p:cNvPicPr>
          <p:nvPr/>
        </p:nvPicPr>
        <p:blipFill>
          <a:blip r:embed="rId9"/>
          <a:stretch>
            <a:fillRect/>
          </a:stretch>
        </p:blipFill>
        <p:spPr>
          <a:xfrm>
            <a:off x="7928010" y="2080567"/>
            <a:ext cx="1054724" cy="324954"/>
          </a:xfrm>
          <a:prstGeom prst="rect">
            <a:avLst/>
          </a:prstGeom>
        </p:spPr>
      </p:pic>
      <p:sp>
        <p:nvSpPr>
          <p:cNvPr id="220" name="Flowchart: Magnetic Disk 219"/>
          <p:cNvSpPr/>
          <p:nvPr/>
        </p:nvSpPr>
        <p:spPr bwMode="auto">
          <a:xfrm>
            <a:off x="6762255" y="1787489"/>
            <a:ext cx="388585" cy="388585"/>
          </a:xfrm>
          <a:prstGeom prst="flowChartMagneticDisk">
            <a:avLst/>
          </a:prstGeom>
          <a:solidFill>
            <a:schemeClr val="accent2">
              <a:lumMod val="75000"/>
            </a:schemeClr>
          </a:solidFill>
          <a:ln>
            <a:solidFill>
              <a:schemeClr val="tx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222" name="Straight Arrow Connector 221"/>
          <p:cNvCxnSpPr/>
          <p:nvPr/>
        </p:nvCxnSpPr>
        <p:spPr>
          <a:xfrm flipH="1">
            <a:off x="4663898" y="2486941"/>
            <a:ext cx="388585" cy="2098358"/>
          </a:xfrm>
          <a:prstGeom prst="straightConnector1">
            <a:avLst/>
          </a:prstGeom>
          <a:ln w="28575" cap="rnd">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p:nvPr/>
        </p:nvCxnSpPr>
        <p:spPr>
          <a:xfrm flipH="1">
            <a:off x="5518784" y="2486942"/>
            <a:ext cx="1632056" cy="2176074"/>
          </a:xfrm>
          <a:prstGeom prst="straightConnector1">
            <a:avLst/>
          </a:prstGeom>
          <a:ln w="28575" cap="rnd">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24" name="Group 223"/>
          <p:cNvGrpSpPr/>
          <p:nvPr/>
        </p:nvGrpSpPr>
        <p:grpSpPr>
          <a:xfrm>
            <a:off x="4787730" y="2875527"/>
            <a:ext cx="334034" cy="335737"/>
            <a:chOff x="7194955" y="3888261"/>
            <a:chExt cx="327514" cy="329184"/>
          </a:xfrm>
        </p:grpSpPr>
        <p:sp>
          <p:nvSpPr>
            <p:cNvPr id="225" name="Oval 224"/>
            <p:cNvSpPr/>
            <p:nvPr/>
          </p:nvSpPr>
          <p:spPr bwMode="auto">
            <a:xfrm>
              <a:off x="7194955" y="3888261"/>
              <a:ext cx="327514" cy="329184"/>
            </a:xfrm>
            <a:prstGeom prst="ellipse">
              <a:avLst/>
            </a:prstGeom>
            <a:solidFill>
              <a:srgbClr val="DC3C00"/>
            </a:solidFill>
            <a:ln w="10795" cap="flat" cmpd="sng" algn="ctr">
              <a:noFill/>
              <a:prstDash val="solid"/>
              <a:headEnd type="none" w="med" len="med"/>
              <a:tailEnd type="none" w="med" len="med"/>
            </a:ln>
            <a:effectLst/>
          </p:spPr>
          <p:txBody>
            <a:bodyPr lIns="0" tIns="47565" rIns="0" bIns="47565" anchor="ctr"/>
            <a:lstStyle/>
            <a:p>
              <a:pPr algn="ctr" defTabSz="951028" fontAlgn="base">
                <a:spcBef>
                  <a:spcPct val="0"/>
                </a:spcBef>
                <a:spcAft>
                  <a:spcPct val="0"/>
                </a:spcAft>
                <a:defRPr/>
              </a:pPr>
              <a:endParaRPr lang="en-US" sz="2040" kern="0" dirty="0">
                <a:gradFill>
                  <a:gsLst>
                    <a:gs pos="0">
                      <a:srgbClr val="FFFFFF"/>
                    </a:gs>
                    <a:gs pos="100000">
                      <a:srgbClr val="FFFFFF"/>
                    </a:gs>
                  </a:gsLst>
                  <a:lin ang="5400000" scaled="0"/>
                </a:gradFill>
                <a:latin typeface="Segoe UI"/>
              </a:endParaRPr>
            </a:p>
          </p:txBody>
        </p:sp>
        <p:sp>
          <p:nvSpPr>
            <p:cNvPr id="226" name="Multiply 225"/>
            <p:cNvSpPr/>
            <p:nvPr/>
          </p:nvSpPr>
          <p:spPr bwMode="auto">
            <a:xfrm>
              <a:off x="7250933" y="3944239"/>
              <a:ext cx="215559" cy="217229"/>
            </a:xfrm>
            <a:prstGeom prst="mathMultiply">
              <a:avLst>
                <a:gd name="adj1" fmla="val 12051"/>
              </a:avLst>
            </a:prstGeom>
            <a:solidFill>
              <a:srgbClr val="FFFFFF"/>
            </a:solidFill>
            <a:ln w="10795" cap="flat" cmpd="sng" algn="ctr">
              <a:noFill/>
              <a:prstDash val="solid"/>
              <a:headEnd type="none" w="med" len="med"/>
              <a:tailEnd type="none" w="med" len="med"/>
            </a:ln>
            <a:effectLst/>
          </p:spPr>
          <p:txBody>
            <a:bodyPr lIns="0" tIns="47565" rIns="0" bIns="47565" anchor="ctr"/>
            <a:lstStyle/>
            <a:p>
              <a:pPr algn="ctr" defTabSz="951028" fontAlgn="base">
                <a:spcBef>
                  <a:spcPct val="0"/>
                </a:spcBef>
                <a:spcAft>
                  <a:spcPct val="0"/>
                </a:spcAft>
                <a:defRPr/>
              </a:pPr>
              <a:endParaRPr lang="en-US" sz="2040" kern="0" dirty="0">
                <a:gradFill>
                  <a:gsLst>
                    <a:gs pos="0">
                      <a:srgbClr val="FFFFFF"/>
                    </a:gs>
                    <a:gs pos="100000">
                      <a:srgbClr val="FFFFFF"/>
                    </a:gs>
                  </a:gsLst>
                  <a:lin ang="5400000" scaled="0"/>
                </a:gradFill>
                <a:latin typeface="Segoe UI"/>
              </a:endParaRPr>
            </a:p>
          </p:txBody>
        </p:sp>
      </p:grpSp>
      <p:grpSp>
        <p:nvGrpSpPr>
          <p:cNvPr id="227" name="Group 226"/>
          <p:cNvGrpSpPr>
            <a:grpSpLocks noChangeAspect="1"/>
          </p:cNvGrpSpPr>
          <p:nvPr/>
        </p:nvGrpSpPr>
        <p:grpSpPr>
          <a:xfrm>
            <a:off x="4300183" y="2872418"/>
            <a:ext cx="338466" cy="338466"/>
            <a:chOff x="4792414" y="2192271"/>
            <a:chExt cx="311150" cy="311150"/>
          </a:xfrm>
        </p:grpSpPr>
        <p:sp>
          <p:nvSpPr>
            <p:cNvPr id="228" name="Oval 227"/>
            <p:cNvSpPr/>
            <p:nvPr/>
          </p:nvSpPr>
          <p:spPr bwMode="auto">
            <a:xfrm>
              <a:off x="4792414" y="2192271"/>
              <a:ext cx="311150" cy="311150"/>
            </a:xfrm>
            <a:prstGeom prst="ellipse">
              <a:avLst/>
            </a:prstGeom>
            <a:solidFill>
              <a:srgbClr val="2EB82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7565" rIns="0" bIns="47565" anchor="ctr"/>
            <a:lstStyle/>
            <a:p>
              <a:pPr algn="ctr" defTabSz="951028" fontAlgn="base">
                <a:spcBef>
                  <a:spcPct val="0"/>
                </a:spcBef>
                <a:spcAft>
                  <a:spcPct val="0"/>
                </a:spcAft>
                <a:defRPr/>
              </a:pPr>
              <a:endParaRPr lang="en-US" sz="2040" dirty="0">
                <a:gradFill>
                  <a:gsLst>
                    <a:gs pos="0">
                      <a:srgbClr val="FFFFFF"/>
                    </a:gs>
                    <a:gs pos="100000">
                      <a:srgbClr val="FFFFFF"/>
                    </a:gs>
                  </a:gsLst>
                  <a:lin ang="5400000" scaled="0"/>
                </a:gradFill>
                <a:latin typeface="Segoe UI"/>
              </a:endParaRPr>
            </a:p>
          </p:txBody>
        </p:sp>
        <p:sp>
          <p:nvSpPr>
            <p:cNvPr id="229" name="Freeform 11"/>
            <p:cNvSpPr>
              <a:spLocks/>
            </p:cNvSpPr>
            <p:nvPr/>
          </p:nvSpPr>
          <p:spPr bwMode="auto">
            <a:xfrm>
              <a:off x="4867025" y="2298633"/>
              <a:ext cx="157163" cy="122238"/>
            </a:xfrm>
            <a:custGeom>
              <a:avLst/>
              <a:gdLst>
                <a:gd name="T0" fmla="*/ 995 w 995"/>
                <a:gd name="T1" fmla="*/ 124 h 778"/>
                <a:gd name="T2" fmla="*/ 869 w 995"/>
                <a:gd name="T3" fmla="*/ 0 h 778"/>
                <a:gd name="T4" fmla="*/ 343 w 995"/>
                <a:gd name="T5" fmla="*/ 530 h 778"/>
                <a:gd name="T6" fmla="*/ 124 w 995"/>
                <a:gd name="T7" fmla="*/ 310 h 778"/>
                <a:gd name="T8" fmla="*/ 0 w 995"/>
                <a:gd name="T9" fmla="*/ 434 h 778"/>
                <a:gd name="T10" fmla="*/ 219 w 995"/>
                <a:gd name="T11" fmla="*/ 654 h 778"/>
                <a:gd name="T12" fmla="*/ 343 w 995"/>
                <a:gd name="T13" fmla="*/ 778 h 778"/>
                <a:gd name="T14" fmla="*/ 467 w 995"/>
                <a:gd name="T15" fmla="*/ 654 h 778"/>
                <a:gd name="T16" fmla="*/ 467 w 995"/>
                <a:gd name="T17" fmla="*/ 654 h 778"/>
                <a:gd name="T18" fmla="*/ 995 w 995"/>
                <a:gd name="T19" fmla="*/ 124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5" h="778">
                  <a:moveTo>
                    <a:pt x="995" y="124"/>
                  </a:moveTo>
                  <a:lnTo>
                    <a:pt x="869" y="0"/>
                  </a:lnTo>
                  <a:lnTo>
                    <a:pt x="343" y="530"/>
                  </a:lnTo>
                  <a:lnTo>
                    <a:pt x="124" y="310"/>
                  </a:lnTo>
                  <a:lnTo>
                    <a:pt x="0" y="434"/>
                  </a:lnTo>
                  <a:lnTo>
                    <a:pt x="219" y="654"/>
                  </a:lnTo>
                  <a:lnTo>
                    <a:pt x="343" y="778"/>
                  </a:lnTo>
                  <a:lnTo>
                    <a:pt x="467" y="654"/>
                  </a:lnTo>
                  <a:lnTo>
                    <a:pt x="467" y="654"/>
                  </a:lnTo>
                  <a:lnTo>
                    <a:pt x="995" y="124"/>
                  </a:lnTo>
                  <a:close/>
                </a:path>
              </a:pathLst>
            </a:custGeom>
            <a:solidFill>
              <a:schemeClr val="bg1"/>
            </a:solidFill>
            <a:ln>
              <a:noFill/>
            </a:ln>
          </p:spPr>
          <p:txBody>
            <a:bodyPr/>
            <a:lstStyle/>
            <a:p>
              <a:pPr defTabSz="951248">
                <a:defRPr/>
              </a:pPr>
              <a:endParaRPr lang="en-US" sz="1873" dirty="0">
                <a:solidFill>
                  <a:srgbClr val="505050"/>
                </a:solidFill>
                <a:latin typeface="Segoe UI"/>
                <a:ea typeface="ＭＳ Ｐゴシック" charset="0"/>
              </a:endParaRPr>
            </a:p>
          </p:txBody>
        </p:sp>
      </p:grpSp>
      <p:grpSp>
        <p:nvGrpSpPr>
          <p:cNvPr id="230" name="Group 229"/>
          <p:cNvGrpSpPr/>
          <p:nvPr/>
        </p:nvGrpSpPr>
        <p:grpSpPr>
          <a:xfrm>
            <a:off x="6583656" y="2875527"/>
            <a:ext cx="334034" cy="335737"/>
            <a:chOff x="7194955" y="3888261"/>
            <a:chExt cx="327514" cy="329184"/>
          </a:xfrm>
        </p:grpSpPr>
        <p:sp>
          <p:nvSpPr>
            <p:cNvPr id="231" name="Oval 230"/>
            <p:cNvSpPr/>
            <p:nvPr/>
          </p:nvSpPr>
          <p:spPr bwMode="auto">
            <a:xfrm>
              <a:off x="7194955" y="3888261"/>
              <a:ext cx="327514" cy="329184"/>
            </a:xfrm>
            <a:prstGeom prst="ellipse">
              <a:avLst/>
            </a:prstGeom>
            <a:solidFill>
              <a:srgbClr val="DC3C00"/>
            </a:solidFill>
            <a:ln w="10795" cap="flat" cmpd="sng" algn="ctr">
              <a:noFill/>
              <a:prstDash val="solid"/>
              <a:headEnd type="none" w="med" len="med"/>
              <a:tailEnd type="none" w="med" len="med"/>
            </a:ln>
            <a:effectLst/>
          </p:spPr>
          <p:txBody>
            <a:bodyPr lIns="0" tIns="47565" rIns="0" bIns="47565" anchor="ctr"/>
            <a:lstStyle/>
            <a:p>
              <a:pPr algn="ctr" defTabSz="951028" fontAlgn="base">
                <a:spcBef>
                  <a:spcPct val="0"/>
                </a:spcBef>
                <a:spcAft>
                  <a:spcPct val="0"/>
                </a:spcAft>
                <a:defRPr/>
              </a:pPr>
              <a:endParaRPr lang="en-US" sz="2040" kern="0" dirty="0">
                <a:gradFill>
                  <a:gsLst>
                    <a:gs pos="0">
                      <a:srgbClr val="FFFFFF"/>
                    </a:gs>
                    <a:gs pos="100000">
                      <a:srgbClr val="FFFFFF"/>
                    </a:gs>
                  </a:gsLst>
                  <a:lin ang="5400000" scaled="0"/>
                </a:gradFill>
                <a:latin typeface="Segoe UI"/>
              </a:endParaRPr>
            </a:p>
          </p:txBody>
        </p:sp>
        <p:sp>
          <p:nvSpPr>
            <p:cNvPr id="232" name="Multiply 231"/>
            <p:cNvSpPr/>
            <p:nvPr/>
          </p:nvSpPr>
          <p:spPr bwMode="auto">
            <a:xfrm>
              <a:off x="7250933" y="3944239"/>
              <a:ext cx="215559" cy="217229"/>
            </a:xfrm>
            <a:prstGeom prst="mathMultiply">
              <a:avLst>
                <a:gd name="adj1" fmla="val 12051"/>
              </a:avLst>
            </a:prstGeom>
            <a:solidFill>
              <a:srgbClr val="FFFFFF"/>
            </a:solidFill>
            <a:ln w="10795" cap="flat" cmpd="sng" algn="ctr">
              <a:noFill/>
              <a:prstDash val="solid"/>
              <a:headEnd type="none" w="med" len="med"/>
              <a:tailEnd type="none" w="med" len="med"/>
            </a:ln>
            <a:effectLst/>
          </p:spPr>
          <p:txBody>
            <a:bodyPr lIns="0" tIns="47565" rIns="0" bIns="47565" anchor="ctr"/>
            <a:lstStyle/>
            <a:p>
              <a:pPr algn="ctr" defTabSz="951028" fontAlgn="base">
                <a:spcBef>
                  <a:spcPct val="0"/>
                </a:spcBef>
                <a:spcAft>
                  <a:spcPct val="0"/>
                </a:spcAft>
                <a:defRPr/>
              </a:pPr>
              <a:endParaRPr lang="en-US" sz="2040" kern="0" dirty="0">
                <a:gradFill>
                  <a:gsLst>
                    <a:gs pos="0">
                      <a:srgbClr val="FFFFFF"/>
                    </a:gs>
                    <a:gs pos="100000">
                      <a:srgbClr val="FFFFFF"/>
                    </a:gs>
                  </a:gsLst>
                  <a:lin ang="5400000" scaled="0"/>
                </a:gradFill>
                <a:latin typeface="Segoe UI"/>
              </a:endParaRPr>
            </a:p>
          </p:txBody>
        </p:sp>
      </p:grpSp>
      <p:grpSp>
        <p:nvGrpSpPr>
          <p:cNvPr id="233" name="Group 232"/>
          <p:cNvGrpSpPr>
            <a:grpSpLocks noChangeAspect="1"/>
          </p:cNvGrpSpPr>
          <p:nvPr/>
        </p:nvGrpSpPr>
        <p:grpSpPr>
          <a:xfrm>
            <a:off x="6035205" y="2875527"/>
            <a:ext cx="338466" cy="338466"/>
            <a:chOff x="4720968" y="2192271"/>
            <a:chExt cx="311150" cy="311150"/>
          </a:xfrm>
        </p:grpSpPr>
        <p:sp>
          <p:nvSpPr>
            <p:cNvPr id="234" name="Oval 233"/>
            <p:cNvSpPr/>
            <p:nvPr/>
          </p:nvSpPr>
          <p:spPr bwMode="auto">
            <a:xfrm>
              <a:off x="4720968" y="2192271"/>
              <a:ext cx="311150" cy="311150"/>
            </a:xfrm>
            <a:prstGeom prst="ellipse">
              <a:avLst/>
            </a:prstGeom>
            <a:solidFill>
              <a:srgbClr val="2EB82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7565" rIns="0" bIns="47565" anchor="ctr"/>
            <a:lstStyle/>
            <a:p>
              <a:pPr algn="ctr" defTabSz="951028" fontAlgn="base">
                <a:spcBef>
                  <a:spcPct val="0"/>
                </a:spcBef>
                <a:spcAft>
                  <a:spcPct val="0"/>
                </a:spcAft>
                <a:defRPr/>
              </a:pPr>
              <a:endParaRPr lang="en-US" sz="2040" dirty="0">
                <a:gradFill>
                  <a:gsLst>
                    <a:gs pos="0">
                      <a:srgbClr val="FFFFFF"/>
                    </a:gs>
                    <a:gs pos="100000">
                      <a:srgbClr val="FFFFFF"/>
                    </a:gs>
                  </a:gsLst>
                  <a:lin ang="5400000" scaled="0"/>
                </a:gradFill>
                <a:latin typeface="Segoe UI"/>
              </a:endParaRPr>
            </a:p>
          </p:txBody>
        </p:sp>
        <p:sp>
          <p:nvSpPr>
            <p:cNvPr id="235" name="Freeform 11"/>
            <p:cNvSpPr>
              <a:spLocks/>
            </p:cNvSpPr>
            <p:nvPr/>
          </p:nvSpPr>
          <p:spPr bwMode="auto">
            <a:xfrm>
              <a:off x="4795580" y="2298633"/>
              <a:ext cx="157163" cy="122238"/>
            </a:xfrm>
            <a:custGeom>
              <a:avLst/>
              <a:gdLst>
                <a:gd name="T0" fmla="*/ 995 w 995"/>
                <a:gd name="T1" fmla="*/ 124 h 778"/>
                <a:gd name="T2" fmla="*/ 869 w 995"/>
                <a:gd name="T3" fmla="*/ 0 h 778"/>
                <a:gd name="T4" fmla="*/ 343 w 995"/>
                <a:gd name="T5" fmla="*/ 530 h 778"/>
                <a:gd name="T6" fmla="*/ 124 w 995"/>
                <a:gd name="T7" fmla="*/ 310 h 778"/>
                <a:gd name="T8" fmla="*/ 0 w 995"/>
                <a:gd name="T9" fmla="*/ 434 h 778"/>
                <a:gd name="T10" fmla="*/ 219 w 995"/>
                <a:gd name="T11" fmla="*/ 654 h 778"/>
                <a:gd name="T12" fmla="*/ 343 w 995"/>
                <a:gd name="T13" fmla="*/ 778 h 778"/>
                <a:gd name="T14" fmla="*/ 467 w 995"/>
                <a:gd name="T15" fmla="*/ 654 h 778"/>
                <a:gd name="T16" fmla="*/ 467 w 995"/>
                <a:gd name="T17" fmla="*/ 654 h 778"/>
                <a:gd name="T18" fmla="*/ 995 w 995"/>
                <a:gd name="T19" fmla="*/ 124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5" h="778">
                  <a:moveTo>
                    <a:pt x="995" y="124"/>
                  </a:moveTo>
                  <a:lnTo>
                    <a:pt x="869" y="0"/>
                  </a:lnTo>
                  <a:lnTo>
                    <a:pt x="343" y="530"/>
                  </a:lnTo>
                  <a:lnTo>
                    <a:pt x="124" y="310"/>
                  </a:lnTo>
                  <a:lnTo>
                    <a:pt x="0" y="434"/>
                  </a:lnTo>
                  <a:lnTo>
                    <a:pt x="219" y="654"/>
                  </a:lnTo>
                  <a:lnTo>
                    <a:pt x="343" y="778"/>
                  </a:lnTo>
                  <a:lnTo>
                    <a:pt x="467" y="654"/>
                  </a:lnTo>
                  <a:lnTo>
                    <a:pt x="467" y="654"/>
                  </a:lnTo>
                  <a:lnTo>
                    <a:pt x="995" y="124"/>
                  </a:lnTo>
                  <a:close/>
                </a:path>
              </a:pathLst>
            </a:custGeom>
            <a:solidFill>
              <a:schemeClr val="bg1"/>
            </a:solidFill>
            <a:ln>
              <a:noFill/>
            </a:ln>
          </p:spPr>
          <p:txBody>
            <a:bodyPr/>
            <a:lstStyle/>
            <a:p>
              <a:pPr defTabSz="951248">
                <a:defRPr/>
              </a:pPr>
              <a:endParaRPr lang="en-US" sz="1873" dirty="0">
                <a:solidFill>
                  <a:srgbClr val="505050"/>
                </a:solidFill>
                <a:latin typeface="Segoe UI"/>
                <a:ea typeface="ＭＳ Ｐゴシック" charset="0"/>
              </a:endParaRPr>
            </a:p>
          </p:txBody>
        </p:sp>
      </p:grpSp>
      <p:grpSp>
        <p:nvGrpSpPr>
          <p:cNvPr id="236" name="Group 235"/>
          <p:cNvGrpSpPr/>
          <p:nvPr/>
        </p:nvGrpSpPr>
        <p:grpSpPr>
          <a:xfrm>
            <a:off x="6411774" y="2771481"/>
            <a:ext cx="611893" cy="689822"/>
            <a:chOff x="1487852" y="2752292"/>
            <a:chExt cx="1772219" cy="1997923"/>
          </a:xfrm>
        </p:grpSpPr>
        <p:grpSp>
          <p:nvGrpSpPr>
            <p:cNvPr id="237" name="Group 236"/>
            <p:cNvGrpSpPr/>
            <p:nvPr/>
          </p:nvGrpSpPr>
          <p:grpSpPr>
            <a:xfrm>
              <a:off x="1487852" y="2752292"/>
              <a:ext cx="1636348" cy="1745095"/>
              <a:chOff x="4410437" y="4868863"/>
              <a:chExt cx="1444625" cy="1540629"/>
            </a:xfrm>
          </p:grpSpPr>
          <p:sp>
            <p:nvSpPr>
              <p:cNvPr id="239" name="Freeform 11"/>
              <p:cNvSpPr>
                <a:spLocks/>
              </p:cNvSpPr>
              <p:nvPr/>
            </p:nvSpPr>
            <p:spPr bwMode="auto">
              <a:xfrm>
                <a:off x="4939599" y="4868863"/>
                <a:ext cx="915463" cy="602308"/>
              </a:xfrm>
              <a:custGeom>
                <a:avLst/>
                <a:gdLst>
                  <a:gd name="T0" fmla="*/ 568 w 676"/>
                  <a:gd name="T1" fmla="*/ 195 h 445"/>
                  <a:gd name="T2" fmla="*/ 568 w 676"/>
                  <a:gd name="T3" fmla="*/ 187 h 445"/>
                  <a:gd name="T4" fmla="*/ 382 w 676"/>
                  <a:gd name="T5" fmla="*/ 0 h 445"/>
                  <a:gd name="T6" fmla="*/ 227 w 676"/>
                  <a:gd name="T7" fmla="*/ 84 h 445"/>
                  <a:gd name="T8" fmla="*/ 176 w 676"/>
                  <a:gd name="T9" fmla="*/ 70 h 445"/>
                  <a:gd name="T10" fmla="*/ 115 w 676"/>
                  <a:gd name="T11" fmla="*/ 88 h 445"/>
                  <a:gd name="T12" fmla="*/ 67 w 676"/>
                  <a:gd name="T13" fmla="*/ 175 h 445"/>
                  <a:gd name="T14" fmla="*/ 22 w 676"/>
                  <a:gd name="T15" fmla="*/ 223 h 445"/>
                  <a:gd name="T16" fmla="*/ 22 w 676"/>
                  <a:gd name="T17" fmla="*/ 223 h 445"/>
                  <a:gd name="T18" fmla="*/ 17 w 676"/>
                  <a:gd name="T19" fmla="*/ 231 h 445"/>
                  <a:gd name="T20" fmla="*/ 17 w 676"/>
                  <a:gd name="T21" fmla="*/ 231 h 445"/>
                  <a:gd name="T22" fmla="*/ 13 w 676"/>
                  <a:gd name="T23" fmla="*/ 240 h 445"/>
                  <a:gd name="T24" fmla="*/ 13 w 676"/>
                  <a:gd name="T25" fmla="*/ 241 h 445"/>
                  <a:gd name="T26" fmla="*/ 9 w 676"/>
                  <a:gd name="T27" fmla="*/ 248 h 445"/>
                  <a:gd name="T28" fmla="*/ 9 w 676"/>
                  <a:gd name="T29" fmla="*/ 250 h 445"/>
                  <a:gd name="T30" fmla="*/ 6 w 676"/>
                  <a:gd name="T31" fmla="*/ 257 h 445"/>
                  <a:gd name="T32" fmla="*/ 6 w 676"/>
                  <a:gd name="T33" fmla="*/ 259 h 445"/>
                  <a:gd name="T34" fmla="*/ 4 w 676"/>
                  <a:gd name="T35" fmla="*/ 266 h 445"/>
                  <a:gd name="T36" fmla="*/ 3 w 676"/>
                  <a:gd name="T37" fmla="*/ 269 h 445"/>
                  <a:gd name="T38" fmla="*/ 2 w 676"/>
                  <a:gd name="T39" fmla="*/ 276 h 445"/>
                  <a:gd name="T40" fmla="*/ 2 w 676"/>
                  <a:gd name="T41" fmla="*/ 279 h 445"/>
                  <a:gd name="T42" fmla="*/ 1 w 676"/>
                  <a:gd name="T43" fmla="*/ 286 h 445"/>
                  <a:gd name="T44" fmla="*/ 1 w 676"/>
                  <a:gd name="T45" fmla="*/ 289 h 445"/>
                  <a:gd name="T46" fmla="*/ 0 w 676"/>
                  <a:gd name="T47" fmla="*/ 298 h 445"/>
                  <a:gd name="T48" fmla="*/ 52 w 676"/>
                  <a:gd name="T49" fmla="*/ 411 h 445"/>
                  <a:gd name="T50" fmla="*/ 79 w 676"/>
                  <a:gd name="T51" fmla="*/ 429 h 445"/>
                  <a:gd name="T52" fmla="*/ 92 w 676"/>
                  <a:gd name="T53" fmla="*/ 435 h 445"/>
                  <a:gd name="T54" fmla="*/ 104 w 676"/>
                  <a:gd name="T55" fmla="*/ 439 h 445"/>
                  <a:gd name="T56" fmla="*/ 117 w 676"/>
                  <a:gd name="T57" fmla="*/ 443 h 445"/>
                  <a:gd name="T58" fmla="*/ 131 w 676"/>
                  <a:gd name="T59" fmla="*/ 445 h 445"/>
                  <a:gd name="T60" fmla="*/ 147 w 676"/>
                  <a:gd name="T61" fmla="*/ 445 h 445"/>
                  <a:gd name="T62" fmla="*/ 162 w 676"/>
                  <a:gd name="T63" fmla="*/ 445 h 445"/>
                  <a:gd name="T64" fmla="*/ 278 w 676"/>
                  <a:gd name="T65" fmla="*/ 445 h 445"/>
                  <a:gd name="T66" fmla="*/ 466 w 676"/>
                  <a:gd name="T67" fmla="*/ 445 h 445"/>
                  <a:gd name="T68" fmla="*/ 472 w 676"/>
                  <a:gd name="T69" fmla="*/ 445 h 445"/>
                  <a:gd name="T70" fmla="*/ 480 w 676"/>
                  <a:gd name="T71" fmla="*/ 445 h 445"/>
                  <a:gd name="T72" fmla="*/ 502 w 676"/>
                  <a:gd name="T73" fmla="*/ 445 h 445"/>
                  <a:gd name="T74" fmla="*/ 551 w 676"/>
                  <a:gd name="T75" fmla="*/ 445 h 445"/>
                  <a:gd name="T76" fmla="*/ 676 w 676"/>
                  <a:gd name="T77" fmla="*/ 320 h 445"/>
                  <a:gd name="T78" fmla="*/ 568 w 676"/>
                  <a:gd name="T79" fmla="*/ 19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76" h="445">
                    <a:moveTo>
                      <a:pt x="568" y="195"/>
                    </a:moveTo>
                    <a:cubicBezTo>
                      <a:pt x="568" y="193"/>
                      <a:pt x="568" y="189"/>
                      <a:pt x="568" y="187"/>
                    </a:cubicBezTo>
                    <a:cubicBezTo>
                      <a:pt x="568" y="84"/>
                      <a:pt x="485" y="0"/>
                      <a:pt x="382" y="0"/>
                    </a:cubicBezTo>
                    <a:cubicBezTo>
                      <a:pt x="317" y="0"/>
                      <a:pt x="260" y="34"/>
                      <a:pt x="227" y="84"/>
                    </a:cubicBezTo>
                    <a:cubicBezTo>
                      <a:pt x="212" y="75"/>
                      <a:pt x="194" y="70"/>
                      <a:pt x="176" y="70"/>
                    </a:cubicBezTo>
                    <a:cubicBezTo>
                      <a:pt x="153" y="70"/>
                      <a:pt x="132" y="77"/>
                      <a:pt x="115" y="88"/>
                    </a:cubicBezTo>
                    <a:cubicBezTo>
                      <a:pt x="87" y="107"/>
                      <a:pt x="68" y="139"/>
                      <a:pt x="67" y="175"/>
                    </a:cubicBezTo>
                    <a:cubicBezTo>
                      <a:pt x="49" y="187"/>
                      <a:pt x="33" y="204"/>
                      <a:pt x="22" y="223"/>
                    </a:cubicBezTo>
                    <a:cubicBezTo>
                      <a:pt x="22" y="223"/>
                      <a:pt x="22" y="223"/>
                      <a:pt x="22" y="223"/>
                    </a:cubicBezTo>
                    <a:cubicBezTo>
                      <a:pt x="20" y="225"/>
                      <a:pt x="19" y="228"/>
                      <a:pt x="17" y="231"/>
                    </a:cubicBezTo>
                    <a:cubicBezTo>
                      <a:pt x="17" y="231"/>
                      <a:pt x="17" y="231"/>
                      <a:pt x="17" y="231"/>
                    </a:cubicBezTo>
                    <a:cubicBezTo>
                      <a:pt x="16" y="234"/>
                      <a:pt x="14" y="237"/>
                      <a:pt x="13" y="240"/>
                    </a:cubicBezTo>
                    <a:cubicBezTo>
                      <a:pt x="13" y="241"/>
                      <a:pt x="13" y="241"/>
                      <a:pt x="13" y="241"/>
                    </a:cubicBezTo>
                    <a:cubicBezTo>
                      <a:pt x="11" y="243"/>
                      <a:pt x="10" y="246"/>
                      <a:pt x="9" y="248"/>
                    </a:cubicBezTo>
                    <a:cubicBezTo>
                      <a:pt x="9" y="249"/>
                      <a:pt x="9" y="249"/>
                      <a:pt x="9" y="250"/>
                    </a:cubicBezTo>
                    <a:cubicBezTo>
                      <a:pt x="8" y="252"/>
                      <a:pt x="7" y="255"/>
                      <a:pt x="6" y="257"/>
                    </a:cubicBezTo>
                    <a:cubicBezTo>
                      <a:pt x="6" y="258"/>
                      <a:pt x="6" y="259"/>
                      <a:pt x="6" y="259"/>
                    </a:cubicBezTo>
                    <a:cubicBezTo>
                      <a:pt x="5" y="262"/>
                      <a:pt x="5" y="264"/>
                      <a:pt x="4" y="266"/>
                    </a:cubicBezTo>
                    <a:cubicBezTo>
                      <a:pt x="4" y="267"/>
                      <a:pt x="4" y="268"/>
                      <a:pt x="3" y="269"/>
                    </a:cubicBezTo>
                    <a:cubicBezTo>
                      <a:pt x="3" y="271"/>
                      <a:pt x="3" y="274"/>
                      <a:pt x="2" y="276"/>
                    </a:cubicBezTo>
                    <a:cubicBezTo>
                      <a:pt x="2" y="277"/>
                      <a:pt x="2" y="278"/>
                      <a:pt x="2" y="279"/>
                    </a:cubicBezTo>
                    <a:cubicBezTo>
                      <a:pt x="1" y="281"/>
                      <a:pt x="1" y="283"/>
                      <a:pt x="1" y="286"/>
                    </a:cubicBezTo>
                    <a:cubicBezTo>
                      <a:pt x="1" y="287"/>
                      <a:pt x="1" y="288"/>
                      <a:pt x="1" y="289"/>
                    </a:cubicBezTo>
                    <a:cubicBezTo>
                      <a:pt x="0" y="292"/>
                      <a:pt x="0" y="295"/>
                      <a:pt x="0" y="298"/>
                    </a:cubicBezTo>
                    <a:cubicBezTo>
                      <a:pt x="0" y="343"/>
                      <a:pt x="20" y="384"/>
                      <a:pt x="52" y="411"/>
                    </a:cubicBezTo>
                    <a:cubicBezTo>
                      <a:pt x="61" y="418"/>
                      <a:pt x="70" y="424"/>
                      <a:pt x="79" y="429"/>
                    </a:cubicBezTo>
                    <a:cubicBezTo>
                      <a:pt x="83" y="431"/>
                      <a:pt x="87" y="433"/>
                      <a:pt x="92" y="435"/>
                    </a:cubicBezTo>
                    <a:cubicBezTo>
                      <a:pt x="96" y="436"/>
                      <a:pt x="100" y="438"/>
                      <a:pt x="104" y="439"/>
                    </a:cubicBezTo>
                    <a:cubicBezTo>
                      <a:pt x="108" y="441"/>
                      <a:pt x="113" y="442"/>
                      <a:pt x="117" y="443"/>
                    </a:cubicBezTo>
                    <a:cubicBezTo>
                      <a:pt x="122" y="444"/>
                      <a:pt x="126" y="444"/>
                      <a:pt x="131" y="445"/>
                    </a:cubicBezTo>
                    <a:cubicBezTo>
                      <a:pt x="136" y="445"/>
                      <a:pt x="142" y="445"/>
                      <a:pt x="147" y="445"/>
                    </a:cubicBezTo>
                    <a:cubicBezTo>
                      <a:pt x="152" y="445"/>
                      <a:pt x="157" y="445"/>
                      <a:pt x="162" y="445"/>
                    </a:cubicBezTo>
                    <a:cubicBezTo>
                      <a:pt x="190" y="445"/>
                      <a:pt x="232" y="445"/>
                      <a:pt x="278" y="445"/>
                    </a:cubicBezTo>
                    <a:cubicBezTo>
                      <a:pt x="346" y="445"/>
                      <a:pt x="421" y="445"/>
                      <a:pt x="466" y="445"/>
                    </a:cubicBezTo>
                    <a:cubicBezTo>
                      <a:pt x="469" y="445"/>
                      <a:pt x="471" y="445"/>
                      <a:pt x="472" y="445"/>
                    </a:cubicBezTo>
                    <a:cubicBezTo>
                      <a:pt x="480" y="445"/>
                      <a:pt x="480" y="445"/>
                      <a:pt x="480" y="445"/>
                    </a:cubicBezTo>
                    <a:cubicBezTo>
                      <a:pt x="484" y="445"/>
                      <a:pt x="495" y="445"/>
                      <a:pt x="502" y="445"/>
                    </a:cubicBezTo>
                    <a:cubicBezTo>
                      <a:pt x="551" y="445"/>
                      <a:pt x="551" y="445"/>
                      <a:pt x="551" y="445"/>
                    </a:cubicBezTo>
                    <a:cubicBezTo>
                      <a:pt x="621" y="444"/>
                      <a:pt x="676" y="388"/>
                      <a:pt x="676" y="320"/>
                    </a:cubicBezTo>
                    <a:cubicBezTo>
                      <a:pt x="676" y="256"/>
                      <a:pt x="629" y="204"/>
                      <a:pt x="568" y="195"/>
                    </a:cubicBezTo>
                  </a:path>
                </a:pathLst>
              </a:custGeom>
              <a:solidFill>
                <a:srgbClr val="0072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40" name="Freeform 12"/>
              <p:cNvSpPr>
                <a:spLocks noEditPoints="1"/>
              </p:cNvSpPr>
              <p:nvPr/>
            </p:nvSpPr>
            <p:spPr bwMode="auto">
              <a:xfrm>
                <a:off x="4942457" y="5171160"/>
                <a:ext cx="26858" cy="68574"/>
              </a:xfrm>
              <a:custGeom>
                <a:avLst/>
                <a:gdLst>
                  <a:gd name="T0" fmla="*/ 20 w 20"/>
                  <a:gd name="T1" fmla="*/ 0 h 51"/>
                  <a:gd name="T2" fmla="*/ 0 w 20"/>
                  <a:gd name="T3" fmla="*/ 51 h 51"/>
                  <a:gd name="T4" fmla="*/ 0 w 20"/>
                  <a:gd name="T5" fmla="*/ 51 h 51"/>
                  <a:gd name="T6" fmla="*/ 1 w 20"/>
                  <a:gd name="T7" fmla="*/ 46 h 51"/>
                  <a:gd name="T8" fmla="*/ 2 w 20"/>
                  <a:gd name="T9" fmla="*/ 43 h 51"/>
                  <a:gd name="T10" fmla="*/ 4 w 20"/>
                  <a:gd name="T11" fmla="*/ 36 h 51"/>
                  <a:gd name="T12" fmla="*/ 4 w 20"/>
                  <a:gd name="T13" fmla="*/ 34 h 51"/>
                  <a:gd name="T14" fmla="*/ 7 w 20"/>
                  <a:gd name="T15" fmla="*/ 27 h 51"/>
                  <a:gd name="T16" fmla="*/ 7 w 20"/>
                  <a:gd name="T17" fmla="*/ 25 h 51"/>
                  <a:gd name="T18" fmla="*/ 11 w 20"/>
                  <a:gd name="T19" fmla="*/ 18 h 51"/>
                  <a:gd name="T20" fmla="*/ 11 w 20"/>
                  <a:gd name="T21" fmla="*/ 17 h 51"/>
                  <a:gd name="T22" fmla="*/ 15 w 20"/>
                  <a:gd name="T23" fmla="*/ 8 h 51"/>
                  <a:gd name="T24" fmla="*/ 15 w 20"/>
                  <a:gd name="T25" fmla="*/ 8 h 51"/>
                  <a:gd name="T26" fmla="*/ 20 w 20"/>
                  <a:gd name="T27" fmla="*/ 0 h 51"/>
                  <a:gd name="T28" fmla="*/ 20 w 20"/>
                  <a:gd name="T29" fmla="*/ 0 h 51"/>
                  <a:gd name="T30" fmla="*/ 20 w 20"/>
                  <a:gd name="T31" fmla="*/ 0 h 51"/>
                  <a:gd name="T32" fmla="*/ 20 w 20"/>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51">
                    <a:moveTo>
                      <a:pt x="20" y="0"/>
                    </a:moveTo>
                    <a:cubicBezTo>
                      <a:pt x="10" y="16"/>
                      <a:pt x="4" y="33"/>
                      <a:pt x="0" y="51"/>
                    </a:cubicBezTo>
                    <a:cubicBezTo>
                      <a:pt x="0" y="51"/>
                      <a:pt x="0" y="51"/>
                      <a:pt x="0" y="51"/>
                    </a:cubicBezTo>
                    <a:cubicBezTo>
                      <a:pt x="1" y="49"/>
                      <a:pt x="1" y="48"/>
                      <a:pt x="1" y="46"/>
                    </a:cubicBezTo>
                    <a:cubicBezTo>
                      <a:pt x="2" y="45"/>
                      <a:pt x="2" y="44"/>
                      <a:pt x="2" y="43"/>
                    </a:cubicBezTo>
                    <a:cubicBezTo>
                      <a:pt x="3" y="41"/>
                      <a:pt x="3" y="39"/>
                      <a:pt x="4" y="36"/>
                    </a:cubicBezTo>
                    <a:cubicBezTo>
                      <a:pt x="4" y="36"/>
                      <a:pt x="4" y="35"/>
                      <a:pt x="4" y="34"/>
                    </a:cubicBezTo>
                    <a:cubicBezTo>
                      <a:pt x="5" y="32"/>
                      <a:pt x="6" y="29"/>
                      <a:pt x="7" y="27"/>
                    </a:cubicBezTo>
                    <a:cubicBezTo>
                      <a:pt x="7" y="26"/>
                      <a:pt x="7" y="26"/>
                      <a:pt x="7" y="25"/>
                    </a:cubicBezTo>
                    <a:cubicBezTo>
                      <a:pt x="8" y="23"/>
                      <a:pt x="9" y="20"/>
                      <a:pt x="11" y="18"/>
                    </a:cubicBezTo>
                    <a:cubicBezTo>
                      <a:pt x="11" y="17"/>
                      <a:pt x="11" y="17"/>
                      <a:pt x="11" y="17"/>
                    </a:cubicBezTo>
                    <a:cubicBezTo>
                      <a:pt x="12" y="14"/>
                      <a:pt x="14" y="11"/>
                      <a:pt x="15" y="8"/>
                    </a:cubicBezTo>
                    <a:cubicBezTo>
                      <a:pt x="15" y="8"/>
                      <a:pt x="15" y="8"/>
                      <a:pt x="15" y="8"/>
                    </a:cubicBezTo>
                    <a:cubicBezTo>
                      <a:pt x="17" y="5"/>
                      <a:pt x="18" y="3"/>
                      <a:pt x="20" y="0"/>
                    </a:cubicBezTo>
                    <a:moveTo>
                      <a:pt x="20" y="0"/>
                    </a:moveTo>
                    <a:cubicBezTo>
                      <a:pt x="20" y="0"/>
                      <a:pt x="20" y="0"/>
                      <a:pt x="20" y="0"/>
                    </a:cubicBezTo>
                    <a:cubicBezTo>
                      <a:pt x="20" y="0"/>
                      <a:pt x="20" y="0"/>
                      <a:pt x="20" y="0"/>
                    </a:cubicBezTo>
                  </a:path>
                </a:pathLst>
              </a:custGeom>
              <a:solidFill>
                <a:srgbClr val="7F8FA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41" name="Freeform 13"/>
              <p:cNvSpPr>
                <a:spLocks/>
              </p:cNvSpPr>
              <p:nvPr/>
            </p:nvSpPr>
            <p:spPr bwMode="auto">
              <a:xfrm>
                <a:off x="4942457" y="5171160"/>
                <a:ext cx="410301" cy="300011"/>
              </a:xfrm>
              <a:custGeom>
                <a:avLst/>
                <a:gdLst>
                  <a:gd name="T0" fmla="*/ 303 w 303"/>
                  <a:gd name="T1" fmla="*/ 0 h 222"/>
                  <a:gd name="T2" fmla="*/ 20 w 303"/>
                  <a:gd name="T3" fmla="*/ 0 h 222"/>
                  <a:gd name="T4" fmla="*/ 20 w 303"/>
                  <a:gd name="T5" fmla="*/ 0 h 222"/>
                  <a:gd name="T6" fmla="*/ 20 w 303"/>
                  <a:gd name="T7" fmla="*/ 0 h 222"/>
                  <a:gd name="T8" fmla="*/ 20 w 303"/>
                  <a:gd name="T9" fmla="*/ 0 h 222"/>
                  <a:gd name="T10" fmla="*/ 20 w 303"/>
                  <a:gd name="T11" fmla="*/ 0 h 222"/>
                  <a:gd name="T12" fmla="*/ 15 w 303"/>
                  <a:gd name="T13" fmla="*/ 8 h 222"/>
                  <a:gd name="T14" fmla="*/ 15 w 303"/>
                  <a:gd name="T15" fmla="*/ 8 h 222"/>
                  <a:gd name="T16" fmla="*/ 11 w 303"/>
                  <a:gd name="T17" fmla="*/ 17 h 222"/>
                  <a:gd name="T18" fmla="*/ 11 w 303"/>
                  <a:gd name="T19" fmla="*/ 18 h 222"/>
                  <a:gd name="T20" fmla="*/ 7 w 303"/>
                  <a:gd name="T21" fmla="*/ 25 h 222"/>
                  <a:gd name="T22" fmla="*/ 7 w 303"/>
                  <a:gd name="T23" fmla="*/ 27 h 222"/>
                  <a:gd name="T24" fmla="*/ 4 w 303"/>
                  <a:gd name="T25" fmla="*/ 34 h 222"/>
                  <a:gd name="T26" fmla="*/ 4 w 303"/>
                  <a:gd name="T27" fmla="*/ 36 h 222"/>
                  <a:gd name="T28" fmla="*/ 2 w 303"/>
                  <a:gd name="T29" fmla="*/ 43 h 222"/>
                  <a:gd name="T30" fmla="*/ 1 w 303"/>
                  <a:gd name="T31" fmla="*/ 46 h 222"/>
                  <a:gd name="T32" fmla="*/ 0 w 303"/>
                  <a:gd name="T33" fmla="*/ 51 h 222"/>
                  <a:gd name="T34" fmla="*/ 251 w 303"/>
                  <a:gd name="T35" fmla="*/ 51 h 222"/>
                  <a:gd name="T36" fmla="*/ 251 w 303"/>
                  <a:gd name="T37" fmla="*/ 222 h 222"/>
                  <a:gd name="T38" fmla="*/ 303 w 303"/>
                  <a:gd name="T39" fmla="*/ 222 h 222"/>
                  <a:gd name="T40" fmla="*/ 303 w 303"/>
                  <a:gd name="T41"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222">
                    <a:moveTo>
                      <a:pt x="303" y="0"/>
                    </a:moveTo>
                    <a:cubicBezTo>
                      <a:pt x="20" y="0"/>
                      <a:pt x="20" y="0"/>
                      <a:pt x="20" y="0"/>
                    </a:cubicBezTo>
                    <a:cubicBezTo>
                      <a:pt x="20" y="0"/>
                      <a:pt x="20" y="0"/>
                      <a:pt x="20" y="0"/>
                    </a:cubicBezTo>
                    <a:cubicBezTo>
                      <a:pt x="20" y="0"/>
                      <a:pt x="20" y="0"/>
                      <a:pt x="20" y="0"/>
                    </a:cubicBezTo>
                    <a:cubicBezTo>
                      <a:pt x="20" y="0"/>
                      <a:pt x="20" y="0"/>
                      <a:pt x="20" y="0"/>
                    </a:cubicBezTo>
                    <a:cubicBezTo>
                      <a:pt x="20" y="0"/>
                      <a:pt x="20" y="0"/>
                      <a:pt x="20" y="0"/>
                    </a:cubicBezTo>
                    <a:cubicBezTo>
                      <a:pt x="18" y="3"/>
                      <a:pt x="17" y="5"/>
                      <a:pt x="15" y="8"/>
                    </a:cubicBezTo>
                    <a:cubicBezTo>
                      <a:pt x="15" y="8"/>
                      <a:pt x="15" y="8"/>
                      <a:pt x="15" y="8"/>
                    </a:cubicBezTo>
                    <a:cubicBezTo>
                      <a:pt x="14" y="11"/>
                      <a:pt x="12" y="14"/>
                      <a:pt x="11" y="17"/>
                    </a:cubicBezTo>
                    <a:cubicBezTo>
                      <a:pt x="11" y="18"/>
                      <a:pt x="11" y="18"/>
                      <a:pt x="11" y="18"/>
                    </a:cubicBezTo>
                    <a:cubicBezTo>
                      <a:pt x="9" y="20"/>
                      <a:pt x="8" y="23"/>
                      <a:pt x="7" y="25"/>
                    </a:cubicBezTo>
                    <a:cubicBezTo>
                      <a:pt x="7" y="26"/>
                      <a:pt x="7" y="26"/>
                      <a:pt x="7" y="27"/>
                    </a:cubicBezTo>
                    <a:cubicBezTo>
                      <a:pt x="6" y="29"/>
                      <a:pt x="5" y="32"/>
                      <a:pt x="4" y="34"/>
                    </a:cubicBezTo>
                    <a:cubicBezTo>
                      <a:pt x="4" y="35"/>
                      <a:pt x="4" y="36"/>
                      <a:pt x="4" y="36"/>
                    </a:cubicBezTo>
                    <a:cubicBezTo>
                      <a:pt x="3" y="39"/>
                      <a:pt x="3" y="41"/>
                      <a:pt x="2" y="43"/>
                    </a:cubicBezTo>
                    <a:cubicBezTo>
                      <a:pt x="2" y="44"/>
                      <a:pt x="2" y="45"/>
                      <a:pt x="1" y="46"/>
                    </a:cubicBezTo>
                    <a:cubicBezTo>
                      <a:pt x="1" y="48"/>
                      <a:pt x="1" y="49"/>
                      <a:pt x="0" y="51"/>
                    </a:cubicBezTo>
                    <a:cubicBezTo>
                      <a:pt x="251" y="51"/>
                      <a:pt x="251" y="51"/>
                      <a:pt x="251" y="51"/>
                    </a:cubicBezTo>
                    <a:cubicBezTo>
                      <a:pt x="251" y="222"/>
                      <a:pt x="251" y="222"/>
                      <a:pt x="251" y="222"/>
                    </a:cubicBezTo>
                    <a:cubicBezTo>
                      <a:pt x="269" y="222"/>
                      <a:pt x="287" y="222"/>
                      <a:pt x="303" y="222"/>
                    </a:cubicBezTo>
                    <a:cubicBezTo>
                      <a:pt x="303" y="0"/>
                      <a:pt x="303" y="0"/>
                      <a:pt x="303" y="0"/>
                    </a:cubicBezTo>
                  </a:path>
                </a:pathLst>
              </a:custGeom>
              <a:solidFill>
                <a:srgbClr val="00498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42" name="Rectangle 14"/>
              <p:cNvSpPr>
                <a:spLocks noChangeArrowheads="1"/>
              </p:cNvSpPr>
              <p:nvPr/>
            </p:nvSpPr>
            <p:spPr bwMode="auto">
              <a:xfrm>
                <a:off x="4741878" y="5239734"/>
                <a:ext cx="540020" cy="1169758"/>
              </a:xfrm>
              <a:prstGeom prst="rect">
                <a:avLst/>
              </a:prstGeom>
              <a:solidFill>
                <a:srgbClr val="0072C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43" name="Rectangle 15"/>
              <p:cNvSpPr>
                <a:spLocks noChangeArrowheads="1"/>
              </p:cNvSpPr>
              <p:nvPr/>
            </p:nvSpPr>
            <p:spPr bwMode="auto">
              <a:xfrm>
                <a:off x="4741878" y="5239734"/>
                <a:ext cx="540020" cy="1169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44" name="Rectangle 16"/>
              <p:cNvSpPr>
                <a:spLocks noChangeArrowheads="1"/>
              </p:cNvSpPr>
              <p:nvPr/>
            </p:nvSpPr>
            <p:spPr bwMode="auto">
              <a:xfrm>
                <a:off x="4796166" y="5796326"/>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45" name="Rectangle 17"/>
              <p:cNvSpPr>
                <a:spLocks noChangeArrowheads="1"/>
              </p:cNvSpPr>
              <p:nvPr/>
            </p:nvSpPr>
            <p:spPr bwMode="auto">
              <a:xfrm>
                <a:off x="4796166" y="5796326"/>
                <a:ext cx="434302"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46" name="Rectangle 18"/>
              <p:cNvSpPr>
                <a:spLocks noChangeArrowheads="1"/>
              </p:cNvSpPr>
              <p:nvPr/>
            </p:nvSpPr>
            <p:spPr bwMode="auto">
              <a:xfrm>
                <a:off x="4796166" y="5918045"/>
                <a:ext cx="434302"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47" name="Rectangle 19"/>
              <p:cNvSpPr>
                <a:spLocks noChangeArrowheads="1"/>
              </p:cNvSpPr>
              <p:nvPr/>
            </p:nvSpPr>
            <p:spPr bwMode="auto">
              <a:xfrm>
                <a:off x="4796166" y="5918045"/>
                <a:ext cx="434302"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48" name="Rectangle 20"/>
              <p:cNvSpPr>
                <a:spLocks noChangeArrowheads="1"/>
              </p:cNvSpPr>
              <p:nvPr/>
            </p:nvSpPr>
            <p:spPr bwMode="auto">
              <a:xfrm>
                <a:off x="4796166" y="6038621"/>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49" name="Rectangle 21"/>
              <p:cNvSpPr>
                <a:spLocks noChangeArrowheads="1"/>
              </p:cNvSpPr>
              <p:nvPr/>
            </p:nvSpPr>
            <p:spPr bwMode="auto">
              <a:xfrm>
                <a:off x="4796166" y="6038621"/>
                <a:ext cx="434302"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50" name="Rectangle 22"/>
              <p:cNvSpPr>
                <a:spLocks noChangeArrowheads="1"/>
              </p:cNvSpPr>
              <p:nvPr/>
            </p:nvSpPr>
            <p:spPr bwMode="auto">
              <a:xfrm>
                <a:off x="4796166" y="6158625"/>
                <a:ext cx="434302" cy="70860"/>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51" name="Rectangle 23"/>
              <p:cNvSpPr>
                <a:spLocks noChangeArrowheads="1"/>
              </p:cNvSpPr>
              <p:nvPr/>
            </p:nvSpPr>
            <p:spPr bwMode="auto">
              <a:xfrm>
                <a:off x="4796166" y="6158625"/>
                <a:ext cx="434302" cy="70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52" name="Rectangle 24"/>
              <p:cNvSpPr>
                <a:spLocks noChangeArrowheads="1"/>
              </p:cNvSpPr>
              <p:nvPr/>
            </p:nvSpPr>
            <p:spPr bwMode="auto">
              <a:xfrm>
                <a:off x="4796166" y="5433455"/>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53" name="Rectangle 25"/>
              <p:cNvSpPr>
                <a:spLocks noChangeArrowheads="1"/>
              </p:cNvSpPr>
              <p:nvPr/>
            </p:nvSpPr>
            <p:spPr bwMode="auto">
              <a:xfrm>
                <a:off x="4796166" y="5554031"/>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54" name="Rectangle 26"/>
              <p:cNvSpPr>
                <a:spLocks noChangeArrowheads="1"/>
              </p:cNvSpPr>
              <p:nvPr/>
            </p:nvSpPr>
            <p:spPr bwMode="auto">
              <a:xfrm>
                <a:off x="4796166" y="5675750"/>
                <a:ext cx="434302"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55" name="Rectangle 27"/>
              <p:cNvSpPr>
                <a:spLocks noChangeArrowheads="1"/>
              </p:cNvSpPr>
              <p:nvPr/>
            </p:nvSpPr>
            <p:spPr bwMode="auto">
              <a:xfrm>
                <a:off x="4796166" y="5675750"/>
                <a:ext cx="434302"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56" name="Rectangle 28"/>
              <p:cNvSpPr>
                <a:spLocks noChangeArrowheads="1"/>
              </p:cNvSpPr>
              <p:nvPr/>
            </p:nvSpPr>
            <p:spPr bwMode="auto">
              <a:xfrm>
                <a:off x="4796166" y="5312880"/>
                <a:ext cx="434302"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57" name="Freeform 29"/>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close/>
                  </a:path>
                </a:pathLst>
              </a:custGeom>
              <a:solidFill>
                <a:srgbClr val="00498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58" name="Freeform 30"/>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59" name="Rectangle 31"/>
              <p:cNvSpPr>
                <a:spLocks noChangeArrowheads="1"/>
              </p:cNvSpPr>
              <p:nvPr/>
            </p:nvSpPr>
            <p:spPr bwMode="auto">
              <a:xfrm>
                <a:off x="4796166" y="5796326"/>
                <a:ext cx="242295"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60" name="Rectangle 32"/>
              <p:cNvSpPr>
                <a:spLocks noChangeArrowheads="1"/>
              </p:cNvSpPr>
              <p:nvPr/>
            </p:nvSpPr>
            <p:spPr bwMode="auto">
              <a:xfrm>
                <a:off x="4796166" y="5796326"/>
                <a:ext cx="242295"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61" name="Rectangle 33"/>
              <p:cNvSpPr>
                <a:spLocks noChangeArrowheads="1"/>
              </p:cNvSpPr>
              <p:nvPr/>
            </p:nvSpPr>
            <p:spPr bwMode="auto">
              <a:xfrm>
                <a:off x="4796166" y="5918045"/>
                <a:ext cx="242295"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62" name="Rectangle 34"/>
              <p:cNvSpPr>
                <a:spLocks noChangeArrowheads="1"/>
              </p:cNvSpPr>
              <p:nvPr/>
            </p:nvSpPr>
            <p:spPr bwMode="auto">
              <a:xfrm>
                <a:off x="4796166" y="5918045"/>
                <a:ext cx="242295"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63" name="Rectangle 35"/>
              <p:cNvSpPr>
                <a:spLocks noChangeArrowheads="1"/>
              </p:cNvSpPr>
              <p:nvPr/>
            </p:nvSpPr>
            <p:spPr bwMode="auto">
              <a:xfrm>
                <a:off x="4796166" y="6038621"/>
                <a:ext cx="242295"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64" name="Rectangle 36"/>
              <p:cNvSpPr>
                <a:spLocks noChangeArrowheads="1"/>
              </p:cNvSpPr>
              <p:nvPr/>
            </p:nvSpPr>
            <p:spPr bwMode="auto">
              <a:xfrm>
                <a:off x="4796166" y="6038621"/>
                <a:ext cx="242295"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65" name="Rectangle 37"/>
              <p:cNvSpPr>
                <a:spLocks noChangeArrowheads="1"/>
              </p:cNvSpPr>
              <p:nvPr/>
            </p:nvSpPr>
            <p:spPr bwMode="auto">
              <a:xfrm>
                <a:off x="4796166" y="6158625"/>
                <a:ext cx="242295" cy="70860"/>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66" name="Rectangle 38"/>
              <p:cNvSpPr>
                <a:spLocks noChangeArrowheads="1"/>
              </p:cNvSpPr>
              <p:nvPr/>
            </p:nvSpPr>
            <p:spPr bwMode="auto">
              <a:xfrm>
                <a:off x="4796166" y="6158625"/>
                <a:ext cx="242295" cy="70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67" name="Rectangle 39"/>
              <p:cNvSpPr>
                <a:spLocks noChangeArrowheads="1"/>
              </p:cNvSpPr>
              <p:nvPr/>
            </p:nvSpPr>
            <p:spPr bwMode="auto">
              <a:xfrm>
                <a:off x="4796166" y="5675750"/>
                <a:ext cx="242295"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68" name="Rectangle 40"/>
              <p:cNvSpPr>
                <a:spLocks noChangeArrowheads="1"/>
              </p:cNvSpPr>
              <p:nvPr/>
            </p:nvSpPr>
            <p:spPr bwMode="auto">
              <a:xfrm>
                <a:off x="4796166" y="5675750"/>
                <a:ext cx="242295"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69" name="Rectangle 41"/>
              <p:cNvSpPr>
                <a:spLocks noChangeArrowheads="1"/>
              </p:cNvSpPr>
              <p:nvPr/>
            </p:nvSpPr>
            <p:spPr bwMode="auto">
              <a:xfrm>
                <a:off x="4410437" y="5735181"/>
                <a:ext cx="540020" cy="674311"/>
              </a:xfrm>
              <a:prstGeom prst="rect">
                <a:avLst/>
              </a:prstGeom>
              <a:solidFill>
                <a:srgbClr val="0072C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70" name="Rectangle 42"/>
              <p:cNvSpPr>
                <a:spLocks noChangeArrowheads="1"/>
              </p:cNvSpPr>
              <p:nvPr/>
            </p:nvSpPr>
            <p:spPr bwMode="auto">
              <a:xfrm>
                <a:off x="4707020" y="6272344"/>
                <a:ext cx="70289" cy="137148"/>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71" name="Rectangle 43"/>
              <p:cNvSpPr>
                <a:spLocks noChangeArrowheads="1"/>
              </p:cNvSpPr>
              <p:nvPr/>
            </p:nvSpPr>
            <p:spPr bwMode="auto">
              <a:xfrm>
                <a:off x="4586444" y="6272344"/>
                <a:ext cx="68574" cy="137148"/>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72" name="Rectangle 44"/>
              <p:cNvSpPr>
                <a:spLocks noChangeArrowheads="1"/>
              </p:cNvSpPr>
              <p:nvPr/>
            </p:nvSpPr>
            <p:spPr bwMode="auto">
              <a:xfrm>
                <a:off x="4464153" y="5796326"/>
                <a:ext cx="434873"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73" name="Rectangle 45"/>
              <p:cNvSpPr>
                <a:spLocks noChangeArrowheads="1"/>
              </p:cNvSpPr>
              <p:nvPr/>
            </p:nvSpPr>
            <p:spPr bwMode="auto">
              <a:xfrm>
                <a:off x="4464153" y="5918045"/>
                <a:ext cx="434873"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74" name="Rectangle 46"/>
              <p:cNvSpPr>
                <a:spLocks noChangeArrowheads="1"/>
              </p:cNvSpPr>
              <p:nvPr/>
            </p:nvSpPr>
            <p:spPr bwMode="auto">
              <a:xfrm>
                <a:off x="4464153" y="6038621"/>
                <a:ext cx="434873"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75" name="Rectangle 47"/>
              <p:cNvSpPr>
                <a:spLocks noChangeArrowheads="1"/>
              </p:cNvSpPr>
              <p:nvPr/>
            </p:nvSpPr>
            <p:spPr bwMode="auto">
              <a:xfrm>
                <a:off x="4464153" y="6158625"/>
                <a:ext cx="434873" cy="70860"/>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grpSp>
        <p:pic>
          <p:nvPicPr>
            <p:cNvPr id="238" name="Picture 237"/>
            <p:cNvPicPr>
              <a:picLocks noChangeAspect="1"/>
            </p:cNvPicPr>
            <p:nvPr/>
          </p:nvPicPr>
          <p:blipFill>
            <a:blip r:embed="rId10"/>
            <a:stretch>
              <a:fillRect/>
            </a:stretch>
          </p:blipFill>
          <p:spPr>
            <a:xfrm>
              <a:off x="2292571" y="3321465"/>
              <a:ext cx="967500" cy="1428750"/>
            </a:xfrm>
            <a:prstGeom prst="rect">
              <a:avLst/>
            </a:prstGeom>
          </p:spPr>
        </p:pic>
      </p:grpSp>
      <p:pic>
        <p:nvPicPr>
          <p:cNvPr id="276" name="Picture 275"/>
          <p:cNvPicPr>
            <a:picLocks noChangeAspect="1"/>
          </p:cNvPicPr>
          <p:nvPr/>
        </p:nvPicPr>
        <p:blipFill>
          <a:blip r:embed="rId7"/>
          <a:stretch>
            <a:fillRect/>
          </a:stretch>
        </p:blipFill>
        <p:spPr>
          <a:xfrm>
            <a:off x="4682738" y="2875526"/>
            <a:ext cx="544019" cy="357751"/>
          </a:xfrm>
          <a:prstGeom prst="rect">
            <a:avLst/>
          </a:prstGeom>
        </p:spPr>
      </p:pic>
      <p:grpSp>
        <p:nvGrpSpPr>
          <p:cNvPr id="277" name="Group 276"/>
          <p:cNvGrpSpPr/>
          <p:nvPr/>
        </p:nvGrpSpPr>
        <p:grpSpPr>
          <a:xfrm>
            <a:off x="6762255" y="4663016"/>
            <a:ext cx="2020641" cy="1326324"/>
            <a:chOff x="1372275" y="3241611"/>
            <a:chExt cx="2013324" cy="1321521"/>
          </a:xfrm>
        </p:grpSpPr>
        <p:pic>
          <p:nvPicPr>
            <p:cNvPr id="278" name="Picture 277"/>
            <p:cNvPicPr>
              <a:picLocks noChangeAspect="1"/>
            </p:cNvPicPr>
            <p:nvPr/>
          </p:nvPicPr>
          <p:blipFill>
            <a:blip r:embed="rId5"/>
            <a:stretch>
              <a:fillRect/>
            </a:stretch>
          </p:blipFill>
          <p:spPr>
            <a:xfrm>
              <a:off x="1372275" y="3241611"/>
              <a:ext cx="2013324" cy="1321521"/>
            </a:xfrm>
            <a:prstGeom prst="rect">
              <a:avLst/>
            </a:prstGeom>
          </p:spPr>
        </p:pic>
        <p:pic>
          <p:nvPicPr>
            <p:cNvPr id="279" name="Picture 27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69225" y="3907951"/>
              <a:ext cx="1675229" cy="373412"/>
            </a:xfrm>
            <a:prstGeom prst="rect">
              <a:avLst/>
            </a:prstGeom>
          </p:spPr>
        </p:pic>
      </p:grpSp>
      <p:grpSp>
        <p:nvGrpSpPr>
          <p:cNvPr id="7" name="Group 6"/>
          <p:cNvGrpSpPr/>
          <p:nvPr/>
        </p:nvGrpSpPr>
        <p:grpSpPr>
          <a:xfrm>
            <a:off x="7228557" y="1632055"/>
            <a:ext cx="466302" cy="621736"/>
            <a:chOff x="7086600" y="1600200"/>
            <a:chExt cx="457200" cy="609600"/>
          </a:xfrm>
        </p:grpSpPr>
        <p:grpSp>
          <p:nvGrpSpPr>
            <p:cNvPr id="146" name="Group 145"/>
            <p:cNvGrpSpPr/>
            <p:nvPr/>
          </p:nvGrpSpPr>
          <p:grpSpPr>
            <a:xfrm>
              <a:off x="7086600" y="1600200"/>
              <a:ext cx="457200" cy="609600"/>
              <a:chOff x="6324600" y="5638800"/>
              <a:chExt cx="685800" cy="914400"/>
            </a:xfrm>
            <a:solidFill>
              <a:schemeClr val="accent2">
                <a:lumMod val="75000"/>
              </a:schemeClr>
            </a:solidFill>
          </p:grpSpPr>
          <p:sp>
            <p:nvSpPr>
              <p:cNvPr id="147" name="Rectangle 146"/>
              <p:cNvSpPr/>
              <p:nvPr/>
            </p:nvSpPr>
            <p:spPr bwMode="auto">
              <a:xfrm>
                <a:off x="6324600" y="5638800"/>
                <a:ext cx="685800" cy="914400"/>
              </a:xfrm>
              <a:prstGeom prst="rect">
                <a:avLst/>
              </a:prstGeom>
              <a:grp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148" name="Straight Connector 147"/>
              <p:cNvCxnSpPr/>
              <p:nvPr/>
            </p:nvCxnSpPr>
            <p:spPr>
              <a:xfrm>
                <a:off x="6400800" y="5791200"/>
                <a:ext cx="533400" cy="0"/>
              </a:xfrm>
              <a:prstGeom prst="line">
                <a:avLst/>
              </a:prstGeom>
              <a:grpFill/>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6400800" y="5867400"/>
                <a:ext cx="533400" cy="0"/>
              </a:xfrm>
              <a:prstGeom prst="line">
                <a:avLst/>
              </a:prstGeom>
              <a:grpFill/>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6477000" y="6324600"/>
                <a:ext cx="152400" cy="0"/>
              </a:xfrm>
              <a:prstGeom prst="line">
                <a:avLst/>
              </a:prstGeom>
              <a:grpFill/>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6477000" y="6400800"/>
                <a:ext cx="152400" cy="0"/>
              </a:xfrm>
              <a:prstGeom prst="line">
                <a:avLst/>
              </a:prstGeom>
              <a:grpFill/>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6400800" y="5943600"/>
                <a:ext cx="304800" cy="0"/>
              </a:xfrm>
              <a:prstGeom prst="line">
                <a:avLst/>
              </a:prstGeom>
              <a:grpFill/>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6705600" y="6324600"/>
                <a:ext cx="152400" cy="0"/>
              </a:xfrm>
              <a:prstGeom prst="line">
                <a:avLst/>
              </a:prstGeom>
              <a:grpFill/>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6705600" y="6400800"/>
                <a:ext cx="152400" cy="0"/>
              </a:xfrm>
              <a:prstGeom prst="line">
                <a:avLst/>
              </a:prstGeom>
              <a:grpFill/>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160" name="Straight Connector 159"/>
            <p:cNvCxnSpPr/>
            <p:nvPr/>
          </p:nvCxnSpPr>
          <p:spPr>
            <a:xfrm>
              <a:off x="7139940" y="1873250"/>
              <a:ext cx="355600" cy="0"/>
            </a:xfrm>
            <a:prstGeom prst="line">
              <a:avLst/>
            </a:prstGeom>
            <a:solidFill>
              <a:schemeClr val="accent2">
                <a:lumMod val="75000"/>
              </a:schemeClr>
            </a:solidFill>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7139940" y="1924050"/>
              <a:ext cx="355600" cy="0"/>
            </a:xfrm>
            <a:prstGeom prst="line">
              <a:avLst/>
            </a:prstGeom>
            <a:solidFill>
              <a:schemeClr val="accent2">
                <a:lumMod val="75000"/>
              </a:schemeClr>
            </a:solidFill>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7139940" y="1974850"/>
              <a:ext cx="203200" cy="0"/>
            </a:xfrm>
            <a:prstGeom prst="line">
              <a:avLst/>
            </a:prstGeom>
            <a:solidFill>
              <a:schemeClr val="accent2">
                <a:lumMod val="75000"/>
              </a:schemeClr>
            </a:solidFill>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221" name="Picture 220"/>
          <p:cNvPicPr>
            <a:picLocks noChangeAspect="1"/>
          </p:cNvPicPr>
          <p:nvPr/>
        </p:nvPicPr>
        <p:blipFill>
          <a:blip r:embed="rId10"/>
          <a:stretch>
            <a:fillRect/>
          </a:stretch>
        </p:blipFill>
        <p:spPr>
          <a:xfrm>
            <a:off x="4429377" y="5284752"/>
            <a:ext cx="557383" cy="823112"/>
          </a:xfrm>
          <a:prstGeom prst="rect">
            <a:avLst/>
          </a:prstGeom>
          <a:effectLst/>
        </p:spPr>
      </p:pic>
      <p:grpSp>
        <p:nvGrpSpPr>
          <p:cNvPr id="8" name="Group 7"/>
          <p:cNvGrpSpPr/>
          <p:nvPr/>
        </p:nvGrpSpPr>
        <p:grpSpPr>
          <a:xfrm>
            <a:off x="2876408" y="1571117"/>
            <a:ext cx="1632056" cy="1071259"/>
            <a:chOff x="2895600" y="1540451"/>
            <a:chExt cx="1600200" cy="1050349"/>
          </a:xfrm>
        </p:grpSpPr>
        <p:pic>
          <p:nvPicPr>
            <p:cNvPr id="176" name="Picture 175"/>
            <p:cNvPicPr>
              <a:picLocks noChangeAspect="1"/>
            </p:cNvPicPr>
            <p:nvPr/>
          </p:nvPicPr>
          <p:blipFill>
            <a:blip r:embed="rId5"/>
            <a:stretch>
              <a:fillRect/>
            </a:stretch>
          </p:blipFill>
          <p:spPr>
            <a:xfrm>
              <a:off x="2895600" y="1540451"/>
              <a:ext cx="1600200" cy="1050349"/>
            </a:xfrm>
            <a:prstGeom prst="rect">
              <a:avLst/>
            </a:prstGeom>
          </p:spPr>
        </p:pic>
        <p:pic>
          <p:nvPicPr>
            <p:cNvPr id="215" name="Picture 214"/>
            <p:cNvPicPr>
              <a:picLocks noChangeAspect="1"/>
            </p:cNvPicPr>
            <p:nvPr/>
          </p:nvPicPr>
          <p:blipFill>
            <a:blip r:embed="rId12"/>
            <a:stretch>
              <a:fillRect/>
            </a:stretch>
          </p:blipFill>
          <p:spPr>
            <a:xfrm>
              <a:off x="3071958" y="2147685"/>
              <a:ext cx="1247485" cy="214515"/>
            </a:xfrm>
            <a:prstGeom prst="rect">
              <a:avLst/>
            </a:prstGeom>
          </p:spPr>
        </p:pic>
      </p:grpSp>
      <p:cxnSp>
        <p:nvCxnSpPr>
          <p:cNvPr id="177" name="Straight Arrow Connector 176"/>
          <p:cNvCxnSpPr/>
          <p:nvPr/>
        </p:nvCxnSpPr>
        <p:spPr>
          <a:xfrm>
            <a:off x="3575861" y="2486941"/>
            <a:ext cx="699453" cy="2098358"/>
          </a:xfrm>
          <a:prstGeom prst="straightConnector1">
            <a:avLst/>
          </a:prstGeom>
          <a:ln w="28575" cap="rnd">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p:nvPr/>
        </p:nvCxnSpPr>
        <p:spPr>
          <a:xfrm>
            <a:off x="3575861" y="2486941"/>
            <a:ext cx="699453" cy="2098358"/>
          </a:xfrm>
          <a:prstGeom prst="straightConnector1">
            <a:avLst/>
          </a:prstGeom>
          <a:ln w="28575" cap="rnd">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79" name="Group 178"/>
          <p:cNvGrpSpPr/>
          <p:nvPr/>
        </p:nvGrpSpPr>
        <p:grpSpPr>
          <a:xfrm>
            <a:off x="3575861" y="2875527"/>
            <a:ext cx="334034" cy="335737"/>
            <a:chOff x="7194955" y="3888261"/>
            <a:chExt cx="327514" cy="329184"/>
          </a:xfrm>
        </p:grpSpPr>
        <p:sp>
          <p:nvSpPr>
            <p:cNvPr id="180" name="Oval 179"/>
            <p:cNvSpPr/>
            <p:nvPr/>
          </p:nvSpPr>
          <p:spPr bwMode="auto">
            <a:xfrm>
              <a:off x="7194955" y="3888261"/>
              <a:ext cx="327514" cy="329184"/>
            </a:xfrm>
            <a:prstGeom prst="ellipse">
              <a:avLst/>
            </a:prstGeom>
            <a:solidFill>
              <a:srgbClr val="DC3C00"/>
            </a:solidFill>
            <a:ln w="10795" cap="flat" cmpd="sng" algn="ctr">
              <a:noFill/>
              <a:prstDash val="solid"/>
              <a:headEnd type="none" w="med" len="med"/>
              <a:tailEnd type="none" w="med" len="med"/>
            </a:ln>
            <a:effectLst/>
          </p:spPr>
          <p:txBody>
            <a:bodyPr lIns="0" tIns="47565" rIns="0" bIns="47565" anchor="ctr"/>
            <a:lstStyle/>
            <a:p>
              <a:pPr algn="ctr" defTabSz="951028" fontAlgn="base">
                <a:spcBef>
                  <a:spcPct val="0"/>
                </a:spcBef>
                <a:spcAft>
                  <a:spcPct val="0"/>
                </a:spcAft>
                <a:defRPr/>
              </a:pPr>
              <a:endParaRPr lang="en-US" sz="2040" kern="0" dirty="0">
                <a:gradFill>
                  <a:gsLst>
                    <a:gs pos="0">
                      <a:srgbClr val="FFFFFF"/>
                    </a:gs>
                    <a:gs pos="100000">
                      <a:srgbClr val="FFFFFF"/>
                    </a:gs>
                  </a:gsLst>
                  <a:lin ang="5400000" scaled="0"/>
                </a:gradFill>
                <a:latin typeface="Segoe UI"/>
              </a:endParaRPr>
            </a:p>
          </p:txBody>
        </p:sp>
        <p:sp>
          <p:nvSpPr>
            <p:cNvPr id="181" name="Multiply 180"/>
            <p:cNvSpPr/>
            <p:nvPr/>
          </p:nvSpPr>
          <p:spPr bwMode="auto">
            <a:xfrm>
              <a:off x="7250933" y="3944239"/>
              <a:ext cx="215559" cy="217229"/>
            </a:xfrm>
            <a:prstGeom prst="mathMultiply">
              <a:avLst>
                <a:gd name="adj1" fmla="val 12051"/>
              </a:avLst>
            </a:prstGeom>
            <a:solidFill>
              <a:srgbClr val="FFFFFF"/>
            </a:solidFill>
            <a:ln w="10795" cap="flat" cmpd="sng" algn="ctr">
              <a:noFill/>
              <a:prstDash val="solid"/>
              <a:headEnd type="none" w="med" len="med"/>
              <a:tailEnd type="none" w="med" len="med"/>
            </a:ln>
            <a:effectLst/>
          </p:spPr>
          <p:txBody>
            <a:bodyPr lIns="0" tIns="47565" rIns="0" bIns="47565" anchor="ctr"/>
            <a:lstStyle/>
            <a:p>
              <a:pPr algn="ctr" defTabSz="951028" fontAlgn="base">
                <a:spcBef>
                  <a:spcPct val="0"/>
                </a:spcBef>
                <a:spcAft>
                  <a:spcPct val="0"/>
                </a:spcAft>
                <a:defRPr/>
              </a:pPr>
              <a:endParaRPr lang="en-US" sz="2040" kern="0" dirty="0">
                <a:gradFill>
                  <a:gsLst>
                    <a:gs pos="0">
                      <a:srgbClr val="FFFFFF"/>
                    </a:gs>
                    <a:gs pos="100000">
                      <a:srgbClr val="FFFFFF"/>
                    </a:gs>
                  </a:gsLst>
                  <a:lin ang="5400000" scaled="0"/>
                </a:gradFill>
                <a:latin typeface="Segoe UI"/>
              </a:endParaRPr>
            </a:p>
          </p:txBody>
        </p:sp>
      </p:grpSp>
      <p:grpSp>
        <p:nvGrpSpPr>
          <p:cNvPr id="184" name="Group 183"/>
          <p:cNvGrpSpPr>
            <a:grpSpLocks noChangeAspect="1"/>
          </p:cNvGrpSpPr>
          <p:nvPr/>
        </p:nvGrpSpPr>
        <p:grpSpPr>
          <a:xfrm>
            <a:off x="3579864" y="2875527"/>
            <a:ext cx="338466" cy="338466"/>
            <a:chOff x="4720968" y="2192271"/>
            <a:chExt cx="311150" cy="311150"/>
          </a:xfrm>
        </p:grpSpPr>
        <p:sp>
          <p:nvSpPr>
            <p:cNvPr id="185" name="Oval 184"/>
            <p:cNvSpPr/>
            <p:nvPr/>
          </p:nvSpPr>
          <p:spPr bwMode="auto">
            <a:xfrm>
              <a:off x="4720968" y="2192271"/>
              <a:ext cx="311150" cy="311150"/>
            </a:xfrm>
            <a:prstGeom prst="ellipse">
              <a:avLst/>
            </a:prstGeom>
            <a:solidFill>
              <a:srgbClr val="2EB82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7565" rIns="0" bIns="47565" anchor="ctr"/>
            <a:lstStyle/>
            <a:p>
              <a:pPr algn="ctr" defTabSz="951028" fontAlgn="base">
                <a:spcBef>
                  <a:spcPct val="0"/>
                </a:spcBef>
                <a:spcAft>
                  <a:spcPct val="0"/>
                </a:spcAft>
                <a:defRPr/>
              </a:pPr>
              <a:endParaRPr lang="en-US" sz="2040" dirty="0">
                <a:gradFill>
                  <a:gsLst>
                    <a:gs pos="0">
                      <a:srgbClr val="FFFFFF"/>
                    </a:gs>
                    <a:gs pos="100000">
                      <a:srgbClr val="FFFFFF"/>
                    </a:gs>
                  </a:gsLst>
                  <a:lin ang="5400000" scaled="0"/>
                </a:gradFill>
                <a:latin typeface="Segoe UI"/>
              </a:endParaRPr>
            </a:p>
          </p:txBody>
        </p:sp>
        <p:sp>
          <p:nvSpPr>
            <p:cNvPr id="187" name="Freeform 11"/>
            <p:cNvSpPr>
              <a:spLocks/>
            </p:cNvSpPr>
            <p:nvPr/>
          </p:nvSpPr>
          <p:spPr bwMode="auto">
            <a:xfrm>
              <a:off x="4795580" y="2298633"/>
              <a:ext cx="157163" cy="122238"/>
            </a:xfrm>
            <a:custGeom>
              <a:avLst/>
              <a:gdLst>
                <a:gd name="T0" fmla="*/ 995 w 995"/>
                <a:gd name="T1" fmla="*/ 124 h 778"/>
                <a:gd name="T2" fmla="*/ 869 w 995"/>
                <a:gd name="T3" fmla="*/ 0 h 778"/>
                <a:gd name="T4" fmla="*/ 343 w 995"/>
                <a:gd name="T5" fmla="*/ 530 h 778"/>
                <a:gd name="T6" fmla="*/ 124 w 995"/>
                <a:gd name="T7" fmla="*/ 310 h 778"/>
                <a:gd name="T8" fmla="*/ 0 w 995"/>
                <a:gd name="T9" fmla="*/ 434 h 778"/>
                <a:gd name="T10" fmla="*/ 219 w 995"/>
                <a:gd name="T11" fmla="*/ 654 h 778"/>
                <a:gd name="T12" fmla="*/ 343 w 995"/>
                <a:gd name="T13" fmla="*/ 778 h 778"/>
                <a:gd name="T14" fmla="*/ 467 w 995"/>
                <a:gd name="T15" fmla="*/ 654 h 778"/>
                <a:gd name="T16" fmla="*/ 467 w 995"/>
                <a:gd name="T17" fmla="*/ 654 h 778"/>
                <a:gd name="T18" fmla="*/ 995 w 995"/>
                <a:gd name="T19" fmla="*/ 124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5" h="778">
                  <a:moveTo>
                    <a:pt x="995" y="124"/>
                  </a:moveTo>
                  <a:lnTo>
                    <a:pt x="869" y="0"/>
                  </a:lnTo>
                  <a:lnTo>
                    <a:pt x="343" y="530"/>
                  </a:lnTo>
                  <a:lnTo>
                    <a:pt x="124" y="310"/>
                  </a:lnTo>
                  <a:lnTo>
                    <a:pt x="0" y="434"/>
                  </a:lnTo>
                  <a:lnTo>
                    <a:pt x="219" y="654"/>
                  </a:lnTo>
                  <a:lnTo>
                    <a:pt x="343" y="778"/>
                  </a:lnTo>
                  <a:lnTo>
                    <a:pt x="467" y="654"/>
                  </a:lnTo>
                  <a:lnTo>
                    <a:pt x="467" y="654"/>
                  </a:lnTo>
                  <a:lnTo>
                    <a:pt x="995" y="124"/>
                  </a:lnTo>
                  <a:close/>
                </a:path>
              </a:pathLst>
            </a:custGeom>
            <a:solidFill>
              <a:schemeClr val="bg1"/>
            </a:solidFill>
            <a:ln>
              <a:noFill/>
            </a:ln>
          </p:spPr>
          <p:txBody>
            <a:bodyPr/>
            <a:lstStyle/>
            <a:p>
              <a:pPr defTabSz="951248">
                <a:defRPr/>
              </a:pPr>
              <a:endParaRPr lang="en-US" sz="1873" dirty="0">
                <a:solidFill>
                  <a:srgbClr val="505050"/>
                </a:solidFill>
                <a:latin typeface="Segoe UI"/>
                <a:ea typeface="ＭＳ Ｐゴシック" charset="0"/>
              </a:endParaRPr>
            </a:p>
          </p:txBody>
        </p:sp>
      </p:grpSp>
      <p:grpSp>
        <p:nvGrpSpPr>
          <p:cNvPr id="153" name="Group 152"/>
          <p:cNvGrpSpPr/>
          <p:nvPr/>
        </p:nvGrpSpPr>
        <p:grpSpPr>
          <a:xfrm>
            <a:off x="10109866" y="3700885"/>
            <a:ext cx="2084263" cy="1145368"/>
            <a:chOff x="8878888" y="3140075"/>
            <a:chExt cx="2371725" cy="1303338"/>
          </a:xfrm>
        </p:grpSpPr>
        <p:grpSp>
          <p:nvGrpSpPr>
            <p:cNvPr id="154" name="Group 81"/>
            <p:cNvGrpSpPr>
              <a:grpSpLocks/>
            </p:cNvGrpSpPr>
            <p:nvPr/>
          </p:nvGrpSpPr>
          <p:grpSpPr bwMode="auto">
            <a:xfrm>
              <a:off x="8878888" y="3140075"/>
              <a:ext cx="2371725" cy="1303338"/>
              <a:chOff x="-13115925" y="2173288"/>
              <a:chExt cx="10488613" cy="5756275"/>
            </a:xfrm>
          </p:grpSpPr>
          <p:sp>
            <p:nvSpPr>
              <p:cNvPr id="281" name="Freeform 5"/>
              <p:cNvSpPr>
                <a:spLocks/>
              </p:cNvSpPr>
              <p:nvPr/>
            </p:nvSpPr>
            <p:spPr bwMode="auto">
              <a:xfrm>
                <a:off x="-3848877" y="7340614"/>
                <a:ext cx="1221565" cy="588949"/>
              </a:xfrm>
              <a:custGeom>
                <a:avLst/>
                <a:gdLst>
                  <a:gd name="T0" fmla="*/ 168 w 326"/>
                  <a:gd name="T1" fmla="*/ 3 h 157"/>
                  <a:gd name="T2" fmla="*/ 0 w 326"/>
                  <a:gd name="T3" fmla="*/ 157 h 157"/>
                  <a:gd name="T4" fmla="*/ 322 w 326"/>
                  <a:gd name="T5" fmla="*/ 157 h 157"/>
                  <a:gd name="T6" fmla="*/ 168 w 326"/>
                  <a:gd name="T7" fmla="*/ 3 h 157"/>
                </a:gdLst>
                <a:ahLst/>
                <a:cxnLst>
                  <a:cxn ang="0">
                    <a:pos x="T0" y="T1"/>
                  </a:cxn>
                  <a:cxn ang="0">
                    <a:pos x="T2" y="T3"/>
                  </a:cxn>
                  <a:cxn ang="0">
                    <a:pos x="T4" y="T5"/>
                  </a:cxn>
                  <a:cxn ang="0">
                    <a:pos x="T6" y="T7"/>
                  </a:cxn>
                </a:cxnLst>
                <a:rect l="0" t="0" r="r" b="b"/>
                <a:pathLst>
                  <a:path w="326" h="157">
                    <a:moveTo>
                      <a:pt x="168" y="3"/>
                    </a:moveTo>
                    <a:cubicBezTo>
                      <a:pt x="79" y="0"/>
                      <a:pt x="4" y="69"/>
                      <a:pt x="0" y="157"/>
                    </a:cubicBezTo>
                    <a:cubicBezTo>
                      <a:pt x="322" y="157"/>
                      <a:pt x="322" y="157"/>
                      <a:pt x="322" y="157"/>
                    </a:cubicBezTo>
                    <a:cubicBezTo>
                      <a:pt x="326" y="69"/>
                      <a:pt x="257" y="7"/>
                      <a:pt x="168" y="3"/>
                    </a:cubicBezTo>
                    <a:close/>
                  </a:path>
                </a:pathLst>
              </a:custGeom>
              <a:solidFill>
                <a:schemeClr val="accent2">
                  <a:lumMod val="50000"/>
                </a:schemeClr>
              </a:solidFill>
              <a:ln>
                <a:noFill/>
              </a:ln>
            </p:spPr>
            <p:txBody>
              <a:bodyPr/>
              <a:lstStyle/>
              <a:p>
                <a:pPr defTabSz="932509">
                  <a:defRPr/>
                </a:pPr>
                <a:endParaRPr lang="en-US" sz="1836" dirty="0">
                  <a:solidFill>
                    <a:srgbClr val="505050"/>
                  </a:solidFill>
                  <a:latin typeface="Segoe UI"/>
                  <a:ea typeface="ＭＳ Ｐゴシック" charset="0"/>
                </a:endParaRPr>
              </a:p>
            </p:txBody>
          </p:sp>
          <p:sp>
            <p:nvSpPr>
              <p:cNvPr id="282" name="Freeform 6"/>
              <p:cNvSpPr>
                <a:spLocks/>
              </p:cNvSpPr>
              <p:nvPr/>
            </p:nvSpPr>
            <p:spPr bwMode="auto">
              <a:xfrm>
                <a:off x="-6081393" y="7347623"/>
                <a:ext cx="2590559" cy="329533"/>
              </a:xfrm>
              <a:custGeom>
                <a:avLst/>
                <a:gdLst>
                  <a:gd name="T0" fmla="*/ 680 w 690"/>
                  <a:gd name="T1" fmla="*/ 86 h 86"/>
                  <a:gd name="T2" fmla="*/ 609 w 690"/>
                  <a:gd name="T3" fmla="*/ 55 h 86"/>
                  <a:gd name="T4" fmla="*/ 460 w 690"/>
                  <a:gd name="T5" fmla="*/ 25 h 86"/>
                  <a:gd name="T6" fmla="*/ 0 w 690"/>
                  <a:gd name="T7" fmla="*/ 25 h 86"/>
                  <a:gd name="T8" fmla="*/ 0 w 690"/>
                  <a:gd name="T9" fmla="*/ 0 h 86"/>
                  <a:gd name="T10" fmla="*/ 460 w 690"/>
                  <a:gd name="T11" fmla="*/ 0 h 86"/>
                  <a:gd name="T12" fmla="*/ 619 w 690"/>
                  <a:gd name="T13" fmla="*/ 32 h 86"/>
                  <a:gd name="T14" fmla="*/ 690 w 690"/>
                  <a:gd name="T15" fmla="*/ 63 h 86"/>
                  <a:gd name="T16" fmla="*/ 680 w 690"/>
                  <a:gd name="T17"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0" h="86">
                    <a:moveTo>
                      <a:pt x="680" y="86"/>
                    </a:moveTo>
                    <a:cubicBezTo>
                      <a:pt x="609" y="55"/>
                      <a:pt x="609" y="55"/>
                      <a:pt x="609" y="55"/>
                    </a:cubicBezTo>
                    <a:cubicBezTo>
                      <a:pt x="572" y="39"/>
                      <a:pt x="504" y="25"/>
                      <a:pt x="460" y="25"/>
                    </a:cubicBezTo>
                    <a:cubicBezTo>
                      <a:pt x="0" y="25"/>
                      <a:pt x="0" y="25"/>
                      <a:pt x="0" y="25"/>
                    </a:cubicBezTo>
                    <a:cubicBezTo>
                      <a:pt x="0" y="0"/>
                      <a:pt x="0" y="0"/>
                      <a:pt x="0" y="0"/>
                    </a:cubicBezTo>
                    <a:cubicBezTo>
                      <a:pt x="460" y="0"/>
                      <a:pt x="460" y="0"/>
                      <a:pt x="460" y="0"/>
                    </a:cubicBezTo>
                    <a:cubicBezTo>
                      <a:pt x="507" y="0"/>
                      <a:pt x="579" y="14"/>
                      <a:pt x="619" y="32"/>
                    </a:cubicBezTo>
                    <a:cubicBezTo>
                      <a:pt x="690" y="63"/>
                      <a:pt x="690" y="63"/>
                      <a:pt x="690" y="63"/>
                    </a:cubicBezTo>
                    <a:lnTo>
                      <a:pt x="680" y="86"/>
                    </a:lnTo>
                    <a:close/>
                  </a:path>
                </a:pathLst>
              </a:custGeom>
              <a:solidFill>
                <a:schemeClr val="accent2">
                  <a:lumMod val="50000"/>
                </a:schemeClr>
              </a:solidFill>
              <a:ln>
                <a:noFill/>
              </a:ln>
            </p:spPr>
            <p:txBody>
              <a:bodyPr/>
              <a:lstStyle/>
              <a:p>
                <a:pPr defTabSz="932509">
                  <a:defRPr/>
                </a:pPr>
                <a:endParaRPr lang="en-US" sz="1836" dirty="0">
                  <a:solidFill>
                    <a:srgbClr val="505050"/>
                  </a:solidFill>
                  <a:latin typeface="Segoe UI"/>
                  <a:ea typeface="ＭＳ Ｐゴシック" charset="0"/>
                </a:endParaRPr>
              </a:p>
            </p:txBody>
          </p:sp>
          <p:sp>
            <p:nvSpPr>
              <p:cNvPr id="283" name="Oval 7"/>
              <p:cNvSpPr>
                <a:spLocks noChangeArrowheads="1"/>
              </p:cNvSpPr>
              <p:nvPr/>
            </p:nvSpPr>
            <p:spPr bwMode="auto">
              <a:xfrm>
                <a:off x="-10420057" y="6401101"/>
                <a:ext cx="2681827" cy="574926"/>
              </a:xfrm>
              <a:prstGeom prst="ellipse">
                <a:avLst/>
              </a:prstGeom>
              <a:solidFill>
                <a:schemeClr val="accent2">
                  <a:lumMod val="50000"/>
                </a:schemeClr>
              </a:solidFill>
              <a:ln>
                <a:noFill/>
              </a:ln>
            </p:spPr>
            <p:txBody>
              <a:bodyPr/>
              <a:lstStyle/>
              <a:p>
                <a:pPr defTabSz="932509">
                  <a:defRPr/>
                </a:pPr>
                <a:endParaRPr lang="en-US" sz="1836" dirty="0">
                  <a:solidFill>
                    <a:srgbClr val="505050"/>
                  </a:solidFill>
                  <a:latin typeface="Segoe UI"/>
                  <a:ea typeface="ＭＳ Ｐゴシック" charset="0"/>
                </a:endParaRPr>
              </a:p>
            </p:txBody>
          </p:sp>
          <p:sp>
            <p:nvSpPr>
              <p:cNvPr id="284" name="Freeform 8"/>
              <p:cNvSpPr>
                <a:spLocks/>
              </p:cNvSpPr>
              <p:nvPr/>
            </p:nvSpPr>
            <p:spPr bwMode="auto">
              <a:xfrm>
                <a:off x="-12385794" y="2173288"/>
                <a:ext cx="6500974" cy="4515274"/>
              </a:xfrm>
              <a:custGeom>
                <a:avLst/>
                <a:gdLst>
                  <a:gd name="T0" fmla="*/ 1699 w 1733"/>
                  <a:gd name="T1" fmla="*/ 1202 h 1202"/>
                  <a:gd name="T2" fmla="*/ 1733 w 1733"/>
                  <a:gd name="T3" fmla="*/ 1168 h 1202"/>
                  <a:gd name="T4" fmla="*/ 1733 w 1733"/>
                  <a:gd name="T5" fmla="*/ 34 h 1202"/>
                  <a:gd name="T6" fmla="*/ 1699 w 1733"/>
                  <a:gd name="T7" fmla="*/ 0 h 1202"/>
                  <a:gd name="T8" fmla="*/ 34 w 1733"/>
                  <a:gd name="T9" fmla="*/ 0 h 1202"/>
                  <a:gd name="T10" fmla="*/ 0 w 1733"/>
                  <a:gd name="T11" fmla="*/ 34 h 1202"/>
                  <a:gd name="T12" fmla="*/ 0 w 1733"/>
                  <a:gd name="T13" fmla="*/ 1168 h 1202"/>
                  <a:gd name="T14" fmla="*/ 34 w 1733"/>
                  <a:gd name="T15" fmla="*/ 1202 h 1202"/>
                  <a:gd name="T16" fmla="*/ 1699 w 1733"/>
                  <a:gd name="T17" fmla="*/ 1202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3" h="1202">
                    <a:moveTo>
                      <a:pt x="1699" y="1202"/>
                    </a:moveTo>
                    <a:cubicBezTo>
                      <a:pt x="1718" y="1202"/>
                      <a:pt x="1733" y="1187"/>
                      <a:pt x="1733" y="1168"/>
                    </a:cubicBezTo>
                    <a:cubicBezTo>
                      <a:pt x="1733" y="34"/>
                      <a:pt x="1733" y="34"/>
                      <a:pt x="1733" y="34"/>
                    </a:cubicBezTo>
                    <a:cubicBezTo>
                      <a:pt x="1733" y="15"/>
                      <a:pt x="1718" y="0"/>
                      <a:pt x="1699" y="0"/>
                    </a:cubicBezTo>
                    <a:cubicBezTo>
                      <a:pt x="34" y="0"/>
                      <a:pt x="34" y="0"/>
                      <a:pt x="34" y="0"/>
                    </a:cubicBezTo>
                    <a:cubicBezTo>
                      <a:pt x="15" y="0"/>
                      <a:pt x="0" y="15"/>
                      <a:pt x="0" y="34"/>
                    </a:cubicBezTo>
                    <a:cubicBezTo>
                      <a:pt x="0" y="1168"/>
                      <a:pt x="0" y="1168"/>
                      <a:pt x="0" y="1168"/>
                    </a:cubicBezTo>
                    <a:cubicBezTo>
                      <a:pt x="0" y="1187"/>
                      <a:pt x="15" y="1202"/>
                      <a:pt x="34" y="1202"/>
                    </a:cubicBezTo>
                    <a:lnTo>
                      <a:pt x="1699" y="1202"/>
                    </a:lnTo>
                    <a:close/>
                  </a:path>
                </a:pathLst>
              </a:custGeom>
              <a:solidFill>
                <a:schemeClr val="accent2">
                  <a:lumMod val="50000"/>
                </a:schemeClr>
              </a:solidFill>
              <a:ln>
                <a:noFill/>
              </a:ln>
            </p:spPr>
            <p:txBody>
              <a:bodyPr/>
              <a:lstStyle/>
              <a:p>
                <a:pPr defTabSz="932509">
                  <a:defRPr/>
                </a:pPr>
                <a:endParaRPr lang="en-US" sz="1836" dirty="0">
                  <a:solidFill>
                    <a:srgbClr val="505050"/>
                  </a:solidFill>
                  <a:latin typeface="Segoe UI"/>
                  <a:ea typeface="ＭＳ Ｐゴシック" charset="0"/>
                </a:endParaRPr>
              </a:p>
            </p:txBody>
          </p:sp>
          <p:sp>
            <p:nvSpPr>
              <p:cNvPr id="285" name="Rectangle 9"/>
              <p:cNvSpPr>
                <a:spLocks noChangeArrowheads="1"/>
              </p:cNvSpPr>
              <p:nvPr/>
            </p:nvSpPr>
            <p:spPr bwMode="auto">
              <a:xfrm>
                <a:off x="-12182202" y="2369604"/>
                <a:ext cx="6093786" cy="3463579"/>
              </a:xfrm>
              <a:prstGeom prst="rect">
                <a:avLst/>
              </a:prstGeom>
              <a:solidFill>
                <a:schemeClr val="bg1">
                  <a:lumMod val="50000"/>
                </a:schemeClr>
              </a:solidFill>
              <a:ln>
                <a:noFill/>
              </a:ln>
            </p:spPr>
            <p:txBody>
              <a:bodyPr/>
              <a:lstStyle/>
              <a:p>
                <a:pPr defTabSz="932509">
                  <a:defRPr/>
                </a:pPr>
                <a:endParaRPr lang="en-US" sz="1836" dirty="0">
                  <a:solidFill>
                    <a:srgbClr val="505050"/>
                  </a:solidFill>
                  <a:latin typeface="Segoe UI"/>
                  <a:ea typeface="ＭＳ Ｐゴシック" charset="0"/>
                </a:endParaRPr>
              </a:p>
            </p:txBody>
          </p:sp>
          <p:sp>
            <p:nvSpPr>
              <p:cNvPr id="286" name="Rectangle 10"/>
              <p:cNvSpPr>
                <a:spLocks noChangeArrowheads="1"/>
              </p:cNvSpPr>
              <p:nvPr/>
            </p:nvSpPr>
            <p:spPr bwMode="auto">
              <a:xfrm>
                <a:off x="-13115925" y="7614053"/>
                <a:ext cx="8066542" cy="301488"/>
              </a:xfrm>
              <a:prstGeom prst="rect">
                <a:avLst/>
              </a:prstGeom>
              <a:solidFill>
                <a:schemeClr val="accent2">
                  <a:lumMod val="50000"/>
                </a:schemeClr>
              </a:solidFill>
              <a:ln>
                <a:noFill/>
              </a:ln>
            </p:spPr>
            <p:txBody>
              <a:bodyPr/>
              <a:lstStyle/>
              <a:p>
                <a:pPr defTabSz="932509">
                  <a:defRPr/>
                </a:pPr>
                <a:endParaRPr lang="en-US" sz="1836" dirty="0">
                  <a:solidFill>
                    <a:srgbClr val="505050"/>
                  </a:solidFill>
                  <a:latin typeface="Segoe UI"/>
                  <a:ea typeface="ＭＳ Ｐゴシック" charset="0"/>
                </a:endParaRPr>
              </a:p>
            </p:txBody>
          </p:sp>
          <p:sp>
            <p:nvSpPr>
              <p:cNvPr id="287" name="Freeform 11"/>
              <p:cNvSpPr>
                <a:spLocks/>
              </p:cNvSpPr>
              <p:nvPr/>
            </p:nvSpPr>
            <p:spPr bwMode="auto">
              <a:xfrm>
                <a:off x="-13115925" y="7249465"/>
                <a:ext cx="8066542" cy="364587"/>
              </a:xfrm>
              <a:custGeom>
                <a:avLst/>
                <a:gdLst>
                  <a:gd name="T0" fmla="*/ 5080 w 5080"/>
                  <a:gd name="T1" fmla="*/ 232 h 232"/>
                  <a:gd name="T2" fmla="*/ 0 w 5080"/>
                  <a:gd name="T3" fmla="*/ 232 h 232"/>
                  <a:gd name="T4" fmla="*/ 315 w 5080"/>
                  <a:gd name="T5" fmla="*/ 0 h 232"/>
                  <a:gd name="T6" fmla="*/ 4763 w 5080"/>
                  <a:gd name="T7" fmla="*/ 0 h 232"/>
                  <a:gd name="T8" fmla="*/ 5080 w 5080"/>
                  <a:gd name="T9" fmla="*/ 232 h 232"/>
                </a:gdLst>
                <a:ahLst/>
                <a:cxnLst>
                  <a:cxn ang="0">
                    <a:pos x="T0" y="T1"/>
                  </a:cxn>
                  <a:cxn ang="0">
                    <a:pos x="T2" y="T3"/>
                  </a:cxn>
                  <a:cxn ang="0">
                    <a:pos x="T4" y="T5"/>
                  </a:cxn>
                  <a:cxn ang="0">
                    <a:pos x="T6" y="T7"/>
                  </a:cxn>
                  <a:cxn ang="0">
                    <a:pos x="T8" y="T9"/>
                  </a:cxn>
                </a:cxnLst>
                <a:rect l="0" t="0" r="r" b="b"/>
                <a:pathLst>
                  <a:path w="5080" h="232">
                    <a:moveTo>
                      <a:pt x="5080" y="232"/>
                    </a:moveTo>
                    <a:lnTo>
                      <a:pt x="0" y="232"/>
                    </a:lnTo>
                    <a:lnTo>
                      <a:pt x="315" y="0"/>
                    </a:lnTo>
                    <a:lnTo>
                      <a:pt x="4763" y="0"/>
                    </a:lnTo>
                    <a:lnTo>
                      <a:pt x="5080" y="232"/>
                    </a:lnTo>
                    <a:close/>
                  </a:path>
                </a:pathLst>
              </a:custGeom>
              <a:solidFill>
                <a:schemeClr val="accent2">
                  <a:lumMod val="50000"/>
                </a:schemeClr>
              </a:solidFill>
              <a:ln>
                <a:noFill/>
              </a:ln>
            </p:spPr>
            <p:txBody>
              <a:bodyPr/>
              <a:lstStyle/>
              <a:p>
                <a:pPr defTabSz="932509">
                  <a:defRPr/>
                </a:pPr>
                <a:endParaRPr lang="en-US" sz="1836" dirty="0">
                  <a:solidFill>
                    <a:srgbClr val="505050"/>
                  </a:solidFill>
                  <a:latin typeface="Segoe UI"/>
                  <a:ea typeface="ＭＳ Ｐゴシック" charset="0"/>
                </a:endParaRPr>
              </a:p>
            </p:txBody>
          </p:sp>
        </p:grpSp>
        <p:grpSp>
          <p:nvGrpSpPr>
            <p:cNvPr id="163" name="Group 162"/>
            <p:cNvGrpSpPr/>
            <p:nvPr/>
          </p:nvGrpSpPr>
          <p:grpSpPr>
            <a:xfrm>
              <a:off x="9209836" y="3245678"/>
              <a:ext cx="1119703" cy="698404"/>
              <a:chOff x="-3125614" y="2820855"/>
              <a:chExt cx="2995612" cy="1868487"/>
            </a:xfrm>
          </p:grpSpPr>
          <p:grpSp>
            <p:nvGrpSpPr>
              <p:cNvPr id="167" name="Group 3"/>
              <p:cNvGrpSpPr>
                <a:grpSpLocks/>
              </p:cNvGrpSpPr>
              <p:nvPr/>
            </p:nvGrpSpPr>
            <p:grpSpPr bwMode="auto">
              <a:xfrm>
                <a:off x="-3125614" y="2820855"/>
                <a:ext cx="2995612" cy="1868487"/>
                <a:chOff x="5437366" y="1237061"/>
                <a:chExt cx="4432300" cy="2764080"/>
              </a:xfrm>
            </p:grpSpPr>
            <p:sp>
              <p:nvSpPr>
                <p:cNvPr id="207" name="Rectangle 206"/>
                <p:cNvSpPr/>
                <p:nvPr/>
              </p:nvSpPr>
              <p:spPr bwMode="auto">
                <a:xfrm>
                  <a:off x="5437366" y="1237061"/>
                  <a:ext cx="4432300" cy="338171"/>
                </a:xfrm>
                <a:prstGeom prst="rect">
                  <a:avLst/>
                </a:prstGeom>
                <a:solidFill>
                  <a:srgbClr val="CDCDCD"/>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latin typeface="Segoe UI"/>
                  </a:endParaRPr>
                </a:p>
              </p:txBody>
            </p:sp>
            <p:sp>
              <p:nvSpPr>
                <p:cNvPr id="208" name="Oval 207"/>
                <p:cNvSpPr/>
                <p:nvPr/>
              </p:nvSpPr>
              <p:spPr bwMode="auto">
                <a:xfrm>
                  <a:off x="5552459" y="1302817"/>
                  <a:ext cx="321795" cy="321732"/>
                </a:xfrm>
                <a:prstGeom prst="ellipse">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latin typeface="Segoe UI"/>
                  </a:endParaRPr>
                </a:p>
              </p:txBody>
            </p:sp>
            <p:sp>
              <p:nvSpPr>
                <p:cNvPr id="209" name="Rectangle 208"/>
                <p:cNvSpPr/>
                <p:nvPr/>
              </p:nvSpPr>
              <p:spPr bwMode="auto">
                <a:xfrm>
                  <a:off x="5437366" y="1575232"/>
                  <a:ext cx="4432300" cy="2425909"/>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latin typeface="Segoe UI"/>
                  </a:endParaRPr>
                </a:p>
              </p:txBody>
            </p:sp>
            <p:sp>
              <p:nvSpPr>
                <p:cNvPr id="280" name="Oval 279"/>
                <p:cNvSpPr/>
                <p:nvPr/>
              </p:nvSpPr>
              <p:spPr bwMode="auto">
                <a:xfrm>
                  <a:off x="5904789" y="1349785"/>
                  <a:ext cx="213747" cy="211357"/>
                </a:xfrm>
                <a:prstGeom prst="ellipse">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latin typeface="Segoe UI"/>
                  </a:endParaRPr>
                </a:p>
              </p:txBody>
            </p:sp>
          </p:grpSp>
          <p:sp>
            <p:nvSpPr>
              <p:cNvPr id="168" name="Rectangle 167"/>
              <p:cNvSpPr/>
              <p:nvPr/>
            </p:nvSpPr>
            <p:spPr bwMode="auto">
              <a:xfrm>
                <a:off x="-2970054" y="3249779"/>
                <a:ext cx="129991" cy="129991"/>
              </a:xfrm>
              <a:prstGeom prst="rect">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latin typeface="Segoe UI"/>
                </a:endParaRPr>
              </a:p>
            </p:txBody>
          </p:sp>
          <p:sp>
            <p:nvSpPr>
              <p:cNvPr id="169" name="Rectangle 168"/>
              <p:cNvSpPr/>
              <p:nvPr/>
            </p:nvSpPr>
            <p:spPr bwMode="auto">
              <a:xfrm>
                <a:off x="-2970054" y="3501338"/>
                <a:ext cx="129991" cy="129991"/>
              </a:xfrm>
              <a:prstGeom prst="rect">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latin typeface="Segoe UI"/>
                </a:endParaRPr>
              </a:p>
            </p:txBody>
          </p:sp>
          <p:sp>
            <p:nvSpPr>
              <p:cNvPr id="170" name="Rectangle 169"/>
              <p:cNvSpPr/>
              <p:nvPr/>
            </p:nvSpPr>
            <p:spPr bwMode="auto">
              <a:xfrm>
                <a:off x="-2970054" y="3752897"/>
                <a:ext cx="129991" cy="129991"/>
              </a:xfrm>
              <a:prstGeom prst="rect">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latin typeface="Segoe UI"/>
                </a:endParaRPr>
              </a:p>
            </p:txBody>
          </p:sp>
          <p:sp>
            <p:nvSpPr>
              <p:cNvPr id="171" name="Rectangle 170"/>
              <p:cNvSpPr/>
              <p:nvPr/>
            </p:nvSpPr>
            <p:spPr bwMode="auto">
              <a:xfrm>
                <a:off x="-2618563" y="3118201"/>
                <a:ext cx="390913" cy="1469740"/>
              </a:xfrm>
              <a:prstGeom prst="rect">
                <a:avLst/>
              </a:prstGeom>
              <a:solidFill>
                <a:srgbClr val="E0E0E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latin typeface="Segoe UI"/>
                </a:endParaRPr>
              </a:p>
            </p:txBody>
          </p:sp>
          <p:sp>
            <p:nvSpPr>
              <p:cNvPr id="172" name="Rectangle 171"/>
              <p:cNvSpPr/>
              <p:nvPr/>
            </p:nvSpPr>
            <p:spPr bwMode="auto">
              <a:xfrm>
                <a:off x="-2041364" y="3187961"/>
                <a:ext cx="1011346" cy="122318"/>
              </a:xfrm>
              <a:prstGeom prst="rect">
                <a:avLst/>
              </a:prstGeom>
              <a:solidFill>
                <a:schemeClr val="tx1">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latin typeface="Segoe UI"/>
                </a:endParaRPr>
              </a:p>
            </p:txBody>
          </p:sp>
          <p:sp>
            <p:nvSpPr>
              <p:cNvPr id="173" name="Rectangle 172"/>
              <p:cNvSpPr/>
              <p:nvPr/>
            </p:nvSpPr>
            <p:spPr bwMode="auto">
              <a:xfrm>
                <a:off x="-2041364" y="3440336"/>
                <a:ext cx="1491354" cy="122318"/>
              </a:xfrm>
              <a:prstGeom prst="rect">
                <a:avLst/>
              </a:prstGeom>
              <a:solidFill>
                <a:schemeClr val="tx1">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latin typeface="Segoe UI"/>
                </a:endParaRPr>
              </a:p>
            </p:txBody>
          </p:sp>
          <p:sp>
            <p:nvSpPr>
              <p:cNvPr id="174" name="Rectangle 173"/>
              <p:cNvSpPr/>
              <p:nvPr/>
            </p:nvSpPr>
            <p:spPr bwMode="auto">
              <a:xfrm>
                <a:off x="-2041362" y="3945087"/>
                <a:ext cx="692614" cy="122318"/>
              </a:xfrm>
              <a:prstGeom prst="rect">
                <a:avLst/>
              </a:prstGeom>
              <a:solidFill>
                <a:schemeClr val="tx1">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latin typeface="Segoe UI"/>
                </a:endParaRPr>
              </a:p>
            </p:txBody>
          </p:sp>
          <p:sp>
            <p:nvSpPr>
              <p:cNvPr id="175" name="Rectangle 174"/>
              <p:cNvSpPr/>
              <p:nvPr/>
            </p:nvSpPr>
            <p:spPr bwMode="auto">
              <a:xfrm>
                <a:off x="-2041364" y="3692712"/>
                <a:ext cx="1021344" cy="122318"/>
              </a:xfrm>
              <a:prstGeom prst="rect">
                <a:avLst/>
              </a:prstGeom>
              <a:solidFill>
                <a:schemeClr val="tx1">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latin typeface="Segoe UI"/>
                </a:endParaRPr>
              </a:p>
            </p:txBody>
          </p:sp>
          <p:sp>
            <p:nvSpPr>
              <p:cNvPr id="188" name="Rectangle 187"/>
              <p:cNvSpPr/>
              <p:nvPr/>
            </p:nvSpPr>
            <p:spPr bwMode="auto">
              <a:xfrm>
                <a:off x="-2041364" y="4197463"/>
                <a:ext cx="1691356" cy="122318"/>
              </a:xfrm>
              <a:prstGeom prst="rect">
                <a:avLst/>
              </a:prstGeom>
              <a:solidFill>
                <a:schemeClr val="tx1">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latin typeface="Segoe UI"/>
                </a:endParaRPr>
              </a:p>
            </p:txBody>
          </p:sp>
          <p:sp>
            <p:nvSpPr>
              <p:cNvPr id="205" name="Rectangle 204"/>
              <p:cNvSpPr/>
              <p:nvPr/>
            </p:nvSpPr>
            <p:spPr bwMode="auto">
              <a:xfrm>
                <a:off x="-2041364" y="4449838"/>
                <a:ext cx="1501352" cy="122318"/>
              </a:xfrm>
              <a:prstGeom prst="rect">
                <a:avLst/>
              </a:prstGeom>
              <a:solidFill>
                <a:schemeClr val="tx1">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latin typeface="Segoe UI"/>
                </a:endParaRPr>
              </a:p>
            </p:txBody>
          </p:sp>
          <p:sp>
            <p:nvSpPr>
              <p:cNvPr id="206" name="Rectangle 205"/>
              <p:cNvSpPr/>
              <p:nvPr/>
            </p:nvSpPr>
            <p:spPr bwMode="auto">
              <a:xfrm>
                <a:off x="-2970054" y="4004457"/>
                <a:ext cx="129991" cy="129991"/>
              </a:xfrm>
              <a:prstGeom prst="rect">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latin typeface="Segoe UI"/>
                </a:endParaRPr>
              </a:p>
            </p:txBody>
          </p:sp>
        </p:grpSp>
        <p:sp>
          <p:nvSpPr>
            <p:cNvPr id="166" name="Rectangle 129"/>
            <p:cNvSpPr/>
            <p:nvPr/>
          </p:nvSpPr>
          <p:spPr bwMode="auto">
            <a:xfrm>
              <a:off x="9133371" y="3201988"/>
              <a:ext cx="1327150" cy="752475"/>
            </a:xfrm>
            <a:custGeom>
              <a:avLst/>
              <a:gdLst>
                <a:gd name="connsiteX0" fmla="*/ 0 w 4432300"/>
                <a:gd name="connsiteY0" fmla="*/ 0 h 2958709"/>
                <a:gd name="connsiteX1" fmla="*/ 4432300 w 4432300"/>
                <a:gd name="connsiteY1" fmla="*/ 0 h 2958709"/>
                <a:gd name="connsiteX2" fmla="*/ 4432300 w 4432300"/>
                <a:gd name="connsiteY2" fmla="*/ 2958709 h 2958709"/>
                <a:gd name="connsiteX3" fmla="*/ 0 w 4432300"/>
                <a:gd name="connsiteY3" fmla="*/ 2958709 h 2958709"/>
                <a:gd name="connsiteX4" fmla="*/ 0 w 4432300"/>
                <a:gd name="connsiteY4" fmla="*/ 0 h 2958709"/>
                <a:gd name="connsiteX0" fmla="*/ 0 w 4432300"/>
                <a:gd name="connsiteY0" fmla="*/ 2958709 h 2958709"/>
                <a:gd name="connsiteX1" fmla="*/ 4432300 w 4432300"/>
                <a:gd name="connsiteY1" fmla="*/ 0 h 2958709"/>
                <a:gd name="connsiteX2" fmla="*/ 4432300 w 4432300"/>
                <a:gd name="connsiteY2" fmla="*/ 2958709 h 2958709"/>
                <a:gd name="connsiteX3" fmla="*/ 0 w 4432300"/>
                <a:gd name="connsiteY3" fmla="*/ 2958709 h 2958709"/>
              </a:gdLst>
              <a:ahLst/>
              <a:cxnLst>
                <a:cxn ang="0">
                  <a:pos x="connsiteX0" y="connsiteY0"/>
                </a:cxn>
                <a:cxn ang="0">
                  <a:pos x="connsiteX1" y="connsiteY1"/>
                </a:cxn>
                <a:cxn ang="0">
                  <a:pos x="connsiteX2" y="connsiteY2"/>
                </a:cxn>
                <a:cxn ang="0">
                  <a:pos x="connsiteX3" y="connsiteY3"/>
                </a:cxn>
              </a:cxnLst>
              <a:rect l="l" t="t" r="r" b="b"/>
              <a:pathLst>
                <a:path w="4432300" h="2958709">
                  <a:moveTo>
                    <a:pt x="0" y="2958709"/>
                  </a:moveTo>
                  <a:lnTo>
                    <a:pt x="4432300" y="0"/>
                  </a:lnTo>
                  <a:lnTo>
                    <a:pt x="4432300" y="2958709"/>
                  </a:lnTo>
                  <a:lnTo>
                    <a:pt x="0" y="2958709"/>
                  </a:lnTo>
                  <a:close/>
                </a:path>
              </a:pathLst>
            </a:custGeom>
            <a:solidFill>
              <a:schemeClr val="bg1">
                <a:lumMod val="85000"/>
                <a:alpha val="31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latin typeface="Segoe UI"/>
              </a:endParaRPr>
            </a:p>
          </p:txBody>
        </p:sp>
      </p:grpSp>
    </p:spTree>
    <p:extLst>
      <p:ext uri="{BB962C8B-B14F-4D97-AF65-F5344CB8AC3E}">
        <p14:creationId xmlns:p14="http://schemas.microsoft.com/office/powerpoint/2010/main" val="2484916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down)">
                                      <p:cBhvr>
                                        <p:cTn id="7" dur="500"/>
                                        <p:tgtEl>
                                          <p:spTgt spid="17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9"/>
                                        </p:tgtEl>
                                        <p:attrNameLst>
                                          <p:attrName>style.visibility</p:attrName>
                                        </p:attrNameLst>
                                      </p:cBhvr>
                                      <p:to>
                                        <p:strVal val="visible"/>
                                      </p:to>
                                    </p:set>
                                    <p:animEffect transition="in" filter="fade">
                                      <p:cBhvr>
                                        <p:cTn id="11" dur="500"/>
                                        <p:tgtEl>
                                          <p:spTgt spid="17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2"/>
                                        </p:tgtEl>
                                        <p:attrNameLst>
                                          <p:attrName>style.visibility</p:attrName>
                                        </p:attrNameLst>
                                      </p:cBhvr>
                                      <p:to>
                                        <p:strVal val="visible"/>
                                      </p:to>
                                    </p:set>
                                    <p:animEffect transition="in" filter="wipe(down)">
                                      <p:cBhvr>
                                        <p:cTn id="15" dur="500"/>
                                        <p:tgtEl>
                                          <p:spTgt spid="22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24"/>
                                        </p:tgtEl>
                                        <p:attrNameLst>
                                          <p:attrName>style.visibility</p:attrName>
                                        </p:attrNameLst>
                                      </p:cBhvr>
                                      <p:to>
                                        <p:strVal val="visible"/>
                                      </p:to>
                                    </p:set>
                                    <p:animEffect transition="in" filter="fade">
                                      <p:cBhvr>
                                        <p:cTn id="19" dur="500"/>
                                        <p:tgtEl>
                                          <p:spTgt spid="224"/>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223"/>
                                        </p:tgtEl>
                                        <p:attrNameLst>
                                          <p:attrName>style.visibility</p:attrName>
                                        </p:attrNameLst>
                                      </p:cBhvr>
                                      <p:to>
                                        <p:strVal val="visible"/>
                                      </p:to>
                                    </p:set>
                                    <p:animEffect transition="in" filter="wipe(down)">
                                      <p:cBhvr>
                                        <p:cTn id="23" dur="500"/>
                                        <p:tgtEl>
                                          <p:spTgt spid="22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30"/>
                                        </p:tgtEl>
                                        <p:attrNameLst>
                                          <p:attrName>style.visibility</p:attrName>
                                        </p:attrNameLst>
                                      </p:cBhvr>
                                      <p:to>
                                        <p:strVal val="visible"/>
                                      </p:to>
                                    </p:set>
                                    <p:animEffect transition="in" filter="fade">
                                      <p:cBhvr>
                                        <p:cTn id="27" dur="500"/>
                                        <p:tgtEl>
                                          <p:spTgt spid="2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4"/>
                                        </p:tgtEl>
                                        <p:attrNameLst>
                                          <p:attrName>style.visibility</p:attrName>
                                        </p:attrNameLst>
                                      </p:cBhvr>
                                      <p:to>
                                        <p:strVal val="visible"/>
                                      </p:to>
                                    </p:set>
                                    <p:animEffect transition="in" filter="wipe(left)">
                                      <p:cBhvr>
                                        <p:cTn id="32" dur="500"/>
                                        <p:tgtEl>
                                          <p:spTgt spid="144"/>
                                        </p:tgtEl>
                                      </p:cBhvr>
                                    </p:animEffect>
                                  </p:childTnLst>
                                </p:cTn>
                              </p:par>
                            </p:childTnLst>
                          </p:cTn>
                        </p:par>
                        <p:par>
                          <p:cTn id="33" fill="hold">
                            <p:stCondLst>
                              <p:cond delay="500"/>
                            </p:stCondLst>
                            <p:childTnLst>
                              <p:par>
                                <p:cTn id="34" presetID="10" presetClass="exit" presetSubtype="0" fill="hold" nodeType="afterEffect">
                                  <p:stCondLst>
                                    <p:cond delay="0"/>
                                  </p:stCondLst>
                                  <p:childTnLst>
                                    <p:animEffect transition="out" filter="fade">
                                      <p:cBhvr>
                                        <p:cTn id="35" dur="500"/>
                                        <p:tgtEl>
                                          <p:spTgt spid="224"/>
                                        </p:tgtEl>
                                      </p:cBhvr>
                                    </p:animEffect>
                                    <p:set>
                                      <p:cBhvr>
                                        <p:cTn id="36" dur="1" fill="hold">
                                          <p:stCondLst>
                                            <p:cond delay="499"/>
                                          </p:stCondLst>
                                        </p:cTn>
                                        <p:tgtEl>
                                          <p:spTgt spid="224"/>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230"/>
                                        </p:tgtEl>
                                      </p:cBhvr>
                                    </p:animEffect>
                                    <p:set>
                                      <p:cBhvr>
                                        <p:cTn id="39" dur="1" fill="hold">
                                          <p:stCondLst>
                                            <p:cond delay="499"/>
                                          </p:stCondLst>
                                        </p:cTn>
                                        <p:tgtEl>
                                          <p:spTgt spid="230"/>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79"/>
                                        </p:tgtEl>
                                      </p:cBhvr>
                                    </p:animEffect>
                                    <p:set>
                                      <p:cBhvr>
                                        <p:cTn id="42" dur="1" fill="hold">
                                          <p:stCondLst>
                                            <p:cond delay="499"/>
                                          </p:stCondLst>
                                        </p:cTn>
                                        <p:tgtEl>
                                          <p:spTgt spid="179"/>
                                        </p:tgtEl>
                                        <p:attrNameLst>
                                          <p:attrName>style.visibility</p:attrName>
                                        </p:attrNameLst>
                                      </p:cBhvr>
                                      <p:to>
                                        <p:strVal val="hidden"/>
                                      </p:to>
                                    </p:set>
                                  </p:childTnLst>
                                </p:cTn>
                              </p:par>
                            </p:childTnLst>
                          </p:cTn>
                        </p:par>
                        <p:par>
                          <p:cTn id="43" fill="hold">
                            <p:stCondLst>
                              <p:cond delay="1000"/>
                            </p:stCondLst>
                            <p:childTnLst>
                              <p:par>
                                <p:cTn id="44" presetID="22" presetClass="entr" presetSubtype="1" fill="hold" nodeType="afterEffect">
                                  <p:stCondLst>
                                    <p:cond delay="0"/>
                                  </p:stCondLst>
                                  <p:childTnLst>
                                    <p:set>
                                      <p:cBhvr>
                                        <p:cTn id="45" dur="1" fill="hold">
                                          <p:stCondLst>
                                            <p:cond delay="0"/>
                                          </p:stCondLst>
                                        </p:cTn>
                                        <p:tgtEl>
                                          <p:spTgt spid="177"/>
                                        </p:tgtEl>
                                        <p:attrNameLst>
                                          <p:attrName>style.visibility</p:attrName>
                                        </p:attrNameLst>
                                      </p:cBhvr>
                                      <p:to>
                                        <p:strVal val="visible"/>
                                      </p:to>
                                    </p:set>
                                    <p:animEffect transition="in" filter="wipe(up)">
                                      <p:cBhvr>
                                        <p:cTn id="46" dur="500"/>
                                        <p:tgtEl>
                                          <p:spTgt spid="177"/>
                                        </p:tgtEl>
                                      </p:cBhvr>
                                    </p:animEffect>
                                  </p:childTnLst>
                                </p:cTn>
                              </p:par>
                              <p:par>
                                <p:cTn id="47" presetID="1" presetClass="exit" presetSubtype="0" fill="hold" nodeType="withEffect">
                                  <p:stCondLst>
                                    <p:cond delay="0"/>
                                  </p:stCondLst>
                                  <p:childTnLst>
                                    <p:set>
                                      <p:cBhvr>
                                        <p:cTn id="48" dur="1" fill="hold">
                                          <p:stCondLst>
                                            <p:cond delay="0"/>
                                          </p:stCondLst>
                                        </p:cTn>
                                        <p:tgtEl>
                                          <p:spTgt spid="178"/>
                                        </p:tgtEl>
                                        <p:attrNameLst>
                                          <p:attrName>style.visibility</p:attrName>
                                        </p:attrNameLst>
                                      </p:cBhvr>
                                      <p:to>
                                        <p:strVal val="hidden"/>
                                      </p:to>
                                    </p:set>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184"/>
                                        </p:tgtEl>
                                        <p:attrNameLst>
                                          <p:attrName>style.visibility</p:attrName>
                                        </p:attrNameLst>
                                      </p:cBhvr>
                                      <p:to>
                                        <p:strVal val="visible"/>
                                      </p:to>
                                    </p:set>
                                    <p:animEffect transition="in" filter="fade">
                                      <p:cBhvr>
                                        <p:cTn id="52" dur="500"/>
                                        <p:tgtEl>
                                          <p:spTgt spid="184"/>
                                        </p:tgtEl>
                                      </p:cBhvr>
                                    </p:animEffect>
                                  </p:childTnLst>
                                </p:cTn>
                              </p:par>
                            </p:childTnLst>
                          </p:cTn>
                        </p:par>
                        <p:par>
                          <p:cTn id="53" fill="hold">
                            <p:stCondLst>
                              <p:cond delay="2000"/>
                            </p:stCondLst>
                            <p:childTnLst>
                              <p:par>
                                <p:cTn id="54" presetID="22" presetClass="entr" presetSubtype="1" fill="hold" nodeType="afterEffect">
                                  <p:stCondLst>
                                    <p:cond delay="0"/>
                                  </p:stCondLst>
                                  <p:childTnLst>
                                    <p:set>
                                      <p:cBhvr>
                                        <p:cTn id="55" dur="1" fill="hold">
                                          <p:stCondLst>
                                            <p:cond delay="0"/>
                                          </p:stCondLst>
                                        </p:cTn>
                                        <p:tgtEl>
                                          <p:spTgt spid="124"/>
                                        </p:tgtEl>
                                        <p:attrNameLst>
                                          <p:attrName>style.visibility</p:attrName>
                                        </p:attrNameLst>
                                      </p:cBhvr>
                                      <p:to>
                                        <p:strVal val="visible"/>
                                      </p:to>
                                    </p:set>
                                    <p:animEffect transition="in" filter="wipe(up)">
                                      <p:cBhvr>
                                        <p:cTn id="56" dur="500"/>
                                        <p:tgtEl>
                                          <p:spTgt spid="124"/>
                                        </p:tgtEl>
                                      </p:cBhvr>
                                    </p:animEffect>
                                  </p:childTnLst>
                                </p:cTn>
                              </p:par>
                              <p:par>
                                <p:cTn id="57" presetID="1" presetClass="exit" presetSubtype="0" fill="hold" nodeType="withEffect">
                                  <p:stCondLst>
                                    <p:cond delay="0"/>
                                  </p:stCondLst>
                                  <p:childTnLst>
                                    <p:set>
                                      <p:cBhvr>
                                        <p:cTn id="58" dur="1" fill="hold">
                                          <p:stCondLst>
                                            <p:cond delay="0"/>
                                          </p:stCondLst>
                                        </p:cTn>
                                        <p:tgtEl>
                                          <p:spTgt spid="222"/>
                                        </p:tgtEl>
                                        <p:attrNameLst>
                                          <p:attrName>style.visibility</p:attrName>
                                        </p:attrNameLst>
                                      </p:cBhvr>
                                      <p:to>
                                        <p:strVal val="hidden"/>
                                      </p:to>
                                    </p:set>
                                  </p:childTnLst>
                                </p:cTn>
                              </p:par>
                            </p:childTnLst>
                          </p:cTn>
                        </p:par>
                        <p:par>
                          <p:cTn id="59" fill="hold">
                            <p:stCondLst>
                              <p:cond delay="2500"/>
                            </p:stCondLst>
                            <p:childTnLst>
                              <p:par>
                                <p:cTn id="60" presetID="10" presetClass="entr" presetSubtype="0" fill="hold" nodeType="afterEffect">
                                  <p:stCondLst>
                                    <p:cond delay="0"/>
                                  </p:stCondLst>
                                  <p:childTnLst>
                                    <p:set>
                                      <p:cBhvr>
                                        <p:cTn id="61" dur="1" fill="hold">
                                          <p:stCondLst>
                                            <p:cond delay="0"/>
                                          </p:stCondLst>
                                        </p:cTn>
                                        <p:tgtEl>
                                          <p:spTgt spid="227"/>
                                        </p:tgtEl>
                                        <p:attrNameLst>
                                          <p:attrName>style.visibility</p:attrName>
                                        </p:attrNameLst>
                                      </p:cBhvr>
                                      <p:to>
                                        <p:strVal val="visible"/>
                                      </p:to>
                                    </p:set>
                                    <p:animEffect transition="in" filter="fade">
                                      <p:cBhvr>
                                        <p:cTn id="62" dur="500"/>
                                        <p:tgtEl>
                                          <p:spTgt spid="227"/>
                                        </p:tgtEl>
                                      </p:cBhvr>
                                    </p:animEffect>
                                  </p:childTnLst>
                                </p:cTn>
                              </p:par>
                              <p:par>
                                <p:cTn id="63" presetID="10" presetClass="entr" presetSubtype="0" fill="hold" nodeType="withEffect">
                                  <p:stCondLst>
                                    <p:cond delay="0"/>
                                  </p:stCondLst>
                                  <p:childTnLst>
                                    <p:set>
                                      <p:cBhvr>
                                        <p:cTn id="64" dur="1" fill="hold">
                                          <p:stCondLst>
                                            <p:cond delay="0"/>
                                          </p:stCondLst>
                                        </p:cTn>
                                        <p:tgtEl>
                                          <p:spTgt spid="276"/>
                                        </p:tgtEl>
                                        <p:attrNameLst>
                                          <p:attrName>style.visibility</p:attrName>
                                        </p:attrNameLst>
                                      </p:cBhvr>
                                      <p:to>
                                        <p:strVal val="visible"/>
                                      </p:to>
                                    </p:set>
                                    <p:animEffect transition="in" filter="fade">
                                      <p:cBhvr>
                                        <p:cTn id="65" dur="500"/>
                                        <p:tgtEl>
                                          <p:spTgt spid="276"/>
                                        </p:tgtEl>
                                      </p:cBhvr>
                                    </p:animEffect>
                                  </p:childTnLst>
                                </p:cTn>
                              </p:par>
                            </p:childTnLst>
                          </p:cTn>
                        </p:par>
                        <p:par>
                          <p:cTn id="66" fill="hold">
                            <p:stCondLst>
                              <p:cond delay="3000"/>
                            </p:stCondLst>
                            <p:childTnLst>
                              <p:par>
                                <p:cTn id="67" presetID="22" presetClass="entr" presetSubtype="1" fill="hold" nodeType="afterEffect">
                                  <p:stCondLst>
                                    <p:cond delay="0"/>
                                  </p:stCondLst>
                                  <p:childTnLst>
                                    <p:set>
                                      <p:cBhvr>
                                        <p:cTn id="68" dur="1" fill="hold">
                                          <p:stCondLst>
                                            <p:cond delay="0"/>
                                          </p:stCondLst>
                                        </p:cTn>
                                        <p:tgtEl>
                                          <p:spTgt spid="121"/>
                                        </p:tgtEl>
                                        <p:attrNameLst>
                                          <p:attrName>style.visibility</p:attrName>
                                        </p:attrNameLst>
                                      </p:cBhvr>
                                      <p:to>
                                        <p:strVal val="visible"/>
                                      </p:to>
                                    </p:set>
                                    <p:animEffect transition="in" filter="wipe(up)">
                                      <p:cBhvr>
                                        <p:cTn id="69" dur="500"/>
                                        <p:tgtEl>
                                          <p:spTgt spid="121"/>
                                        </p:tgtEl>
                                      </p:cBhvr>
                                    </p:animEffect>
                                  </p:childTnLst>
                                </p:cTn>
                              </p:par>
                              <p:par>
                                <p:cTn id="70" presetID="1" presetClass="exit" presetSubtype="0" fill="hold" nodeType="withEffect">
                                  <p:stCondLst>
                                    <p:cond delay="0"/>
                                  </p:stCondLst>
                                  <p:childTnLst>
                                    <p:set>
                                      <p:cBhvr>
                                        <p:cTn id="71" dur="1" fill="hold">
                                          <p:stCondLst>
                                            <p:cond delay="0"/>
                                          </p:stCondLst>
                                        </p:cTn>
                                        <p:tgtEl>
                                          <p:spTgt spid="223"/>
                                        </p:tgtEl>
                                        <p:attrNameLst>
                                          <p:attrName>style.visibility</p:attrName>
                                        </p:attrNameLst>
                                      </p:cBhvr>
                                      <p:to>
                                        <p:strVal val="hidden"/>
                                      </p:to>
                                    </p:set>
                                  </p:childTnLst>
                                </p:cTn>
                              </p:par>
                            </p:childTnLst>
                          </p:cTn>
                        </p:par>
                        <p:par>
                          <p:cTn id="72" fill="hold">
                            <p:stCondLst>
                              <p:cond delay="3500"/>
                            </p:stCondLst>
                            <p:childTnLst>
                              <p:par>
                                <p:cTn id="73" presetID="10" presetClass="entr" presetSubtype="0" fill="hold" nodeType="afterEffect">
                                  <p:stCondLst>
                                    <p:cond delay="0"/>
                                  </p:stCondLst>
                                  <p:childTnLst>
                                    <p:set>
                                      <p:cBhvr>
                                        <p:cTn id="74" dur="1" fill="hold">
                                          <p:stCondLst>
                                            <p:cond delay="0"/>
                                          </p:stCondLst>
                                        </p:cTn>
                                        <p:tgtEl>
                                          <p:spTgt spid="236"/>
                                        </p:tgtEl>
                                        <p:attrNameLst>
                                          <p:attrName>style.visibility</p:attrName>
                                        </p:attrNameLst>
                                      </p:cBhvr>
                                      <p:to>
                                        <p:strVal val="visible"/>
                                      </p:to>
                                    </p:set>
                                    <p:animEffect transition="in" filter="fade">
                                      <p:cBhvr>
                                        <p:cTn id="75" dur="500"/>
                                        <p:tgtEl>
                                          <p:spTgt spid="236"/>
                                        </p:tgtEl>
                                      </p:cBhvr>
                                    </p:animEffect>
                                  </p:childTnLst>
                                </p:cTn>
                              </p:par>
                              <p:par>
                                <p:cTn id="76" presetID="10" presetClass="entr" presetSubtype="0" fill="hold" nodeType="withEffect">
                                  <p:stCondLst>
                                    <p:cond delay="0"/>
                                  </p:stCondLst>
                                  <p:childTnLst>
                                    <p:set>
                                      <p:cBhvr>
                                        <p:cTn id="77" dur="1" fill="hold">
                                          <p:stCondLst>
                                            <p:cond delay="0"/>
                                          </p:stCondLst>
                                        </p:cTn>
                                        <p:tgtEl>
                                          <p:spTgt spid="233"/>
                                        </p:tgtEl>
                                        <p:attrNameLst>
                                          <p:attrName>style.visibility</p:attrName>
                                        </p:attrNameLst>
                                      </p:cBhvr>
                                      <p:to>
                                        <p:strVal val="visible"/>
                                      </p:to>
                                    </p:set>
                                    <p:animEffect transition="in" filter="fade">
                                      <p:cBhvr>
                                        <p:cTn id="78" dur="500"/>
                                        <p:tgtEl>
                                          <p:spTgt spid="233"/>
                                        </p:tgtEl>
                                      </p:cBhvr>
                                    </p:animEffect>
                                  </p:childTnLst>
                                </p:cTn>
                              </p:par>
                            </p:childTnLst>
                          </p:cTn>
                        </p:par>
                        <p:par>
                          <p:cTn id="79" fill="hold">
                            <p:stCondLst>
                              <p:cond delay="4000"/>
                            </p:stCondLst>
                            <p:childTnLst>
                              <p:par>
                                <p:cTn id="80" presetID="10" presetClass="entr" presetSubtype="0" fill="hold" grpId="0" nodeType="afterEffect">
                                  <p:stCondLst>
                                    <p:cond delay="0"/>
                                  </p:stCondLst>
                                  <p:childTnLst>
                                    <p:set>
                                      <p:cBhvr>
                                        <p:cTn id="81" dur="1" fill="hold">
                                          <p:stCondLst>
                                            <p:cond delay="0"/>
                                          </p:stCondLst>
                                        </p:cTn>
                                        <p:tgtEl>
                                          <p:spTgt spid="123"/>
                                        </p:tgtEl>
                                        <p:attrNameLst>
                                          <p:attrName>style.visibility</p:attrName>
                                        </p:attrNameLst>
                                      </p:cBhvr>
                                      <p:to>
                                        <p:strVal val="visible"/>
                                      </p:to>
                                    </p:set>
                                    <p:animEffect transition="in" filter="fade">
                                      <p:cBhvr>
                                        <p:cTn id="82" dur="500"/>
                                        <p:tgtEl>
                                          <p:spTgt spid="12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fade">
                                      <p:cBhvr>
                                        <p:cTn id="87" dur="500"/>
                                        <p:tgtEl>
                                          <p:spTgt spid="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20"/>
                                        </p:tgtEl>
                                        <p:attrNameLst>
                                          <p:attrName>style.visibility</p:attrName>
                                        </p:attrNameLst>
                                      </p:cBhvr>
                                      <p:to>
                                        <p:strVal val="visible"/>
                                      </p:to>
                                    </p:set>
                                    <p:animEffect transition="in" filter="fade">
                                      <p:cBhvr>
                                        <p:cTn id="90" dur="500"/>
                                        <p:tgtEl>
                                          <p:spTgt spid="220"/>
                                        </p:tgtEl>
                                      </p:cBhvr>
                                    </p:animEffect>
                                  </p:childTnLst>
                                </p:cTn>
                              </p:par>
                              <p:par>
                                <p:cTn id="91" presetID="10" presetClass="entr" presetSubtype="0" fill="hold" nodeType="withEffect">
                                  <p:stCondLst>
                                    <p:cond delay="0"/>
                                  </p:stCondLst>
                                  <p:childTnLst>
                                    <p:set>
                                      <p:cBhvr>
                                        <p:cTn id="92" dur="1" fill="hold">
                                          <p:stCondLst>
                                            <p:cond delay="0"/>
                                          </p:stCondLst>
                                        </p:cTn>
                                        <p:tgtEl>
                                          <p:spTgt spid="217"/>
                                        </p:tgtEl>
                                        <p:attrNameLst>
                                          <p:attrName>style.visibility</p:attrName>
                                        </p:attrNameLst>
                                      </p:cBhvr>
                                      <p:to>
                                        <p:strVal val="visible"/>
                                      </p:to>
                                    </p:set>
                                    <p:animEffect transition="in" filter="fade">
                                      <p:cBhvr>
                                        <p:cTn id="93" dur="500"/>
                                        <p:tgtEl>
                                          <p:spTgt spid="217"/>
                                        </p:tgtEl>
                                      </p:cBhvr>
                                    </p:animEffect>
                                  </p:childTnLst>
                                </p:cTn>
                              </p:par>
                            </p:childTnLst>
                          </p:cTn>
                        </p:par>
                        <p:par>
                          <p:cTn id="94" fill="hold">
                            <p:stCondLst>
                              <p:cond delay="500"/>
                            </p:stCondLst>
                            <p:childTnLst>
                              <p:par>
                                <p:cTn id="95" presetID="42" presetClass="path" presetSubtype="0" accel="50000" decel="50000" fill="hold" nodeType="afterEffect">
                                  <p:stCondLst>
                                    <p:cond delay="0"/>
                                  </p:stCondLst>
                                  <p:childTnLst>
                                    <p:animMotion origin="layout" path="M 1.11022E-16 2.22222E-6 L -0.2 0.55555 " pathEditMode="relative" rAng="0" ptsTypes="AA">
                                      <p:cBhvr>
                                        <p:cTn id="96" dur="2000" fill="hold"/>
                                        <p:tgtEl>
                                          <p:spTgt spid="7"/>
                                        </p:tgtEl>
                                        <p:attrNameLst>
                                          <p:attrName>ppt_x</p:attrName>
                                          <p:attrName>ppt_y</p:attrName>
                                        </p:attrNameLst>
                                      </p:cBhvr>
                                      <p:rCtr x="-10000" y="27778"/>
                                    </p:animMotion>
                                  </p:childTnLst>
                                </p:cTn>
                              </p:par>
                              <p:par>
                                <p:cTn id="97" presetID="42" presetClass="path" presetSubtype="0" accel="50000" decel="50000" fill="hold" grpId="1" nodeType="withEffect">
                                  <p:stCondLst>
                                    <p:cond delay="0"/>
                                  </p:stCondLst>
                                  <p:childTnLst>
                                    <p:animMotion origin="layout" path="M 5E-6 -3.33333E-6 L -0.19063 0.52778 " pathEditMode="relative" rAng="0" ptsTypes="AA">
                                      <p:cBhvr>
                                        <p:cTn id="98" dur="2000" fill="hold"/>
                                        <p:tgtEl>
                                          <p:spTgt spid="220"/>
                                        </p:tgtEl>
                                        <p:attrNameLst>
                                          <p:attrName>ppt_x</p:attrName>
                                          <p:attrName>ppt_y</p:attrName>
                                        </p:attrNameLst>
                                      </p:cBhvr>
                                      <p:rCtr x="-9531" y="26389"/>
                                    </p:animMotion>
                                  </p:childTnLst>
                                </p:cTn>
                              </p:par>
                              <p:par>
                                <p:cTn id="99" presetID="42" presetClass="path" presetSubtype="0" accel="50000" decel="50000" fill="hold" nodeType="withEffect">
                                  <p:stCondLst>
                                    <p:cond delay="0"/>
                                  </p:stCondLst>
                                  <p:childTnLst>
                                    <p:animMotion origin="layout" path="M 5E-6 3.7037E-6 L -0.05312 0.50787 " pathEditMode="relative" rAng="0" ptsTypes="AA">
                                      <p:cBhvr>
                                        <p:cTn id="100" dur="2000" fill="hold"/>
                                        <p:tgtEl>
                                          <p:spTgt spid="217"/>
                                        </p:tgtEl>
                                        <p:attrNameLst>
                                          <p:attrName>ppt_x</p:attrName>
                                          <p:attrName>ppt_y</p:attrName>
                                        </p:attrNameLst>
                                      </p:cBhvr>
                                      <p:rCtr x="-2656" y="25394"/>
                                    </p:animMotion>
                                  </p:childTnLst>
                                </p:cTn>
                              </p:par>
                            </p:childTnLst>
                          </p:cTn>
                        </p:par>
                        <p:par>
                          <p:cTn id="101" fill="hold">
                            <p:stCondLst>
                              <p:cond delay="2500"/>
                            </p:stCondLst>
                            <p:childTnLst>
                              <p:par>
                                <p:cTn id="102" presetID="10" presetClass="entr" presetSubtype="0" fill="hold" nodeType="afterEffect">
                                  <p:stCondLst>
                                    <p:cond delay="0"/>
                                  </p:stCondLst>
                                  <p:childTnLst>
                                    <p:set>
                                      <p:cBhvr>
                                        <p:cTn id="103" dur="1" fill="hold">
                                          <p:stCondLst>
                                            <p:cond delay="0"/>
                                          </p:stCondLst>
                                        </p:cTn>
                                        <p:tgtEl>
                                          <p:spTgt spid="221"/>
                                        </p:tgtEl>
                                        <p:attrNameLst>
                                          <p:attrName>style.visibility</p:attrName>
                                        </p:attrNameLst>
                                      </p:cBhvr>
                                      <p:to>
                                        <p:strVal val="visible"/>
                                      </p:to>
                                    </p:set>
                                    <p:animEffect transition="in" filter="fade">
                                      <p:cBhvr>
                                        <p:cTn id="104" dur="500"/>
                                        <p:tgtEl>
                                          <p:spTgt spid="221"/>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45"/>
                                        </p:tgtEl>
                                        <p:attrNameLst>
                                          <p:attrName>style.visibility</p:attrName>
                                        </p:attrNameLst>
                                      </p:cBhvr>
                                      <p:to>
                                        <p:strVal val="visible"/>
                                      </p:to>
                                    </p:set>
                                    <p:animEffect transition="in" filter="fade">
                                      <p:cBhvr>
                                        <p:cTn id="107"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45" grpId="0"/>
      <p:bldP spid="220" grpId="0" animBg="1"/>
      <p:bldP spid="220"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349992" y="1653214"/>
            <a:ext cx="2378388" cy="4875009"/>
            <a:chOff x="4068835" y="1620946"/>
            <a:chExt cx="2331965" cy="4779854"/>
          </a:xfrm>
        </p:grpSpPr>
        <p:sp>
          <p:nvSpPr>
            <p:cNvPr id="6" name="Rectangle 5"/>
            <p:cNvSpPr/>
            <p:nvPr/>
          </p:nvSpPr>
          <p:spPr bwMode="auto">
            <a:xfrm>
              <a:off x="4068835" y="1620946"/>
              <a:ext cx="2331965" cy="4779854"/>
            </a:xfrm>
            <a:prstGeom prst="rect">
              <a:avLst/>
            </a:prstGeom>
            <a:solidFill>
              <a:schemeClr val="bg1">
                <a:lumMod val="95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7565" rIns="0" bIns="47565" numCol="1" rtlCol="0" anchor="t" anchorCtr="0" compatLnSpc="1">
              <a:prstTxWarp prst="textNoShape">
                <a:avLst/>
              </a:prstTxWarp>
            </a:bodyPr>
            <a:lstStyle/>
            <a:p>
              <a:pPr defTabSz="951028" fontAlgn="base">
                <a:spcBef>
                  <a:spcPct val="0"/>
                </a:spcBef>
                <a:spcAft>
                  <a:spcPct val="0"/>
                </a:spcAft>
              </a:pPr>
              <a:endParaRPr lang="en-US" sz="2040" dirty="0">
                <a:solidFill>
                  <a:schemeClr val="tx2"/>
                </a:solidFill>
              </a:endParaRPr>
            </a:p>
          </p:txBody>
        </p:sp>
        <p:sp>
          <p:nvSpPr>
            <p:cNvPr id="10" name="TextBox 9"/>
            <p:cNvSpPr txBox="1"/>
            <p:nvPr/>
          </p:nvSpPr>
          <p:spPr>
            <a:xfrm>
              <a:off x="4191000" y="1752600"/>
              <a:ext cx="2133600" cy="798680"/>
            </a:xfrm>
            <a:prstGeom prst="rect">
              <a:avLst/>
            </a:prstGeom>
            <a:noFill/>
          </p:spPr>
          <p:txBody>
            <a:bodyPr wrap="square" lIns="186521" tIns="149217" rIns="186521" bIns="149217" rtlCol="0">
              <a:spAutoFit/>
            </a:bodyPr>
            <a:lstStyle/>
            <a:p>
              <a:pPr>
                <a:lnSpc>
                  <a:spcPct val="90000"/>
                </a:lnSpc>
              </a:pPr>
              <a:r>
                <a:rPr lang="en-US" sz="1836" dirty="0">
                  <a:solidFill>
                    <a:schemeClr val="tx2"/>
                  </a:solidFill>
                </a:rPr>
                <a:t>Conditional access policies</a:t>
              </a:r>
            </a:p>
          </p:txBody>
        </p:sp>
      </p:grpSp>
      <p:sp>
        <p:nvSpPr>
          <p:cNvPr id="188" name="TextBox 187"/>
          <p:cNvSpPr txBox="1"/>
          <p:nvPr/>
        </p:nvSpPr>
        <p:spPr>
          <a:xfrm>
            <a:off x="4902606" y="3052293"/>
            <a:ext cx="1903491" cy="552471"/>
          </a:xfrm>
          <a:prstGeom prst="rect">
            <a:avLst/>
          </a:prstGeom>
          <a:noFill/>
        </p:spPr>
        <p:txBody>
          <a:bodyPr wrap="square" lIns="186521" tIns="149217" rIns="186521" bIns="149217">
            <a:spAutoFit/>
          </a:bodyPr>
          <a:lstStyle/>
          <a:p>
            <a:pPr defTabSz="951248">
              <a:spcAft>
                <a:spcPts val="612"/>
              </a:spcAft>
              <a:defRPr/>
            </a:pPr>
            <a:r>
              <a:rPr lang="en-US" sz="1632" dirty="0">
                <a:solidFill>
                  <a:schemeClr val="tx2"/>
                </a:solidFill>
                <a:ea typeface="ＭＳ Ｐゴシック" charset="0"/>
              </a:rPr>
              <a:t>IP Range</a:t>
            </a:r>
          </a:p>
        </p:txBody>
      </p:sp>
      <p:sp>
        <p:nvSpPr>
          <p:cNvPr id="192" name="TextBox 191"/>
          <p:cNvSpPr txBox="1"/>
          <p:nvPr/>
        </p:nvSpPr>
        <p:spPr>
          <a:xfrm>
            <a:off x="4915000" y="3672325"/>
            <a:ext cx="1657946" cy="552471"/>
          </a:xfrm>
          <a:prstGeom prst="rect">
            <a:avLst/>
          </a:prstGeom>
          <a:noFill/>
        </p:spPr>
        <p:txBody>
          <a:bodyPr wrap="square" lIns="186521" tIns="149217" rIns="186521" bIns="149217">
            <a:spAutoFit/>
          </a:bodyPr>
          <a:lstStyle/>
          <a:p>
            <a:pPr defTabSz="951248">
              <a:spcAft>
                <a:spcPts val="612"/>
              </a:spcAft>
              <a:defRPr/>
            </a:pPr>
            <a:r>
              <a:rPr lang="en-US" sz="1632" dirty="0">
                <a:solidFill>
                  <a:schemeClr val="tx2"/>
                </a:solidFill>
                <a:ea typeface="ＭＳ Ｐゴシック" charset="0"/>
              </a:rPr>
              <a:t>Device State</a:t>
            </a:r>
          </a:p>
        </p:txBody>
      </p:sp>
      <p:sp>
        <p:nvSpPr>
          <p:cNvPr id="196" name="TextBox 195"/>
          <p:cNvSpPr txBox="1"/>
          <p:nvPr/>
        </p:nvSpPr>
        <p:spPr>
          <a:xfrm>
            <a:off x="4915000" y="4324518"/>
            <a:ext cx="1968814" cy="1069824"/>
          </a:xfrm>
          <a:prstGeom prst="rect">
            <a:avLst/>
          </a:prstGeom>
          <a:noFill/>
        </p:spPr>
        <p:txBody>
          <a:bodyPr wrap="square" lIns="186521" tIns="149217" rIns="186521" bIns="149217">
            <a:spAutoFit/>
          </a:bodyPr>
          <a:lstStyle/>
          <a:p>
            <a:pPr defTabSz="951248">
              <a:spcAft>
                <a:spcPts val="612"/>
              </a:spcAft>
              <a:defRPr/>
            </a:pPr>
            <a:r>
              <a:rPr lang="en-US" sz="1632" dirty="0">
                <a:solidFill>
                  <a:schemeClr val="tx2"/>
                </a:solidFill>
                <a:ea typeface="ＭＳ Ｐゴシック" charset="0"/>
              </a:rPr>
              <a:t>Advanced Windows 10 options</a:t>
            </a:r>
          </a:p>
        </p:txBody>
      </p:sp>
      <p:sp>
        <p:nvSpPr>
          <p:cNvPr id="200" name="TextBox 199"/>
          <p:cNvSpPr txBox="1"/>
          <p:nvPr/>
        </p:nvSpPr>
        <p:spPr>
          <a:xfrm>
            <a:off x="4909688" y="5365195"/>
            <a:ext cx="1896408" cy="552471"/>
          </a:xfrm>
          <a:prstGeom prst="rect">
            <a:avLst/>
          </a:prstGeom>
          <a:noFill/>
        </p:spPr>
        <p:txBody>
          <a:bodyPr wrap="square" lIns="186521" tIns="149217" rIns="186521" bIns="149217">
            <a:spAutoFit/>
          </a:bodyPr>
          <a:lstStyle/>
          <a:p>
            <a:pPr defTabSz="951248">
              <a:spcAft>
                <a:spcPts val="612"/>
              </a:spcAft>
              <a:defRPr/>
            </a:pPr>
            <a:r>
              <a:rPr lang="en-US" sz="1632" dirty="0">
                <a:solidFill>
                  <a:schemeClr val="tx2"/>
                </a:solidFill>
                <a:ea typeface="ＭＳ Ｐゴシック" charset="0"/>
              </a:rPr>
              <a:t>User Group</a:t>
            </a:r>
          </a:p>
        </p:txBody>
      </p:sp>
      <p:grpSp>
        <p:nvGrpSpPr>
          <p:cNvPr id="171" name="Group 170"/>
          <p:cNvGrpSpPr>
            <a:grpSpLocks noChangeAspect="1"/>
          </p:cNvGrpSpPr>
          <p:nvPr/>
        </p:nvGrpSpPr>
        <p:grpSpPr>
          <a:xfrm>
            <a:off x="4573524" y="4466326"/>
            <a:ext cx="331813" cy="331813"/>
            <a:chOff x="4720968" y="2192271"/>
            <a:chExt cx="311150" cy="311150"/>
          </a:xfrm>
        </p:grpSpPr>
        <p:sp>
          <p:nvSpPr>
            <p:cNvPr id="175" name="Oval 174"/>
            <p:cNvSpPr/>
            <p:nvPr/>
          </p:nvSpPr>
          <p:spPr bwMode="auto">
            <a:xfrm>
              <a:off x="4720968" y="2192271"/>
              <a:ext cx="311150" cy="311150"/>
            </a:xfrm>
            <a:prstGeom prst="ellipse">
              <a:avLst/>
            </a:prstGeom>
            <a:solidFill>
              <a:srgbClr val="2EB82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176" name="Freeform 11"/>
            <p:cNvSpPr>
              <a:spLocks/>
            </p:cNvSpPr>
            <p:nvPr/>
          </p:nvSpPr>
          <p:spPr bwMode="auto">
            <a:xfrm>
              <a:off x="4795580" y="2298633"/>
              <a:ext cx="157163" cy="122238"/>
            </a:xfrm>
            <a:custGeom>
              <a:avLst/>
              <a:gdLst>
                <a:gd name="T0" fmla="*/ 995 w 995"/>
                <a:gd name="T1" fmla="*/ 124 h 778"/>
                <a:gd name="T2" fmla="*/ 869 w 995"/>
                <a:gd name="T3" fmla="*/ 0 h 778"/>
                <a:gd name="T4" fmla="*/ 343 w 995"/>
                <a:gd name="T5" fmla="*/ 530 h 778"/>
                <a:gd name="T6" fmla="*/ 124 w 995"/>
                <a:gd name="T7" fmla="*/ 310 h 778"/>
                <a:gd name="T8" fmla="*/ 0 w 995"/>
                <a:gd name="T9" fmla="*/ 434 h 778"/>
                <a:gd name="T10" fmla="*/ 219 w 995"/>
                <a:gd name="T11" fmla="*/ 654 h 778"/>
                <a:gd name="T12" fmla="*/ 343 w 995"/>
                <a:gd name="T13" fmla="*/ 778 h 778"/>
                <a:gd name="T14" fmla="*/ 467 w 995"/>
                <a:gd name="T15" fmla="*/ 654 h 778"/>
                <a:gd name="T16" fmla="*/ 467 w 995"/>
                <a:gd name="T17" fmla="*/ 654 h 778"/>
                <a:gd name="T18" fmla="*/ 995 w 995"/>
                <a:gd name="T19" fmla="*/ 124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5" h="778">
                  <a:moveTo>
                    <a:pt x="995" y="124"/>
                  </a:moveTo>
                  <a:lnTo>
                    <a:pt x="869" y="0"/>
                  </a:lnTo>
                  <a:lnTo>
                    <a:pt x="343" y="530"/>
                  </a:lnTo>
                  <a:lnTo>
                    <a:pt x="124" y="310"/>
                  </a:lnTo>
                  <a:lnTo>
                    <a:pt x="0" y="434"/>
                  </a:lnTo>
                  <a:lnTo>
                    <a:pt x="219" y="654"/>
                  </a:lnTo>
                  <a:lnTo>
                    <a:pt x="343" y="778"/>
                  </a:lnTo>
                  <a:lnTo>
                    <a:pt x="467" y="654"/>
                  </a:lnTo>
                  <a:lnTo>
                    <a:pt x="467" y="654"/>
                  </a:lnTo>
                  <a:lnTo>
                    <a:pt x="995" y="124"/>
                  </a:lnTo>
                  <a:close/>
                </a:path>
              </a:pathLst>
            </a:custGeom>
            <a:solidFill>
              <a:schemeClr val="bg1"/>
            </a:solidFill>
            <a:ln>
              <a:noFill/>
            </a:ln>
          </p:spPr>
          <p:txBody>
            <a:bodyPr/>
            <a:lstStyle/>
            <a:p>
              <a:pPr defTabSz="932509">
                <a:defRPr/>
              </a:pPr>
              <a:endParaRPr lang="en-US" sz="1836" dirty="0">
                <a:solidFill>
                  <a:srgbClr val="505050"/>
                </a:solidFill>
                <a:ea typeface="ＭＳ Ｐゴシック" charset="0"/>
              </a:endParaRPr>
            </a:p>
          </p:txBody>
        </p:sp>
      </p:grpSp>
      <p:grpSp>
        <p:nvGrpSpPr>
          <p:cNvPr id="177" name="Group 176"/>
          <p:cNvGrpSpPr>
            <a:grpSpLocks noChangeAspect="1"/>
          </p:cNvGrpSpPr>
          <p:nvPr/>
        </p:nvGrpSpPr>
        <p:grpSpPr>
          <a:xfrm>
            <a:off x="4573524" y="5474031"/>
            <a:ext cx="331813" cy="331813"/>
            <a:chOff x="4720968" y="2192271"/>
            <a:chExt cx="311150" cy="311150"/>
          </a:xfrm>
        </p:grpSpPr>
        <p:sp>
          <p:nvSpPr>
            <p:cNvPr id="181" name="Oval 180"/>
            <p:cNvSpPr/>
            <p:nvPr/>
          </p:nvSpPr>
          <p:spPr bwMode="auto">
            <a:xfrm>
              <a:off x="4720968" y="2192271"/>
              <a:ext cx="311150" cy="311150"/>
            </a:xfrm>
            <a:prstGeom prst="ellipse">
              <a:avLst/>
            </a:prstGeom>
            <a:solidFill>
              <a:srgbClr val="2EB82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182" name="Freeform 11"/>
            <p:cNvSpPr>
              <a:spLocks/>
            </p:cNvSpPr>
            <p:nvPr/>
          </p:nvSpPr>
          <p:spPr bwMode="auto">
            <a:xfrm>
              <a:off x="4795580" y="2298633"/>
              <a:ext cx="157163" cy="122238"/>
            </a:xfrm>
            <a:custGeom>
              <a:avLst/>
              <a:gdLst>
                <a:gd name="T0" fmla="*/ 995 w 995"/>
                <a:gd name="T1" fmla="*/ 124 h 778"/>
                <a:gd name="T2" fmla="*/ 869 w 995"/>
                <a:gd name="T3" fmla="*/ 0 h 778"/>
                <a:gd name="T4" fmla="*/ 343 w 995"/>
                <a:gd name="T5" fmla="*/ 530 h 778"/>
                <a:gd name="T6" fmla="*/ 124 w 995"/>
                <a:gd name="T7" fmla="*/ 310 h 778"/>
                <a:gd name="T8" fmla="*/ 0 w 995"/>
                <a:gd name="T9" fmla="*/ 434 h 778"/>
                <a:gd name="T10" fmla="*/ 219 w 995"/>
                <a:gd name="T11" fmla="*/ 654 h 778"/>
                <a:gd name="T12" fmla="*/ 343 w 995"/>
                <a:gd name="T13" fmla="*/ 778 h 778"/>
                <a:gd name="T14" fmla="*/ 467 w 995"/>
                <a:gd name="T15" fmla="*/ 654 h 778"/>
                <a:gd name="T16" fmla="*/ 467 w 995"/>
                <a:gd name="T17" fmla="*/ 654 h 778"/>
                <a:gd name="T18" fmla="*/ 995 w 995"/>
                <a:gd name="T19" fmla="*/ 124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5" h="778">
                  <a:moveTo>
                    <a:pt x="995" y="124"/>
                  </a:moveTo>
                  <a:lnTo>
                    <a:pt x="869" y="0"/>
                  </a:lnTo>
                  <a:lnTo>
                    <a:pt x="343" y="530"/>
                  </a:lnTo>
                  <a:lnTo>
                    <a:pt x="124" y="310"/>
                  </a:lnTo>
                  <a:lnTo>
                    <a:pt x="0" y="434"/>
                  </a:lnTo>
                  <a:lnTo>
                    <a:pt x="219" y="654"/>
                  </a:lnTo>
                  <a:lnTo>
                    <a:pt x="343" y="778"/>
                  </a:lnTo>
                  <a:lnTo>
                    <a:pt x="467" y="654"/>
                  </a:lnTo>
                  <a:lnTo>
                    <a:pt x="467" y="654"/>
                  </a:lnTo>
                  <a:lnTo>
                    <a:pt x="995" y="124"/>
                  </a:lnTo>
                  <a:close/>
                </a:path>
              </a:pathLst>
            </a:custGeom>
            <a:solidFill>
              <a:schemeClr val="bg1"/>
            </a:solidFill>
            <a:ln>
              <a:noFill/>
            </a:ln>
          </p:spPr>
          <p:txBody>
            <a:bodyPr/>
            <a:lstStyle/>
            <a:p>
              <a:pPr defTabSz="932509">
                <a:defRPr/>
              </a:pPr>
              <a:endParaRPr lang="en-US" sz="1836" dirty="0">
                <a:solidFill>
                  <a:srgbClr val="505050"/>
                </a:solidFill>
                <a:ea typeface="ＭＳ Ｐゴシック" charset="0"/>
              </a:endParaRPr>
            </a:p>
          </p:txBody>
        </p:sp>
      </p:grpSp>
      <p:sp>
        <p:nvSpPr>
          <p:cNvPr id="3" name="Title 2"/>
          <p:cNvSpPr>
            <a:spLocks noGrp="1"/>
          </p:cNvSpPr>
          <p:nvPr>
            <p:ph type="title" idx="4294967295"/>
          </p:nvPr>
        </p:nvSpPr>
        <p:spPr>
          <a:xfrm>
            <a:off x="547688" y="295275"/>
            <a:ext cx="11888787" cy="917575"/>
          </a:xfrm>
        </p:spPr>
        <p:txBody>
          <a:bodyPr/>
          <a:lstStyle/>
          <a:p>
            <a:r>
              <a:rPr lang="en-US" dirty="0"/>
              <a:t>Conditional access with EMS</a:t>
            </a:r>
          </a:p>
        </p:txBody>
      </p:sp>
      <p:cxnSp>
        <p:nvCxnSpPr>
          <p:cNvPr id="186" name="Straight Arrow Connector 185"/>
          <p:cNvCxnSpPr/>
          <p:nvPr/>
        </p:nvCxnSpPr>
        <p:spPr>
          <a:xfrm>
            <a:off x="3375638" y="4099268"/>
            <a:ext cx="869784" cy="0"/>
          </a:xfrm>
          <a:prstGeom prst="straightConnector1">
            <a:avLst/>
          </a:prstGeom>
          <a:ln w="31750" cap="rnd">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389466" y="1657239"/>
            <a:ext cx="2953245" cy="4870984"/>
            <a:chOff x="380999" y="1624892"/>
            <a:chExt cx="2895601" cy="4775908"/>
          </a:xfrm>
        </p:grpSpPr>
        <p:sp>
          <p:nvSpPr>
            <p:cNvPr id="185" name="Rectangle 184"/>
            <p:cNvSpPr/>
            <p:nvPr/>
          </p:nvSpPr>
          <p:spPr bwMode="auto">
            <a:xfrm>
              <a:off x="380999" y="1624892"/>
              <a:ext cx="2895601" cy="4775908"/>
            </a:xfrm>
            <a:prstGeom prst="rect">
              <a:avLst/>
            </a:prstGeom>
            <a:noFill/>
            <a:ln w="28575" cap="rnd" cmpd="sng">
              <a:solidFill>
                <a:srgbClr val="505050"/>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5" name="Group 4"/>
            <p:cNvGrpSpPr/>
            <p:nvPr/>
          </p:nvGrpSpPr>
          <p:grpSpPr>
            <a:xfrm>
              <a:off x="949630" y="2567019"/>
              <a:ext cx="1681459" cy="2023533"/>
              <a:chOff x="465798" y="4343400"/>
              <a:chExt cx="1681459" cy="2023533"/>
            </a:xfrm>
          </p:grpSpPr>
          <p:pic>
            <p:nvPicPr>
              <p:cNvPr id="36" name="Picture 35"/>
              <p:cNvPicPr>
                <a:picLocks noChangeAspect="1"/>
              </p:cNvPicPr>
              <p:nvPr/>
            </p:nvPicPr>
            <p:blipFill rotWithShape="1">
              <a:blip r:embed="rId3"/>
              <a:srcRect b="37412"/>
              <a:stretch/>
            </p:blipFill>
            <p:spPr>
              <a:xfrm>
                <a:off x="533400" y="4343400"/>
                <a:ext cx="1186914" cy="2023533"/>
              </a:xfrm>
              <a:prstGeom prst="rect">
                <a:avLst/>
              </a:prstGeom>
            </p:spPr>
          </p:pic>
          <p:sp>
            <p:nvSpPr>
              <p:cNvPr id="37" name="TextBox 36"/>
              <p:cNvSpPr txBox="1"/>
              <p:nvPr/>
            </p:nvSpPr>
            <p:spPr bwMode="auto">
              <a:xfrm>
                <a:off x="465798" y="5523536"/>
                <a:ext cx="1681459" cy="572464"/>
              </a:xfrm>
              <a:prstGeom prst="rect">
                <a:avLst/>
              </a:prstGeom>
              <a:noFill/>
            </p:spPr>
            <p:txBody>
              <a:bodyPr wrap="square" lIns="186521" tIns="149217" rIns="186521" bIns="149217">
                <a:spAutoFit/>
              </a:bodyPr>
              <a:lstStyle/>
              <a:p>
                <a:pPr defTabSz="951248">
                  <a:lnSpc>
                    <a:spcPct val="90000"/>
                  </a:lnSpc>
                  <a:defRPr/>
                </a:pPr>
                <a:r>
                  <a:rPr lang="en-US" sz="2040" dirty="0">
                    <a:solidFill>
                      <a:schemeClr val="tx2"/>
                    </a:solidFill>
                    <a:latin typeface="Segoe UI Light"/>
                  </a:rPr>
                  <a:t>User</a:t>
                </a:r>
              </a:p>
            </p:txBody>
          </p:sp>
        </p:grpSp>
        <p:grpSp>
          <p:nvGrpSpPr>
            <p:cNvPr id="2" name="Group 1"/>
            <p:cNvGrpSpPr/>
            <p:nvPr/>
          </p:nvGrpSpPr>
          <p:grpSpPr>
            <a:xfrm>
              <a:off x="547056" y="4472019"/>
              <a:ext cx="1709928" cy="873714"/>
              <a:chOff x="1962441" y="4283085"/>
              <a:chExt cx="1709928" cy="873714"/>
            </a:xfrm>
          </p:grpSpPr>
          <p:sp>
            <p:nvSpPr>
              <p:cNvPr id="56" name="Freeform 5"/>
              <p:cNvSpPr>
                <a:spLocks/>
              </p:cNvSpPr>
              <p:nvPr/>
            </p:nvSpPr>
            <p:spPr bwMode="auto">
              <a:xfrm>
                <a:off x="1962441" y="5088051"/>
                <a:ext cx="1709928" cy="68748"/>
              </a:xfrm>
              <a:custGeom>
                <a:avLst/>
                <a:gdLst>
                  <a:gd name="T0" fmla="*/ 0 w 578"/>
                  <a:gd name="T1" fmla="*/ 6 h 23"/>
                  <a:gd name="T2" fmla="*/ 0 w 578"/>
                  <a:gd name="T3" fmla="*/ 11 h 23"/>
                  <a:gd name="T4" fmla="*/ 0 w 578"/>
                  <a:gd name="T5" fmla="*/ 12 h 23"/>
                  <a:gd name="T6" fmla="*/ 0 w 578"/>
                  <a:gd name="T7" fmla="*/ 12 h 23"/>
                  <a:gd name="T8" fmla="*/ 0 w 578"/>
                  <a:gd name="T9" fmla="*/ 13 h 23"/>
                  <a:gd name="T10" fmla="*/ 0 w 578"/>
                  <a:gd name="T11" fmla="*/ 14 h 23"/>
                  <a:gd name="T12" fmla="*/ 11 w 578"/>
                  <a:gd name="T13" fmla="*/ 23 h 23"/>
                  <a:gd name="T14" fmla="*/ 566 w 578"/>
                  <a:gd name="T15" fmla="*/ 23 h 23"/>
                  <a:gd name="T16" fmla="*/ 578 w 578"/>
                  <a:gd name="T17" fmla="*/ 15 h 23"/>
                  <a:gd name="T18" fmla="*/ 578 w 578"/>
                  <a:gd name="T19" fmla="*/ 14 h 23"/>
                  <a:gd name="T20" fmla="*/ 578 w 578"/>
                  <a:gd name="T21" fmla="*/ 6 h 23"/>
                  <a:gd name="T22" fmla="*/ 0 w 578"/>
                  <a:gd name="T23"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23">
                    <a:moveTo>
                      <a:pt x="0" y="6"/>
                    </a:moveTo>
                    <a:cubicBezTo>
                      <a:pt x="0" y="18"/>
                      <a:pt x="0" y="11"/>
                      <a:pt x="0" y="11"/>
                    </a:cubicBezTo>
                    <a:cubicBezTo>
                      <a:pt x="0" y="12"/>
                      <a:pt x="0" y="12"/>
                      <a:pt x="0" y="12"/>
                    </a:cubicBezTo>
                    <a:cubicBezTo>
                      <a:pt x="0" y="12"/>
                      <a:pt x="0" y="12"/>
                      <a:pt x="0" y="12"/>
                    </a:cubicBezTo>
                    <a:cubicBezTo>
                      <a:pt x="0" y="13"/>
                      <a:pt x="0" y="13"/>
                      <a:pt x="0" y="13"/>
                    </a:cubicBezTo>
                    <a:cubicBezTo>
                      <a:pt x="0" y="14"/>
                      <a:pt x="0" y="14"/>
                      <a:pt x="0" y="14"/>
                    </a:cubicBezTo>
                    <a:cubicBezTo>
                      <a:pt x="0" y="19"/>
                      <a:pt x="6" y="23"/>
                      <a:pt x="11" y="23"/>
                    </a:cubicBezTo>
                    <a:cubicBezTo>
                      <a:pt x="566" y="23"/>
                      <a:pt x="566" y="23"/>
                      <a:pt x="566" y="23"/>
                    </a:cubicBezTo>
                    <a:cubicBezTo>
                      <a:pt x="572" y="23"/>
                      <a:pt x="576" y="20"/>
                      <a:pt x="578" y="15"/>
                    </a:cubicBezTo>
                    <a:cubicBezTo>
                      <a:pt x="578" y="14"/>
                      <a:pt x="578" y="14"/>
                      <a:pt x="578" y="14"/>
                    </a:cubicBezTo>
                    <a:cubicBezTo>
                      <a:pt x="578" y="0"/>
                      <a:pt x="578" y="6"/>
                      <a:pt x="578" y="6"/>
                    </a:cubicBezTo>
                    <a:lnTo>
                      <a:pt x="0" y="6"/>
                    </a:lnTo>
                    <a:close/>
                  </a:path>
                </a:pathLst>
              </a:custGeom>
              <a:solidFill>
                <a:srgbClr val="505050"/>
              </a:solidFill>
              <a:ln>
                <a:noFill/>
              </a:ln>
            </p:spPr>
            <p:txBody>
              <a:bodyPr vert="horz" wrap="square" lIns="93260" tIns="46630" rIns="93260" bIns="46630" numCol="1" anchor="t" anchorCtr="0" compatLnSpc="1">
                <a:prstTxWarp prst="textNoShape">
                  <a:avLst/>
                </a:prstTxWarp>
              </a:bodyPr>
              <a:lstStyle/>
              <a:p>
                <a:pPr defTabSz="950407" fontAlgn="base">
                  <a:spcBef>
                    <a:spcPct val="0"/>
                  </a:spcBef>
                  <a:spcAft>
                    <a:spcPct val="0"/>
                  </a:spcAft>
                  <a:defRPr/>
                </a:pPr>
                <a:endParaRPr lang="en-US" sz="1836" kern="0" dirty="0">
                  <a:solidFill>
                    <a:schemeClr val="tx2"/>
                  </a:solidFill>
                  <a:ea typeface="ＭＳ Ｐゴシック" charset="0"/>
                </a:endParaRPr>
              </a:p>
            </p:txBody>
          </p:sp>
          <p:sp>
            <p:nvSpPr>
              <p:cNvPr id="57" name="Freeform 6"/>
              <p:cNvSpPr>
                <a:spLocks/>
              </p:cNvSpPr>
              <p:nvPr/>
            </p:nvSpPr>
            <p:spPr bwMode="auto">
              <a:xfrm>
                <a:off x="2178682" y="4283085"/>
                <a:ext cx="1277446" cy="828716"/>
              </a:xfrm>
              <a:custGeom>
                <a:avLst/>
                <a:gdLst>
                  <a:gd name="T0" fmla="*/ 15 w 432"/>
                  <a:gd name="T1" fmla="*/ 278 h 278"/>
                  <a:gd name="T2" fmla="*/ 418 w 432"/>
                  <a:gd name="T3" fmla="*/ 278 h 278"/>
                  <a:gd name="T4" fmla="*/ 432 w 432"/>
                  <a:gd name="T5" fmla="*/ 263 h 278"/>
                  <a:gd name="T6" fmla="*/ 432 w 432"/>
                  <a:gd name="T7" fmla="*/ 15 h 278"/>
                  <a:gd name="T8" fmla="*/ 418 w 432"/>
                  <a:gd name="T9" fmla="*/ 0 h 278"/>
                  <a:gd name="T10" fmla="*/ 15 w 432"/>
                  <a:gd name="T11" fmla="*/ 0 h 278"/>
                  <a:gd name="T12" fmla="*/ 0 w 432"/>
                  <a:gd name="T13" fmla="*/ 15 h 278"/>
                  <a:gd name="T14" fmla="*/ 0 w 432"/>
                  <a:gd name="T15" fmla="*/ 263 h 278"/>
                  <a:gd name="T16" fmla="*/ 15 w 432"/>
                  <a:gd name="T17"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278">
                    <a:moveTo>
                      <a:pt x="15" y="278"/>
                    </a:moveTo>
                    <a:cubicBezTo>
                      <a:pt x="418" y="278"/>
                      <a:pt x="418" y="278"/>
                      <a:pt x="418" y="278"/>
                    </a:cubicBezTo>
                    <a:cubicBezTo>
                      <a:pt x="427" y="278"/>
                      <a:pt x="432" y="272"/>
                      <a:pt x="432" y="263"/>
                    </a:cubicBezTo>
                    <a:cubicBezTo>
                      <a:pt x="432" y="15"/>
                      <a:pt x="432" y="15"/>
                      <a:pt x="432" y="15"/>
                    </a:cubicBezTo>
                    <a:cubicBezTo>
                      <a:pt x="432" y="6"/>
                      <a:pt x="427" y="0"/>
                      <a:pt x="418" y="0"/>
                    </a:cubicBezTo>
                    <a:cubicBezTo>
                      <a:pt x="15" y="0"/>
                      <a:pt x="15" y="0"/>
                      <a:pt x="15" y="0"/>
                    </a:cubicBezTo>
                    <a:cubicBezTo>
                      <a:pt x="8" y="0"/>
                      <a:pt x="0" y="6"/>
                      <a:pt x="0" y="15"/>
                    </a:cubicBezTo>
                    <a:cubicBezTo>
                      <a:pt x="0" y="263"/>
                      <a:pt x="0" y="263"/>
                      <a:pt x="0" y="263"/>
                    </a:cubicBezTo>
                    <a:cubicBezTo>
                      <a:pt x="0" y="272"/>
                      <a:pt x="8" y="278"/>
                      <a:pt x="15" y="278"/>
                    </a:cubicBezTo>
                  </a:path>
                </a:pathLst>
              </a:custGeom>
              <a:solidFill>
                <a:srgbClr val="505050"/>
              </a:solidFill>
              <a:ln>
                <a:noFill/>
              </a:ln>
            </p:spPr>
            <p:txBody>
              <a:bodyPr vert="horz" wrap="square" lIns="93260" tIns="46630" rIns="93260" bIns="46630" numCol="1" anchor="t" anchorCtr="0" compatLnSpc="1">
                <a:prstTxWarp prst="textNoShape">
                  <a:avLst/>
                </a:prstTxWarp>
              </a:bodyPr>
              <a:lstStyle/>
              <a:p>
                <a:pPr defTabSz="950407" fontAlgn="base">
                  <a:spcBef>
                    <a:spcPct val="0"/>
                  </a:spcBef>
                  <a:spcAft>
                    <a:spcPct val="0"/>
                  </a:spcAft>
                  <a:defRPr/>
                </a:pPr>
                <a:endParaRPr lang="en-US" sz="1836" kern="0" dirty="0">
                  <a:solidFill>
                    <a:schemeClr val="tx2"/>
                  </a:solidFill>
                  <a:ea typeface="ＭＳ Ｐゴシック" charset="0"/>
                </a:endParaRPr>
              </a:p>
            </p:txBody>
          </p:sp>
          <p:sp>
            <p:nvSpPr>
              <p:cNvPr id="58" name="Freeform 7"/>
              <p:cNvSpPr>
                <a:spLocks/>
              </p:cNvSpPr>
              <p:nvPr/>
            </p:nvSpPr>
            <p:spPr bwMode="auto">
              <a:xfrm>
                <a:off x="2234930" y="4330583"/>
                <a:ext cx="1167451" cy="727470"/>
              </a:xfrm>
              <a:custGeom>
                <a:avLst/>
                <a:gdLst>
                  <a:gd name="T0" fmla="*/ 0 w 395"/>
                  <a:gd name="T1" fmla="*/ 0 h 244"/>
                  <a:gd name="T2" fmla="*/ 395 w 395"/>
                  <a:gd name="T3" fmla="*/ 0 h 244"/>
                  <a:gd name="T4" fmla="*/ 395 w 395"/>
                  <a:gd name="T5" fmla="*/ 244 h 244"/>
                  <a:gd name="T6" fmla="*/ 0 w 395"/>
                  <a:gd name="T7" fmla="*/ 244 h 244"/>
                  <a:gd name="T8" fmla="*/ 0 w 395"/>
                  <a:gd name="T9" fmla="*/ 0 h 244"/>
                </a:gdLst>
                <a:ahLst/>
                <a:cxnLst>
                  <a:cxn ang="0">
                    <a:pos x="T0" y="T1"/>
                  </a:cxn>
                  <a:cxn ang="0">
                    <a:pos x="T2" y="T3"/>
                  </a:cxn>
                  <a:cxn ang="0">
                    <a:pos x="T4" y="T5"/>
                  </a:cxn>
                  <a:cxn ang="0">
                    <a:pos x="T6" y="T7"/>
                  </a:cxn>
                  <a:cxn ang="0">
                    <a:pos x="T8" y="T9"/>
                  </a:cxn>
                </a:cxnLst>
                <a:rect l="0" t="0" r="r" b="b"/>
                <a:pathLst>
                  <a:path w="395" h="244">
                    <a:moveTo>
                      <a:pt x="0" y="0"/>
                    </a:moveTo>
                    <a:cubicBezTo>
                      <a:pt x="395" y="0"/>
                      <a:pt x="395" y="0"/>
                      <a:pt x="395" y="0"/>
                    </a:cubicBezTo>
                    <a:cubicBezTo>
                      <a:pt x="395" y="244"/>
                      <a:pt x="395" y="244"/>
                      <a:pt x="395" y="244"/>
                    </a:cubicBezTo>
                    <a:cubicBezTo>
                      <a:pt x="0" y="244"/>
                      <a:pt x="0" y="244"/>
                      <a:pt x="0" y="244"/>
                    </a:cubicBezTo>
                    <a:cubicBezTo>
                      <a:pt x="0" y="0"/>
                      <a:pt x="0" y="0"/>
                      <a:pt x="0" y="0"/>
                    </a:cubicBezTo>
                  </a:path>
                </a:pathLst>
              </a:custGeom>
              <a:solidFill>
                <a:srgbClr val="DC3C00">
                  <a:lumMod val="75000"/>
                </a:srgbClr>
              </a:solidFill>
              <a:ln>
                <a:noFill/>
              </a:ln>
            </p:spPr>
            <p:txBody>
              <a:bodyPr vert="horz" wrap="square" lIns="93260" tIns="46630" rIns="93260" bIns="46630" numCol="1" anchor="t" anchorCtr="0" compatLnSpc="1">
                <a:prstTxWarp prst="textNoShape">
                  <a:avLst/>
                </a:prstTxWarp>
              </a:bodyPr>
              <a:lstStyle/>
              <a:p>
                <a:pPr defTabSz="950407" fontAlgn="base">
                  <a:spcBef>
                    <a:spcPct val="0"/>
                  </a:spcBef>
                  <a:spcAft>
                    <a:spcPct val="0"/>
                  </a:spcAft>
                  <a:defRPr/>
                </a:pPr>
                <a:endParaRPr lang="en-US" sz="1836" kern="0" dirty="0">
                  <a:solidFill>
                    <a:schemeClr val="tx2"/>
                  </a:solidFill>
                  <a:ea typeface="ＭＳ Ｐゴシック" charset="0"/>
                </a:endParaRPr>
              </a:p>
            </p:txBody>
          </p:sp>
          <p:sp>
            <p:nvSpPr>
              <p:cNvPr id="59" name="Freeform 8"/>
              <p:cNvSpPr>
                <a:spLocks/>
              </p:cNvSpPr>
              <p:nvPr/>
            </p:nvSpPr>
            <p:spPr bwMode="auto">
              <a:xfrm>
                <a:off x="2234930" y="4330583"/>
                <a:ext cx="694971" cy="727470"/>
              </a:xfrm>
              <a:custGeom>
                <a:avLst/>
                <a:gdLst>
                  <a:gd name="T0" fmla="*/ 235 w 235"/>
                  <a:gd name="T1" fmla="*/ 0 h 244"/>
                  <a:gd name="T2" fmla="*/ 205 w 235"/>
                  <a:gd name="T3" fmla="*/ 0 h 244"/>
                  <a:gd name="T4" fmla="*/ 0 w 235"/>
                  <a:gd name="T5" fmla="*/ 0 h 244"/>
                  <a:gd name="T6" fmla="*/ 0 w 235"/>
                  <a:gd name="T7" fmla="*/ 244 h 244"/>
                  <a:gd name="T8" fmla="*/ 0 w 235"/>
                  <a:gd name="T9" fmla="*/ 0 h 244"/>
                  <a:gd name="T10" fmla="*/ 235 w 235"/>
                  <a:gd name="T11" fmla="*/ 0 h 244"/>
                  <a:gd name="T12" fmla="*/ 235 w 235"/>
                  <a:gd name="T13" fmla="*/ 0 h 244"/>
                </a:gdLst>
                <a:ahLst/>
                <a:cxnLst>
                  <a:cxn ang="0">
                    <a:pos x="T0" y="T1"/>
                  </a:cxn>
                  <a:cxn ang="0">
                    <a:pos x="T2" y="T3"/>
                  </a:cxn>
                  <a:cxn ang="0">
                    <a:pos x="T4" y="T5"/>
                  </a:cxn>
                  <a:cxn ang="0">
                    <a:pos x="T6" y="T7"/>
                  </a:cxn>
                  <a:cxn ang="0">
                    <a:pos x="T8" y="T9"/>
                  </a:cxn>
                  <a:cxn ang="0">
                    <a:pos x="T10" y="T11"/>
                  </a:cxn>
                  <a:cxn ang="0">
                    <a:pos x="T12" y="T13"/>
                  </a:cxn>
                </a:cxnLst>
                <a:rect l="0" t="0" r="r" b="b"/>
                <a:pathLst>
                  <a:path w="235" h="244">
                    <a:moveTo>
                      <a:pt x="235" y="0"/>
                    </a:moveTo>
                    <a:cubicBezTo>
                      <a:pt x="205" y="0"/>
                      <a:pt x="205" y="0"/>
                      <a:pt x="205" y="0"/>
                    </a:cubicBezTo>
                    <a:cubicBezTo>
                      <a:pt x="0" y="0"/>
                      <a:pt x="0" y="0"/>
                      <a:pt x="0" y="0"/>
                    </a:cubicBezTo>
                    <a:cubicBezTo>
                      <a:pt x="0" y="244"/>
                      <a:pt x="0" y="244"/>
                      <a:pt x="0" y="244"/>
                    </a:cubicBezTo>
                    <a:cubicBezTo>
                      <a:pt x="0" y="0"/>
                      <a:pt x="0" y="0"/>
                      <a:pt x="0" y="0"/>
                    </a:cubicBezTo>
                    <a:cubicBezTo>
                      <a:pt x="103" y="0"/>
                      <a:pt x="179" y="0"/>
                      <a:pt x="235" y="0"/>
                    </a:cubicBezTo>
                    <a:cubicBezTo>
                      <a:pt x="235" y="0"/>
                      <a:pt x="235" y="0"/>
                      <a:pt x="235" y="0"/>
                    </a:cubicBezTo>
                  </a:path>
                </a:pathLst>
              </a:custGeom>
              <a:solidFill>
                <a:srgbClr val="5C476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50407" fontAlgn="base">
                  <a:spcBef>
                    <a:spcPct val="0"/>
                  </a:spcBef>
                  <a:spcAft>
                    <a:spcPct val="0"/>
                  </a:spcAft>
                </a:pPr>
                <a:endParaRPr lang="en-US" sz="1836" dirty="0">
                  <a:solidFill>
                    <a:schemeClr val="tx2"/>
                  </a:solidFill>
                  <a:ea typeface="ＭＳ Ｐゴシック" charset="0"/>
                </a:endParaRPr>
              </a:p>
            </p:txBody>
          </p:sp>
          <p:sp>
            <p:nvSpPr>
              <p:cNvPr id="60" name="Freeform 9"/>
              <p:cNvSpPr>
                <a:spLocks/>
              </p:cNvSpPr>
              <p:nvPr/>
            </p:nvSpPr>
            <p:spPr bwMode="auto">
              <a:xfrm>
                <a:off x="2234930" y="4330583"/>
                <a:ext cx="694971" cy="727470"/>
              </a:xfrm>
              <a:custGeom>
                <a:avLst/>
                <a:gdLst>
                  <a:gd name="T0" fmla="*/ 235 w 235"/>
                  <a:gd name="T1" fmla="*/ 0 h 244"/>
                  <a:gd name="T2" fmla="*/ 0 w 235"/>
                  <a:gd name="T3" fmla="*/ 0 h 244"/>
                  <a:gd name="T4" fmla="*/ 0 w 235"/>
                  <a:gd name="T5" fmla="*/ 244 h 244"/>
                  <a:gd name="T6" fmla="*/ 205 w 235"/>
                  <a:gd name="T7" fmla="*/ 244 h 244"/>
                  <a:gd name="T8" fmla="*/ 235 w 235"/>
                  <a:gd name="T9" fmla="*/ 0 h 244"/>
                </a:gdLst>
                <a:ahLst/>
                <a:cxnLst>
                  <a:cxn ang="0">
                    <a:pos x="T0" y="T1"/>
                  </a:cxn>
                  <a:cxn ang="0">
                    <a:pos x="T2" y="T3"/>
                  </a:cxn>
                  <a:cxn ang="0">
                    <a:pos x="T4" y="T5"/>
                  </a:cxn>
                  <a:cxn ang="0">
                    <a:pos x="T6" y="T7"/>
                  </a:cxn>
                  <a:cxn ang="0">
                    <a:pos x="T8" y="T9"/>
                  </a:cxn>
                </a:cxnLst>
                <a:rect l="0" t="0" r="r" b="b"/>
                <a:pathLst>
                  <a:path w="235" h="244">
                    <a:moveTo>
                      <a:pt x="235" y="0"/>
                    </a:moveTo>
                    <a:cubicBezTo>
                      <a:pt x="179" y="0"/>
                      <a:pt x="103" y="0"/>
                      <a:pt x="0" y="0"/>
                    </a:cubicBezTo>
                    <a:cubicBezTo>
                      <a:pt x="0" y="0"/>
                      <a:pt x="0" y="0"/>
                      <a:pt x="0" y="244"/>
                    </a:cubicBezTo>
                    <a:cubicBezTo>
                      <a:pt x="205" y="244"/>
                      <a:pt x="205" y="244"/>
                      <a:pt x="205" y="244"/>
                    </a:cubicBezTo>
                    <a:cubicBezTo>
                      <a:pt x="235" y="0"/>
                      <a:pt x="235" y="0"/>
                      <a:pt x="235" y="0"/>
                    </a:cubicBezTo>
                  </a:path>
                </a:pathLst>
              </a:custGeom>
              <a:solidFill>
                <a:srgbClr val="DC3C00"/>
              </a:solidFill>
              <a:ln>
                <a:noFill/>
              </a:ln>
            </p:spPr>
            <p:txBody>
              <a:bodyPr vert="horz" wrap="square" lIns="93260" tIns="46630" rIns="93260" bIns="46630" numCol="1" anchor="t" anchorCtr="0" compatLnSpc="1">
                <a:prstTxWarp prst="textNoShape">
                  <a:avLst/>
                </a:prstTxWarp>
              </a:bodyPr>
              <a:lstStyle/>
              <a:p>
                <a:pPr defTabSz="950407" fontAlgn="base">
                  <a:spcBef>
                    <a:spcPct val="0"/>
                  </a:spcBef>
                  <a:spcAft>
                    <a:spcPct val="0"/>
                  </a:spcAft>
                  <a:defRPr/>
                </a:pPr>
                <a:endParaRPr lang="en-US" sz="1836" kern="0" dirty="0">
                  <a:solidFill>
                    <a:schemeClr val="tx2"/>
                  </a:solidFill>
                  <a:ea typeface="ＭＳ Ｐゴシック" charset="0"/>
                </a:endParaRPr>
              </a:p>
            </p:txBody>
          </p:sp>
        </p:grpSp>
        <p:grpSp>
          <p:nvGrpSpPr>
            <p:cNvPr id="4" name="Group 3"/>
            <p:cNvGrpSpPr/>
            <p:nvPr/>
          </p:nvGrpSpPr>
          <p:grpSpPr>
            <a:xfrm>
              <a:off x="1613856" y="4091019"/>
              <a:ext cx="1307592" cy="849551"/>
              <a:chOff x="2148536" y="2790472"/>
              <a:chExt cx="1307592" cy="849551"/>
            </a:xfrm>
          </p:grpSpPr>
          <p:sp>
            <p:nvSpPr>
              <p:cNvPr id="70" name="Freeform 18"/>
              <p:cNvSpPr>
                <a:spLocks/>
              </p:cNvSpPr>
              <p:nvPr/>
            </p:nvSpPr>
            <p:spPr bwMode="auto">
              <a:xfrm>
                <a:off x="2148536" y="2790472"/>
                <a:ext cx="1307592" cy="849551"/>
              </a:xfrm>
              <a:custGeom>
                <a:avLst/>
                <a:gdLst>
                  <a:gd name="T0" fmla="*/ 14 w 432"/>
                  <a:gd name="T1" fmla="*/ 278 h 278"/>
                  <a:gd name="T2" fmla="*/ 418 w 432"/>
                  <a:gd name="T3" fmla="*/ 278 h 278"/>
                  <a:gd name="T4" fmla="*/ 432 w 432"/>
                  <a:gd name="T5" fmla="*/ 263 h 278"/>
                  <a:gd name="T6" fmla="*/ 432 w 432"/>
                  <a:gd name="T7" fmla="*/ 15 h 278"/>
                  <a:gd name="T8" fmla="*/ 418 w 432"/>
                  <a:gd name="T9" fmla="*/ 0 h 278"/>
                  <a:gd name="T10" fmla="*/ 14 w 432"/>
                  <a:gd name="T11" fmla="*/ 0 h 278"/>
                  <a:gd name="T12" fmla="*/ 0 w 432"/>
                  <a:gd name="T13" fmla="*/ 15 h 278"/>
                  <a:gd name="T14" fmla="*/ 0 w 432"/>
                  <a:gd name="T15" fmla="*/ 263 h 278"/>
                  <a:gd name="T16" fmla="*/ 14 w 432"/>
                  <a:gd name="T17"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278">
                    <a:moveTo>
                      <a:pt x="14" y="278"/>
                    </a:moveTo>
                    <a:cubicBezTo>
                      <a:pt x="418" y="278"/>
                      <a:pt x="418" y="278"/>
                      <a:pt x="418" y="278"/>
                    </a:cubicBezTo>
                    <a:cubicBezTo>
                      <a:pt x="427" y="278"/>
                      <a:pt x="432" y="272"/>
                      <a:pt x="432" y="263"/>
                    </a:cubicBezTo>
                    <a:cubicBezTo>
                      <a:pt x="432" y="15"/>
                      <a:pt x="432" y="15"/>
                      <a:pt x="432" y="15"/>
                    </a:cubicBezTo>
                    <a:cubicBezTo>
                      <a:pt x="432" y="6"/>
                      <a:pt x="427" y="0"/>
                      <a:pt x="418" y="0"/>
                    </a:cubicBezTo>
                    <a:cubicBezTo>
                      <a:pt x="14" y="0"/>
                      <a:pt x="14" y="0"/>
                      <a:pt x="14" y="0"/>
                    </a:cubicBezTo>
                    <a:cubicBezTo>
                      <a:pt x="7" y="0"/>
                      <a:pt x="0" y="6"/>
                      <a:pt x="0" y="15"/>
                    </a:cubicBezTo>
                    <a:cubicBezTo>
                      <a:pt x="0" y="263"/>
                      <a:pt x="0" y="263"/>
                      <a:pt x="0" y="263"/>
                    </a:cubicBezTo>
                    <a:cubicBezTo>
                      <a:pt x="0" y="272"/>
                      <a:pt x="7" y="278"/>
                      <a:pt x="14" y="278"/>
                    </a:cubicBezTo>
                  </a:path>
                </a:pathLst>
              </a:custGeom>
              <a:solidFill>
                <a:srgbClr val="505050"/>
              </a:solidFill>
              <a:ln>
                <a:noFill/>
              </a:ln>
            </p:spPr>
            <p:txBody>
              <a:bodyPr vert="horz" wrap="square" lIns="93260" tIns="46630" rIns="93260" bIns="46630" numCol="1" anchor="t" anchorCtr="0" compatLnSpc="1">
                <a:prstTxWarp prst="textNoShape">
                  <a:avLst/>
                </a:prstTxWarp>
              </a:bodyPr>
              <a:lstStyle/>
              <a:p>
                <a:pPr defTabSz="950407" fontAlgn="base">
                  <a:spcBef>
                    <a:spcPct val="0"/>
                  </a:spcBef>
                  <a:spcAft>
                    <a:spcPct val="0"/>
                  </a:spcAft>
                  <a:defRPr/>
                </a:pPr>
                <a:endParaRPr lang="en-US" sz="1836" kern="0" dirty="0">
                  <a:solidFill>
                    <a:schemeClr val="tx2"/>
                  </a:solidFill>
                  <a:ea typeface="ＭＳ Ｐゴシック" charset="0"/>
                </a:endParaRPr>
              </a:p>
            </p:txBody>
          </p:sp>
          <p:sp>
            <p:nvSpPr>
              <p:cNvPr id="71" name="Freeform 19"/>
              <p:cNvSpPr>
                <a:spLocks/>
              </p:cNvSpPr>
              <p:nvPr/>
            </p:nvSpPr>
            <p:spPr bwMode="auto">
              <a:xfrm>
                <a:off x="2206111" y="2805825"/>
                <a:ext cx="1192442" cy="742078"/>
              </a:xfrm>
              <a:custGeom>
                <a:avLst/>
                <a:gdLst>
                  <a:gd name="T0" fmla="*/ 0 w 394"/>
                  <a:gd name="T1" fmla="*/ 12 h 243"/>
                  <a:gd name="T2" fmla="*/ 394 w 394"/>
                  <a:gd name="T3" fmla="*/ 12 h 243"/>
                  <a:gd name="T4" fmla="*/ 394 w 394"/>
                  <a:gd name="T5" fmla="*/ 243 h 243"/>
                  <a:gd name="T6" fmla="*/ 0 w 394"/>
                  <a:gd name="T7" fmla="*/ 243 h 243"/>
                  <a:gd name="T8" fmla="*/ 0 w 394"/>
                  <a:gd name="T9" fmla="*/ 12 h 243"/>
                </a:gdLst>
                <a:ahLst/>
                <a:cxnLst>
                  <a:cxn ang="0">
                    <a:pos x="T0" y="T1"/>
                  </a:cxn>
                  <a:cxn ang="0">
                    <a:pos x="T2" y="T3"/>
                  </a:cxn>
                  <a:cxn ang="0">
                    <a:pos x="T4" y="T5"/>
                  </a:cxn>
                  <a:cxn ang="0">
                    <a:pos x="T6" y="T7"/>
                  </a:cxn>
                  <a:cxn ang="0">
                    <a:pos x="T8" y="T9"/>
                  </a:cxn>
                </a:cxnLst>
                <a:rect l="0" t="0" r="r" b="b"/>
                <a:pathLst>
                  <a:path w="394" h="243">
                    <a:moveTo>
                      <a:pt x="0" y="12"/>
                    </a:moveTo>
                    <a:cubicBezTo>
                      <a:pt x="394" y="12"/>
                      <a:pt x="394" y="12"/>
                      <a:pt x="394" y="12"/>
                    </a:cubicBezTo>
                    <a:cubicBezTo>
                      <a:pt x="394" y="173"/>
                      <a:pt x="394" y="243"/>
                      <a:pt x="394" y="243"/>
                    </a:cubicBezTo>
                    <a:cubicBezTo>
                      <a:pt x="0" y="243"/>
                      <a:pt x="0" y="243"/>
                      <a:pt x="0" y="243"/>
                    </a:cubicBezTo>
                    <a:cubicBezTo>
                      <a:pt x="0" y="0"/>
                      <a:pt x="0" y="12"/>
                      <a:pt x="0" y="12"/>
                    </a:cubicBezTo>
                  </a:path>
                </a:pathLst>
              </a:custGeom>
              <a:solidFill>
                <a:srgbClr val="0072C6">
                  <a:lumMod val="75000"/>
                </a:srgbClr>
              </a:solidFill>
              <a:ln>
                <a:noFill/>
              </a:ln>
            </p:spPr>
            <p:txBody>
              <a:bodyPr vert="horz" wrap="square" lIns="93260" tIns="46630" rIns="93260" bIns="46630" numCol="1" anchor="t" anchorCtr="0" compatLnSpc="1">
                <a:prstTxWarp prst="textNoShape">
                  <a:avLst/>
                </a:prstTxWarp>
              </a:bodyPr>
              <a:lstStyle/>
              <a:p>
                <a:pPr defTabSz="950407" fontAlgn="base">
                  <a:spcBef>
                    <a:spcPct val="0"/>
                  </a:spcBef>
                  <a:spcAft>
                    <a:spcPct val="0"/>
                  </a:spcAft>
                  <a:defRPr/>
                </a:pPr>
                <a:endParaRPr lang="en-US" sz="1836" kern="0" dirty="0">
                  <a:solidFill>
                    <a:schemeClr val="tx2"/>
                  </a:solidFill>
                  <a:ea typeface="ＭＳ Ｐゴシック" charset="0"/>
                </a:endParaRPr>
              </a:p>
            </p:txBody>
          </p:sp>
          <p:sp>
            <p:nvSpPr>
              <p:cNvPr id="72" name="Freeform 20"/>
              <p:cNvSpPr>
                <a:spLocks noEditPoints="1"/>
              </p:cNvSpPr>
              <p:nvPr/>
            </p:nvSpPr>
            <p:spPr bwMode="auto">
              <a:xfrm>
                <a:off x="2206111" y="2842930"/>
                <a:ext cx="711371" cy="704974"/>
              </a:xfrm>
              <a:custGeom>
                <a:avLst/>
                <a:gdLst>
                  <a:gd name="T0" fmla="*/ 0 w 235"/>
                  <a:gd name="T1" fmla="*/ 0 h 231"/>
                  <a:gd name="T2" fmla="*/ 0 w 235"/>
                  <a:gd name="T3" fmla="*/ 0 h 231"/>
                  <a:gd name="T4" fmla="*/ 0 w 235"/>
                  <a:gd name="T5" fmla="*/ 231 h 231"/>
                  <a:gd name="T6" fmla="*/ 0 w 235"/>
                  <a:gd name="T7" fmla="*/ 0 h 231"/>
                  <a:gd name="T8" fmla="*/ 0 w 235"/>
                  <a:gd name="T9" fmla="*/ 0 h 231"/>
                  <a:gd name="T10" fmla="*/ 0 w 235"/>
                  <a:gd name="T11" fmla="*/ 0 h 231"/>
                  <a:gd name="T12" fmla="*/ 235 w 235"/>
                  <a:gd name="T13" fmla="*/ 0 h 231"/>
                  <a:gd name="T14" fmla="*/ 205 w 235"/>
                  <a:gd name="T15" fmla="*/ 0 h 231"/>
                  <a:gd name="T16" fmla="*/ 0 w 235"/>
                  <a:gd name="T17" fmla="*/ 0 h 231"/>
                  <a:gd name="T18" fmla="*/ 0 w 235"/>
                  <a:gd name="T19" fmla="*/ 0 h 231"/>
                  <a:gd name="T20" fmla="*/ 235 w 235"/>
                  <a:gd name="T21" fmla="*/ 0 h 231"/>
                  <a:gd name="T22" fmla="*/ 235 w 235"/>
                  <a:gd name="T23"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 h="231">
                    <a:moveTo>
                      <a:pt x="0" y="0"/>
                    </a:moveTo>
                    <a:cubicBezTo>
                      <a:pt x="0" y="0"/>
                      <a:pt x="0" y="0"/>
                      <a:pt x="0" y="0"/>
                    </a:cubicBezTo>
                    <a:cubicBezTo>
                      <a:pt x="0" y="231"/>
                      <a:pt x="0" y="231"/>
                      <a:pt x="0" y="231"/>
                    </a:cubicBezTo>
                    <a:cubicBezTo>
                      <a:pt x="0" y="20"/>
                      <a:pt x="0" y="1"/>
                      <a:pt x="0" y="0"/>
                    </a:cubicBezTo>
                    <a:cubicBezTo>
                      <a:pt x="0" y="0"/>
                      <a:pt x="0" y="0"/>
                      <a:pt x="0" y="0"/>
                    </a:cubicBezTo>
                    <a:cubicBezTo>
                      <a:pt x="0" y="0"/>
                      <a:pt x="0" y="0"/>
                      <a:pt x="0" y="0"/>
                    </a:cubicBezTo>
                    <a:moveTo>
                      <a:pt x="235" y="0"/>
                    </a:moveTo>
                    <a:cubicBezTo>
                      <a:pt x="205" y="0"/>
                      <a:pt x="205" y="0"/>
                      <a:pt x="205" y="0"/>
                    </a:cubicBezTo>
                    <a:cubicBezTo>
                      <a:pt x="0" y="0"/>
                      <a:pt x="0" y="0"/>
                      <a:pt x="0" y="0"/>
                    </a:cubicBezTo>
                    <a:cubicBezTo>
                      <a:pt x="0" y="0"/>
                      <a:pt x="0" y="0"/>
                      <a:pt x="0" y="0"/>
                    </a:cubicBezTo>
                    <a:cubicBezTo>
                      <a:pt x="102" y="0"/>
                      <a:pt x="179" y="0"/>
                      <a:pt x="235" y="0"/>
                    </a:cubicBezTo>
                    <a:cubicBezTo>
                      <a:pt x="235" y="0"/>
                      <a:pt x="235" y="0"/>
                      <a:pt x="235" y="0"/>
                    </a:cubicBezTo>
                  </a:path>
                </a:pathLst>
              </a:custGeom>
              <a:solidFill>
                <a:srgbClr val="5C476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50407" fontAlgn="base">
                  <a:spcBef>
                    <a:spcPct val="0"/>
                  </a:spcBef>
                  <a:spcAft>
                    <a:spcPct val="0"/>
                  </a:spcAft>
                </a:pPr>
                <a:endParaRPr lang="en-US" sz="1836" dirty="0">
                  <a:solidFill>
                    <a:schemeClr val="tx2"/>
                  </a:solidFill>
                  <a:ea typeface="ＭＳ Ｐゴシック" charset="0"/>
                </a:endParaRPr>
              </a:p>
            </p:txBody>
          </p:sp>
          <p:sp>
            <p:nvSpPr>
              <p:cNvPr id="73" name="Freeform 21"/>
              <p:cNvSpPr>
                <a:spLocks noEditPoints="1"/>
              </p:cNvSpPr>
              <p:nvPr/>
            </p:nvSpPr>
            <p:spPr bwMode="auto">
              <a:xfrm>
                <a:off x="2206111" y="2842930"/>
                <a:ext cx="711371" cy="704974"/>
              </a:xfrm>
              <a:custGeom>
                <a:avLst/>
                <a:gdLst>
                  <a:gd name="T0" fmla="*/ 235 w 235"/>
                  <a:gd name="T1" fmla="*/ 0 h 231"/>
                  <a:gd name="T2" fmla="*/ 0 w 235"/>
                  <a:gd name="T3" fmla="*/ 0 h 231"/>
                  <a:gd name="T4" fmla="*/ 0 w 235"/>
                  <a:gd name="T5" fmla="*/ 231 h 231"/>
                  <a:gd name="T6" fmla="*/ 205 w 235"/>
                  <a:gd name="T7" fmla="*/ 231 h 231"/>
                  <a:gd name="T8" fmla="*/ 235 w 235"/>
                  <a:gd name="T9" fmla="*/ 0 h 231"/>
                  <a:gd name="T10" fmla="*/ 0 w 235"/>
                  <a:gd name="T11" fmla="*/ 0 h 231"/>
                  <a:gd name="T12" fmla="*/ 0 w 235"/>
                  <a:gd name="T13" fmla="*/ 0 h 231"/>
                  <a:gd name="T14" fmla="*/ 0 w 235"/>
                  <a:gd name="T15" fmla="*/ 0 h 231"/>
                  <a:gd name="T16" fmla="*/ 0 w 235"/>
                  <a:gd name="T17" fmla="*/ 0 h 231"/>
                  <a:gd name="T18" fmla="*/ 0 w 235"/>
                  <a:gd name="T19"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5" h="231">
                    <a:moveTo>
                      <a:pt x="235" y="0"/>
                    </a:moveTo>
                    <a:cubicBezTo>
                      <a:pt x="179" y="0"/>
                      <a:pt x="102" y="0"/>
                      <a:pt x="0" y="0"/>
                    </a:cubicBezTo>
                    <a:cubicBezTo>
                      <a:pt x="0" y="1"/>
                      <a:pt x="0" y="20"/>
                      <a:pt x="0" y="231"/>
                    </a:cubicBezTo>
                    <a:cubicBezTo>
                      <a:pt x="205" y="231"/>
                      <a:pt x="205" y="231"/>
                      <a:pt x="205" y="231"/>
                    </a:cubicBezTo>
                    <a:cubicBezTo>
                      <a:pt x="235" y="0"/>
                      <a:pt x="235" y="0"/>
                      <a:pt x="235"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0072C6"/>
              </a:solidFill>
              <a:ln>
                <a:noFill/>
              </a:ln>
            </p:spPr>
            <p:txBody>
              <a:bodyPr vert="horz" wrap="square" lIns="93260" tIns="46630" rIns="93260" bIns="46630" numCol="1" anchor="t" anchorCtr="0" compatLnSpc="1">
                <a:prstTxWarp prst="textNoShape">
                  <a:avLst/>
                </a:prstTxWarp>
              </a:bodyPr>
              <a:lstStyle/>
              <a:p>
                <a:pPr defTabSz="950407" fontAlgn="base">
                  <a:spcBef>
                    <a:spcPct val="0"/>
                  </a:spcBef>
                  <a:spcAft>
                    <a:spcPct val="0"/>
                  </a:spcAft>
                  <a:defRPr/>
                </a:pPr>
                <a:endParaRPr lang="en-US" sz="1836" kern="0" dirty="0">
                  <a:solidFill>
                    <a:schemeClr val="tx2"/>
                  </a:solidFill>
                  <a:ea typeface="ＭＳ Ｐゴシック" charset="0"/>
                </a:endParaRPr>
              </a:p>
            </p:txBody>
          </p:sp>
        </p:grpSp>
        <p:grpSp>
          <p:nvGrpSpPr>
            <p:cNvPr id="61" name="Group 60"/>
            <p:cNvGrpSpPr>
              <a:grpSpLocks noChangeAspect="1"/>
            </p:cNvGrpSpPr>
            <p:nvPr/>
          </p:nvGrpSpPr>
          <p:grpSpPr>
            <a:xfrm>
              <a:off x="2321230" y="4395819"/>
              <a:ext cx="466344" cy="801128"/>
              <a:chOff x="7170738" y="7689850"/>
              <a:chExt cx="692150" cy="1189038"/>
            </a:xfrm>
          </p:grpSpPr>
          <p:sp>
            <p:nvSpPr>
              <p:cNvPr id="62" name="Freeform 10"/>
              <p:cNvSpPr>
                <a:spLocks/>
              </p:cNvSpPr>
              <p:nvPr/>
            </p:nvSpPr>
            <p:spPr bwMode="auto">
              <a:xfrm>
                <a:off x="7170738" y="7689850"/>
                <a:ext cx="692150" cy="1189038"/>
              </a:xfrm>
              <a:custGeom>
                <a:avLst/>
                <a:gdLst>
                  <a:gd name="T0" fmla="*/ 172 w 184"/>
                  <a:gd name="T1" fmla="*/ 0 h 314"/>
                  <a:gd name="T2" fmla="*/ 12 w 184"/>
                  <a:gd name="T3" fmla="*/ 0 h 314"/>
                  <a:gd name="T4" fmla="*/ 0 w 184"/>
                  <a:gd name="T5" fmla="*/ 12 h 314"/>
                  <a:gd name="T6" fmla="*/ 0 w 184"/>
                  <a:gd name="T7" fmla="*/ 302 h 314"/>
                  <a:gd name="T8" fmla="*/ 12 w 184"/>
                  <a:gd name="T9" fmla="*/ 314 h 314"/>
                  <a:gd name="T10" fmla="*/ 172 w 184"/>
                  <a:gd name="T11" fmla="*/ 314 h 314"/>
                  <a:gd name="T12" fmla="*/ 184 w 184"/>
                  <a:gd name="T13" fmla="*/ 302 h 314"/>
                  <a:gd name="T14" fmla="*/ 184 w 184"/>
                  <a:gd name="T15" fmla="*/ 12 h 314"/>
                  <a:gd name="T16" fmla="*/ 172 w 184"/>
                  <a:gd name="T1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314">
                    <a:moveTo>
                      <a:pt x="172" y="0"/>
                    </a:moveTo>
                    <a:cubicBezTo>
                      <a:pt x="12" y="0"/>
                      <a:pt x="12" y="0"/>
                      <a:pt x="12" y="0"/>
                    </a:cubicBezTo>
                    <a:cubicBezTo>
                      <a:pt x="6" y="0"/>
                      <a:pt x="0" y="5"/>
                      <a:pt x="0" y="12"/>
                    </a:cubicBezTo>
                    <a:cubicBezTo>
                      <a:pt x="0" y="302"/>
                      <a:pt x="0" y="302"/>
                      <a:pt x="0" y="302"/>
                    </a:cubicBezTo>
                    <a:cubicBezTo>
                      <a:pt x="0" y="308"/>
                      <a:pt x="6" y="314"/>
                      <a:pt x="12" y="314"/>
                    </a:cubicBezTo>
                    <a:cubicBezTo>
                      <a:pt x="172" y="314"/>
                      <a:pt x="172" y="314"/>
                      <a:pt x="172" y="314"/>
                    </a:cubicBezTo>
                    <a:cubicBezTo>
                      <a:pt x="178" y="314"/>
                      <a:pt x="184" y="308"/>
                      <a:pt x="184" y="302"/>
                    </a:cubicBezTo>
                    <a:cubicBezTo>
                      <a:pt x="184" y="12"/>
                      <a:pt x="184" y="12"/>
                      <a:pt x="184" y="12"/>
                    </a:cubicBezTo>
                    <a:cubicBezTo>
                      <a:pt x="184" y="5"/>
                      <a:pt x="178" y="0"/>
                      <a:pt x="172" y="0"/>
                    </a:cubicBezTo>
                  </a:path>
                </a:pathLst>
              </a:custGeom>
              <a:solidFill>
                <a:srgbClr val="50505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50407" fontAlgn="base">
                  <a:spcBef>
                    <a:spcPct val="0"/>
                  </a:spcBef>
                  <a:spcAft>
                    <a:spcPct val="0"/>
                  </a:spcAft>
                </a:pPr>
                <a:endParaRPr lang="en-US" sz="1836" dirty="0">
                  <a:solidFill>
                    <a:schemeClr val="tx2"/>
                  </a:solidFill>
                  <a:ea typeface="ＭＳ Ｐゴシック" charset="0"/>
                </a:endParaRPr>
              </a:p>
            </p:txBody>
          </p:sp>
          <p:sp>
            <p:nvSpPr>
              <p:cNvPr id="63" name="Rectangle 11"/>
              <p:cNvSpPr>
                <a:spLocks noChangeArrowheads="1"/>
              </p:cNvSpPr>
              <p:nvPr/>
            </p:nvSpPr>
            <p:spPr bwMode="auto">
              <a:xfrm>
                <a:off x="7239000" y="7758113"/>
                <a:ext cx="555625" cy="935038"/>
              </a:xfrm>
              <a:prstGeom prst="rect">
                <a:avLst/>
              </a:prstGeom>
              <a:solidFill>
                <a:srgbClr val="672A7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50407" fontAlgn="base">
                  <a:spcBef>
                    <a:spcPct val="0"/>
                  </a:spcBef>
                  <a:spcAft>
                    <a:spcPct val="0"/>
                  </a:spcAft>
                </a:pPr>
                <a:endParaRPr lang="en-US" sz="1836" dirty="0">
                  <a:solidFill>
                    <a:schemeClr val="tx2"/>
                  </a:solidFill>
                  <a:ea typeface="ＭＳ Ｐゴシック" charset="0"/>
                </a:endParaRPr>
              </a:p>
            </p:txBody>
          </p:sp>
          <p:sp>
            <p:nvSpPr>
              <p:cNvPr id="64" name="Rectangle 12"/>
              <p:cNvSpPr>
                <a:spLocks noChangeArrowheads="1"/>
              </p:cNvSpPr>
              <p:nvPr/>
            </p:nvSpPr>
            <p:spPr bwMode="auto">
              <a:xfrm>
                <a:off x="7239000" y="7758113"/>
                <a:ext cx="555625" cy="93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50407" fontAlgn="base">
                  <a:spcBef>
                    <a:spcPct val="0"/>
                  </a:spcBef>
                  <a:spcAft>
                    <a:spcPct val="0"/>
                  </a:spcAft>
                </a:pPr>
                <a:endParaRPr lang="en-US" sz="1836" dirty="0">
                  <a:solidFill>
                    <a:schemeClr val="tx2"/>
                  </a:solidFill>
                  <a:ea typeface="ＭＳ Ｐゴシック" charset="0"/>
                </a:endParaRPr>
              </a:p>
            </p:txBody>
          </p:sp>
          <p:sp>
            <p:nvSpPr>
              <p:cNvPr id="65" name="Freeform 13"/>
              <p:cNvSpPr>
                <a:spLocks/>
              </p:cNvSpPr>
              <p:nvPr/>
            </p:nvSpPr>
            <p:spPr bwMode="auto">
              <a:xfrm>
                <a:off x="7412038" y="8750300"/>
                <a:ext cx="209550" cy="26988"/>
              </a:xfrm>
              <a:custGeom>
                <a:avLst/>
                <a:gdLst>
                  <a:gd name="T0" fmla="*/ 56 w 56"/>
                  <a:gd name="T1" fmla="*/ 3 h 7"/>
                  <a:gd name="T2" fmla="*/ 52 w 56"/>
                  <a:gd name="T3" fmla="*/ 7 h 7"/>
                  <a:gd name="T4" fmla="*/ 4 w 56"/>
                  <a:gd name="T5" fmla="*/ 7 h 7"/>
                  <a:gd name="T6" fmla="*/ 0 w 56"/>
                  <a:gd name="T7" fmla="*/ 3 h 7"/>
                  <a:gd name="T8" fmla="*/ 4 w 56"/>
                  <a:gd name="T9" fmla="*/ 0 h 7"/>
                  <a:gd name="T10" fmla="*/ 52 w 56"/>
                  <a:gd name="T11" fmla="*/ 0 h 7"/>
                  <a:gd name="T12" fmla="*/ 56 w 5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56" h="7">
                    <a:moveTo>
                      <a:pt x="56" y="3"/>
                    </a:moveTo>
                    <a:cubicBezTo>
                      <a:pt x="56" y="5"/>
                      <a:pt x="54" y="7"/>
                      <a:pt x="52" y="7"/>
                    </a:cubicBezTo>
                    <a:cubicBezTo>
                      <a:pt x="4" y="7"/>
                      <a:pt x="4" y="7"/>
                      <a:pt x="4" y="7"/>
                    </a:cubicBezTo>
                    <a:cubicBezTo>
                      <a:pt x="2" y="7"/>
                      <a:pt x="0" y="5"/>
                      <a:pt x="0" y="3"/>
                    </a:cubicBezTo>
                    <a:cubicBezTo>
                      <a:pt x="0" y="1"/>
                      <a:pt x="2" y="0"/>
                      <a:pt x="4" y="0"/>
                    </a:cubicBezTo>
                    <a:cubicBezTo>
                      <a:pt x="52" y="0"/>
                      <a:pt x="52" y="0"/>
                      <a:pt x="52" y="0"/>
                    </a:cubicBezTo>
                    <a:cubicBezTo>
                      <a:pt x="54" y="0"/>
                      <a:pt x="56" y="1"/>
                      <a:pt x="56" y="3"/>
                    </a:cubicBezTo>
                    <a:close/>
                  </a:path>
                </a:pathLst>
              </a:custGeom>
              <a:solidFill>
                <a:srgbClr val="672A7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50407" fontAlgn="base">
                  <a:spcBef>
                    <a:spcPct val="0"/>
                  </a:spcBef>
                  <a:spcAft>
                    <a:spcPct val="0"/>
                  </a:spcAft>
                </a:pPr>
                <a:endParaRPr lang="en-US" sz="1836" dirty="0">
                  <a:solidFill>
                    <a:schemeClr val="tx2"/>
                  </a:solidFill>
                  <a:ea typeface="ＭＳ Ｐゴシック" charset="0"/>
                </a:endParaRPr>
              </a:p>
            </p:txBody>
          </p:sp>
          <p:sp>
            <p:nvSpPr>
              <p:cNvPr id="66" name="Rectangle 14"/>
              <p:cNvSpPr>
                <a:spLocks noChangeArrowheads="1"/>
              </p:cNvSpPr>
              <p:nvPr/>
            </p:nvSpPr>
            <p:spPr bwMode="auto">
              <a:xfrm>
                <a:off x="7239000" y="8693150"/>
                <a:ext cx="184150" cy="1588"/>
              </a:xfrm>
              <a:prstGeom prst="rect">
                <a:avLst/>
              </a:prstGeom>
              <a:solidFill>
                <a:srgbClr val="5C476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50407" fontAlgn="base">
                  <a:spcBef>
                    <a:spcPct val="0"/>
                  </a:spcBef>
                  <a:spcAft>
                    <a:spcPct val="0"/>
                  </a:spcAft>
                </a:pPr>
                <a:endParaRPr lang="en-US" sz="1836" dirty="0">
                  <a:solidFill>
                    <a:schemeClr val="tx2"/>
                  </a:solidFill>
                  <a:ea typeface="ＭＳ Ｐゴシック" charset="0"/>
                </a:endParaRPr>
              </a:p>
            </p:txBody>
          </p:sp>
          <p:sp>
            <p:nvSpPr>
              <p:cNvPr id="67" name="Freeform 15"/>
              <p:cNvSpPr>
                <a:spLocks/>
              </p:cNvSpPr>
              <p:nvPr/>
            </p:nvSpPr>
            <p:spPr bwMode="auto">
              <a:xfrm>
                <a:off x="7239000" y="8693150"/>
                <a:ext cx="184150" cy="0"/>
              </a:xfrm>
              <a:custGeom>
                <a:avLst/>
                <a:gdLst>
                  <a:gd name="T0" fmla="*/ 116 w 116"/>
                  <a:gd name="T1" fmla="*/ 0 w 116"/>
                  <a:gd name="T2" fmla="*/ 0 w 116"/>
                  <a:gd name="T3" fmla="*/ 116 w 116"/>
                </a:gdLst>
                <a:ahLst/>
                <a:cxnLst>
                  <a:cxn ang="0">
                    <a:pos x="T0" y="0"/>
                  </a:cxn>
                  <a:cxn ang="0">
                    <a:pos x="T1" y="0"/>
                  </a:cxn>
                  <a:cxn ang="0">
                    <a:pos x="T2" y="0"/>
                  </a:cxn>
                  <a:cxn ang="0">
                    <a:pos x="T3" y="0"/>
                  </a:cxn>
                </a:cxnLst>
                <a:rect l="0" t="0" r="r" b="b"/>
                <a:pathLst>
                  <a:path w="116">
                    <a:moveTo>
                      <a:pt x="116" y="0"/>
                    </a:moveTo>
                    <a:lnTo>
                      <a:pt x="0" y="0"/>
                    </a:lnTo>
                    <a:lnTo>
                      <a:pt x="0" y="0"/>
                    </a:lnTo>
                    <a:lnTo>
                      <a:pt x="11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50407" fontAlgn="base">
                  <a:spcBef>
                    <a:spcPct val="0"/>
                  </a:spcBef>
                  <a:spcAft>
                    <a:spcPct val="0"/>
                  </a:spcAft>
                </a:pPr>
                <a:endParaRPr lang="en-US" sz="1836" dirty="0">
                  <a:solidFill>
                    <a:schemeClr val="tx2"/>
                  </a:solidFill>
                  <a:ea typeface="ＭＳ Ｐゴシック" charset="0"/>
                </a:endParaRPr>
              </a:p>
            </p:txBody>
          </p:sp>
          <p:sp>
            <p:nvSpPr>
              <p:cNvPr id="68" name="Freeform 16"/>
              <p:cNvSpPr>
                <a:spLocks/>
              </p:cNvSpPr>
              <p:nvPr/>
            </p:nvSpPr>
            <p:spPr bwMode="auto">
              <a:xfrm>
                <a:off x="7239000" y="7758113"/>
                <a:ext cx="327025" cy="93503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close/>
                  </a:path>
                </a:pathLst>
              </a:custGeom>
              <a:solidFill>
                <a:srgbClr val="85559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50407" fontAlgn="base">
                  <a:spcBef>
                    <a:spcPct val="0"/>
                  </a:spcBef>
                  <a:spcAft>
                    <a:spcPct val="0"/>
                  </a:spcAft>
                </a:pPr>
                <a:endParaRPr lang="en-US" sz="1836" dirty="0">
                  <a:solidFill>
                    <a:schemeClr val="tx2"/>
                  </a:solidFill>
                  <a:ea typeface="ＭＳ Ｐゴシック" charset="0"/>
                </a:endParaRPr>
              </a:p>
            </p:txBody>
          </p:sp>
          <p:sp>
            <p:nvSpPr>
              <p:cNvPr id="69" name="Freeform 17"/>
              <p:cNvSpPr>
                <a:spLocks/>
              </p:cNvSpPr>
              <p:nvPr/>
            </p:nvSpPr>
            <p:spPr bwMode="auto">
              <a:xfrm>
                <a:off x="7239000" y="7758113"/>
                <a:ext cx="327025" cy="93503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50407" fontAlgn="base">
                  <a:spcBef>
                    <a:spcPct val="0"/>
                  </a:spcBef>
                  <a:spcAft>
                    <a:spcPct val="0"/>
                  </a:spcAft>
                </a:pPr>
                <a:endParaRPr lang="en-US" sz="1836" dirty="0">
                  <a:solidFill>
                    <a:schemeClr val="tx2"/>
                  </a:solidFill>
                  <a:ea typeface="ＭＳ Ｐゴシック" charset="0"/>
                </a:endParaRPr>
              </a:p>
            </p:txBody>
          </p:sp>
        </p:grpSp>
      </p:grpSp>
      <p:cxnSp>
        <p:nvCxnSpPr>
          <p:cNvPr id="151" name="Straight Arrow Connector 150"/>
          <p:cNvCxnSpPr/>
          <p:nvPr/>
        </p:nvCxnSpPr>
        <p:spPr>
          <a:xfrm>
            <a:off x="6806097" y="4006246"/>
            <a:ext cx="966480" cy="0"/>
          </a:xfrm>
          <a:prstGeom prst="straightConnector1">
            <a:avLst/>
          </a:prstGeom>
          <a:ln w="31750" cap="rnd">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7854547" y="1653214"/>
            <a:ext cx="4114744" cy="4875009"/>
            <a:chOff x="7700371" y="1620946"/>
            <a:chExt cx="4034429" cy="4779854"/>
          </a:xfrm>
        </p:grpSpPr>
        <p:sp>
          <p:nvSpPr>
            <p:cNvPr id="158" name="Rectangle 157"/>
            <p:cNvSpPr/>
            <p:nvPr/>
          </p:nvSpPr>
          <p:spPr bwMode="auto">
            <a:xfrm>
              <a:off x="7700371" y="1620946"/>
              <a:ext cx="4034429" cy="4779854"/>
            </a:xfrm>
            <a:prstGeom prst="rect">
              <a:avLst/>
            </a:prstGeom>
            <a:solidFill>
              <a:schemeClr val="bg1">
                <a:lumMod val="95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7565" rIns="0" bIns="47565" numCol="1" rtlCol="0" anchor="t" anchorCtr="0" compatLnSpc="1">
              <a:prstTxWarp prst="textNoShape">
                <a:avLst/>
              </a:prstTxWarp>
            </a:bodyPr>
            <a:lstStyle/>
            <a:p>
              <a:pPr algn="ctr" defTabSz="951028" fontAlgn="base">
                <a:spcBef>
                  <a:spcPct val="0"/>
                </a:spcBef>
                <a:spcAft>
                  <a:spcPct val="0"/>
                </a:spcAft>
              </a:pPr>
              <a:endParaRPr lang="en-US" sz="2040" dirty="0">
                <a:solidFill>
                  <a:schemeClr val="tx2"/>
                </a:solidFill>
              </a:endParaRPr>
            </a:p>
          </p:txBody>
        </p:sp>
        <p:grpSp>
          <p:nvGrpSpPr>
            <p:cNvPr id="17" name="Group 16"/>
            <p:cNvGrpSpPr/>
            <p:nvPr/>
          </p:nvGrpSpPr>
          <p:grpSpPr>
            <a:xfrm>
              <a:off x="8133694" y="3754473"/>
              <a:ext cx="1799947" cy="2392693"/>
              <a:chOff x="9674937" y="3791611"/>
              <a:chExt cx="1799947" cy="2392693"/>
            </a:xfrm>
          </p:grpSpPr>
          <p:grpSp>
            <p:nvGrpSpPr>
              <p:cNvPr id="75" name="Group 74"/>
              <p:cNvGrpSpPr/>
              <p:nvPr/>
            </p:nvGrpSpPr>
            <p:grpSpPr>
              <a:xfrm>
                <a:off x="9992980" y="4192850"/>
                <a:ext cx="1357046" cy="1447230"/>
                <a:chOff x="4410437" y="4868863"/>
                <a:chExt cx="1444625" cy="1540629"/>
              </a:xfrm>
            </p:grpSpPr>
            <p:sp>
              <p:nvSpPr>
                <p:cNvPr id="76" name="Freeform 11"/>
                <p:cNvSpPr>
                  <a:spLocks/>
                </p:cNvSpPr>
                <p:nvPr/>
              </p:nvSpPr>
              <p:spPr bwMode="auto">
                <a:xfrm>
                  <a:off x="4939599" y="4868863"/>
                  <a:ext cx="915463" cy="602308"/>
                </a:xfrm>
                <a:custGeom>
                  <a:avLst/>
                  <a:gdLst>
                    <a:gd name="T0" fmla="*/ 568 w 676"/>
                    <a:gd name="T1" fmla="*/ 195 h 445"/>
                    <a:gd name="T2" fmla="*/ 568 w 676"/>
                    <a:gd name="T3" fmla="*/ 187 h 445"/>
                    <a:gd name="T4" fmla="*/ 382 w 676"/>
                    <a:gd name="T5" fmla="*/ 0 h 445"/>
                    <a:gd name="T6" fmla="*/ 227 w 676"/>
                    <a:gd name="T7" fmla="*/ 84 h 445"/>
                    <a:gd name="T8" fmla="*/ 176 w 676"/>
                    <a:gd name="T9" fmla="*/ 70 h 445"/>
                    <a:gd name="T10" fmla="*/ 115 w 676"/>
                    <a:gd name="T11" fmla="*/ 88 h 445"/>
                    <a:gd name="T12" fmla="*/ 67 w 676"/>
                    <a:gd name="T13" fmla="*/ 175 h 445"/>
                    <a:gd name="T14" fmla="*/ 22 w 676"/>
                    <a:gd name="T15" fmla="*/ 223 h 445"/>
                    <a:gd name="T16" fmla="*/ 22 w 676"/>
                    <a:gd name="T17" fmla="*/ 223 h 445"/>
                    <a:gd name="T18" fmla="*/ 17 w 676"/>
                    <a:gd name="T19" fmla="*/ 231 h 445"/>
                    <a:gd name="T20" fmla="*/ 17 w 676"/>
                    <a:gd name="T21" fmla="*/ 231 h 445"/>
                    <a:gd name="T22" fmla="*/ 13 w 676"/>
                    <a:gd name="T23" fmla="*/ 240 h 445"/>
                    <a:gd name="T24" fmla="*/ 13 w 676"/>
                    <a:gd name="T25" fmla="*/ 241 h 445"/>
                    <a:gd name="T26" fmla="*/ 9 w 676"/>
                    <a:gd name="T27" fmla="*/ 248 h 445"/>
                    <a:gd name="T28" fmla="*/ 9 w 676"/>
                    <a:gd name="T29" fmla="*/ 250 h 445"/>
                    <a:gd name="T30" fmla="*/ 6 w 676"/>
                    <a:gd name="T31" fmla="*/ 257 h 445"/>
                    <a:gd name="T32" fmla="*/ 6 w 676"/>
                    <a:gd name="T33" fmla="*/ 259 h 445"/>
                    <a:gd name="T34" fmla="*/ 4 w 676"/>
                    <a:gd name="T35" fmla="*/ 266 h 445"/>
                    <a:gd name="T36" fmla="*/ 3 w 676"/>
                    <a:gd name="T37" fmla="*/ 269 h 445"/>
                    <a:gd name="T38" fmla="*/ 2 w 676"/>
                    <a:gd name="T39" fmla="*/ 276 h 445"/>
                    <a:gd name="T40" fmla="*/ 2 w 676"/>
                    <a:gd name="T41" fmla="*/ 279 h 445"/>
                    <a:gd name="T42" fmla="*/ 1 w 676"/>
                    <a:gd name="T43" fmla="*/ 286 h 445"/>
                    <a:gd name="T44" fmla="*/ 1 w 676"/>
                    <a:gd name="T45" fmla="*/ 289 h 445"/>
                    <a:gd name="T46" fmla="*/ 0 w 676"/>
                    <a:gd name="T47" fmla="*/ 298 h 445"/>
                    <a:gd name="T48" fmla="*/ 52 w 676"/>
                    <a:gd name="T49" fmla="*/ 411 h 445"/>
                    <a:gd name="T50" fmla="*/ 79 w 676"/>
                    <a:gd name="T51" fmla="*/ 429 h 445"/>
                    <a:gd name="T52" fmla="*/ 92 w 676"/>
                    <a:gd name="T53" fmla="*/ 435 h 445"/>
                    <a:gd name="T54" fmla="*/ 104 w 676"/>
                    <a:gd name="T55" fmla="*/ 439 h 445"/>
                    <a:gd name="T56" fmla="*/ 117 w 676"/>
                    <a:gd name="T57" fmla="*/ 443 h 445"/>
                    <a:gd name="T58" fmla="*/ 131 w 676"/>
                    <a:gd name="T59" fmla="*/ 445 h 445"/>
                    <a:gd name="T60" fmla="*/ 147 w 676"/>
                    <a:gd name="T61" fmla="*/ 445 h 445"/>
                    <a:gd name="T62" fmla="*/ 162 w 676"/>
                    <a:gd name="T63" fmla="*/ 445 h 445"/>
                    <a:gd name="T64" fmla="*/ 278 w 676"/>
                    <a:gd name="T65" fmla="*/ 445 h 445"/>
                    <a:gd name="T66" fmla="*/ 466 w 676"/>
                    <a:gd name="T67" fmla="*/ 445 h 445"/>
                    <a:gd name="T68" fmla="*/ 472 w 676"/>
                    <a:gd name="T69" fmla="*/ 445 h 445"/>
                    <a:gd name="T70" fmla="*/ 480 w 676"/>
                    <a:gd name="T71" fmla="*/ 445 h 445"/>
                    <a:gd name="T72" fmla="*/ 502 w 676"/>
                    <a:gd name="T73" fmla="*/ 445 h 445"/>
                    <a:gd name="T74" fmla="*/ 551 w 676"/>
                    <a:gd name="T75" fmla="*/ 445 h 445"/>
                    <a:gd name="T76" fmla="*/ 676 w 676"/>
                    <a:gd name="T77" fmla="*/ 320 h 445"/>
                    <a:gd name="T78" fmla="*/ 568 w 676"/>
                    <a:gd name="T79" fmla="*/ 19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76" h="445">
                      <a:moveTo>
                        <a:pt x="568" y="195"/>
                      </a:moveTo>
                      <a:cubicBezTo>
                        <a:pt x="568" y="193"/>
                        <a:pt x="568" y="189"/>
                        <a:pt x="568" y="187"/>
                      </a:cubicBezTo>
                      <a:cubicBezTo>
                        <a:pt x="568" y="84"/>
                        <a:pt x="485" y="0"/>
                        <a:pt x="382" y="0"/>
                      </a:cubicBezTo>
                      <a:cubicBezTo>
                        <a:pt x="317" y="0"/>
                        <a:pt x="260" y="34"/>
                        <a:pt x="227" y="84"/>
                      </a:cubicBezTo>
                      <a:cubicBezTo>
                        <a:pt x="212" y="75"/>
                        <a:pt x="194" y="70"/>
                        <a:pt x="176" y="70"/>
                      </a:cubicBezTo>
                      <a:cubicBezTo>
                        <a:pt x="153" y="70"/>
                        <a:pt x="132" y="77"/>
                        <a:pt x="115" y="88"/>
                      </a:cubicBezTo>
                      <a:cubicBezTo>
                        <a:pt x="87" y="107"/>
                        <a:pt x="68" y="139"/>
                        <a:pt x="67" y="175"/>
                      </a:cubicBezTo>
                      <a:cubicBezTo>
                        <a:pt x="49" y="187"/>
                        <a:pt x="33" y="204"/>
                        <a:pt x="22" y="223"/>
                      </a:cubicBezTo>
                      <a:cubicBezTo>
                        <a:pt x="22" y="223"/>
                        <a:pt x="22" y="223"/>
                        <a:pt x="22" y="223"/>
                      </a:cubicBezTo>
                      <a:cubicBezTo>
                        <a:pt x="20" y="225"/>
                        <a:pt x="19" y="228"/>
                        <a:pt x="17" y="231"/>
                      </a:cubicBezTo>
                      <a:cubicBezTo>
                        <a:pt x="17" y="231"/>
                        <a:pt x="17" y="231"/>
                        <a:pt x="17" y="231"/>
                      </a:cubicBezTo>
                      <a:cubicBezTo>
                        <a:pt x="16" y="234"/>
                        <a:pt x="14" y="237"/>
                        <a:pt x="13" y="240"/>
                      </a:cubicBezTo>
                      <a:cubicBezTo>
                        <a:pt x="13" y="241"/>
                        <a:pt x="13" y="241"/>
                        <a:pt x="13" y="241"/>
                      </a:cubicBezTo>
                      <a:cubicBezTo>
                        <a:pt x="11" y="243"/>
                        <a:pt x="10" y="246"/>
                        <a:pt x="9" y="248"/>
                      </a:cubicBezTo>
                      <a:cubicBezTo>
                        <a:pt x="9" y="249"/>
                        <a:pt x="9" y="249"/>
                        <a:pt x="9" y="250"/>
                      </a:cubicBezTo>
                      <a:cubicBezTo>
                        <a:pt x="8" y="252"/>
                        <a:pt x="7" y="255"/>
                        <a:pt x="6" y="257"/>
                      </a:cubicBezTo>
                      <a:cubicBezTo>
                        <a:pt x="6" y="258"/>
                        <a:pt x="6" y="259"/>
                        <a:pt x="6" y="259"/>
                      </a:cubicBezTo>
                      <a:cubicBezTo>
                        <a:pt x="5" y="262"/>
                        <a:pt x="5" y="264"/>
                        <a:pt x="4" y="266"/>
                      </a:cubicBezTo>
                      <a:cubicBezTo>
                        <a:pt x="4" y="267"/>
                        <a:pt x="4" y="268"/>
                        <a:pt x="3" y="269"/>
                      </a:cubicBezTo>
                      <a:cubicBezTo>
                        <a:pt x="3" y="271"/>
                        <a:pt x="3" y="274"/>
                        <a:pt x="2" y="276"/>
                      </a:cubicBezTo>
                      <a:cubicBezTo>
                        <a:pt x="2" y="277"/>
                        <a:pt x="2" y="278"/>
                        <a:pt x="2" y="279"/>
                      </a:cubicBezTo>
                      <a:cubicBezTo>
                        <a:pt x="1" y="281"/>
                        <a:pt x="1" y="283"/>
                        <a:pt x="1" y="286"/>
                      </a:cubicBezTo>
                      <a:cubicBezTo>
                        <a:pt x="1" y="287"/>
                        <a:pt x="1" y="288"/>
                        <a:pt x="1" y="289"/>
                      </a:cubicBezTo>
                      <a:cubicBezTo>
                        <a:pt x="0" y="292"/>
                        <a:pt x="0" y="295"/>
                        <a:pt x="0" y="298"/>
                      </a:cubicBezTo>
                      <a:cubicBezTo>
                        <a:pt x="0" y="343"/>
                        <a:pt x="20" y="384"/>
                        <a:pt x="52" y="411"/>
                      </a:cubicBezTo>
                      <a:cubicBezTo>
                        <a:pt x="61" y="418"/>
                        <a:pt x="70" y="424"/>
                        <a:pt x="79" y="429"/>
                      </a:cubicBezTo>
                      <a:cubicBezTo>
                        <a:pt x="83" y="431"/>
                        <a:pt x="87" y="433"/>
                        <a:pt x="92" y="435"/>
                      </a:cubicBezTo>
                      <a:cubicBezTo>
                        <a:pt x="96" y="436"/>
                        <a:pt x="100" y="438"/>
                        <a:pt x="104" y="439"/>
                      </a:cubicBezTo>
                      <a:cubicBezTo>
                        <a:pt x="108" y="441"/>
                        <a:pt x="113" y="442"/>
                        <a:pt x="117" y="443"/>
                      </a:cubicBezTo>
                      <a:cubicBezTo>
                        <a:pt x="122" y="444"/>
                        <a:pt x="126" y="444"/>
                        <a:pt x="131" y="445"/>
                      </a:cubicBezTo>
                      <a:cubicBezTo>
                        <a:pt x="136" y="445"/>
                        <a:pt x="142" y="445"/>
                        <a:pt x="147" y="445"/>
                      </a:cubicBezTo>
                      <a:cubicBezTo>
                        <a:pt x="152" y="445"/>
                        <a:pt x="157" y="445"/>
                        <a:pt x="162" y="445"/>
                      </a:cubicBezTo>
                      <a:cubicBezTo>
                        <a:pt x="190" y="445"/>
                        <a:pt x="232" y="445"/>
                        <a:pt x="278" y="445"/>
                      </a:cubicBezTo>
                      <a:cubicBezTo>
                        <a:pt x="346" y="445"/>
                        <a:pt x="421" y="445"/>
                        <a:pt x="466" y="445"/>
                      </a:cubicBezTo>
                      <a:cubicBezTo>
                        <a:pt x="469" y="445"/>
                        <a:pt x="471" y="445"/>
                        <a:pt x="472" y="445"/>
                      </a:cubicBezTo>
                      <a:cubicBezTo>
                        <a:pt x="480" y="445"/>
                        <a:pt x="480" y="445"/>
                        <a:pt x="480" y="445"/>
                      </a:cubicBezTo>
                      <a:cubicBezTo>
                        <a:pt x="484" y="445"/>
                        <a:pt x="495" y="445"/>
                        <a:pt x="502" y="445"/>
                      </a:cubicBezTo>
                      <a:cubicBezTo>
                        <a:pt x="551" y="445"/>
                        <a:pt x="551" y="445"/>
                        <a:pt x="551" y="445"/>
                      </a:cubicBezTo>
                      <a:cubicBezTo>
                        <a:pt x="621" y="444"/>
                        <a:pt x="676" y="388"/>
                        <a:pt x="676" y="320"/>
                      </a:cubicBezTo>
                      <a:cubicBezTo>
                        <a:pt x="676" y="256"/>
                        <a:pt x="629" y="204"/>
                        <a:pt x="568" y="195"/>
                      </a:cubicBezTo>
                    </a:path>
                  </a:pathLst>
                </a:custGeom>
                <a:solidFill>
                  <a:srgbClr val="0072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sp>
              <p:nvSpPr>
                <p:cNvPr id="77" name="Freeform 12"/>
                <p:cNvSpPr>
                  <a:spLocks noEditPoints="1"/>
                </p:cNvSpPr>
                <p:nvPr/>
              </p:nvSpPr>
              <p:spPr bwMode="auto">
                <a:xfrm>
                  <a:off x="4942457" y="5171160"/>
                  <a:ext cx="26858" cy="68574"/>
                </a:xfrm>
                <a:custGeom>
                  <a:avLst/>
                  <a:gdLst>
                    <a:gd name="T0" fmla="*/ 20 w 20"/>
                    <a:gd name="T1" fmla="*/ 0 h 51"/>
                    <a:gd name="T2" fmla="*/ 0 w 20"/>
                    <a:gd name="T3" fmla="*/ 51 h 51"/>
                    <a:gd name="T4" fmla="*/ 0 w 20"/>
                    <a:gd name="T5" fmla="*/ 51 h 51"/>
                    <a:gd name="T6" fmla="*/ 1 w 20"/>
                    <a:gd name="T7" fmla="*/ 46 h 51"/>
                    <a:gd name="T8" fmla="*/ 2 w 20"/>
                    <a:gd name="T9" fmla="*/ 43 h 51"/>
                    <a:gd name="T10" fmla="*/ 4 w 20"/>
                    <a:gd name="T11" fmla="*/ 36 h 51"/>
                    <a:gd name="T12" fmla="*/ 4 w 20"/>
                    <a:gd name="T13" fmla="*/ 34 h 51"/>
                    <a:gd name="T14" fmla="*/ 7 w 20"/>
                    <a:gd name="T15" fmla="*/ 27 h 51"/>
                    <a:gd name="T16" fmla="*/ 7 w 20"/>
                    <a:gd name="T17" fmla="*/ 25 h 51"/>
                    <a:gd name="T18" fmla="*/ 11 w 20"/>
                    <a:gd name="T19" fmla="*/ 18 h 51"/>
                    <a:gd name="T20" fmla="*/ 11 w 20"/>
                    <a:gd name="T21" fmla="*/ 17 h 51"/>
                    <a:gd name="T22" fmla="*/ 15 w 20"/>
                    <a:gd name="T23" fmla="*/ 8 h 51"/>
                    <a:gd name="T24" fmla="*/ 15 w 20"/>
                    <a:gd name="T25" fmla="*/ 8 h 51"/>
                    <a:gd name="T26" fmla="*/ 20 w 20"/>
                    <a:gd name="T27" fmla="*/ 0 h 51"/>
                    <a:gd name="T28" fmla="*/ 20 w 20"/>
                    <a:gd name="T29" fmla="*/ 0 h 51"/>
                    <a:gd name="T30" fmla="*/ 20 w 20"/>
                    <a:gd name="T31" fmla="*/ 0 h 51"/>
                    <a:gd name="T32" fmla="*/ 20 w 20"/>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51">
                      <a:moveTo>
                        <a:pt x="20" y="0"/>
                      </a:moveTo>
                      <a:cubicBezTo>
                        <a:pt x="10" y="16"/>
                        <a:pt x="4" y="33"/>
                        <a:pt x="0" y="51"/>
                      </a:cubicBezTo>
                      <a:cubicBezTo>
                        <a:pt x="0" y="51"/>
                        <a:pt x="0" y="51"/>
                        <a:pt x="0" y="51"/>
                      </a:cubicBezTo>
                      <a:cubicBezTo>
                        <a:pt x="1" y="49"/>
                        <a:pt x="1" y="48"/>
                        <a:pt x="1" y="46"/>
                      </a:cubicBezTo>
                      <a:cubicBezTo>
                        <a:pt x="2" y="45"/>
                        <a:pt x="2" y="44"/>
                        <a:pt x="2" y="43"/>
                      </a:cubicBezTo>
                      <a:cubicBezTo>
                        <a:pt x="3" y="41"/>
                        <a:pt x="3" y="39"/>
                        <a:pt x="4" y="36"/>
                      </a:cubicBezTo>
                      <a:cubicBezTo>
                        <a:pt x="4" y="36"/>
                        <a:pt x="4" y="35"/>
                        <a:pt x="4" y="34"/>
                      </a:cubicBezTo>
                      <a:cubicBezTo>
                        <a:pt x="5" y="32"/>
                        <a:pt x="6" y="29"/>
                        <a:pt x="7" y="27"/>
                      </a:cubicBezTo>
                      <a:cubicBezTo>
                        <a:pt x="7" y="26"/>
                        <a:pt x="7" y="26"/>
                        <a:pt x="7" y="25"/>
                      </a:cubicBezTo>
                      <a:cubicBezTo>
                        <a:pt x="8" y="23"/>
                        <a:pt x="9" y="20"/>
                        <a:pt x="11" y="18"/>
                      </a:cubicBezTo>
                      <a:cubicBezTo>
                        <a:pt x="11" y="17"/>
                        <a:pt x="11" y="17"/>
                        <a:pt x="11" y="17"/>
                      </a:cubicBezTo>
                      <a:cubicBezTo>
                        <a:pt x="12" y="14"/>
                        <a:pt x="14" y="11"/>
                        <a:pt x="15" y="8"/>
                      </a:cubicBezTo>
                      <a:cubicBezTo>
                        <a:pt x="15" y="8"/>
                        <a:pt x="15" y="8"/>
                        <a:pt x="15" y="8"/>
                      </a:cubicBezTo>
                      <a:cubicBezTo>
                        <a:pt x="17" y="5"/>
                        <a:pt x="18" y="3"/>
                        <a:pt x="20" y="0"/>
                      </a:cubicBezTo>
                      <a:moveTo>
                        <a:pt x="20" y="0"/>
                      </a:moveTo>
                      <a:cubicBezTo>
                        <a:pt x="20" y="0"/>
                        <a:pt x="20" y="0"/>
                        <a:pt x="20" y="0"/>
                      </a:cubicBezTo>
                      <a:cubicBezTo>
                        <a:pt x="20" y="0"/>
                        <a:pt x="20" y="0"/>
                        <a:pt x="20" y="0"/>
                      </a:cubicBezTo>
                    </a:path>
                  </a:pathLst>
                </a:custGeom>
                <a:solidFill>
                  <a:srgbClr val="7F8FA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sp>
              <p:nvSpPr>
                <p:cNvPr id="78" name="Freeform 13"/>
                <p:cNvSpPr>
                  <a:spLocks/>
                </p:cNvSpPr>
                <p:nvPr/>
              </p:nvSpPr>
              <p:spPr bwMode="auto">
                <a:xfrm>
                  <a:off x="4942457" y="5171160"/>
                  <a:ext cx="410301" cy="300011"/>
                </a:xfrm>
                <a:custGeom>
                  <a:avLst/>
                  <a:gdLst>
                    <a:gd name="T0" fmla="*/ 303 w 303"/>
                    <a:gd name="T1" fmla="*/ 0 h 222"/>
                    <a:gd name="T2" fmla="*/ 20 w 303"/>
                    <a:gd name="T3" fmla="*/ 0 h 222"/>
                    <a:gd name="T4" fmla="*/ 20 w 303"/>
                    <a:gd name="T5" fmla="*/ 0 h 222"/>
                    <a:gd name="T6" fmla="*/ 20 w 303"/>
                    <a:gd name="T7" fmla="*/ 0 h 222"/>
                    <a:gd name="T8" fmla="*/ 20 w 303"/>
                    <a:gd name="T9" fmla="*/ 0 h 222"/>
                    <a:gd name="T10" fmla="*/ 20 w 303"/>
                    <a:gd name="T11" fmla="*/ 0 h 222"/>
                    <a:gd name="T12" fmla="*/ 15 w 303"/>
                    <a:gd name="T13" fmla="*/ 8 h 222"/>
                    <a:gd name="T14" fmla="*/ 15 w 303"/>
                    <a:gd name="T15" fmla="*/ 8 h 222"/>
                    <a:gd name="T16" fmla="*/ 11 w 303"/>
                    <a:gd name="T17" fmla="*/ 17 h 222"/>
                    <a:gd name="T18" fmla="*/ 11 w 303"/>
                    <a:gd name="T19" fmla="*/ 18 h 222"/>
                    <a:gd name="T20" fmla="*/ 7 w 303"/>
                    <a:gd name="T21" fmla="*/ 25 h 222"/>
                    <a:gd name="T22" fmla="*/ 7 w 303"/>
                    <a:gd name="T23" fmla="*/ 27 h 222"/>
                    <a:gd name="T24" fmla="*/ 4 w 303"/>
                    <a:gd name="T25" fmla="*/ 34 h 222"/>
                    <a:gd name="T26" fmla="*/ 4 w 303"/>
                    <a:gd name="T27" fmla="*/ 36 h 222"/>
                    <a:gd name="T28" fmla="*/ 2 w 303"/>
                    <a:gd name="T29" fmla="*/ 43 h 222"/>
                    <a:gd name="T30" fmla="*/ 1 w 303"/>
                    <a:gd name="T31" fmla="*/ 46 h 222"/>
                    <a:gd name="T32" fmla="*/ 0 w 303"/>
                    <a:gd name="T33" fmla="*/ 51 h 222"/>
                    <a:gd name="T34" fmla="*/ 251 w 303"/>
                    <a:gd name="T35" fmla="*/ 51 h 222"/>
                    <a:gd name="T36" fmla="*/ 251 w 303"/>
                    <a:gd name="T37" fmla="*/ 222 h 222"/>
                    <a:gd name="T38" fmla="*/ 303 w 303"/>
                    <a:gd name="T39" fmla="*/ 222 h 222"/>
                    <a:gd name="T40" fmla="*/ 303 w 303"/>
                    <a:gd name="T41"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222">
                      <a:moveTo>
                        <a:pt x="303" y="0"/>
                      </a:moveTo>
                      <a:cubicBezTo>
                        <a:pt x="20" y="0"/>
                        <a:pt x="20" y="0"/>
                        <a:pt x="20" y="0"/>
                      </a:cubicBezTo>
                      <a:cubicBezTo>
                        <a:pt x="20" y="0"/>
                        <a:pt x="20" y="0"/>
                        <a:pt x="20" y="0"/>
                      </a:cubicBezTo>
                      <a:cubicBezTo>
                        <a:pt x="20" y="0"/>
                        <a:pt x="20" y="0"/>
                        <a:pt x="20" y="0"/>
                      </a:cubicBezTo>
                      <a:cubicBezTo>
                        <a:pt x="20" y="0"/>
                        <a:pt x="20" y="0"/>
                        <a:pt x="20" y="0"/>
                      </a:cubicBezTo>
                      <a:cubicBezTo>
                        <a:pt x="20" y="0"/>
                        <a:pt x="20" y="0"/>
                        <a:pt x="20" y="0"/>
                      </a:cubicBezTo>
                      <a:cubicBezTo>
                        <a:pt x="18" y="3"/>
                        <a:pt x="17" y="5"/>
                        <a:pt x="15" y="8"/>
                      </a:cubicBezTo>
                      <a:cubicBezTo>
                        <a:pt x="15" y="8"/>
                        <a:pt x="15" y="8"/>
                        <a:pt x="15" y="8"/>
                      </a:cubicBezTo>
                      <a:cubicBezTo>
                        <a:pt x="14" y="11"/>
                        <a:pt x="12" y="14"/>
                        <a:pt x="11" y="17"/>
                      </a:cubicBezTo>
                      <a:cubicBezTo>
                        <a:pt x="11" y="18"/>
                        <a:pt x="11" y="18"/>
                        <a:pt x="11" y="18"/>
                      </a:cubicBezTo>
                      <a:cubicBezTo>
                        <a:pt x="9" y="20"/>
                        <a:pt x="8" y="23"/>
                        <a:pt x="7" y="25"/>
                      </a:cubicBezTo>
                      <a:cubicBezTo>
                        <a:pt x="7" y="26"/>
                        <a:pt x="7" y="26"/>
                        <a:pt x="7" y="27"/>
                      </a:cubicBezTo>
                      <a:cubicBezTo>
                        <a:pt x="6" y="29"/>
                        <a:pt x="5" y="32"/>
                        <a:pt x="4" y="34"/>
                      </a:cubicBezTo>
                      <a:cubicBezTo>
                        <a:pt x="4" y="35"/>
                        <a:pt x="4" y="36"/>
                        <a:pt x="4" y="36"/>
                      </a:cubicBezTo>
                      <a:cubicBezTo>
                        <a:pt x="3" y="39"/>
                        <a:pt x="3" y="41"/>
                        <a:pt x="2" y="43"/>
                      </a:cubicBezTo>
                      <a:cubicBezTo>
                        <a:pt x="2" y="44"/>
                        <a:pt x="2" y="45"/>
                        <a:pt x="1" y="46"/>
                      </a:cubicBezTo>
                      <a:cubicBezTo>
                        <a:pt x="1" y="48"/>
                        <a:pt x="1" y="49"/>
                        <a:pt x="0" y="51"/>
                      </a:cubicBezTo>
                      <a:cubicBezTo>
                        <a:pt x="251" y="51"/>
                        <a:pt x="251" y="51"/>
                        <a:pt x="251" y="51"/>
                      </a:cubicBezTo>
                      <a:cubicBezTo>
                        <a:pt x="251" y="222"/>
                        <a:pt x="251" y="222"/>
                        <a:pt x="251" y="222"/>
                      </a:cubicBezTo>
                      <a:cubicBezTo>
                        <a:pt x="269" y="222"/>
                        <a:pt x="287" y="222"/>
                        <a:pt x="303" y="222"/>
                      </a:cubicBezTo>
                      <a:cubicBezTo>
                        <a:pt x="303" y="0"/>
                        <a:pt x="303" y="0"/>
                        <a:pt x="303" y="0"/>
                      </a:cubicBezTo>
                    </a:path>
                  </a:pathLst>
                </a:custGeom>
                <a:solidFill>
                  <a:srgbClr val="00498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sp>
              <p:nvSpPr>
                <p:cNvPr id="79" name="Rectangle 14"/>
                <p:cNvSpPr>
                  <a:spLocks noChangeArrowheads="1"/>
                </p:cNvSpPr>
                <p:nvPr/>
              </p:nvSpPr>
              <p:spPr bwMode="auto">
                <a:xfrm>
                  <a:off x="4741878" y="5239734"/>
                  <a:ext cx="540020" cy="1169758"/>
                </a:xfrm>
                <a:prstGeom prst="rect">
                  <a:avLst/>
                </a:prstGeom>
                <a:solidFill>
                  <a:srgbClr val="0072C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sp>
              <p:nvSpPr>
                <p:cNvPr id="80" name="Rectangle 15"/>
                <p:cNvSpPr>
                  <a:spLocks noChangeArrowheads="1"/>
                </p:cNvSpPr>
                <p:nvPr/>
              </p:nvSpPr>
              <p:spPr bwMode="auto">
                <a:xfrm>
                  <a:off x="4741878" y="5239734"/>
                  <a:ext cx="540020" cy="1169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sp>
              <p:nvSpPr>
                <p:cNvPr id="81" name="Rectangle 16"/>
                <p:cNvSpPr>
                  <a:spLocks noChangeArrowheads="1"/>
                </p:cNvSpPr>
                <p:nvPr/>
              </p:nvSpPr>
              <p:spPr bwMode="auto">
                <a:xfrm>
                  <a:off x="4796166" y="5796326"/>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sp>
              <p:nvSpPr>
                <p:cNvPr id="82" name="Rectangle 17"/>
                <p:cNvSpPr>
                  <a:spLocks noChangeArrowheads="1"/>
                </p:cNvSpPr>
                <p:nvPr/>
              </p:nvSpPr>
              <p:spPr bwMode="auto">
                <a:xfrm>
                  <a:off x="4796166" y="5796326"/>
                  <a:ext cx="434302"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sp>
              <p:nvSpPr>
                <p:cNvPr id="83" name="Rectangle 18"/>
                <p:cNvSpPr>
                  <a:spLocks noChangeArrowheads="1"/>
                </p:cNvSpPr>
                <p:nvPr/>
              </p:nvSpPr>
              <p:spPr bwMode="auto">
                <a:xfrm>
                  <a:off x="4796166" y="5918045"/>
                  <a:ext cx="434302"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sp>
              <p:nvSpPr>
                <p:cNvPr id="84" name="Rectangle 19"/>
                <p:cNvSpPr>
                  <a:spLocks noChangeArrowheads="1"/>
                </p:cNvSpPr>
                <p:nvPr/>
              </p:nvSpPr>
              <p:spPr bwMode="auto">
                <a:xfrm>
                  <a:off x="4796166" y="5918045"/>
                  <a:ext cx="434302"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sp>
              <p:nvSpPr>
                <p:cNvPr id="85" name="Rectangle 20"/>
                <p:cNvSpPr>
                  <a:spLocks noChangeArrowheads="1"/>
                </p:cNvSpPr>
                <p:nvPr/>
              </p:nvSpPr>
              <p:spPr bwMode="auto">
                <a:xfrm>
                  <a:off x="4796166" y="6038621"/>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sp>
              <p:nvSpPr>
                <p:cNvPr id="86" name="Rectangle 21"/>
                <p:cNvSpPr>
                  <a:spLocks noChangeArrowheads="1"/>
                </p:cNvSpPr>
                <p:nvPr/>
              </p:nvSpPr>
              <p:spPr bwMode="auto">
                <a:xfrm>
                  <a:off x="4796166" y="6038621"/>
                  <a:ext cx="434302"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sp>
              <p:nvSpPr>
                <p:cNvPr id="87" name="Rectangle 22"/>
                <p:cNvSpPr>
                  <a:spLocks noChangeArrowheads="1"/>
                </p:cNvSpPr>
                <p:nvPr/>
              </p:nvSpPr>
              <p:spPr bwMode="auto">
                <a:xfrm>
                  <a:off x="4796166" y="6158625"/>
                  <a:ext cx="434302" cy="70860"/>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sp>
              <p:nvSpPr>
                <p:cNvPr id="88" name="Rectangle 23"/>
                <p:cNvSpPr>
                  <a:spLocks noChangeArrowheads="1"/>
                </p:cNvSpPr>
                <p:nvPr/>
              </p:nvSpPr>
              <p:spPr bwMode="auto">
                <a:xfrm>
                  <a:off x="4796166" y="6158625"/>
                  <a:ext cx="434302" cy="70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sp>
              <p:nvSpPr>
                <p:cNvPr id="89" name="Rectangle 24"/>
                <p:cNvSpPr>
                  <a:spLocks noChangeArrowheads="1"/>
                </p:cNvSpPr>
                <p:nvPr/>
              </p:nvSpPr>
              <p:spPr bwMode="auto">
                <a:xfrm>
                  <a:off x="4796166" y="5433455"/>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sp>
              <p:nvSpPr>
                <p:cNvPr id="90" name="Rectangle 25"/>
                <p:cNvSpPr>
                  <a:spLocks noChangeArrowheads="1"/>
                </p:cNvSpPr>
                <p:nvPr/>
              </p:nvSpPr>
              <p:spPr bwMode="auto">
                <a:xfrm>
                  <a:off x="4796166" y="5554031"/>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sp>
              <p:nvSpPr>
                <p:cNvPr id="91" name="Rectangle 26"/>
                <p:cNvSpPr>
                  <a:spLocks noChangeArrowheads="1"/>
                </p:cNvSpPr>
                <p:nvPr/>
              </p:nvSpPr>
              <p:spPr bwMode="auto">
                <a:xfrm>
                  <a:off x="4796166" y="5675750"/>
                  <a:ext cx="434302"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sp>
              <p:nvSpPr>
                <p:cNvPr id="92" name="Rectangle 27"/>
                <p:cNvSpPr>
                  <a:spLocks noChangeArrowheads="1"/>
                </p:cNvSpPr>
                <p:nvPr/>
              </p:nvSpPr>
              <p:spPr bwMode="auto">
                <a:xfrm>
                  <a:off x="4796166" y="5675750"/>
                  <a:ext cx="434302"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sp>
              <p:nvSpPr>
                <p:cNvPr id="93" name="Rectangle 28"/>
                <p:cNvSpPr>
                  <a:spLocks noChangeArrowheads="1"/>
                </p:cNvSpPr>
                <p:nvPr/>
              </p:nvSpPr>
              <p:spPr bwMode="auto">
                <a:xfrm>
                  <a:off x="4796166" y="5312880"/>
                  <a:ext cx="434302"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sp>
              <p:nvSpPr>
                <p:cNvPr id="94" name="Freeform 29"/>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close/>
                    </a:path>
                  </a:pathLst>
                </a:custGeom>
                <a:solidFill>
                  <a:srgbClr val="00498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sp>
              <p:nvSpPr>
                <p:cNvPr id="95" name="Freeform 30"/>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sp>
              <p:nvSpPr>
                <p:cNvPr id="96" name="Rectangle 31"/>
                <p:cNvSpPr>
                  <a:spLocks noChangeArrowheads="1"/>
                </p:cNvSpPr>
                <p:nvPr/>
              </p:nvSpPr>
              <p:spPr bwMode="auto">
                <a:xfrm>
                  <a:off x="4796166" y="5796326"/>
                  <a:ext cx="242295"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sp>
              <p:nvSpPr>
                <p:cNvPr id="97" name="Rectangle 32"/>
                <p:cNvSpPr>
                  <a:spLocks noChangeArrowheads="1"/>
                </p:cNvSpPr>
                <p:nvPr/>
              </p:nvSpPr>
              <p:spPr bwMode="auto">
                <a:xfrm>
                  <a:off x="4796166" y="5796326"/>
                  <a:ext cx="242295"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sp>
              <p:nvSpPr>
                <p:cNvPr id="98" name="Rectangle 33"/>
                <p:cNvSpPr>
                  <a:spLocks noChangeArrowheads="1"/>
                </p:cNvSpPr>
                <p:nvPr/>
              </p:nvSpPr>
              <p:spPr bwMode="auto">
                <a:xfrm>
                  <a:off x="4796166" y="5918045"/>
                  <a:ext cx="242295"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sp>
              <p:nvSpPr>
                <p:cNvPr id="99" name="Rectangle 34"/>
                <p:cNvSpPr>
                  <a:spLocks noChangeArrowheads="1"/>
                </p:cNvSpPr>
                <p:nvPr/>
              </p:nvSpPr>
              <p:spPr bwMode="auto">
                <a:xfrm>
                  <a:off x="4796166" y="5918045"/>
                  <a:ext cx="242295"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sp>
              <p:nvSpPr>
                <p:cNvPr id="100" name="Rectangle 35"/>
                <p:cNvSpPr>
                  <a:spLocks noChangeArrowheads="1"/>
                </p:cNvSpPr>
                <p:nvPr/>
              </p:nvSpPr>
              <p:spPr bwMode="auto">
                <a:xfrm>
                  <a:off x="4796166" y="6038621"/>
                  <a:ext cx="242295"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sp>
              <p:nvSpPr>
                <p:cNvPr id="101" name="Rectangle 36"/>
                <p:cNvSpPr>
                  <a:spLocks noChangeArrowheads="1"/>
                </p:cNvSpPr>
                <p:nvPr/>
              </p:nvSpPr>
              <p:spPr bwMode="auto">
                <a:xfrm>
                  <a:off x="4796166" y="6038621"/>
                  <a:ext cx="242295"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sp>
              <p:nvSpPr>
                <p:cNvPr id="102" name="Rectangle 37"/>
                <p:cNvSpPr>
                  <a:spLocks noChangeArrowheads="1"/>
                </p:cNvSpPr>
                <p:nvPr/>
              </p:nvSpPr>
              <p:spPr bwMode="auto">
                <a:xfrm>
                  <a:off x="4796166" y="6158625"/>
                  <a:ext cx="242295" cy="70860"/>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sp>
              <p:nvSpPr>
                <p:cNvPr id="103" name="Rectangle 38"/>
                <p:cNvSpPr>
                  <a:spLocks noChangeArrowheads="1"/>
                </p:cNvSpPr>
                <p:nvPr/>
              </p:nvSpPr>
              <p:spPr bwMode="auto">
                <a:xfrm>
                  <a:off x="4796166" y="6158625"/>
                  <a:ext cx="242295" cy="70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sp>
              <p:nvSpPr>
                <p:cNvPr id="104" name="Rectangle 39"/>
                <p:cNvSpPr>
                  <a:spLocks noChangeArrowheads="1"/>
                </p:cNvSpPr>
                <p:nvPr/>
              </p:nvSpPr>
              <p:spPr bwMode="auto">
                <a:xfrm>
                  <a:off x="4796166" y="5675750"/>
                  <a:ext cx="242295"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sp>
              <p:nvSpPr>
                <p:cNvPr id="105" name="Rectangle 40"/>
                <p:cNvSpPr>
                  <a:spLocks noChangeArrowheads="1"/>
                </p:cNvSpPr>
                <p:nvPr/>
              </p:nvSpPr>
              <p:spPr bwMode="auto">
                <a:xfrm>
                  <a:off x="4796166" y="5675750"/>
                  <a:ext cx="242295"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sp>
              <p:nvSpPr>
                <p:cNvPr id="106" name="Rectangle 41"/>
                <p:cNvSpPr>
                  <a:spLocks noChangeArrowheads="1"/>
                </p:cNvSpPr>
                <p:nvPr/>
              </p:nvSpPr>
              <p:spPr bwMode="auto">
                <a:xfrm>
                  <a:off x="4410437" y="5735181"/>
                  <a:ext cx="540020" cy="674311"/>
                </a:xfrm>
                <a:prstGeom prst="rect">
                  <a:avLst/>
                </a:prstGeom>
                <a:solidFill>
                  <a:srgbClr val="0072C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sp>
              <p:nvSpPr>
                <p:cNvPr id="107" name="Rectangle 42"/>
                <p:cNvSpPr>
                  <a:spLocks noChangeArrowheads="1"/>
                </p:cNvSpPr>
                <p:nvPr/>
              </p:nvSpPr>
              <p:spPr bwMode="auto">
                <a:xfrm>
                  <a:off x="4707020" y="6272344"/>
                  <a:ext cx="70289" cy="137148"/>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sp>
              <p:nvSpPr>
                <p:cNvPr id="108" name="Rectangle 43"/>
                <p:cNvSpPr>
                  <a:spLocks noChangeArrowheads="1"/>
                </p:cNvSpPr>
                <p:nvPr/>
              </p:nvSpPr>
              <p:spPr bwMode="auto">
                <a:xfrm>
                  <a:off x="4586444" y="6272344"/>
                  <a:ext cx="68574" cy="137148"/>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sp>
              <p:nvSpPr>
                <p:cNvPr id="109" name="Rectangle 44"/>
                <p:cNvSpPr>
                  <a:spLocks noChangeArrowheads="1"/>
                </p:cNvSpPr>
                <p:nvPr/>
              </p:nvSpPr>
              <p:spPr bwMode="auto">
                <a:xfrm>
                  <a:off x="4464153" y="5796326"/>
                  <a:ext cx="434873"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sp>
              <p:nvSpPr>
                <p:cNvPr id="110" name="Rectangle 45"/>
                <p:cNvSpPr>
                  <a:spLocks noChangeArrowheads="1"/>
                </p:cNvSpPr>
                <p:nvPr/>
              </p:nvSpPr>
              <p:spPr bwMode="auto">
                <a:xfrm>
                  <a:off x="4464153" y="5918045"/>
                  <a:ext cx="434873"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sp>
              <p:nvSpPr>
                <p:cNvPr id="111" name="Rectangle 46"/>
                <p:cNvSpPr>
                  <a:spLocks noChangeArrowheads="1"/>
                </p:cNvSpPr>
                <p:nvPr/>
              </p:nvSpPr>
              <p:spPr bwMode="auto">
                <a:xfrm>
                  <a:off x="4464153" y="6038621"/>
                  <a:ext cx="434873"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sp>
              <p:nvSpPr>
                <p:cNvPr id="112" name="Rectangle 47"/>
                <p:cNvSpPr>
                  <a:spLocks noChangeArrowheads="1"/>
                </p:cNvSpPr>
                <p:nvPr/>
              </p:nvSpPr>
              <p:spPr bwMode="auto">
                <a:xfrm>
                  <a:off x="4464153" y="6158625"/>
                  <a:ext cx="434873" cy="70860"/>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chemeClr val="tx2"/>
                    </a:solidFill>
                  </a:endParaRPr>
                </a:p>
              </p:txBody>
            </p:sp>
          </p:grpSp>
          <p:grpSp>
            <p:nvGrpSpPr>
              <p:cNvPr id="113" name="Group 15"/>
              <p:cNvGrpSpPr>
                <a:grpSpLocks/>
              </p:cNvGrpSpPr>
              <p:nvPr/>
            </p:nvGrpSpPr>
            <p:grpSpPr bwMode="auto">
              <a:xfrm>
                <a:off x="10929178" y="4532346"/>
                <a:ext cx="447811" cy="448734"/>
                <a:chOff x="6486765" y="4038601"/>
                <a:chExt cx="769794" cy="771574"/>
              </a:xfrm>
            </p:grpSpPr>
            <p:sp>
              <p:nvSpPr>
                <p:cNvPr id="114" name="Oval 7"/>
                <p:cNvSpPr>
                  <a:spLocks noChangeArrowheads="1"/>
                </p:cNvSpPr>
                <p:nvPr/>
              </p:nvSpPr>
              <p:spPr bwMode="auto">
                <a:xfrm>
                  <a:off x="6486765" y="4038601"/>
                  <a:ext cx="769794" cy="771574"/>
                </a:xfrm>
                <a:prstGeom prst="ellipse">
                  <a:avLst/>
                </a:prstGeom>
                <a:solidFill>
                  <a:srgbClr val="FFB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dirty="0">
                    <a:solidFill>
                      <a:schemeClr val="tx2"/>
                    </a:solidFill>
                  </a:endParaRPr>
                </a:p>
              </p:txBody>
            </p:sp>
            <p:sp>
              <p:nvSpPr>
                <p:cNvPr id="115" name="Freeform 8"/>
                <p:cNvSpPr>
                  <a:spLocks/>
                </p:cNvSpPr>
                <p:nvPr/>
              </p:nvSpPr>
              <p:spPr bwMode="auto">
                <a:xfrm>
                  <a:off x="6666119" y="4306906"/>
                  <a:ext cx="206336" cy="352447"/>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close/>
                    </a:path>
                  </a:pathLst>
                </a:custGeom>
                <a:solidFill>
                  <a:srgbClr val="FF8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dirty="0">
                    <a:solidFill>
                      <a:schemeClr val="tx2"/>
                    </a:solidFill>
                  </a:endParaRPr>
                </a:p>
              </p:txBody>
            </p:sp>
            <p:sp>
              <p:nvSpPr>
                <p:cNvPr id="116" name="Freeform 9"/>
                <p:cNvSpPr>
                  <a:spLocks/>
                </p:cNvSpPr>
                <p:nvPr/>
              </p:nvSpPr>
              <p:spPr bwMode="auto">
                <a:xfrm>
                  <a:off x="6666119" y="4306906"/>
                  <a:ext cx="206336" cy="352447"/>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dirty="0">
                    <a:solidFill>
                      <a:schemeClr val="tx2"/>
                    </a:solidFill>
                  </a:endParaRPr>
                </a:p>
              </p:txBody>
            </p:sp>
            <p:sp>
              <p:nvSpPr>
                <p:cNvPr id="117" name="Freeform 10"/>
                <p:cNvSpPr>
                  <a:spLocks/>
                </p:cNvSpPr>
                <p:nvPr/>
              </p:nvSpPr>
              <p:spPr bwMode="auto">
                <a:xfrm>
                  <a:off x="6872456" y="4306906"/>
                  <a:ext cx="204749" cy="352447"/>
                </a:xfrm>
                <a:custGeom>
                  <a:avLst/>
                  <a:gdLst>
                    <a:gd name="T0" fmla="*/ 0 w 230"/>
                    <a:gd name="T1" fmla="*/ 132 h 395"/>
                    <a:gd name="T2" fmla="*/ 0 w 230"/>
                    <a:gd name="T3" fmla="*/ 395 h 395"/>
                    <a:gd name="T4" fmla="*/ 230 w 230"/>
                    <a:gd name="T5" fmla="*/ 262 h 395"/>
                    <a:gd name="T6" fmla="*/ 230 w 230"/>
                    <a:gd name="T7" fmla="*/ 0 h 395"/>
                    <a:gd name="T8" fmla="*/ 0 w 230"/>
                    <a:gd name="T9" fmla="*/ 132 h 395"/>
                  </a:gdLst>
                  <a:ahLst/>
                  <a:cxnLst>
                    <a:cxn ang="0">
                      <a:pos x="T0" y="T1"/>
                    </a:cxn>
                    <a:cxn ang="0">
                      <a:pos x="T2" y="T3"/>
                    </a:cxn>
                    <a:cxn ang="0">
                      <a:pos x="T4" y="T5"/>
                    </a:cxn>
                    <a:cxn ang="0">
                      <a:pos x="T6" y="T7"/>
                    </a:cxn>
                    <a:cxn ang="0">
                      <a:pos x="T8" y="T9"/>
                    </a:cxn>
                  </a:cxnLst>
                  <a:rect l="0" t="0" r="r" b="b"/>
                  <a:pathLst>
                    <a:path w="230" h="395">
                      <a:moveTo>
                        <a:pt x="0" y="132"/>
                      </a:moveTo>
                      <a:lnTo>
                        <a:pt x="0" y="395"/>
                      </a:lnTo>
                      <a:lnTo>
                        <a:pt x="230" y="262"/>
                      </a:lnTo>
                      <a:lnTo>
                        <a:pt x="230" y="0"/>
                      </a:lnTo>
                      <a:lnTo>
                        <a:pt x="0" y="132"/>
                      </a:lnTo>
                      <a:close/>
                    </a:path>
                  </a:pathLst>
                </a:custGeom>
                <a:solidFill>
                  <a:srgbClr val="EB3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dirty="0">
                    <a:solidFill>
                      <a:schemeClr val="tx2"/>
                    </a:solidFill>
                  </a:endParaRPr>
                </a:p>
              </p:txBody>
            </p:sp>
            <p:sp>
              <p:nvSpPr>
                <p:cNvPr id="118" name="Freeform 11"/>
                <p:cNvSpPr>
                  <a:spLocks/>
                </p:cNvSpPr>
                <p:nvPr/>
              </p:nvSpPr>
              <p:spPr bwMode="auto">
                <a:xfrm>
                  <a:off x="6667706" y="4187835"/>
                  <a:ext cx="409498" cy="236553"/>
                </a:xfrm>
                <a:custGeom>
                  <a:avLst/>
                  <a:gdLst>
                    <a:gd name="T0" fmla="*/ 230 w 460"/>
                    <a:gd name="T1" fmla="*/ 265 h 265"/>
                    <a:gd name="T2" fmla="*/ 0 w 460"/>
                    <a:gd name="T3" fmla="*/ 130 h 265"/>
                    <a:gd name="T4" fmla="*/ 228 w 460"/>
                    <a:gd name="T5" fmla="*/ 0 h 265"/>
                    <a:gd name="T6" fmla="*/ 460 w 460"/>
                    <a:gd name="T7" fmla="*/ 130 h 265"/>
                    <a:gd name="T8" fmla="*/ 230 w 460"/>
                    <a:gd name="T9" fmla="*/ 265 h 265"/>
                  </a:gdLst>
                  <a:ahLst/>
                  <a:cxnLst>
                    <a:cxn ang="0">
                      <a:pos x="T0" y="T1"/>
                    </a:cxn>
                    <a:cxn ang="0">
                      <a:pos x="T2" y="T3"/>
                    </a:cxn>
                    <a:cxn ang="0">
                      <a:pos x="T4" y="T5"/>
                    </a:cxn>
                    <a:cxn ang="0">
                      <a:pos x="T6" y="T7"/>
                    </a:cxn>
                    <a:cxn ang="0">
                      <a:pos x="T8" y="T9"/>
                    </a:cxn>
                  </a:cxnLst>
                  <a:rect l="0" t="0" r="r" b="b"/>
                  <a:pathLst>
                    <a:path w="460" h="265">
                      <a:moveTo>
                        <a:pt x="230" y="265"/>
                      </a:moveTo>
                      <a:lnTo>
                        <a:pt x="0" y="130"/>
                      </a:lnTo>
                      <a:lnTo>
                        <a:pt x="228" y="0"/>
                      </a:lnTo>
                      <a:lnTo>
                        <a:pt x="460" y="130"/>
                      </a:lnTo>
                      <a:lnTo>
                        <a:pt x="230" y="265"/>
                      </a:lnTo>
                      <a:close/>
                    </a:path>
                  </a:pathLst>
                </a:custGeom>
                <a:solidFill>
                  <a:srgbClr val="FCD1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dirty="0">
                    <a:solidFill>
                      <a:schemeClr val="tx2"/>
                    </a:solidFill>
                  </a:endParaRPr>
                </a:p>
              </p:txBody>
            </p:sp>
            <p:sp>
              <p:nvSpPr>
                <p:cNvPr id="119" name="Freeform 18"/>
                <p:cNvSpPr>
                  <a:spLocks/>
                </p:cNvSpPr>
                <p:nvPr/>
              </p:nvSpPr>
              <p:spPr bwMode="auto">
                <a:xfrm>
                  <a:off x="6666119" y="4537108"/>
                  <a:ext cx="4761" cy="7939"/>
                </a:xfrm>
                <a:custGeom>
                  <a:avLst/>
                  <a:gdLst>
                    <a:gd name="T0" fmla="*/ 0 w 2"/>
                    <a:gd name="T1" fmla="*/ 0 h 4"/>
                    <a:gd name="T2" fmla="*/ 0 w 2"/>
                    <a:gd name="T3" fmla="*/ 2 h 4"/>
                    <a:gd name="T4" fmla="*/ 2 w 2"/>
                    <a:gd name="T5" fmla="*/ 4 h 4"/>
                    <a:gd name="T6" fmla="*/ 0 w 2"/>
                    <a:gd name="T7" fmla="*/ 0 h 4"/>
                  </a:gdLst>
                  <a:ahLst/>
                  <a:cxnLst>
                    <a:cxn ang="0">
                      <a:pos x="T0" y="T1"/>
                    </a:cxn>
                    <a:cxn ang="0">
                      <a:pos x="T2" y="T3"/>
                    </a:cxn>
                    <a:cxn ang="0">
                      <a:pos x="T4" y="T5"/>
                    </a:cxn>
                    <a:cxn ang="0">
                      <a:pos x="T6" y="T7"/>
                    </a:cxn>
                  </a:cxnLst>
                  <a:rect l="0" t="0" r="r" b="b"/>
                  <a:pathLst>
                    <a:path w="2" h="4">
                      <a:moveTo>
                        <a:pt x="0" y="0"/>
                      </a:moveTo>
                      <a:cubicBezTo>
                        <a:pt x="0" y="2"/>
                        <a:pt x="0" y="2"/>
                        <a:pt x="0" y="2"/>
                      </a:cubicBezTo>
                      <a:cubicBezTo>
                        <a:pt x="2" y="4"/>
                        <a:pt x="2" y="4"/>
                        <a:pt x="2" y="4"/>
                      </a:cubicBezTo>
                      <a:cubicBezTo>
                        <a:pt x="2" y="2"/>
                        <a:pt x="1" y="1"/>
                        <a:pt x="0" y="0"/>
                      </a:cubicBezTo>
                    </a:path>
                  </a:pathLst>
                </a:custGeom>
                <a:solidFill>
                  <a:srgbClr val="626DA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dirty="0">
                    <a:solidFill>
                      <a:schemeClr val="tx2"/>
                    </a:solidFill>
                  </a:endParaRPr>
                </a:p>
              </p:txBody>
            </p:sp>
          </p:grpSp>
          <p:grpSp>
            <p:nvGrpSpPr>
              <p:cNvPr id="120" name="Group 79"/>
              <p:cNvGrpSpPr>
                <a:grpSpLocks/>
              </p:cNvGrpSpPr>
              <p:nvPr/>
            </p:nvGrpSpPr>
            <p:grpSpPr bwMode="auto">
              <a:xfrm>
                <a:off x="9674937" y="4424818"/>
                <a:ext cx="441662" cy="568137"/>
                <a:chOff x="5444103" y="1382982"/>
                <a:chExt cx="698426" cy="898407"/>
              </a:xfrm>
            </p:grpSpPr>
            <p:sp>
              <p:nvSpPr>
                <p:cNvPr id="121" name="Freeform 18"/>
                <p:cNvSpPr>
                  <a:spLocks/>
                </p:cNvSpPr>
                <p:nvPr/>
              </p:nvSpPr>
              <p:spPr bwMode="auto">
                <a:xfrm>
                  <a:off x="6136180" y="2270278"/>
                  <a:ext cx="6349" cy="11111"/>
                </a:xfrm>
                <a:custGeom>
                  <a:avLst/>
                  <a:gdLst>
                    <a:gd name="T0" fmla="*/ 0 w 2"/>
                    <a:gd name="T1" fmla="*/ 0 h 4"/>
                    <a:gd name="T2" fmla="*/ 0 w 2"/>
                    <a:gd name="T3" fmla="*/ 2 h 4"/>
                    <a:gd name="T4" fmla="*/ 2 w 2"/>
                    <a:gd name="T5" fmla="*/ 4 h 4"/>
                    <a:gd name="T6" fmla="*/ 0 w 2"/>
                    <a:gd name="T7" fmla="*/ 0 h 4"/>
                  </a:gdLst>
                  <a:ahLst/>
                  <a:cxnLst>
                    <a:cxn ang="0">
                      <a:pos x="T0" y="T1"/>
                    </a:cxn>
                    <a:cxn ang="0">
                      <a:pos x="T2" y="T3"/>
                    </a:cxn>
                    <a:cxn ang="0">
                      <a:pos x="T4" y="T5"/>
                    </a:cxn>
                    <a:cxn ang="0">
                      <a:pos x="T6" y="T7"/>
                    </a:cxn>
                  </a:cxnLst>
                  <a:rect l="0" t="0" r="r" b="b"/>
                  <a:pathLst>
                    <a:path w="2" h="4">
                      <a:moveTo>
                        <a:pt x="0" y="0"/>
                      </a:moveTo>
                      <a:cubicBezTo>
                        <a:pt x="0" y="2"/>
                        <a:pt x="0" y="2"/>
                        <a:pt x="0" y="2"/>
                      </a:cubicBezTo>
                      <a:cubicBezTo>
                        <a:pt x="2" y="4"/>
                        <a:pt x="2" y="4"/>
                        <a:pt x="2" y="4"/>
                      </a:cubicBezTo>
                      <a:cubicBezTo>
                        <a:pt x="2" y="2"/>
                        <a:pt x="1" y="1"/>
                        <a:pt x="0" y="0"/>
                      </a:cubicBezTo>
                    </a:path>
                  </a:pathLst>
                </a:custGeom>
                <a:solidFill>
                  <a:srgbClr val="626DA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dirty="0">
                    <a:solidFill>
                      <a:schemeClr val="tx2"/>
                    </a:solidFill>
                  </a:endParaRPr>
                </a:p>
              </p:txBody>
            </p:sp>
            <p:sp>
              <p:nvSpPr>
                <p:cNvPr id="122" name="Oval 12"/>
                <p:cNvSpPr>
                  <a:spLocks noChangeArrowheads="1"/>
                </p:cNvSpPr>
                <p:nvPr/>
              </p:nvSpPr>
              <p:spPr bwMode="auto">
                <a:xfrm>
                  <a:off x="5444103" y="1382982"/>
                  <a:ext cx="692077" cy="696821"/>
                </a:xfrm>
                <a:prstGeom prst="ellipse">
                  <a:avLst/>
                </a:prstGeom>
                <a:solidFill>
                  <a:srgbClr val="00B294">
                    <a:alpha val="8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dirty="0">
                    <a:solidFill>
                      <a:schemeClr val="tx2"/>
                    </a:solidFill>
                  </a:endParaRPr>
                </a:p>
              </p:txBody>
            </p:sp>
            <p:sp>
              <p:nvSpPr>
                <p:cNvPr id="123" name="Freeform 13"/>
                <p:cNvSpPr>
                  <a:spLocks/>
                </p:cNvSpPr>
                <p:nvPr/>
              </p:nvSpPr>
              <p:spPr bwMode="auto">
                <a:xfrm>
                  <a:off x="5604423" y="1624250"/>
                  <a:ext cx="188893" cy="317458"/>
                </a:xfrm>
                <a:custGeom>
                  <a:avLst/>
                  <a:gdLst>
                    <a:gd name="T0" fmla="*/ 163 w 163"/>
                    <a:gd name="T1" fmla="*/ 90 h 275"/>
                    <a:gd name="T2" fmla="*/ 161 w 163"/>
                    <a:gd name="T3" fmla="*/ 275 h 275"/>
                    <a:gd name="T4" fmla="*/ 0 w 163"/>
                    <a:gd name="T5" fmla="*/ 183 h 275"/>
                    <a:gd name="T6" fmla="*/ 0 w 163"/>
                    <a:gd name="T7" fmla="*/ 0 h 275"/>
                    <a:gd name="T8" fmla="*/ 163 w 163"/>
                    <a:gd name="T9" fmla="*/ 90 h 275"/>
                  </a:gdLst>
                  <a:ahLst/>
                  <a:cxnLst>
                    <a:cxn ang="0">
                      <a:pos x="T0" y="T1"/>
                    </a:cxn>
                    <a:cxn ang="0">
                      <a:pos x="T2" y="T3"/>
                    </a:cxn>
                    <a:cxn ang="0">
                      <a:pos x="T4" y="T5"/>
                    </a:cxn>
                    <a:cxn ang="0">
                      <a:pos x="T6" y="T7"/>
                    </a:cxn>
                    <a:cxn ang="0">
                      <a:pos x="T8" y="T9"/>
                    </a:cxn>
                  </a:cxnLst>
                  <a:rect l="0" t="0" r="r" b="b"/>
                  <a:pathLst>
                    <a:path w="163" h="275">
                      <a:moveTo>
                        <a:pt x="163" y="90"/>
                      </a:moveTo>
                      <a:lnTo>
                        <a:pt x="161" y="275"/>
                      </a:lnTo>
                      <a:lnTo>
                        <a:pt x="0" y="183"/>
                      </a:lnTo>
                      <a:lnTo>
                        <a:pt x="0" y="0"/>
                      </a:lnTo>
                      <a:lnTo>
                        <a:pt x="163" y="90"/>
                      </a:lnTo>
                      <a:close/>
                    </a:path>
                  </a:pathLst>
                </a:custGeom>
                <a:solidFill>
                  <a:srgbClr val="009E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dirty="0">
                    <a:solidFill>
                      <a:schemeClr val="tx2"/>
                    </a:solidFill>
                  </a:endParaRPr>
                </a:p>
              </p:txBody>
            </p:sp>
            <p:sp>
              <p:nvSpPr>
                <p:cNvPr id="124" name="Freeform 14"/>
                <p:cNvSpPr>
                  <a:spLocks/>
                </p:cNvSpPr>
                <p:nvPr/>
              </p:nvSpPr>
              <p:spPr bwMode="auto">
                <a:xfrm>
                  <a:off x="5790141" y="1624250"/>
                  <a:ext cx="185717" cy="317458"/>
                </a:xfrm>
                <a:custGeom>
                  <a:avLst/>
                  <a:gdLst>
                    <a:gd name="T0" fmla="*/ 2 w 161"/>
                    <a:gd name="T1" fmla="*/ 90 h 275"/>
                    <a:gd name="T2" fmla="*/ 0 w 161"/>
                    <a:gd name="T3" fmla="*/ 275 h 275"/>
                    <a:gd name="T4" fmla="*/ 161 w 161"/>
                    <a:gd name="T5" fmla="*/ 183 h 275"/>
                    <a:gd name="T6" fmla="*/ 161 w 161"/>
                    <a:gd name="T7" fmla="*/ 0 h 275"/>
                    <a:gd name="T8" fmla="*/ 2 w 161"/>
                    <a:gd name="T9" fmla="*/ 90 h 275"/>
                  </a:gdLst>
                  <a:ahLst/>
                  <a:cxnLst>
                    <a:cxn ang="0">
                      <a:pos x="T0" y="T1"/>
                    </a:cxn>
                    <a:cxn ang="0">
                      <a:pos x="T2" y="T3"/>
                    </a:cxn>
                    <a:cxn ang="0">
                      <a:pos x="T4" y="T5"/>
                    </a:cxn>
                    <a:cxn ang="0">
                      <a:pos x="T6" y="T7"/>
                    </a:cxn>
                    <a:cxn ang="0">
                      <a:pos x="T8" y="T9"/>
                    </a:cxn>
                  </a:cxnLst>
                  <a:rect l="0" t="0" r="r" b="b"/>
                  <a:pathLst>
                    <a:path w="161" h="275">
                      <a:moveTo>
                        <a:pt x="2" y="90"/>
                      </a:moveTo>
                      <a:lnTo>
                        <a:pt x="0" y="275"/>
                      </a:lnTo>
                      <a:lnTo>
                        <a:pt x="161" y="183"/>
                      </a:lnTo>
                      <a:lnTo>
                        <a:pt x="161" y="0"/>
                      </a:lnTo>
                      <a:lnTo>
                        <a:pt x="2" y="90"/>
                      </a:lnTo>
                      <a:close/>
                    </a:path>
                  </a:pathLst>
                </a:custGeom>
                <a:solidFill>
                  <a:srgbClr val="0072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dirty="0">
                    <a:solidFill>
                      <a:schemeClr val="tx2"/>
                    </a:solidFill>
                  </a:endParaRPr>
                </a:p>
              </p:txBody>
            </p:sp>
            <p:sp>
              <p:nvSpPr>
                <p:cNvPr id="125" name="Freeform 15"/>
                <p:cNvSpPr>
                  <a:spLocks/>
                </p:cNvSpPr>
                <p:nvPr/>
              </p:nvSpPr>
              <p:spPr bwMode="auto">
                <a:xfrm>
                  <a:off x="5604423" y="1519489"/>
                  <a:ext cx="371436" cy="212697"/>
                </a:xfrm>
                <a:custGeom>
                  <a:avLst/>
                  <a:gdLst>
                    <a:gd name="T0" fmla="*/ 163 w 322"/>
                    <a:gd name="T1" fmla="*/ 185 h 185"/>
                    <a:gd name="T2" fmla="*/ 0 w 322"/>
                    <a:gd name="T3" fmla="*/ 90 h 185"/>
                    <a:gd name="T4" fmla="*/ 161 w 322"/>
                    <a:gd name="T5" fmla="*/ 0 h 185"/>
                    <a:gd name="T6" fmla="*/ 322 w 322"/>
                    <a:gd name="T7" fmla="*/ 90 h 185"/>
                    <a:gd name="T8" fmla="*/ 163 w 322"/>
                    <a:gd name="T9" fmla="*/ 185 h 185"/>
                  </a:gdLst>
                  <a:ahLst/>
                  <a:cxnLst>
                    <a:cxn ang="0">
                      <a:pos x="T0" y="T1"/>
                    </a:cxn>
                    <a:cxn ang="0">
                      <a:pos x="T2" y="T3"/>
                    </a:cxn>
                    <a:cxn ang="0">
                      <a:pos x="T4" y="T5"/>
                    </a:cxn>
                    <a:cxn ang="0">
                      <a:pos x="T6" y="T7"/>
                    </a:cxn>
                    <a:cxn ang="0">
                      <a:pos x="T8" y="T9"/>
                    </a:cxn>
                  </a:cxnLst>
                  <a:rect l="0" t="0" r="r" b="b"/>
                  <a:pathLst>
                    <a:path w="322" h="185">
                      <a:moveTo>
                        <a:pt x="163" y="185"/>
                      </a:moveTo>
                      <a:lnTo>
                        <a:pt x="0" y="90"/>
                      </a:lnTo>
                      <a:lnTo>
                        <a:pt x="161" y="0"/>
                      </a:lnTo>
                      <a:lnTo>
                        <a:pt x="322" y="90"/>
                      </a:lnTo>
                      <a:lnTo>
                        <a:pt x="163" y="185"/>
                      </a:lnTo>
                      <a:close/>
                    </a:path>
                  </a:pathLst>
                </a:custGeom>
                <a:solidFill>
                  <a:srgbClr val="55D45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dirty="0">
                    <a:solidFill>
                      <a:schemeClr val="tx2"/>
                    </a:solidFill>
                  </a:endParaRPr>
                </a:p>
              </p:txBody>
            </p:sp>
          </p:grpSp>
          <p:grpSp>
            <p:nvGrpSpPr>
              <p:cNvPr id="126" name="Group 76"/>
              <p:cNvGrpSpPr>
                <a:grpSpLocks/>
              </p:cNvGrpSpPr>
              <p:nvPr/>
            </p:nvGrpSpPr>
            <p:grpSpPr bwMode="auto">
              <a:xfrm>
                <a:off x="10029786" y="3791611"/>
                <a:ext cx="593009" cy="596321"/>
                <a:chOff x="6159088" y="4857080"/>
                <a:chExt cx="852262" cy="858268"/>
              </a:xfrm>
            </p:grpSpPr>
            <p:sp>
              <p:nvSpPr>
                <p:cNvPr id="127" name="Freeform 16"/>
                <p:cNvSpPr>
                  <a:spLocks/>
                </p:cNvSpPr>
                <p:nvPr/>
              </p:nvSpPr>
              <p:spPr bwMode="auto">
                <a:xfrm>
                  <a:off x="6159088" y="4857080"/>
                  <a:ext cx="852262" cy="858268"/>
                </a:xfrm>
                <a:prstGeom prst="ellipse">
                  <a:avLst/>
                </a:prstGeom>
                <a:solidFill>
                  <a:srgbClr val="5364B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dirty="0">
                    <a:solidFill>
                      <a:schemeClr val="tx2"/>
                    </a:solidFill>
                  </a:endParaRPr>
                </a:p>
              </p:txBody>
            </p:sp>
            <p:sp>
              <p:nvSpPr>
                <p:cNvPr id="128" name="Freeform 19"/>
                <p:cNvSpPr>
                  <a:spLocks/>
                </p:cNvSpPr>
                <p:nvPr/>
              </p:nvSpPr>
              <p:spPr bwMode="auto">
                <a:xfrm>
                  <a:off x="6357473" y="5155884"/>
                  <a:ext cx="228539" cy="390989"/>
                </a:xfrm>
                <a:custGeom>
                  <a:avLst/>
                  <a:gdLst>
                    <a:gd name="T0" fmla="*/ 304 w 304"/>
                    <a:gd name="T1" fmla="*/ 173 h 521"/>
                    <a:gd name="T2" fmla="*/ 304 w 304"/>
                    <a:gd name="T3" fmla="*/ 521 h 521"/>
                    <a:gd name="T4" fmla="*/ 0 w 304"/>
                    <a:gd name="T5" fmla="*/ 346 h 521"/>
                    <a:gd name="T6" fmla="*/ 0 w 304"/>
                    <a:gd name="T7" fmla="*/ 0 h 521"/>
                    <a:gd name="T8" fmla="*/ 304 w 304"/>
                    <a:gd name="T9" fmla="*/ 173 h 521"/>
                  </a:gdLst>
                  <a:ahLst/>
                  <a:cxnLst>
                    <a:cxn ang="0">
                      <a:pos x="T0" y="T1"/>
                    </a:cxn>
                    <a:cxn ang="0">
                      <a:pos x="T2" y="T3"/>
                    </a:cxn>
                    <a:cxn ang="0">
                      <a:pos x="T4" y="T5"/>
                    </a:cxn>
                    <a:cxn ang="0">
                      <a:pos x="T6" y="T7"/>
                    </a:cxn>
                    <a:cxn ang="0">
                      <a:pos x="T8" y="T9"/>
                    </a:cxn>
                  </a:cxnLst>
                  <a:rect l="0" t="0" r="r" b="b"/>
                  <a:pathLst>
                    <a:path w="304" h="521">
                      <a:moveTo>
                        <a:pt x="304" y="173"/>
                      </a:moveTo>
                      <a:lnTo>
                        <a:pt x="304" y="521"/>
                      </a:lnTo>
                      <a:lnTo>
                        <a:pt x="0" y="346"/>
                      </a:lnTo>
                      <a:lnTo>
                        <a:pt x="0" y="0"/>
                      </a:lnTo>
                      <a:lnTo>
                        <a:pt x="304" y="173"/>
                      </a:lnTo>
                      <a:close/>
                    </a:path>
                  </a:pathLst>
                </a:custGeom>
                <a:solidFill>
                  <a:srgbClr val="68217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dirty="0">
                    <a:solidFill>
                      <a:schemeClr val="tx2"/>
                    </a:solidFill>
                  </a:endParaRPr>
                </a:p>
              </p:txBody>
            </p:sp>
            <p:sp>
              <p:nvSpPr>
                <p:cNvPr id="129" name="Freeform 20"/>
                <p:cNvSpPr>
                  <a:spLocks/>
                </p:cNvSpPr>
                <p:nvPr/>
              </p:nvSpPr>
              <p:spPr bwMode="auto">
                <a:xfrm>
                  <a:off x="6586013" y="5155884"/>
                  <a:ext cx="228539" cy="390989"/>
                </a:xfrm>
                <a:custGeom>
                  <a:avLst/>
                  <a:gdLst>
                    <a:gd name="T0" fmla="*/ 0 w 303"/>
                    <a:gd name="T1" fmla="*/ 173 h 521"/>
                    <a:gd name="T2" fmla="*/ 0 w 303"/>
                    <a:gd name="T3" fmla="*/ 521 h 521"/>
                    <a:gd name="T4" fmla="*/ 303 w 303"/>
                    <a:gd name="T5" fmla="*/ 346 h 521"/>
                    <a:gd name="T6" fmla="*/ 303 w 303"/>
                    <a:gd name="T7" fmla="*/ 0 h 521"/>
                    <a:gd name="T8" fmla="*/ 0 w 303"/>
                    <a:gd name="T9" fmla="*/ 173 h 521"/>
                  </a:gdLst>
                  <a:ahLst/>
                  <a:cxnLst>
                    <a:cxn ang="0">
                      <a:pos x="T0" y="T1"/>
                    </a:cxn>
                    <a:cxn ang="0">
                      <a:pos x="T2" y="T3"/>
                    </a:cxn>
                    <a:cxn ang="0">
                      <a:pos x="T4" y="T5"/>
                    </a:cxn>
                    <a:cxn ang="0">
                      <a:pos x="T6" y="T7"/>
                    </a:cxn>
                    <a:cxn ang="0">
                      <a:pos x="T8" y="T9"/>
                    </a:cxn>
                  </a:cxnLst>
                  <a:rect l="0" t="0" r="r" b="b"/>
                  <a:pathLst>
                    <a:path w="303" h="521">
                      <a:moveTo>
                        <a:pt x="0" y="173"/>
                      </a:moveTo>
                      <a:lnTo>
                        <a:pt x="0" y="521"/>
                      </a:lnTo>
                      <a:lnTo>
                        <a:pt x="303" y="346"/>
                      </a:lnTo>
                      <a:lnTo>
                        <a:pt x="303" y="0"/>
                      </a:lnTo>
                      <a:lnTo>
                        <a:pt x="0" y="173"/>
                      </a:lnTo>
                      <a:close/>
                    </a:path>
                  </a:pathLst>
                </a:custGeom>
                <a:solidFill>
                  <a:srgbClr val="44235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dirty="0">
                    <a:solidFill>
                      <a:schemeClr val="tx2"/>
                    </a:solidFill>
                  </a:endParaRPr>
                </a:p>
              </p:txBody>
            </p:sp>
            <p:sp>
              <p:nvSpPr>
                <p:cNvPr id="130" name="Freeform 21"/>
                <p:cNvSpPr>
                  <a:spLocks/>
                </p:cNvSpPr>
                <p:nvPr/>
              </p:nvSpPr>
              <p:spPr bwMode="auto">
                <a:xfrm>
                  <a:off x="6357473" y="5023966"/>
                  <a:ext cx="457079" cy="260659"/>
                </a:xfrm>
                <a:custGeom>
                  <a:avLst/>
                  <a:gdLst>
                    <a:gd name="T0" fmla="*/ 304 w 607"/>
                    <a:gd name="T1" fmla="*/ 348 h 348"/>
                    <a:gd name="T2" fmla="*/ 0 w 607"/>
                    <a:gd name="T3" fmla="*/ 171 h 348"/>
                    <a:gd name="T4" fmla="*/ 304 w 607"/>
                    <a:gd name="T5" fmla="*/ 0 h 348"/>
                    <a:gd name="T6" fmla="*/ 607 w 607"/>
                    <a:gd name="T7" fmla="*/ 171 h 348"/>
                    <a:gd name="T8" fmla="*/ 304 w 607"/>
                    <a:gd name="T9" fmla="*/ 348 h 348"/>
                  </a:gdLst>
                  <a:ahLst/>
                  <a:cxnLst>
                    <a:cxn ang="0">
                      <a:pos x="T0" y="T1"/>
                    </a:cxn>
                    <a:cxn ang="0">
                      <a:pos x="T2" y="T3"/>
                    </a:cxn>
                    <a:cxn ang="0">
                      <a:pos x="T4" y="T5"/>
                    </a:cxn>
                    <a:cxn ang="0">
                      <a:pos x="T6" y="T7"/>
                    </a:cxn>
                    <a:cxn ang="0">
                      <a:pos x="T8" y="T9"/>
                    </a:cxn>
                  </a:cxnLst>
                  <a:rect l="0" t="0" r="r" b="b"/>
                  <a:pathLst>
                    <a:path w="607" h="348">
                      <a:moveTo>
                        <a:pt x="304" y="348"/>
                      </a:moveTo>
                      <a:lnTo>
                        <a:pt x="0" y="171"/>
                      </a:lnTo>
                      <a:lnTo>
                        <a:pt x="304" y="0"/>
                      </a:lnTo>
                      <a:lnTo>
                        <a:pt x="607" y="171"/>
                      </a:lnTo>
                      <a:lnTo>
                        <a:pt x="304" y="348"/>
                      </a:lnTo>
                      <a:close/>
                    </a:path>
                  </a:pathLst>
                </a:custGeom>
                <a:solidFill>
                  <a:srgbClr val="9B4F9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dirty="0">
                    <a:solidFill>
                      <a:schemeClr val="tx2"/>
                    </a:solidFill>
                  </a:endParaRPr>
                </a:p>
              </p:txBody>
            </p:sp>
          </p:grpSp>
          <p:sp>
            <p:nvSpPr>
              <p:cNvPr id="150" name="TextBox 30"/>
              <p:cNvSpPr txBox="1">
                <a:spLocks noChangeArrowheads="1"/>
              </p:cNvSpPr>
              <p:nvPr/>
            </p:nvSpPr>
            <p:spPr bwMode="auto">
              <a:xfrm>
                <a:off x="9733064" y="5663136"/>
                <a:ext cx="1741820" cy="521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86521" tIns="149217" rIns="186521" bIns="149217">
                <a:spAutoFit/>
              </a:bodyPr>
              <a:lstStyle>
                <a:lvl1pPr>
                  <a:defRPr>
                    <a:solidFill>
                      <a:schemeClr val="tx1"/>
                    </a:solidFill>
                    <a:latin typeface="Segoe UI" charset="0"/>
                    <a:ea typeface="ＭＳ Ｐゴシック" charset="0"/>
                    <a:cs typeface="ＭＳ Ｐゴシック" charset="0"/>
                  </a:defRPr>
                </a:lvl1pPr>
                <a:lvl2pPr marL="742950" indent="-285750">
                  <a:defRPr>
                    <a:solidFill>
                      <a:schemeClr val="tx1"/>
                    </a:solidFill>
                    <a:latin typeface="Segoe UI" charset="0"/>
                    <a:ea typeface="ＭＳ Ｐゴシック" charset="0"/>
                  </a:defRPr>
                </a:lvl2pPr>
                <a:lvl3pPr marL="1143000" indent="-228600">
                  <a:defRPr>
                    <a:solidFill>
                      <a:schemeClr val="tx1"/>
                    </a:solidFill>
                    <a:latin typeface="Segoe UI" charset="0"/>
                    <a:ea typeface="ＭＳ Ｐゴシック" charset="0"/>
                  </a:defRPr>
                </a:lvl3pPr>
                <a:lvl4pPr marL="1600200" indent="-228600">
                  <a:defRPr>
                    <a:solidFill>
                      <a:schemeClr val="tx1"/>
                    </a:solidFill>
                    <a:latin typeface="Segoe UI" charset="0"/>
                    <a:ea typeface="ＭＳ Ｐゴシック" charset="0"/>
                  </a:defRPr>
                </a:lvl4pPr>
                <a:lvl5pPr marL="2057400" indent="-228600">
                  <a:defRPr>
                    <a:solidFill>
                      <a:schemeClr val="tx1"/>
                    </a:solidFill>
                    <a:latin typeface="Segoe UI" charset="0"/>
                    <a:ea typeface="ＭＳ Ｐゴシック" charset="0"/>
                  </a:defRPr>
                </a:lvl5pPr>
                <a:lvl6pPr marL="2514600" indent="-228600" defTabSz="931863" fontAlgn="base">
                  <a:spcBef>
                    <a:spcPct val="0"/>
                  </a:spcBef>
                  <a:spcAft>
                    <a:spcPct val="0"/>
                  </a:spcAft>
                  <a:defRPr>
                    <a:solidFill>
                      <a:schemeClr val="tx1"/>
                    </a:solidFill>
                    <a:latin typeface="Segoe UI" charset="0"/>
                    <a:ea typeface="ＭＳ Ｐゴシック" charset="0"/>
                  </a:defRPr>
                </a:lvl6pPr>
                <a:lvl7pPr marL="2971800" indent="-228600" defTabSz="931863" fontAlgn="base">
                  <a:spcBef>
                    <a:spcPct val="0"/>
                  </a:spcBef>
                  <a:spcAft>
                    <a:spcPct val="0"/>
                  </a:spcAft>
                  <a:defRPr>
                    <a:solidFill>
                      <a:schemeClr val="tx1"/>
                    </a:solidFill>
                    <a:latin typeface="Segoe UI" charset="0"/>
                    <a:ea typeface="ＭＳ Ｐゴシック" charset="0"/>
                  </a:defRPr>
                </a:lvl7pPr>
                <a:lvl8pPr marL="3429000" indent="-228600" defTabSz="931863" fontAlgn="base">
                  <a:spcBef>
                    <a:spcPct val="0"/>
                  </a:spcBef>
                  <a:spcAft>
                    <a:spcPct val="0"/>
                  </a:spcAft>
                  <a:defRPr>
                    <a:solidFill>
                      <a:schemeClr val="tx1"/>
                    </a:solidFill>
                    <a:latin typeface="Segoe UI" charset="0"/>
                    <a:ea typeface="ＭＳ Ｐゴシック" charset="0"/>
                  </a:defRPr>
                </a:lvl8pPr>
                <a:lvl9pPr marL="3886200" indent="-228600" defTabSz="931863" fontAlgn="base">
                  <a:spcBef>
                    <a:spcPct val="0"/>
                  </a:spcBef>
                  <a:spcAft>
                    <a:spcPct val="0"/>
                  </a:spcAft>
                  <a:defRPr>
                    <a:solidFill>
                      <a:schemeClr val="tx1"/>
                    </a:solidFill>
                    <a:latin typeface="Segoe UI" charset="0"/>
                    <a:ea typeface="ＭＳ Ｐゴシック" charset="0"/>
                  </a:defRPr>
                </a:lvl9pPr>
              </a:lstStyle>
              <a:p>
                <a:pPr>
                  <a:lnSpc>
                    <a:spcPct val="90000"/>
                  </a:lnSpc>
                </a:pPr>
                <a:r>
                  <a:rPr lang="en-US" sz="1632" dirty="0">
                    <a:solidFill>
                      <a:schemeClr val="tx2"/>
                    </a:solidFill>
                    <a:latin typeface="+mn-lt"/>
                    <a:cs typeface="+mn-cs"/>
                  </a:rPr>
                  <a:t>On-premises</a:t>
                </a:r>
              </a:p>
            </p:txBody>
          </p:sp>
        </p:grpSp>
        <p:grpSp>
          <p:nvGrpSpPr>
            <p:cNvPr id="18" name="Group 17"/>
            <p:cNvGrpSpPr/>
            <p:nvPr/>
          </p:nvGrpSpPr>
          <p:grpSpPr>
            <a:xfrm>
              <a:off x="9835746" y="2438629"/>
              <a:ext cx="1460179" cy="2125735"/>
              <a:chOff x="8050748" y="2479998"/>
              <a:chExt cx="1460179" cy="2125735"/>
            </a:xfrm>
          </p:grpSpPr>
          <p:grpSp>
            <p:nvGrpSpPr>
              <p:cNvPr id="131" name="Group 15"/>
              <p:cNvGrpSpPr>
                <a:grpSpLocks/>
              </p:cNvGrpSpPr>
              <p:nvPr/>
            </p:nvGrpSpPr>
            <p:grpSpPr bwMode="auto">
              <a:xfrm>
                <a:off x="8720631" y="2479998"/>
                <a:ext cx="533400" cy="534499"/>
                <a:chOff x="6486765" y="4038601"/>
                <a:chExt cx="769794" cy="771574"/>
              </a:xfrm>
            </p:grpSpPr>
            <p:sp>
              <p:nvSpPr>
                <p:cNvPr id="132" name="Oval 7"/>
                <p:cNvSpPr>
                  <a:spLocks noChangeArrowheads="1"/>
                </p:cNvSpPr>
                <p:nvPr/>
              </p:nvSpPr>
              <p:spPr bwMode="auto">
                <a:xfrm>
                  <a:off x="6486765" y="4038601"/>
                  <a:ext cx="769794" cy="771574"/>
                </a:xfrm>
                <a:prstGeom prst="ellipse">
                  <a:avLst/>
                </a:prstGeom>
                <a:solidFill>
                  <a:srgbClr val="FFB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dirty="0">
                    <a:solidFill>
                      <a:schemeClr val="tx2"/>
                    </a:solidFill>
                  </a:endParaRPr>
                </a:p>
              </p:txBody>
            </p:sp>
            <p:sp>
              <p:nvSpPr>
                <p:cNvPr id="133" name="Freeform 8"/>
                <p:cNvSpPr>
                  <a:spLocks/>
                </p:cNvSpPr>
                <p:nvPr/>
              </p:nvSpPr>
              <p:spPr bwMode="auto">
                <a:xfrm>
                  <a:off x="6666119" y="4306906"/>
                  <a:ext cx="206336" cy="352447"/>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close/>
                    </a:path>
                  </a:pathLst>
                </a:custGeom>
                <a:solidFill>
                  <a:srgbClr val="FF8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dirty="0">
                    <a:solidFill>
                      <a:schemeClr val="tx2"/>
                    </a:solidFill>
                  </a:endParaRPr>
                </a:p>
              </p:txBody>
            </p:sp>
            <p:sp>
              <p:nvSpPr>
                <p:cNvPr id="134" name="Freeform 9"/>
                <p:cNvSpPr>
                  <a:spLocks/>
                </p:cNvSpPr>
                <p:nvPr/>
              </p:nvSpPr>
              <p:spPr bwMode="auto">
                <a:xfrm>
                  <a:off x="6666119" y="4306906"/>
                  <a:ext cx="206336" cy="352447"/>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dirty="0">
                    <a:solidFill>
                      <a:schemeClr val="tx2"/>
                    </a:solidFill>
                  </a:endParaRPr>
                </a:p>
              </p:txBody>
            </p:sp>
            <p:sp>
              <p:nvSpPr>
                <p:cNvPr id="135" name="Freeform 10"/>
                <p:cNvSpPr>
                  <a:spLocks/>
                </p:cNvSpPr>
                <p:nvPr/>
              </p:nvSpPr>
              <p:spPr bwMode="auto">
                <a:xfrm>
                  <a:off x="6872456" y="4306906"/>
                  <a:ext cx="204749" cy="352447"/>
                </a:xfrm>
                <a:custGeom>
                  <a:avLst/>
                  <a:gdLst>
                    <a:gd name="T0" fmla="*/ 0 w 230"/>
                    <a:gd name="T1" fmla="*/ 132 h 395"/>
                    <a:gd name="T2" fmla="*/ 0 w 230"/>
                    <a:gd name="T3" fmla="*/ 395 h 395"/>
                    <a:gd name="T4" fmla="*/ 230 w 230"/>
                    <a:gd name="T5" fmla="*/ 262 h 395"/>
                    <a:gd name="T6" fmla="*/ 230 w 230"/>
                    <a:gd name="T7" fmla="*/ 0 h 395"/>
                    <a:gd name="T8" fmla="*/ 0 w 230"/>
                    <a:gd name="T9" fmla="*/ 132 h 395"/>
                  </a:gdLst>
                  <a:ahLst/>
                  <a:cxnLst>
                    <a:cxn ang="0">
                      <a:pos x="T0" y="T1"/>
                    </a:cxn>
                    <a:cxn ang="0">
                      <a:pos x="T2" y="T3"/>
                    </a:cxn>
                    <a:cxn ang="0">
                      <a:pos x="T4" y="T5"/>
                    </a:cxn>
                    <a:cxn ang="0">
                      <a:pos x="T6" y="T7"/>
                    </a:cxn>
                    <a:cxn ang="0">
                      <a:pos x="T8" y="T9"/>
                    </a:cxn>
                  </a:cxnLst>
                  <a:rect l="0" t="0" r="r" b="b"/>
                  <a:pathLst>
                    <a:path w="230" h="395">
                      <a:moveTo>
                        <a:pt x="0" y="132"/>
                      </a:moveTo>
                      <a:lnTo>
                        <a:pt x="0" y="395"/>
                      </a:lnTo>
                      <a:lnTo>
                        <a:pt x="230" y="262"/>
                      </a:lnTo>
                      <a:lnTo>
                        <a:pt x="230" y="0"/>
                      </a:lnTo>
                      <a:lnTo>
                        <a:pt x="0" y="132"/>
                      </a:lnTo>
                      <a:close/>
                    </a:path>
                  </a:pathLst>
                </a:custGeom>
                <a:solidFill>
                  <a:srgbClr val="EB3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dirty="0">
                    <a:solidFill>
                      <a:schemeClr val="tx2"/>
                    </a:solidFill>
                  </a:endParaRPr>
                </a:p>
              </p:txBody>
            </p:sp>
            <p:sp>
              <p:nvSpPr>
                <p:cNvPr id="136" name="Freeform 11"/>
                <p:cNvSpPr>
                  <a:spLocks/>
                </p:cNvSpPr>
                <p:nvPr/>
              </p:nvSpPr>
              <p:spPr bwMode="auto">
                <a:xfrm>
                  <a:off x="6667706" y="4187835"/>
                  <a:ext cx="409498" cy="236553"/>
                </a:xfrm>
                <a:custGeom>
                  <a:avLst/>
                  <a:gdLst>
                    <a:gd name="T0" fmla="*/ 230 w 460"/>
                    <a:gd name="T1" fmla="*/ 265 h 265"/>
                    <a:gd name="T2" fmla="*/ 0 w 460"/>
                    <a:gd name="T3" fmla="*/ 130 h 265"/>
                    <a:gd name="T4" fmla="*/ 228 w 460"/>
                    <a:gd name="T5" fmla="*/ 0 h 265"/>
                    <a:gd name="T6" fmla="*/ 460 w 460"/>
                    <a:gd name="T7" fmla="*/ 130 h 265"/>
                    <a:gd name="T8" fmla="*/ 230 w 460"/>
                    <a:gd name="T9" fmla="*/ 265 h 265"/>
                  </a:gdLst>
                  <a:ahLst/>
                  <a:cxnLst>
                    <a:cxn ang="0">
                      <a:pos x="T0" y="T1"/>
                    </a:cxn>
                    <a:cxn ang="0">
                      <a:pos x="T2" y="T3"/>
                    </a:cxn>
                    <a:cxn ang="0">
                      <a:pos x="T4" y="T5"/>
                    </a:cxn>
                    <a:cxn ang="0">
                      <a:pos x="T6" y="T7"/>
                    </a:cxn>
                    <a:cxn ang="0">
                      <a:pos x="T8" y="T9"/>
                    </a:cxn>
                  </a:cxnLst>
                  <a:rect l="0" t="0" r="r" b="b"/>
                  <a:pathLst>
                    <a:path w="460" h="265">
                      <a:moveTo>
                        <a:pt x="230" y="265"/>
                      </a:moveTo>
                      <a:lnTo>
                        <a:pt x="0" y="130"/>
                      </a:lnTo>
                      <a:lnTo>
                        <a:pt x="228" y="0"/>
                      </a:lnTo>
                      <a:lnTo>
                        <a:pt x="460" y="130"/>
                      </a:lnTo>
                      <a:lnTo>
                        <a:pt x="230" y="265"/>
                      </a:lnTo>
                      <a:close/>
                    </a:path>
                  </a:pathLst>
                </a:custGeom>
                <a:solidFill>
                  <a:srgbClr val="FCD1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dirty="0">
                    <a:solidFill>
                      <a:schemeClr val="tx2"/>
                    </a:solidFill>
                  </a:endParaRPr>
                </a:p>
              </p:txBody>
            </p:sp>
            <p:sp>
              <p:nvSpPr>
                <p:cNvPr id="137" name="Freeform 18"/>
                <p:cNvSpPr>
                  <a:spLocks/>
                </p:cNvSpPr>
                <p:nvPr/>
              </p:nvSpPr>
              <p:spPr bwMode="auto">
                <a:xfrm>
                  <a:off x="6666119" y="4537108"/>
                  <a:ext cx="4761" cy="7939"/>
                </a:xfrm>
                <a:custGeom>
                  <a:avLst/>
                  <a:gdLst>
                    <a:gd name="T0" fmla="*/ 0 w 2"/>
                    <a:gd name="T1" fmla="*/ 0 h 4"/>
                    <a:gd name="T2" fmla="*/ 0 w 2"/>
                    <a:gd name="T3" fmla="*/ 2 h 4"/>
                    <a:gd name="T4" fmla="*/ 2 w 2"/>
                    <a:gd name="T5" fmla="*/ 4 h 4"/>
                    <a:gd name="T6" fmla="*/ 0 w 2"/>
                    <a:gd name="T7" fmla="*/ 0 h 4"/>
                  </a:gdLst>
                  <a:ahLst/>
                  <a:cxnLst>
                    <a:cxn ang="0">
                      <a:pos x="T0" y="T1"/>
                    </a:cxn>
                    <a:cxn ang="0">
                      <a:pos x="T2" y="T3"/>
                    </a:cxn>
                    <a:cxn ang="0">
                      <a:pos x="T4" y="T5"/>
                    </a:cxn>
                    <a:cxn ang="0">
                      <a:pos x="T6" y="T7"/>
                    </a:cxn>
                  </a:cxnLst>
                  <a:rect l="0" t="0" r="r" b="b"/>
                  <a:pathLst>
                    <a:path w="2" h="4">
                      <a:moveTo>
                        <a:pt x="0" y="0"/>
                      </a:moveTo>
                      <a:cubicBezTo>
                        <a:pt x="0" y="2"/>
                        <a:pt x="0" y="2"/>
                        <a:pt x="0" y="2"/>
                      </a:cubicBezTo>
                      <a:cubicBezTo>
                        <a:pt x="2" y="4"/>
                        <a:pt x="2" y="4"/>
                        <a:pt x="2" y="4"/>
                      </a:cubicBezTo>
                      <a:cubicBezTo>
                        <a:pt x="2" y="2"/>
                        <a:pt x="1" y="1"/>
                        <a:pt x="0" y="0"/>
                      </a:cubicBezTo>
                    </a:path>
                  </a:pathLst>
                </a:custGeom>
                <a:solidFill>
                  <a:srgbClr val="626DA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dirty="0">
                    <a:solidFill>
                      <a:schemeClr val="tx2"/>
                    </a:solidFill>
                  </a:endParaRPr>
                </a:p>
              </p:txBody>
            </p:sp>
          </p:grpSp>
          <p:grpSp>
            <p:nvGrpSpPr>
              <p:cNvPr id="138" name="Group 79"/>
              <p:cNvGrpSpPr>
                <a:grpSpLocks/>
              </p:cNvGrpSpPr>
              <p:nvPr/>
            </p:nvGrpSpPr>
            <p:grpSpPr bwMode="auto">
              <a:xfrm>
                <a:off x="8949231" y="3013398"/>
                <a:ext cx="420848" cy="541362"/>
                <a:chOff x="5444103" y="1382982"/>
                <a:chExt cx="698426" cy="898407"/>
              </a:xfrm>
            </p:grpSpPr>
            <p:sp>
              <p:nvSpPr>
                <p:cNvPr id="139" name="Freeform 18"/>
                <p:cNvSpPr>
                  <a:spLocks/>
                </p:cNvSpPr>
                <p:nvPr/>
              </p:nvSpPr>
              <p:spPr bwMode="auto">
                <a:xfrm>
                  <a:off x="6136180" y="2270278"/>
                  <a:ext cx="6349" cy="11111"/>
                </a:xfrm>
                <a:custGeom>
                  <a:avLst/>
                  <a:gdLst>
                    <a:gd name="T0" fmla="*/ 0 w 2"/>
                    <a:gd name="T1" fmla="*/ 0 h 4"/>
                    <a:gd name="T2" fmla="*/ 0 w 2"/>
                    <a:gd name="T3" fmla="*/ 2 h 4"/>
                    <a:gd name="T4" fmla="*/ 2 w 2"/>
                    <a:gd name="T5" fmla="*/ 4 h 4"/>
                    <a:gd name="T6" fmla="*/ 0 w 2"/>
                    <a:gd name="T7" fmla="*/ 0 h 4"/>
                  </a:gdLst>
                  <a:ahLst/>
                  <a:cxnLst>
                    <a:cxn ang="0">
                      <a:pos x="T0" y="T1"/>
                    </a:cxn>
                    <a:cxn ang="0">
                      <a:pos x="T2" y="T3"/>
                    </a:cxn>
                    <a:cxn ang="0">
                      <a:pos x="T4" y="T5"/>
                    </a:cxn>
                    <a:cxn ang="0">
                      <a:pos x="T6" y="T7"/>
                    </a:cxn>
                  </a:cxnLst>
                  <a:rect l="0" t="0" r="r" b="b"/>
                  <a:pathLst>
                    <a:path w="2" h="4">
                      <a:moveTo>
                        <a:pt x="0" y="0"/>
                      </a:moveTo>
                      <a:cubicBezTo>
                        <a:pt x="0" y="2"/>
                        <a:pt x="0" y="2"/>
                        <a:pt x="0" y="2"/>
                      </a:cubicBezTo>
                      <a:cubicBezTo>
                        <a:pt x="2" y="4"/>
                        <a:pt x="2" y="4"/>
                        <a:pt x="2" y="4"/>
                      </a:cubicBezTo>
                      <a:cubicBezTo>
                        <a:pt x="2" y="2"/>
                        <a:pt x="1" y="1"/>
                        <a:pt x="0" y="0"/>
                      </a:cubicBezTo>
                    </a:path>
                  </a:pathLst>
                </a:custGeom>
                <a:solidFill>
                  <a:srgbClr val="626DA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dirty="0">
                    <a:solidFill>
                      <a:schemeClr val="tx2"/>
                    </a:solidFill>
                  </a:endParaRPr>
                </a:p>
              </p:txBody>
            </p:sp>
            <p:sp>
              <p:nvSpPr>
                <p:cNvPr id="140" name="Oval 12"/>
                <p:cNvSpPr>
                  <a:spLocks noChangeArrowheads="1"/>
                </p:cNvSpPr>
                <p:nvPr/>
              </p:nvSpPr>
              <p:spPr bwMode="auto">
                <a:xfrm>
                  <a:off x="5444103" y="1382982"/>
                  <a:ext cx="692077" cy="696821"/>
                </a:xfrm>
                <a:prstGeom prst="ellipse">
                  <a:avLst/>
                </a:prstGeom>
                <a:solidFill>
                  <a:srgbClr val="00B294">
                    <a:alpha val="8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dirty="0">
                    <a:solidFill>
                      <a:schemeClr val="tx2"/>
                    </a:solidFill>
                  </a:endParaRPr>
                </a:p>
              </p:txBody>
            </p:sp>
            <p:sp>
              <p:nvSpPr>
                <p:cNvPr id="141" name="Freeform 13"/>
                <p:cNvSpPr>
                  <a:spLocks/>
                </p:cNvSpPr>
                <p:nvPr/>
              </p:nvSpPr>
              <p:spPr bwMode="auto">
                <a:xfrm>
                  <a:off x="5604423" y="1624250"/>
                  <a:ext cx="188893" cy="317458"/>
                </a:xfrm>
                <a:custGeom>
                  <a:avLst/>
                  <a:gdLst>
                    <a:gd name="T0" fmla="*/ 163 w 163"/>
                    <a:gd name="T1" fmla="*/ 90 h 275"/>
                    <a:gd name="T2" fmla="*/ 161 w 163"/>
                    <a:gd name="T3" fmla="*/ 275 h 275"/>
                    <a:gd name="T4" fmla="*/ 0 w 163"/>
                    <a:gd name="T5" fmla="*/ 183 h 275"/>
                    <a:gd name="T6" fmla="*/ 0 w 163"/>
                    <a:gd name="T7" fmla="*/ 0 h 275"/>
                    <a:gd name="T8" fmla="*/ 163 w 163"/>
                    <a:gd name="T9" fmla="*/ 90 h 275"/>
                  </a:gdLst>
                  <a:ahLst/>
                  <a:cxnLst>
                    <a:cxn ang="0">
                      <a:pos x="T0" y="T1"/>
                    </a:cxn>
                    <a:cxn ang="0">
                      <a:pos x="T2" y="T3"/>
                    </a:cxn>
                    <a:cxn ang="0">
                      <a:pos x="T4" y="T5"/>
                    </a:cxn>
                    <a:cxn ang="0">
                      <a:pos x="T6" y="T7"/>
                    </a:cxn>
                    <a:cxn ang="0">
                      <a:pos x="T8" y="T9"/>
                    </a:cxn>
                  </a:cxnLst>
                  <a:rect l="0" t="0" r="r" b="b"/>
                  <a:pathLst>
                    <a:path w="163" h="275">
                      <a:moveTo>
                        <a:pt x="163" y="90"/>
                      </a:moveTo>
                      <a:lnTo>
                        <a:pt x="161" y="275"/>
                      </a:lnTo>
                      <a:lnTo>
                        <a:pt x="0" y="183"/>
                      </a:lnTo>
                      <a:lnTo>
                        <a:pt x="0" y="0"/>
                      </a:lnTo>
                      <a:lnTo>
                        <a:pt x="163" y="90"/>
                      </a:lnTo>
                      <a:close/>
                    </a:path>
                  </a:pathLst>
                </a:custGeom>
                <a:solidFill>
                  <a:srgbClr val="009E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dirty="0">
                    <a:solidFill>
                      <a:schemeClr val="tx2"/>
                    </a:solidFill>
                  </a:endParaRPr>
                </a:p>
              </p:txBody>
            </p:sp>
            <p:sp>
              <p:nvSpPr>
                <p:cNvPr id="142" name="Freeform 14"/>
                <p:cNvSpPr>
                  <a:spLocks/>
                </p:cNvSpPr>
                <p:nvPr/>
              </p:nvSpPr>
              <p:spPr bwMode="auto">
                <a:xfrm>
                  <a:off x="5790141" y="1624250"/>
                  <a:ext cx="185717" cy="317458"/>
                </a:xfrm>
                <a:custGeom>
                  <a:avLst/>
                  <a:gdLst>
                    <a:gd name="T0" fmla="*/ 2 w 161"/>
                    <a:gd name="T1" fmla="*/ 90 h 275"/>
                    <a:gd name="T2" fmla="*/ 0 w 161"/>
                    <a:gd name="T3" fmla="*/ 275 h 275"/>
                    <a:gd name="T4" fmla="*/ 161 w 161"/>
                    <a:gd name="T5" fmla="*/ 183 h 275"/>
                    <a:gd name="T6" fmla="*/ 161 w 161"/>
                    <a:gd name="T7" fmla="*/ 0 h 275"/>
                    <a:gd name="T8" fmla="*/ 2 w 161"/>
                    <a:gd name="T9" fmla="*/ 90 h 275"/>
                  </a:gdLst>
                  <a:ahLst/>
                  <a:cxnLst>
                    <a:cxn ang="0">
                      <a:pos x="T0" y="T1"/>
                    </a:cxn>
                    <a:cxn ang="0">
                      <a:pos x="T2" y="T3"/>
                    </a:cxn>
                    <a:cxn ang="0">
                      <a:pos x="T4" y="T5"/>
                    </a:cxn>
                    <a:cxn ang="0">
                      <a:pos x="T6" y="T7"/>
                    </a:cxn>
                    <a:cxn ang="0">
                      <a:pos x="T8" y="T9"/>
                    </a:cxn>
                  </a:cxnLst>
                  <a:rect l="0" t="0" r="r" b="b"/>
                  <a:pathLst>
                    <a:path w="161" h="275">
                      <a:moveTo>
                        <a:pt x="2" y="90"/>
                      </a:moveTo>
                      <a:lnTo>
                        <a:pt x="0" y="275"/>
                      </a:lnTo>
                      <a:lnTo>
                        <a:pt x="161" y="183"/>
                      </a:lnTo>
                      <a:lnTo>
                        <a:pt x="161" y="0"/>
                      </a:lnTo>
                      <a:lnTo>
                        <a:pt x="2" y="90"/>
                      </a:lnTo>
                      <a:close/>
                    </a:path>
                  </a:pathLst>
                </a:custGeom>
                <a:solidFill>
                  <a:srgbClr val="0072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dirty="0">
                    <a:solidFill>
                      <a:schemeClr val="tx2"/>
                    </a:solidFill>
                  </a:endParaRPr>
                </a:p>
              </p:txBody>
            </p:sp>
            <p:sp>
              <p:nvSpPr>
                <p:cNvPr id="143" name="Freeform 15"/>
                <p:cNvSpPr>
                  <a:spLocks/>
                </p:cNvSpPr>
                <p:nvPr/>
              </p:nvSpPr>
              <p:spPr bwMode="auto">
                <a:xfrm>
                  <a:off x="5604423" y="1519489"/>
                  <a:ext cx="371436" cy="212697"/>
                </a:xfrm>
                <a:custGeom>
                  <a:avLst/>
                  <a:gdLst>
                    <a:gd name="T0" fmla="*/ 163 w 322"/>
                    <a:gd name="T1" fmla="*/ 185 h 185"/>
                    <a:gd name="T2" fmla="*/ 0 w 322"/>
                    <a:gd name="T3" fmla="*/ 90 h 185"/>
                    <a:gd name="T4" fmla="*/ 161 w 322"/>
                    <a:gd name="T5" fmla="*/ 0 h 185"/>
                    <a:gd name="T6" fmla="*/ 322 w 322"/>
                    <a:gd name="T7" fmla="*/ 90 h 185"/>
                    <a:gd name="T8" fmla="*/ 163 w 322"/>
                    <a:gd name="T9" fmla="*/ 185 h 185"/>
                  </a:gdLst>
                  <a:ahLst/>
                  <a:cxnLst>
                    <a:cxn ang="0">
                      <a:pos x="T0" y="T1"/>
                    </a:cxn>
                    <a:cxn ang="0">
                      <a:pos x="T2" y="T3"/>
                    </a:cxn>
                    <a:cxn ang="0">
                      <a:pos x="T4" y="T5"/>
                    </a:cxn>
                    <a:cxn ang="0">
                      <a:pos x="T6" y="T7"/>
                    </a:cxn>
                    <a:cxn ang="0">
                      <a:pos x="T8" y="T9"/>
                    </a:cxn>
                  </a:cxnLst>
                  <a:rect l="0" t="0" r="r" b="b"/>
                  <a:pathLst>
                    <a:path w="322" h="185">
                      <a:moveTo>
                        <a:pt x="163" y="185"/>
                      </a:moveTo>
                      <a:lnTo>
                        <a:pt x="0" y="90"/>
                      </a:lnTo>
                      <a:lnTo>
                        <a:pt x="161" y="0"/>
                      </a:lnTo>
                      <a:lnTo>
                        <a:pt x="322" y="90"/>
                      </a:lnTo>
                      <a:lnTo>
                        <a:pt x="163" y="185"/>
                      </a:lnTo>
                      <a:close/>
                    </a:path>
                  </a:pathLst>
                </a:custGeom>
                <a:solidFill>
                  <a:srgbClr val="55D45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dirty="0">
                    <a:solidFill>
                      <a:schemeClr val="tx2"/>
                    </a:solidFill>
                  </a:endParaRPr>
                </a:p>
              </p:txBody>
            </p:sp>
          </p:grpSp>
          <p:grpSp>
            <p:nvGrpSpPr>
              <p:cNvPr id="7" name="Group 6"/>
              <p:cNvGrpSpPr/>
              <p:nvPr/>
            </p:nvGrpSpPr>
            <p:grpSpPr>
              <a:xfrm>
                <a:off x="8050748" y="3173482"/>
                <a:ext cx="1460179" cy="1432251"/>
                <a:chOff x="9604541" y="2203003"/>
                <a:chExt cx="1460179" cy="1432251"/>
              </a:xfrm>
            </p:grpSpPr>
            <p:sp>
              <p:nvSpPr>
                <p:cNvPr id="74" name="Freeform 11"/>
                <p:cNvSpPr>
                  <a:spLocks/>
                </p:cNvSpPr>
                <p:nvPr/>
              </p:nvSpPr>
              <p:spPr bwMode="auto">
                <a:xfrm>
                  <a:off x="9604541" y="2203003"/>
                  <a:ext cx="1384944" cy="911352"/>
                </a:xfrm>
                <a:custGeom>
                  <a:avLst/>
                  <a:gdLst>
                    <a:gd name="T0" fmla="*/ 1471 w 1751"/>
                    <a:gd name="T1" fmla="*/ 505 h 1152"/>
                    <a:gd name="T2" fmla="*/ 1471 w 1751"/>
                    <a:gd name="T3" fmla="*/ 483 h 1152"/>
                    <a:gd name="T4" fmla="*/ 988 w 1751"/>
                    <a:gd name="T5" fmla="*/ 0 h 1152"/>
                    <a:gd name="T6" fmla="*/ 586 w 1751"/>
                    <a:gd name="T7" fmla="*/ 216 h 1152"/>
                    <a:gd name="T8" fmla="*/ 454 w 1751"/>
                    <a:gd name="T9" fmla="*/ 180 h 1152"/>
                    <a:gd name="T10" fmla="*/ 298 w 1751"/>
                    <a:gd name="T11" fmla="*/ 227 h 1152"/>
                    <a:gd name="T12" fmla="*/ 174 w 1751"/>
                    <a:gd name="T13" fmla="*/ 454 h 1152"/>
                    <a:gd name="T14" fmla="*/ 0 w 1751"/>
                    <a:gd name="T15" fmla="*/ 772 h 1152"/>
                    <a:gd name="T16" fmla="*/ 338 w 1751"/>
                    <a:gd name="T17" fmla="*/ 1152 h 1152"/>
                    <a:gd name="T18" fmla="*/ 380 w 1751"/>
                    <a:gd name="T19" fmla="*/ 1152 h 1152"/>
                    <a:gd name="T20" fmla="*/ 419 w 1751"/>
                    <a:gd name="T21" fmla="*/ 1152 h 1152"/>
                    <a:gd name="T22" fmla="*/ 1207 w 1751"/>
                    <a:gd name="T23" fmla="*/ 1152 h 1152"/>
                    <a:gd name="T24" fmla="*/ 1223 w 1751"/>
                    <a:gd name="T25" fmla="*/ 1152 h 1152"/>
                    <a:gd name="T26" fmla="*/ 1243 w 1751"/>
                    <a:gd name="T27" fmla="*/ 1152 h 1152"/>
                    <a:gd name="T28" fmla="*/ 1301 w 1751"/>
                    <a:gd name="T29" fmla="*/ 1152 h 1152"/>
                    <a:gd name="T30" fmla="*/ 1426 w 1751"/>
                    <a:gd name="T31" fmla="*/ 1152 h 1152"/>
                    <a:gd name="T32" fmla="*/ 1751 w 1751"/>
                    <a:gd name="T33" fmla="*/ 827 h 1152"/>
                    <a:gd name="T34" fmla="*/ 1471 w 1751"/>
                    <a:gd name="T35" fmla="*/ 505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1" h="1152">
                      <a:moveTo>
                        <a:pt x="1471" y="505"/>
                      </a:moveTo>
                      <a:cubicBezTo>
                        <a:pt x="1471" y="499"/>
                        <a:pt x="1471" y="489"/>
                        <a:pt x="1471" y="483"/>
                      </a:cubicBezTo>
                      <a:cubicBezTo>
                        <a:pt x="1471" y="216"/>
                        <a:pt x="1255" y="0"/>
                        <a:pt x="988" y="0"/>
                      </a:cubicBezTo>
                      <a:cubicBezTo>
                        <a:pt x="821" y="0"/>
                        <a:pt x="673" y="87"/>
                        <a:pt x="586" y="216"/>
                      </a:cubicBezTo>
                      <a:cubicBezTo>
                        <a:pt x="547" y="193"/>
                        <a:pt x="502" y="180"/>
                        <a:pt x="454" y="180"/>
                      </a:cubicBezTo>
                      <a:cubicBezTo>
                        <a:pt x="396" y="180"/>
                        <a:pt x="342" y="198"/>
                        <a:pt x="298" y="227"/>
                      </a:cubicBezTo>
                      <a:cubicBezTo>
                        <a:pt x="224" y="276"/>
                        <a:pt x="176" y="360"/>
                        <a:pt x="174" y="454"/>
                      </a:cubicBezTo>
                      <a:cubicBezTo>
                        <a:pt x="71" y="521"/>
                        <a:pt x="0" y="640"/>
                        <a:pt x="0" y="772"/>
                      </a:cubicBezTo>
                      <a:cubicBezTo>
                        <a:pt x="0" y="969"/>
                        <a:pt x="148" y="1129"/>
                        <a:pt x="338" y="1152"/>
                      </a:cubicBezTo>
                      <a:cubicBezTo>
                        <a:pt x="351" y="1152"/>
                        <a:pt x="367" y="1152"/>
                        <a:pt x="380" y="1152"/>
                      </a:cubicBezTo>
                      <a:cubicBezTo>
                        <a:pt x="393" y="1152"/>
                        <a:pt x="406" y="1152"/>
                        <a:pt x="419" y="1152"/>
                      </a:cubicBezTo>
                      <a:cubicBezTo>
                        <a:pt x="596" y="1152"/>
                        <a:pt x="1011" y="1152"/>
                        <a:pt x="1207" y="1152"/>
                      </a:cubicBezTo>
                      <a:cubicBezTo>
                        <a:pt x="1213" y="1152"/>
                        <a:pt x="1218" y="1152"/>
                        <a:pt x="1223" y="1152"/>
                      </a:cubicBezTo>
                      <a:cubicBezTo>
                        <a:pt x="1243" y="1152"/>
                        <a:pt x="1243" y="1152"/>
                        <a:pt x="1243" y="1152"/>
                      </a:cubicBezTo>
                      <a:cubicBezTo>
                        <a:pt x="1252" y="1152"/>
                        <a:pt x="1281" y="1152"/>
                        <a:pt x="1301" y="1152"/>
                      </a:cubicBezTo>
                      <a:cubicBezTo>
                        <a:pt x="1426" y="1152"/>
                        <a:pt x="1426" y="1152"/>
                        <a:pt x="1426" y="1152"/>
                      </a:cubicBezTo>
                      <a:cubicBezTo>
                        <a:pt x="1606" y="1149"/>
                        <a:pt x="1751" y="1004"/>
                        <a:pt x="1751" y="827"/>
                      </a:cubicBezTo>
                      <a:cubicBezTo>
                        <a:pt x="1751" y="663"/>
                        <a:pt x="1629" y="528"/>
                        <a:pt x="1471" y="505"/>
                      </a:cubicBezTo>
                      <a:close/>
                    </a:path>
                  </a:pathLst>
                </a:custGeom>
                <a:solidFill>
                  <a:schemeClr val="accent2"/>
                </a:solidFill>
                <a:ln>
                  <a:noFill/>
                </a:ln>
              </p:spPr>
              <p:txBody>
                <a:bodyPr/>
                <a:lstStyle/>
                <a:p>
                  <a:pPr defTabSz="951248">
                    <a:defRPr/>
                  </a:pPr>
                  <a:endParaRPr lang="en-US" sz="1873" dirty="0">
                    <a:solidFill>
                      <a:schemeClr val="tx2"/>
                    </a:solidFill>
                  </a:endParaRPr>
                </a:p>
              </p:txBody>
            </p:sp>
            <p:sp>
              <p:nvSpPr>
                <p:cNvPr id="149" name="TextBox 30"/>
                <p:cNvSpPr txBox="1">
                  <a:spLocks noChangeArrowheads="1"/>
                </p:cNvSpPr>
                <p:nvPr/>
              </p:nvSpPr>
              <p:spPr bwMode="auto">
                <a:xfrm>
                  <a:off x="9845520" y="3118189"/>
                  <a:ext cx="1219200" cy="517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86521" tIns="149217" rIns="186521" bIns="149217">
                  <a:spAutoFit/>
                </a:bodyPr>
                <a:lstStyle>
                  <a:lvl1pPr>
                    <a:defRPr>
                      <a:solidFill>
                        <a:schemeClr val="tx1"/>
                      </a:solidFill>
                      <a:latin typeface="Segoe UI" charset="0"/>
                      <a:ea typeface="ＭＳ Ｐゴシック" charset="0"/>
                      <a:cs typeface="ＭＳ Ｐゴシック" charset="0"/>
                    </a:defRPr>
                  </a:lvl1pPr>
                  <a:lvl2pPr marL="742950" indent="-285750">
                    <a:defRPr>
                      <a:solidFill>
                        <a:schemeClr val="tx1"/>
                      </a:solidFill>
                      <a:latin typeface="Segoe UI" charset="0"/>
                      <a:ea typeface="ＭＳ Ｐゴシック" charset="0"/>
                    </a:defRPr>
                  </a:lvl2pPr>
                  <a:lvl3pPr marL="1143000" indent="-228600">
                    <a:defRPr>
                      <a:solidFill>
                        <a:schemeClr val="tx1"/>
                      </a:solidFill>
                      <a:latin typeface="Segoe UI" charset="0"/>
                      <a:ea typeface="ＭＳ Ｐゴシック" charset="0"/>
                    </a:defRPr>
                  </a:lvl3pPr>
                  <a:lvl4pPr marL="1600200" indent="-228600">
                    <a:defRPr>
                      <a:solidFill>
                        <a:schemeClr val="tx1"/>
                      </a:solidFill>
                      <a:latin typeface="Segoe UI" charset="0"/>
                      <a:ea typeface="ＭＳ Ｐゴシック" charset="0"/>
                    </a:defRPr>
                  </a:lvl4pPr>
                  <a:lvl5pPr marL="2057400" indent="-228600">
                    <a:defRPr>
                      <a:solidFill>
                        <a:schemeClr val="tx1"/>
                      </a:solidFill>
                      <a:latin typeface="Segoe UI" charset="0"/>
                      <a:ea typeface="ＭＳ Ｐゴシック" charset="0"/>
                    </a:defRPr>
                  </a:lvl5pPr>
                  <a:lvl6pPr marL="2514600" indent="-228600" defTabSz="931863" fontAlgn="base">
                    <a:spcBef>
                      <a:spcPct val="0"/>
                    </a:spcBef>
                    <a:spcAft>
                      <a:spcPct val="0"/>
                    </a:spcAft>
                    <a:defRPr>
                      <a:solidFill>
                        <a:schemeClr val="tx1"/>
                      </a:solidFill>
                      <a:latin typeface="Segoe UI" charset="0"/>
                      <a:ea typeface="ＭＳ Ｐゴシック" charset="0"/>
                    </a:defRPr>
                  </a:lvl6pPr>
                  <a:lvl7pPr marL="2971800" indent="-228600" defTabSz="931863" fontAlgn="base">
                    <a:spcBef>
                      <a:spcPct val="0"/>
                    </a:spcBef>
                    <a:spcAft>
                      <a:spcPct val="0"/>
                    </a:spcAft>
                    <a:defRPr>
                      <a:solidFill>
                        <a:schemeClr val="tx1"/>
                      </a:solidFill>
                      <a:latin typeface="Segoe UI" charset="0"/>
                      <a:ea typeface="ＭＳ Ｐゴシック" charset="0"/>
                    </a:defRPr>
                  </a:lvl7pPr>
                  <a:lvl8pPr marL="3429000" indent="-228600" defTabSz="931863" fontAlgn="base">
                    <a:spcBef>
                      <a:spcPct val="0"/>
                    </a:spcBef>
                    <a:spcAft>
                      <a:spcPct val="0"/>
                    </a:spcAft>
                    <a:defRPr>
                      <a:solidFill>
                        <a:schemeClr val="tx1"/>
                      </a:solidFill>
                      <a:latin typeface="Segoe UI" charset="0"/>
                      <a:ea typeface="ＭＳ Ｐゴシック" charset="0"/>
                    </a:defRPr>
                  </a:lvl8pPr>
                  <a:lvl9pPr marL="3886200" indent="-228600" defTabSz="931863" fontAlgn="base">
                    <a:spcBef>
                      <a:spcPct val="0"/>
                    </a:spcBef>
                    <a:spcAft>
                      <a:spcPct val="0"/>
                    </a:spcAft>
                    <a:defRPr>
                      <a:solidFill>
                        <a:schemeClr val="tx1"/>
                      </a:solidFill>
                      <a:latin typeface="Segoe UI" charset="0"/>
                      <a:ea typeface="ＭＳ Ｐゴシック" charset="0"/>
                    </a:defRPr>
                  </a:lvl9pPr>
                </a:lstStyle>
                <a:p>
                  <a:pPr>
                    <a:lnSpc>
                      <a:spcPct val="90000"/>
                    </a:lnSpc>
                  </a:pPr>
                  <a:r>
                    <a:rPr lang="en-US" sz="1632" dirty="0">
                      <a:solidFill>
                        <a:schemeClr val="tx2"/>
                      </a:solidFill>
                      <a:latin typeface="+mn-lt"/>
                      <a:cs typeface="+mn-cs"/>
                    </a:rPr>
                    <a:t>Cloud</a:t>
                  </a:r>
                </a:p>
              </p:txBody>
            </p:sp>
          </p:grpSp>
          <p:grpSp>
            <p:nvGrpSpPr>
              <p:cNvPr id="144" name="Group 76"/>
              <p:cNvGrpSpPr>
                <a:grpSpLocks/>
              </p:cNvGrpSpPr>
              <p:nvPr/>
            </p:nvGrpSpPr>
            <p:grpSpPr bwMode="auto">
              <a:xfrm>
                <a:off x="8187231" y="2784798"/>
                <a:ext cx="623847" cy="627332"/>
                <a:chOff x="6159088" y="4857080"/>
                <a:chExt cx="852262" cy="858268"/>
              </a:xfrm>
            </p:grpSpPr>
            <p:sp>
              <p:nvSpPr>
                <p:cNvPr id="145" name="Freeform 16"/>
                <p:cNvSpPr>
                  <a:spLocks/>
                </p:cNvSpPr>
                <p:nvPr/>
              </p:nvSpPr>
              <p:spPr bwMode="auto">
                <a:xfrm>
                  <a:off x="6159088" y="4857080"/>
                  <a:ext cx="852262" cy="858268"/>
                </a:xfrm>
                <a:prstGeom prst="ellipse">
                  <a:avLst/>
                </a:prstGeom>
                <a:solidFill>
                  <a:srgbClr val="5364B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dirty="0">
                    <a:solidFill>
                      <a:schemeClr val="tx2"/>
                    </a:solidFill>
                  </a:endParaRPr>
                </a:p>
              </p:txBody>
            </p:sp>
            <p:sp>
              <p:nvSpPr>
                <p:cNvPr id="146" name="Freeform 19"/>
                <p:cNvSpPr>
                  <a:spLocks/>
                </p:cNvSpPr>
                <p:nvPr/>
              </p:nvSpPr>
              <p:spPr bwMode="auto">
                <a:xfrm>
                  <a:off x="6357473" y="5155884"/>
                  <a:ext cx="228539" cy="390989"/>
                </a:xfrm>
                <a:custGeom>
                  <a:avLst/>
                  <a:gdLst>
                    <a:gd name="T0" fmla="*/ 304 w 304"/>
                    <a:gd name="T1" fmla="*/ 173 h 521"/>
                    <a:gd name="T2" fmla="*/ 304 w 304"/>
                    <a:gd name="T3" fmla="*/ 521 h 521"/>
                    <a:gd name="T4" fmla="*/ 0 w 304"/>
                    <a:gd name="T5" fmla="*/ 346 h 521"/>
                    <a:gd name="T6" fmla="*/ 0 w 304"/>
                    <a:gd name="T7" fmla="*/ 0 h 521"/>
                    <a:gd name="T8" fmla="*/ 304 w 304"/>
                    <a:gd name="T9" fmla="*/ 173 h 521"/>
                  </a:gdLst>
                  <a:ahLst/>
                  <a:cxnLst>
                    <a:cxn ang="0">
                      <a:pos x="T0" y="T1"/>
                    </a:cxn>
                    <a:cxn ang="0">
                      <a:pos x="T2" y="T3"/>
                    </a:cxn>
                    <a:cxn ang="0">
                      <a:pos x="T4" y="T5"/>
                    </a:cxn>
                    <a:cxn ang="0">
                      <a:pos x="T6" y="T7"/>
                    </a:cxn>
                    <a:cxn ang="0">
                      <a:pos x="T8" y="T9"/>
                    </a:cxn>
                  </a:cxnLst>
                  <a:rect l="0" t="0" r="r" b="b"/>
                  <a:pathLst>
                    <a:path w="304" h="521">
                      <a:moveTo>
                        <a:pt x="304" y="173"/>
                      </a:moveTo>
                      <a:lnTo>
                        <a:pt x="304" y="521"/>
                      </a:lnTo>
                      <a:lnTo>
                        <a:pt x="0" y="346"/>
                      </a:lnTo>
                      <a:lnTo>
                        <a:pt x="0" y="0"/>
                      </a:lnTo>
                      <a:lnTo>
                        <a:pt x="304" y="173"/>
                      </a:lnTo>
                      <a:close/>
                    </a:path>
                  </a:pathLst>
                </a:custGeom>
                <a:solidFill>
                  <a:srgbClr val="68217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dirty="0">
                    <a:solidFill>
                      <a:schemeClr val="tx2"/>
                    </a:solidFill>
                  </a:endParaRPr>
                </a:p>
              </p:txBody>
            </p:sp>
            <p:sp>
              <p:nvSpPr>
                <p:cNvPr id="147" name="Freeform 20"/>
                <p:cNvSpPr>
                  <a:spLocks/>
                </p:cNvSpPr>
                <p:nvPr/>
              </p:nvSpPr>
              <p:spPr bwMode="auto">
                <a:xfrm>
                  <a:off x="6586013" y="5155884"/>
                  <a:ext cx="228539" cy="390989"/>
                </a:xfrm>
                <a:custGeom>
                  <a:avLst/>
                  <a:gdLst>
                    <a:gd name="T0" fmla="*/ 0 w 303"/>
                    <a:gd name="T1" fmla="*/ 173 h 521"/>
                    <a:gd name="T2" fmla="*/ 0 w 303"/>
                    <a:gd name="T3" fmla="*/ 521 h 521"/>
                    <a:gd name="T4" fmla="*/ 303 w 303"/>
                    <a:gd name="T5" fmla="*/ 346 h 521"/>
                    <a:gd name="T6" fmla="*/ 303 w 303"/>
                    <a:gd name="T7" fmla="*/ 0 h 521"/>
                    <a:gd name="T8" fmla="*/ 0 w 303"/>
                    <a:gd name="T9" fmla="*/ 173 h 521"/>
                  </a:gdLst>
                  <a:ahLst/>
                  <a:cxnLst>
                    <a:cxn ang="0">
                      <a:pos x="T0" y="T1"/>
                    </a:cxn>
                    <a:cxn ang="0">
                      <a:pos x="T2" y="T3"/>
                    </a:cxn>
                    <a:cxn ang="0">
                      <a:pos x="T4" y="T5"/>
                    </a:cxn>
                    <a:cxn ang="0">
                      <a:pos x="T6" y="T7"/>
                    </a:cxn>
                    <a:cxn ang="0">
                      <a:pos x="T8" y="T9"/>
                    </a:cxn>
                  </a:cxnLst>
                  <a:rect l="0" t="0" r="r" b="b"/>
                  <a:pathLst>
                    <a:path w="303" h="521">
                      <a:moveTo>
                        <a:pt x="0" y="173"/>
                      </a:moveTo>
                      <a:lnTo>
                        <a:pt x="0" y="521"/>
                      </a:lnTo>
                      <a:lnTo>
                        <a:pt x="303" y="346"/>
                      </a:lnTo>
                      <a:lnTo>
                        <a:pt x="303" y="0"/>
                      </a:lnTo>
                      <a:lnTo>
                        <a:pt x="0" y="173"/>
                      </a:lnTo>
                      <a:close/>
                    </a:path>
                  </a:pathLst>
                </a:custGeom>
                <a:solidFill>
                  <a:srgbClr val="44235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dirty="0">
                    <a:solidFill>
                      <a:schemeClr val="tx2"/>
                    </a:solidFill>
                  </a:endParaRPr>
                </a:p>
              </p:txBody>
            </p:sp>
            <p:sp>
              <p:nvSpPr>
                <p:cNvPr id="148" name="Freeform 21"/>
                <p:cNvSpPr>
                  <a:spLocks/>
                </p:cNvSpPr>
                <p:nvPr/>
              </p:nvSpPr>
              <p:spPr bwMode="auto">
                <a:xfrm>
                  <a:off x="6357473" y="5023966"/>
                  <a:ext cx="457079" cy="260659"/>
                </a:xfrm>
                <a:custGeom>
                  <a:avLst/>
                  <a:gdLst>
                    <a:gd name="T0" fmla="*/ 304 w 607"/>
                    <a:gd name="T1" fmla="*/ 348 h 348"/>
                    <a:gd name="T2" fmla="*/ 0 w 607"/>
                    <a:gd name="T3" fmla="*/ 171 h 348"/>
                    <a:gd name="T4" fmla="*/ 304 w 607"/>
                    <a:gd name="T5" fmla="*/ 0 h 348"/>
                    <a:gd name="T6" fmla="*/ 607 w 607"/>
                    <a:gd name="T7" fmla="*/ 171 h 348"/>
                    <a:gd name="T8" fmla="*/ 304 w 607"/>
                    <a:gd name="T9" fmla="*/ 348 h 348"/>
                  </a:gdLst>
                  <a:ahLst/>
                  <a:cxnLst>
                    <a:cxn ang="0">
                      <a:pos x="T0" y="T1"/>
                    </a:cxn>
                    <a:cxn ang="0">
                      <a:pos x="T2" y="T3"/>
                    </a:cxn>
                    <a:cxn ang="0">
                      <a:pos x="T4" y="T5"/>
                    </a:cxn>
                    <a:cxn ang="0">
                      <a:pos x="T6" y="T7"/>
                    </a:cxn>
                    <a:cxn ang="0">
                      <a:pos x="T8" y="T9"/>
                    </a:cxn>
                  </a:cxnLst>
                  <a:rect l="0" t="0" r="r" b="b"/>
                  <a:pathLst>
                    <a:path w="607" h="348">
                      <a:moveTo>
                        <a:pt x="304" y="348"/>
                      </a:moveTo>
                      <a:lnTo>
                        <a:pt x="0" y="171"/>
                      </a:lnTo>
                      <a:lnTo>
                        <a:pt x="304" y="0"/>
                      </a:lnTo>
                      <a:lnTo>
                        <a:pt x="607" y="171"/>
                      </a:lnTo>
                      <a:lnTo>
                        <a:pt x="304" y="348"/>
                      </a:lnTo>
                      <a:close/>
                    </a:path>
                  </a:pathLst>
                </a:custGeom>
                <a:solidFill>
                  <a:srgbClr val="9B4F9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248">
                    <a:defRPr/>
                  </a:pPr>
                  <a:endParaRPr lang="en-US" sz="1873" dirty="0">
                    <a:solidFill>
                      <a:schemeClr val="tx2"/>
                    </a:solidFill>
                  </a:endParaRPr>
                </a:p>
              </p:txBody>
            </p:sp>
          </p:grpSp>
        </p:grpSp>
        <p:sp>
          <p:nvSpPr>
            <p:cNvPr id="159" name="TextBox 158"/>
            <p:cNvSpPr txBox="1"/>
            <p:nvPr/>
          </p:nvSpPr>
          <p:spPr>
            <a:xfrm>
              <a:off x="7848600" y="1799598"/>
              <a:ext cx="3805980" cy="798680"/>
            </a:xfrm>
            <a:prstGeom prst="rect">
              <a:avLst/>
            </a:prstGeom>
            <a:noFill/>
          </p:spPr>
          <p:txBody>
            <a:bodyPr wrap="square" lIns="186521" tIns="149217" rIns="186521" bIns="149217" rtlCol="0">
              <a:spAutoFit/>
            </a:bodyPr>
            <a:lstStyle/>
            <a:p>
              <a:pPr>
                <a:lnSpc>
                  <a:spcPct val="90000"/>
                </a:lnSpc>
              </a:pPr>
              <a:r>
                <a:rPr lang="en-US" sz="1836" dirty="0">
                  <a:solidFill>
                    <a:schemeClr val="tx2"/>
                  </a:solidFill>
                </a:rPr>
                <a:t>Corporate </a:t>
              </a:r>
              <a:br>
                <a:rPr lang="en-US" sz="1836" dirty="0">
                  <a:solidFill>
                    <a:schemeClr val="tx2"/>
                  </a:solidFill>
                </a:rPr>
              </a:br>
              <a:r>
                <a:rPr lang="en-US" sz="1836" dirty="0">
                  <a:solidFill>
                    <a:schemeClr val="tx2"/>
                  </a:solidFill>
                </a:rPr>
                <a:t>apps</a:t>
              </a:r>
            </a:p>
          </p:txBody>
        </p:sp>
      </p:grpSp>
      <p:grpSp>
        <p:nvGrpSpPr>
          <p:cNvPr id="155" name="Group 154"/>
          <p:cNvGrpSpPr/>
          <p:nvPr/>
        </p:nvGrpSpPr>
        <p:grpSpPr>
          <a:xfrm>
            <a:off x="4588534" y="3813004"/>
            <a:ext cx="304814" cy="306366"/>
            <a:chOff x="7194955" y="3888261"/>
            <a:chExt cx="327514" cy="329184"/>
          </a:xfrm>
        </p:grpSpPr>
        <p:sp>
          <p:nvSpPr>
            <p:cNvPr id="157" name="Oval 156"/>
            <p:cNvSpPr/>
            <p:nvPr/>
          </p:nvSpPr>
          <p:spPr bwMode="auto">
            <a:xfrm>
              <a:off x="7194955" y="3888261"/>
              <a:ext cx="327514" cy="329184"/>
            </a:xfrm>
            <a:prstGeom prst="ellipse">
              <a:avLst/>
            </a:prstGeom>
            <a:solidFill>
              <a:srgbClr val="DC3C00"/>
            </a:solidFill>
            <a:ln w="10795" cap="flat" cmpd="sng" algn="ctr">
              <a:noFill/>
              <a:prstDash val="solid"/>
              <a:headEnd type="none" w="med" len="med"/>
              <a:tailEnd type="none" w="med" len="med"/>
            </a:ln>
            <a:effectLst/>
          </p:spPr>
          <p:txBody>
            <a:bodyPr lIns="0" tIns="46630" rIns="0" bIns="46630" anchor="ctr"/>
            <a:lstStyle/>
            <a:p>
              <a:pPr algn="ctr" defTabSz="932293" fontAlgn="base">
                <a:spcBef>
                  <a:spcPct val="0"/>
                </a:spcBef>
                <a:spcAft>
                  <a:spcPct val="0"/>
                </a:spcAft>
                <a:defRPr/>
              </a:pPr>
              <a:endParaRPr lang="en-US" sz="2000" kern="0" dirty="0">
                <a:gradFill>
                  <a:gsLst>
                    <a:gs pos="0">
                      <a:srgbClr val="FFFFFF"/>
                    </a:gs>
                    <a:gs pos="100000">
                      <a:srgbClr val="FFFFFF"/>
                    </a:gs>
                  </a:gsLst>
                  <a:lin ang="5400000" scaled="0"/>
                </a:gradFill>
              </a:endParaRPr>
            </a:p>
          </p:txBody>
        </p:sp>
        <p:sp>
          <p:nvSpPr>
            <p:cNvPr id="160" name="Multiply 159"/>
            <p:cNvSpPr/>
            <p:nvPr/>
          </p:nvSpPr>
          <p:spPr bwMode="auto">
            <a:xfrm>
              <a:off x="7250933" y="3944239"/>
              <a:ext cx="215559" cy="217229"/>
            </a:xfrm>
            <a:prstGeom prst="mathMultiply">
              <a:avLst>
                <a:gd name="adj1" fmla="val 12051"/>
              </a:avLst>
            </a:prstGeom>
            <a:solidFill>
              <a:srgbClr val="FFFFFF"/>
            </a:solidFill>
            <a:ln w="10795" cap="flat" cmpd="sng" algn="ctr">
              <a:noFill/>
              <a:prstDash val="solid"/>
              <a:headEnd type="none" w="med" len="med"/>
              <a:tailEnd type="none" w="med" len="med"/>
            </a:ln>
            <a:effectLst/>
          </p:spPr>
          <p:txBody>
            <a:bodyPr lIns="0" tIns="46630" rIns="0" bIns="46630" anchor="ctr"/>
            <a:lstStyle/>
            <a:p>
              <a:pPr algn="ctr" defTabSz="932293" fontAlgn="base">
                <a:spcBef>
                  <a:spcPct val="0"/>
                </a:spcBef>
                <a:spcAft>
                  <a:spcPct val="0"/>
                </a:spcAft>
                <a:defRPr/>
              </a:pPr>
              <a:endParaRPr lang="en-US" sz="2000" kern="0" dirty="0">
                <a:gradFill>
                  <a:gsLst>
                    <a:gs pos="0">
                      <a:srgbClr val="FFFFFF"/>
                    </a:gs>
                    <a:gs pos="100000">
                      <a:srgbClr val="FFFFFF"/>
                    </a:gs>
                  </a:gsLst>
                  <a:lin ang="5400000" scaled="0"/>
                </a:gradFill>
              </a:endParaRPr>
            </a:p>
          </p:txBody>
        </p:sp>
      </p:grpSp>
      <p:grpSp>
        <p:nvGrpSpPr>
          <p:cNvPr id="161" name="Group 160"/>
          <p:cNvGrpSpPr/>
          <p:nvPr/>
        </p:nvGrpSpPr>
        <p:grpSpPr>
          <a:xfrm>
            <a:off x="4588534" y="3198158"/>
            <a:ext cx="304814" cy="306366"/>
            <a:chOff x="7194955" y="3888261"/>
            <a:chExt cx="327514" cy="329184"/>
          </a:xfrm>
        </p:grpSpPr>
        <p:sp>
          <p:nvSpPr>
            <p:cNvPr id="162" name="Oval 161"/>
            <p:cNvSpPr/>
            <p:nvPr/>
          </p:nvSpPr>
          <p:spPr bwMode="auto">
            <a:xfrm>
              <a:off x="7194955" y="3888261"/>
              <a:ext cx="327514" cy="329184"/>
            </a:xfrm>
            <a:prstGeom prst="ellipse">
              <a:avLst/>
            </a:prstGeom>
            <a:solidFill>
              <a:srgbClr val="DC3C00"/>
            </a:solidFill>
            <a:ln w="10795" cap="flat" cmpd="sng" algn="ctr">
              <a:noFill/>
              <a:prstDash val="solid"/>
              <a:headEnd type="none" w="med" len="med"/>
              <a:tailEnd type="none" w="med" len="med"/>
            </a:ln>
            <a:effectLst/>
          </p:spPr>
          <p:txBody>
            <a:bodyPr lIns="0" tIns="46630" rIns="0" bIns="46630" anchor="ctr"/>
            <a:lstStyle/>
            <a:p>
              <a:pPr algn="ctr" defTabSz="932293" fontAlgn="base">
                <a:spcBef>
                  <a:spcPct val="0"/>
                </a:spcBef>
                <a:spcAft>
                  <a:spcPct val="0"/>
                </a:spcAft>
                <a:defRPr/>
              </a:pPr>
              <a:endParaRPr lang="en-US" sz="2000" kern="0" dirty="0">
                <a:gradFill>
                  <a:gsLst>
                    <a:gs pos="0">
                      <a:srgbClr val="FFFFFF"/>
                    </a:gs>
                    <a:gs pos="100000">
                      <a:srgbClr val="FFFFFF"/>
                    </a:gs>
                  </a:gsLst>
                  <a:lin ang="5400000" scaled="0"/>
                </a:gradFill>
              </a:endParaRPr>
            </a:p>
          </p:txBody>
        </p:sp>
        <p:sp>
          <p:nvSpPr>
            <p:cNvPr id="164" name="Multiply 163"/>
            <p:cNvSpPr/>
            <p:nvPr/>
          </p:nvSpPr>
          <p:spPr bwMode="auto">
            <a:xfrm>
              <a:off x="7250933" y="3944239"/>
              <a:ext cx="215559" cy="217229"/>
            </a:xfrm>
            <a:prstGeom prst="mathMultiply">
              <a:avLst>
                <a:gd name="adj1" fmla="val 12051"/>
              </a:avLst>
            </a:prstGeom>
            <a:solidFill>
              <a:srgbClr val="FFFFFF"/>
            </a:solidFill>
            <a:ln w="10795" cap="flat" cmpd="sng" algn="ctr">
              <a:noFill/>
              <a:prstDash val="solid"/>
              <a:headEnd type="none" w="med" len="med"/>
              <a:tailEnd type="none" w="med" len="med"/>
            </a:ln>
            <a:effectLst/>
          </p:spPr>
          <p:txBody>
            <a:bodyPr lIns="0" tIns="46630" rIns="0" bIns="46630" anchor="ctr"/>
            <a:lstStyle/>
            <a:p>
              <a:pPr algn="ctr" defTabSz="932293" fontAlgn="base">
                <a:spcBef>
                  <a:spcPct val="0"/>
                </a:spcBef>
                <a:spcAft>
                  <a:spcPct val="0"/>
                </a:spcAft>
                <a:defRPr/>
              </a:pPr>
              <a:endParaRPr lang="en-US" sz="2000" kern="0" dirty="0">
                <a:gradFill>
                  <a:gsLst>
                    <a:gs pos="0">
                      <a:srgbClr val="FFFFFF"/>
                    </a:gs>
                    <a:gs pos="100000">
                      <a:srgbClr val="FFFFFF"/>
                    </a:gs>
                  </a:gsLst>
                  <a:lin ang="5400000" scaled="0"/>
                </a:gradFill>
              </a:endParaRPr>
            </a:p>
          </p:txBody>
        </p:sp>
      </p:grpSp>
      <p:grpSp>
        <p:nvGrpSpPr>
          <p:cNvPr id="165" name="Group 164"/>
          <p:cNvGrpSpPr/>
          <p:nvPr/>
        </p:nvGrpSpPr>
        <p:grpSpPr>
          <a:xfrm>
            <a:off x="7093665" y="3827147"/>
            <a:ext cx="327468" cy="329137"/>
            <a:chOff x="7194955" y="3888261"/>
            <a:chExt cx="327514" cy="329184"/>
          </a:xfrm>
        </p:grpSpPr>
        <p:sp>
          <p:nvSpPr>
            <p:cNvPr id="166" name="Oval 165"/>
            <p:cNvSpPr/>
            <p:nvPr/>
          </p:nvSpPr>
          <p:spPr bwMode="auto">
            <a:xfrm>
              <a:off x="7194955" y="3888261"/>
              <a:ext cx="327514" cy="329184"/>
            </a:xfrm>
            <a:prstGeom prst="ellipse">
              <a:avLst/>
            </a:prstGeom>
            <a:solidFill>
              <a:srgbClr val="DC3C00"/>
            </a:solidFill>
            <a:ln w="10795" cap="flat" cmpd="sng" algn="ctr">
              <a:noFill/>
              <a:prstDash val="solid"/>
              <a:headEnd type="none" w="med" len="med"/>
              <a:tailEnd type="none" w="med" len="med"/>
            </a:ln>
            <a:effectLst/>
          </p:spPr>
          <p:txBody>
            <a:bodyPr lIns="0" tIns="46630" rIns="0" bIns="46630" anchor="ctr"/>
            <a:lstStyle/>
            <a:p>
              <a:pPr algn="ctr" defTabSz="932293" fontAlgn="base">
                <a:spcBef>
                  <a:spcPct val="0"/>
                </a:spcBef>
                <a:spcAft>
                  <a:spcPct val="0"/>
                </a:spcAft>
                <a:defRPr/>
              </a:pPr>
              <a:endParaRPr lang="en-US" sz="2000" kern="0" dirty="0">
                <a:gradFill>
                  <a:gsLst>
                    <a:gs pos="0">
                      <a:srgbClr val="FFFFFF"/>
                    </a:gs>
                    <a:gs pos="100000">
                      <a:srgbClr val="FFFFFF"/>
                    </a:gs>
                  </a:gsLst>
                  <a:lin ang="5400000" scaled="0"/>
                </a:gradFill>
              </a:endParaRPr>
            </a:p>
          </p:txBody>
        </p:sp>
        <p:sp>
          <p:nvSpPr>
            <p:cNvPr id="167" name="Multiply 166"/>
            <p:cNvSpPr/>
            <p:nvPr/>
          </p:nvSpPr>
          <p:spPr bwMode="auto">
            <a:xfrm>
              <a:off x="7250933" y="3944239"/>
              <a:ext cx="215559" cy="217229"/>
            </a:xfrm>
            <a:prstGeom prst="mathMultiply">
              <a:avLst>
                <a:gd name="adj1" fmla="val 12051"/>
              </a:avLst>
            </a:prstGeom>
            <a:solidFill>
              <a:srgbClr val="FFFFFF"/>
            </a:solidFill>
            <a:ln w="10795" cap="flat" cmpd="sng" algn="ctr">
              <a:noFill/>
              <a:prstDash val="solid"/>
              <a:headEnd type="none" w="med" len="med"/>
              <a:tailEnd type="none" w="med" len="med"/>
            </a:ln>
            <a:effectLst/>
          </p:spPr>
          <p:txBody>
            <a:bodyPr lIns="0" tIns="46630" rIns="0" bIns="46630" anchor="ctr"/>
            <a:lstStyle/>
            <a:p>
              <a:pPr algn="ctr" defTabSz="932293" fontAlgn="base">
                <a:spcBef>
                  <a:spcPct val="0"/>
                </a:spcBef>
                <a:spcAft>
                  <a:spcPct val="0"/>
                </a:spcAft>
                <a:defRPr/>
              </a:pPr>
              <a:endParaRPr lang="en-US" sz="2000" kern="0" dirty="0">
                <a:gradFill>
                  <a:gsLst>
                    <a:gs pos="0">
                      <a:srgbClr val="FFFFFF"/>
                    </a:gs>
                    <a:gs pos="100000">
                      <a:srgbClr val="FFFFFF"/>
                    </a:gs>
                  </a:gsLst>
                  <a:lin ang="5400000" scaled="0"/>
                </a:gradFill>
              </a:endParaRPr>
            </a:p>
          </p:txBody>
        </p:sp>
      </p:grpSp>
      <p:grpSp>
        <p:nvGrpSpPr>
          <p:cNvPr id="174" name="Group 173"/>
          <p:cNvGrpSpPr>
            <a:grpSpLocks noChangeAspect="1"/>
          </p:cNvGrpSpPr>
          <p:nvPr/>
        </p:nvGrpSpPr>
        <p:grpSpPr>
          <a:xfrm>
            <a:off x="4584631" y="3186986"/>
            <a:ext cx="331813" cy="331813"/>
            <a:chOff x="4720968" y="2192271"/>
            <a:chExt cx="311150" cy="311150"/>
          </a:xfrm>
        </p:grpSpPr>
        <p:sp>
          <p:nvSpPr>
            <p:cNvPr id="178" name="Oval 177"/>
            <p:cNvSpPr/>
            <p:nvPr/>
          </p:nvSpPr>
          <p:spPr bwMode="auto">
            <a:xfrm>
              <a:off x="4720968" y="2192271"/>
              <a:ext cx="311150" cy="311150"/>
            </a:xfrm>
            <a:prstGeom prst="ellipse">
              <a:avLst/>
            </a:prstGeom>
            <a:solidFill>
              <a:srgbClr val="2EB82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179" name="Freeform 11"/>
            <p:cNvSpPr>
              <a:spLocks/>
            </p:cNvSpPr>
            <p:nvPr/>
          </p:nvSpPr>
          <p:spPr bwMode="auto">
            <a:xfrm>
              <a:off x="4795580" y="2298633"/>
              <a:ext cx="157163" cy="122238"/>
            </a:xfrm>
            <a:custGeom>
              <a:avLst/>
              <a:gdLst>
                <a:gd name="T0" fmla="*/ 995 w 995"/>
                <a:gd name="T1" fmla="*/ 124 h 778"/>
                <a:gd name="T2" fmla="*/ 869 w 995"/>
                <a:gd name="T3" fmla="*/ 0 h 778"/>
                <a:gd name="T4" fmla="*/ 343 w 995"/>
                <a:gd name="T5" fmla="*/ 530 h 778"/>
                <a:gd name="T6" fmla="*/ 124 w 995"/>
                <a:gd name="T7" fmla="*/ 310 h 778"/>
                <a:gd name="T8" fmla="*/ 0 w 995"/>
                <a:gd name="T9" fmla="*/ 434 h 778"/>
                <a:gd name="T10" fmla="*/ 219 w 995"/>
                <a:gd name="T11" fmla="*/ 654 h 778"/>
                <a:gd name="T12" fmla="*/ 343 w 995"/>
                <a:gd name="T13" fmla="*/ 778 h 778"/>
                <a:gd name="T14" fmla="*/ 467 w 995"/>
                <a:gd name="T15" fmla="*/ 654 h 778"/>
                <a:gd name="T16" fmla="*/ 467 w 995"/>
                <a:gd name="T17" fmla="*/ 654 h 778"/>
                <a:gd name="T18" fmla="*/ 995 w 995"/>
                <a:gd name="T19" fmla="*/ 124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5" h="778">
                  <a:moveTo>
                    <a:pt x="995" y="124"/>
                  </a:moveTo>
                  <a:lnTo>
                    <a:pt x="869" y="0"/>
                  </a:lnTo>
                  <a:lnTo>
                    <a:pt x="343" y="530"/>
                  </a:lnTo>
                  <a:lnTo>
                    <a:pt x="124" y="310"/>
                  </a:lnTo>
                  <a:lnTo>
                    <a:pt x="0" y="434"/>
                  </a:lnTo>
                  <a:lnTo>
                    <a:pt x="219" y="654"/>
                  </a:lnTo>
                  <a:lnTo>
                    <a:pt x="343" y="778"/>
                  </a:lnTo>
                  <a:lnTo>
                    <a:pt x="467" y="654"/>
                  </a:lnTo>
                  <a:lnTo>
                    <a:pt x="467" y="654"/>
                  </a:lnTo>
                  <a:lnTo>
                    <a:pt x="995" y="124"/>
                  </a:lnTo>
                  <a:close/>
                </a:path>
              </a:pathLst>
            </a:custGeom>
            <a:solidFill>
              <a:schemeClr val="bg1"/>
            </a:solidFill>
            <a:ln>
              <a:noFill/>
            </a:ln>
          </p:spPr>
          <p:txBody>
            <a:bodyPr/>
            <a:lstStyle/>
            <a:p>
              <a:pPr defTabSz="932509">
                <a:defRPr/>
              </a:pPr>
              <a:endParaRPr lang="en-US" sz="1836" dirty="0">
                <a:solidFill>
                  <a:srgbClr val="505050"/>
                </a:solidFill>
                <a:ea typeface="ＭＳ Ｐゴシック" charset="0"/>
              </a:endParaRPr>
            </a:p>
          </p:txBody>
        </p:sp>
      </p:grpSp>
      <p:grpSp>
        <p:nvGrpSpPr>
          <p:cNvPr id="180" name="Group 179"/>
          <p:cNvGrpSpPr>
            <a:grpSpLocks noChangeAspect="1"/>
          </p:cNvGrpSpPr>
          <p:nvPr/>
        </p:nvGrpSpPr>
        <p:grpSpPr>
          <a:xfrm>
            <a:off x="4575825" y="3795575"/>
            <a:ext cx="331813" cy="331813"/>
            <a:chOff x="4720968" y="2192271"/>
            <a:chExt cx="311150" cy="311150"/>
          </a:xfrm>
        </p:grpSpPr>
        <p:sp>
          <p:nvSpPr>
            <p:cNvPr id="183" name="Oval 182"/>
            <p:cNvSpPr/>
            <p:nvPr/>
          </p:nvSpPr>
          <p:spPr bwMode="auto">
            <a:xfrm>
              <a:off x="4720968" y="2192271"/>
              <a:ext cx="311150" cy="311150"/>
            </a:xfrm>
            <a:prstGeom prst="ellipse">
              <a:avLst/>
            </a:prstGeom>
            <a:solidFill>
              <a:srgbClr val="2EB82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184" name="Freeform 11"/>
            <p:cNvSpPr>
              <a:spLocks/>
            </p:cNvSpPr>
            <p:nvPr/>
          </p:nvSpPr>
          <p:spPr bwMode="auto">
            <a:xfrm>
              <a:off x="4795580" y="2298633"/>
              <a:ext cx="157163" cy="122238"/>
            </a:xfrm>
            <a:custGeom>
              <a:avLst/>
              <a:gdLst>
                <a:gd name="T0" fmla="*/ 995 w 995"/>
                <a:gd name="T1" fmla="*/ 124 h 778"/>
                <a:gd name="T2" fmla="*/ 869 w 995"/>
                <a:gd name="T3" fmla="*/ 0 h 778"/>
                <a:gd name="T4" fmla="*/ 343 w 995"/>
                <a:gd name="T5" fmla="*/ 530 h 778"/>
                <a:gd name="T6" fmla="*/ 124 w 995"/>
                <a:gd name="T7" fmla="*/ 310 h 778"/>
                <a:gd name="T8" fmla="*/ 0 w 995"/>
                <a:gd name="T9" fmla="*/ 434 h 778"/>
                <a:gd name="T10" fmla="*/ 219 w 995"/>
                <a:gd name="T11" fmla="*/ 654 h 778"/>
                <a:gd name="T12" fmla="*/ 343 w 995"/>
                <a:gd name="T13" fmla="*/ 778 h 778"/>
                <a:gd name="T14" fmla="*/ 467 w 995"/>
                <a:gd name="T15" fmla="*/ 654 h 778"/>
                <a:gd name="T16" fmla="*/ 467 w 995"/>
                <a:gd name="T17" fmla="*/ 654 h 778"/>
                <a:gd name="T18" fmla="*/ 995 w 995"/>
                <a:gd name="T19" fmla="*/ 124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5" h="778">
                  <a:moveTo>
                    <a:pt x="995" y="124"/>
                  </a:moveTo>
                  <a:lnTo>
                    <a:pt x="869" y="0"/>
                  </a:lnTo>
                  <a:lnTo>
                    <a:pt x="343" y="530"/>
                  </a:lnTo>
                  <a:lnTo>
                    <a:pt x="124" y="310"/>
                  </a:lnTo>
                  <a:lnTo>
                    <a:pt x="0" y="434"/>
                  </a:lnTo>
                  <a:lnTo>
                    <a:pt x="219" y="654"/>
                  </a:lnTo>
                  <a:lnTo>
                    <a:pt x="343" y="778"/>
                  </a:lnTo>
                  <a:lnTo>
                    <a:pt x="467" y="654"/>
                  </a:lnTo>
                  <a:lnTo>
                    <a:pt x="467" y="654"/>
                  </a:lnTo>
                  <a:lnTo>
                    <a:pt x="995" y="124"/>
                  </a:lnTo>
                  <a:close/>
                </a:path>
              </a:pathLst>
            </a:custGeom>
            <a:solidFill>
              <a:schemeClr val="bg1"/>
            </a:solidFill>
            <a:ln>
              <a:noFill/>
            </a:ln>
          </p:spPr>
          <p:txBody>
            <a:bodyPr/>
            <a:lstStyle/>
            <a:p>
              <a:pPr defTabSz="932509">
                <a:defRPr/>
              </a:pPr>
              <a:endParaRPr lang="en-US" sz="1836" dirty="0">
                <a:solidFill>
                  <a:srgbClr val="505050"/>
                </a:solidFill>
                <a:ea typeface="ＭＳ Ｐゴシック" charset="0"/>
              </a:endParaRPr>
            </a:p>
          </p:txBody>
        </p:sp>
      </p:grpSp>
      <p:grpSp>
        <p:nvGrpSpPr>
          <p:cNvPr id="187" name="Group 186"/>
          <p:cNvGrpSpPr>
            <a:grpSpLocks noChangeAspect="1"/>
          </p:cNvGrpSpPr>
          <p:nvPr/>
        </p:nvGrpSpPr>
        <p:grpSpPr>
          <a:xfrm>
            <a:off x="7090358" y="3824664"/>
            <a:ext cx="331813" cy="331813"/>
            <a:chOff x="4720968" y="2192271"/>
            <a:chExt cx="311150" cy="311150"/>
          </a:xfrm>
        </p:grpSpPr>
        <p:sp>
          <p:nvSpPr>
            <p:cNvPr id="189" name="Oval 188"/>
            <p:cNvSpPr/>
            <p:nvPr/>
          </p:nvSpPr>
          <p:spPr bwMode="auto">
            <a:xfrm>
              <a:off x="4720968" y="2192271"/>
              <a:ext cx="311150" cy="311150"/>
            </a:xfrm>
            <a:prstGeom prst="ellipse">
              <a:avLst/>
            </a:prstGeom>
            <a:solidFill>
              <a:srgbClr val="2EB82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190" name="Freeform 11"/>
            <p:cNvSpPr>
              <a:spLocks/>
            </p:cNvSpPr>
            <p:nvPr/>
          </p:nvSpPr>
          <p:spPr bwMode="auto">
            <a:xfrm>
              <a:off x="4795580" y="2298633"/>
              <a:ext cx="157163" cy="122238"/>
            </a:xfrm>
            <a:custGeom>
              <a:avLst/>
              <a:gdLst>
                <a:gd name="T0" fmla="*/ 995 w 995"/>
                <a:gd name="T1" fmla="*/ 124 h 778"/>
                <a:gd name="T2" fmla="*/ 869 w 995"/>
                <a:gd name="T3" fmla="*/ 0 h 778"/>
                <a:gd name="T4" fmla="*/ 343 w 995"/>
                <a:gd name="T5" fmla="*/ 530 h 778"/>
                <a:gd name="T6" fmla="*/ 124 w 995"/>
                <a:gd name="T7" fmla="*/ 310 h 778"/>
                <a:gd name="T8" fmla="*/ 0 w 995"/>
                <a:gd name="T9" fmla="*/ 434 h 778"/>
                <a:gd name="T10" fmla="*/ 219 w 995"/>
                <a:gd name="T11" fmla="*/ 654 h 778"/>
                <a:gd name="T12" fmla="*/ 343 w 995"/>
                <a:gd name="T13" fmla="*/ 778 h 778"/>
                <a:gd name="T14" fmla="*/ 467 w 995"/>
                <a:gd name="T15" fmla="*/ 654 h 778"/>
                <a:gd name="T16" fmla="*/ 467 w 995"/>
                <a:gd name="T17" fmla="*/ 654 h 778"/>
                <a:gd name="T18" fmla="*/ 995 w 995"/>
                <a:gd name="T19" fmla="*/ 124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5" h="778">
                  <a:moveTo>
                    <a:pt x="995" y="124"/>
                  </a:moveTo>
                  <a:lnTo>
                    <a:pt x="869" y="0"/>
                  </a:lnTo>
                  <a:lnTo>
                    <a:pt x="343" y="530"/>
                  </a:lnTo>
                  <a:lnTo>
                    <a:pt x="124" y="310"/>
                  </a:lnTo>
                  <a:lnTo>
                    <a:pt x="0" y="434"/>
                  </a:lnTo>
                  <a:lnTo>
                    <a:pt x="219" y="654"/>
                  </a:lnTo>
                  <a:lnTo>
                    <a:pt x="343" y="778"/>
                  </a:lnTo>
                  <a:lnTo>
                    <a:pt x="467" y="654"/>
                  </a:lnTo>
                  <a:lnTo>
                    <a:pt x="467" y="654"/>
                  </a:lnTo>
                  <a:lnTo>
                    <a:pt x="995" y="124"/>
                  </a:lnTo>
                  <a:close/>
                </a:path>
              </a:pathLst>
            </a:custGeom>
            <a:solidFill>
              <a:schemeClr val="bg1"/>
            </a:solidFill>
            <a:ln>
              <a:noFill/>
            </a:ln>
          </p:spPr>
          <p:txBody>
            <a:bodyPr/>
            <a:lstStyle/>
            <a:p>
              <a:pPr defTabSz="932509">
                <a:defRPr/>
              </a:pPr>
              <a:endParaRPr lang="en-US" sz="1836" dirty="0">
                <a:solidFill>
                  <a:srgbClr val="505050"/>
                </a:solidFill>
                <a:ea typeface="ＭＳ Ｐゴシック" charset="0"/>
              </a:endParaRPr>
            </a:p>
          </p:txBody>
        </p:sp>
      </p:grpSp>
      <p:grpSp>
        <p:nvGrpSpPr>
          <p:cNvPr id="15" name="Group 14"/>
          <p:cNvGrpSpPr/>
          <p:nvPr/>
        </p:nvGrpSpPr>
        <p:grpSpPr>
          <a:xfrm>
            <a:off x="1738556" y="4453779"/>
            <a:ext cx="769194" cy="663099"/>
            <a:chOff x="3565769" y="1963615"/>
            <a:chExt cx="468923" cy="404244"/>
          </a:xfrm>
        </p:grpSpPr>
        <p:sp>
          <p:nvSpPr>
            <p:cNvPr id="13" name="Isosceles Triangle 12"/>
            <p:cNvSpPr/>
            <p:nvPr/>
          </p:nvSpPr>
          <p:spPr bwMode="auto">
            <a:xfrm>
              <a:off x="3565769" y="1963615"/>
              <a:ext cx="468923" cy="404244"/>
            </a:xfrm>
            <a:prstGeom prst="triangle">
              <a:avLst/>
            </a:prstGeom>
            <a:solidFill>
              <a:srgbClr val="FF0000"/>
            </a:solid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grpSp>
          <p:nvGrpSpPr>
            <p:cNvPr id="12" name="Group 11"/>
            <p:cNvGrpSpPr/>
            <p:nvPr/>
          </p:nvGrpSpPr>
          <p:grpSpPr>
            <a:xfrm>
              <a:off x="3770012" y="2076996"/>
              <a:ext cx="64895" cy="243803"/>
              <a:chOff x="10598124" y="3656455"/>
              <a:chExt cx="66623" cy="250294"/>
            </a:xfrm>
            <a:solidFill>
              <a:srgbClr val="FF0000"/>
            </a:solidFill>
          </p:grpSpPr>
          <p:sp>
            <p:nvSpPr>
              <p:cNvPr id="193" name="Freeform 102"/>
              <p:cNvSpPr>
                <a:spLocks/>
              </p:cNvSpPr>
              <p:nvPr/>
            </p:nvSpPr>
            <p:spPr bwMode="black">
              <a:xfrm>
                <a:off x="10601630" y="3656455"/>
                <a:ext cx="59610" cy="167564"/>
              </a:xfrm>
              <a:custGeom>
                <a:avLst/>
                <a:gdLst>
                  <a:gd name="T0" fmla="*/ 64 w 85"/>
                  <a:gd name="T1" fmla="*/ 239 h 239"/>
                  <a:gd name="T2" fmla="*/ 85 w 85"/>
                  <a:gd name="T3" fmla="*/ 90 h 239"/>
                  <a:gd name="T4" fmla="*/ 85 w 85"/>
                  <a:gd name="T5" fmla="*/ 0 h 239"/>
                  <a:gd name="T6" fmla="*/ 0 w 85"/>
                  <a:gd name="T7" fmla="*/ 0 h 239"/>
                  <a:gd name="T8" fmla="*/ 0 w 85"/>
                  <a:gd name="T9" fmla="*/ 90 h 239"/>
                  <a:gd name="T10" fmla="*/ 21 w 85"/>
                  <a:gd name="T11" fmla="*/ 239 h 239"/>
                  <a:gd name="T12" fmla="*/ 64 w 85"/>
                  <a:gd name="T13" fmla="*/ 239 h 239"/>
                </a:gdLst>
                <a:ahLst/>
                <a:cxnLst>
                  <a:cxn ang="0">
                    <a:pos x="T0" y="T1"/>
                  </a:cxn>
                  <a:cxn ang="0">
                    <a:pos x="T2" y="T3"/>
                  </a:cxn>
                  <a:cxn ang="0">
                    <a:pos x="T4" y="T5"/>
                  </a:cxn>
                  <a:cxn ang="0">
                    <a:pos x="T6" y="T7"/>
                  </a:cxn>
                  <a:cxn ang="0">
                    <a:pos x="T8" y="T9"/>
                  </a:cxn>
                  <a:cxn ang="0">
                    <a:pos x="T10" y="T11"/>
                  </a:cxn>
                  <a:cxn ang="0">
                    <a:pos x="T12" y="T13"/>
                  </a:cxn>
                </a:cxnLst>
                <a:rect l="0" t="0" r="r" b="b"/>
                <a:pathLst>
                  <a:path w="85" h="239">
                    <a:moveTo>
                      <a:pt x="64" y="239"/>
                    </a:moveTo>
                    <a:lnTo>
                      <a:pt x="85" y="90"/>
                    </a:lnTo>
                    <a:lnTo>
                      <a:pt x="85" y="0"/>
                    </a:lnTo>
                    <a:lnTo>
                      <a:pt x="0" y="0"/>
                    </a:lnTo>
                    <a:lnTo>
                      <a:pt x="0" y="90"/>
                    </a:lnTo>
                    <a:lnTo>
                      <a:pt x="21" y="239"/>
                    </a:lnTo>
                    <a:lnTo>
                      <a:pt x="64" y="239"/>
                    </a:lnTo>
                    <a:close/>
                  </a:path>
                </a:pathLst>
              </a:custGeom>
              <a:solidFill>
                <a:schemeClr val="bg1"/>
              </a:solidFill>
              <a:ln>
                <a:noFill/>
              </a:ln>
            </p:spPr>
            <p:txBody>
              <a:bodyPr vert="horz" wrap="square" lIns="83943" tIns="41972" rIns="83943" bIns="41972" numCol="1" anchor="t" anchorCtr="0" compatLnSpc="1">
                <a:prstTxWarp prst="textNoShape">
                  <a:avLst/>
                </a:prstTxWarp>
              </a:bodyPr>
              <a:lstStyle/>
              <a:p>
                <a:endParaRPr lang="en-US" sz="1632" dirty="0"/>
              </a:p>
            </p:txBody>
          </p:sp>
          <p:sp>
            <p:nvSpPr>
              <p:cNvPr id="194" name="Rectangle 103"/>
              <p:cNvSpPr>
                <a:spLocks noChangeArrowheads="1"/>
              </p:cNvSpPr>
              <p:nvPr/>
            </p:nvSpPr>
            <p:spPr bwMode="black">
              <a:xfrm>
                <a:off x="10598124" y="3842248"/>
                <a:ext cx="66623" cy="64501"/>
              </a:xfrm>
              <a:prstGeom prst="rect">
                <a:avLst/>
              </a:prstGeom>
              <a:solidFill>
                <a:schemeClr val="bg1"/>
              </a:solidFill>
              <a:ln>
                <a:noFill/>
              </a:ln>
            </p:spPr>
            <p:txBody>
              <a:bodyPr vert="horz" wrap="square" lIns="83943" tIns="41972" rIns="83943" bIns="41972" numCol="1" anchor="t" anchorCtr="0" compatLnSpc="1">
                <a:prstTxWarp prst="textNoShape">
                  <a:avLst/>
                </a:prstTxWarp>
              </a:bodyPr>
              <a:lstStyle/>
              <a:p>
                <a:endParaRPr lang="en-US" sz="1632" dirty="0"/>
              </a:p>
            </p:txBody>
          </p:sp>
        </p:grpSp>
      </p:grpSp>
      <p:pic>
        <p:nvPicPr>
          <p:cNvPr id="238" name="Picture 237" descr="spinne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8104" y="3771255"/>
            <a:ext cx="329137" cy="329137"/>
          </a:xfrm>
          <a:prstGeom prst="rect">
            <a:avLst/>
          </a:prstGeom>
        </p:spPr>
      </p:pic>
    </p:spTree>
    <p:extLst>
      <p:ext uri="{BB962C8B-B14F-4D97-AF65-F5344CB8AC3E}">
        <p14:creationId xmlns:p14="http://schemas.microsoft.com/office/powerpoint/2010/main" val="1858288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00"/>
                                  </p:stCondLst>
                                  <p:childTnLst>
                                    <p:set>
                                      <p:cBhvr>
                                        <p:cTn id="6" dur="1" fill="hold">
                                          <p:stCondLst>
                                            <p:cond delay="0"/>
                                          </p:stCondLst>
                                        </p:cTn>
                                        <p:tgtEl>
                                          <p:spTgt spid="186"/>
                                        </p:tgtEl>
                                        <p:attrNameLst>
                                          <p:attrName>style.visibility</p:attrName>
                                        </p:attrNameLst>
                                      </p:cBhvr>
                                      <p:to>
                                        <p:strVal val="visible"/>
                                      </p:to>
                                    </p:set>
                                    <p:animEffect transition="in" filter="wipe(left)">
                                      <p:cBhvr>
                                        <p:cTn id="7" dur="500"/>
                                        <p:tgtEl>
                                          <p:spTgt spid="186"/>
                                        </p:tgtEl>
                                      </p:cBhvr>
                                    </p:animEffect>
                                  </p:childTnLst>
                                </p:cTn>
                              </p:par>
                              <p:par>
                                <p:cTn id="8" presetID="10" presetClass="entr" presetSubtype="0" fill="hold"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88"/>
                                        </p:tgtEl>
                                        <p:attrNameLst>
                                          <p:attrName>style.visibility</p:attrName>
                                        </p:attrNameLst>
                                      </p:cBhvr>
                                      <p:to>
                                        <p:strVal val="visible"/>
                                      </p:to>
                                    </p:set>
                                    <p:animEffect transition="in" filter="fade">
                                      <p:cBhvr>
                                        <p:cTn id="13" dur="500"/>
                                        <p:tgtEl>
                                          <p:spTgt spid="188"/>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92"/>
                                        </p:tgtEl>
                                        <p:attrNameLst>
                                          <p:attrName>style.visibility</p:attrName>
                                        </p:attrNameLst>
                                      </p:cBhvr>
                                      <p:to>
                                        <p:strVal val="visible"/>
                                      </p:to>
                                    </p:set>
                                    <p:animEffect transition="in" filter="fade">
                                      <p:cBhvr>
                                        <p:cTn id="16" dur="500"/>
                                        <p:tgtEl>
                                          <p:spTgt spid="192"/>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96"/>
                                        </p:tgtEl>
                                        <p:attrNameLst>
                                          <p:attrName>style.visibility</p:attrName>
                                        </p:attrNameLst>
                                      </p:cBhvr>
                                      <p:to>
                                        <p:strVal val="visible"/>
                                      </p:to>
                                    </p:set>
                                    <p:animEffect transition="in" filter="fade">
                                      <p:cBhvr>
                                        <p:cTn id="19" dur="500"/>
                                        <p:tgtEl>
                                          <p:spTgt spid="196"/>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200"/>
                                        </p:tgtEl>
                                        <p:attrNameLst>
                                          <p:attrName>style.visibility</p:attrName>
                                        </p:attrNameLst>
                                      </p:cBhvr>
                                      <p:to>
                                        <p:strVal val="visible"/>
                                      </p:to>
                                    </p:set>
                                    <p:animEffect transition="in" filter="fade">
                                      <p:cBhvr>
                                        <p:cTn id="22" dur="500"/>
                                        <p:tgtEl>
                                          <p:spTgt spid="200"/>
                                        </p:tgtEl>
                                      </p:cBhvr>
                                    </p:animEffect>
                                  </p:childTnLst>
                                </p:cTn>
                              </p:par>
                              <p:par>
                                <p:cTn id="23" presetID="10" presetClass="entr" presetSubtype="0" fill="hold" nodeType="withEffect">
                                  <p:stCondLst>
                                    <p:cond delay="1000"/>
                                  </p:stCondLst>
                                  <p:childTnLst>
                                    <p:set>
                                      <p:cBhvr>
                                        <p:cTn id="24" dur="1" fill="hold">
                                          <p:stCondLst>
                                            <p:cond delay="0"/>
                                          </p:stCondLst>
                                        </p:cTn>
                                        <p:tgtEl>
                                          <p:spTgt spid="171"/>
                                        </p:tgtEl>
                                        <p:attrNameLst>
                                          <p:attrName>style.visibility</p:attrName>
                                        </p:attrNameLst>
                                      </p:cBhvr>
                                      <p:to>
                                        <p:strVal val="visible"/>
                                      </p:to>
                                    </p:set>
                                    <p:animEffect transition="in" filter="fade">
                                      <p:cBhvr>
                                        <p:cTn id="25" dur="500"/>
                                        <p:tgtEl>
                                          <p:spTgt spid="171"/>
                                        </p:tgtEl>
                                      </p:cBhvr>
                                    </p:animEffect>
                                  </p:childTnLst>
                                </p:cTn>
                              </p:par>
                              <p:par>
                                <p:cTn id="26" presetID="10" presetClass="entr" presetSubtype="0" fill="hold" nodeType="withEffect">
                                  <p:stCondLst>
                                    <p:cond delay="1000"/>
                                  </p:stCondLst>
                                  <p:childTnLst>
                                    <p:set>
                                      <p:cBhvr>
                                        <p:cTn id="27" dur="1" fill="hold">
                                          <p:stCondLst>
                                            <p:cond delay="0"/>
                                          </p:stCondLst>
                                        </p:cTn>
                                        <p:tgtEl>
                                          <p:spTgt spid="177"/>
                                        </p:tgtEl>
                                        <p:attrNameLst>
                                          <p:attrName>style.visibility</p:attrName>
                                        </p:attrNameLst>
                                      </p:cBhvr>
                                      <p:to>
                                        <p:strVal val="visible"/>
                                      </p:to>
                                    </p:set>
                                    <p:animEffect transition="in" filter="fade">
                                      <p:cBhvr>
                                        <p:cTn id="28" dur="500"/>
                                        <p:tgtEl>
                                          <p:spTgt spid="177"/>
                                        </p:tgtEl>
                                      </p:cBhvr>
                                    </p:animEffect>
                                  </p:childTnLst>
                                </p:cTn>
                              </p:par>
                              <p:par>
                                <p:cTn id="29" presetID="10" presetClass="entr" presetSubtype="0" fill="hold" nodeType="withEffect">
                                  <p:stCondLst>
                                    <p:cond delay="1000"/>
                                  </p:stCondLst>
                                  <p:childTnLst>
                                    <p:set>
                                      <p:cBhvr>
                                        <p:cTn id="30" dur="1" fill="hold">
                                          <p:stCondLst>
                                            <p:cond delay="0"/>
                                          </p:stCondLst>
                                        </p:cTn>
                                        <p:tgtEl>
                                          <p:spTgt spid="155"/>
                                        </p:tgtEl>
                                        <p:attrNameLst>
                                          <p:attrName>style.visibility</p:attrName>
                                        </p:attrNameLst>
                                      </p:cBhvr>
                                      <p:to>
                                        <p:strVal val="visible"/>
                                      </p:to>
                                    </p:set>
                                    <p:animEffect transition="in" filter="fade">
                                      <p:cBhvr>
                                        <p:cTn id="31" dur="500"/>
                                        <p:tgtEl>
                                          <p:spTgt spid="155"/>
                                        </p:tgtEl>
                                      </p:cBhvr>
                                    </p:animEffect>
                                  </p:childTnLst>
                                </p:cTn>
                              </p:par>
                              <p:par>
                                <p:cTn id="32" presetID="10" presetClass="entr" presetSubtype="0" fill="hold" nodeType="withEffect">
                                  <p:stCondLst>
                                    <p:cond delay="1000"/>
                                  </p:stCondLst>
                                  <p:childTnLst>
                                    <p:set>
                                      <p:cBhvr>
                                        <p:cTn id="33" dur="1" fill="hold">
                                          <p:stCondLst>
                                            <p:cond delay="0"/>
                                          </p:stCondLst>
                                        </p:cTn>
                                        <p:tgtEl>
                                          <p:spTgt spid="161"/>
                                        </p:tgtEl>
                                        <p:attrNameLst>
                                          <p:attrName>style.visibility</p:attrName>
                                        </p:attrNameLst>
                                      </p:cBhvr>
                                      <p:to>
                                        <p:strVal val="visible"/>
                                      </p:to>
                                    </p:set>
                                    <p:animEffect transition="in" filter="fade">
                                      <p:cBhvr>
                                        <p:cTn id="34" dur="500"/>
                                        <p:tgtEl>
                                          <p:spTgt spid="161"/>
                                        </p:tgtEl>
                                      </p:cBhvr>
                                    </p:animEffect>
                                  </p:childTnLst>
                                </p:cTn>
                              </p:par>
                            </p:childTnLst>
                          </p:cTn>
                        </p:par>
                        <p:par>
                          <p:cTn id="35" fill="hold">
                            <p:stCondLst>
                              <p:cond delay="1500"/>
                            </p:stCondLst>
                            <p:childTnLst>
                              <p:par>
                                <p:cTn id="36" presetID="22" presetClass="entr" presetSubtype="8" fill="hold" nodeType="afterEffect">
                                  <p:stCondLst>
                                    <p:cond delay="1000"/>
                                  </p:stCondLst>
                                  <p:childTnLst>
                                    <p:set>
                                      <p:cBhvr>
                                        <p:cTn id="37" dur="1" fill="hold">
                                          <p:stCondLst>
                                            <p:cond delay="0"/>
                                          </p:stCondLst>
                                        </p:cTn>
                                        <p:tgtEl>
                                          <p:spTgt spid="151"/>
                                        </p:tgtEl>
                                        <p:attrNameLst>
                                          <p:attrName>style.visibility</p:attrName>
                                        </p:attrNameLst>
                                      </p:cBhvr>
                                      <p:to>
                                        <p:strVal val="visible"/>
                                      </p:to>
                                    </p:set>
                                    <p:animEffect transition="in" filter="wipe(left)">
                                      <p:cBhvr>
                                        <p:cTn id="38" dur="500"/>
                                        <p:tgtEl>
                                          <p:spTgt spid="151"/>
                                        </p:tgtEl>
                                      </p:cBhvr>
                                    </p:animEffect>
                                  </p:childTnLst>
                                </p:cTn>
                              </p:par>
                              <p:par>
                                <p:cTn id="39" presetID="10" presetClass="entr" presetSubtype="0" fill="hold" nodeType="withEffect">
                                  <p:stCondLst>
                                    <p:cond delay="1500"/>
                                  </p:stCondLst>
                                  <p:childTnLst>
                                    <p:set>
                                      <p:cBhvr>
                                        <p:cTn id="40" dur="1" fill="hold">
                                          <p:stCondLst>
                                            <p:cond delay="0"/>
                                          </p:stCondLst>
                                        </p:cTn>
                                        <p:tgtEl>
                                          <p:spTgt spid="165"/>
                                        </p:tgtEl>
                                        <p:attrNameLst>
                                          <p:attrName>style.visibility</p:attrName>
                                        </p:attrNameLst>
                                      </p:cBhvr>
                                      <p:to>
                                        <p:strVal val="visible"/>
                                      </p:to>
                                    </p:set>
                                    <p:animEffect transition="in" filter="fade">
                                      <p:cBhvr>
                                        <p:cTn id="41" dur="500"/>
                                        <p:tgtEl>
                                          <p:spTgt spid="165"/>
                                        </p:tgtEl>
                                      </p:cBhvr>
                                    </p:animEffect>
                                  </p:childTnLst>
                                </p:cTn>
                              </p:par>
                            </p:childTnLst>
                          </p:cTn>
                        </p:par>
                        <p:par>
                          <p:cTn id="42" fill="hold">
                            <p:stCondLst>
                              <p:cond delay="3500"/>
                            </p:stCondLst>
                            <p:childTnLst>
                              <p:par>
                                <p:cTn id="43" presetID="10"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238"/>
                                        </p:tgtEl>
                                        <p:attrNameLst>
                                          <p:attrName>style.visibility</p:attrName>
                                        </p:attrNameLst>
                                      </p:cBhvr>
                                      <p:to>
                                        <p:strVal val="visible"/>
                                      </p:to>
                                    </p:set>
                                    <p:animEffect transition="in" filter="fade">
                                      <p:cBhvr>
                                        <p:cTn id="54" dur="500"/>
                                        <p:tgtEl>
                                          <p:spTgt spid="238"/>
                                        </p:tgtEl>
                                      </p:cBhvr>
                                    </p:animEffect>
                                  </p:childTnLst>
                                </p:cTn>
                              </p:par>
                              <p:par>
                                <p:cTn id="55" presetID="8" presetClass="emph" presetSubtype="0" fill="hold" nodeType="withEffect">
                                  <p:stCondLst>
                                    <p:cond delay="0"/>
                                  </p:stCondLst>
                                  <p:childTnLst>
                                    <p:animRot by="10800000">
                                      <p:cBhvr>
                                        <p:cTn id="56" dur="2000" fill="hold"/>
                                        <p:tgtEl>
                                          <p:spTgt spid="238"/>
                                        </p:tgtEl>
                                        <p:attrNameLst>
                                          <p:attrName>r</p:attrName>
                                        </p:attrNameLst>
                                      </p:cBhvr>
                                    </p:animRot>
                                  </p:childTnLst>
                                </p:cTn>
                              </p:par>
                            </p:childTnLst>
                          </p:cTn>
                        </p:par>
                        <p:par>
                          <p:cTn id="57" fill="hold">
                            <p:stCondLst>
                              <p:cond delay="2500"/>
                            </p:stCondLst>
                            <p:childTnLst>
                              <p:par>
                                <p:cTn id="58" presetID="10" presetClass="exit" presetSubtype="0" fill="hold" nodeType="afterEffect">
                                  <p:stCondLst>
                                    <p:cond delay="0"/>
                                  </p:stCondLst>
                                  <p:childTnLst>
                                    <p:animEffect transition="out" filter="fade">
                                      <p:cBhvr>
                                        <p:cTn id="59" dur="500"/>
                                        <p:tgtEl>
                                          <p:spTgt spid="238"/>
                                        </p:tgtEl>
                                      </p:cBhvr>
                                    </p:animEffect>
                                    <p:set>
                                      <p:cBhvr>
                                        <p:cTn id="60" dur="1" fill="hold">
                                          <p:stCondLst>
                                            <p:cond delay="499"/>
                                          </p:stCondLst>
                                        </p:cTn>
                                        <p:tgtEl>
                                          <p:spTgt spid="238"/>
                                        </p:tgtEl>
                                        <p:attrNameLst>
                                          <p:attrName>style.visibility</p:attrName>
                                        </p:attrNameLst>
                                      </p:cBhvr>
                                      <p:to>
                                        <p:strVal val="hidden"/>
                                      </p:to>
                                    </p:set>
                                  </p:childTnLst>
                                </p:cTn>
                              </p:par>
                            </p:childTnLst>
                          </p:cTn>
                        </p:par>
                        <p:par>
                          <p:cTn id="61" fill="hold">
                            <p:stCondLst>
                              <p:cond delay="3000"/>
                            </p:stCondLst>
                            <p:childTnLst>
                              <p:par>
                                <p:cTn id="62" presetID="10" presetClass="entr" presetSubtype="0" fill="hold" nodeType="afterEffect">
                                  <p:stCondLst>
                                    <p:cond delay="0"/>
                                  </p:stCondLst>
                                  <p:childTnLst>
                                    <p:set>
                                      <p:cBhvr>
                                        <p:cTn id="63" dur="1" fill="hold">
                                          <p:stCondLst>
                                            <p:cond delay="0"/>
                                          </p:stCondLst>
                                        </p:cTn>
                                        <p:tgtEl>
                                          <p:spTgt spid="174"/>
                                        </p:tgtEl>
                                        <p:attrNameLst>
                                          <p:attrName>style.visibility</p:attrName>
                                        </p:attrNameLst>
                                      </p:cBhvr>
                                      <p:to>
                                        <p:strVal val="visible"/>
                                      </p:to>
                                    </p:set>
                                    <p:animEffect transition="in" filter="fade">
                                      <p:cBhvr>
                                        <p:cTn id="64" dur="500"/>
                                        <p:tgtEl>
                                          <p:spTgt spid="174"/>
                                        </p:tgtEl>
                                      </p:cBhvr>
                                    </p:animEffect>
                                  </p:childTnLst>
                                </p:cTn>
                              </p:par>
                              <p:par>
                                <p:cTn id="65" presetID="10" presetClass="entr" presetSubtype="0" fill="hold" nodeType="withEffect">
                                  <p:stCondLst>
                                    <p:cond delay="0"/>
                                  </p:stCondLst>
                                  <p:childTnLst>
                                    <p:set>
                                      <p:cBhvr>
                                        <p:cTn id="66" dur="1" fill="hold">
                                          <p:stCondLst>
                                            <p:cond delay="0"/>
                                          </p:stCondLst>
                                        </p:cTn>
                                        <p:tgtEl>
                                          <p:spTgt spid="180"/>
                                        </p:tgtEl>
                                        <p:attrNameLst>
                                          <p:attrName>style.visibility</p:attrName>
                                        </p:attrNameLst>
                                      </p:cBhvr>
                                      <p:to>
                                        <p:strVal val="visible"/>
                                      </p:to>
                                    </p:set>
                                    <p:animEffect transition="in" filter="fade">
                                      <p:cBhvr>
                                        <p:cTn id="67" dur="500"/>
                                        <p:tgtEl>
                                          <p:spTgt spid="180"/>
                                        </p:tgtEl>
                                      </p:cBhvr>
                                    </p:animEffect>
                                  </p:childTnLst>
                                </p:cTn>
                              </p:par>
                              <p:par>
                                <p:cTn id="68" presetID="10" presetClass="exit" presetSubtype="0" fill="hold" nodeType="withEffect">
                                  <p:stCondLst>
                                    <p:cond delay="0"/>
                                  </p:stCondLst>
                                  <p:childTnLst>
                                    <p:animEffect transition="out" filter="fade">
                                      <p:cBhvr>
                                        <p:cTn id="69" dur="500"/>
                                        <p:tgtEl>
                                          <p:spTgt spid="161"/>
                                        </p:tgtEl>
                                      </p:cBhvr>
                                    </p:animEffect>
                                    <p:set>
                                      <p:cBhvr>
                                        <p:cTn id="70" dur="1" fill="hold">
                                          <p:stCondLst>
                                            <p:cond delay="499"/>
                                          </p:stCondLst>
                                        </p:cTn>
                                        <p:tgtEl>
                                          <p:spTgt spid="161"/>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55"/>
                                        </p:tgtEl>
                                      </p:cBhvr>
                                    </p:animEffect>
                                    <p:set>
                                      <p:cBhvr>
                                        <p:cTn id="73" dur="1" fill="hold">
                                          <p:stCondLst>
                                            <p:cond delay="499"/>
                                          </p:stCondLst>
                                        </p:cTn>
                                        <p:tgtEl>
                                          <p:spTgt spid="155"/>
                                        </p:tgtEl>
                                        <p:attrNameLst>
                                          <p:attrName>style.visibility</p:attrName>
                                        </p:attrNameLst>
                                      </p:cBhvr>
                                      <p:to>
                                        <p:strVal val="hidden"/>
                                      </p:to>
                                    </p:set>
                                  </p:childTnLst>
                                </p:cTn>
                              </p:par>
                            </p:childTnLst>
                          </p:cTn>
                        </p:par>
                        <p:par>
                          <p:cTn id="74" fill="hold">
                            <p:stCondLst>
                              <p:cond delay="3500"/>
                            </p:stCondLst>
                            <p:childTnLst>
                              <p:par>
                                <p:cTn id="75" presetID="10" presetClass="entr" presetSubtype="0" fill="hold" nodeType="afterEffect">
                                  <p:stCondLst>
                                    <p:cond delay="0"/>
                                  </p:stCondLst>
                                  <p:childTnLst>
                                    <p:set>
                                      <p:cBhvr>
                                        <p:cTn id="76" dur="1" fill="hold">
                                          <p:stCondLst>
                                            <p:cond delay="0"/>
                                          </p:stCondLst>
                                        </p:cTn>
                                        <p:tgtEl>
                                          <p:spTgt spid="187"/>
                                        </p:tgtEl>
                                        <p:attrNameLst>
                                          <p:attrName>style.visibility</p:attrName>
                                        </p:attrNameLst>
                                      </p:cBhvr>
                                      <p:to>
                                        <p:strVal val="visible"/>
                                      </p:to>
                                    </p:set>
                                    <p:animEffect transition="in" filter="fade">
                                      <p:cBhvr>
                                        <p:cTn id="77" dur="500"/>
                                        <p:tgtEl>
                                          <p:spTgt spid="187"/>
                                        </p:tgtEl>
                                      </p:cBhvr>
                                    </p:animEffect>
                                  </p:childTnLst>
                                </p:cTn>
                              </p:par>
                              <p:par>
                                <p:cTn id="78" presetID="10" presetClass="exit" presetSubtype="0" fill="hold" nodeType="withEffect">
                                  <p:stCondLst>
                                    <p:cond delay="0"/>
                                  </p:stCondLst>
                                  <p:childTnLst>
                                    <p:animEffect transition="out" filter="fade">
                                      <p:cBhvr>
                                        <p:cTn id="79" dur="500"/>
                                        <p:tgtEl>
                                          <p:spTgt spid="165"/>
                                        </p:tgtEl>
                                      </p:cBhvr>
                                    </p:animEffect>
                                    <p:set>
                                      <p:cBhvr>
                                        <p:cTn id="80" dur="1" fill="hold">
                                          <p:stCondLst>
                                            <p:cond delay="499"/>
                                          </p:stCondLst>
                                        </p:cTn>
                                        <p:tgtEl>
                                          <p:spTgt spid="1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P spid="192" grpId="0"/>
      <p:bldP spid="196" grpId="0"/>
      <p:bldP spid="20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0" y="355600"/>
            <a:ext cx="11853863" cy="630238"/>
          </a:xfrm>
        </p:spPr>
        <p:txBody>
          <a:bodyPr/>
          <a:lstStyle/>
          <a:p>
            <a:r>
              <a:rPr lang="en-US" dirty="0"/>
              <a:t>Azure Active Directory Offering Comparison</a:t>
            </a:r>
          </a:p>
        </p:txBody>
      </p:sp>
      <p:graphicFrame>
        <p:nvGraphicFramePr>
          <p:cNvPr id="87" name="Table 86"/>
          <p:cNvGraphicFramePr>
            <a:graphicFrameLocks noGrp="1"/>
          </p:cNvGraphicFramePr>
          <p:nvPr>
            <p:extLst/>
          </p:nvPr>
        </p:nvGraphicFramePr>
        <p:xfrm>
          <a:off x="1144616" y="1311175"/>
          <a:ext cx="9376517" cy="4844041"/>
        </p:xfrm>
        <a:graphic>
          <a:graphicData uri="http://schemas.openxmlformats.org/drawingml/2006/table">
            <a:tbl>
              <a:tblPr firstRow="1" bandRow="1">
                <a:tableStyleId>{5C22544A-7EE6-4342-B048-85BDC9FD1C3A}</a:tableStyleId>
              </a:tblPr>
              <a:tblGrid>
                <a:gridCol w="5189826">
                  <a:extLst>
                    <a:ext uri="{9D8B030D-6E8A-4147-A177-3AD203B41FA5}">
                      <a16:colId xmlns:a16="http://schemas.microsoft.com/office/drawing/2014/main" val="20000"/>
                    </a:ext>
                  </a:extLst>
                </a:gridCol>
                <a:gridCol w="2175011">
                  <a:extLst>
                    <a:ext uri="{9D8B030D-6E8A-4147-A177-3AD203B41FA5}">
                      <a16:colId xmlns:a16="http://schemas.microsoft.com/office/drawing/2014/main" val="20001"/>
                    </a:ext>
                  </a:extLst>
                </a:gridCol>
                <a:gridCol w="2011680">
                  <a:extLst>
                    <a:ext uri="{9D8B030D-6E8A-4147-A177-3AD203B41FA5}">
                      <a16:colId xmlns:a16="http://schemas.microsoft.com/office/drawing/2014/main" val="20002"/>
                    </a:ext>
                  </a:extLst>
                </a:gridCol>
              </a:tblGrid>
              <a:tr h="395540">
                <a:tc>
                  <a:txBody>
                    <a:bodyPr/>
                    <a:lstStyle/>
                    <a:p>
                      <a:endParaRPr lang="en-US" sz="1200" b="0" dirty="0">
                        <a:gradFill>
                          <a:gsLst>
                            <a:gs pos="0">
                              <a:schemeClr val="bg1"/>
                            </a:gs>
                            <a:gs pos="100000">
                              <a:schemeClr val="bg1"/>
                            </a:gs>
                          </a:gsLst>
                          <a:lin ang="5400000" scaled="1"/>
                        </a:gradFill>
                      </a:endParaRP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solidFill>
                  </a:tcPr>
                </a:tc>
                <a:tc>
                  <a:txBody>
                    <a:bodyPr/>
                    <a:lstStyle/>
                    <a:p>
                      <a:pPr algn="ctr"/>
                      <a:r>
                        <a:rPr lang="en-US" sz="1200" b="1" dirty="0">
                          <a:gradFill>
                            <a:gsLst>
                              <a:gs pos="0">
                                <a:schemeClr val="bg1"/>
                              </a:gs>
                              <a:gs pos="100000">
                                <a:schemeClr val="bg1"/>
                              </a:gs>
                            </a:gsLst>
                            <a:lin ang="5400000" scaled="1"/>
                          </a:gradFill>
                        </a:rPr>
                        <a:t>Azure AD Free (O365) </a:t>
                      </a: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solidFill>
                  </a:tcPr>
                </a:tc>
                <a:tc>
                  <a:txBody>
                    <a:bodyPr/>
                    <a:lstStyle/>
                    <a:p>
                      <a:pPr algn="ctr"/>
                      <a:r>
                        <a:rPr lang="en-US" sz="1200" b="1" dirty="0">
                          <a:gradFill>
                            <a:gsLst>
                              <a:gs pos="0">
                                <a:schemeClr val="bg1"/>
                              </a:gs>
                              <a:gs pos="100000">
                                <a:schemeClr val="bg1"/>
                              </a:gs>
                            </a:gsLst>
                            <a:lin ang="5400000" scaled="1"/>
                          </a:gradFill>
                        </a:rPr>
                        <a:t>Azure</a:t>
                      </a:r>
                      <a:r>
                        <a:rPr lang="en-US" sz="1200" b="1" baseline="0" dirty="0">
                          <a:gradFill>
                            <a:gsLst>
                              <a:gs pos="0">
                                <a:schemeClr val="bg1"/>
                              </a:gs>
                              <a:gs pos="100000">
                                <a:schemeClr val="bg1"/>
                              </a:gs>
                            </a:gsLst>
                            <a:lin ang="5400000" scaled="1"/>
                          </a:gradFill>
                        </a:rPr>
                        <a:t> AD </a:t>
                      </a:r>
                      <a:r>
                        <a:rPr lang="en-US" sz="1200" b="1" dirty="0">
                          <a:gradFill>
                            <a:gsLst>
                              <a:gs pos="0">
                                <a:schemeClr val="bg1"/>
                              </a:gs>
                              <a:gs pos="100000">
                                <a:schemeClr val="bg1"/>
                              </a:gs>
                            </a:gsLst>
                            <a:lin ang="5400000" scaled="1"/>
                          </a:gradFill>
                        </a:rPr>
                        <a:t>Premium</a:t>
                      </a: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249347">
                <a:tc>
                  <a:txBody>
                    <a:bodyPr/>
                    <a:lstStyle/>
                    <a:p>
                      <a:r>
                        <a:rPr lang="en-US" sz="1200" b="0" dirty="0">
                          <a:gradFill>
                            <a:gsLst>
                              <a:gs pos="0">
                                <a:schemeClr val="tx1"/>
                              </a:gs>
                              <a:gs pos="100000">
                                <a:schemeClr val="tx1"/>
                              </a:gs>
                            </a:gsLst>
                            <a:lin ang="5400000" scaled="1"/>
                          </a:gradFill>
                        </a:rPr>
                        <a:t>Directory as</a:t>
                      </a:r>
                      <a:r>
                        <a:rPr lang="en-US" sz="1200" b="0" baseline="0" dirty="0">
                          <a:gradFill>
                            <a:gsLst>
                              <a:gs pos="0">
                                <a:schemeClr val="tx1"/>
                              </a:gs>
                              <a:gs pos="100000">
                                <a:schemeClr val="tx1"/>
                              </a:gs>
                            </a:gsLst>
                            <a:lin ang="5400000" scaled="1"/>
                          </a:gradFill>
                        </a:rPr>
                        <a:t> a s</a:t>
                      </a:r>
                      <a:r>
                        <a:rPr lang="en-US" sz="1200" b="0" dirty="0">
                          <a:gradFill>
                            <a:gsLst>
                              <a:gs pos="0">
                                <a:schemeClr val="tx1"/>
                              </a:gs>
                              <a:gs pos="100000">
                                <a:schemeClr val="tx1"/>
                              </a:gs>
                            </a:gsLst>
                            <a:lin ang="5400000" scaled="1"/>
                          </a:gradFill>
                        </a:rPr>
                        <a:t>ervice</a:t>
                      </a: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sz="1200" b="0" dirty="0">
                          <a:gradFill>
                            <a:gsLst>
                              <a:gs pos="0">
                                <a:schemeClr val="tx1"/>
                              </a:gs>
                              <a:gs pos="100000">
                                <a:schemeClr val="tx1"/>
                              </a:gs>
                            </a:gsLst>
                            <a:lin ang="5400000" scaled="1"/>
                          </a:gradFill>
                        </a:rPr>
                        <a:t>Up to 500,000 objects</a:t>
                      </a:r>
                    </a:p>
                  </a:txBody>
                  <a:tcPr marL="365708"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gradFill>
                            <a:gsLst>
                              <a:gs pos="0">
                                <a:schemeClr val="tx1"/>
                              </a:gs>
                              <a:gs pos="100000">
                                <a:schemeClr val="tx1"/>
                              </a:gs>
                            </a:gsLst>
                            <a:lin ang="5400000" scaled="1"/>
                          </a:gradFill>
                        </a:rPr>
                        <a:t>No limit</a:t>
                      </a:r>
                    </a:p>
                  </a:txBody>
                  <a:tcPr marL="365708"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493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gradFill>
                            <a:gsLst>
                              <a:gs pos="0">
                                <a:schemeClr val="tx1"/>
                              </a:gs>
                              <a:gs pos="100000">
                                <a:schemeClr val="tx1"/>
                              </a:gs>
                            </a:gsLst>
                            <a:lin ang="5400000" scaled="1"/>
                          </a:gradFill>
                        </a:rPr>
                        <a:t>User</a:t>
                      </a:r>
                      <a:r>
                        <a:rPr lang="en-US" sz="1200" b="0" baseline="0" dirty="0">
                          <a:gradFill>
                            <a:gsLst>
                              <a:gs pos="0">
                                <a:schemeClr val="tx1"/>
                              </a:gs>
                              <a:gs pos="100000">
                                <a:schemeClr val="tx1"/>
                              </a:gs>
                            </a:gsLst>
                            <a:lin ang="5400000" scaled="1"/>
                          </a:gradFill>
                        </a:rPr>
                        <a:t> and g</a:t>
                      </a:r>
                      <a:r>
                        <a:rPr lang="en-US" sz="1200" b="0" dirty="0">
                          <a:gradFill>
                            <a:gsLst>
                              <a:gs pos="0">
                                <a:schemeClr val="tx1"/>
                              </a:gs>
                              <a:gs pos="100000">
                                <a:schemeClr val="tx1"/>
                              </a:gs>
                            </a:gsLst>
                            <a:lin ang="5400000" scaled="1"/>
                          </a:gradFill>
                        </a:rPr>
                        <a:t>roup management</a:t>
                      </a: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2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2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49347">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200" b="0" dirty="0">
                          <a:gradFill>
                            <a:gsLst>
                              <a:gs pos="0">
                                <a:schemeClr val="tx1"/>
                              </a:gs>
                              <a:gs pos="100000">
                                <a:schemeClr val="tx1"/>
                              </a:gs>
                            </a:gsLst>
                            <a:lin ang="5400000" scaled="1"/>
                          </a:gradFill>
                        </a:rPr>
                        <a:t>Single sign-on</a:t>
                      </a:r>
                      <a:r>
                        <a:rPr lang="en-US" sz="1200" b="0" baseline="0" dirty="0">
                          <a:gradFill>
                            <a:gsLst>
                              <a:gs pos="0">
                                <a:schemeClr val="tx1"/>
                              </a:gs>
                              <a:gs pos="100000">
                                <a:schemeClr val="tx1"/>
                              </a:gs>
                            </a:gsLst>
                            <a:lin ang="5400000" scaled="1"/>
                          </a:gradFill>
                        </a:rPr>
                        <a:t> for pre-integrated SaaS and custom applications</a:t>
                      </a:r>
                      <a:endParaRPr lang="en-US" sz="12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sz="1200" b="0" dirty="0">
                          <a:gradFill>
                            <a:gsLst>
                              <a:gs pos="0">
                                <a:schemeClr val="tx1"/>
                              </a:gs>
                              <a:gs pos="100000">
                                <a:schemeClr val="tx1"/>
                              </a:gs>
                            </a:gsLst>
                            <a:lin ang="5400000" scaled="1"/>
                          </a:gradFill>
                        </a:rPr>
                        <a:t>    10 apps per user</a:t>
                      </a: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sz="1200" b="0" dirty="0">
                          <a:gradFill>
                            <a:gsLst>
                              <a:gs pos="0">
                                <a:schemeClr val="tx1"/>
                              </a:gs>
                              <a:gs pos="100000">
                                <a:schemeClr val="tx1"/>
                              </a:gs>
                            </a:gsLst>
                            <a:lin ang="5400000" scaled="1"/>
                          </a:gradFill>
                        </a:rPr>
                        <a:t>       No limit</a:t>
                      </a: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49347">
                <a:tc>
                  <a:txBody>
                    <a:bodyPr/>
                    <a:lstStyle/>
                    <a:p>
                      <a:r>
                        <a:rPr lang="en-US" sz="1200" b="0" dirty="0">
                          <a:gradFill>
                            <a:gsLst>
                              <a:gs pos="0">
                                <a:schemeClr val="tx1"/>
                              </a:gs>
                              <a:gs pos="100000">
                                <a:schemeClr val="tx1"/>
                              </a:gs>
                            </a:gsLst>
                            <a:lin ang="5400000" scaled="1"/>
                          </a:gradFill>
                        </a:rPr>
                        <a:t>Microsoft Directory</a:t>
                      </a:r>
                      <a:r>
                        <a:rPr lang="en-US" sz="1200" b="0" baseline="0" dirty="0">
                          <a:gradFill>
                            <a:gsLst>
                              <a:gs pos="0">
                                <a:schemeClr val="tx1"/>
                              </a:gs>
                              <a:gs pos="100000">
                                <a:schemeClr val="tx1"/>
                              </a:gs>
                            </a:gsLst>
                            <a:lin ang="5400000" scaled="1"/>
                          </a:gradFill>
                        </a:rPr>
                        <a:t> Synchronization Tool</a:t>
                      </a:r>
                    </a:p>
                    <a:p>
                      <a:r>
                        <a:rPr lang="en-US" sz="1200" b="0" dirty="0">
                          <a:gradFill>
                            <a:gsLst>
                              <a:gs pos="0">
                                <a:schemeClr val="tx1"/>
                              </a:gs>
                              <a:gs pos="100000">
                                <a:schemeClr val="tx1"/>
                              </a:gs>
                            </a:gsLst>
                            <a:lin ang="5400000" scaled="1"/>
                          </a:gradFill>
                        </a:rPr>
                        <a:t>(Windows</a:t>
                      </a:r>
                      <a:r>
                        <a:rPr lang="en-US" sz="1200" b="0" baseline="0" dirty="0">
                          <a:gradFill>
                            <a:gsLst>
                              <a:gs pos="0">
                                <a:schemeClr val="tx1"/>
                              </a:gs>
                              <a:gs pos="100000">
                                <a:schemeClr val="tx1"/>
                              </a:gs>
                            </a:gsLst>
                            <a:lin ang="5400000" scaled="1"/>
                          </a:gradFill>
                        </a:rPr>
                        <a:t> Server Active Directory extension)</a:t>
                      </a:r>
                      <a:endParaRPr lang="en-US" sz="12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2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2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49347">
                <a:tc>
                  <a:txBody>
                    <a:bodyPr/>
                    <a:lstStyle/>
                    <a:p>
                      <a:r>
                        <a:rPr lang="en-US" sz="1200" b="0" dirty="0">
                          <a:gradFill>
                            <a:gsLst>
                              <a:gs pos="0">
                                <a:schemeClr val="tx1"/>
                              </a:gs>
                              <a:gs pos="100000">
                                <a:schemeClr val="tx1"/>
                              </a:gs>
                            </a:gsLst>
                            <a:lin ang="5400000" scaled="1"/>
                          </a:gradFill>
                        </a:rPr>
                        <a:t>User-based access management</a:t>
                      </a:r>
                      <a:r>
                        <a:rPr lang="en-US" sz="1200" b="0" baseline="0" dirty="0">
                          <a:gradFill>
                            <a:gsLst>
                              <a:gs pos="0">
                                <a:schemeClr val="tx1"/>
                              </a:gs>
                              <a:gs pos="100000">
                                <a:schemeClr val="tx1"/>
                              </a:gs>
                            </a:gsLst>
                            <a:lin ang="5400000" scaled="1"/>
                          </a:gradFill>
                        </a:rPr>
                        <a:t> and </a:t>
                      </a:r>
                      <a:r>
                        <a:rPr lang="en-US" sz="1200" b="0" dirty="0">
                          <a:gradFill>
                            <a:gsLst>
                              <a:gs pos="0">
                                <a:schemeClr val="tx1"/>
                              </a:gs>
                              <a:gs pos="100000">
                                <a:schemeClr val="tx1"/>
                              </a:gs>
                            </a:gsLst>
                            <a:lin ang="5400000" scaled="1"/>
                          </a:gradFill>
                        </a:rPr>
                        <a:t>provisioning</a:t>
                      </a: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2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2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49347">
                <a:tc>
                  <a:txBody>
                    <a:bodyPr/>
                    <a:lstStyle/>
                    <a:p>
                      <a:r>
                        <a:rPr lang="en-US" sz="1200" b="0" dirty="0">
                          <a:gradFill>
                            <a:gsLst>
                              <a:gs pos="0">
                                <a:schemeClr val="tx1"/>
                              </a:gs>
                              <a:gs pos="100000">
                                <a:schemeClr val="tx1"/>
                              </a:gs>
                            </a:gsLst>
                            <a:lin ang="5400000" scaled="1"/>
                          </a:gradFill>
                        </a:rPr>
                        <a:t>Group-based access management</a:t>
                      </a:r>
                      <a:r>
                        <a:rPr lang="en-US" sz="1200" b="0" baseline="0" dirty="0">
                          <a:gradFill>
                            <a:gsLst>
                              <a:gs pos="0">
                                <a:schemeClr val="tx1"/>
                              </a:gs>
                              <a:gs pos="100000">
                                <a:schemeClr val="tx1"/>
                              </a:gs>
                            </a:gsLst>
                            <a:lin ang="5400000" scaled="1"/>
                          </a:gradFill>
                        </a:rPr>
                        <a:t> and </a:t>
                      </a:r>
                      <a:r>
                        <a:rPr lang="en-US" sz="1200" b="0" dirty="0">
                          <a:gradFill>
                            <a:gsLst>
                              <a:gs pos="0">
                                <a:schemeClr val="tx1"/>
                              </a:gs>
                              <a:gs pos="100000">
                                <a:schemeClr val="tx1"/>
                              </a:gs>
                            </a:gsLst>
                            <a:lin ang="5400000" scaled="1"/>
                          </a:gradFill>
                        </a:rPr>
                        <a:t>provisioning</a:t>
                      </a: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2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2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49347">
                <a:tc>
                  <a:txBody>
                    <a:bodyPr/>
                    <a:lstStyle/>
                    <a:p>
                      <a:r>
                        <a:rPr lang="en-US" sz="1200" b="0" dirty="0">
                          <a:gradFill>
                            <a:gsLst>
                              <a:gs pos="0">
                                <a:schemeClr val="tx1"/>
                              </a:gs>
                              <a:gs pos="100000">
                                <a:schemeClr val="tx1"/>
                              </a:gs>
                            </a:gsLst>
                            <a:lin ang="5400000" scaled="1"/>
                          </a:gradFill>
                        </a:rPr>
                        <a:t>Self-service group management for cloud users</a:t>
                      </a: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2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2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49347">
                <a:tc>
                  <a:txBody>
                    <a:bodyPr/>
                    <a:lstStyle/>
                    <a:p>
                      <a:r>
                        <a:rPr lang="en-US" sz="1200" b="0" dirty="0">
                          <a:gradFill>
                            <a:gsLst>
                              <a:gs pos="0">
                                <a:schemeClr val="tx1"/>
                              </a:gs>
                              <a:gs pos="100000">
                                <a:schemeClr val="tx1"/>
                              </a:gs>
                            </a:gsLst>
                            <a:lin ang="5400000" scaled="1"/>
                          </a:gradFill>
                        </a:rPr>
                        <a:t>Self-service password</a:t>
                      </a:r>
                      <a:r>
                        <a:rPr lang="en-US" sz="1200" b="0" baseline="0" dirty="0">
                          <a:gradFill>
                            <a:gsLst>
                              <a:gs pos="0">
                                <a:schemeClr val="tx1"/>
                              </a:gs>
                              <a:gs pos="100000">
                                <a:schemeClr val="tx1"/>
                              </a:gs>
                            </a:gsLst>
                            <a:lin ang="5400000" scaled="1"/>
                          </a:gradFill>
                        </a:rPr>
                        <a:t> change for cloud users</a:t>
                      </a:r>
                      <a:endParaRPr lang="en-US" sz="12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2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2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49347">
                <a:tc>
                  <a:txBody>
                    <a:bodyPr/>
                    <a:lstStyle/>
                    <a:p>
                      <a:r>
                        <a:rPr lang="en-US" sz="1200" b="0" dirty="0">
                          <a:gradFill>
                            <a:gsLst>
                              <a:gs pos="0">
                                <a:schemeClr val="tx1"/>
                              </a:gs>
                              <a:gs pos="100000">
                                <a:schemeClr val="tx1"/>
                              </a:gs>
                            </a:gsLst>
                            <a:lin ang="5400000" scaled="1"/>
                          </a:gradFill>
                        </a:rPr>
                        <a:t>Self-service password</a:t>
                      </a:r>
                      <a:r>
                        <a:rPr lang="en-US" sz="1200" b="0" baseline="0" dirty="0">
                          <a:gradFill>
                            <a:gsLst>
                              <a:gs pos="0">
                                <a:schemeClr val="tx1"/>
                              </a:gs>
                              <a:gs pos="100000">
                                <a:schemeClr val="tx1"/>
                              </a:gs>
                            </a:gsLst>
                            <a:lin ang="5400000" scaled="1"/>
                          </a:gradFill>
                        </a:rPr>
                        <a:t> reset </a:t>
                      </a:r>
                      <a:r>
                        <a:rPr lang="en-US" sz="1200" b="0" dirty="0">
                          <a:gradFill>
                            <a:gsLst>
                              <a:gs pos="0">
                                <a:schemeClr val="tx1"/>
                              </a:gs>
                              <a:gs pos="100000">
                                <a:schemeClr val="tx1"/>
                              </a:gs>
                            </a:gsLst>
                            <a:lin ang="5400000" scaled="1"/>
                          </a:gradFill>
                        </a:rPr>
                        <a:t>for cloud users</a:t>
                      </a: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2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2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49347">
                <a:tc>
                  <a:txBody>
                    <a:bodyPr/>
                    <a:lstStyle/>
                    <a:p>
                      <a:r>
                        <a:rPr lang="en-US" sz="1200" b="0" dirty="0">
                          <a:gradFill>
                            <a:gsLst>
                              <a:gs pos="0">
                                <a:schemeClr val="tx1"/>
                              </a:gs>
                              <a:gs pos="100000">
                                <a:schemeClr val="tx1"/>
                              </a:gs>
                            </a:gsLst>
                            <a:lin ang="5400000" scaled="1"/>
                          </a:gradFill>
                        </a:rPr>
                        <a:t>Security reports</a:t>
                      </a: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2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2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49347">
                <a:tc>
                  <a:txBody>
                    <a:bodyPr/>
                    <a:lstStyle/>
                    <a:p>
                      <a:r>
                        <a:rPr lang="en-US" sz="1200" b="0" dirty="0">
                          <a:gradFill>
                            <a:gsLst>
                              <a:gs pos="0">
                                <a:schemeClr val="tx1"/>
                              </a:gs>
                              <a:gs pos="100000">
                                <a:schemeClr val="tx1"/>
                              </a:gs>
                            </a:gsLst>
                            <a:lin ang="5400000" scaled="1"/>
                          </a:gradFill>
                        </a:rPr>
                        <a:t>Advanced security reporting (</a:t>
                      </a:r>
                      <a:r>
                        <a:rPr lang="en-US" sz="1200" b="0" baseline="0" dirty="0">
                          <a:gradFill>
                            <a:gsLst>
                              <a:gs pos="0">
                                <a:schemeClr val="tx1"/>
                              </a:gs>
                              <a:gs pos="100000">
                                <a:schemeClr val="tx1"/>
                              </a:gs>
                            </a:gsLst>
                            <a:lin ang="5400000" scaled="1"/>
                          </a:gradFill>
                        </a:rPr>
                        <a:t>based on machine learning)</a:t>
                      </a:r>
                      <a:endParaRPr lang="en-US" sz="12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2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2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49347">
                <a:tc>
                  <a:txBody>
                    <a:bodyPr/>
                    <a:lstStyle/>
                    <a:p>
                      <a:r>
                        <a:rPr lang="en-US" sz="1200" b="0" dirty="0">
                          <a:gradFill>
                            <a:gsLst>
                              <a:gs pos="0">
                                <a:schemeClr val="tx1"/>
                              </a:gs>
                              <a:gs pos="100000">
                                <a:schemeClr val="tx1"/>
                              </a:gs>
                            </a:gsLst>
                            <a:lin ang="5400000" scaled="1"/>
                          </a:gradFill>
                        </a:rPr>
                        <a:t>Usage reporting</a:t>
                      </a: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2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2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49347">
                <a:tc>
                  <a:txBody>
                    <a:bodyPr/>
                    <a:lstStyle/>
                    <a:p>
                      <a:r>
                        <a:rPr lang="en-US" sz="1200" b="0" dirty="0">
                          <a:gradFill>
                            <a:gsLst>
                              <a:gs pos="0">
                                <a:schemeClr val="tx1"/>
                              </a:gs>
                              <a:gs pos="100000">
                                <a:schemeClr val="tx1"/>
                              </a:gs>
                            </a:gsLst>
                            <a:lin ang="5400000" scaled="1"/>
                          </a:gradFill>
                        </a:rPr>
                        <a:t>Company</a:t>
                      </a:r>
                      <a:r>
                        <a:rPr lang="en-US" sz="1200" b="0" baseline="0" dirty="0">
                          <a:gradFill>
                            <a:gsLst>
                              <a:gs pos="0">
                                <a:schemeClr val="tx1"/>
                              </a:gs>
                              <a:gs pos="100000">
                                <a:schemeClr val="tx1"/>
                              </a:gs>
                            </a:gsLst>
                            <a:lin ang="5400000" scaled="1"/>
                          </a:gradFill>
                        </a:rPr>
                        <a:t> b</a:t>
                      </a:r>
                      <a:r>
                        <a:rPr lang="en-US" sz="1200" b="0" dirty="0">
                          <a:gradFill>
                            <a:gsLst>
                              <a:gs pos="0">
                                <a:schemeClr val="tx1"/>
                              </a:gs>
                              <a:gs pos="100000">
                                <a:schemeClr val="tx1"/>
                              </a:gs>
                            </a:gsLst>
                            <a:lin ang="5400000" scaled="1"/>
                          </a:gradFill>
                        </a:rPr>
                        <a:t>randing</a:t>
                      </a:r>
                    </a:p>
                    <a:p>
                      <a:r>
                        <a:rPr lang="en-US" sz="1200" b="0" dirty="0">
                          <a:gradFill>
                            <a:gsLst>
                              <a:gs pos="0">
                                <a:schemeClr val="tx1"/>
                              </a:gs>
                              <a:gs pos="100000">
                                <a:schemeClr val="tx1"/>
                              </a:gs>
                            </a:gsLst>
                            <a:lin ang="5400000" scaled="1"/>
                          </a:gradFill>
                        </a:rPr>
                        <a:t>(logon pages</a:t>
                      </a:r>
                      <a:r>
                        <a:rPr lang="en-US" sz="1200" b="0" baseline="0" dirty="0">
                          <a:gradFill>
                            <a:gsLst>
                              <a:gs pos="0">
                                <a:schemeClr val="tx1"/>
                              </a:gs>
                              <a:gs pos="100000">
                                <a:schemeClr val="tx1"/>
                              </a:gs>
                            </a:gsLst>
                            <a:lin ang="5400000" scaled="1"/>
                          </a:gradFill>
                        </a:rPr>
                        <a:t> and </a:t>
                      </a:r>
                      <a:r>
                        <a:rPr lang="en-US" sz="1200" b="0" dirty="0">
                          <a:gradFill>
                            <a:gsLst>
                              <a:gs pos="0">
                                <a:schemeClr val="tx1"/>
                              </a:gs>
                              <a:gs pos="100000">
                                <a:schemeClr val="tx1"/>
                              </a:gs>
                            </a:gsLst>
                            <a:lin ang="5400000" scaled="1"/>
                          </a:gradFill>
                        </a:rPr>
                        <a:t>Access Panel customization)</a:t>
                      </a: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2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2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249347">
                <a:tc>
                  <a:txBody>
                    <a:bodyPr/>
                    <a:lstStyle/>
                    <a:p>
                      <a:r>
                        <a:rPr lang="en-US" sz="1200" b="0" dirty="0">
                          <a:gradFill>
                            <a:gsLst>
                              <a:gs pos="0">
                                <a:schemeClr val="tx1"/>
                              </a:gs>
                              <a:gs pos="100000">
                                <a:schemeClr val="tx1"/>
                              </a:gs>
                            </a:gsLst>
                            <a:lin ang="5400000" scaled="1"/>
                          </a:gradFill>
                        </a:rPr>
                        <a:t>Multi-factor</a:t>
                      </a:r>
                      <a:r>
                        <a:rPr lang="en-US" sz="1200" b="0" baseline="0" dirty="0">
                          <a:gradFill>
                            <a:gsLst>
                              <a:gs pos="0">
                                <a:schemeClr val="tx1"/>
                              </a:gs>
                              <a:gs pos="100000">
                                <a:schemeClr val="tx1"/>
                              </a:gs>
                            </a:gsLst>
                            <a:lin ang="5400000" scaled="1"/>
                          </a:gradFill>
                        </a:rPr>
                        <a:t> authentication</a:t>
                      </a:r>
                      <a:r>
                        <a:rPr lang="en-US" sz="1200" b="0" dirty="0">
                          <a:gradFill>
                            <a:gsLst>
                              <a:gs pos="0">
                                <a:schemeClr val="tx1"/>
                              </a:gs>
                              <a:gs pos="100000">
                                <a:schemeClr val="tx1"/>
                              </a:gs>
                            </a:gsLst>
                            <a:lin ang="5400000" scaled="1"/>
                          </a:gradFill>
                        </a:rPr>
                        <a:t> (all</a:t>
                      </a:r>
                      <a:r>
                        <a:rPr lang="en-US" sz="1200" b="0" baseline="0" dirty="0">
                          <a:gradFill>
                            <a:gsLst>
                              <a:gs pos="0">
                                <a:schemeClr val="tx1"/>
                              </a:gs>
                              <a:gs pos="100000">
                                <a:schemeClr val="tx1"/>
                              </a:gs>
                            </a:gsLst>
                            <a:lin ang="5400000" scaled="1"/>
                          </a:gradFill>
                        </a:rPr>
                        <a:t> available features on Windows Azure and on-premises environments)</a:t>
                      </a:r>
                      <a:endParaRPr lang="en-US" sz="12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2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2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249347">
                <a:tc>
                  <a:txBody>
                    <a:bodyPr/>
                    <a:lstStyle/>
                    <a:p>
                      <a:r>
                        <a:rPr lang="en-US" sz="1200" b="0" dirty="0">
                          <a:gradFill>
                            <a:gsLst>
                              <a:gs pos="0">
                                <a:schemeClr val="tx1"/>
                              </a:gs>
                              <a:gs pos="100000">
                                <a:schemeClr val="tx1"/>
                              </a:gs>
                            </a:gsLst>
                            <a:lin ang="5400000" scaled="1"/>
                          </a:gradFill>
                        </a:rPr>
                        <a:t>Service-level</a:t>
                      </a:r>
                      <a:r>
                        <a:rPr lang="en-US" sz="1200" b="0" baseline="0" dirty="0">
                          <a:gradFill>
                            <a:gsLst>
                              <a:gs pos="0">
                                <a:schemeClr val="tx1"/>
                              </a:gs>
                              <a:gs pos="100000">
                                <a:schemeClr val="tx1"/>
                              </a:gs>
                            </a:gsLst>
                            <a:lin ang="5400000" scaled="1"/>
                          </a:gradFill>
                        </a:rPr>
                        <a:t> agreement (SLA)</a:t>
                      </a:r>
                      <a:endParaRPr lang="en-US" sz="12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endParaRPr lang="en-US" sz="12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endParaRPr lang="en-US" sz="12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5"/>
                  </a:ext>
                </a:extLst>
              </a:tr>
              <a:tr h="249347">
                <a:tc>
                  <a:txBody>
                    <a:bodyPr/>
                    <a:lstStyle/>
                    <a:p>
                      <a:pPr marL="0" algn="l" defTabSz="914400" rtl="0" eaLnBrk="1" latinLnBrk="0" hangingPunct="1"/>
                      <a:r>
                        <a:rPr lang="en-US" sz="1200" b="0" kern="1200" dirty="0">
                          <a:gradFill>
                            <a:gsLst>
                              <a:gs pos="0">
                                <a:schemeClr val="tx1"/>
                              </a:gs>
                              <a:gs pos="100000">
                                <a:schemeClr val="tx1"/>
                              </a:gs>
                            </a:gsLst>
                            <a:lin ang="5400000" scaled="1"/>
                          </a:gradFill>
                        </a:rPr>
                        <a:t>Forefront</a:t>
                      </a:r>
                      <a:r>
                        <a:rPr lang="en-US" sz="1200" b="0" kern="1200" baseline="0" dirty="0">
                          <a:gradFill>
                            <a:gsLst>
                              <a:gs pos="0">
                                <a:schemeClr val="tx1"/>
                              </a:gs>
                              <a:gs pos="100000">
                                <a:schemeClr val="tx1"/>
                              </a:gs>
                            </a:gsLst>
                            <a:lin ang="5400000" scaled="1"/>
                          </a:gradFill>
                        </a:rPr>
                        <a:t> Identity Manager</a:t>
                      </a:r>
                      <a:r>
                        <a:rPr lang="en-US" sz="1200" b="0" kern="1200" dirty="0">
                          <a:gradFill>
                            <a:gsLst>
                              <a:gs pos="0">
                                <a:schemeClr val="tx1"/>
                              </a:gs>
                              <a:gs pos="100000">
                                <a:schemeClr val="tx1"/>
                              </a:gs>
                            </a:gsLst>
                            <a:lin ang="5400000" scaled="1"/>
                          </a:gradFill>
                        </a:rPr>
                        <a:t> CAL + Forefront</a:t>
                      </a:r>
                      <a:r>
                        <a:rPr lang="en-US" sz="1200" b="0" kern="1200" baseline="0" dirty="0">
                          <a:gradFill>
                            <a:gsLst>
                              <a:gs pos="0">
                                <a:schemeClr val="tx1"/>
                              </a:gs>
                              <a:gs pos="100000">
                                <a:schemeClr val="tx1"/>
                              </a:gs>
                            </a:gsLst>
                            <a:lin ang="5400000" scaled="1"/>
                          </a:gradFill>
                        </a:rPr>
                        <a:t> Identity Manager Server</a:t>
                      </a:r>
                      <a:endParaRPr lang="en-US" sz="1200" b="0" kern="1200" dirty="0">
                        <a:gradFill>
                          <a:gsLst>
                            <a:gs pos="0">
                              <a:schemeClr val="tx1"/>
                            </a:gs>
                            <a:gs pos="100000">
                              <a:schemeClr val="tx1"/>
                            </a:gs>
                          </a:gsLst>
                          <a:lin ang="5400000" scaled="1"/>
                        </a:gradFill>
                        <a:latin typeface="+mn-lt"/>
                        <a:ea typeface="+mn-ea"/>
                        <a:cs typeface="+mn-cs"/>
                      </a:endParaRP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endParaRPr lang="en-US" sz="12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endParaRPr lang="en-US" sz="12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6"/>
                  </a:ext>
                </a:extLst>
              </a:tr>
            </a:tbl>
          </a:graphicData>
        </a:graphic>
      </p:graphicFrame>
      <p:grpSp>
        <p:nvGrpSpPr>
          <p:cNvPr id="179" name="Group 178"/>
          <p:cNvGrpSpPr/>
          <p:nvPr/>
        </p:nvGrpSpPr>
        <p:grpSpPr>
          <a:xfrm>
            <a:off x="9440001" y="2005358"/>
            <a:ext cx="137141" cy="137141"/>
            <a:chOff x="8754090" y="1484660"/>
            <a:chExt cx="137160" cy="137160"/>
          </a:xfrm>
        </p:grpSpPr>
        <p:sp>
          <p:nvSpPr>
            <p:cNvPr id="89" name="Oval 88"/>
            <p:cNvSpPr/>
            <p:nvPr/>
          </p:nvSpPr>
          <p:spPr bwMode="auto">
            <a:xfrm>
              <a:off x="8754090" y="1484660"/>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90" name="Freeform 5"/>
            <p:cNvSpPr>
              <a:spLocks/>
            </p:cNvSpPr>
            <p:nvPr/>
          </p:nvSpPr>
          <p:spPr bwMode="auto">
            <a:xfrm>
              <a:off x="8777798" y="1513492"/>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180" name="Group 179"/>
          <p:cNvGrpSpPr/>
          <p:nvPr/>
        </p:nvGrpSpPr>
        <p:grpSpPr>
          <a:xfrm>
            <a:off x="9162529" y="2261280"/>
            <a:ext cx="137141" cy="137141"/>
            <a:chOff x="8754090" y="1740593"/>
            <a:chExt cx="137160" cy="137160"/>
          </a:xfrm>
        </p:grpSpPr>
        <p:sp>
          <p:nvSpPr>
            <p:cNvPr id="92" name="Oval 91"/>
            <p:cNvSpPr/>
            <p:nvPr/>
          </p:nvSpPr>
          <p:spPr bwMode="auto">
            <a:xfrm>
              <a:off x="8754090" y="1740593"/>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93" name="Freeform 5"/>
            <p:cNvSpPr>
              <a:spLocks/>
            </p:cNvSpPr>
            <p:nvPr/>
          </p:nvSpPr>
          <p:spPr bwMode="auto">
            <a:xfrm>
              <a:off x="8777798" y="1769425"/>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181" name="Group 180"/>
          <p:cNvGrpSpPr/>
          <p:nvPr/>
        </p:nvGrpSpPr>
        <p:grpSpPr>
          <a:xfrm>
            <a:off x="9440001" y="2582486"/>
            <a:ext cx="137141" cy="137141"/>
            <a:chOff x="8754090" y="1977476"/>
            <a:chExt cx="137160" cy="137160"/>
          </a:xfrm>
        </p:grpSpPr>
        <p:sp>
          <p:nvSpPr>
            <p:cNvPr id="95" name="Oval 94"/>
            <p:cNvSpPr/>
            <p:nvPr/>
          </p:nvSpPr>
          <p:spPr bwMode="auto">
            <a:xfrm>
              <a:off x="8754090" y="197747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96" name="Freeform 5"/>
            <p:cNvSpPr>
              <a:spLocks/>
            </p:cNvSpPr>
            <p:nvPr/>
          </p:nvSpPr>
          <p:spPr bwMode="auto">
            <a:xfrm>
              <a:off x="8777798" y="200630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182" name="Group 181"/>
          <p:cNvGrpSpPr/>
          <p:nvPr/>
        </p:nvGrpSpPr>
        <p:grpSpPr>
          <a:xfrm>
            <a:off x="9440001" y="4660242"/>
            <a:ext cx="137141" cy="137141"/>
            <a:chOff x="8754090" y="2233409"/>
            <a:chExt cx="137160" cy="137160"/>
          </a:xfrm>
        </p:grpSpPr>
        <p:sp>
          <p:nvSpPr>
            <p:cNvPr id="98" name="Oval 97"/>
            <p:cNvSpPr/>
            <p:nvPr/>
          </p:nvSpPr>
          <p:spPr bwMode="auto">
            <a:xfrm>
              <a:off x="8754090" y="2233409"/>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99" name="Freeform 5"/>
            <p:cNvSpPr>
              <a:spLocks/>
            </p:cNvSpPr>
            <p:nvPr/>
          </p:nvSpPr>
          <p:spPr bwMode="auto">
            <a:xfrm>
              <a:off x="8777798" y="2262241"/>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183" name="Group 182"/>
          <p:cNvGrpSpPr/>
          <p:nvPr/>
        </p:nvGrpSpPr>
        <p:grpSpPr>
          <a:xfrm>
            <a:off x="9440001" y="2899708"/>
            <a:ext cx="137141" cy="137141"/>
            <a:chOff x="8754090" y="2489342"/>
            <a:chExt cx="137160" cy="137160"/>
          </a:xfrm>
        </p:grpSpPr>
        <p:sp>
          <p:nvSpPr>
            <p:cNvPr id="101" name="Oval 100"/>
            <p:cNvSpPr/>
            <p:nvPr/>
          </p:nvSpPr>
          <p:spPr bwMode="auto">
            <a:xfrm>
              <a:off x="8754090" y="2489342"/>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02" name="Freeform 5"/>
            <p:cNvSpPr>
              <a:spLocks/>
            </p:cNvSpPr>
            <p:nvPr/>
          </p:nvSpPr>
          <p:spPr bwMode="auto">
            <a:xfrm>
              <a:off x="8777798" y="2518174"/>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184" name="Group 183"/>
          <p:cNvGrpSpPr/>
          <p:nvPr/>
        </p:nvGrpSpPr>
        <p:grpSpPr>
          <a:xfrm>
            <a:off x="9440001" y="3158777"/>
            <a:ext cx="137141" cy="137141"/>
            <a:chOff x="8754090" y="2735750"/>
            <a:chExt cx="137160" cy="137160"/>
          </a:xfrm>
        </p:grpSpPr>
        <p:sp>
          <p:nvSpPr>
            <p:cNvPr id="104" name="Oval 103"/>
            <p:cNvSpPr/>
            <p:nvPr/>
          </p:nvSpPr>
          <p:spPr bwMode="auto">
            <a:xfrm>
              <a:off x="8754090" y="2735750"/>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05" name="Freeform 5"/>
            <p:cNvSpPr>
              <a:spLocks/>
            </p:cNvSpPr>
            <p:nvPr/>
          </p:nvSpPr>
          <p:spPr bwMode="auto">
            <a:xfrm>
              <a:off x="8777798" y="2764582"/>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185" name="Group 184"/>
          <p:cNvGrpSpPr/>
          <p:nvPr/>
        </p:nvGrpSpPr>
        <p:grpSpPr>
          <a:xfrm>
            <a:off x="9440001" y="3411428"/>
            <a:ext cx="137141" cy="137141"/>
            <a:chOff x="8754090" y="2991683"/>
            <a:chExt cx="137160" cy="137160"/>
          </a:xfrm>
        </p:grpSpPr>
        <p:sp>
          <p:nvSpPr>
            <p:cNvPr id="107" name="Oval 106"/>
            <p:cNvSpPr/>
            <p:nvPr/>
          </p:nvSpPr>
          <p:spPr bwMode="auto">
            <a:xfrm>
              <a:off x="8754090" y="2991683"/>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08" name="Freeform 5"/>
            <p:cNvSpPr>
              <a:spLocks/>
            </p:cNvSpPr>
            <p:nvPr/>
          </p:nvSpPr>
          <p:spPr bwMode="auto">
            <a:xfrm>
              <a:off x="8777798" y="3020515"/>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186" name="Group 185"/>
          <p:cNvGrpSpPr/>
          <p:nvPr/>
        </p:nvGrpSpPr>
        <p:grpSpPr>
          <a:xfrm>
            <a:off x="9440001" y="3651710"/>
            <a:ext cx="137141" cy="137141"/>
            <a:chOff x="8754090" y="3238091"/>
            <a:chExt cx="137160" cy="137160"/>
          </a:xfrm>
        </p:grpSpPr>
        <p:sp>
          <p:nvSpPr>
            <p:cNvPr id="110" name="Oval 109"/>
            <p:cNvSpPr/>
            <p:nvPr/>
          </p:nvSpPr>
          <p:spPr bwMode="auto">
            <a:xfrm>
              <a:off x="8754090" y="3238091"/>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11" name="Freeform 5"/>
            <p:cNvSpPr>
              <a:spLocks/>
            </p:cNvSpPr>
            <p:nvPr/>
          </p:nvSpPr>
          <p:spPr bwMode="auto">
            <a:xfrm>
              <a:off x="8777798" y="3266923"/>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187" name="Group 186"/>
          <p:cNvGrpSpPr/>
          <p:nvPr/>
        </p:nvGrpSpPr>
        <p:grpSpPr>
          <a:xfrm>
            <a:off x="9440001" y="3910660"/>
            <a:ext cx="137141" cy="137141"/>
            <a:chOff x="8754090" y="3474974"/>
            <a:chExt cx="137160" cy="137160"/>
          </a:xfrm>
        </p:grpSpPr>
        <p:sp>
          <p:nvSpPr>
            <p:cNvPr id="113" name="Oval 112"/>
            <p:cNvSpPr/>
            <p:nvPr/>
          </p:nvSpPr>
          <p:spPr bwMode="auto">
            <a:xfrm>
              <a:off x="8754090" y="3474974"/>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14" name="Freeform 5"/>
            <p:cNvSpPr>
              <a:spLocks/>
            </p:cNvSpPr>
            <p:nvPr/>
          </p:nvSpPr>
          <p:spPr bwMode="auto">
            <a:xfrm>
              <a:off x="8777798" y="3503806"/>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188" name="Group 187"/>
          <p:cNvGrpSpPr/>
          <p:nvPr/>
        </p:nvGrpSpPr>
        <p:grpSpPr>
          <a:xfrm>
            <a:off x="9440001" y="4153894"/>
            <a:ext cx="137141" cy="137141"/>
            <a:chOff x="8754090" y="3740432"/>
            <a:chExt cx="137160" cy="137160"/>
          </a:xfrm>
        </p:grpSpPr>
        <p:sp>
          <p:nvSpPr>
            <p:cNvPr id="116" name="Oval 115"/>
            <p:cNvSpPr/>
            <p:nvPr/>
          </p:nvSpPr>
          <p:spPr bwMode="auto">
            <a:xfrm>
              <a:off x="8754090" y="3740432"/>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17" name="Freeform 5"/>
            <p:cNvSpPr>
              <a:spLocks/>
            </p:cNvSpPr>
            <p:nvPr/>
          </p:nvSpPr>
          <p:spPr bwMode="auto">
            <a:xfrm>
              <a:off x="8777798" y="3769264"/>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189" name="Group 188"/>
          <p:cNvGrpSpPr/>
          <p:nvPr/>
        </p:nvGrpSpPr>
        <p:grpSpPr>
          <a:xfrm>
            <a:off x="9440001" y="4402678"/>
            <a:ext cx="137141" cy="137141"/>
            <a:chOff x="8754090" y="3977315"/>
            <a:chExt cx="137160" cy="137160"/>
          </a:xfrm>
        </p:grpSpPr>
        <p:sp>
          <p:nvSpPr>
            <p:cNvPr id="119" name="Oval 118"/>
            <p:cNvSpPr/>
            <p:nvPr/>
          </p:nvSpPr>
          <p:spPr bwMode="auto">
            <a:xfrm>
              <a:off x="8754090" y="3977315"/>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20" name="Freeform 5"/>
            <p:cNvSpPr>
              <a:spLocks/>
            </p:cNvSpPr>
            <p:nvPr/>
          </p:nvSpPr>
          <p:spPr bwMode="auto">
            <a:xfrm>
              <a:off x="8777798" y="4006147"/>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190" name="Group 189"/>
          <p:cNvGrpSpPr/>
          <p:nvPr/>
        </p:nvGrpSpPr>
        <p:grpSpPr>
          <a:xfrm>
            <a:off x="9440001" y="4975257"/>
            <a:ext cx="137141" cy="137141"/>
            <a:chOff x="8754090" y="4233248"/>
            <a:chExt cx="137160" cy="137160"/>
          </a:xfrm>
        </p:grpSpPr>
        <p:sp>
          <p:nvSpPr>
            <p:cNvPr id="122" name="Oval 121"/>
            <p:cNvSpPr/>
            <p:nvPr/>
          </p:nvSpPr>
          <p:spPr bwMode="auto">
            <a:xfrm>
              <a:off x="8754090" y="4233248"/>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23" name="Freeform 5"/>
            <p:cNvSpPr>
              <a:spLocks/>
            </p:cNvSpPr>
            <p:nvPr/>
          </p:nvSpPr>
          <p:spPr bwMode="auto">
            <a:xfrm>
              <a:off x="8777798" y="4262080"/>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191" name="Group 190"/>
          <p:cNvGrpSpPr/>
          <p:nvPr/>
        </p:nvGrpSpPr>
        <p:grpSpPr>
          <a:xfrm>
            <a:off x="9440001" y="5369467"/>
            <a:ext cx="137141" cy="137141"/>
            <a:chOff x="8754090" y="4479656"/>
            <a:chExt cx="137160" cy="137160"/>
          </a:xfrm>
        </p:grpSpPr>
        <p:sp>
          <p:nvSpPr>
            <p:cNvPr id="125" name="Oval 124"/>
            <p:cNvSpPr/>
            <p:nvPr/>
          </p:nvSpPr>
          <p:spPr bwMode="auto">
            <a:xfrm>
              <a:off x="8754090" y="447965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26" name="Freeform 5"/>
            <p:cNvSpPr>
              <a:spLocks/>
            </p:cNvSpPr>
            <p:nvPr/>
          </p:nvSpPr>
          <p:spPr bwMode="auto">
            <a:xfrm>
              <a:off x="8777798" y="450848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192" name="Group 191"/>
          <p:cNvGrpSpPr/>
          <p:nvPr/>
        </p:nvGrpSpPr>
        <p:grpSpPr>
          <a:xfrm>
            <a:off x="9162528" y="1760798"/>
            <a:ext cx="137141" cy="137141"/>
            <a:chOff x="8754090" y="4735589"/>
            <a:chExt cx="137160" cy="137160"/>
          </a:xfrm>
        </p:grpSpPr>
        <p:sp>
          <p:nvSpPr>
            <p:cNvPr id="128" name="Oval 127"/>
            <p:cNvSpPr/>
            <p:nvPr/>
          </p:nvSpPr>
          <p:spPr bwMode="auto">
            <a:xfrm>
              <a:off x="8754090" y="4735589"/>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29" name="Freeform 5"/>
            <p:cNvSpPr>
              <a:spLocks/>
            </p:cNvSpPr>
            <p:nvPr/>
          </p:nvSpPr>
          <p:spPr bwMode="auto">
            <a:xfrm>
              <a:off x="8777798" y="4764421"/>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193" name="Group 192"/>
          <p:cNvGrpSpPr/>
          <p:nvPr/>
        </p:nvGrpSpPr>
        <p:grpSpPr>
          <a:xfrm>
            <a:off x="9440001" y="5698729"/>
            <a:ext cx="137141" cy="137141"/>
            <a:chOff x="8754090" y="5229646"/>
            <a:chExt cx="137160" cy="137160"/>
          </a:xfrm>
        </p:grpSpPr>
        <p:sp>
          <p:nvSpPr>
            <p:cNvPr id="131" name="Oval 130"/>
            <p:cNvSpPr/>
            <p:nvPr/>
          </p:nvSpPr>
          <p:spPr bwMode="auto">
            <a:xfrm>
              <a:off x="8754090" y="522964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32" name="Freeform 5"/>
            <p:cNvSpPr>
              <a:spLocks/>
            </p:cNvSpPr>
            <p:nvPr/>
          </p:nvSpPr>
          <p:spPr bwMode="auto">
            <a:xfrm>
              <a:off x="8777798" y="525847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178" name="Group 177"/>
          <p:cNvGrpSpPr/>
          <p:nvPr/>
        </p:nvGrpSpPr>
        <p:grpSpPr>
          <a:xfrm>
            <a:off x="6561640" y="1760798"/>
            <a:ext cx="137141" cy="137141"/>
            <a:chOff x="5111773" y="4266738"/>
            <a:chExt cx="137160" cy="137160"/>
          </a:xfrm>
        </p:grpSpPr>
        <p:sp>
          <p:nvSpPr>
            <p:cNvPr id="137" name="Oval 136"/>
            <p:cNvSpPr/>
            <p:nvPr/>
          </p:nvSpPr>
          <p:spPr bwMode="auto">
            <a:xfrm>
              <a:off x="5111773" y="4266738"/>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38" name="Freeform 5"/>
            <p:cNvSpPr>
              <a:spLocks/>
            </p:cNvSpPr>
            <p:nvPr/>
          </p:nvSpPr>
          <p:spPr bwMode="auto">
            <a:xfrm>
              <a:off x="5135481" y="4295570"/>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177" name="Group 176"/>
          <p:cNvGrpSpPr/>
          <p:nvPr/>
        </p:nvGrpSpPr>
        <p:grpSpPr>
          <a:xfrm>
            <a:off x="7362999" y="2005357"/>
            <a:ext cx="137141" cy="137141"/>
            <a:chOff x="5111773" y="4503621"/>
            <a:chExt cx="137160" cy="137160"/>
          </a:xfrm>
        </p:grpSpPr>
        <p:sp>
          <p:nvSpPr>
            <p:cNvPr id="139" name="Oval 138"/>
            <p:cNvSpPr/>
            <p:nvPr/>
          </p:nvSpPr>
          <p:spPr bwMode="auto">
            <a:xfrm>
              <a:off x="5111773" y="4503621"/>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40" name="Freeform 5"/>
            <p:cNvSpPr>
              <a:spLocks/>
            </p:cNvSpPr>
            <p:nvPr/>
          </p:nvSpPr>
          <p:spPr bwMode="auto">
            <a:xfrm>
              <a:off x="5135481" y="4532453"/>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176" name="Group 175"/>
          <p:cNvGrpSpPr/>
          <p:nvPr/>
        </p:nvGrpSpPr>
        <p:grpSpPr>
          <a:xfrm>
            <a:off x="6688621" y="2261280"/>
            <a:ext cx="137141" cy="137141"/>
            <a:chOff x="5111773" y="4759554"/>
            <a:chExt cx="137160" cy="137160"/>
          </a:xfrm>
        </p:grpSpPr>
        <p:sp>
          <p:nvSpPr>
            <p:cNvPr id="141" name="Oval 140"/>
            <p:cNvSpPr/>
            <p:nvPr/>
          </p:nvSpPr>
          <p:spPr bwMode="auto">
            <a:xfrm>
              <a:off x="5111773" y="4759554"/>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42" name="Freeform 5"/>
            <p:cNvSpPr>
              <a:spLocks/>
            </p:cNvSpPr>
            <p:nvPr/>
          </p:nvSpPr>
          <p:spPr bwMode="auto">
            <a:xfrm>
              <a:off x="5135481" y="4788386"/>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175" name="Group 174"/>
          <p:cNvGrpSpPr/>
          <p:nvPr/>
        </p:nvGrpSpPr>
        <p:grpSpPr>
          <a:xfrm>
            <a:off x="7362999" y="2899708"/>
            <a:ext cx="137141" cy="137141"/>
            <a:chOff x="5111773" y="5015487"/>
            <a:chExt cx="137160" cy="137160"/>
          </a:xfrm>
        </p:grpSpPr>
        <p:sp>
          <p:nvSpPr>
            <p:cNvPr id="143" name="Oval 142"/>
            <p:cNvSpPr/>
            <p:nvPr/>
          </p:nvSpPr>
          <p:spPr bwMode="auto">
            <a:xfrm>
              <a:off x="5111773" y="5015487"/>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44" name="Freeform 5"/>
            <p:cNvSpPr>
              <a:spLocks/>
            </p:cNvSpPr>
            <p:nvPr/>
          </p:nvSpPr>
          <p:spPr bwMode="auto">
            <a:xfrm>
              <a:off x="5135481" y="5044319"/>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174" name="Group 173"/>
          <p:cNvGrpSpPr/>
          <p:nvPr/>
        </p:nvGrpSpPr>
        <p:grpSpPr>
          <a:xfrm>
            <a:off x="7362999" y="2582486"/>
            <a:ext cx="137141" cy="137141"/>
            <a:chOff x="5111773" y="5261895"/>
            <a:chExt cx="137160" cy="137160"/>
          </a:xfrm>
        </p:grpSpPr>
        <p:sp>
          <p:nvSpPr>
            <p:cNvPr id="145" name="Oval 144"/>
            <p:cNvSpPr/>
            <p:nvPr/>
          </p:nvSpPr>
          <p:spPr bwMode="auto">
            <a:xfrm>
              <a:off x="5111773" y="5261895"/>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46" name="Freeform 5"/>
            <p:cNvSpPr>
              <a:spLocks/>
            </p:cNvSpPr>
            <p:nvPr/>
          </p:nvSpPr>
          <p:spPr bwMode="auto">
            <a:xfrm>
              <a:off x="5135481" y="5290727"/>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173" name="Group 172"/>
          <p:cNvGrpSpPr/>
          <p:nvPr/>
        </p:nvGrpSpPr>
        <p:grpSpPr>
          <a:xfrm>
            <a:off x="7362999" y="4162947"/>
            <a:ext cx="137141" cy="137141"/>
            <a:chOff x="5111773" y="5517828"/>
            <a:chExt cx="137160" cy="137160"/>
          </a:xfrm>
        </p:grpSpPr>
        <p:sp>
          <p:nvSpPr>
            <p:cNvPr id="147" name="Oval 146"/>
            <p:cNvSpPr/>
            <p:nvPr/>
          </p:nvSpPr>
          <p:spPr bwMode="auto">
            <a:xfrm>
              <a:off x="5111773" y="5517828"/>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48" name="Freeform 5"/>
            <p:cNvSpPr>
              <a:spLocks/>
            </p:cNvSpPr>
            <p:nvPr/>
          </p:nvSpPr>
          <p:spPr bwMode="auto">
            <a:xfrm>
              <a:off x="5135481" y="5546660"/>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172" name="Group 171"/>
          <p:cNvGrpSpPr/>
          <p:nvPr/>
        </p:nvGrpSpPr>
        <p:grpSpPr>
          <a:xfrm>
            <a:off x="7362999" y="3651710"/>
            <a:ext cx="137141" cy="137141"/>
            <a:chOff x="5111773" y="5764236"/>
            <a:chExt cx="137160" cy="137160"/>
          </a:xfrm>
        </p:grpSpPr>
        <p:sp>
          <p:nvSpPr>
            <p:cNvPr id="149" name="Oval 148"/>
            <p:cNvSpPr/>
            <p:nvPr/>
          </p:nvSpPr>
          <p:spPr bwMode="auto">
            <a:xfrm>
              <a:off x="5111773" y="576423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50" name="Freeform 5"/>
            <p:cNvSpPr>
              <a:spLocks/>
            </p:cNvSpPr>
            <p:nvPr/>
          </p:nvSpPr>
          <p:spPr bwMode="auto">
            <a:xfrm>
              <a:off x="5135481" y="579306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165" name="Group 164"/>
          <p:cNvGrpSpPr/>
          <p:nvPr/>
        </p:nvGrpSpPr>
        <p:grpSpPr>
          <a:xfrm>
            <a:off x="9440001" y="5971723"/>
            <a:ext cx="137141" cy="137141"/>
            <a:chOff x="6953099" y="5978395"/>
            <a:chExt cx="137160" cy="137160"/>
          </a:xfrm>
        </p:grpSpPr>
        <p:sp>
          <p:nvSpPr>
            <p:cNvPr id="163" name="Oval 162"/>
            <p:cNvSpPr/>
            <p:nvPr/>
          </p:nvSpPr>
          <p:spPr bwMode="auto">
            <a:xfrm>
              <a:off x="6953099" y="5978395"/>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64" name="Freeform 5"/>
            <p:cNvSpPr>
              <a:spLocks/>
            </p:cNvSpPr>
            <p:nvPr/>
          </p:nvSpPr>
          <p:spPr bwMode="auto">
            <a:xfrm>
              <a:off x="6976807" y="6007227"/>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spTree>
    <p:extLst>
      <p:ext uri="{BB962C8B-B14F-4D97-AF65-F5344CB8AC3E}">
        <p14:creationId xmlns:p14="http://schemas.microsoft.com/office/powerpoint/2010/main" val="4173707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1938"/>
            <a:ext cx="10723563" cy="844550"/>
          </a:xfrm>
        </p:spPr>
        <p:txBody>
          <a:bodyPr vert="horz" wrap="square" lIns="146304" tIns="109728" rIns="146304" bIns="109728" rtlCol="0" anchor="t" anchorCtr="0">
            <a:noAutofit/>
          </a:bodyPr>
          <a:lstStyle/>
          <a:p>
            <a:pPr>
              <a:lnSpc>
                <a:spcPts val="3600"/>
              </a:lnSpc>
              <a:spcBef>
                <a:spcPct val="20000"/>
              </a:spcBef>
              <a:buSzPct val="90000"/>
            </a:pPr>
            <a:r>
              <a:rPr lang="en-US" sz="3600" spc="0" dirty="0">
                <a:cs typeface="+mn-cs"/>
              </a:rPr>
              <a:t>Azure MFA Offering </a:t>
            </a:r>
            <a:r>
              <a:rPr lang="en-US" sz="3600" spc="0" dirty="0"/>
              <a:t>Comparison</a:t>
            </a:r>
            <a:endParaRPr lang="en-US" sz="3600" spc="0" dirty="0">
              <a:cs typeface="+mn-cs"/>
            </a:endParaRPr>
          </a:p>
        </p:txBody>
      </p:sp>
      <p:graphicFrame>
        <p:nvGraphicFramePr>
          <p:cNvPr id="3" name="Table 2"/>
          <p:cNvGraphicFramePr>
            <a:graphicFrameLocks noGrp="1"/>
          </p:cNvGraphicFramePr>
          <p:nvPr>
            <p:extLst/>
          </p:nvPr>
        </p:nvGraphicFramePr>
        <p:xfrm>
          <a:off x="239373" y="1546311"/>
          <a:ext cx="11806145" cy="4761181"/>
        </p:xfrm>
        <a:graphic>
          <a:graphicData uri="http://schemas.openxmlformats.org/drawingml/2006/table">
            <a:tbl>
              <a:tblPr firstRow="1" bandRow="1">
                <a:tableStyleId>{073A0DAA-6AF3-43AB-8588-CEC1D06C72B9}</a:tableStyleId>
              </a:tblPr>
              <a:tblGrid>
                <a:gridCol w="6400557">
                  <a:extLst>
                    <a:ext uri="{9D8B030D-6E8A-4147-A177-3AD203B41FA5}">
                      <a16:colId xmlns:a16="http://schemas.microsoft.com/office/drawing/2014/main" val="20000"/>
                    </a:ext>
                  </a:extLst>
                </a:gridCol>
                <a:gridCol w="2553460">
                  <a:extLst>
                    <a:ext uri="{9D8B030D-6E8A-4147-A177-3AD203B41FA5}">
                      <a16:colId xmlns:a16="http://schemas.microsoft.com/office/drawing/2014/main" val="20001"/>
                    </a:ext>
                  </a:extLst>
                </a:gridCol>
                <a:gridCol w="2852128">
                  <a:extLst>
                    <a:ext uri="{9D8B030D-6E8A-4147-A177-3AD203B41FA5}">
                      <a16:colId xmlns:a16="http://schemas.microsoft.com/office/drawing/2014/main" val="20002"/>
                    </a:ext>
                  </a:extLst>
                </a:gridCol>
              </a:tblGrid>
              <a:tr h="0">
                <a:tc>
                  <a:txBody>
                    <a:bodyPr/>
                    <a:lstStyle/>
                    <a:p>
                      <a:pPr marL="0" algn="ctr" defTabSz="932742" rtl="0" eaLnBrk="1" latinLnBrk="0" hangingPunct="1"/>
                      <a:endParaRPr lang="en-US" sz="1200" b="0" kern="1200" dirty="0">
                        <a:gradFill>
                          <a:gsLst>
                            <a:gs pos="0">
                              <a:schemeClr val="tx1"/>
                            </a:gs>
                            <a:gs pos="100000">
                              <a:schemeClr val="tx1"/>
                            </a:gs>
                          </a:gsLst>
                          <a:lin ang="5400000" scaled="1"/>
                        </a:gradFill>
                        <a:latin typeface="+mn-lt"/>
                        <a:ea typeface="+mn-ea"/>
                        <a:cs typeface="+mn-cs"/>
                      </a:endParaRP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2">
                        <a:lumMod val="50000"/>
                      </a:schemeClr>
                    </a:solidFill>
                  </a:tcPr>
                </a:tc>
                <a:tc>
                  <a:txBody>
                    <a:bodyPr/>
                    <a:lstStyle/>
                    <a:p>
                      <a:pPr marL="0" algn="ctr" defTabSz="932742" rtl="0" eaLnBrk="1" latinLnBrk="0" hangingPunct="1"/>
                      <a:r>
                        <a:rPr lang="en-US" sz="1200" kern="1200" dirty="0"/>
                        <a:t>MFA for O365/Azure Administrators</a:t>
                      </a:r>
                      <a:endParaRPr lang="en-US" sz="1200" b="0" kern="1200" dirty="0">
                        <a:gradFill>
                          <a:gsLst>
                            <a:gs pos="0">
                              <a:schemeClr val="tx1"/>
                            </a:gs>
                            <a:gs pos="100000">
                              <a:schemeClr val="tx1"/>
                            </a:gs>
                          </a:gsLst>
                          <a:lin ang="5400000" scaled="1"/>
                        </a:gradFill>
                        <a:latin typeface="+mn-lt"/>
                        <a:ea typeface="+mn-ea"/>
                        <a:cs typeface="+mn-cs"/>
                      </a:endParaRP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2">
                        <a:lumMod val="50000"/>
                      </a:schemeClr>
                    </a:solidFill>
                  </a:tcPr>
                </a:tc>
                <a:tc>
                  <a:txBody>
                    <a:bodyPr/>
                    <a:lstStyle/>
                    <a:p>
                      <a:pPr marL="0" algn="ctr" defTabSz="932742" rtl="0" eaLnBrk="1" latinLnBrk="0" hangingPunct="1"/>
                      <a:r>
                        <a:rPr lang="en-US" sz="1200" kern="1200" dirty="0"/>
                        <a:t> Windows Azure Multi-Factor Authentication / EMS</a:t>
                      </a:r>
                      <a:endParaRPr lang="en-US" sz="1200" b="0" kern="1200" dirty="0">
                        <a:gradFill>
                          <a:gsLst>
                            <a:gs pos="0">
                              <a:schemeClr val="tx1"/>
                            </a:gs>
                            <a:gs pos="100000">
                              <a:schemeClr val="tx1"/>
                            </a:gs>
                          </a:gsLst>
                          <a:lin ang="5400000" scaled="1"/>
                        </a:gradFill>
                        <a:latin typeface="+mn-lt"/>
                        <a:ea typeface="+mn-ea"/>
                        <a:cs typeface="+mn-cs"/>
                      </a:endParaRP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0000"/>
                  </a:ext>
                </a:extLst>
              </a:tr>
              <a:tr h="284618">
                <a:tc>
                  <a:txBody>
                    <a:bodyPr/>
                    <a:lstStyle/>
                    <a:p>
                      <a:pPr marL="0" algn="l" defTabSz="914400" rtl="0" eaLnBrk="1" latinLnBrk="0" hangingPunct="1"/>
                      <a:r>
                        <a:rPr lang="en-US" sz="1200" b="0" kern="1200" dirty="0">
                          <a:gradFill>
                            <a:gsLst>
                              <a:gs pos="0">
                                <a:schemeClr val="tx1"/>
                              </a:gs>
                              <a:gs pos="100000">
                                <a:schemeClr val="tx1"/>
                              </a:gs>
                            </a:gsLst>
                            <a:lin ang="5400000" scaled="1"/>
                          </a:gradFill>
                          <a:latin typeface="+mn-lt"/>
                          <a:ea typeface="+mn-ea"/>
                          <a:cs typeface="+mn-cs"/>
                        </a:rPr>
                        <a:t>Administrators can Enable/Enforce MFA to end-users</a:t>
                      </a: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32742" rtl="0" eaLnBrk="1" latinLnBrk="0" hangingPunct="1"/>
                      <a:endParaRPr lang="en-US" sz="1200" b="0" kern="1200" dirty="0">
                        <a:gradFill>
                          <a:gsLst>
                            <a:gs pos="0">
                              <a:schemeClr val="tx1"/>
                            </a:gs>
                            <a:gs pos="100000">
                              <a:schemeClr val="tx1"/>
                            </a:gs>
                          </a:gsLst>
                          <a:lin ang="5400000" scaled="1"/>
                        </a:gradFill>
                        <a:latin typeface="+mn-lt"/>
                        <a:ea typeface="+mn-ea"/>
                        <a:cs typeface="+mn-cs"/>
                      </a:endParaRP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32742" rtl="0" eaLnBrk="1" latinLnBrk="0" hangingPunct="1"/>
                      <a:endParaRPr lang="en-US" sz="1200" b="0" kern="1200" dirty="0">
                        <a:gradFill>
                          <a:gsLst>
                            <a:gs pos="0">
                              <a:schemeClr val="tx1"/>
                            </a:gs>
                            <a:gs pos="100000">
                              <a:schemeClr val="tx1"/>
                            </a:gs>
                          </a:gsLst>
                          <a:lin ang="5400000" scaled="1"/>
                        </a:gradFill>
                        <a:latin typeface="+mn-lt"/>
                        <a:ea typeface="+mn-ea"/>
                        <a:cs typeface="+mn-cs"/>
                      </a:endParaRP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1"/>
                  </a:ext>
                </a:extLst>
              </a:tr>
              <a:tr h="2846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gradFill>
                            <a:gsLst>
                              <a:gs pos="0">
                                <a:schemeClr val="tx1"/>
                              </a:gs>
                              <a:gs pos="100000">
                                <a:schemeClr val="tx1"/>
                              </a:gs>
                            </a:gsLst>
                            <a:lin ang="5400000" scaled="1"/>
                          </a:gradFill>
                          <a:latin typeface="+mn-lt"/>
                          <a:ea typeface="+mn-ea"/>
                          <a:cs typeface="+mn-cs"/>
                        </a:rPr>
                        <a:t>Use Mobile app (online and OTP) as second authentication factor</a:t>
                      </a: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32742" rtl="0" eaLnBrk="1" latinLnBrk="0" hangingPunct="1"/>
                      <a:endParaRPr lang="en-US" sz="1200" b="0" kern="1200" dirty="0">
                        <a:gradFill>
                          <a:gsLst>
                            <a:gs pos="0">
                              <a:schemeClr val="tx1"/>
                            </a:gs>
                            <a:gs pos="100000">
                              <a:schemeClr val="tx1"/>
                            </a:gs>
                          </a:gsLst>
                          <a:lin ang="5400000" scaled="1"/>
                        </a:gradFill>
                        <a:latin typeface="+mn-lt"/>
                        <a:ea typeface="+mn-ea"/>
                        <a:cs typeface="+mn-cs"/>
                      </a:endParaRP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32742" rtl="0" eaLnBrk="1" latinLnBrk="0" hangingPunct="1"/>
                      <a:endParaRPr lang="en-US" sz="1200" b="0" kern="1200" dirty="0">
                        <a:gradFill>
                          <a:gsLst>
                            <a:gs pos="0">
                              <a:schemeClr val="tx1"/>
                            </a:gs>
                            <a:gs pos="100000">
                              <a:schemeClr val="tx1"/>
                            </a:gs>
                          </a:gsLst>
                          <a:lin ang="5400000" scaled="1"/>
                        </a:gradFill>
                        <a:latin typeface="+mn-lt"/>
                        <a:ea typeface="+mn-ea"/>
                        <a:cs typeface="+mn-cs"/>
                      </a:endParaRP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2"/>
                  </a:ext>
                </a:extLst>
              </a:tr>
              <a:tr h="3223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gradFill>
                            <a:gsLst>
                              <a:gs pos="0">
                                <a:schemeClr val="tx1"/>
                              </a:gs>
                              <a:gs pos="100000">
                                <a:schemeClr val="tx1"/>
                              </a:gs>
                            </a:gsLst>
                            <a:lin ang="5400000" scaled="1"/>
                          </a:gradFill>
                          <a:latin typeface="+mn-lt"/>
                          <a:ea typeface="+mn-ea"/>
                          <a:cs typeface="+mn-cs"/>
                        </a:rPr>
                        <a:t>Use Phone call as second authentication factor</a:t>
                      </a: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32742" rtl="0" eaLnBrk="1" latinLnBrk="0" hangingPunct="1"/>
                      <a:endParaRPr lang="en-US" sz="1200" b="0" kern="1200" dirty="0">
                        <a:gradFill>
                          <a:gsLst>
                            <a:gs pos="0">
                              <a:schemeClr val="tx1"/>
                            </a:gs>
                            <a:gs pos="100000">
                              <a:schemeClr val="tx1"/>
                            </a:gs>
                          </a:gsLst>
                          <a:lin ang="5400000" scaled="1"/>
                        </a:gradFill>
                        <a:latin typeface="+mn-lt"/>
                        <a:ea typeface="+mn-ea"/>
                        <a:cs typeface="+mn-cs"/>
                      </a:endParaRP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32742" rtl="0" eaLnBrk="1" latinLnBrk="0" hangingPunct="1"/>
                      <a:endParaRPr lang="en-US" sz="1200" b="0" kern="1200" dirty="0">
                        <a:gradFill>
                          <a:gsLst>
                            <a:gs pos="0">
                              <a:schemeClr val="tx1"/>
                            </a:gs>
                            <a:gs pos="100000">
                              <a:schemeClr val="tx1"/>
                            </a:gs>
                          </a:gsLst>
                          <a:lin ang="5400000" scaled="1"/>
                        </a:gradFill>
                        <a:latin typeface="+mn-lt"/>
                        <a:ea typeface="+mn-ea"/>
                        <a:cs typeface="+mn-cs"/>
                      </a:endParaRP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3"/>
                  </a:ext>
                </a:extLst>
              </a:tr>
              <a:tr h="2846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gradFill>
                            <a:gsLst>
                              <a:gs pos="0">
                                <a:schemeClr val="tx1"/>
                              </a:gs>
                              <a:gs pos="100000">
                                <a:schemeClr val="tx1"/>
                              </a:gs>
                            </a:gsLst>
                            <a:lin ang="5400000" scaled="1"/>
                          </a:gradFill>
                          <a:latin typeface="+mn-lt"/>
                          <a:ea typeface="+mn-ea"/>
                          <a:cs typeface="+mn-cs"/>
                        </a:rPr>
                        <a:t>Use SMS as second authentication factor</a:t>
                      </a: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32742" rtl="0" eaLnBrk="1" latinLnBrk="0" hangingPunct="1"/>
                      <a:endParaRPr lang="en-US" sz="1200" b="0" kern="1200" dirty="0">
                        <a:gradFill>
                          <a:gsLst>
                            <a:gs pos="0">
                              <a:schemeClr val="tx1"/>
                            </a:gs>
                            <a:gs pos="100000">
                              <a:schemeClr val="tx1"/>
                            </a:gs>
                          </a:gsLst>
                          <a:lin ang="5400000" scaled="1"/>
                        </a:gradFill>
                        <a:latin typeface="+mn-lt"/>
                        <a:ea typeface="+mn-ea"/>
                        <a:cs typeface="+mn-cs"/>
                      </a:endParaRP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32742" rtl="0" eaLnBrk="1" latinLnBrk="0" hangingPunct="1"/>
                      <a:endParaRPr lang="en-US" sz="1200" b="0" kern="1200" dirty="0">
                        <a:gradFill>
                          <a:gsLst>
                            <a:gs pos="0">
                              <a:schemeClr val="tx1"/>
                            </a:gs>
                            <a:gs pos="100000">
                              <a:schemeClr val="tx1"/>
                            </a:gs>
                          </a:gsLst>
                          <a:lin ang="5400000" scaled="1"/>
                        </a:gradFill>
                        <a:latin typeface="+mn-lt"/>
                        <a:ea typeface="+mn-ea"/>
                        <a:cs typeface="+mn-cs"/>
                      </a:endParaRP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4"/>
                  </a:ext>
                </a:extLst>
              </a:tr>
              <a:tr h="284618">
                <a:tc>
                  <a:txBody>
                    <a:bodyPr/>
                    <a:lstStyle/>
                    <a:p>
                      <a:pPr marL="0" algn="l" defTabSz="914400" rtl="0" eaLnBrk="1" latinLnBrk="0" hangingPunct="1"/>
                      <a:r>
                        <a:rPr lang="en-US" sz="1200" b="0" kern="1200" dirty="0">
                          <a:gradFill>
                            <a:gsLst>
                              <a:gs pos="0">
                                <a:schemeClr val="tx1"/>
                              </a:gs>
                              <a:gs pos="100000">
                                <a:schemeClr val="tx1"/>
                              </a:gs>
                            </a:gsLst>
                            <a:lin ang="5400000" scaled="1"/>
                          </a:gradFill>
                          <a:latin typeface="+mn-lt"/>
                          <a:ea typeface="+mn-ea"/>
                          <a:cs typeface="+mn-cs"/>
                        </a:rPr>
                        <a:t>Application passwords for non-browser clients (e.g. Outlook, Lync)</a:t>
                      </a: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32742" rtl="0" eaLnBrk="1" latinLnBrk="0" hangingPunct="1"/>
                      <a:endParaRPr lang="en-US" sz="1200" b="0" kern="1200" dirty="0">
                        <a:gradFill>
                          <a:gsLst>
                            <a:gs pos="0">
                              <a:schemeClr val="tx1"/>
                            </a:gs>
                            <a:gs pos="100000">
                              <a:schemeClr val="tx1"/>
                            </a:gs>
                          </a:gsLst>
                          <a:lin ang="5400000" scaled="1"/>
                        </a:gradFill>
                        <a:latin typeface="+mn-lt"/>
                        <a:ea typeface="+mn-ea"/>
                        <a:cs typeface="+mn-cs"/>
                      </a:endParaRP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32742" rtl="0" eaLnBrk="1" latinLnBrk="0" hangingPunct="1"/>
                      <a:endParaRPr lang="en-US" sz="1200" b="0" kern="1200" dirty="0">
                        <a:gradFill>
                          <a:gsLst>
                            <a:gs pos="0">
                              <a:schemeClr val="tx1"/>
                            </a:gs>
                            <a:gs pos="100000">
                              <a:schemeClr val="tx1"/>
                            </a:gs>
                          </a:gsLst>
                          <a:lin ang="5400000" scaled="1"/>
                        </a:gradFill>
                        <a:latin typeface="+mn-lt"/>
                        <a:ea typeface="+mn-ea"/>
                        <a:cs typeface="+mn-cs"/>
                      </a:endParaRP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5"/>
                  </a:ext>
                </a:extLst>
              </a:tr>
              <a:tr h="284618">
                <a:tc>
                  <a:txBody>
                    <a:bodyPr/>
                    <a:lstStyle/>
                    <a:p>
                      <a:pPr marL="0" algn="l" defTabSz="914400" rtl="0" eaLnBrk="1" latinLnBrk="0" hangingPunct="1"/>
                      <a:r>
                        <a:rPr lang="en-US" sz="1200" b="0" kern="1200" dirty="0">
                          <a:gradFill>
                            <a:gsLst>
                              <a:gs pos="0">
                                <a:schemeClr val="tx1"/>
                              </a:gs>
                              <a:gs pos="100000">
                                <a:schemeClr val="tx1"/>
                              </a:gs>
                            </a:gsLst>
                            <a:lin ang="5400000" scaled="1"/>
                          </a:gradFill>
                          <a:latin typeface="+mn-lt"/>
                          <a:ea typeface="+mn-ea"/>
                          <a:cs typeface="+mn-cs"/>
                        </a:rPr>
                        <a:t>Default Microsoft greetings during authentication phone calls</a:t>
                      </a: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32742" rtl="0" eaLnBrk="1" latinLnBrk="0" hangingPunct="1"/>
                      <a:endParaRPr lang="en-US" sz="1200" b="0" kern="1200" dirty="0">
                        <a:gradFill>
                          <a:gsLst>
                            <a:gs pos="0">
                              <a:schemeClr val="tx1"/>
                            </a:gs>
                            <a:gs pos="100000">
                              <a:schemeClr val="tx1"/>
                            </a:gs>
                          </a:gsLst>
                          <a:lin ang="5400000" scaled="1"/>
                        </a:gradFill>
                        <a:latin typeface="+mn-lt"/>
                        <a:ea typeface="+mn-ea"/>
                        <a:cs typeface="+mn-cs"/>
                      </a:endParaRP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32742" rtl="0" eaLnBrk="1" latinLnBrk="0" hangingPunct="1"/>
                      <a:endParaRPr lang="en-US" sz="1200" b="0" kern="1200" dirty="0">
                        <a:gradFill>
                          <a:gsLst>
                            <a:gs pos="0">
                              <a:schemeClr val="tx1"/>
                            </a:gs>
                            <a:gs pos="100000">
                              <a:schemeClr val="tx1"/>
                            </a:gs>
                          </a:gsLst>
                          <a:lin ang="5400000" scaled="1"/>
                        </a:gradFill>
                        <a:latin typeface="+mn-lt"/>
                        <a:ea typeface="+mn-ea"/>
                        <a:cs typeface="+mn-cs"/>
                      </a:endParaRP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6"/>
                  </a:ext>
                </a:extLst>
              </a:tr>
              <a:tr h="2846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gradFill>
                            <a:gsLst>
                              <a:gs pos="0">
                                <a:schemeClr val="tx1"/>
                              </a:gs>
                              <a:gs pos="100000">
                                <a:schemeClr val="tx1"/>
                              </a:gs>
                            </a:gsLst>
                            <a:lin ang="5400000" scaled="1"/>
                          </a:gradFill>
                          <a:latin typeface="+mn-lt"/>
                          <a:ea typeface="+mn-ea"/>
                          <a:cs typeface="+mn-cs"/>
                        </a:rPr>
                        <a:t>Custom greetings during authentication phone calls</a:t>
                      </a: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32742" rtl="0" eaLnBrk="1" latinLnBrk="0" hangingPunct="1"/>
                      <a:endParaRPr lang="en-US" sz="1200" b="0" kern="1200" dirty="0">
                        <a:gradFill>
                          <a:gsLst>
                            <a:gs pos="0">
                              <a:schemeClr val="tx1"/>
                            </a:gs>
                            <a:gs pos="100000">
                              <a:schemeClr val="tx1"/>
                            </a:gs>
                          </a:gsLst>
                          <a:lin ang="5400000" scaled="1"/>
                        </a:gradFill>
                        <a:latin typeface="+mn-lt"/>
                        <a:ea typeface="+mn-ea"/>
                        <a:cs typeface="+mn-cs"/>
                      </a:endParaRP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32742" rtl="0" eaLnBrk="1" latinLnBrk="0" hangingPunct="1"/>
                      <a:endParaRPr lang="en-US" sz="1200" b="0" kern="1200" dirty="0">
                        <a:gradFill>
                          <a:gsLst>
                            <a:gs pos="0">
                              <a:schemeClr val="tx1"/>
                            </a:gs>
                            <a:gs pos="100000">
                              <a:schemeClr val="tx1"/>
                            </a:gs>
                          </a:gsLst>
                          <a:lin ang="5400000" scaled="1"/>
                        </a:gradFill>
                        <a:latin typeface="+mn-lt"/>
                        <a:ea typeface="+mn-ea"/>
                        <a:cs typeface="+mn-cs"/>
                      </a:endParaRP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7"/>
                  </a:ext>
                </a:extLst>
              </a:tr>
              <a:tr h="284618">
                <a:tc>
                  <a:txBody>
                    <a:bodyPr/>
                    <a:lstStyle/>
                    <a:p>
                      <a:pPr marL="0" algn="l" defTabSz="914400" rtl="0" eaLnBrk="1" latinLnBrk="0" hangingPunct="1"/>
                      <a:r>
                        <a:rPr lang="en-US" sz="1200" b="0" kern="1200" dirty="0">
                          <a:gradFill>
                            <a:gsLst>
                              <a:gs pos="0">
                                <a:schemeClr val="tx1"/>
                              </a:gs>
                              <a:gs pos="100000">
                                <a:schemeClr val="tx1"/>
                              </a:gs>
                            </a:gsLst>
                            <a:lin ang="5400000" scaled="1"/>
                          </a:gradFill>
                          <a:latin typeface="+mn-lt"/>
                          <a:ea typeface="+mn-ea"/>
                          <a:cs typeface="+mn-cs"/>
                        </a:rPr>
                        <a:t>Fraud alert</a:t>
                      </a: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32742" rtl="0" eaLnBrk="1" latinLnBrk="0" hangingPunct="1"/>
                      <a:endParaRPr lang="en-US" sz="1200" b="0" kern="1200" dirty="0">
                        <a:gradFill>
                          <a:gsLst>
                            <a:gs pos="0">
                              <a:schemeClr val="tx1"/>
                            </a:gs>
                            <a:gs pos="100000">
                              <a:schemeClr val="tx1"/>
                            </a:gs>
                          </a:gsLst>
                          <a:lin ang="5400000" scaled="1"/>
                        </a:gradFill>
                        <a:latin typeface="+mn-lt"/>
                        <a:ea typeface="+mn-ea"/>
                        <a:cs typeface="+mn-cs"/>
                      </a:endParaRP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32742" rtl="0" eaLnBrk="1" latinLnBrk="0" hangingPunct="1"/>
                      <a:endParaRPr lang="en-US" sz="1200" b="0" kern="1200" dirty="0">
                        <a:gradFill>
                          <a:gsLst>
                            <a:gs pos="0">
                              <a:schemeClr val="tx1"/>
                            </a:gs>
                            <a:gs pos="100000">
                              <a:schemeClr val="tx1"/>
                            </a:gs>
                          </a:gsLst>
                          <a:lin ang="5400000" scaled="1"/>
                        </a:gradFill>
                        <a:latin typeface="+mn-lt"/>
                        <a:ea typeface="+mn-ea"/>
                        <a:cs typeface="+mn-cs"/>
                      </a:endParaRP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8"/>
                  </a:ext>
                </a:extLst>
              </a:tr>
              <a:tr h="284618">
                <a:tc>
                  <a:txBody>
                    <a:bodyPr/>
                    <a:lstStyle/>
                    <a:p>
                      <a:pPr marL="0" algn="l" defTabSz="914400" rtl="0" eaLnBrk="1" latinLnBrk="0" hangingPunct="1"/>
                      <a:r>
                        <a:rPr lang="en-US" sz="1200" b="0" kern="1200" dirty="0">
                          <a:gradFill>
                            <a:gsLst>
                              <a:gs pos="0">
                                <a:schemeClr val="tx1"/>
                              </a:gs>
                              <a:gs pos="100000">
                                <a:schemeClr val="tx1"/>
                              </a:gs>
                            </a:gsLst>
                            <a:lin ang="5400000" scaled="1"/>
                          </a:gradFill>
                          <a:latin typeface="+mn-lt"/>
                          <a:ea typeface="+mn-ea"/>
                          <a:cs typeface="+mn-cs"/>
                        </a:rPr>
                        <a:t>MFA SDK</a:t>
                      </a: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32742" rtl="0" eaLnBrk="1" latinLnBrk="0" hangingPunct="1"/>
                      <a:endParaRPr lang="en-US" sz="1200" b="0" kern="1200" dirty="0">
                        <a:gradFill>
                          <a:gsLst>
                            <a:gs pos="0">
                              <a:schemeClr val="tx1"/>
                            </a:gs>
                            <a:gs pos="100000">
                              <a:schemeClr val="tx1"/>
                            </a:gs>
                          </a:gsLst>
                          <a:lin ang="5400000" scaled="1"/>
                        </a:gradFill>
                        <a:latin typeface="+mn-lt"/>
                        <a:ea typeface="+mn-ea"/>
                        <a:cs typeface="+mn-cs"/>
                      </a:endParaRP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32742" rtl="0" eaLnBrk="1" latinLnBrk="0" hangingPunct="1"/>
                      <a:endParaRPr lang="en-US" sz="1200" b="0" kern="1200" dirty="0">
                        <a:gradFill>
                          <a:gsLst>
                            <a:gs pos="0">
                              <a:schemeClr val="tx1"/>
                            </a:gs>
                            <a:gs pos="100000">
                              <a:schemeClr val="tx1"/>
                            </a:gs>
                          </a:gsLst>
                          <a:lin ang="5400000" scaled="1"/>
                        </a:gradFill>
                        <a:latin typeface="+mn-lt"/>
                        <a:ea typeface="+mn-ea"/>
                        <a:cs typeface="+mn-cs"/>
                      </a:endParaRP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9"/>
                  </a:ext>
                </a:extLst>
              </a:tr>
              <a:tr h="284618">
                <a:tc>
                  <a:txBody>
                    <a:bodyPr/>
                    <a:lstStyle/>
                    <a:p>
                      <a:pPr marL="0" algn="l" defTabSz="914400" rtl="0" eaLnBrk="1" latinLnBrk="0" hangingPunct="1"/>
                      <a:r>
                        <a:rPr lang="en-US" sz="1200" b="0" kern="1200" dirty="0">
                          <a:gradFill>
                            <a:gsLst>
                              <a:gs pos="0">
                                <a:schemeClr val="tx1"/>
                              </a:gs>
                              <a:gs pos="100000">
                                <a:schemeClr val="tx1"/>
                              </a:gs>
                            </a:gsLst>
                            <a:lin ang="5400000" scaled="1"/>
                          </a:gradFill>
                          <a:latin typeface="+mn-lt"/>
                          <a:ea typeface="+mn-ea"/>
                          <a:cs typeface="+mn-cs"/>
                        </a:rPr>
                        <a:t>Security Reports</a:t>
                      </a: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32742" rtl="0" eaLnBrk="1" latinLnBrk="0" hangingPunct="1"/>
                      <a:endParaRPr lang="en-US" sz="1200" b="0" kern="1200" dirty="0">
                        <a:gradFill>
                          <a:gsLst>
                            <a:gs pos="0">
                              <a:schemeClr val="tx1"/>
                            </a:gs>
                            <a:gs pos="100000">
                              <a:schemeClr val="tx1"/>
                            </a:gs>
                          </a:gsLst>
                          <a:lin ang="5400000" scaled="1"/>
                        </a:gradFill>
                        <a:latin typeface="+mn-lt"/>
                        <a:ea typeface="+mn-ea"/>
                        <a:cs typeface="+mn-cs"/>
                      </a:endParaRP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32742" rtl="0" eaLnBrk="1" latinLnBrk="0" hangingPunct="1"/>
                      <a:endParaRPr lang="en-US" sz="1200" b="0" kern="1200" dirty="0">
                        <a:gradFill>
                          <a:gsLst>
                            <a:gs pos="0">
                              <a:schemeClr val="tx1"/>
                            </a:gs>
                            <a:gs pos="100000">
                              <a:schemeClr val="tx1"/>
                            </a:gs>
                          </a:gsLst>
                          <a:lin ang="5400000" scaled="1"/>
                        </a:gradFill>
                        <a:latin typeface="+mn-lt"/>
                        <a:ea typeface="+mn-ea"/>
                        <a:cs typeface="+mn-cs"/>
                      </a:endParaRP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10"/>
                  </a:ext>
                </a:extLst>
              </a:tr>
              <a:tr h="284618">
                <a:tc>
                  <a:txBody>
                    <a:bodyPr/>
                    <a:lstStyle/>
                    <a:p>
                      <a:pPr marL="0" algn="l" defTabSz="914400" rtl="0" eaLnBrk="1" latinLnBrk="0" hangingPunct="1"/>
                      <a:r>
                        <a:rPr lang="en-US" sz="1200" b="0" kern="1200" dirty="0">
                          <a:gradFill>
                            <a:gsLst>
                              <a:gs pos="0">
                                <a:schemeClr val="tx1"/>
                              </a:gs>
                              <a:gs pos="100000">
                                <a:schemeClr val="tx1"/>
                              </a:gs>
                            </a:gsLst>
                            <a:lin ang="5400000" scaled="1"/>
                          </a:gradFill>
                          <a:latin typeface="+mn-lt"/>
                          <a:ea typeface="+mn-ea"/>
                          <a:cs typeface="+mn-cs"/>
                        </a:rPr>
                        <a:t>MFA for on-premises applications/ MFA Server.</a:t>
                      </a: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32742" rtl="0" eaLnBrk="1" latinLnBrk="0" hangingPunct="1"/>
                      <a:endParaRPr lang="en-US" sz="1200" b="0" kern="1200" dirty="0">
                        <a:gradFill>
                          <a:gsLst>
                            <a:gs pos="0">
                              <a:schemeClr val="tx1"/>
                            </a:gs>
                            <a:gs pos="100000">
                              <a:schemeClr val="tx1"/>
                            </a:gs>
                          </a:gsLst>
                          <a:lin ang="5400000" scaled="1"/>
                        </a:gradFill>
                        <a:latin typeface="+mn-lt"/>
                        <a:ea typeface="+mn-ea"/>
                        <a:cs typeface="+mn-cs"/>
                      </a:endParaRP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32742" rtl="0" eaLnBrk="1" latinLnBrk="0" hangingPunct="1"/>
                      <a:endParaRPr lang="en-US" sz="1200" b="0" kern="1200" dirty="0">
                        <a:gradFill>
                          <a:gsLst>
                            <a:gs pos="0">
                              <a:schemeClr val="tx1"/>
                            </a:gs>
                            <a:gs pos="100000">
                              <a:schemeClr val="tx1"/>
                            </a:gs>
                          </a:gsLst>
                          <a:lin ang="5400000" scaled="1"/>
                        </a:gradFill>
                        <a:latin typeface="+mn-lt"/>
                        <a:ea typeface="+mn-ea"/>
                        <a:cs typeface="+mn-cs"/>
                      </a:endParaRP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11"/>
                  </a:ext>
                </a:extLst>
              </a:tr>
              <a:tr h="2846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gradFill>
                            <a:gsLst>
                              <a:gs pos="0">
                                <a:schemeClr val="tx1"/>
                              </a:gs>
                              <a:gs pos="100000">
                                <a:schemeClr val="tx1"/>
                              </a:gs>
                            </a:gsLst>
                            <a:lin ang="5400000" scaled="1"/>
                          </a:gradFill>
                          <a:latin typeface="+mn-lt"/>
                          <a:ea typeface="+mn-ea"/>
                          <a:cs typeface="+mn-cs"/>
                        </a:rPr>
                        <a:t>One-Time Bypass</a:t>
                      </a: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32742" rtl="0" eaLnBrk="1" latinLnBrk="0" hangingPunct="1"/>
                      <a:endParaRPr lang="en-US" sz="1200" b="0" kern="1200" dirty="0">
                        <a:gradFill>
                          <a:gsLst>
                            <a:gs pos="0">
                              <a:schemeClr val="tx1"/>
                            </a:gs>
                            <a:gs pos="100000">
                              <a:schemeClr val="tx1"/>
                            </a:gs>
                          </a:gsLst>
                          <a:lin ang="5400000" scaled="1"/>
                        </a:gradFill>
                        <a:latin typeface="+mn-lt"/>
                        <a:ea typeface="+mn-ea"/>
                        <a:cs typeface="+mn-cs"/>
                      </a:endParaRP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32742" rtl="0" eaLnBrk="1" latinLnBrk="0" hangingPunct="1"/>
                      <a:endParaRPr lang="en-US" sz="1200" b="0" kern="1200" dirty="0">
                        <a:gradFill>
                          <a:gsLst>
                            <a:gs pos="0">
                              <a:schemeClr val="tx1"/>
                            </a:gs>
                            <a:gs pos="100000">
                              <a:schemeClr val="tx1"/>
                            </a:gs>
                          </a:gsLst>
                          <a:lin ang="5400000" scaled="1"/>
                        </a:gradFill>
                        <a:latin typeface="+mn-lt"/>
                        <a:ea typeface="+mn-ea"/>
                        <a:cs typeface="+mn-cs"/>
                      </a:endParaRP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12"/>
                  </a:ext>
                </a:extLst>
              </a:tr>
              <a:tr h="279767">
                <a:tc>
                  <a:txBody>
                    <a:bodyPr/>
                    <a:lstStyle/>
                    <a:p>
                      <a:pPr marL="0" algn="l" defTabSz="914400" rtl="0" eaLnBrk="1" latinLnBrk="0" hangingPunct="1"/>
                      <a:r>
                        <a:rPr lang="en-US" sz="1200" b="0" kern="1200" dirty="0">
                          <a:gradFill>
                            <a:gsLst>
                              <a:gs pos="0">
                                <a:schemeClr val="tx1"/>
                              </a:gs>
                              <a:gs pos="100000">
                                <a:schemeClr val="tx1"/>
                              </a:gs>
                            </a:gsLst>
                            <a:lin ang="5400000" scaled="1"/>
                          </a:gradFill>
                          <a:latin typeface="+mn-lt"/>
                          <a:ea typeface="+mn-ea"/>
                          <a:cs typeface="+mn-cs"/>
                        </a:rPr>
                        <a:t>Block/Unblock Users</a:t>
                      </a: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32742" rtl="0" eaLnBrk="1" latinLnBrk="0" hangingPunct="1"/>
                      <a:endParaRPr lang="en-US" sz="1200" b="0" kern="1200" dirty="0">
                        <a:gradFill>
                          <a:gsLst>
                            <a:gs pos="0">
                              <a:schemeClr val="tx1"/>
                            </a:gs>
                            <a:gs pos="100000">
                              <a:schemeClr val="tx1"/>
                            </a:gs>
                          </a:gsLst>
                          <a:lin ang="5400000" scaled="1"/>
                        </a:gradFill>
                        <a:latin typeface="+mn-lt"/>
                        <a:ea typeface="+mn-ea"/>
                        <a:cs typeface="+mn-cs"/>
                      </a:endParaRP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32742" rtl="0" eaLnBrk="1" latinLnBrk="0" hangingPunct="1"/>
                      <a:endParaRPr lang="en-US" sz="1200" b="0" kern="1200" dirty="0">
                        <a:gradFill>
                          <a:gsLst>
                            <a:gs pos="0">
                              <a:schemeClr val="tx1"/>
                            </a:gs>
                            <a:gs pos="100000">
                              <a:schemeClr val="tx1"/>
                            </a:gs>
                          </a:gsLst>
                          <a:lin ang="5400000" scaled="1"/>
                        </a:gradFill>
                        <a:latin typeface="+mn-lt"/>
                        <a:ea typeface="+mn-ea"/>
                        <a:cs typeface="+mn-cs"/>
                      </a:endParaRP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13"/>
                  </a:ext>
                </a:extLst>
              </a:tr>
              <a:tr h="284618">
                <a:tc>
                  <a:txBody>
                    <a:bodyPr/>
                    <a:lstStyle/>
                    <a:p>
                      <a:pPr marL="0" algn="l" defTabSz="914400" rtl="0" eaLnBrk="1" latinLnBrk="0" hangingPunct="1"/>
                      <a:r>
                        <a:rPr lang="en-US" sz="1200" b="0" kern="1200" dirty="0">
                          <a:gradFill>
                            <a:gsLst>
                              <a:gs pos="0">
                                <a:schemeClr val="tx1"/>
                              </a:gs>
                              <a:gs pos="100000">
                                <a:schemeClr val="tx1"/>
                              </a:gs>
                            </a:gsLst>
                            <a:lin ang="5400000" scaled="1"/>
                          </a:gradFill>
                          <a:latin typeface="+mn-lt"/>
                          <a:ea typeface="+mn-ea"/>
                          <a:cs typeface="+mn-cs"/>
                        </a:rPr>
                        <a:t>Customizable caller ID for authentication phone calls</a:t>
                      </a: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32742" rtl="0" eaLnBrk="1" latinLnBrk="0" hangingPunct="1"/>
                      <a:endParaRPr lang="en-US" sz="1200" b="0" kern="1200" dirty="0">
                        <a:gradFill>
                          <a:gsLst>
                            <a:gs pos="0">
                              <a:schemeClr val="tx1"/>
                            </a:gs>
                            <a:gs pos="100000">
                              <a:schemeClr val="tx1"/>
                            </a:gs>
                          </a:gsLst>
                          <a:lin ang="5400000" scaled="1"/>
                        </a:gradFill>
                        <a:latin typeface="+mn-lt"/>
                        <a:ea typeface="+mn-ea"/>
                        <a:cs typeface="+mn-cs"/>
                      </a:endParaRP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32742" rtl="0" eaLnBrk="1" latinLnBrk="0" hangingPunct="1"/>
                      <a:endParaRPr lang="en-US" sz="1200" b="0" kern="1200" dirty="0">
                        <a:gradFill>
                          <a:gsLst>
                            <a:gs pos="0">
                              <a:schemeClr val="tx1"/>
                            </a:gs>
                            <a:gs pos="100000">
                              <a:schemeClr val="tx1"/>
                            </a:gs>
                          </a:gsLst>
                          <a:lin ang="5400000" scaled="1"/>
                        </a:gradFill>
                        <a:latin typeface="+mn-lt"/>
                        <a:ea typeface="+mn-ea"/>
                        <a:cs typeface="+mn-cs"/>
                      </a:endParaRP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14"/>
                  </a:ext>
                </a:extLst>
              </a:tr>
              <a:tr h="284618">
                <a:tc>
                  <a:txBody>
                    <a:bodyPr/>
                    <a:lstStyle/>
                    <a:p>
                      <a:pPr marL="0" algn="l" defTabSz="914400" rtl="0" eaLnBrk="1" latinLnBrk="0" hangingPunct="1"/>
                      <a:r>
                        <a:rPr lang="en-US" sz="1200" b="0" kern="1200" dirty="0">
                          <a:gradFill>
                            <a:gsLst>
                              <a:gs pos="0">
                                <a:schemeClr val="tx1"/>
                              </a:gs>
                              <a:gs pos="100000">
                                <a:schemeClr val="tx1"/>
                              </a:gs>
                            </a:gsLst>
                            <a:lin ang="5400000" scaled="1"/>
                          </a:gradFill>
                          <a:latin typeface="+mn-lt"/>
                          <a:ea typeface="+mn-ea"/>
                          <a:cs typeface="+mn-cs"/>
                        </a:rPr>
                        <a:t>Event Confirmation</a:t>
                      </a: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32742" rtl="0" eaLnBrk="1" latinLnBrk="0" hangingPunct="1"/>
                      <a:endParaRPr lang="en-US" sz="1200" b="0" kern="1200" dirty="0">
                        <a:gradFill>
                          <a:gsLst>
                            <a:gs pos="0">
                              <a:schemeClr val="tx1"/>
                            </a:gs>
                            <a:gs pos="100000">
                              <a:schemeClr val="tx1"/>
                            </a:gs>
                          </a:gsLst>
                          <a:lin ang="5400000" scaled="1"/>
                        </a:gradFill>
                        <a:latin typeface="+mn-lt"/>
                        <a:ea typeface="+mn-ea"/>
                        <a:cs typeface="+mn-cs"/>
                      </a:endParaRP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32742" rtl="0" eaLnBrk="1" latinLnBrk="0" hangingPunct="1"/>
                      <a:endParaRPr lang="en-US" sz="1200" b="0" kern="1200" dirty="0">
                        <a:gradFill>
                          <a:gsLst>
                            <a:gs pos="0">
                              <a:schemeClr val="tx1"/>
                            </a:gs>
                            <a:gs pos="100000">
                              <a:schemeClr val="tx1"/>
                            </a:gs>
                          </a:gsLst>
                          <a:lin ang="5400000" scaled="1"/>
                        </a:gradFill>
                        <a:latin typeface="+mn-lt"/>
                        <a:ea typeface="+mn-ea"/>
                        <a:cs typeface="+mn-cs"/>
                      </a:endParaRP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15"/>
                  </a:ext>
                </a:extLst>
              </a:tr>
            </a:tbl>
          </a:graphicData>
        </a:graphic>
      </p:graphicFrame>
      <p:grpSp>
        <p:nvGrpSpPr>
          <p:cNvPr id="4" name="Group 3"/>
          <p:cNvGrpSpPr/>
          <p:nvPr/>
        </p:nvGrpSpPr>
        <p:grpSpPr>
          <a:xfrm>
            <a:off x="7855644" y="2084545"/>
            <a:ext cx="137141" cy="137141"/>
            <a:chOff x="8754090" y="1977476"/>
            <a:chExt cx="137160" cy="137160"/>
          </a:xfrm>
        </p:grpSpPr>
        <p:sp>
          <p:nvSpPr>
            <p:cNvPr id="5" name="Oval 4"/>
            <p:cNvSpPr/>
            <p:nvPr/>
          </p:nvSpPr>
          <p:spPr bwMode="auto">
            <a:xfrm>
              <a:off x="8754090" y="197747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6" name="Freeform 5"/>
            <p:cNvSpPr>
              <a:spLocks/>
            </p:cNvSpPr>
            <p:nvPr/>
          </p:nvSpPr>
          <p:spPr bwMode="auto">
            <a:xfrm>
              <a:off x="8777798" y="200630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7" name="Group 6"/>
          <p:cNvGrpSpPr/>
          <p:nvPr/>
        </p:nvGrpSpPr>
        <p:grpSpPr>
          <a:xfrm>
            <a:off x="7855644" y="2383310"/>
            <a:ext cx="137141" cy="137141"/>
            <a:chOff x="8754090" y="1977476"/>
            <a:chExt cx="137160" cy="137160"/>
          </a:xfrm>
        </p:grpSpPr>
        <p:sp>
          <p:nvSpPr>
            <p:cNvPr id="8" name="Oval 7"/>
            <p:cNvSpPr/>
            <p:nvPr/>
          </p:nvSpPr>
          <p:spPr bwMode="auto">
            <a:xfrm>
              <a:off x="8754090" y="197747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9" name="Freeform 5"/>
            <p:cNvSpPr>
              <a:spLocks/>
            </p:cNvSpPr>
            <p:nvPr/>
          </p:nvSpPr>
          <p:spPr bwMode="auto">
            <a:xfrm>
              <a:off x="8777798" y="200630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10" name="Group 9"/>
          <p:cNvGrpSpPr/>
          <p:nvPr/>
        </p:nvGrpSpPr>
        <p:grpSpPr>
          <a:xfrm>
            <a:off x="7855644" y="2682075"/>
            <a:ext cx="137141" cy="137141"/>
            <a:chOff x="8754090" y="1977476"/>
            <a:chExt cx="137160" cy="137160"/>
          </a:xfrm>
        </p:grpSpPr>
        <p:sp>
          <p:nvSpPr>
            <p:cNvPr id="11" name="Oval 10"/>
            <p:cNvSpPr/>
            <p:nvPr/>
          </p:nvSpPr>
          <p:spPr bwMode="auto">
            <a:xfrm>
              <a:off x="8754090" y="197747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2" name="Freeform 11"/>
            <p:cNvSpPr>
              <a:spLocks/>
            </p:cNvSpPr>
            <p:nvPr/>
          </p:nvSpPr>
          <p:spPr bwMode="auto">
            <a:xfrm>
              <a:off x="8777798" y="200630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13" name="Group 12"/>
          <p:cNvGrpSpPr/>
          <p:nvPr/>
        </p:nvGrpSpPr>
        <p:grpSpPr>
          <a:xfrm>
            <a:off x="7855644" y="2980840"/>
            <a:ext cx="137141" cy="137141"/>
            <a:chOff x="8754090" y="1977476"/>
            <a:chExt cx="137160" cy="137160"/>
          </a:xfrm>
        </p:grpSpPr>
        <p:sp>
          <p:nvSpPr>
            <p:cNvPr id="14" name="Oval 13"/>
            <p:cNvSpPr/>
            <p:nvPr/>
          </p:nvSpPr>
          <p:spPr bwMode="auto">
            <a:xfrm>
              <a:off x="8754090" y="197747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5" name="Freeform 5"/>
            <p:cNvSpPr>
              <a:spLocks/>
            </p:cNvSpPr>
            <p:nvPr/>
          </p:nvSpPr>
          <p:spPr bwMode="auto">
            <a:xfrm>
              <a:off x="8777798" y="200630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16" name="Group 15"/>
          <p:cNvGrpSpPr/>
          <p:nvPr/>
        </p:nvGrpSpPr>
        <p:grpSpPr>
          <a:xfrm>
            <a:off x="7855644" y="3228587"/>
            <a:ext cx="137141" cy="137141"/>
            <a:chOff x="8754090" y="1977476"/>
            <a:chExt cx="137160" cy="137160"/>
          </a:xfrm>
        </p:grpSpPr>
        <p:sp>
          <p:nvSpPr>
            <p:cNvPr id="17" name="Oval 16"/>
            <p:cNvSpPr/>
            <p:nvPr/>
          </p:nvSpPr>
          <p:spPr bwMode="auto">
            <a:xfrm>
              <a:off x="8754090" y="197747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8" name="Freeform 17"/>
            <p:cNvSpPr>
              <a:spLocks/>
            </p:cNvSpPr>
            <p:nvPr/>
          </p:nvSpPr>
          <p:spPr bwMode="auto">
            <a:xfrm>
              <a:off x="8777798" y="200630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19" name="Group 18"/>
          <p:cNvGrpSpPr/>
          <p:nvPr/>
        </p:nvGrpSpPr>
        <p:grpSpPr>
          <a:xfrm>
            <a:off x="7855644" y="3527352"/>
            <a:ext cx="137141" cy="137141"/>
            <a:chOff x="8754090" y="1977476"/>
            <a:chExt cx="137160" cy="137160"/>
          </a:xfrm>
        </p:grpSpPr>
        <p:sp>
          <p:nvSpPr>
            <p:cNvPr id="20" name="Oval 19"/>
            <p:cNvSpPr/>
            <p:nvPr/>
          </p:nvSpPr>
          <p:spPr bwMode="auto">
            <a:xfrm>
              <a:off x="8754090" y="197747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1" name="Freeform 5"/>
            <p:cNvSpPr>
              <a:spLocks/>
            </p:cNvSpPr>
            <p:nvPr/>
          </p:nvSpPr>
          <p:spPr bwMode="auto">
            <a:xfrm>
              <a:off x="8777798" y="200630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28" name="Group 27"/>
          <p:cNvGrpSpPr/>
          <p:nvPr/>
        </p:nvGrpSpPr>
        <p:grpSpPr>
          <a:xfrm>
            <a:off x="10515854" y="2112287"/>
            <a:ext cx="137141" cy="137141"/>
            <a:chOff x="8754090" y="1977476"/>
            <a:chExt cx="137160" cy="137160"/>
          </a:xfrm>
        </p:grpSpPr>
        <p:sp>
          <p:nvSpPr>
            <p:cNvPr id="29" name="Oval 28"/>
            <p:cNvSpPr/>
            <p:nvPr/>
          </p:nvSpPr>
          <p:spPr bwMode="auto">
            <a:xfrm>
              <a:off x="8754090" y="197747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0" name="Freeform 29"/>
            <p:cNvSpPr>
              <a:spLocks/>
            </p:cNvSpPr>
            <p:nvPr/>
          </p:nvSpPr>
          <p:spPr bwMode="auto">
            <a:xfrm>
              <a:off x="8777798" y="200630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31" name="Group 30"/>
          <p:cNvGrpSpPr/>
          <p:nvPr/>
        </p:nvGrpSpPr>
        <p:grpSpPr>
          <a:xfrm>
            <a:off x="10515854" y="2411052"/>
            <a:ext cx="137141" cy="137141"/>
            <a:chOff x="8754090" y="1977476"/>
            <a:chExt cx="137160" cy="137160"/>
          </a:xfrm>
        </p:grpSpPr>
        <p:sp>
          <p:nvSpPr>
            <p:cNvPr id="32" name="Oval 31"/>
            <p:cNvSpPr/>
            <p:nvPr/>
          </p:nvSpPr>
          <p:spPr bwMode="auto">
            <a:xfrm>
              <a:off x="8754090" y="197747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3" name="Freeform 5"/>
            <p:cNvSpPr>
              <a:spLocks/>
            </p:cNvSpPr>
            <p:nvPr/>
          </p:nvSpPr>
          <p:spPr bwMode="auto">
            <a:xfrm>
              <a:off x="8777798" y="200630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34" name="Group 33"/>
          <p:cNvGrpSpPr/>
          <p:nvPr/>
        </p:nvGrpSpPr>
        <p:grpSpPr>
          <a:xfrm>
            <a:off x="10515854" y="2709817"/>
            <a:ext cx="137141" cy="137141"/>
            <a:chOff x="8754090" y="1977476"/>
            <a:chExt cx="137160" cy="137160"/>
          </a:xfrm>
        </p:grpSpPr>
        <p:sp>
          <p:nvSpPr>
            <p:cNvPr id="35" name="Oval 34"/>
            <p:cNvSpPr/>
            <p:nvPr/>
          </p:nvSpPr>
          <p:spPr bwMode="auto">
            <a:xfrm>
              <a:off x="8754090" y="197747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6" name="Freeform 35"/>
            <p:cNvSpPr>
              <a:spLocks/>
            </p:cNvSpPr>
            <p:nvPr/>
          </p:nvSpPr>
          <p:spPr bwMode="auto">
            <a:xfrm>
              <a:off x="8777798" y="200630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37" name="Group 36"/>
          <p:cNvGrpSpPr/>
          <p:nvPr/>
        </p:nvGrpSpPr>
        <p:grpSpPr>
          <a:xfrm>
            <a:off x="10515854" y="3008582"/>
            <a:ext cx="137141" cy="137141"/>
            <a:chOff x="8754090" y="1977476"/>
            <a:chExt cx="137160" cy="137160"/>
          </a:xfrm>
        </p:grpSpPr>
        <p:sp>
          <p:nvSpPr>
            <p:cNvPr id="38" name="Oval 37"/>
            <p:cNvSpPr/>
            <p:nvPr/>
          </p:nvSpPr>
          <p:spPr bwMode="auto">
            <a:xfrm>
              <a:off x="8754090" y="197747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9" name="Freeform 5"/>
            <p:cNvSpPr>
              <a:spLocks/>
            </p:cNvSpPr>
            <p:nvPr/>
          </p:nvSpPr>
          <p:spPr bwMode="auto">
            <a:xfrm>
              <a:off x="8777798" y="200630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40" name="Group 39"/>
          <p:cNvGrpSpPr/>
          <p:nvPr/>
        </p:nvGrpSpPr>
        <p:grpSpPr>
          <a:xfrm>
            <a:off x="10515854" y="3256329"/>
            <a:ext cx="137141" cy="137141"/>
            <a:chOff x="8754090" y="1977476"/>
            <a:chExt cx="137160" cy="137160"/>
          </a:xfrm>
        </p:grpSpPr>
        <p:sp>
          <p:nvSpPr>
            <p:cNvPr id="41" name="Oval 40"/>
            <p:cNvSpPr/>
            <p:nvPr/>
          </p:nvSpPr>
          <p:spPr bwMode="auto">
            <a:xfrm>
              <a:off x="8754090" y="197747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42" name="Freeform 41"/>
            <p:cNvSpPr>
              <a:spLocks/>
            </p:cNvSpPr>
            <p:nvPr/>
          </p:nvSpPr>
          <p:spPr bwMode="auto">
            <a:xfrm>
              <a:off x="8777798" y="200630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43" name="Group 42"/>
          <p:cNvGrpSpPr/>
          <p:nvPr/>
        </p:nvGrpSpPr>
        <p:grpSpPr>
          <a:xfrm>
            <a:off x="10515854" y="3555094"/>
            <a:ext cx="137141" cy="137141"/>
            <a:chOff x="8754090" y="1977476"/>
            <a:chExt cx="137160" cy="137160"/>
          </a:xfrm>
        </p:grpSpPr>
        <p:sp>
          <p:nvSpPr>
            <p:cNvPr id="44" name="Oval 43"/>
            <p:cNvSpPr/>
            <p:nvPr/>
          </p:nvSpPr>
          <p:spPr bwMode="auto">
            <a:xfrm>
              <a:off x="8754090" y="197747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45" name="Freeform 5"/>
            <p:cNvSpPr>
              <a:spLocks/>
            </p:cNvSpPr>
            <p:nvPr/>
          </p:nvSpPr>
          <p:spPr bwMode="auto">
            <a:xfrm>
              <a:off x="8777798" y="200630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46" name="Group 45"/>
          <p:cNvGrpSpPr/>
          <p:nvPr/>
        </p:nvGrpSpPr>
        <p:grpSpPr>
          <a:xfrm>
            <a:off x="10515854" y="3853859"/>
            <a:ext cx="137141" cy="137141"/>
            <a:chOff x="8754090" y="1977476"/>
            <a:chExt cx="137160" cy="137160"/>
          </a:xfrm>
        </p:grpSpPr>
        <p:sp>
          <p:nvSpPr>
            <p:cNvPr id="47" name="Oval 46"/>
            <p:cNvSpPr/>
            <p:nvPr/>
          </p:nvSpPr>
          <p:spPr bwMode="auto">
            <a:xfrm>
              <a:off x="8754090" y="197747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48" name="Freeform 47"/>
            <p:cNvSpPr>
              <a:spLocks/>
            </p:cNvSpPr>
            <p:nvPr/>
          </p:nvSpPr>
          <p:spPr bwMode="auto">
            <a:xfrm>
              <a:off x="8777798" y="200630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49" name="Group 48"/>
          <p:cNvGrpSpPr/>
          <p:nvPr/>
        </p:nvGrpSpPr>
        <p:grpSpPr>
          <a:xfrm>
            <a:off x="10515854" y="4152624"/>
            <a:ext cx="137141" cy="137141"/>
            <a:chOff x="8754090" y="1977476"/>
            <a:chExt cx="137160" cy="137160"/>
          </a:xfrm>
        </p:grpSpPr>
        <p:sp>
          <p:nvSpPr>
            <p:cNvPr id="50" name="Oval 49"/>
            <p:cNvSpPr/>
            <p:nvPr/>
          </p:nvSpPr>
          <p:spPr bwMode="auto">
            <a:xfrm>
              <a:off x="8754090" y="197747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51" name="Freeform 5"/>
            <p:cNvSpPr>
              <a:spLocks/>
            </p:cNvSpPr>
            <p:nvPr/>
          </p:nvSpPr>
          <p:spPr bwMode="auto">
            <a:xfrm>
              <a:off x="8777798" y="200630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52" name="Group 51"/>
          <p:cNvGrpSpPr/>
          <p:nvPr/>
        </p:nvGrpSpPr>
        <p:grpSpPr>
          <a:xfrm>
            <a:off x="10515854" y="4451389"/>
            <a:ext cx="137141" cy="137141"/>
            <a:chOff x="8754090" y="1977476"/>
            <a:chExt cx="137160" cy="137160"/>
          </a:xfrm>
        </p:grpSpPr>
        <p:sp>
          <p:nvSpPr>
            <p:cNvPr id="53" name="Oval 52"/>
            <p:cNvSpPr/>
            <p:nvPr/>
          </p:nvSpPr>
          <p:spPr bwMode="auto">
            <a:xfrm>
              <a:off x="8754090" y="197747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54" name="Freeform 53"/>
            <p:cNvSpPr>
              <a:spLocks/>
            </p:cNvSpPr>
            <p:nvPr/>
          </p:nvSpPr>
          <p:spPr bwMode="auto">
            <a:xfrm>
              <a:off x="8777798" y="200630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55" name="Group 54"/>
          <p:cNvGrpSpPr/>
          <p:nvPr/>
        </p:nvGrpSpPr>
        <p:grpSpPr>
          <a:xfrm>
            <a:off x="10515854" y="4750154"/>
            <a:ext cx="137141" cy="137141"/>
            <a:chOff x="8754090" y="1977476"/>
            <a:chExt cx="137160" cy="137160"/>
          </a:xfrm>
        </p:grpSpPr>
        <p:sp>
          <p:nvSpPr>
            <p:cNvPr id="56" name="Oval 55"/>
            <p:cNvSpPr/>
            <p:nvPr/>
          </p:nvSpPr>
          <p:spPr bwMode="auto">
            <a:xfrm>
              <a:off x="8754090" y="197747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57" name="Freeform 5"/>
            <p:cNvSpPr>
              <a:spLocks/>
            </p:cNvSpPr>
            <p:nvPr/>
          </p:nvSpPr>
          <p:spPr bwMode="auto">
            <a:xfrm>
              <a:off x="8777798" y="200630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58" name="Group 57"/>
          <p:cNvGrpSpPr/>
          <p:nvPr/>
        </p:nvGrpSpPr>
        <p:grpSpPr>
          <a:xfrm>
            <a:off x="10515854" y="4997901"/>
            <a:ext cx="137141" cy="137141"/>
            <a:chOff x="8754090" y="1977476"/>
            <a:chExt cx="137160" cy="137160"/>
          </a:xfrm>
        </p:grpSpPr>
        <p:sp>
          <p:nvSpPr>
            <p:cNvPr id="59" name="Oval 58"/>
            <p:cNvSpPr/>
            <p:nvPr/>
          </p:nvSpPr>
          <p:spPr bwMode="auto">
            <a:xfrm>
              <a:off x="8754090" y="197747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60" name="Freeform 59"/>
            <p:cNvSpPr>
              <a:spLocks/>
            </p:cNvSpPr>
            <p:nvPr/>
          </p:nvSpPr>
          <p:spPr bwMode="auto">
            <a:xfrm>
              <a:off x="8777798" y="200630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61" name="Group 60"/>
          <p:cNvGrpSpPr/>
          <p:nvPr/>
        </p:nvGrpSpPr>
        <p:grpSpPr>
          <a:xfrm>
            <a:off x="10515854" y="5296666"/>
            <a:ext cx="137141" cy="137141"/>
            <a:chOff x="8754090" y="1977476"/>
            <a:chExt cx="137160" cy="137160"/>
          </a:xfrm>
        </p:grpSpPr>
        <p:sp>
          <p:nvSpPr>
            <p:cNvPr id="62" name="Oval 61"/>
            <p:cNvSpPr/>
            <p:nvPr/>
          </p:nvSpPr>
          <p:spPr bwMode="auto">
            <a:xfrm>
              <a:off x="8754090" y="197747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63" name="Freeform 5"/>
            <p:cNvSpPr>
              <a:spLocks/>
            </p:cNvSpPr>
            <p:nvPr/>
          </p:nvSpPr>
          <p:spPr bwMode="auto">
            <a:xfrm>
              <a:off x="8777798" y="200630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64" name="Group 63"/>
          <p:cNvGrpSpPr/>
          <p:nvPr/>
        </p:nvGrpSpPr>
        <p:grpSpPr>
          <a:xfrm>
            <a:off x="10515854" y="5554334"/>
            <a:ext cx="137141" cy="137141"/>
            <a:chOff x="8754090" y="1977476"/>
            <a:chExt cx="137160" cy="137160"/>
          </a:xfrm>
        </p:grpSpPr>
        <p:sp>
          <p:nvSpPr>
            <p:cNvPr id="65" name="Oval 64"/>
            <p:cNvSpPr/>
            <p:nvPr/>
          </p:nvSpPr>
          <p:spPr bwMode="auto">
            <a:xfrm>
              <a:off x="8754090" y="197747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66" name="Freeform 5"/>
            <p:cNvSpPr>
              <a:spLocks/>
            </p:cNvSpPr>
            <p:nvPr/>
          </p:nvSpPr>
          <p:spPr bwMode="auto">
            <a:xfrm>
              <a:off x="8777798" y="200630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67" name="Group 66"/>
          <p:cNvGrpSpPr/>
          <p:nvPr/>
        </p:nvGrpSpPr>
        <p:grpSpPr>
          <a:xfrm>
            <a:off x="10515854" y="5802081"/>
            <a:ext cx="137141" cy="137141"/>
            <a:chOff x="8754090" y="1977476"/>
            <a:chExt cx="137160" cy="137160"/>
          </a:xfrm>
        </p:grpSpPr>
        <p:sp>
          <p:nvSpPr>
            <p:cNvPr id="68" name="Oval 67"/>
            <p:cNvSpPr/>
            <p:nvPr/>
          </p:nvSpPr>
          <p:spPr bwMode="auto">
            <a:xfrm>
              <a:off x="8754090" y="197747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69" name="Freeform 68"/>
            <p:cNvSpPr>
              <a:spLocks/>
            </p:cNvSpPr>
            <p:nvPr/>
          </p:nvSpPr>
          <p:spPr bwMode="auto">
            <a:xfrm>
              <a:off x="8777798" y="200630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70" name="Group 69"/>
          <p:cNvGrpSpPr/>
          <p:nvPr/>
        </p:nvGrpSpPr>
        <p:grpSpPr>
          <a:xfrm>
            <a:off x="10515854" y="6100846"/>
            <a:ext cx="137141" cy="137141"/>
            <a:chOff x="8754090" y="1977476"/>
            <a:chExt cx="137160" cy="137160"/>
          </a:xfrm>
        </p:grpSpPr>
        <p:sp>
          <p:nvSpPr>
            <p:cNvPr id="71" name="Oval 70"/>
            <p:cNvSpPr/>
            <p:nvPr/>
          </p:nvSpPr>
          <p:spPr bwMode="auto">
            <a:xfrm>
              <a:off x="8754090" y="197747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2" name="Freeform 5"/>
            <p:cNvSpPr>
              <a:spLocks/>
            </p:cNvSpPr>
            <p:nvPr/>
          </p:nvSpPr>
          <p:spPr bwMode="auto">
            <a:xfrm>
              <a:off x="8777798" y="200630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spTree>
    <p:extLst>
      <p:ext uri="{BB962C8B-B14F-4D97-AF65-F5344CB8AC3E}">
        <p14:creationId xmlns:p14="http://schemas.microsoft.com/office/powerpoint/2010/main" val="2825772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93675"/>
            <a:ext cx="10723563" cy="844550"/>
          </a:xfrm>
        </p:spPr>
        <p:txBody>
          <a:bodyPr vert="horz" wrap="square" lIns="146304" tIns="109728" rIns="146304" bIns="109728" rtlCol="0" anchor="t" anchorCtr="0">
            <a:noAutofit/>
          </a:bodyPr>
          <a:lstStyle/>
          <a:p>
            <a:pPr>
              <a:lnSpc>
                <a:spcPts val="3600"/>
              </a:lnSpc>
              <a:spcBef>
                <a:spcPct val="20000"/>
              </a:spcBef>
              <a:buSzPct val="90000"/>
            </a:pPr>
            <a:r>
              <a:rPr lang="en-US" sz="3600" spc="0" dirty="0">
                <a:cs typeface="+mn-cs"/>
              </a:rPr>
              <a:t>Azure RMS Offering Comparison</a:t>
            </a:r>
          </a:p>
        </p:txBody>
      </p:sp>
      <p:graphicFrame>
        <p:nvGraphicFramePr>
          <p:cNvPr id="3" name="Table 2"/>
          <p:cNvGraphicFramePr>
            <a:graphicFrameLocks noGrp="1"/>
          </p:cNvGraphicFramePr>
          <p:nvPr>
            <p:extLst/>
          </p:nvPr>
        </p:nvGraphicFramePr>
        <p:xfrm>
          <a:off x="239373" y="1387807"/>
          <a:ext cx="11722472" cy="2833975"/>
        </p:xfrm>
        <a:graphic>
          <a:graphicData uri="http://schemas.openxmlformats.org/drawingml/2006/table">
            <a:tbl>
              <a:tblPr firstRow="1" bandRow="1">
                <a:tableStyleId>{5C22544A-7EE6-4342-B048-85BDC9FD1C3A}</a:tableStyleId>
              </a:tblPr>
              <a:tblGrid>
                <a:gridCol w="7395678">
                  <a:extLst>
                    <a:ext uri="{9D8B030D-6E8A-4147-A177-3AD203B41FA5}">
                      <a16:colId xmlns:a16="http://schemas.microsoft.com/office/drawing/2014/main" val="20000"/>
                    </a:ext>
                  </a:extLst>
                </a:gridCol>
                <a:gridCol w="2063489">
                  <a:extLst>
                    <a:ext uri="{9D8B030D-6E8A-4147-A177-3AD203B41FA5}">
                      <a16:colId xmlns:a16="http://schemas.microsoft.com/office/drawing/2014/main" val="20001"/>
                    </a:ext>
                  </a:extLst>
                </a:gridCol>
                <a:gridCol w="2263305">
                  <a:extLst>
                    <a:ext uri="{9D8B030D-6E8A-4147-A177-3AD203B41FA5}">
                      <a16:colId xmlns:a16="http://schemas.microsoft.com/office/drawing/2014/main" val="20002"/>
                    </a:ext>
                  </a:extLst>
                </a:gridCol>
              </a:tblGrid>
              <a:tr h="474373">
                <a:tc>
                  <a:txBody>
                    <a:bodyPr/>
                    <a:lstStyle/>
                    <a:p>
                      <a:pPr marL="0" algn="ctr" defTabSz="932742" rtl="0" eaLnBrk="1" latinLnBrk="0" hangingPunct="1"/>
                      <a:endParaRPr lang="en-US" sz="1200" b="1" kern="1200" dirty="0">
                        <a:solidFill>
                          <a:schemeClr val="lt1"/>
                        </a:solidFill>
                        <a:latin typeface="+mn-lt"/>
                        <a:ea typeface="+mn-ea"/>
                        <a:cs typeface="+mn-cs"/>
                      </a:endParaRPr>
                    </a:p>
                  </a:txBody>
                  <a:tcPr marL="93247" marR="93247" marT="46623" marB="46623" anchor="ctr">
                    <a:lnB w="12700" cap="flat" cmpd="sng" algn="ctr">
                      <a:solidFill>
                        <a:schemeClr val="bg2"/>
                      </a:solidFill>
                      <a:prstDash val="solid"/>
                      <a:round/>
                      <a:headEnd type="none" w="med" len="med"/>
                      <a:tailEnd type="none" w="med" len="med"/>
                    </a:lnB>
                    <a:solidFill>
                      <a:schemeClr val="bg2">
                        <a:lumMod val="50000"/>
                      </a:schemeClr>
                    </a:solidFill>
                  </a:tcPr>
                </a:tc>
                <a:tc>
                  <a:txBody>
                    <a:bodyPr/>
                    <a:lstStyle/>
                    <a:p>
                      <a:pPr marL="0" algn="ctr" defTabSz="932742" rtl="0" eaLnBrk="1" latinLnBrk="0" hangingPunct="1"/>
                      <a:r>
                        <a:rPr lang="en-US" sz="1200" b="1" kern="1200" dirty="0">
                          <a:solidFill>
                            <a:schemeClr val="lt1"/>
                          </a:solidFill>
                          <a:latin typeface="+mn-lt"/>
                          <a:ea typeface="+mn-ea"/>
                          <a:cs typeface="+mn-cs"/>
                        </a:rPr>
                        <a:t>RMS for O365</a:t>
                      </a:r>
                    </a:p>
                  </a:txBody>
                  <a:tcPr marL="93247" marR="93247" marT="46623" marB="46623" anchor="ctr">
                    <a:lnB w="12700" cap="flat" cmpd="sng" algn="ctr">
                      <a:solidFill>
                        <a:schemeClr val="bg2"/>
                      </a:solidFill>
                      <a:prstDash val="solid"/>
                      <a:round/>
                      <a:headEnd type="none" w="med" len="med"/>
                      <a:tailEnd type="none" w="med" len="med"/>
                    </a:lnB>
                    <a:solidFill>
                      <a:schemeClr val="bg2">
                        <a:lumMod val="50000"/>
                      </a:schemeClr>
                    </a:solidFill>
                  </a:tcPr>
                </a:tc>
                <a:tc>
                  <a:txBody>
                    <a:bodyPr/>
                    <a:lstStyle/>
                    <a:p>
                      <a:pPr marL="0" algn="ctr" defTabSz="932742" rtl="0" eaLnBrk="1" latinLnBrk="0" hangingPunct="1"/>
                      <a:r>
                        <a:rPr lang="en-US" sz="1200" b="1" kern="1200" dirty="0">
                          <a:solidFill>
                            <a:schemeClr val="lt1"/>
                          </a:solidFill>
                          <a:latin typeface="+mn-lt"/>
                          <a:ea typeface="+mn-ea"/>
                          <a:cs typeface="+mn-cs"/>
                        </a:rPr>
                        <a:t> Azure RMS (EMS)</a:t>
                      </a:r>
                    </a:p>
                  </a:txBody>
                  <a:tcPr marL="93247" marR="93247" marT="46623" marB="46623" anchor="ctr">
                    <a:lnB w="12700" cap="flat" cmpd="sng" algn="ctr">
                      <a:solidFill>
                        <a:schemeClr val="bg2"/>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0000"/>
                  </a:ext>
                </a:extLst>
              </a:tr>
              <a:tr h="2846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gradFill>
                            <a:gsLst>
                              <a:gs pos="0">
                                <a:schemeClr val="tx1"/>
                              </a:gs>
                              <a:gs pos="100000">
                                <a:schemeClr val="tx1"/>
                              </a:gs>
                            </a:gsLst>
                            <a:lin ang="5400000" scaled="1"/>
                          </a:gradFill>
                          <a:latin typeface="+mn-lt"/>
                          <a:ea typeface="+mn-ea"/>
                          <a:cs typeface="+mn-cs"/>
                        </a:rPr>
                        <a:t>Consume &amp; Create RMS content with company ID</a:t>
                      </a: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endParaRPr lang="en-US" sz="1600" dirty="0"/>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endParaRPr lang="en-US" sz="1600" dirty="0"/>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1"/>
                  </a:ext>
                </a:extLst>
              </a:tr>
              <a:tr h="2846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gradFill>
                            <a:gsLst>
                              <a:gs pos="0">
                                <a:schemeClr val="tx1"/>
                              </a:gs>
                              <a:gs pos="100000">
                                <a:schemeClr val="tx1"/>
                              </a:gs>
                            </a:gsLst>
                            <a:lin ang="5400000" scaled="1"/>
                          </a:gradFill>
                          <a:latin typeface="+mn-lt"/>
                          <a:ea typeface="+mn-ea"/>
                          <a:cs typeface="+mn-cs"/>
                        </a:rPr>
                        <a:t>Protection for content stored in O365</a:t>
                      </a: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endParaRPr lang="en-US" sz="1600" dirty="0"/>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endParaRPr lang="en-US" sz="1600" dirty="0"/>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2"/>
                  </a:ext>
                </a:extLst>
              </a:tr>
              <a:tr h="3223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gradFill>
                            <a:gsLst>
                              <a:gs pos="0">
                                <a:schemeClr val="tx1"/>
                              </a:gs>
                              <a:gs pos="100000">
                                <a:schemeClr val="tx1"/>
                              </a:gs>
                            </a:gsLst>
                            <a:lin ang="5400000" scaled="1"/>
                          </a:gradFill>
                          <a:latin typeface="+mn-lt"/>
                          <a:ea typeface="+mn-ea"/>
                          <a:cs typeface="+mn-cs"/>
                        </a:rPr>
                        <a:t>Protection for content stored in on </a:t>
                      </a:r>
                      <a:r>
                        <a:rPr lang="en-US" sz="1200" b="0" kern="1200" dirty="0" err="1">
                          <a:gradFill>
                            <a:gsLst>
                              <a:gs pos="0">
                                <a:schemeClr val="tx1"/>
                              </a:gs>
                              <a:gs pos="100000">
                                <a:schemeClr val="tx1"/>
                              </a:gs>
                            </a:gsLst>
                            <a:lin ang="5400000" scaled="1"/>
                          </a:gradFill>
                          <a:latin typeface="+mn-lt"/>
                          <a:ea typeface="+mn-ea"/>
                          <a:cs typeface="+mn-cs"/>
                        </a:rPr>
                        <a:t>prem</a:t>
                      </a:r>
                      <a:r>
                        <a:rPr lang="en-US" sz="1200" b="0" kern="1200" dirty="0">
                          <a:gradFill>
                            <a:gsLst>
                              <a:gs pos="0">
                                <a:schemeClr val="tx1"/>
                              </a:gs>
                              <a:gs pos="100000">
                                <a:schemeClr val="tx1"/>
                              </a:gs>
                            </a:gsLst>
                            <a:lin ang="5400000" scaled="1"/>
                          </a:gradFill>
                          <a:latin typeface="+mn-lt"/>
                          <a:ea typeface="+mn-ea"/>
                          <a:cs typeface="+mn-cs"/>
                        </a:rPr>
                        <a:t> Office </a:t>
                      </a:r>
                      <a:r>
                        <a:rPr lang="en-US" sz="1200" b="0" kern="1200" baseline="0" dirty="0">
                          <a:gradFill>
                            <a:gsLst>
                              <a:gs pos="0">
                                <a:schemeClr val="tx1"/>
                              </a:gs>
                              <a:gs pos="100000">
                                <a:schemeClr val="tx1"/>
                              </a:gs>
                            </a:gsLst>
                            <a:lin ang="5400000" scaled="1"/>
                          </a:gradFill>
                          <a:latin typeface="+mn-lt"/>
                          <a:ea typeface="+mn-ea"/>
                          <a:cs typeface="+mn-cs"/>
                        </a:rPr>
                        <a:t> (</a:t>
                      </a:r>
                      <a:r>
                        <a:rPr lang="en-US" sz="1200" b="0" kern="1200" dirty="0">
                          <a:gradFill>
                            <a:gsLst>
                              <a:gs pos="0">
                                <a:schemeClr val="tx1"/>
                              </a:gs>
                              <a:gs pos="100000">
                                <a:schemeClr val="tx1"/>
                              </a:gs>
                            </a:gsLst>
                            <a:lin ang="5400000" scaled="1"/>
                          </a:gradFill>
                          <a:latin typeface="+mn-lt"/>
                          <a:ea typeface="+mn-ea"/>
                          <a:cs typeface="+mn-cs"/>
                        </a:rPr>
                        <a:t>Exchange, </a:t>
                      </a:r>
                      <a:r>
                        <a:rPr lang="en-US" sz="1200" b="0" kern="1200" dirty="0" err="1">
                          <a:gradFill>
                            <a:gsLst>
                              <a:gs pos="0">
                                <a:schemeClr val="tx1"/>
                              </a:gs>
                              <a:gs pos="100000">
                                <a:schemeClr val="tx1"/>
                              </a:gs>
                            </a:gsLst>
                            <a:lin ang="5400000" scaled="1"/>
                          </a:gradFill>
                          <a:latin typeface="+mn-lt"/>
                          <a:ea typeface="+mn-ea"/>
                          <a:cs typeface="+mn-cs"/>
                        </a:rPr>
                        <a:t>Sharepoint</a:t>
                      </a:r>
                      <a:r>
                        <a:rPr lang="en-US" sz="1200" b="0" kern="1200" dirty="0">
                          <a:gradFill>
                            <a:gsLst>
                              <a:gs pos="0">
                                <a:schemeClr val="tx1"/>
                              </a:gs>
                              <a:gs pos="100000">
                                <a:schemeClr val="tx1"/>
                              </a:gs>
                            </a:gsLst>
                            <a:lin ang="5400000" scaled="1"/>
                          </a:gradFill>
                          <a:latin typeface="+mn-lt"/>
                          <a:ea typeface="+mn-ea"/>
                          <a:cs typeface="+mn-cs"/>
                        </a:rPr>
                        <a:t> via RMS Connector)</a:t>
                      </a: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endParaRPr lang="en-US" sz="1600" dirty="0"/>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endParaRPr lang="en-US" sz="1600" dirty="0"/>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3"/>
                  </a:ext>
                </a:extLst>
              </a:tr>
              <a:tr h="3223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gradFill>
                            <a:gsLst>
                              <a:gs pos="0">
                                <a:schemeClr val="tx1"/>
                              </a:gs>
                              <a:gs pos="100000">
                                <a:schemeClr val="tx1"/>
                              </a:gs>
                            </a:gsLst>
                            <a:lin ang="5400000" scaled="1"/>
                          </a:gradFill>
                          <a:latin typeface="+mn-lt"/>
                          <a:ea typeface="+mn-ea"/>
                          <a:cs typeface="+mn-cs"/>
                        </a:rPr>
                        <a:t>Bring your own Key (Hybrid protection)</a:t>
                      </a: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endParaRPr lang="en-US" sz="1600" dirty="0"/>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endParaRPr lang="en-US" sz="1600" dirty="0"/>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4"/>
                  </a:ext>
                </a:extLst>
              </a:tr>
              <a:tr h="2846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gradFill>
                            <a:gsLst>
                              <a:gs pos="0">
                                <a:schemeClr val="tx1"/>
                              </a:gs>
                              <a:gs pos="100000">
                                <a:schemeClr val="tx1"/>
                              </a:gs>
                            </a:gsLst>
                            <a:lin ang="5400000" scaled="1"/>
                          </a:gradFill>
                          <a:latin typeface="+mn-lt"/>
                          <a:ea typeface="+mn-ea"/>
                          <a:cs typeface="+mn-cs"/>
                        </a:rPr>
                        <a:t>RMS protection for non office files</a:t>
                      </a: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endParaRPr lang="en-US" sz="1600" dirty="0"/>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endParaRPr lang="en-US" sz="1600" dirty="0"/>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5"/>
                  </a:ext>
                </a:extLst>
              </a:tr>
              <a:tr h="284618">
                <a:tc>
                  <a:txBody>
                    <a:bodyPr/>
                    <a:lstStyle/>
                    <a:p>
                      <a:pPr marL="0" algn="l" defTabSz="914400" rtl="0" eaLnBrk="1" latinLnBrk="0" hangingPunct="1"/>
                      <a:r>
                        <a:rPr lang="en-US" sz="1200" b="0" kern="1200" dirty="0">
                          <a:gradFill>
                            <a:gsLst>
                              <a:gs pos="0">
                                <a:schemeClr val="tx1"/>
                              </a:gs>
                              <a:gs pos="100000">
                                <a:schemeClr val="tx1"/>
                              </a:gs>
                            </a:gsLst>
                            <a:lin ang="5400000" scaled="1"/>
                          </a:gradFill>
                          <a:latin typeface="+mn-lt"/>
                          <a:ea typeface="+mn-ea"/>
                          <a:cs typeface="+mn-cs"/>
                        </a:rPr>
                        <a:t>RMS SDK</a:t>
                      </a: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endParaRPr lang="en-US" sz="1600" dirty="0"/>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endParaRPr lang="en-US" sz="1600" dirty="0"/>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6"/>
                  </a:ext>
                </a:extLst>
              </a:tr>
              <a:tr h="284618">
                <a:tc>
                  <a:txBody>
                    <a:bodyPr/>
                    <a:lstStyle/>
                    <a:p>
                      <a:pPr marL="0" algn="l" defTabSz="914400" rtl="0" eaLnBrk="1" latinLnBrk="0" hangingPunct="1"/>
                      <a:r>
                        <a:rPr lang="en-US" sz="1200" b="0" kern="1200" dirty="0">
                          <a:gradFill>
                            <a:gsLst>
                              <a:gs pos="0">
                                <a:schemeClr val="tx1"/>
                              </a:gs>
                              <a:gs pos="100000">
                                <a:schemeClr val="tx1"/>
                              </a:gs>
                            </a:gsLst>
                            <a:lin ang="5400000" scaled="1"/>
                          </a:gradFill>
                          <a:latin typeface="+mn-lt"/>
                          <a:ea typeface="+mn-ea"/>
                          <a:cs typeface="+mn-cs"/>
                        </a:rPr>
                        <a:t>RMS On </a:t>
                      </a:r>
                      <a:r>
                        <a:rPr lang="en-US" sz="1200" b="0" kern="1200" dirty="0" err="1">
                          <a:gradFill>
                            <a:gsLst>
                              <a:gs pos="0">
                                <a:schemeClr val="tx1"/>
                              </a:gs>
                              <a:gs pos="100000">
                                <a:schemeClr val="tx1"/>
                              </a:gs>
                            </a:gsLst>
                            <a:lin ang="5400000" scaled="1"/>
                          </a:gradFill>
                          <a:latin typeface="+mn-lt"/>
                          <a:ea typeface="+mn-ea"/>
                          <a:cs typeface="+mn-cs"/>
                        </a:rPr>
                        <a:t>Prem</a:t>
                      </a:r>
                      <a:r>
                        <a:rPr lang="en-US" sz="1200" b="0" kern="1200" dirty="0">
                          <a:gradFill>
                            <a:gsLst>
                              <a:gs pos="0">
                                <a:schemeClr val="tx1"/>
                              </a:gs>
                              <a:gs pos="100000">
                                <a:schemeClr val="tx1"/>
                              </a:gs>
                            </a:gsLst>
                            <a:lin ang="5400000" scaled="1"/>
                          </a:gradFill>
                          <a:latin typeface="+mn-lt"/>
                          <a:ea typeface="+mn-ea"/>
                          <a:cs typeface="+mn-cs"/>
                        </a:rPr>
                        <a:t> Connector for on-premises Windows Server file shares*</a:t>
                      </a:r>
                      <a:r>
                        <a:rPr lang="en-US" sz="1200" b="0" kern="1200" baseline="0" dirty="0">
                          <a:gradFill>
                            <a:gsLst>
                              <a:gs pos="0">
                                <a:schemeClr val="tx1"/>
                              </a:gs>
                              <a:gs pos="100000">
                                <a:schemeClr val="tx1"/>
                              </a:gs>
                            </a:gsLst>
                            <a:lin ang="5400000" scaled="1"/>
                          </a:gradFill>
                          <a:latin typeface="+mn-lt"/>
                          <a:ea typeface="+mn-ea"/>
                          <a:cs typeface="+mn-cs"/>
                        </a:rPr>
                        <a:t> (</a:t>
                      </a:r>
                      <a:r>
                        <a:rPr lang="en-US" sz="1200" b="0" kern="1200" dirty="0">
                          <a:gradFill>
                            <a:gsLst>
                              <a:gs pos="0">
                                <a:schemeClr val="tx1"/>
                              </a:gs>
                              <a:gs pos="100000">
                                <a:schemeClr val="tx1"/>
                              </a:gs>
                            </a:gsLst>
                            <a:lin ang="5400000" scaled="1"/>
                          </a:gradFill>
                          <a:latin typeface="+mn-lt"/>
                          <a:ea typeface="+mn-ea"/>
                          <a:cs typeface="+mn-cs"/>
                        </a:rPr>
                        <a:t>via RMS FCI Connector)</a:t>
                      </a:r>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endParaRPr lang="en-US" sz="1600" dirty="0"/>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endParaRPr lang="en-US" sz="1600" dirty="0"/>
                    </a:p>
                  </a:txBody>
                  <a:tcPr marL="93247" marR="93247" marT="46623" marB="46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4" name="TextBox 3"/>
          <p:cNvSpPr txBox="1"/>
          <p:nvPr/>
        </p:nvSpPr>
        <p:spPr>
          <a:xfrm>
            <a:off x="239373" y="6151418"/>
            <a:ext cx="7003091" cy="517065"/>
          </a:xfrm>
          <a:prstGeom prst="rect">
            <a:avLst/>
          </a:prstGeom>
          <a:noFill/>
        </p:spPr>
        <p:txBody>
          <a:bodyPr wrap="square" lIns="182880" tIns="146304" rIns="182880" bIns="146304" rtlCol="0">
            <a:spAutoFit/>
          </a:bodyPr>
          <a:lstStyle/>
          <a:p>
            <a:pPr>
              <a:lnSpc>
                <a:spcPct val="90000"/>
              </a:lnSpc>
              <a:spcAft>
                <a:spcPts val="600"/>
              </a:spcAft>
            </a:pPr>
            <a:r>
              <a:rPr lang="en-US" sz="1600" dirty="0">
                <a:gradFill>
                  <a:gsLst>
                    <a:gs pos="2917">
                      <a:schemeClr val="tx1"/>
                    </a:gs>
                    <a:gs pos="30000">
                      <a:schemeClr val="tx1"/>
                    </a:gs>
                  </a:gsLst>
                  <a:lin ang="5400000" scaled="0"/>
                </a:gradFill>
              </a:rPr>
              <a:t>* As of July 1, 2014</a:t>
            </a:r>
          </a:p>
        </p:txBody>
      </p:sp>
      <p:grpSp>
        <p:nvGrpSpPr>
          <p:cNvPr id="5" name="Group 4"/>
          <p:cNvGrpSpPr/>
          <p:nvPr/>
        </p:nvGrpSpPr>
        <p:grpSpPr>
          <a:xfrm>
            <a:off x="8598028" y="2003063"/>
            <a:ext cx="137141" cy="137141"/>
            <a:chOff x="8754090" y="1977476"/>
            <a:chExt cx="137160" cy="137160"/>
          </a:xfrm>
        </p:grpSpPr>
        <p:sp>
          <p:nvSpPr>
            <p:cNvPr id="6" name="Oval 5"/>
            <p:cNvSpPr/>
            <p:nvPr/>
          </p:nvSpPr>
          <p:spPr bwMode="auto">
            <a:xfrm>
              <a:off x="8754090" y="197747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Freeform 6"/>
            <p:cNvSpPr>
              <a:spLocks/>
            </p:cNvSpPr>
            <p:nvPr/>
          </p:nvSpPr>
          <p:spPr bwMode="auto">
            <a:xfrm>
              <a:off x="8777798" y="200630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8" name="Group 7"/>
          <p:cNvGrpSpPr/>
          <p:nvPr/>
        </p:nvGrpSpPr>
        <p:grpSpPr>
          <a:xfrm>
            <a:off x="8598028" y="2301828"/>
            <a:ext cx="137141" cy="137141"/>
            <a:chOff x="8754090" y="1977476"/>
            <a:chExt cx="137160" cy="137160"/>
          </a:xfrm>
        </p:grpSpPr>
        <p:sp>
          <p:nvSpPr>
            <p:cNvPr id="9" name="Oval 8"/>
            <p:cNvSpPr/>
            <p:nvPr/>
          </p:nvSpPr>
          <p:spPr bwMode="auto">
            <a:xfrm>
              <a:off x="8754090" y="197747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0" name="Freeform 5"/>
            <p:cNvSpPr>
              <a:spLocks/>
            </p:cNvSpPr>
            <p:nvPr/>
          </p:nvSpPr>
          <p:spPr bwMode="auto">
            <a:xfrm>
              <a:off x="8777798" y="200630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11" name="Group 10"/>
          <p:cNvGrpSpPr/>
          <p:nvPr/>
        </p:nvGrpSpPr>
        <p:grpSpPr>
          <a:xfrm>
            <a:off x="8598028" y="2600593"/>
            <a:ext cx="137141" cy="137141"/>
            <a:chOff x="8754090" y="1977476"/>
            <a:chExt cx="137160" cy="137160"/>
          </a:xfrm>
        </p:grpSpPr>
        <p:sp>
          <p:nvSpPr>
            <p:cNvPr id="12" name="Oval 11"/>
            <p:cNvSpPr/>
            <p:nvPr/>
          </p:nvSpPr>
          <p:spPr bwMode="auto">
            <a:xfrm>
              <a:off x="8754090" y="197747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3" name="Freeform 12"/>
            <p:cNvSpPr>
              <a:spLocks/>
            </p:cNvSpPr>
            <p:nvPr/>
          </p:nvSpPr>
          <p:spPr bwMode="auto">
            <a:xfrm>
              <a:off x="8777798" y="200630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14" name="Group 13"/>
          <p:cNvGrpSpPr/>
          <p:nvPr/>
        </p:nvGrpSpPr>
        <p:grpSpPr>
          <a:xfrm>
            <a:off x="8598027" y="2969967"/>
            <a:ext cx="137141" cy="137141"/>
            <a:chOff x="8754090" y="1977476"/>
            <a:chExt cx="137160" cy="137160"/>
          </a:xfrm>
        </p:grpSpPr>
        <p:sp>
          <p:nvSpPr>
            <p:cNvPr id="15" name="Oval 14"/>
            <p:cNvSpPr/>
            <p:nvPr/>
          </p:nvSpPr>
          <p:spPr bwMode="auto">
            <a:xfrm>
              <a:off x="8754090" y="197747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6" name="Freeform 5"/>
            <p:cNvSpPr>
              <a:spLocks/>
            </p:cNvSpPr>
            <p:nvPr/>
          </p:nvSpPr>
          <p:spPr bwMode="auto">
            <a:xfrm>
              <a:off x="8777798" y="200630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17" name="Group 16"/>
          <p:cNvGrpSpPr/>
          <p:nvPr/>
        </p:nvGrpSpPr>
        <p:grpSpPr>
          <a:xfrm>
            <a:off x="8598027" y="3294315"/>
            <a:ext cx="137141" cy="137141"/>
            <a:chOff x="8754090" y="1977476"/>
            <a:chExt cx="137160" cy="137160"/>
          </a:xfrm>
        </p:grpSpPr>
        <p:sp>
          <p:nvSpPr>
            <p:cNvPr id="18" name="Oval 17"/>
            <p:cNvSpPr/>
            <p:nvPr/>
          </p:nvSpPr>
          <p:spPr bwMode="auto">
            <a:xfrm>
              <a:off x="8754090" y="197747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9" name="Freeform 18"/>
            <p:cNvSpPr>
              <a:spLocks/>
            </p:cNvSpPr>
            <p:nvPr/>
          </p:nvSpPr>
          <p:spPr bwMode="auto">
            <a:xfrm>
              <a:off x="8777798" y="200630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20" name="Group 19"/>
          <p:cNvGrpSpPr/>
          <p:nvPr/>
        </p:nvGrpSpPr>
        <p:grpSpPr>
          <a:xfrm>
            <a:off x="8598026" y="3618663"/>
            <a:ext cx="137141" cy="137141"/>
            <a:chOff x="8754090" y="1977476"/>
            <a:chExt cx="137160" cy="137160"/>
          </a:xfrm>
        </p:grpSpPr>
        <p:sp>
          <p:nvSpPr>
            <p:cNvPr id="21" name="Oval 20"/>
            <p:cNvSpPr/>
            <p:nvPr/>
          </p:nvSpPr>
          <p:spPr bwMode="auto">
            <a:xfrm>
              <a:off x="8754090" y="197747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2" name="Freeform 5"/>
            <p:cNvSpPr>
              <a:spLocks/>
            </p:cNvSpPr>
            <p:nvPr/>
          </p:nvSpPr>
          <p:spPr bwMode="auto">
            <a:xfrm>
              <a:off x="8777798" y="200630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41" name="Group 40"/>
          <p:cNvGrpSpPr/>
          <p:nvPr/>
        </p:nvGrpSpPr>
        <p:grpSpPr>
          <a:xfrm>
            <a:off x="10696879" y="2003063"/>
            <a:ext cx="137141" cy="137141"/>
            <a:chOff x="8754090" y="1977476"/>
            <a:chExt cx="137160" cy="137160"/>
          </a:xfrm>
        </p:grpSpPr>
        <p:sp>
          <p:nvSpPr>
            <p:cNvPr id="42" name="Oval 41"/>
            <p:cNvSpPr/>
            <p:nvPr/>
          </p:nvSpPr>
          <p:spPr bwMode="auto">
            <a:xfrm>
              <a:off x="8754090" y="197747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43" name="Freeform 42"/>
            <p:cNvSpPr>
              <a:spLocks/>
            </p:cNvSpPr>
            <p:nvPr/>
          </p:nvSpPr>
          <p:spPr bwMode="auto">
            <a:xfrm>
              <a:off x="8777798" y="200630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44" name="Group 43"/>
          <p:cNvGrpSpPr/>
          <p:nvPr/>
        </p:nvGrpSpPr>
        <p:grpSpPr>
          <a:xfrm>
            <a:off x="10696879" y="2301828"/>
            <a:ext cx="137141" cy="137141"/>
            <a:chOff x="8754090" y="1977476"/>
            <a:chExt cx="137160" cy="137160"/>
          </a:xfrm>
        </p:grpSpPr>
        <p:sp>
          <p:nvSpPr>
            <p:cNvPr id="45" name="Oval 44"/>
            <p:cNvSpPr/>
            <p:nvPr/>
          </p:nvSpPr>
          <p:spPr bwMode="auto">
            <a:xfrm>
              <a:off x="8754090" y="197747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46" name="Freeform 5"/>
            <p:cNvSpPr>
              <a:spLocks/>
            </p:cNvSpPr>
            <p:nvPr/>
          </p:nvSpPr>
          <p:spPr bwMode="auto">
            <a:xfrm>
              <a:off x="8777798" y="200630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47" name="Group 46"/>
          <p:cNvGrpSpPr/>
          <p:nvPr/>
        </p:nvGrpSpPr>
        <p:grpSpPr>
          <a:xfrm>
            <a:off x="10696879" y="2600593"/>
            <a:ext cx="137141" cy="137141"/>
            <a:chOff x="8754090" y="1977476"/>
            <a:chExt cx="137160" cy="137160"/>
          </a:xfrm>
        </p:grpSpPr>
        <p:sp>
          <p:nvSpPr>
            <p:cNvPr id="48" name="Oval 47"/>
            <p:cNvSpPr/>
            <p:nvPr/>
          </p:nvSpPr>
          <p:spPr bwMode="auto">
            <a:xfrm>
              <a:off x="8754090" y="197747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49" name="Freeform 48"/>
            <p:cNvSpPr>
              <a:spLocks/>
            </p:cNvSpPr>
            <p:nvPr/>
          </p:nvSpPr>
          <p:spPr bwMode="auto">
            <a:xfrm>
              <a:off x="8777798" y="200630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50" name="Group 49"/>
          <p:cNvGrpSpPr/>
          <p:nvPr/>
        </p:nvGrpSpPr>
        <p:grpSpPr>
          <a:xfrm>
            <a:off x="10696878" y="2969967"/>
            <a:ext cx="137141" cy="137141"/>
            <a:chOff x="8754090" y="1977476"/>
            <a:chExt cx="137160" cy="137160"/>
          </a:xfrm>
        </p:grpSpPr>
        <p:sp>
          <p:nvSpPr>
            <p:cNvPr id="51" name="Oval 50"/>
            <p:cNvSpPr/>
            <p:nvPr/>
          </p:nvSpPr>
          <p:spPr bwMode="auto">
            <a:xfrm>
              <a:off x="8754090" y="197747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52" name="Freeform 5"/>
            <p:cNvSpPr>
              <a:spLocks/>
            </p:cNvSpPr>
            <p:nvPr/>
          </p:nvSpPr>
          <p:spPr bwMode="auto">
            <a:xfrm>
              <a:off x="8777798" y="200630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53" name="Group 52"/>
          <p:cNvGrpSpPr/>
          <p:nvPr/>
        </p:nvGrpSpPr>
        <p:grpSpPr>
          <a:xfrm>
            <a:off x="10696878" y="3294315"/>
            <a:ext cx="137141" cy="137141"/>
            <a:chOff x="8754090" y="1977476"/>
            <a:chExt cx="137160" cy="137160"/>
          </a:xfrm>
        </p:grpSpPr>
        <p:sp>
          <p:nvSpPr>
            <p:cNvPr id="54" name="Oval 53"/>
            <p:cNvSpPr/>
            <p:nvPr/>
          </p:nvSpPr>
          <p:spPr bwMode="auto">
            <a:xfrm>
              <a:off x="8754090" y="197747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55" name="Freeform 54"/>
            <p:cNvSpPr>
              <a:spLocks/>
            </p:cNvSpPr>
            <p:nvPr/>
          </p:nvSpPr>
          <p:spPr bwMode="auto">
            <a:xfrm>
              <a:off x="8777798" y="200630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56" name="Group 55"/>
          <p:cNvGrpSpPr/>
          <p:nvPr/>
        </p:nvGrpSpPr>
        <p:grpSpPr>
          <a:xfrm>
            <a:off x="10696877" y="3618663"/>
            <a:ext cx="137141" cy="137141"/>
            <a:chOff x="8754090" y="1977476"/>
            <a:chExt cx="137160" cy="137160"/>
          </a:xfrm>
        </p:grpSpPr>
        <p:sp>
          <p:nvSpPr>
            <p:cNvPr id="57" name="Oval 56"/>
            <p:cNvSpPr/>
            <p:nvPr/>
          </p:nvSpPr>
          <p:spPr bwMode="auto">
            <a:xfrm>
              <a:off x="8754090" y="197747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58" name="Freeform 5"/>
            <p:cNvSpPr>
              <a:spLocks/>
            </p:cNvSpPr>
            <p:nvPr/>
          </p:nvSpPr>
          <p:spPr bwMode="auto">
            <a:xfrm>
              <a:off x="8777798" y="200630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59" name="Group 58"/>
          <p:cNvGrpSpPr/>
          <p:nvPr/>
        </p:nvGrpSpPr>
        <p:grpSpPr>
          <a:xfrm>
            <a:off x="10696877" y="4001780"/>
            <a:ext cx="137141" cy="137141"/>
            <a:chOff x="8754090" y="1977476"/>
            <a:chExt cx="137160" cy="137160"/>
          </a:xfrm>
        </p:grpSpPr>
        <p:sp>
          <p:nvSpPr>
            <p:cNvPr id="60" name="Oval 59"/>
            <p:cNvSpPr/>
            <p:nvPr/>
          </p:nvSpPr>
          <p:spPr bwMode="auto">
            <a:xfrm>
              <a:off x="8754090" y="1977476"/>
              <a:ext cx="137160" cy="1371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61" name="Freeform 5"/>
            <p:cNvSpPr>
              <a:spLocks/>
            </p:cNvSpPr>
            <p:nvPr/>
          </p:nvSpPr>
          <p:spPr bwMode="auto">
            <a:xfrm>
              <a:off x="8777798" y="2006308"/>
              <a:ext cx="89744" cy="79497"/>
            </a:xfrm>
            <a:custGeom>
              <a:avLst/>
              <a:gdLst>
                <a:gd name="T0" fmla="*/ 543 w 543"/>
                <a:gd name="T1" fmla="*/ 80 h 481"/>
                <a:gd name="T2" fmla="*/ 441 w 543"/>
                <a:gd name="T3" fmla="*/ 0 h 481"/>
                <a:gd name="T4" fmla="*/ 207 w 543"/>
                <a:gd name="T5" fmla="*/ 305 h 481"/>
                <a:gd name="T6" fmla="*/ 74 w 543"/>
                <a:gd name="T7" fmla="*/ 203 h 481"/>
                <a:gd name="T8" fmla="*/ 0 w 543"/>
                <a:gd name="T9" fmla="*/ 299 h 481"/>
                <a:gd name="T10" fmla="*/ 236 w 543"/>
                <a:gd name="T11" fmla="*/ 481 h 481"/>
                <a:gd name="T12" fmla="*/ 310 w 543"/>
                <a:gd name="T13" fmla="*/ 385 h 481"/>
                <a:gd name="T14" fmla="*/ 310 w 543"/>
                <a:gd name="T15" fmla="*/ 385 h 481"/>
                <a:gd name="T16" fmla="*/ 543 w 543"/>
                <a:gd name="T17" fmla="*/ 80 h 481"/>
                <a:gd name="T18" fmla="*/ 543 w 543"/>
                <a:gd name="T19" fmla="*/ 80 h 481"/>
                <a:gd name="T20" fmla="*/ 543 w 543"/>
                <a:gd name="T21" fmla="*/ 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 h="481">
                  <a:moveTo>
                    <a:pt x="543" y="80"/>
                  </a:moveTo>
                  <a:lnTo>
                    <a:pt x="441" y="0"/>
                  </a:lnTo>
                  <a:lnTo>
                    <a:pt x="207" y="305"/>
                  </a:lnTo>
                  <a:lnTo>
                    <a:pt x="74" y="203"/>
                  </a:lnTo>
                  <a:lnTo>
                    <a:pt x="0" y="299"/>
                  </a:lnTo>
                  <a:lnTo>
                    <a:pt x="236" y="481"/>
                  </a:lnTo>
                  <a:lnTo>
                    <a:pt x="310" y="385"/>
                  </a:lnTo>
                  <a:lnTo>
                    <a:pt x="310" y="385"/>
                  </a:lnTo>
                  <a:lnTo>
                    <a:pt x="543" y="80"/>
                  </a:lnTo>
                  <a:lnTo>
                    <a:pt x="543" y="80"/>
                  </a:lnTo>
                  <a:lnTo>
                    <a:pt x="543" y="8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spTree>
    <p:extLst>
      <p:ext uri="{BB962C8B-B14F-4D97-AF65-F5344CB8AC3E}">
        <p14:creationId xmlns:p14="http://schemas.microsoft.com/office/powerpoint/2010/main" val="3200268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191578" y="777410"/>
          <a:ext cx="12023086" cy="5802387"/>
        </p:xfrm>
        <a:graphic>
          <a:graphicData uri="http://schemas.openxmlformats.org/drawingml/2006/table">
            <a:tbl>
              <a:tblPr firstRow="1">
                <a:tableStyleId>{00A15C55-8517-42AA-B614-E9B94910E393}</a:tableStyleId>
              </a:tblPr>
              <a:tblGrid>
                <a:gridCol w="907288">
                  <a:extLst>
                    <a:ext uri="{9D8B030D-6E8A-4147-A177-3AD203B41FA5}">
                      <a16:colId xmlns:a16="http://schemas.microsoft.com/office/drawing/2014/main" val="20000"/>
                    </a:ext>
                  </a:extLst>
                </a:gridCol>
                <a:gridCol w="6228618">
                  <a:extLst>
                    <a:ext uri="{9D8B030D-6E8A-4147-A177-3AD203B41FA5}">
                      <a16:colId xmlns:a16="http://schemas.microsoft.com/office/drawing/2014/main" val="20001"/>
                    </a:ext>
                  </a:extLst>
                </a:gridCol>
                <a:gridCol w="1221795">
                  <a:extLst>
                    <a:ext uri="{9D8B030D-6E8A-4147-A177-3AD203B41FA5}">
                      <a16:colId xmlns:a16="http://schemas.microsoft.com/office/drawing/2014/main" val="20002"/>
                    </a:ext>
                  </a:extLst>
                </a:gridCol>
                <a:gridCol w="1221795">
                  <a:extLst>
                    <a:ext uri="{9D8B030D-6E8A-4147-A177-3AD203B41FA5}">
                      <a16:colId xmlns:a16="http://schemas.microsoft.com/office/drawing/2014/main" val="20003"/>
                    </a:ext>
                  </a:extLst>
                </a:gridCol>
                <a:gridCol w="1221795">
                  <a:extLst>
                    <a:ext uri="{9D8B030D-6E8A-4147-A177-3AD203B41FA5}">
                      <a16:colId xmlns:a16="http://schemas.microsoft.com/office/drawing/2014/main" val="20004"/>
                    </a:ext>
                  </a:extLst>
                </a:gridCol>
                <a:gridCol w="1221795">
                  <a:extLst>
                    <a:ext uri="{9D8B030D-6E8A-4147-A177-3AD203B41FA5}">
                      <a16:colId xmlns:a16="http://schemas.microsoft.com/office/drawing/2014/main" val="2742179705"/>
                    </a:ext>
                  </a:extLst>
                </a:gridCol>
              </a:tblGrid>
              <a:tr h="412774">
                <a:tc>
                  <a:txBody>
                    <a:bodyPr/>
                    <a:lstStyle/>
                    <a:p>
                      <a:pPr marL="0" marR="0" algn="l" fontAlgn="t">
                        <a:lnSpc>
                          <a:spcPct val="90000"/>
                        </a:lnSpc>
                        <a:spcBef>
                          <a:spcPts val="0"/>
                        </a:spcBef>
                        <a:spcAft>
                          <a:spcPts val="0"/>
                        </a:spcAft>
                      </a:pPr>
                      <a:r>
                        <a:rPr lang="en-US" sz="1100" dirty="0">
                          <a:effectLst/>
                          <a:latin typeface="+mj-lt"/>
                        </a:rPr>
                        <a:t>Category</a:t>
                      </a:r>
                      <a:endParaRPr lang="en-US" sz="1100" b="0" dirty="0">
                        <a:gradFill>
                          <a:gsLst>
                            <a:gs pos="18750">
                              <a:schemeClr val="bg1"/>
                            </a:gs>
                            <a:gs pos="48000">
                              <a:schemeClr val="bg1"/>
                            </a:gs>
                          </a:gsLst>
                          <a:lin ang="5400000" scaled="1"/>
                        </a:gradFill>
                        <a:effectLst/>
                        <a:latin typeface="+mj-lt"/>
                        <a:cs typeface="Segoe UI Semibold" panose="020B0702040204020203" pitchFamily="34" charset="0"/>
                      </a:endParaRPr>
                    </a:p>
                  </a:txBody>
                  <a:tcPr marL="91401" marR="11909" marT="45700" marB="11909">
                    <a:solidFill>
                      <a:srgbClr val="0072C6"/>
                    </a:solidFill>
                  </a:tcPr>
                </a:tc>
                <a:tc>
                  <a:txBody>
                    <a:bodyPr/>
                    <a:lstStyle/>
                    <a:p>
                      <a:pPr marL="0" marR="0" algn="l" defTabSz="932597" rtl="0" eaLnBrk="1" fontAlgn="t" latinLnBrk="0" hangingPunct="1">
                        <a:lnSpc>
                          <a:spcPct val="90000"/>
                        </a:lnSpc>
                        <a:spcBef>
                          <a:spcPts val="0"/>
                        </a:spcBef>
                        <a:spcAft>
                          <a:spcPts val="0"/>
                        </a:spcAft>
                      </a:pPr>
                      <a:r>
                        <a:rPr lang="en-US" sz="1100" kern="1200" dirty="0">
                          <a:effectLst/>
                          <a:latin typeface="+mj-lt"/>
                        </a:rPr>
                        <a:t>Feature</a:t>
                      </a:r>
                      <a:endParaRPr lang="en-US" sz="1100" b="0" kern="1200" dirty="0">
                        <a:gradFill>
                          <a:gsLst>
                            <a:gs pos="18750">
                              <a:schemeClr val="bg1"/>
                            </a:gs>
                            <a:gs pos="48000">
                              <a:schemeClr val="bg1"/>
                            </a:gs>
                          </a:gsLst>
                          <a:lin ang="5400000" scaled="1"/>
                        </a:gradFill>
                        <a:effectLst/>
                        <a:latin typeface="+mj-lt"/>
                        <a:ea typeface="+mn-ea"/>
                        <a:cs typeface="Segoe UI Semibold" panose="020B0702040204020203" pitchFamily="34" charset="0"/>
                      </a:endParaRPr>
                    </a:p>
                  </a:txBody>
                  <a:tcPr marL="91401" marR="11909" marT="45700" marB="11909">
                    <a:solidFill>
                      <a:srgbClr val="0072C6"/>
                    </a:solidFill>
                  </a:tcPr>
                </a:tc>
                <a:tc>
                  <a:txBody>
                    <a:bodyPr/>
                    <a:lstStyle/>
                    <a:p>
                      <a:pPr marL="0" marR="0" algn="ctr" defTabSz="932597" rtl="0" eaLnBrk="1" fontAlgn="t" latinLnBrk="0" hangingPunct="1">
                        <a:lnSpc>
                          <a:spcPct val="90000"/>
                        </a:lnSpc>
                        <a:spcBef>
                          <a:spcPts val="0"/>
                        </a:spcBef>
                        <a:spcAft>
                          <a:spcPts val="0"/>
                        </a:spcAft>
                      </a:pPr>
                      <a:r>
                        <a:rPr lang="en-US" sz="1100" kern="1200" dirty="0">
                          <a:effectLst/>
                          <a:latin typeface="+mj-lt"/>
                        </a:rPr>
                        <a:t>Exchange ActiveSync</a:t>
                      </a:r>
                      <a:endParaRPr lang="en-US" sz="1100" b="0" kern="1200" dirty="0">
                        <a:gradFill>
                          <a:gsLst>
                            <a:gs pos="18750">
                              <a:schemeClr val="bg1"/>
                            </a:gs>
                            <a:gs pos="48000">
                              <a:schemeClr val="bg1"/>
                            </a:gs>
                          </a:gsLst>
                          <a:lin ang="5400000" scaled="1"/>
                        </a:gradFill>
                        <a:effectLst/>
                        <a:latin typeface="+mj-lt"/>
                        <a:ea typeface="+mn-ea"/>
                        <a:cs typeface="Segoe UI Semibold" panose="020B0702040204020203" pitchFamily="34" charset="0"/>
                      </a:endParaRPr>
                    </a:p>
                  </a:txBody>
                  <a:tcPr marL="11909" marR="11909" marT="45700" marB="11909">
                    <a:solidFill>
                      <a:srgbClr val="0072C6"/>
                    </a:solidFill>
                  </a:tcPr>
                </a:tc>
                <a:tc>
                  <a:txBody>
                    <a:bodyPr/>
                    <a:lstStyle/>
                    <a:p>
                      <a:pPr marL="0" marR="0" algn="ctr" defTabSz="932597" rtl="0" eaLnBrk="1" fontAlgn="t" latinLnBrk="0" hangingPunct="1">
                        <a:lnSpc>
                          <a:spcPct val="90000"/>
                        </a:lnSpc>
                        <a:spcBef>
                          <a:spcPts val="0"/>
                        </a:spcBef>
                        <a:spcAft>
                          <a:spcPts val="0"/>
                        </a:spcAft>
                      </a:pPr>
                      <a:r>
                        <a:rPr lang="en-US" sz="1100" kern="1200" dirty="0">
                          <a:effectLst/>
                          <a:latin typeface="+mj-lt"/>
                        </a:rPr>
                        <a:t>MDM for </a:t>
                      </a:r>
                      <a:br>
                        <a:rPr lang="en-US" sz="1100" kern="1200" dirty="0">
                          <a:effectLst/>
                          <a:latin typeface="+mj-lt"/>
                        </a:rPr>
                      </a:br>
                      <a:r>
                        <a:rPr lang="en-US" sz="1100" kern="1200" dirty="0">
                          <a:effectLst/>
                          <a:latin typeface="+mj-lt"/>
                        </a:rPr>
                        <a:t>Office 365</a:t>
                      </a:r>
                      <a:endParaRPr lang="en-US" sz="1100" b="0" kern="1200" dirty="0">
                        <a:gradFill>
                          <a:gsLst>
                            <a:gs pos="18750">
                              <a:schemeClr val="bg1"/>
                            </a:gs>
                            <a:gs pos="48000">
                              <a:schemeClr val="bg1"/>
                            </a:gs>
                          </a:gsLst>
                          <a:lin ang="5400000" scaled="1"/>
                        </a:gradFill>
                        <a:effectLst/>
                        <a:latin typeface="+mj-lt"/>
                        <a:ea typeface="+mn-ea"/>
                        <a:cs typeface="Segoe UI Semibold" panose="020B0702040204020203" pitchFamily="34" charset="0"/>
                      </a:endParaRPr>
                    </a:p>
                  </a:txBody>
                  <a:tcPr marL="11909" marR="11909" marT="45700" marB="11909">
                    <a:solidFill>
                      <a:srgbClr val="0072C6"/>
                    </a:solidFill>
                  </a:tcPr>
                </a:tc>
                <a:tc>
                  <a:txBody>
                    <a:bodyPr/>
                    <a:lstStyle/>
                    <a:p>
                      <a:pPr marL="0" marR="0" algn="ctr" defTabSz="932597" rtl="0" eaLnBrk="1" fontAlgn="t" latinLnBrk="0" hangingPunct="1">
                        <a:lnSpc>
                          <a:spcPct val="90000"/>
                        </a:lnSpc>
                        <a:spcBef>
                          <a:spcPts val="0"/>
                        </a:spcBef>
                        <a:spcAft>
                          <a:spcPts val="0"/>
                        </a:spcAft>
                      </a:pPr>
                      <a:r>
                        <a:rPr lang="en-US" sz="1100" kern="1200" dirty="0">
                          <a:effectLst/>
                          <a:latin typeface="+mj-lt"/>
                        </a:rPr>
                        <a:t>Microsoft Intune</a:t>
                      </a:r>
                      <a:r>
                        <a:rPr lang="en-US" sz="1100" kern="1200" baseline="0" dirty="0">
                          <a:effectLst/>
                          <a:latin typeface="+mj-lt"/>
                        </a:rPr>
                        <a:t> (cloud only)</a:t>
                      </a:r>
                      <a:endParaRPr lang="en-US" sz="1100" b="0" kern="1200" dirty="0">
                        <a:gradFill>
                          <a:gsLst>
                            <a:gs pos="18750">
                              <a:schemeClr val="bg1"/>
                            </a:gs>
                            <a:gs pos="48000">
                              <a:schemeClr val="bg1"/>
                            </a:gs>
                          </a:gsLst>
                          <a:lin ang="5400000" scaled="1"/>
                        </a:gradFill>
                        <a:effectLst/>
                        <a:latin typeface="+mj-lt"/>
                        <a:ea typeface="+mn-ea"/>
                        <a:cs typeface="Segoe UI Semibold" panose="020B0702040204020203" pitchFamily="34" charset="0"/>
                      </a:endParaRPr>
                    </a:p>
                  </a:txBody>
                  <a:tcPr marL="11909" marR="11909" marT="45700" marB="11909">
                    <a:solidFill>
                      <a:srgbClr val="0072C6"/>
                    </a:solidFill>
                  </a:tcPr>
                </a:tc>
                <a:tc>
                  <a:txBody>
                    <a:bodyPr/>
                    <a:lstStyle/>
                    <a:p>
                      <a:pPr marL="0" marR="0" algn="ctr" defTabSz="932597" rtl="0" eaLnBrk="1" fontAlgn="t" latinLnBrk="0" hangingPunct="1">
                        <a:lnSpc>
                          <a:spcPct val="90000"/>
                        </a:lnSpc>
                        <a:spcBef>
                          <a:spcPts val="0"/>
                        </a:spcBef>
                        <a:spcAft>
                          <a:spcPts val="0"/>
                        </a:spcAft>
                      </a:pPr>
                      <a:r>
                        <a:rPr lang="en-US" sz="1100" kern="1200" dirty="0">
                          <a:effectLst/>
                          <a:latin typeface="+mj-lt"/>
                        </a:rPr>
                        <a:t>Intune + ConfigMgr (hybrid)</a:t>
                      </a:r>
                      <a:endParaRPr lang="en-US" sz="1100" b="0" kern="1200" dirty="0">
                        <a:gradFill>
                          <a:gsLst>
                            <a:gs pos="18750">
                              <a:schemeClr val="bg1"/>
                            </a:gs>
                            <a:gs pos="48000">
                              <a:schemeClr val="bg1"/>
                            </a:gs>
                          </a:gsLst>
                          <a:lin ang="5400000" scaled="1"/>
                        </a:gradFill>
                        <a:effectLst/>
                        <a:latin typeface="+mj-lt"/>
                        <a:ea typeface="+mn-ea"/>
                        <a:cs typeface="Segoe UI Semibold" panose="020B0702040204020203" pitchFamily="34" charset="0"/>
                      </a:endParaRPr>
                    </a:p>
                  </a:txBody>
                  <a:tcPr marL="11909" marR="11909" marT="45700" marB="11909">
                    <a:solidFill>
                      <a:srgbClr val="0072C6"/>
                    </a:solidFill>
                  </a:tcPr>
                </a:tc>
                <a:extLst>
                  <a:ext uri="{0D108BD9-81ED-4DB2-BD59-A6C34878D82A}">
                    <a16:rowId xmlns:a16="http://schemas.microsoft.com/office/drawing/2014/main" val="10000"/>
                  </a:ext>
                </a:extLst>
              </a:tr>
              <a:tr h="257984">
                <a:tc rowSpan="4">
                  <a:txBody>
                    <a:bodyPr/>
                    <a:lstStyle/>
                    <a:p>
                      <a:pPr marL="0" marR="0" algn="ctr" fontAlgn="t">
                        <a:lnSpc>
                          <a:spcPct val="90000"/>
                        </a:lnSpc>
                        <a:spcBef>
                          <a:spcPts val="0"/>
                        </a:spcBef>
                        <a:spcAft>
                          <a:spcPts val="0"/>
                        </a:spcAft>
                      </a:pPr>
                      <a:r>
                        <a:rPr lang="en-US" sz="1200" b="1" dirty="0">
                          <a:effectLst/>
                          <a:latin typeface="+mj-lt"/>
                        </a:rPr>
                        <a:t>Device </a:t>
                      </a:r>
                      <a:br>
                        <a:rPr lang="en-US" sz="1200" b="1" dirty="0">
                          <a:effectLst/>
                          <a:latin typeface="+mj-lt"/>
                        </a:rPr>
                      </a:br>
                      <a:r>
                        <a:rPr lang="en-US" sz="1200" b="1" dirty="0">
                          <a:effectLst/>
                          <a:latin typeface="+mj-lt"/>
                        </a:rPr>
                        <a:t>configuration</a:t>
                      </a:r>
                      <a:endParaRPr lang="en-US" sz="1200" b="1" dirty="0">
                        <a:gradFill>
                          <a:gsLst>
                            <a:gs pos="13750">
                              <a:schemeClr val="bg2"/>
                            </a:gs>
                            <a:gs pos="39000">
                              <a:schemeClr val="bg2"/>
                            </a:gs>
                          </a:gsLst>
                          <a:lin ang="5400000" scaled="1"/>
                        </a:gradFill>
                        <a:effectLst/>
                        <a:latin typeface="+mj-lt"/>
                        <a:cs typeface="Segoe UI Semibold" panose="020B0702040204020203" pitchFamily="34" charset="0"/>
                      </a:endParaRPr>
                    </a:p>
                  </a:txBody>
                  <a:tcPr marL="9140" marR="11909" marT="11909" marB="11909" vert="vert270" anchor="ctr"/>
                </a:tc>
                <a:tc>
                  <a:txBody>
                    <a:bodyPr/>
                    <a:lstStyle/>
                    <a:p>
                      <a:pPr marL="91440" marR="0" fontAlgn="t">
                        <a:spcBef>
                          <a:spcPts val="0"/>
                        </a:spcBef>
                        <a:spcAft>
                          <a:spcPts val="0"/>
                        </a:spcAft>
                      </a:pPr>
                      <a:r>
                        <a:rPr lang="en-US" sz="1000" dirty="0">
                          <a:effectLst/>
                          <a:latin typeface="+mj-lt"/>
                        </a:rPr>
                        <a:t>Inventory</a:t>
                      </a:r>
                      <a:r>
                        <a:rPr lang="en-US" sz="1000" baseline="0" dirty="0">
                          <a:effectLst/>
                          <a:latin typeface="+mj-lt"/>
                        </a:rPr>
                        <a:t> mobile devices that access corporate applications</a:t>
                      </a:r>
                      <a:endParaRPr lang="en-US" sz="1000" dirty="0">
                        <a:solidFill>
                          <a:schemeClr val="bg2">
                            <a:lumMod val="50000"/>
                          </a:schemeClr>
                        </a:solidFill>
                        <a:effectLst/>
                        <a:latin typeface="+mj-lt"/>
                        <a:cs typeface="Segoe UI" panose="020B0502040204020203" pitchFamily="34" charset="0"/>
                      </a:endParaRPr>
                    </a:p>
                  </a:txBody>
                  <a:tcPr marL="11909" marR="11909" marT="11909" marB="11909" anchor="ctr"/>
                </a:tc>
                <a:tc>
                  <a:txBody>
                    <a:bodyPr/>
                    <a:lstStyle/>
                    <a:p>
                      <a:pPr marL="0" marR="0" algn="ctr" fontAlgn="t">
                        <a:spcBef>
                          <a:spcPts val="0"/>
                        </a:spcBef>
                        <a:spcAft>
                          <a:spcPts val="0"/>
                        </a:spcAft>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tc>
                <a:tc>
                  <a:txBody>
                    <a:bodyPr/>
                    <a:lstStyle/>
                    <a:p>
                      <a:pPr marL="0" marR="0" algn="ctr" fontAlgn="t">
                        <a:spcBef>
                          <a:spcPts val="0"/>
                        </a:spcBef>
                        <a:spcAft>
                          <a:spcPts val="0"/>
                        </a:spcAft>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tc>
                <a:tc>
                  <a:txBody>
                    <a:bodyPr/>
                    <a:lstStyle/>
                    <a:p>
                      <a:pPr marL="0" marR="0" algn="ctr" fontAlgn="t">
                        <a:spcBef>
                          <a:spcPts val="0"/>
                        </a:spcBef>
                        <a:spcAft>
                          <a:spcPts val="0"/>
                        </a:spcAft>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tc>
                <a:tc>
                  <a:txBody>
                    <a:bodyPr/>
                    <a:lstStyle/>
                    <a:p>
                      <a:pPr marL="0" marR="0" algn="ctr" fontAlgn="t">
                        <a:spcBef>
                          <a:spcPts val="0"/>
                        </a:spcBef>
                        <a:spcAft>
                          <a:spcPts val="0"/>
                        </a:spcAft>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tc>
                <a:extLst>
                  <a:ext uri="{0D108BD9-81ED-4DB2-BD59-A6C34878D82A}">
                    <a16:rowId xmlns:a16="http://schemas.microsoft.com/office/drawing/2014/main" val="10001"/>
                  </a:ext>
                </a:extLst>
              </a:tr>
              <a:tr h="257984">
                <a:tc vMerge="1">
                  <a:txBody>
                    <a:bodyPr/>
                    <a:lstStyle/>
                    <a:p>
                      <a:pPr marL="0" marR="0" fontAlgn="t">
                        <a:spcBef>
                          <a:spcPts val="0"/>
                        </a:spcBef>
                        <a:spcAft>
                          <a:spcPts val="0"/>
                        </a:spcAft>
                      </a:pPr>
                      <a:endParaRPr lang="en-US" sz="1200" dirty="0">
                        <a:solidFill>
                          <a:srgbClr val="000000"/>
                        </a:solidFill>
                        <a:effectLst/>
                        <a:latin typeface="Calibri" panose="020F0502020204030204" pitchFamily="34" charset="0"/>
                      </a:endParaRPr>
                    </a:p>
                  </a:txBody>
                  <a:tcPr marL="11915" marR="11915" marT="11915" marB="11915">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91440" marR="0" fontAlgn="t">
                        <a:spcBef>
                          <a:spcPts val="0"/>
                        </a:spcBef>
                        <a:spcAft>
                          <a:spcPts val="0"/>
                        </a:spcAft>
                      </a:pPr>
                      <a:r>
                        <a:rPr lang="en-US" sz="1000" dirty="0">
                          <a:effectLst/>
                          <a:latin typeface="+mj-lt"/>
                        </a:rPr>
                        <a:t>Remote</a:t>
                      </a:r>
                      <a:r>
                        <a:rPr lang="en-US" sz="1000" baseline="0" dirty="0">
                          <a:effectLst/>
                          <a:latin typeface="+mj-lt"/>
                        </a:rPr>
                        <a:t> factory reset (full device wipe)</a:t>
                      </a:r>
                      <a:endParaRPr lang="en-US" sz="1000" dirty="0">
                        <a:solidFill>
                          <a:schemeClr val="bg2">
                            <a:lumMod val="50000"/>
                          </a:schemeClr>
                        </a:solidFill>
                        <a:effectLst/>
                        <a:latin typeface="+mj-lt"/>
                        <a:cs typeface="Segoe UI" panose="020B0502040204020203" pitchFamily="34" charset="0"/>
                      </a:endParaRPr>
                    </a:p>
                  </a:txBody>
                  <a:tcPr marL="11909" marR="11909" marT="11909" marB="11909" anchor="ctr"/>
                </a:tc>
                <a:tc>
                  <a:txBody>
                    <a:bodyPr/>
                    <a:lstStyle/>
                    <a:p>
                      <a:pPr marL="0" marR="0" algn="ctr" fontAlgn="t">
                        <a:spcBef>
                          <a:spcPts val="0"/>
                        </a:spcBef>
                        <a:spcAft>
                          <a:spcPts val="0"/>
                        </a:spcAft>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tc>
                <a:tc>
                  <a:txBody>
                    <a:bodyPr/>
                    <a:lstStyle/>
                    <a:p>
                      <a:pPr marL="0" marR="0" algn="ctr" fontAlgn="t">
                        <a:spcBef>
                          <a:spcPts val="0"/>
                        </a:spcBef>
                        <a:spcAft>
                          <a:spcPts val="0"/>
                        </a:spcAft>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tc>
                <a:tc>
                  <a:txBody>
                    <a:bodyPr/>
                    <a:lstStyle/>
                    <a:p>
                      <a:pPr marL="0" marR="0" algn="ctr" fontAlgn="t">
                        <a:spcBef>
                          <a:spcPts val="0"/>
                        </a:spcBef>
                        <a:spcAft>
                          <a:spcPts val="0"/>
                        </a:spcAft>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tc>
                <a:tc>
                  <a:txBody>
                    <a:bodyPr/>
                    <a:lstStyle/>
                    <a:p>
                      <a:pPr marL="0" marR="0" algn="ctr" fontAlgn="t">
                        <a:spcBef>
                          <a:spcPts val="0"/>
                        </a:spcBef>
                        <a:spcAft>
                          <a:spcPts val="0"/>
                        </a:spcAft>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tc>
                <a:extLst>
                  <a:ext uri="{0D108BD9-81ED-4DB2-BD59-A6C34878D82A}">
                    <a16:rowId xmlns:a16="http://schemas.microsoft.com/office/drawing/2014/main" val="10002"/>
                  </a:ext>
                </a:extLst>
              </a:tr>
              <a:tr h="257984">
                <a:tc vMerge="1">
                  <a:txBody>
                    <a:bodyPr/>
                    <a:lstStyle/>
                    <a:p>
                      <a:pPr marL="0" marR="0" fontAlgn="t">
                        <a:spcBef>
                          <a:spcPts val="0"/>
                        </a:spcBef>
                        <a:spcAft>
                          <a:spcPts val="0"/>
                        </a:spcAft>
                      </a:pPr>
                      <a:endParaRPr lang="en-US" sz="1200" dirty="0">
                        <a:solidFill>
                          <a:srgbClr val="000000"/>
                        </a:solidFill>
                        <a:effectLst/>
                        <a:latin typeface="Calibri" panose="020F0502020204030204" pitchFamily="34" charset="0"/>
                      </a:endParaRPr>
                    </a:p>
                  </a:txBody>
                  <a:tcPr marL="11915" marR="11915" marT="11915" marB="11915">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91440" marR="0" fontAlgn="t">
                        <a:spcBef>
                          <a:spcPts val="0"/>
                        </a:spcBef>
                        <a:spcAft>
                          <a:spcPts val="0"/>
                        </a:spcAft>
                      </a:pPr>
                      <a:r>
                        <a:rPr lang="en-US" sz="1000" dirty="0">
                          <a:effectLst/>
                          <a:latin typeface="+mj-lt"/>
                        </a:rPr>
                        <a:t>Mobile device configuration settings (PIN length, PIN required, lock time, etc.)</a:t>
                      </a:r>
                      <a:endParaRPr lang="en-US" sz="1000" dirty="0">
                        <a:solidFill>
                          <a:schemeClr val="bg2">
                            <a:lumMod val="50000"/>
                          </a:schemeClr>
                        </a:solidFill>
                        <a:effectLst/>
                        <a:latin typeface="+mj-lt"/>
                        <a:cs typeface="Segoe UI" panose="020B0502040204020203" pitchFamily="34" charset="0"/>
                      </a:endParaRPr>
                    </a:p>
                  </a:txBody>
                  <a:tcPr marL="11909" marR="11909" marT="11909" marB="11909" anchor="ctr"/>
                </a:tc>
                <a:tc>
                  <a:txBody>
                    <a:bodyPr/>
                    <a:lstStyle/>
                    <a:p>
                      <a:pPr marL="0" marR="0" algn="ctr" fontAlgn="t">
                        <a:spcBef>
                          <a:spcPts val="0"/>
                        </a:spcBef>
                        <a:spcAft>
                          <a:spcPts val="0"/>
                        </a:spcAft>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tc>
                <a:tc>
                  <a:txBody>
                    <a:bodyPr/>
                    <a:lstStyle/>
                    <a:p>
                      <a:pPr marL="0" marR="0" algn="ctr" fontAlgn="t">
                        <a:spcBef>
                          <a:spcPts val="0"/>
                        </a:spcBef>
                        <a:spcAft>
                          <a:spcPts val="0"/>
                        </a:spcAft>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tc>
                <a:tc>
                  <a:txBody>
                    <a:bodyPr/>
                    <a:lstStyle/>
                    <a:p>
                      <a:pPr marL="0" marR="0" algn="ctr" fontAlgn="t">
                        <a:spcBef>
                          <a:spcPts val="0"/>
                        </a:spcBef>
                        <a:spcAft>
                          <a:spcPts val="0"/>
                        </a:spcAft>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tc>
                <a:tc>
                  <a:txBody>
                    <a:bodyPr/>
                    <a:lstStyle/>
                    <a:p>
                      <a:pPr marL="0" marR="0" algn="ctr" fontAlgn="t">
                        <a:spcBef>
                          <a:spcPts val="0"/>
                        </a:spcBef>
                        <a:spcAft>
                          <a:spcPts val="0"/>
                        </a:spcAft>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tc>
                <a:extLst>
                  <a:ext uri="{0D108BD9-81ED-4DB2-BD59-A6C34878D82A}">
                    <a16:rowId xmlns:a16="http://schemas.microsoft.com/office/drawing/2014/main" val="10003"/>
                  </a:ext>
                </a:extLst>
              </a:tr>
              <a:tr h="257984">
                <a:tc vMerge="1">
                  <a:txBody>
                    <a:bodyPr/>
                    <a:lstStyle/>
                    <a:p>
                      <a:pPr marL="0" marR="0" fontAlgn="t">
                        <a:spcBef>
                          <a:spcPts val="0"/>
                        </a:spcBef>
                        <a:spcAft>
                          <a:spcPts val="0"/>
                        </a:spcAft>
                      </a:pPr>
                      <a:endParaRPr lang="en-US" sz="1200" dirty="0">
                        <a:solidFill>
                          <a:srgbClr val="000000"/>
                        </a:solidFill>
                        <a:effectLst/>
                        <a:latin typeface="Calibri" panose="020F0502020204030204" pitchFamily="34" charset="0"/>
                      </a:endParaRPr>
                    </a:p>
                  </a:txBody>
                  <a:tcPr marL="11915" marR="11915" marT="11915" marB="11915">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91440" marR="0" fontAlgn="t">
                        <a:spcBef>
                          <a:spcPts val="0"/>
                        </a:spcBef>
                        <a:spcAft>
                          <a:spcPts val="0"/>
                        </a:spcAft>
                      </a:pPr>
                      <a:r>
                        <a:rPr lang="en-US" sz="1000" dirty="0">
                          <a:effectLst/>
                          <a:latin typeface="+mj-lt"/>
                        </a:rPr>
                        <a:t>Self-service password reset (Office 365 cloud only users)</a:t>
                      </a:r>
                      <a:endParaRPr lang="en-US" sz="1000" dirty="0">
                        <a:solidFill>
                          <a:schemeClr val="bg2">
                            <a:lumMod val="50000"/>
                          </a:schemeClr>
                        </a:solidFill>
                        <a:effectLst/>
                        <a:latin typeface="+mj-lt"/>
                        <a:cs typeface="Segoe UI" panose="020B0502040204020203" pitchFamily="34" charset="0"/>
                      </a:endParaRPr>
                    </a:p>
                  </a:txBody>
                  <a:tcPr marL="11909" marR="11909" marT="11909" marB="11909" anchor="ctr"/>
                </a:tc>
                <a:tc>
                  <a:txBody>
                    <a:bodyPr/>
                    <a:lstStyle/>
                    <a:p>
                      <a:pPr marL="0" marR="0" algn="ctr" fontAlgn="t">
                        <a:spcBef>
                          <a:spcPts val="0"/>
                        </a:spcBef>
                        <a:spcAft>
                          <a:spcPts val="0"/>
                        </a:spcAft>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tc>
                <a:tc>
                  <a:txBody>
                    <a:bodyPr/>
                    <a:lstStyle/>
                    <a:p>
                      <a:pPr marL="0" marR="0" algn="ctr" fontAlgn="t">
                        <a:spcBef>
                          <a:spcPts val="0"/>
                        </a:spcBef>
                        <a:spcAft>
                          <a:spcPts val="0"/>
                        </a:spcAft>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tc>
                <a:tc>
                  <a:txBody>
                    <a:bodyPr/>
                    <a:lstStyle/>
                    <a:p>
                      <a:pPr marL="0" marR="0" algn="ctr" fontAlgn="t">
                        <a:spcBef>
                          <a:spcPts val="0"/>
                        </a:spcBef>
                        <a:spcAft>
                          <a:spcPts val="0"/>
                        </a:spcAft>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tc>
                <a:tc>
                  <a:txBody>
                    <a:bodyPr/>
                    <a:lstStyle/>
                    <a:p>
                      <a:pPr marL="0" marR="0" algn="ctr" fontAlgn="t">
                        <a:spcBef>
                          <a:spcPts val="0"/>
                        </a:spcBef>
                        <a:spcAft>
                          <a:spcPts val="0"/>
                        </a:spcAft>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tc>
                <a:extLst>
                  <a:ext uri="{0D108BD9-81ED-4DB2-BD59-A6C34878D82A}">
                    <a16:rowId xmlns:a16="http://schemas.microsoft.com/office/drawing/2014/main" val="10004"/>
                  </a:ext>
                </a:extLst>
              </a:tr>
              <a:tr h="257984">
                <a:tc rowSpan="5">
                  <a:txBody>
                    <a:bodyPr/>
                    <a:lstStyle/>
                    <a:p>
                      <a:pPr marL="0" marR="0" algn="ctr" fontAlgn="t">
                        <a:lnSpc>
                          <a:spcPct val="90000"/>
                        </a:lnSpc>
                        <a:spcBef>
                          <a:spcPts val="0"/>
                        </a:spcBef>
                        <a:spcAft>
                          <a:spcPts val="0"/>
                        </a:spcAft>
                      </a:pPr>
                      <a:r>
                        <a:rPr lang="en-US" sz="1200" b="1" dirty="0">
                          <a:effectLst/>
                          <a:latin typeface="+mj-lt"/>
                        </a:rPr>
                        <a:t>Office 365 </a:t>
                      </a:r>
                      <a:endParaRPr lang="en-US" sz="1200" b="1" dirty="0">
                        <a:gradFill>
                          <a:gsLst>
                            <a:gs pos="13750">
                              <a:schemeClr val="bg2"/>
                            </a:gs>
                            <a:gs pos="39000">
                              <a:schemeClr val="bg2"/>
                            </a:gs>
                          </a:gsLst>
                          <a:lin ang="5400000" scaled="1"/>
                        </a:gradFill>
                        <a:effectLst/>
                        <a:latin typeface="+mj-lt"/>
                        <a:cs typeface="Segoe UI Semibold" panose="020B0702040204020203" pitchFamily="34" charset="0"/>
                      </a:endParaRPr>
                    </a:p>
                  </a:txBody>
                  <a:tcPr marL="9140" marR="11909" marT="11909" marB="11909" vert="vert270" anchor="ctr">
                    <a:solidFill>
                      <a:schemeClr val="bg1">
                        <a:lumMod val="85000"/>
                      </a:schemeClr>
                    </a:solidFill>
                  </a:tcPr>
                </a:tc>
                <a:tc>
                  <a:txBody>
                    <a:bodyPr/>
                    <a:lstStyle/>
                    <a:p>
                      <a:pPr marL="91440" marR="0" fontAlgn="t">
                        <a:spcBef>
                          <a:spcPts val="0"/>
                        </a:spcBef>
                        <a:spcAft>
                          <a:spcPts val="0"/>
                        </a:spcAft>
                      </a:pPr>
                      <a:r>
                        <a:rPr lang="en-US" sz="1000" dirty="0">
                          <a:effectLst/>
                          <a:latin typeface="+mj-lt"/>
                        </a:rPr>
                        <a:t>Provides</a:t>
                      </a:r>
                      <a:r>
                        <a:rPr lang="en-US" sz="1000" baseline="0" dirty="0">
                          <a:effectLst/>
                          <a:latin typeface="+mj-lt"/>
                        </a:rPr>
                        <a:t> reporting on </a:t>
                      </a:r>
                      <a:r>
                        <a:rPr lang="en-US" sz="1000" dirty="0">
                          <a:effectLst/>
                          <a:latin typeface="+mj-lt"/>
                        </a:rPr>
                        <a:t>devices that do not meet IT policy</a:t>
                      </a:r>
                      <a:endParaRPr lang="en-US" sz="1000" dirty="0">
                        <a:solidFill>
                          <a:schemeClr val="bg2">
                            <a:lumMod val="50000"/>
                          </a:schemeClr>
                        </a:solidFill>
                        <a:effectLst/>
                        <a:latin typeface="+mj-lt"/>
                        <a:cs typeface="Segoe UI" panose="020B0502040204020203" pitchFamily="34" charset="0"/>
                      </a:endParaRPr>
                    </a:p>
                  </a:txBody>
                  <a:tcPr marL="11909" marR="11909" marT="11909" marB="11909" anchor="ctr">
                    <a:solidFill>
                      <a:schemeClr val="bg1">
                        <a:lumMod val="85000"/>
                      </a:schemeClr>
                    </a:solidFill>
                  </a:tcPr>
                </a:tc>
                <a:tc>
                  <a:txBody>
                    <a:bodyPr/>
                    <a:lstStyle/>
                    <a:p>
                      <a:pPr marL="0" marR="0" fontAlgn="t">
                        <a:spcBef>
                          <a:spcPts val="0"/>
                        </a:spcBef>
                        <a:spcAft>
                          <a:spcPts val="0"/>
                        </a:spcAft>
                      </a:pPr>
                      <a:r>
                        <a:rPr lang="en-US" sz="1400" dirty="0">
                          <a:effectLst/>
                          <a:latin typeface="+mj-lt"/>
                        </a:rPr>
                        <a:t> </a:t>
                      </a:r>
                    </a:p>
                  </a:txBody>
                  <a:tcPr marL="11909" marR="11909" marT="11909" marB="11909" anchor="ctr">
                    <a:solidFill>
                      <a:schemeClr val="bg1">
                        <a:lumMod val="85000"/>
                      </a:schemeClr>
                    </a:solidFill>
                  </a:tcPr>
                </a:tc>
                <a:tc>
                  <a:txBody>
                    <a:bodyPr/>
                    <a:lstStyle/>
                    <a:p>
                      <a:pPr marL="0" marR="0" algn="ctr" fontAlgn="t">
                        <a:spcBef>
                          <a:spcPts val="0"/>
                        </a:spcBef>
                        <a:spcAft>
                          <a:spcPts val="0"/>
                        </a:spcAft>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solidFill>
                      <a:schemeClr val="bg1">
                        <a:lumMod val="85000"/>
                      </a:schemeClr>
                    </a:solidFill>
                  </a:tcPr>
                </a:tc>
                <a:tc>
                  <a:txBody>
                    <a:bodyPr/>
                    <a:lstStyle/>
                    <a:p>
                      <a:pPr marL="0" marR="0" algn="ctr" fontAlgn="t">
                        <a:spcBef>
                          <a:spcPts val="0"/>
                        </a:spcBef>
                        <a:spcAft>
                          <a:spcPts val="0"/>
                        </a:spcAft>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solidFill>
                      <a:schemeClr val="bg1">
                        <a:lumMod val="85000"/>
                      </a:schemeClr>
                    </a:solidFill>
                  </a:tcPr>
                </a:tc>
                <a:tc>
                  <a:txBody>
                    <a:bodyPr/>
                    <a:lstStyle/>
                    <a:p>
                      <a:pPr marL="0" marR="0" algn="ctr" fontAlgn="t">
                        <a:spcBef>
                          <a:spcPts val="0"/>
                        </a:spcBef>
                        <a:spcAft>
                          <a:spcPts val="0"/>
                        </a:spcAft>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solidFill>
                      <a:schemeClr val="bg1">
                        <a:lumMod val="85000"/>
                      </a:schemeClr>
                    </a:solidFill>
                  </a:tcPr>
                </a:tc>
                <a:extLst>
                  <a:ext uri="{0D108BD9-81ED-4DB2-BD59-A6C34878D82A}">
                    <a16:rowId xmlns:a16="http://schemas.microsoft.com/office/drawing/2014/main" val="10005"/>
                  </a:ext>
                </a:extLst>
              </a:tr>
              <a:tr h="257984">
                <a:tc vMerge="1">
                  <a:txBody>
                    <a:bodyPr/>
                    <a:lstStyle/>
                    <a:p>
                      <a:pPr marL="0" marR="0" fontAlgn="t">
                        <a:spcBef>
                          <a:spcPts val="0"/>
                        </a:spcBef>
                        <a:spcAft>
                          <a:spcPts val="0"/>
                        </a:spcAft>
                      </a:pPr>
                      <a:endParaRPr lang="en-US" sz="1200" dirty="0">
                        <a:solidFill>
                          <a:srgbClr val="000000"/>
                        </a:solidFill>
                        <a:effectLst/>
                        <a:latin typeface="Calibri" panose="020F0502020204030204" pitchFamily="34" charset="0"/>
                      </a:endParaRPr>
                    </a:p>
                  </a:txBody>
                  <a:tcPr marL="11915" marR="11915" marT="11915" marB="11915">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91440" marR="0" fontAlgn="t">
                        <a:spcBef>
                          <a:spcPts val="0"/>
                        </a:spcBef>
                        <a:spcAft>
                          <a:spcPts val="0"/>
                        </a:spcAft>
                      </a:pPr>
                      <a:r>
                        <a:rPr lang="en-US" sz="1000" dirty="0">
                          <a:effectLst/>
                          <a:latin typeface="+mj-lt"/>
                        </a:rPr>
                        <a:t>Group-based policies and reporting (ability to use groups for targeted device configuration)</a:t>
                      </a:r>
                      <a:endParaRPr lang="en-US" sz="1000" dirty="0">
                        <a:solidFill>
                          <a:schemeClr val="bg2">
                            <a:lumMod val="50000"/>
                          </a:schemeClr>
                        </a:solidFill>
                        <a:effectLst/>
                        <a:latin typeface="+mj-lt"/>
                        <a:cs typeface="Segoe UI" panose="020B0502040204020203" pitchFamily="34" charset="0"/>
                      </a:endParaRPr>
                    </a:p>
                  </a:txBody>
                  <a:tcPr marL="11909" marR="11909" marT="11909" marB="11909" anchor="ctr">
                    <a:solidFill>
                      <a:schemeClr val="bg1">
                        <a:lumMod val="85000"/>
                      </a:schemeClr>
                    </a:solidFill>
                  </a:tcPr>
                </a:tc>
                <a:tc>
                  <a:txBody>
                    <a:bodyPr/>
                    <a:lstStyle/>
                    <a:p>
                      <a:pPr marL="0" marR="0" fontAlgn="t">
                        <a:spcBef>
                          <a:spcPts val="0"/>
                        </a:spcBef>
                        <a:spcAft>
                          <a:spcPts val="0"/>
                        </a:spcAft>
                      </a:pPr>
                      <a:r>
                        <a:rPr lang="en-US" sz="1400" dirty="0">
                          <a:effectLst/>
                          <a:latin typeface="+mj-lt"/>
                        </a:rPr>
                        <a:t> </a:t>
                      </a:r>
                    </a:p>
                  </a:txBody>
                  <a:tcPr marL="11909" marR="11909" marT="11909" marB="11909" anchor="ctr">
                    <a:solidFill>
                      <a:schemeClr val="bg1">
                        <a:lumMod val="85000"/>
                      </a:schemeClr>
                    </a:solidFill>
                  </a:tcPr>
                </a:tc>
                <a:tc>
                  <a:txBody>
                    <a:bodyPr/>
                    <a:lstStyle/>
                    <a:p>
                      <a:pPr marL="0" marR="0" algn="ctr" fontAlgn="t">
                        <a:spcBef>
                          <a:spcPts val="0"/>
                        </a:spcBef>
                        <a:spcAft>
                          <a:spcPts val="0"/>
                        </a:spcAft>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solidFill>
                      <a:schemeClr val="bg1">
                        <a:lumMod val="85000"/>
                      </a:schemeClr>
                    </a:solidFill>
                  </a:tcPr>
                </a:tc>
                <a:tc>
                  <a:txBody>
                    <a:bodyPr/>
                    <a:lstStyle/>
                    <a:p>
                      <a:pPr marL="0" marR="0" algn="ctr" fontAlgn="t">
                        <a:spcBef>
                          <a:spcPts val="0"/>
                        </a:spcBef>
                        <a:spcAft>
                          <a:spcPts val="0"/>
                        </a:spcAft>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solidFill>
                      <a:schemeClr val="bg1">
                        <a:lumMod val="85000"/>
                      </a:schemeClr>
                    </a:solidFill>
                  </a:tcPr>
                </a:tc>
                <a:tc>
                  <a:txBody>
                    <a:bodyPr/>
                    <a:lstStyle/>
                    <a:p>
                      <a:pPr marL="0" marR="0" algn="ctr" fontAlgn="t">
                        <a:spcBef>
                          <a:spcPts val="0"/>
                        </a:spcBef>
                        <a:spcAft>
                          <a:spcPts val="0"/>
                        </a:spcAft>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solidFill>
                      <a:schemeClr val="bg1">
                        <a:lumMod val="85000"/>
                      </a:schemeClr>
                    </a:solidFill>
                  </a:tcPr>
                </a:tc>
                <a:extLst>
                  <a:ext uri="{0D108BD9-81ED-4DB2-BD59-A6C34878D82A}">
                    <a16:rowId xmlns:a16="http://schemas.microsoft.com/office/drawing/2014/main" val="10006"/>
                  </a:ext>
                </a:extLst>
              </a:tr>
              <a:tr h="257984">
                <a:tc vMerge="1">
                  <a:txBody>
                    <a:bodyPr/>
                    <a:lstStyle/>
                    <a:p>
                      <a:pPr marL="0" marR="0" fontAlgn="t">
                        <a:spcBef>
                          <a:spcPts val="0"/>
                        </a:spcBef>
                        <a:spcAft>
                          <a:spcPts val="0"/>
                        </a:spcAft>
                      </a:pPr>
                      <a:endParaRPr lang="en-US" sz="1200" dirty="0">
                        <a:solidFill>
                          <a:srgbClr val="000000"/>
                        </a:solidFill>
                        <a:effectLst/>
                        <a:latin typeface="Calibri" panose="020F0502020204030204" pitchFamily="34" charset="0"/>
                      </a:endParaRPr>
                    </a:p>
                  </a:txBody>
                  <a:tcPr marL="11915" marR="11915" marT="11915" marB="11915">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91440" marR="0" fontAlgn="t">
                        <a:spcBef>
                          <a:spcPts val="0"/>
                        </a:spcBef>
                        <a:spcAft>
                          <a:spcPts val="0"/>
                        </a:spcAft>
                      </a:pPr>
                      <a:r>
                        <a:rPr lang="en-US" sz="1000" dirty="0">
                          <a:effectLst/>
                          <a:latin typeface="+mj-lt"/>
                        </a:rPr>
                        <a:t>Root and jailbreak detection</a:t>
                      </a:r>
                      <a:endParaRPr lang="en-US" sz="1000" dirty="0">
                        <a:solidFill>
                          <a:schemeClr val="bg2">
                            <a:lumMod val="50000"/>
                          </a:schemeClr>
                        </a:solidFill>
                        <a:effectLst/>
                        <a:latin typeface="+mj-lt"/>
                        <a:cs typeface="Segoe UI" panose="020B0502040204020203" pitchFamily="34" charset="0"/>
                      </a:endParaRPr>
                    </a:p>
                  </a:txBody>
                  <a:tcPr marL="11909" marR="11909" marT="11909" marB="11909" anchor="ctr">
                    <a:solidFill>
                      <a:schemeClr val="bg1">
                        <a:lumMod val="85000"/>
                      </a:schemeClr>
                    </a:solidFill>
                  </a:tcPr>
                </a:tc>
                <a:tc>
                  <a:txBody>
                    <a:bodyPr/>
                    <a:lstStyle/>
                    <a:p>
                      <a:pPr marL="0" marR="0" fontAlgn="t">
                        <a:spcBef>
                          <a:spcPts val="0"/>
                        </a:spcBef>
                        <a:spcAft>
                          <a:spcPts val="0"/>
                        </a:spcAft>
                      </a:pPr>
                      <a:r>
                        <a:rPr lang="en-US" sz="1400" dirty="0">
                          <a:effectLst/>
                          <a:latin typeface="+mj-lt"/>
                        </a:rPr>
                        <a:t> </a:t>
                      </a:r>
                    </a:p>
                  </a:txBody>
                  <a:tcPr marL="11909" marR="11909" marT="11909" marB="11909" anchor="ctr">
                    <a:solidFill>
                      <a:schemeClr val="bg1">
                        <a:lumMod val="85000"/>
                      </a:schemeClr>
                    </a:solidFill>
                  </a:tcPr>
                </a:tc>
                <a:tc>
                  <a:txBody>
                    <a:bodyPr/>
                    <a:lstStyle/>
                    <a:p>
                      <a:pPr marL="0" marR="0" algn="ctr" fontAlgn="t">
                        <a:spcBef>
                          <a:spcPts val="0"/>
                        </a:spcBef>
                        <a:spcAft>
                          <a:spcPts val="0"/>
                        </a:spcAft>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solidFill>
                      <a:schemeClr val="bg1">
                        <a:lumMod val="85000"/>
                      </a:schemeClr>
                    </a:solidFill>
                  </a:tcPr>
                </a:tc>
                <a:tc>
                  <a:txBody>
                    <a:bodyPr/>
                    <a:lstStyle/>
                    <a:p>
                      <a:pPr marL="0" marR="0" algn="ctr" fontAlgn="t">
                        <a:spcBef>
                          <a:spcPts val="0"/>
                        </a:spcBef>
                        <a:spcAft>
                          <a:spcPts val="0"/>
                        </a:spcAft>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solidFill>
                      <a:schemeClr val="bg1">
                        <a:lumMod val="85000"/>
                      </a:schemeClr>
                    </a:solidFill>
                  </a:tcPr>
                </a:tc>
                <a:tc>
                  <a:txBody>
                    <a:bodyPr/>
                    <a:lstStyle/>
                    <a:p>
                      <a:pPr marL="0" marR="0" algn="ctr" fontAlgn="t">
                        <a:spcBef>
                          <a:spcPts val="0"/>
                        </a:spcBef>
                        <a:spcAft>
                          <a:spcPts val="0"/>
                        </a:spcAft>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solidFill>
                      <a:schemeClr val="bg1">
                        <a:lumMod val="85000"/>
                      </a:schemeClr>
                    </a:solidFill>
                  </a:tcPr>
                </a:tc>
                <a:extLst>
                  <a:ext uri="{0D108BD9-81ED-4DB2-BD59-A6C34878D82A}">
                    <a16:rowId xmlns:a16="http://schemas.microsoft.com/office/drawing/2014/main" val="10007"/>
                  </a:ext>
                </a:extLst>
              </a:tr>
              <a:tr h="334599">
                <a:tc vMerge="1">
                  <a:txBody>
                    <a:bodyPr/>
                    <a:lstStyle/>
                    <a:p>
                      <a:pPr marL="0" marR="0" lvl="0" indent="0" algn="l" defTabSz="932742" rtl="0" eaLnBrk="1" fontAlgn="t" latinLnBrk="0" hangingPunct="1">
                        <a:lnSpc>
                          <a:spcPct val="100000"/>
                        </a:lnSpc>
                        <a:spcBef>
                          <a:spcPts val="0"/>
                        </a:spcBef>
                        <a:spcAft>
                          <a:spcPts val="0"/>
                        </a:spcAft>
                        <a:buClrTx/>
                        <a:buSzTx/>
                        <a:buFontTx/>
                        <a:buNone/>
                        <a:tabLst/>
                        <a:defRPr/>
                      </a:pPr>
                      <a:endParaRPr lang="en-US" sz="1200" dirty="0">
                        <a:solidFill>
                          <a:srgbClr val="000000"/>
                        </a:solidFill>
                        <a:effectLst/>
                        <a:latin typeface="Calibri" panose="020F0502020204030204" pitchFamily="34" charset="0"/>
                      </a:endParaRPr>
                    </a:p>
                  </a:txBody>
                  <a:tcPr marL="11915" marR="11915" marT="11915" marB="11915">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91440" marR="0" lvl="0" indent="0" algn="l" defTabSz="932742" rtl="0" eaLnBrk="1" fontAlgn="t" latinLnBrk="0" hangingPunct="1">
                        <a:lnSpc>
                          <a:spcPct val="100000"/>
                        </a:lnSpc>
                        <a:spcBef>
                          <a:spcPts val="0"/>
                        </a:spcBef>
                        <a:spcAft>
                          <a:spcPts val="0"/>
                        </a:spcAft>
                        <a:buClrTx/>
                        <a:buSzTx/>
                        <a:buFontTx/>
                        <a:buNone/>
                        <a:tabLst/>
                        <a:defRPr/>
                      </a:pPr>
                      <a:r>
                        <a:rPr lang="en-US" sz="1000" kern="1200" dirty="0">
                          <a:effectLst/>
                          <a:latin typeface="+mj-lt"/>
                        </a:rPr>
                        <a:t>Remove Office</a:t>
                      </a:r>
                      <a:r>
                        <a:rPr lang="en-US" sz="1000" kern="1200" baseline="0" dirty="0">
                          <a:effectLst/>
                          <a:latin typeface="+mj-lt"/>
                        </a:rPr>
                        <a:t> 365 app</a:t>
                      </a:r>
                      <a:r>
                        <a:rPr lang="en-US" sz="1000" kern="1200" dirty="0">
                          <a:effectLst/>
                          <a:latin typeface="+mj-lt"/>
                        </a:rPr>
                        <a:t> data from mobile devices while leaving personal data and apps intact (selective wipe)</a:t>
                      </a:r>
                      <a:endParaRPr lang="en-US" sz="1000" kern="1200" dirty="0">
                        <a:solidFill>
                          <a:schemeClr val="bg2">
                            <a:lumMod val="50000"/>
                          </a:schemeClr>
                        </a:solidFill>
                        <a:effectLst/>
                        <a:latin typeface="+mj-lt"/>
                        <a:ea typeface="+mn-ea"/>
                        <a:cs typeface="Segoe UI" panose="020B0502040204020203" pitchFamily="34" charset="0"/>
                      </a:endParaRPr>
                    </a:p>
                  </a:txBody>
                  <a:tcPr marL="11909" marR="11909" marT="11909" marB="11909" anchor="ctr">
                    <a:solidFill>
                      <a:schemeClr val="bg1">
                        <a:lumMod val="85000"/>
                      </a:schemeClr>
                    </a:solidFill>
                  </a:tcPr>
                </a:tc>
                <a:tc>
                  <a:txBody>
                    <a:bodyPr/>
                    <a:lstStyle/>
                    <a:p>
                      <a:pPr marL="0" marR="0" fontAlgn="t">
                        <a:spcBef>
                          <a:spcPts val="0"/>
                        </a:spcBef>
                        <a:spcAft>
                          <a:spcPts val="0"/>
                        </a:spcAft>
                      </a:pPr>
                      <a:r>
                        <a:rPr lang="en-US" sz="1400" dirty="0">
                          <a:effectLst/>
                          <a:latin typeface="+mj-lt"/>
                        </a:rPr>
                        <a:t> </a:t>
                      </a:r>
                    </a:p>
                  </a:txBody>
                  <a:tcPr marL="11909" marR="11909" marT="11909" marB="11909" anchor="ctr">
                    <a:solidFill>
                      <a:schemeClr val="bg1">
                        <a:lumMod val="85000"/>
                      </a:schemeClr>
                    </a:solidFill>
                  </a:tcPr>
                </a:tc>
                <a:tc>
                  <a:txBody>
                    <a:bodyPr/>
                    <a:lstStyle/>
                    <a:p>
                      <a:pPr marL="0" marR="0" algn="ctr" fontAlgn="t">
                        <a:spcBef>
                          <a:spcPts val="0"/>
                        </a:spcBef>
                        <a:spcAft>
                          <a:spcPts val="0"/>
                        </a:spcAft>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solidFill>
                      <a:schemeClr val="bg1">
                        <a:lumMod val="85000"/>
                      </a:schemeClr>
                    </a:solidFill>
                  </a:tcPr>
                </a:tc>
                <a:tc>
                  <a:txBody>
                    <a:bodyPr/>
                    <a:lstStyle/>
                    <a:p>
                      <a:pPr marL="0" marR="0" algn="ctr" fontAlgn="t">
                        <a:spcBef>
                          <a:spcPts val="0"/>
                        </a:spcBef>
                        <a:spcAft>
                          <a:spcPts val="0"/>
                        </a:spcAft>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solidFill>
                      <a:schemeClr val="bg1">
                        <a:lumMod val="85000"/>
                      </a:schemeClr>
                    </a:solidFill>
                  </a:tcPr>
                </a:tc>
                <a:tc>
                  <a:txBody>
                    <a:bodyPr/>
                    <a:lstStyle/>
                    <a:p>
                      <a:pPr marL="0" marR="0" lvl="0" indent="0" algn="ctr" defTabSz="932742"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Segoe UI Light"/>
                          <a:ea typeface="+mn-ea"/>
                          <a:cs typeface="+mn-cs"/>
                        </a:rPr>
                        <a:t>●</a:t>
                      </a:r>
                      <a:endParaRPr kumimoji="0" lang="en-US" sz="1400" b="0" i="0" u="none" strike="noStrike" kern="1200" cap="none" spc="0" normalizeH="0" baseline="0" noProof="0" dirty="0">
                        <a:ln>
                          <a:noFill/>
                        </a:ln>
                        <a:gradFill>
                          <a:gsLst>
                            <a:gs pos="11250">
                              <a:srgbClr val="002050"/>
                            </a:gs>
                            <a:gs pos="28000">
                              <a:srgbClr val="002050"/>
                            </a:gs>
                          </a:gsLst>
                          <a:lin ang="5400000" scaled="1"/>
                        </a:gradFill>
                        <a:effectLst/>
                        <a:uLnTx/>
                        <a:uFillTx/>
                        <a:latin typeface="Segoe UI Light"/>
                        <a:ea typeface="+mn-ea"/>
                        <a:cs typeface="+mn-cs"/>
                      </a:endParaRPr>
                    </a:p>
                  </a:txBody>
                  <a:tcPr marL="11909" marR="11909" marT="11909" marB="11909" anchor="ctr">
                    <a:solidFill>
                      <a:schemeClr val="bg1">
                        <a:lumMod val="85000"/>
                      </a:schemeClr>
                    </a:solidFill>
                  </a:tcPr>
                </a:tc>
                <a:extLst>
                  <a:ext uri="{0D108BD9-81ED-4DB2-BD59-A6C34878D82A}">
                    <a16:rowId xmlns:a16="http://schemas.microsoft.com/office/drawing/2014/main" val="10008"/>
                  </a:ext>
                </a:extLst>
              </a:tr>
              <a:tr h="257984">
                <a:tc vMerge="1">
                  <a:txBody>
                    <a:bodyPr/>
                    <a:lstStyle/>
                    <a:p>
                      <a:pPr marL="0" marR="0" lvl="0" indent="0" algn="l" defTabSz="932742" rtl="0" eaLnBrk="1" fontAlgn="t" latinLnBrk="0" hangingPunct="1">
                        <a:lnSpc>
                          <a:spcPct val="100000"/>
                        </a:lnSpc>
                        <a:spcBef>
                          <a:spcPts val="0"/>
                        </a:spcBef>
                        <a:spcAft>
                          <a:spcPts val="0"/>
                        </a:spcAft>
                        <a:buClrTx/>
                        <a:buSzTx/>
                        <a:buFontTx/>
                        <a:buNone/>
                        <a:tabLst/>
                        <a:defRPr/>
                      </a:pPr>
                      <a:endParaRPr lang="en-US" sz="1200" dirty="0">
                        <a:solidFill>
                          <a:srgbClr val="000000"/>
                        </a:solidFill>
                        <a:effectLst/>
                        <a:latin typeface="Calibri" panose="020F0502020204030204" pitchFamily="34" charset="0"/>
                      </a:endParaRPr>
                    </a:p>
                  </a:txBody>
                  <a:tcPr marL="11915" marR="11915" marT="11915" marB="11915">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91440" marR="0" lvl="0" indent="0" algn="l" defTabSz="932742" rtl="0" eaLnBrk="1" fontAlgn="t" latinLnBrk="0" hangingPunct="1">
                        <a:lnSpc>
                          <a:spcPct val="100000"/>
                        </a:lnSpc>
                        <a:spcBef>
                          <a:spcPts val="0"/>
                        </a:spcBef>
                        <a:spcAft>
                          <a:spcPts val="0"/>
                        </a:spcAft>
                        <a:buClrTx/>
                        <a:buSzTx/>
                        <a:buFontTx/>
                        <a:buNone/>
                        <a:tabLst/>
                        <a:defRPr/>
                      </a:pPr>
                      <a:r>
                        <a:rPr lang="en-US" sz="1000" kern="1200" dirty="0">
                          <a:effectLst/>
                          <a:latin typeface="+mj-lt"/>
                        </a:rPr>
                        <a:t>Prevent access to corporate</a:t>
                      </a:r>
                      <a:r>
                        <a:rPr lang="en-US" sz="1000" kern="1200" baseline="0" dirty="0">
                          <a:effectLst/>
                          <a:latin typeface="+mj-lt"/>
                        </a:rPr>
                        <a:t> email and documents based upon device enrollment and compliance policies</a:t>
                      </a:r>
                      <a:endParaRPr lang="en-US" sz="1000" kern="1200" dirty="0">
                        <a:solidFill>
                          <a:schemeClr val="bg2">
                            <a:lumMod val="50000"/>
                          </a:schemeClr>
                        </a:solidFill>
                        <a:effectLst/>
                        <a:latin typeface="+mj-lt"/>
                        <a:ea typeface="+mn-ea"/>
                        <a:cs typeface="Segoe UI" panose="020B0502040204020203" pitchFamily="34" charset="0"/>
                      </a:endParaRPr>
                    </a:p>
                  </a:txBody>
                  <a:tcPr marL="11909" marR="11909" marT="11909" marB="11909" anchor="ctr">
                    <a:solidFill>
                      <a:schemeClr val="bg1">
                        <a:lumMod val="85000"/>
                      </a:schemeClr>
                    </a:solidFill>
                  </a:tcPr>
                </a:tc>
                <a:tc>
                  <a:txBody>
                    <a:bodyPr/>
                    <a:lstStyle/>
                    <a:p>
                      <a:pPr marL="0" marR="0" fontAlgn="t">
                        <a:spcBef>
                          <a:spcPts val="0"/>
                        </a:spcBef>
                        <a:spcAft>
                          <a:spcPts val="0"/>
                        </a:spcAft>
                      </a:pPr>
                      <a:r>
                        <a:rPr lang="en-US" sz="1400" dirty="0">
                          <a:effectLst/>
                          <a:latin typeface="+mj-lt"/>
                        </a:rPr>
                        <a:t> </a:t>
                      </a:r>
                    </a:p>
                  </a:txBody>
                  <a:tcPr marL="11909" marR="11909" marT="11909" marB="11909" anchor="ctr">
                    <a:solidFill>
                      <a:schemeClr val="bg1">
                        <a:lumMod val="85000"/>
                      </a:schemeClr>
                    </a:solidFill>
                  </a:tcPr>
                </a:tc>
                <a:tc>
                  <a:txBody>
                    <a:bodyPr/>
                    <a:lstStyle/>
                    <a:p>
                      <a:pPr marL="0" marR="0" indent="0" algn="ctr" defTabSz="932742" rtl="0" eaLnBrk="1" fontAlgn="t" latinLnBrk="0" hangingPunct="1">
                        <a:lnSpc>
                          <a:spcPct val="100000"/>
                        </a:lnSpc>
                        <a:spcBef>
                          <a:spcPts val="0"/>
                        </a:spcBef>
                        <a:spcAft>
                          <a:spcPts val="0"/>
                        </a:spcAft>
                        <a:buClrTx/>
                        <a:buSzTx/>
                        <a:buFontTx/>
                        <a:buNone/>
                        <a:tabLst/>
                        <a:defRPr/>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solidFill>
                      <a:schemeClr val="bg1">
                        <a:lumMod val="85000"/>
                      </a:schemeClr>
                    </a:solidFill>
                  </a:tcPr>
                </a:tc>
                <a:tc>
                  <a:txBody>
                    <a:bodyPr/>
                    <a:lstStyle/>
                    <a:p>
                      <a:pPr marL="0" marR="0" algn="ctr" fontAlgn="t">
                        <a:spcBef>
                          <a:spcPts val="0"/>
                        </a:spcBef>
                        <a:spcAft>
                          <a:spcPts val="0"/>
                        </a:spcAft>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solidFill>
                      <a:schemeClr val="bg1">
                        <a:lumMod val="85000"/>
                      </a:schemeClr>
                    </a:solidFill>
                  </a:tcPr>
                </a:tc>
                <a:tc>
                  <a:txBody>
                    <a:bodyPr/>
                    <a:lstStyle/>
                    <a:p>
                      <a:pPr marL="0" marR="0" lvl="0" indent="0" algn="ctr" defTabSz="932742"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Segoe UI Light"/>
                          <a:ea typeface="+mn-ea"/>
                          <a:cs typeface="+mn-cs"/>
                        </a:rPr>
                        <a:t>●</a:t>
                      </a:r>
                      <a:endParaRPr kumimoji="0" lang="en-US" sz="1400" b="0" i="0" u="none" strike="noStrike" kern="1200" cap="none" spc="0" normalizeH="0" baseline="0" noProof="0" dirty="0">
                        <a:ln>
                          <a:noFill/>
                        </a:ln>
                        <a:gradFill>
                          <a:gsLst>
                            <a:gs pos="11250">
                              <a:srgbClr val="002050"/>
                            </a:gs>
                            <a:gs pos="28000">
                              <a:srgbClr val="002050"/>
                            </a:gs>
                          </a:gsLst>
                          <a:lin ang="5400000" scaled="1"/>
                        </a:gradFill>
                        <a:effectLst/>
                        <a:uLnTx/>
                        <a:uFillTx/>
                        <a:latin typeface="Segoe UI Light"/>
                        <a:ea typeface="+mn-ea"/>
                        <a:cs typeface="+mn-cs"/>
                      </a:endParaRPr>
                    </a:p>
                  </a:txBody>
                  <a:tcPr marL="11909" marR="11909" marT="11909" marB="11909" anchor="ctr">
                    <a:solidFill>
                      <a:schemeClr val="bg1">
                        <a:lumMod val="85000"/>
                      </a:schemeClr>
                    </a:solidFill>
                  </a:tcPr>
                </a:tc>
                <a:extLst>
                  <a:ext uri="{0D108BD9-81ED-4DB2-BD59-A6C34878D82A}">
                    <a16:rowId xmlns:a16="http://schemas.microsoft.com/office/drawing/2014/main" val="10009"/>
                  </a:ext>
                </a:extLst>
              </a:tr>
              <a:tr h="257984">
                <a:tc rowSpan="6">
                  <a:txBody>
                    <a:bodyPr/>
                    <a:lstStyle/>
                    <a:p>
                      <a:pPr marL="0" marR="0" lvl="0" indent="0" algn="ctr" defTabSz="932742" rtl="0" eaLnBrk="1" fontAlgn="t" latinLnBrk="0" hangingPunct="1">
                        <a:lnSpc>
                          <a:spcPct val="90000"/>
                        </a:lnSpc>
                        <a:spcBef>
                          <a:spcPts val="0"/>
                        </a:spcBef>
                        <a:spcAft>
                          <a:spcPts val="0"/>
                        </a:spcAft>
                        <a:buClrTx/>
                        <a:buSzTx/>
                        <a:buFontTx/>
                        <a:buNone/>
                        <a:tabLst/>
                        <a:defRPr/>
                      </a:pPr>
                      <a:r>
                        <a:rPr lang="en-US" sz="1200" b="1" kern="1200" dirty="0">
                          <a:effectLst/>
                          <a:latin typeface="+mj-lt"/>
                        </a:rPr>
                        <a:t>Premium                                 mobile device &amp;                            app management</a:t>
                      </a:r>
                      <a:endParaRPr lang="en-US" sz="1200" b="1" kern="1200" dirty="0">
                        <a:gradFill>
                          <a:gsLst>
                            <a:gs pos="13750">
                              <a:schemeClr val="bg2"/>
                            </a:gs>
                            <a:gs pos="39000">
                              <a:schemeClr val="bg2"/>
                            </a:gs>
                          </a:gsLst>
                          <a:lin ang="5400000" scaled="1"/>
                        </a:gradFill>
                        <a:effectLst/>
                        <a:latin typeface="+mj-lt"/>
                        <a:ea typeface="+mn-ea"/>
                        <a:cs typeface="Segoe UI Semibold" panose="020B0702040204020203" pitchFamily="34" charset="0"/>
                      </a:endParaRPr>
                    </a:p>
                  </a:txBody>
                  <a:tcPr marL="9140" marR="11909" marT="11909" marB="11909" vert="vert270" anchor="ctr"/>
                </a:tc>
                <a:tc>
                  <a:txBody>
                    <a:bodyPr/>
                    <a:lstStyle/>
                    <a:p>
                      <a:pPr marL="91440" marR="0" lvl="0" indent="0" algn="l" defTabSz="932742" rtl="0" eaLnBrk="1" fontAlgn="t" latinLnBrk="0" hangingPunct="1">
                        <a:lnSpc>
                          <a:spcPct val="100000"/>
                        </a:lnSpc>
                        <a:spcBef>
                          <a:spcPts val="0"/>
                        </a:spcBef>
                        <a:spcAft>
                          <a:spcPts val="0"/>
                        </a:spcAft>
                        <a:buClrTx/>
                        <a:buSzTx/>
                        <a:buFontTx/>
                        <a:buNone/>
                        <a:tabLst/>
                        <a:defRPr/>
                      </a:pPr>
                      <a:r>
                        <a:rPr lang="en-US" sz="1000" kern="1200" dirty="0">
                          <a:effectLst/>
                          <a:latin typeface="+mj-lt"/>
                        </a:rPr>
                        <a:t>Self-service Company Portal for users to enroll their own devices and install corporate apps </a:t>
                      </a:r>
                      <a:endParaRPr lang="en-US" sz="1000" kern="1200" dirty="0">
                        <a:solidFill>
                          <a:schemeClr val="bg2">
                            <a:lumMod val="50000"/>
                          </a:schemeClr>
                        </a:solidFill>
                        <a:effectLst/>
                        <a:latin typeface="+mj-lt"/>
                        <a:ea typeface="+mn-ea"/>
                        <a:cs typeface="Segoe UI" panose="020B0502040204020203" pitchFamily="34" charset="0"/>
                      </a:endParaRPr>
                    </a:p>
                  </a:txBody>
                  <a:tcPr marL="11909" marR="11909" marT="11909" marB="11909" anchor="ctr"/>
                </a:tc>
                <a:tc>
                  <a:txBody>
                    <a:bodyPr/>
                    <a:lstStyle/>
                    <a:p>
                      <a:pPr marL="0" marR="0" fontAlgn="t">
                        <a:spcBef>
                          <a:spcPts val="0"/>
                        </a:spcBef>
                        <a:spcAft>
                          <a:spcPts val="0"/>
                        </a:spcAft>
                      </a:pPr>
                      <a:endParaRPr lang="en-US" sz="1400" dirty="0">
                        <a:effectLst/>
                        <a:latin typeface="+mj-lt"/>
                      </a:endParaRPr>
                    </a:p>
                  </a:txBody>
                  <a:tcPr marL="11909" marR="11909" marT="11909" marB="11909" anchor="ctr"/>
                </a:tc>
                <a:tc>
                  <a:txBody>
                    <a:bodyPr/>
                    <a:lstStyle/>
                    <a:p>
                      <a:pPr marL="0" marR="0" algn="ctr" fontAlgn="t">
                        <a:spcBef>
                          <a:spcPts val="0"/>
                        </a:spcBef>
                        <a:spcAft>
                          <a:spcPts val="0"/>
                        </a:spcAft>
                      </a:pPr>
                      <a:endParaRPr lang="en-US" sz="1400" dirty="0">
                        <a:effectLst/>
                        <a:latin typeface="+mj-lt"/>
                      </a:endParaRPr>
                    </a:p>
                  </a:txBody>
                  <a:tcPr marL="11909" marR="11909" marT="11909" marB="11909" anchor="ctr"/>
                </a:tc>
                <a:tc>
                  <a:txBody>
                    <a:bodyPr/>
                    <a:lstStyle/>
                    <a:p>
                      <a:pPr marL="0" marR="0" algn="ctr" fontAlgn="t">
                        <a:spcBef>
                          <a:spcPts val="0"/>
                        </a:spcBef>
                        <a:spcAft>
                          <a:spcPts val="0"/>
                        </a:spcAft>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tc>
                <a:tc>
                  <a:txBody>
                    <a:bodyPr/>
                    <a:lstStyle/>
                    <a:p>
                      <a:pPr marL="0" marR="0" algn="ctr" fontAlgn="t">
                        <a:spcBef>
                          <a:spcPts val="0"/>
                        </a:spcBef>
                        <a:spcAft>
                          <a:spcPts val="0"/>
                        </a:spcAft>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tc>
                <a:extLst>
                  <a:ext uri="{0D108BD9-81ED-4DB2-BD59-A6C34878D82A}">
                    <a16:rowId xmlns:a16="http://schemas.microsoft.com/office/drawing/2014/main" val="10010"/>
                  </a:ext>
                </a:extLst>
              </a:tr>
              <a:tr h="257984">
                <a:tc vMerge="1">
                  <a:txBody>
                    <a:bodyPr/>
                    <a:lstStyle/>
                    <a:p>
                      <a:endParaRPr lang="en-US"/>
                    </a:p>
                  </a:txBody>
                  <a:tcPr/>
                </a:tc>
                <a:tc>
                  <a:txBody>
                    <a:bodyPr/>
                    <a:lstStyle/>
                    <a:p>
                      <a:pPr marL="91440" marR="0" lvl="0" indent="0" algn="l" defTabSz="932742" rtl="0" eaLnBrk="1" fontAlgn="t" latinLnBrk="0" hangingPunct="1">
                        <a:lnSpc>
                          <a:spcPct val="100000"/>
                        </a:lnSpc>
                        <a:spcBef>
                          <a:spcPts val="0"/>
                        </a:spcBef>
                        <a:spcAft>
                          <a:spcPts val="0"/>
                        </a:spcAft>
                        <a:buClrTx/>
                        <a:buSzTx/>
                        <a:buFontTx/>
                        <a:buNone/>
                        <a:tabLst/>
                        <a:defRPr/>
                      </a:pPr>
                      <a:r>
                        <a:rPr lang="en-US" sz="1000" kern="1200" dirty="0">
                          <a:effectLst/>
                          <a:latin typeface="+mj-lt"/>
                        </a:rPr>
                        <a:t>App deployment</a:t>
                      </a:r>
                      <a:r>
                        <a:rPr lang="en-US" sz="1000" kern="1200" baseline="0" dirty="0">
                          <a:effectLst/>
                          <a:latin typeface="+mj-lt"/>
                        </a:rPr>
                        <a:t> (Windows Phone, iOS, Android)</a:t>
                      </a:r>
                      <a:endParaRPr lang="en-US" sz="1000" kern="1200" dirty="0">
                        <a:solidFill>
                          <a:schemeClr val="bg2">
                            <a:lumMod val="50000"/>
                          </a:schemeClr>
                        </a:solidFill>
                        <a:effectLst/>
                        <a:latin typeface="+mj-lt"/>
                        <a:ea typeface="+mn-ea"/>
                        <a:cs typeface="Segoe UI" panose="020B0502040204020203" pitchFamily="34" charset="0"/>
                      </a:endParaRPr>
                    </a:p>
                  </a:txBody>
                  <a:tcPr marL="11909" marR="11909" marT="11909" marB="11909" anchor="ctr"/>
                </a:tc>
                <a:tc>
                  <a:txBody>
                    <a:bodyPr/>
                    <a:lstStyle/>
                    <a:p>
                      <a:pPr marL="0" marR="0" fontAlgn="t">
                        <a:spcBef>
                          <a:spcPts val="0"/>
                        </a:spcBef>
                        <a:spcAft>
                          <a:spcPts val="0"/>
                        </a:spcAft>
                      </a:pPr>
                      <a:endParaRPr lang="en-US" sz="1400" dirty="0">
                        <a:effectLst/>
                        <a:latin typeface="+mj-lt"/>
                      </a:endParaRPr>
                    </a:p>
                  </a:txBody>
                  <a:tcPr marL="11909" marR="11909" marT="11909" marB="11909" anchor="ctr"/>
                </a:tc>
                <a:tc>
                  <a:txBody>
                    <a:bodyPr/>
                    <a:lstStyle/>
                    <a:p>
                      <a:pPr marL="0" marR="0" algn="ctr" fontAlgn="t">
                        <a:spcBef>
                          <a:spcPts val="0"/>
                        </a:spcBef>
                        <a:spcAft>
                          <a:spcPts val="0"/>
                        </a:spcAft>
                      </a:pPr>
                      <a:endParaRPr lang="en-US" sz="1400" dirty="0">
                        <a:effectLst/>
                        <a:latin typeface="+mj-lt"/>
                      </a:endParaRPr>
                    </a:p>
                  </a:txBody>
                  <a:tcPr marL="11909" marR="11909" marT="11909" marB="11909" anchor="ctr"/>
                </a:tc>
                <a:tc>
                  <a:txBody>
                    <a:bodyPr/>
                    <a:lstStyle/>
                    <a:p>
                      <a:pPr marL="0" marR="0" indent="0" algn="ctr" defTabSz="914225" rtl="0" eaLnBrk="1" fontAlgn="t" latinLnBrk="0" hangingPunct="1">
                        <a:lnSpc>
                          <a:spcPct val="100000"/>
                        </a:lnSpc>
                        <a:spcBef>
                          <a:spcPts val="0"/>
                        </a:spcBef>
                        <a:spcAft>
                          <a:spcPts val="0"/>
                        </a:spcAft>
                        <a:buClrTx/>
                        <a:buSzTx/>
                        <a:buFontTx/>
                        <a:buNone/>
                        <a:tabLst/>
                        <a:defRPr/>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tc>
                <a:tc>
                  <a:txBody>
                    <a:bodyPr/>
                    <a:lstStyle/>
                    <a:p>
                      <a:pPr marL="0" marR="0" indent="0" algn="ctr" defTabSz="914225" rtl="0" eaLnBrk="1" fontAlgn="t" latinLnBrk="0" hangingPunct="1">
                        <a:lnSpc>
                          <a:spcPct val="100000"/>
                        </a:lnSpc>
                        <a:spcBef>
                          <a:spcPts val="0"/>
                        </a:spcBef>
                        <a:spcAft>
                          <a:spcPts val="0"/>
                        </a:spcAft>
                        <a:buClrTx/>
                        <a:buSzTx/>
                        <a:buFontTx/>
                        <a:buNone/>
                        <a:tabLst/>
                        <a:defRPr/>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tc>
                <a:extLst>
                  <a:ext uri="{0D108BD9-81ED-4DB2-BD59-A6C34878D82A}">
                    <a16:rowId xmlns:a16="http://schemas.microsoft.com/office/drawing/2014/main" val="3986367569"/>
                  </a:ext>
                </a:extLst>
              </a:tr>
              <a:tr h="257984">
                <a:tc vMerge="1">
                  <a:txBody>
                    <a:bodyPr/>
                    <a:lstStyle/>
                    <a:p>
                      <a:pPr marL="0" marR="0" fontAlgn="t">
                        <a:spcBef>
                          <a:spcPts val="0"/>
                        </a:spcBef>
                        <a:spcAft>
                          <a:spcPts val="0"/>
                        </a:spcAft>
                      </a:pPr>
                      <a:endParaRPr lang="en-US" sz="1200" dirty="0">
                        <a:solidFill>
                          <a:srgbClr val="000000"/>
                        </a:solidFill>
                        <a:effectLst/>
                        <a:latin typeface="Calibri" panose="020F0502020204030204" pitchFamily="34" charset="0"/>
                      </a:endParaRPr>
                    </a:p>
                  </a:txBody>
                  <a:tcPr marL="11915" marR="11915" marT="11915" marB="11915">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91440" marR="0" fontAlgn="t">
                        <a:spcBef>
                          <a:spcPts val="0"/>
                        </a:spcBef>
                        <a:spcAft>
                          <a:spcPts val="0"/>
                        </a:spcAft>
                      </a:pPr>
                      <a:r>
                        <a:rPr lang="en-US" sz="1000" kern="1200" dirty="0">
                          <a:effectLst/>
                          <a:latin typeface="+mj-lt"/>
                        </a:rPr>
                        <a:t>Deploy</a:t>
                      </a:r>
                      <a:r>
                        <a:rPr lang="en-US" sz="1000" kern="1200" baseline="0" dirty="0">
                          <a:effectLst/>
                          <a:latin typeface="+mj-lt"/>
                        </a:rPr>
                        <a:t> </a:t>
                      </a:r>
                      <a:r>
                        <a:rPr lang="en-US" sz="1000" kern="1200" dirty="0">
                          <a:effectLst/>
                          <a:latin typeface="+mj-lt"/>
                        </a:rPr>
                        <a:t>certificates, VPN profiles (including app-specific profiles), email</a:t>
                      </a:r>
                      <a:r>
                        <a:rPr lang="en-US" sz="1000" kern="1200" baseline="0" dirty="0">
                          <a:effectLst/>
                          <a:latin typeface="+mj-lt"/>
                        </a:rPr>
                        <a:t> profiles, </a:t>
                      </a:r>
                      <a:r>
                        <a:rPr lang="en-US" sz="1000" kern="1200" dirty="0">
                          <a:effectLst/>
                          <a:latin typeface="+mj-lt"/>
                        </a:rPr>
                        <a:t>and Wi-Fi profiles</a:t>
                      </a:r>
                      <a:endParaRPr lang="en-US" sz="1000" kern="1200" dirty="0">
                        <a:solidFill>
                          <a:schemeClr val="bg2">
                            <a:lumMod val="50000"/>
                          </a:schemeClr>
                        </a:solidFill>
                        <a:effectLst/>
                        <a:latin typeface="+mj-lt"/>
                        <a:ea typeface="+mn-ea"/>
                        <a:cs typeface="Segoe UI" panose="020B0502040204020203" pitchFamily="34" charset="0"/>
                      </a:endParaRPr>
                    </a:p>
                  </a:txBody>
                  <a:tcPr marL="11909" marR="11909" marT="11909" marB="11909" anchor="ctr"/>
                </a:tc>
                <a:tc>
                  <a:txBody>
                    <a:bodyPr/>
                    <a:lstStyle/>
                    <a:p>
                      <a:pPr marL="0" marR="0" fontAlgn="t">
                        <a:spcBef>
                          <a:spcPts val="0"/>
                        </a:spcBef>
                        <a:spcAft>
                          <a:spcPts val="0"/>
                        </a:spcAft>
                      </a:pPr>
                      <a:r>
                        <a:rPr lang="en-US" sz="1400" dirty="0">
                          <a:effectLst/>
                          <a:latin typeface="+mj-lt"/>
                        </a:rPr>
                        <a:t> </a:t>
                      </a:r>
                    </a:p>
                  </a:txBody>
                  <a:tcPr marL="11909" marR="11909" marT="11909" marB="11909" anchor="ctr"/>
                </a:tc>
                <a:tc>
                  <a:txBody>
                    <a:bodyPr/>
                    <a:lstStyle/>
                    <a:p>
                      <a:pPr marL="0" marR="0" fontAlgn="t">
                        <a:spcBef>
                          <a:spcPts val="0"/>
                        </a:spcBef>
                        <a:spcAft>
                          <a:spcPts val="0"/>
                        </a:spcAft>
                      </a:pPr>
                      <a:r>
                        <a:rPr lang="en-US" sz="1400" dirty="0">
                          <a:effectLst/>
                          <a:latin typeface="+mj-lt"/>
                        </a:rPr>
                        <a:t> </a:t>
                      </a:r>
                    </a:p>
                  </a:txBody>
                  <a:tcPr marL="11909" marR="11909" marT="11909" marB="11909" anchor="ctr"/>
                </a:tc>
                <a:tc>
                  <a:txBody>
                    <a:bodyPr/>
                    <a:lstStyle/>
                    <a:p>
                      <a:pPr marL="0" marR="0" algn="ctr" fontAlgn="t">
                        <a:spcBef>
                          <a:spcPts val="0"/>
                        </a:spcBef>
                        <a:spcAft>
                          <a:spcPts val="0"/>
                        </a:spcAft>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tc>
                <a:tc>
                  <a:txBody>
                    <a:bodyPr/>
                    <a:lstStyle/>
                    <a:p>
                      <a:pPr marL="0" marR="0" lvl="0" indent="0" algn="ctr" defTabSz="932742"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Segoe UI Light"/>
                          <a:ea typeface="+mn-ea"/>
                          <a:cs typeface="+mn-cs"/>
                        </a:rPr>
                        <a:t>●</a:t>
                      </a:r>
                      <a:endParaRPr kumimoji="0" lang="en-US" sz="1400" b="0" i="0" u="none" strike="noStrike" kern="1200" cap="none" spc="0" normalizeH="0" baseline="0" noProof="0" dirty="0">
                        <a:ln>
                          <a:noFill/>
                        </a:ln>
                        <a:gradFill>
                          <a:gsLst>
                            <a:gs pos="11250">
                              <a:srgbClr val="002050"/>
                            </a:gs>
                            <a:gs pos="28000">
                              <a:srgbClr val="002050"/>
                            </a:gs>
                          </a:gsLst>
                          <a:lin ang="5400000" scaled="1"/>
                        </a:gradFill>
                        <a:effectLst/>
                        <a:uLnTx/>
                        <a:uFillTx/>
                        <a:latin typeface="Segoe UI Light"/>
                        <a:ea typeface="+mn-ea"/>
                        <a:cs typeface="+mn-cs"/>
                      </a:endParaRPr>
                    </a:p>
                  </a:txBody>
                  <a:tcPr marL="11909" marR="11909" marT="11909" marB="11909" anchor="ctr"/>
                </a:tc>
                <a:extLst>
                  <a:ext uri="{0D108BD9-81ED-4DB2-BD59-A6C34878D82A}">
                    <a16:rowId xmlns:a16="http://schemas.microsoft.com/office/drawing/2014/main" val="10011"/>
                  </a:ext>
                </a:extLst>
              </a:tr>
              <a:tr h="334599">
                <a:tc vMerge="1">
                  <a:txBody>
                    <a:bodyPr/>
                    <a:lstStyle/>
                    <a:p>
                      <a:pPr marL="0" marR="0" fontAlgn="t">
                        <a:spcBef>
                          <a:spcPts val="0"/>
                        </a:spcBef>
                        <a:spcAft>
                          <a:spcPts val="0"/>
                        </a:spcAft>
                      </a:pPr>
                      <a:endParaRPr lang="en-US" sz="1200" dirty="0">
                        <a:solidFill>
                          <a:srgbClr val="000000"/>
                        </a:solidFill>
                        <a:effectLst/>
                        <a:latin typeface="Calibri" panose="020F0502020204030204" pitchFamily="34" charset="0"/>
                      </a:endParaRPr>
                    </a:p>
                  </a:txBody>
                  <a:tcPr marL="11915" marR="11915" marT="11915" marB="11915">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91440" marR="0" fontAlgn="t">
                        <a:spcBef>
                          <a:spcPts val="0"/>
                        </a:spcBef>
                        <a:spcAft>
                          <a:spcPts val="0"/>
                        </a:spcAft>
                      </a:pPr>
                      <a:r>
                        <a:rPr lang="en-US" sz="1000" kern="1200" dirty="0">
                          <a:effectLst/>
                          <a:latin typeface="+mj-lt"/>
                        </a:rPr>
                        <a:t>Prevent cut/copy/paste/save as of data from corporate apps to personal apps (mobile application management) </a:t>
                      </a:r>
                      <a:endParaRPr lang="en-US" sz="1000" kern="1200" dirty="0">
                        <a:solidFill>
                          <a:schemeClr val="bg2">
                            <a:lumMod val="50000"/>
                          </a:schemeClr>
                        </a:solidFill>
                        <a:effectLst/>
                        <a:latin typeface="+mj-lt"/>
                        <a:ea typeface="+mn-ea"/>
                        <a:cs typeface="Segoe UI" panose="020B0502040204020203" pitchFamily="34" charset="0"/>
                      </a:endParaRPr>
                    </a:p>
                  </a:txBody>
                  <a:tcPr marL="11909" marR="11909" marT="11909" marB="11909" anchor="ctr"/>
                </a:tc>
                <a:tc>
                  <a:txBody>
                    <a:bodyPr/>
                    <a:lstStyle/>
                    <a:p>
                      <a:pPr marL="0" marR="0" fontAlgn="t">
                        <a:spcBef>
                          <a:spcPts val="0"/>
                        </a:spcBef>
                        <a:spcAft>
                          <a:spcPts val="0"/>
                        </a:spcAft>
                      </a:pPr>
                      <a:r>
                        <a:rPr lang="en-US" sz="1400" dirty="0">
                          <a:effectLst/>
                          <a:latin typeface="+mj-lt"/>
                        </a:rPr>
                        <a:t> </a:t>
                      </a:r>
                    </a:p>
                  </a:txBody>
                  <a:tcPr marL="11909" marR="11909" marT="11909" marB="11909" anchor="ctr"/>
                </a:tc>
                <a:tc>
                  <a:txBody>
                    <a:bodyPr/>
                    <a:lstStyle/>
                    <a:p>
                      <a:pPr marL="0" marR="0" fontAlgn="t">
                        <a:spcBef>
                          <a:spcPts val="0"/>
                        </a:spcBef>
                        <a:spcAft>
                          <a:spcPts val="0"/>
                        </a:spcAft>
                      </a:pPr>
                      <a:r>
                        <a:rPr lang="en-US" sz="1400" dirty="0">
                          <a:effectLst/>
                          <a:latin typeface="+mj-lt"/>
                        </a:rPr>
                        <a:t> </a:t>
                      </a:r>
                    </a:p>
                  </a:txBody>
                  <a:tcPr marL="11909" marR="11909" marT="11909" marB="11909" anchor="ctr"/>
                </a:tc>
                <a:tc>
                  <a:txBody>
                    <a:bodyPr/>
                    <a:lstStyle/>
                    <a:p>
                      <a:pPr marL="0" marR="0" algn="ctr" fontAlgn="t">
                        <a:spcBef>
                          <a:spcPts val="0"/>
                        </a:spcBef>
                        <a:spcAft>
                          <a:spcPts val="0"/>
                        </a:spcAft>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tc>
                <a:tc>
                  <a:txBody>
                    <a:bodyPr/>
                    <a:lstStyle/>
                    <a:p>
                      <a:pPr marL="0" marR="0" lvl="0" indent="0" algn="ctr" defTabSz="932742"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Segoe UI Light"/>
                          <a:ea typeface="+mn-ea"/>
                          <a:cs typeface="+mn-cs"/>
                        </a:rPr>
                        <a:t>●</a:t>
                      </a:r>
                      <a:endParaRPr kumimoji="0" lang="en-US" sz="1400" b="0" i="0" u="none" strike="noStrike" kern="1200" cap="none" spc="0" normalizeH="0" baseline="0" noProof="0" dirty="0">
                        <a:ln>
                          <a:noFill/>
                        </a:ln>
                        <a:gradFill>
                          <a:gsLst>
                            <a:gs pos="11250">
                              <a:srgbClr val="002050"/>
                            </a:gs>
                            <a:gs pos="28000">
                              <a:srgbClr val="002050"/>
                            </a:gs>
                          </a:gsLst>
                          <a:lin ang="5400000" scaled="1"/>
                        </a:gradFill>
                        <a:effectLst/>
                        <a:uLnTx/>
                        <a:uFillTx/>
                        <a:latin typeface="Segoe UI Light"/>
                        <a:ea typeface="+mn-ea"/>
                        <a:cs typeface="+mn-cs"/>
                      </a:endParaRPr>
                    </a:p>
                  </a:txBody>
                  <a:tcPr marL="11909" marR="11909" marT="11909" marB="11909" anchor="ctr"/>
                </a:tc>
                <a:extLst>
                  <a:ext uri="{0D108BD9-81ED-4DB2-BD59-A6C34878D82A}">
                    <a16:rowId xmlns:a16="http://schemas.microsoft.com/office/drawing/2014/main" val="10012"/>
                  </a:ext>
                </a:extLst>
              </a:tr>
              <a:tr h="257984">
                <a:tc vMerge="1">
                  <a:txBody>
                    <a:bodyPr/>
                    <a:lstStyle/>
                    <a:p>
                      <a:pPr marL="0" marR="0" fontAlgn="t">
                        <a:spcBef>
                          <a:spcPts val="0"/>
                        </a:spcBef>
                        <a:spcAft>
                          <a:spcPts val="0"/>
                        </a:spcAft>
                      </a:pPr>
                      <a:endParaRPr lang="en-US" sz="1200" dirty="0">
                        <a:solidFill>
                          <a:srgbClr val="000000"/>
                        </a:solidFill>
                        <a:effectLst/>
                        <a:latin typeface="Calibri" panose="020F0502020204030204" pitchFamily="34" charset="0"/>
                      </a:endParaRPr>
                    </a:p>
                  </a:txBody>
                  <a:tcPr marL="11915" marR="11915" marT="11915" marB="11915">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91440" marR="0" fontAlgn="t">
                        <a:spcBef>
                          <a:spcPts val="0"/>
                        </a:spcBef>
                        <a:spcAft>
                          <a:spcPts val="0"/>
                        </a:spcAft>
                      </a:pPr>
                      <a:r>
                        <a:rPr lang="en-US" sz="1000" kern="1200" dirty="0">
                          <a:effectLst/>
                          <a:latin typeface="+mj-lt"/>
                        </a:rPr>
                        <a:t>Secure</a:t>
                      </a:r>
                      <a:r>
                        <a:rPr lang="en-US" sz="1000" kern="1200" baseline="0" dirty="0">
                          <a:effectLst/>
                          <a:latin typeface="+mj-lt"/>
                        </a:rPr>
                        <a:t> content viewing via Managed Browser, PDF Viewer, Image Viewer, and AV Player apps for Intune</a:t>
                      </a:r>
                      <a:endParaRPr lang="en-US" sz="1000" kern="1200" dirty="0">
                        <a:solidFill>
                          <a:schemeClr val="bg2">
                            <a:lumMod val="50000"/>
                          </a:schemeClr>
                        </a:solidFill>
                        <a:effectLst/>
                        <a:latin typeface="+mj-lt"/>
                        <a:ea typeface="+mn-ea"/>
                        <a:cs typeface="Segoe UI" panose="020B0502040204020203" pitchFamily="34" charset="0"/>
                      </a:endParaRPr>
                    </a:p>
                  </a:txBody>
                  <a:tcPr marL="11909" marR="11909" marT="11909" marB="11909" anchor="ctr"/>
                </a:tc>
                <a:tc>
                  <a:txBody>
                    <a:bodyPr/>
                    <a:lstStyle/>
                    <a:p>
                      <a:pPr marL="0" marR="0" fontAlgn="t">
                        <a:spcBef>
                          <a:spcPts val="0"/>
                        </a:spcBef>
                        <a:spcAft>
                          <a:spcPts val="0"/>
                        </a:spcAft>
                      </a:pPr>
                      <a:r>
                        <a:rPr lang="en-US" sz="1400" dirty="0">
                          <a:effectLst/>
                          <a:latin typeface="+mj-lt"/>
                        </a:rPr>
                        <a:t> </a:t>
                      </a:r>
                    </a:p>
                  </a:txBody>
                  <a:tcPr marL="11909" marR="11909" marT="11909" marB="11909" anchor="ctr"/>
                </a:tc>
                <a:tc>
                  <a:txBody>
                    <a:bodyPr/>
                    <a:lstStyle/>
                    <a:p>
                      <a:pPr marL="0" marR="0" fontAlgn="t">
                        <a:spcBef>
                          <a:spcPts val="0"/>
                        </a:spcBef>
                        <a:spcAft>
                          <a:spcPts val="0"/>
                        </a:spcAft>
                      </a:pPr>
                      <a:endParaRPr lang="en-US" sz="1400" dirty="0">
                        <a:effectLst/>
                        <a:latin typeface="+mj-lt"/>
                      </a:endParaRPr>
                    </a:p>
                  </a:txBody>
                  <a:tcPr marL="11909" marR="11909" marT="11909" marB="11909" anchor="ctr"/>
                </a:tc>
                <a:tc>
                  <a:txBody>
                    <a:bodyPr/>
                    <a:lstStyle/>
                    <a:p>
                      <a:pPr marL="0" marR="0" indent="0" algn="ctr" defTabSz="932742" rtl="0" eaLnBrk="1" fontAlgn="t" latinLnBrk="0" hangingPunct="1">
                        <a:lnSpc>
                          <a:spcPct val="100000"/>
                        </a:lnSpc>
                        <a:spcBef>
                          <a:spcPts val="0"/>
                        </a:spcBef>
                        <a:spcAft>
                          <a:spcPts val="0"/>
                        </a:spcAft>
                        <a:buClrTx/>
                        <a:buSzTx/>
                        <a:buFontTx/>
                        <a:buNone/>
                        <a:tabLst/>
                        <a:defRPr/>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tc>
                <a:tc>
                  <a:txBody>
                    <a:bodyPr/>
                    <a:lstStyle/>
                    <a:p>
                      <a:pPr marL="0" marR="0" lvl="0" indent="0" algn="ctr" defTabSz="932742"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Segoe UI Light"/>
                          <a:ea typeface="+mn-ea"/>
                          <a:cs typeface="+mn-cs"/>
                        </a:rPr>
                        <a:t>●</a:t>
                      </a:r>
                      <a:endParaRPr kumimoji="0" lang="en-US" sz="1400" b="0" i="0" u="none" strike="noStrike" kern="1200" cap="none" spc="0" normalizeH="0" baseline="0" noProof="0" dirty="0">
                        <a:ln>
                          <a:noFill/>
                        </a:ln>
                        <a:gradFill>
                          <a:gsLst>
                            <a:gs pos="11250">
                              <a:srgbClr val="002050"/>
                            </a:gs>
                            <a:gs pos="28000">
                              <a:srgbClr val="002050"/>
                            </a:gs>
                          </a:gsLst>
                          <a:lin ang="5400000" scaled="1"/>
                        </a:gradFill>
                        <a:effectLst/>
                        <a:uLnTx/>
                        <a:uFillTx/>
                        <a:latin typeface="Segoe UI Light"/>
                        <a:ea typeface="+mn-ea"/>
                        <a:cs typeface="+mn-cs"/>
                      </a:endParaRPr>
                    </a:p>
                  </a:txBody>
                  <a:tcPr marL="11909" marR="11909" marT="11909" marB="11909" anchor="ctr"/>
                </a:tc>
                <a:extLst>
                  <a:ext uri="{0D108BD9-81ED-4DB2-BD59-A6C34878D82A}">
                    <a16:rowId xmlns:a16="http://schemas.microsoft.com/office/drawing/2014/main" val="10013"/>
                  </a:ext>
                </a:extLst>
              </a:tr>
              <a:tr h="257984">
                <a:tc vMerge="1">
                  <a:txBody>
                    <a:bodyPr/>
                    <a:lstStyle/>
                    <a:p>
                      <a:pPr marL="0" marR="0" fontAlgn="t">
                        <a:spcBef>
                          <a:spcPts val="0"/>
                        </a:spcBef>
                        <a:spcAft>
                          <a:spcPts val="0"/>
                        </a:spcAft>
                      </a:pPr>
                      <a:endParaRPr lang="en-US" sz="1200" dirty="0">
                        <a:solidFill>
                          <a:srgbClr val="000000"/>
                        </a:solidFill>
                        <a:effectLst/>
                        <a:latin typeface="Calibri" panose="020F0502020204030204" pitchFamily="34" charset="0"/>
                      </a:endParaRPr>
                    </a:p>
                  </a:txBody>
                  <a:tcPr marL="11915" marR="11915" marT="11915" marB="11915">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91440" marR="0" fontAlgn="t">
                        <a:spcBef>
                          <a:spcPts val="0"/>
                        </a:spcBef>
                        <a:spcAft>
                          <a:spcPts val="0"/>
                        </a:spcAft>
                      </a:pPr>
                      <a:r>
                        <a:rPr lang="en-US" sz="1000" kern="1200" dirty="0">
                          <a:effectLst/>
                          <a:latin typeface="+mj-lt"/>
                        </a:rPr>
                        <a:t>Remote device lock via</a:t>
                      </a:r>
                      <a:r>
                        <a:rPr lang="en-US" sz="1000" kern="1200" baseline="0" dirty="0">
                          <a:effectLst/>
                          <a:latin typeface="+mj-lt"/>
                        </a:rPr>
                        <a:t> </a:t>
                      </a:r>
                      <a:r>
                        <a:rPr lang="en-US" sz="1000" kern="1200" dirty="0">
                          <a:effectLst/>
                          <a:latin typeface="+mj-lt"/>
                        </a:rPr>
                        <a:t>self-service Company Portal and via</a:t>
                      </a:r>
                      <a:r>
                        <a:rPr lang="en-US" sz="1000" kern="1200" baseline="0" dirty="0">
                          <a:effectLst/>
                          <a:latin typeface="+mj-lt"/>
                        </a:rPr>
                        <a:t> </a:t>
                      </a:r>
                      <a:r>
                        <a:rPr lang="en-US" sz="1000" kern="1200" dirty="0">
                          <a:effectLst/>
                          <a:latin typeface="+mj-lt"/>
                        </a:rPr>
                        <a:t>admin console</a:t>
                      </a:r>
                      <a:endParaRPr lang="en-US" sz="1000" kern="1200" dirty="0">
                        <a:solidFill>
                          <a:schemeClr val="bg2">
                            <a:lumMod val="50000"/>
                          </a:schemeClr>
                        </a:solidFill>
                        <a:effectLst/>
                        <a:latin typeface="+mj-lt"/>
                        <a:ea typeface="+mn-ea"/>
                        <a:cs typeface="Segoe UI" panose="020B0502040204020203" pitchFamily="34" charset="0"/>
                      </a:endParaRPr>
                    </a:p>
                  </a:txBody>
                  <a:tcPr marL="11909" marR="11909" marT="11909" marB="11909" anchor="ctr"/>
                </a:tc>
                <a:tc>
                  <a:txBody>
                    <a:bodyPr/>
                    <a:lstStyle/>
                    <a:p>
                      <a:pPr marL="0" marR="0" fontAlgn="t">
                        <a:spcBef>
                          <a:spcPts val="0"/>
                        </a:spcBef>
                        <a:spcAft>
                          <a:spcPts val="0"/>
                        </a:spcAft>
                      </a:pPr>
                      <a:r>
                        <a:rPr lang="en-US" sz="1400" dirty="0">
                          <a:effectLst/>
                          <a:latin typeface="+mj-lt"/>
                        </a:rPr>
                        <a:t> </a:t>
                      </a:r>
                    </a:p>
                  </a:txBody>
                  <a:tcPr marL="11909" marR="11909" marT="11909" marB="11909" anchor="ctr"/>
                </a:tc>
                <a:tc>
                  <a:txBody>
                    <a:bodyPr/>
                    <a:lstStyle/>
                    <a:p>
                      <a:pPr marL="0" marR="0" fontAlgn="t">
                        <a:spcBef>
                          <a:spcPts val="0"/>
                        </a:spcBef>
                        <a:spcAft>
                          <a:spcPts val="0"/>
                        </a:spcAft>
                      </a:pPr>
                      <a:r>
                        <a:rPr lang="en-US" sz="1400" dirty="0">
                          <a:effectLst/>
                          <a:latin typeface="+mj-lt"/>
                        </a:rPr>
                        <a:t> </a:t>
                      </a:r>
                    </a:p>
                  </a:txBody>
                  <a:tcPr marL="11909" marR="11909" marT="11909" marB="11909" anchor="ctr"/>
                </a:tc>
                <a:tc>
                  <a:txBody>
                    <a:bodyPr/>
                    <a:lstStyle/>
                    <a:p>
                      <a:pPr marL="0" marR="0" indent="0" algn="ctr" defTabSz="932742" rtl="0" eaLnBrk="1" fontAlgn="t" latinLnBrk="0" hangingPunct="1">
                        <a:lnSpc>
                          <a:spcPct val="100000"/>
                        </a:lnSpc>
                        <a:spcBef>
                          <a:spcPts val="0"/>
                        </a:spcBef>
                        <a:spcAft>
                          <a:spcPts val="0"/>
                        </a:spcAft>
                        <a:buClrTx/>
                        <a:buSzTx/>
                        <a:buFontTx/>
                        <a:buNone/>
                        <a:tabLst/>
                        <a:defRPr/>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tc>
                <a:tc>
                  <a:txBody>
                    <a:bodyPr/>
                    <a:lstStyle/>
                    <a:p>
                      <a:pPr marL="0" marR="0" indent="0" algn="ctr" defTabSz="932742" rtl="0" eaLnBrk="1" fontAlgn="t" latinLnBrk="0" hangingPunct="1">
                        <a:lnSpc>
                          <a:spcPct val="100000"/>
                        </a:lnSpc>
                        <a:spcBef>
                          <a:spcPts val="0"/>
                        </a:spcBef>
                        <a:spcAft>
                          <a:spcPts val="0"/>
                        </a:spcAft>
                        <a:buClrTx/>
                        <a:buSzTx/>
                        <a:buFontTx/>
                        <a:buNone/>
                        <a:tabLst/>
                        <a:defRPr/>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tc>
                <a:extLst>
                  <a:ext uri="{0D108BD9-81ED-4DB2-BD59-A6C34878D82A}">
                    <a16:rowId xmlns:a16="http://schemas.microsoft.com/office/drawing/2014/main" val="10014"/>
                  </a:ext>
                </a:extLst>
              </a:tr>
              <a:tr h="257984">
                <a:tc rowSpan="5">
                  <a:txBody>
                    <a:bodyPr/>
                    <a:lstStyle/>
                    <a:p>
                      <a:pPr marL="0" marR="0" algn="ctr" fontAlgn="t">
                        <a:lnSpc>
                          <a:spcPct val="90000"/>
                        </a:lnSpc>
                        <a:spcBef>
                          <a:spcPts val="0"/>
                        </a:spcBef>
                        <a:spcAft>
                          <a:spcPts val="0"/>
                        </a:spcAft>
                      </a:pPr>
                      <a:r>
                        <a:rPr lang="en-US" sz="1200" b="1" kern="1200" dirty="0">
                          <a:effectLst/>
                          <a:latin typeface="+mj-lt"/>
                        </a:rPr>
                        <a:t>PC </a:t>
                      </a:r>
                    </a:p>
                    <a:p>
                      <a:pPr marL="0" marR="0" algn="ctr" fontAlgn="t">
                        <a:lnSpc>
                          <a:spcPct val="90000"/>
                        </a:lnSpc>
                        <a:spcBef>
                          <a:spcPts val="0"/>
                        </a:spcBef>
                        <a:spcAft>
                          <a:spcPts val="0"/>
                        </a:spcAft>
                      </a:pPr>
                      <a:r>
                        <a:rPr lang="en-US" sz="1200" b="1" kern="1200" dirty="0">
                          <a:effectLst/>
                          <a:latin typeface="+mj-lt"/>
                        </a:rPr>
                        <a:t>management</a:t>
                      </a:r>
                      <a:endParaRPr lang="en-US" sz="1200" b="1" kern="1200" dirty="0">
                        <a:gradFill>
                          <a:gsLst>
                            <a:gs pos="13750">
                              <a:schemeClr val="bg2"/>
                            </a:gs>
                            <a:gs pos="39000">
                              <a:schemeClr val="bg2"/>
                            </a:gs>
                          </a:gsLst>
                          <a:lin ang="5400000" scaled="1"/>
                        </a:gradFill>
                        <a:effectLst/>
                        <a:latin typeface="+mj-lt"/>
                        <a:ea typeface="+mn-ea"/>
                        <a:cs typeface="Segoe UI Semibold" panose="020B0702040204020203" pitchFamily="34" charset="0"/>
                      </a:endParaRPr>
                    </a:p>
                  </a:txBody>
                  <a:tcPr marL="9140" marR="11909" marT="11909" marB="11909" vert="vert270" anchor="ctr">
                    <a:solidFill>
                      <a:schemeClr val="bg1">
                        <a:lumMod val="85000"/>
                      </a:schemeClr>
                    </a:solidFill>
                  </a:tcPr>
                </a:tc>
                <a:tc>
                  <a:txBody>
                    <a:bodyPr/>
                    <a:lstStyle/>
                    <a:p>
                      <a:pPr marL="91440" marR="0" fontAlgn="t">
                        <a:spcBef>
                          <a:spcPts val="0"/>
                        </a:spcBef>
                        <a:spcAft>
                          <a:spcPts val="0"/>
                        </a:spcAft>
                      </a:pPr>
                      <a:r>
                        <a:rPr lang="en-US" sz="1000" kern="1200" dirty="0">
                          <a:effectLst/>
                          <a:latin typeface="+mj-lt"/>
                        </a:rPr>
                        <a:t>Client PC management (e.g. Windows 8.1, inventory, antimalware, patch, policies, etc.)</a:t>
                      </a:r>
                      <a:endParaRPr lang="en-US" sz="1000" kern="1200" dirty="0">
                        <a:solidFill>
                          <a:schemeClr val="bg2">
                            <a:lumMod val="50000"/>
                          </a:schemeClr>
                        </a:solidFill>
                        <a:effectLst/>
                        <a:latin typeface="+mj-lt"/>
                        <a:ea typeface="+mn-ea"/>
                        <a:cs typeface="Segoe UI" panose="020B0502040204020203" pitchFamily="34" charset="0"/>
                      </a:endParaRPr>
                    </a:p>
                  </a:txBody>
                  <a:tcPr marL="11909" marR="11909" marT="11909" marB="11909" anchor="ctr">
                    <a:solidFill>
                      <a:schemeClr val="bg1">
                        <a:lumMod val="85000"/>
                      </a:schemeClr>
                    </a:solidFill>
                  </a:tcPr>
                </a:tc>
                <a:tc>
                  <a:txBody>
                    <a:bodyPr/>
                    <a:lstStyle/>
                    <a:p>
                      <a:pPr marL="0" marR="0" fontAlgn="t">
                        <a:spcBef>
                          <a:spcPts val="0"/>
                        </a:spcBef>
                        <a:spcAft>
                          <a:spcPts val="0"/>
                        </a:spcAft>
                      </a:pPr>
                      <a:r>
                        <a:rPr lang="en-US" sz="1400" dirty="0">
                          <a:effectLst/>
                          <a:latin typeface="+mj-lt"/>
                        </a:rPr>
                        <a:t> </a:t>
                      </a:r>
                    </a:p>
                  </a:txBody>
                  <a:tcPr marL="11909" marR="11909" marT="11909" marB="11909" anchor="ctr">
                    <a:solidFill>
                      <a:schemeClr val="bg1">
                        <a:lumMod val="85000"/>
                      </a:schemeClr>
                    </a:solidFill>
                  </a:tcPr>
                </a:tc>
                <a:tc>
                  <a:txBody>
                    <a:bodyPr/>
                    <a:lstStyle/>
                    <a:p>
                      <a:pPr marL="0" marR="0" fontAlgn="t">
                        <a:spcBef>
                          <a:spcPts val="0"/>
                        </a:spcBef>
                        <a:spcAft>
                          <a:spcPts val="0"/>
                        </a:spcAft>
                      </a:pPr>
                      <a:r>
                        <a:rPr lang="en-US" sz="1400" dirty="0">
                          <a:effectLst/>
                          <a:latin typeface="+mj-lt"/>
                        </a:rPr>
                        <a:t> </a:t>
                      </a:r>
                    </a:p>
                  </a:txBody>
                  <a:tcPr marL="11909" marR="11909" marT="11909" marB="11909" anchor="ctr">
                    <a:solidFill>
                      <a:schemeClr val="bg1">
                        <a:lumMod val="85000"/>
                      </a:schemeClr>
                    </a:solidFill>
                  </a:tcPr>
                </a:tc>
                <a:tc>
                  <a:txBody>
                    <a:bodyPr/>
                    <a:lstStyle/>
                    <a:p>
                      <a:pPr marL="0" marR="0" indent="0" algn="ctr" defTabSz="932742" rtl="0" eaLnBrk="1" fontAlgn="t" latinLnBrk="0" hangingPunct="1">
                        <a:lnSpc>
                          <a:spcPct val="100000"/>
                        </a:lnSpc>
                        <a:spcBef>
                          <a:spcPts val="0"/>
                        </a:spcBef>
                        <a:spcAft>
                          <a:spcPts val="0"/>
                        </a:spcAft>
                        <a:buClrTx/>
                        <a:buSzTx/>
                        <a:buFontTx/>
                        <a:buNone/>
                        <a:tabLst/>
                        <a:defRPr/>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solidFill>
                      <a:schemeClr val="bg1">
                        <a:lumMod val="85000"/>
                      </a:schemeClr>
                    </a:solidFill>
                  </a:tcPr>
                </a:tc>
                <a:tc>
                  <a:txBody>
                    <a:bodyPr/>
                    <a:lstStyle/>
                    <a:p>
                      <a:pPr marL="0" marR="0" indent="0" algn="ctr" defTabSz="932742" rtl="0" eaLnBrk="1" fontAlgn="t" latinLnBrk="0" hangingPunct="1">
                        <a:lnSpc>
                          <a:spcPct val="100000"/>
                        </a:lnSpc>
                        <a:spcBef>
                          <a:spcPts val="0"/>
                        </a:spcBef>
                        <a:spcAft>
                          <a:spcPts val="0"/>
                        </a:spcAft>
                        <a:buClrTx/>
                        <a:buSzTx/>
                        <a:buFontTx/>
                        <a:buNone/>
                        <a:tabLst/>
                        <a:defRPr/>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solidFill>
                      <a:schemeClr val="bg1">
                        <a:lumMod val="85000"/>
                      </a:schemeClr>
                    </a:solidFill>
                  </a:tcPr>
                </a:tc>
                <a:extLst>
                  <a:ext uri="{0D108BD9-81ED-4DB2-BD59-A6C34878D82A}">
                    <a16:rowId xmlns:a16="http://schemas.microsoft.com/office/drawing/2014/main" val="10015"/>
                  </a:ext>
                </a:extLst>
              </a:tr>
              <a:tr h="257984">
                <a:tc vMerge="1">
                  <a:txBody>
                    <a:bodyPr/>
                    <a:lstStyle/>
                    <a:p>
                      <a:endParaRPr lang="en-US"/>
                    </a:p>
                  </a:txBody>
                  <a:tcPr/>
                </a:tc>
                <a:tc>
                  <a:txBody>
                    <a:bodyPr/>
                    <a:lstStyle/>
                    <a:p>
                      <a:pPr marL="91440" marR="0" fontAlgn="t">
                        <a:spcBef>
                          <a:spcPts val="0"/>
                        </a:spcBef>
                        <a:spcAft>
                          <a:spcPts val="0"/>
                        </a:spcAft>
                      </a:pPr>
                      <a:r>
                        <a:rPr lang="en-US" sz="1000" kern="1200" dirty="0">
                          <a:effectLst/>
                          <a:latin typeface="+mj-lt"/>
                        </a:rPr>
                        <a:t>PC</a:t>
                      </a:r>
                      <a:r>
                        <a:rPr lang="en-US" sz="1000" kern="1200" baseline="0" dirty="0">
                          <a:effectLst/>
                          <a:latin typeface="+mj-lt"/>
                        </a:rPr>
                        <a:t> software management</a:t>
                      </a:r>
                      <a:endParaRPr lang="en-US" sz="1000" kern="1200" dirty="0">
                        <a:solidFill>
                          <a:schemeClr val="bg2">
                            <a:lumMod val="50000"/>
                          </a:schemeClr>
                        </a:solidFill>
                        <a:effectLst/>
                        <a:latin typeface="+mj-lt"/>
                        <a:ea typeface="+mn-ea"/>
                        <a:cs typeface="Segoe UI" panose="020B0502040204020203" pitchFamily="34" charset="0"/>
                      </a:endParaRPr>
                    </a:p>
                  </a:txBody>
                  <a:tcPr marL="11909" marR="11909" marT="11909" marB="11909" anchor="ctr">
                    <a:solidFill>
                      <a:schemeClr val="bg1">
                        <a:lumMod val="85000"/>
                      </a:schemeClr>
                    </a:solidFill>
                  </a:tcPr>
                </a:tc>
                <a:tc>
                  <a:txBody>
                    <a:bodyPr/>
                    <a:lstStyle/>
                    <a:p>
                      <a:pPr marL="0" marR="0" fontAlgn="t">
                        <a:spcBef>
                          <a:spcPts val="0"/>
                        </a:spcBef>
                        <a:spcAft>
                          <a:spcPts val="0"/>
                        </a:spcAft>
                      </a:pPr>
                      <a:endParaRPr lang="en-US" sz="1400" dirty="0">
                        <a:effectLst/>
                        <a:latin typeface="+mj-lt"/>
                      </a:endParaRPr>
                    </a:p>
                  </a:txBody>
                  <a:tcPr marL="11909" marR="11909" marT="11909" marB="11909" anchor="ctr">
                    <a:solidFill>
                      <a:schemeClr val="bg1">
                        <a:lumMod val="85000"/>
                      </a:schemeClr>
                    </a:solidFill>
                  </a:tcPr>
                </a:tc>
                <a:tc>
                  <a:txBody>
                    <a:bodyPr/>
                    <a:lstStyle/>
                    <a:p>
                      <a:pPr marL="0" marR="0" fontAlgn="t">
                        <a:spcBef>
                          <a:spcPts val="0"/>
                        </a:spcBef>
                        <a:spcAft>
                          <a:spcPts val="0"/>
                        </a:spcAft>
                      </a:pPr>
                      <a:endParaRPr lang="en-US" sz="1400" dirty="0">
                        <a:effectLst/>
                        <a:latin typeface="+mj-lt"/>
                      </a:endParaRPr>
                    </a:p>
                  </a:txBody>
                  <a:tcPr marL="11909" marR="11909" marT="11909" marB="11909" anchor="ctr">
                    <a:solidFill>
                      <a:schemeClr val="bg1">
                        <a:lumMod val="85000"/>
                      </a:schemeClr>
                    </a:solidFill>
                  </a:tcPr>
                </a:tc>
                <a:tc>
                  <a:txBody>
                    <a:bodyPr/>
                    <a:lstStyle/>
                    <a:p>
                      <a:pPr marL="0" marR="0" indent="0" algn="ctr" defTabSz="932742" rtl="0" eaLnBrk="1" fontAlgn="t" latinLnBrk="0" hangingPunct="1">
                        <a:lnSpc>
                          <a:spcPct val="100000"/>
                        </a:lnSpc>
                        <a:spcBef>
                          <a:spcPts val="0"/>
                        </a:spcBef>
                        <a:spcAft>
                          <a:spcPts val="0"/>
                        </a:spcAft>
                        <a:buClrTx/>
                        <a:buSzTx/>
                        <a:buFontTx/>
                        <a:buNone/>
                        <a:tabLst/>
                        <a:defRPr/>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solidFill>
                      <a:schemeClr val="bg1">
                        <a:lumMod val="85000"/>
                      </a:schemeClr>
                    </a:solidFill>
                  </a:tcPr>
                </a:tc>
                <a:tc>
                  <a:txBody>
                    <a:bodyPr/>
                    <a:lstStyle/>
                    <a:p>
                      <a:pPr marL="0" marR="0" indent="0" algn="ctr" defTabSz="932742" rtl="0" eaLnBrk="1" fontAlgn="t" latinLnBrk="0" hangingPunct="1">
                        <a:lnSpc>
                          <a:spcPct val="100000"/>
                        </a:lnSpc>
                        <a:spcBef>
                          <a:spcPts val="0"/>
                        </a:spcBef>
                        <a:spcAft>
                          <a:spcPts val="0"/>
                        </a:spcAft>
                        <a:buClrTx/>
                        <a:buSzTx/>
                        <a:buFontTx/>
                        <a:buNone/>
                        <a:tabLst/>
                        <a:defRPr/>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solidFill>
                      <a:schemeClr val="bg1">
                        <a:lumMod val="85000"/>
                      </a:schemeClr>
                    </a:solidFill>
                  </a:tcPr>
                </a:tc>
                <a:extLst>
                  <a:ext uri="{0D108BD9-81ED-4DB2-BD59-A6C34878D82A}">
                    <a16:rowId xmlns:a16="http://schemas.microsoft.com/office/drawing/2014/main" val="2341950656"/>
                  </a:ext>
                </a:extLst>
              </a:tr>
              <a:tr h="334687">
                <a:tc vMerge="1">
                  <a:txBody>
                    <a:bodyPr/>
                    <a:lstStyle/>
                    <a:p>
                      <a:pPr marL="0" marR="0" fontAlgn="t">
                        <a:spcBef>
                          <a:spcPts val="0"/>
                        </a:spcBef>
                        <a:spcAft>
                          <a:spcPts val="0"/>
                        </a:spcAft>
                      </a:pPr>
                      <a:endParaRPr lang="en-US" sz="1200" dirty="0">
                        <a:solidFill>
                          <a:srgbClr val="000000"/>
                        </a:solidFill>
                        <a:effectLst/>
                        <a:latin typeface="Calibri" panose="020F0502020204030204" pitchFamily="34" charset="0"/>
                      </a:endParaRPr>
                    </a:p>
                  </a:txBody>
                  <a:tcPr marL="11915" marR="11915" marT="11915" marB="11915">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91440" marR="0" fontAlgn="t">
                        <a:spcBef>
                          <a:spcPts val="0"/>
                        </a:spcBef>
                        <a:spcAft>
                          <a:spcPts val="0"/>
                        </a:spcAft>
                      </a:pPr>
                      <a:r>
                        <a:rPr lang="en-US" sz="1000" kern="1200" dirty="0">
                          <a:effectLst/>
                          <a:latin typeface="+mj-lt"/>
                        </a:rPr>
                        <a:t>Comprehensive PC management (e.g.</a:t>
                      </a:r>
                      <a:r>
                        <a:rPr lang="en-US" sz="1000" kern="1200" baseline="0" dirty="0">
                          <a:effectLst/>
                          <a:latin typeface="+mj-lt"/>
                        </a:rPr>
                        <a:t> Group Policy, login scripts, BitLocker management, virtual desktop and power management, custom reporting, etc.)</a:t>
                      </a:r>
                      <a:endParaRPr lang="en-US" sz="1000" kern="1200" dirty="0">
                        <a:solidFill>
                          <a:schemeClr val="bg2">
                            <a:lumMod val="50000"/>
                          </a:schemeClr>
                        </a:solidFill>
                        <a:effectLst/>
                        <a:latin typeface="+mj-lt"/>
                        <a:ea typeface="+mn-ea"/>
                        <a:cs typeface="Segoe UI" panose="020B0502040204020203" pitchFamily="34" charset="0"/>
                      </a:endParaRPr>
                    </a:p>
                  </a:txBody>
                  <a:tcPr marL="11909" marR="11909" marT="11909" marB="11909" anchor="ctr">
                    <a:solidFill>
                      <a:schemeClr val="bg1">
                        <a:lumMod val="85000"/>
                      </a:schemeClr>
                    </a:solidFill>
                  </a:tcPr>
                </a:tc>
                <a:tc>
                  <a:txBody>
                    <a:bodyPr/>
                    <a:lstStyle/>
                    <a:p>
                      <a:pPr marL="0" marR="0" fontAlgn="t">
                        <a:spcBef>
                          <a:spcPts val="0"/>
                        </a:spcBef>
                        <a:spcAft>
                          <a:spcPts val="0"/>
                        </a:spcAft>
                      </a:pPr>
                      <a:r>
                        <a:rPr lang="en-US" sz="1400" dirty="0">
                          <a:effectLst/>
                          <a:latin typeface="+mj-lt"/>
                        </a:rPr>
                        <a:t> </a:t>
                      </a:r>
                    </a:p>
                  </a:txBody>
                  <a:tcPr marL="11909" marR="11909" marT="11909" marB="11909" anchor="ctr">
                    <a:solidFill>
                      <a:schemeClr val="bg1">
                        <a:lumMod val="85000"/>
                      </a:schemeClr>
                    </a:solidFill>
                  </a:tcPr>
                </a:tc>
                <a:tc>
                  <a:txBody>
                    <a:bodyPr/>
                    <a:lstStyle/>
                    <a:p>
                      <a:pPr marL="0" marR="0" fontAlgn="t">
                        <a:spcBef>
                          <a:spcPts val="0"/>
                        </a:spcBef>
                        <a:spcAft>
                          <a:spcPts val="0"/>
                        </a:spcAft>
                      </a:pPr>
                      <a:r>
                        <a:rPr lang="en-US" sz="1400" dirty="0">
                          <a:effectLst/>
                          <a:latin typeface="+mj-lt"/>
                        </a:rPr>
                        <a:t> </a:t>
                      </a:r>
                    </a:p>
                  </a:txBody>
                  <a:tcPr marL="11909" marR="11909" marT="11909" marB="11909" anchor="ctr">
                    <a:solidFill>
                      <a:schemeClr val="bg1">
                        <a:lumMod val="85000"/>
                      </a:schemeClr>
                    </a:solidFill>
                  </a:tcPr>
                </a:tc>
                <a:tc>
                  <a:txBody>
                    <a:bodyPr/>
                    <a:lstStyle/>
                    <a:p>
                      <a:pPr marL="0" marR="0" indent="0" algn="ctr" defTabSz="932742" rtl="0" eaLnBrk="1" fontAlgn="t" latinLnBrk="0" hangingPunct="1">
                        <a:lnSpc>
                          <a:spcPct val="100000"/>
                        </a:lnSpc>
                        <a:spcBef>
                          <a:spcPts val="0"/>
                        </a:spcBef>
                        <a:spcAft>
                          <a:spcPts val="0"/>
                        </a:spcAft>
                        <a:buClrTx/>
                        <a:buSzTx/>
                        <a:buFontTx/>
                        <a:buNone/>
                        <a:tabLst/>
                        <a:defRPr/>
                      </a:pP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solidFill>
                      <a:schemeClr val="bg1">
                        <a:lumMod val="85000"/>
                      </a:schemeClr>
                    </a:solidFill>
                  </a:tcPr>
                </a:tc>
                <a:tc>
                  <a:txBody>
                    <a:bodyPr/>
                    <a:lstStyle/>
                    <a:p>
                      <a:pPr marL="0" marR="0" indent="0" algn="ctr" defTabSz="932742" rtl="0" eaLnBrk="1" fontAlgn="t" latinLnBrk="0" hangingPunct="1">
                        <a:lnSpc>
                          <a:spcPct val="100000"/>
                        </a:lnSpc>
                        <a:spcBef>
                          <a:spcPts val="0"/>
                        </a:spcBef>
                        <a:spcAft>
                          <a:spcPts val="0"/>
                        </a:spcAft>
                        <a:buClrTx/>
                        <a:buSzTx/>
                        <a:buFontTx/>
                        <a:buNone/>
                        <a:tabLst/>
                        <a:defRPr/>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solidFill>
                      <a:schemeClr val="bg1">
                        <a:lumMod val="85000"/>
                      </a:schemeClr>
                    </a:solidFill>
                  </a:tcPr>
                </a:tc>
                <a:extLst>
                  <a:ext uri="{0D108BD9-81ED-4DB2-BD59-A6C34878D82A}">
                    <a16:rowId xmlns:a16="http://schemas.microsoft.com/office/drawing/2014/main" val="10016"/>
                  </a:ext>
                </a:extLst>
              </a:tr>
              <a:tr h="257984">
                <a:tc vMerge="1">
                  <a:txBody>
                    <a:bodyPr/>
                    <a:lstStyle/>
                    <a:p>
                      <a:pPr marL="0" marR="0" fontAlgn="t">
                        <a:spcBef>
                          <a:spcPts val="0"/>
                        </a:spcBef>
                        <a:spcAft>
                          <a:spcPts val="0"/>
                        </a:spcAft>
                      </a:pPr>
                      <a:endParaRPr lang="en-US" sz="1200" dirty="0">
                        <a:solidFill>
                          <a:srgbClr val="000000"/>
                        </a:solidFill>
                        <a:effectLst/>
                        <a:latin typeface="Calibri" panose="020F0502020204030204" pitchFamily="34" charset="0"/>
                      </a:endParaRPr>
                    </a:p>
                  </a:txBody>
                  <a:tcPr marL="11915" marR="11915" marT="11915" marB="11915">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91440" marR="0" fontAlgn="t">
                        <a:spcBef>
                          <a:spcPts val="0"/>
                        </a:spcBef>
                        <a:spcAft>
                          <a:spcPts val="0"/>
                        </a:spcAft>
                      </a:pPr>
                      <a:r>
                        <a:rPr lang="en-US" sz="1000" kern="1200" dirty="0">
                          <a:effectLst/>
                          <a:latin typeface="+mj-lt"/>
                        </a:rPr>
                        <a:t>Windows Server/Linux/UNIX/Mac OS X support</a:t>
                      </a:r>
                      <a:endParaRPr lang="en-US" sz="1000" kern="1200" dirty="0">
                        <a:solidFill>
                          <a:schemeClr val="bg2">
                            <a:lumMod val="50000"/>
                          </a:schemeClr>
                        </a:solidFill>
                        <a:effectLst/>
                        <a:latin typeface="+mj-lt"/>
                        <a:ea typeface="+mn-ea"/>
                        <a:cs typeface="Segoe UI" panose="020B0502040204020203" pitchFamily="34" charset="0"/>
                      </a:endParaRPr>
                    </a:p>
                  </a:txBody>
                  <a:tcPr marL="11909" marR="11909" marT="11909" marB="11909" anchor="ctr">
                    <a:solidFill>
                      <a:schemeClr val="bg1">
                        <a:lumMod val="85000"/>
                      </a:schemeClr>
                    </a:solidFill>
                  </a:tcPr>
                </a:tc>
                <a:tc>
                  <a:txBody>
                    <a:bodyPr/>
                    <a:lstStyle/>
                    <a:p>
                      <a:pPr marL="0" marR="0" fontAlgn="t">
                        <a:spcBef>
                          <a:spcPts val="0"/>
                        </a:spcBef>
                        <a:spcAft>
                          <a:spcPts val="0"/>
                        </a:spcAft>
                      </a:pPr>
                      <a:r>
                        <a:rPr lang="en-US" sz="1400" dirty="0">
                          <a:effectLst/>
                          <a:latin typeface="+mj-lt"/>
                        </a:rPr>
                        <a:t> </a:t>
                      </a:r>
                    </a:p>
                  </a:txBody>
                  <a:tcPr marL="11909" marR="11909" marT="11909" marB="11909" anchor="ctr">
                    <a:solidFill>
                      <a:schemeClr val="bg1">
                        <a:lumMod val="85000"/>
                      </a:schemeClr>
                    </a:solidFill>
                  </a:tcPr>
                </a:tc>
                <a:tc>
                  <a:txBody>
                    <a:bodyPr/>
                    <a:lstStyle/>
                    <a:p>
                      <a:pPr marL="0" marR="0" fontAlgn="t">
                        <a:spcBef>
                          <a:spcPts val="0"/>
                        </a:spcBef>
                        <a:spcAft>
                          <a:spcPts val="0"/>
                        </a:spcAft>
                      </a:pPr>
                      <a:r>
                        <a:rPr lang="en-US" sz="1400" dirty="0">
                          <a:effectLst/>
                          <a:latin typeface="+mj-lt"/>
                        </a:rPr>
                        <a:t> </a:t>
                      </a:r>
                    </a:p>
                  </a:txBody>
                  <a:tcPr marL="11909" marR="11909" marT="11909" marB="11909" anchor="ctr">
                    <a:solidFill>
                      <a:schemeClr val="bg1">
                        <a:lumMod val="85000"/>
                      </a:schemeClr>
                    </a:solidFill>
                  </a:tcPr>
                </a:tc>
                <a:tc>
                  <a:txBody>
                    <a:bodyPr/>
                    <a:lstStyle/>
                    <a:p>
                      <a:pPr marL="0" marR="0" indent="0" algn="ctr" defTabSz="932742" rtl="0" eaLnBrk="1" fontAlgn="t" latinLnBrk="0" hangingPunct="1">
                        <a:lnSpc>
                          <a:spcPct val="100000"/>
                        </a:lnSpc>
                        <a:spcBef>
                          <a:spcPts val="0"/>
                        </a:spcBef>
                        <a:spcAft>
                          <a:spcPts val="0"/>
                        </a:spcAft>
                        <a:buClrTx/>
                        <a:buSzTx/>
                        <a:buFontTx/>
                        <a:buNone/>
                        <a:tabLst/>
                        <a:defRPr/>
                      </a:pP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solidFill>
                      <a:schemeClr val="bg1">
                        <a:lumMod val="85000"/>
                      </a:schemeClr>
                    </a:solidFill>
                  </a:tcPr>
                </a:tc>
                <a:tc>
                  <a:txBody>
                    <a:bodyPr/>
                    <a:lstStyle/>
                    <a:p>
                      <a:pPr marL="0" marR="0" indent="0" algn="ctr" defTabSz="932742" rtl="0" eaLnBrk="1" fontAlgn="t" latinLnBrk="0" hangingPunct="1">
                        <a:lnSpc>
                          <a:spcPct val="100000"/>
                        </a:lnSpc>
                        <a:spcBef>
                          <a:spcPts val="0"/>
                        </a:spcBef>
                        <a:spcAft>
                          <a:spcPts val="0"/>
                        </a:spcAft>
                        <a:buClrTx/>
                        <a:buSzTx/>
                        <a:buFontTx/>
                        <a:buNone/>
                        <a:tabLst/>
                        <a:defRPr/>
                      </a:pPr>
                      <a:r>
                        <a:rPr lang="en-US" sz="1400" dirty="0">
                          <a:effectLst/>
                          <a:latin typeface="+mj-lt"/>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solidFill>
                      <a:schemeClr val="bg1">
                        <a:lumMod val="85000"/>
                      </a:schemeClr>
                    </a:solidFill>
                  </a:tcPr>
                </a:tc>
                <a:extLst>
                  <a:ext uri="{0D108BD9-81ED-4DB2-BD59-A6C34878D82A}">
                    <a16:rowId xmlns:a16="http://schemas.microsoft.com/office/drawing/2014/main" val="10017"/>
                  </a:ext>
                </a:extLst>
              </a:tr>
              <a:tr h="257984">
                <a:tc vMerge="1">
                  <a:txBody>
                    <a:bodyPr/>
                    <a:lstStyle/>
                    <a:p>
                      <a:pPr marL="0" marR="0" algn="ctr" fontAlgn="t">
                        <a:lnSpc>
                          <a:spcPct val="90000"/>
                        </a:lnSpc>
                        <a:spcBef>
                          <a:spcPts val="0"/>
                        </a:spcBef>
                        <a:spcAft>
                          <a:spcPts val="0"/>
                        </a:spcAft>
                      </a:pPr>
                      <a:endParaRPr lang="en-US" sz="1200" b="1" kern="1200" dirty="0">
                        <a:gradFill>
                          <a:gsLst>
                            <a:gs pos="13750">
                              <a:schemeClr val="bg2"/>
                            </a:gs>
                            <a:gs pos="39000">
                              <a:schemeClr val="bg2"/>
                            </a:gs>
                          </a:gsLst>
                          <a:lin ang="5400000" scaled="1"/>
                        </a:gradFill>
                        <a:effectLst/>
                        <a:latin typeface="+mj-lt"/>
                        <a:ea typeface="+mn-ea"/>
                        <a:cs typeface="Segoe UI Semibold" panose="020B0702040204020203" pitchFamily="34" charset="0"/>
                      </a:endParaRPr>
                    </a:p>
                  </a:txBody>
                  <a:tcPr marL="9144" marR="11913" marT="11913" marB="11913" vert="vert270" anchor="ctr">
                    <a:solidFill>
                      <a:schemeClr val="bg1">
                        <a:lumMod val="85000"/>
                      </a:schemeClr>
                    </a:solidFill>
                  </a:tcPr>
                </a:tc>
                <a:tc>
                  <a:txBody>
                    <a:bodyPr/>
                    <a:lstStyle/>
                    <a:p>
                      <a:pPr marL="91440" marR="0" fontAlgn="t">
                        <a:spcBef>
                          <a:spcPts val="0"/>
                        </a:spcBef>
                        <a:spcAft>
                          <a:spcPts val="0"/>
                        </a:spcAft>
                      </a:pPr>
                      <a:r>
                        <a:rPr lang="en-US" sz="1000" kern="1200" dirty="0">
                          <a:solidFill>
                            <a:schemeClr val="bg2">
                              <a:lumMod val="50000"/>
                            </a:schemeClr>
                          </a:solidFill>
                          <a:effectLst/>
                          <a:latin typeface="+mj-lt"/>
                          <a:ea typeface="+mn-ea"/>
                          <a:cs typeface="Segoe UI" panose="020B0502040204020203" pitchFamily="34" charset="0"/>
                        </a:rPr>
                        <a:t>OS deployment and imaging</a:t>
                      </a:r>
                    </a:p>
                  </a:txBody>
                  <a:tcPr marL="11909" marR="11909" marT="11909" marB="11909" anchor="ctr">
                    <a:solidFill>
                      <a:schemeClr val="bg1">
                        <a:lumMod val="85000"/>
                      </a:schemeClr>
                    </a:solidFill>
                  </a:tcPr>
                </a:tc>
                <a:tc>
                  <a:txBody>
                    <a:bodyPr/>
                    <a:lstStyle/>
                    <a:p>
                      <a:pPr marL="0" marR="0" fontAlgn="t">
                        <a:spcBef>
                          <a:spcPts val="0"/>
                        </a:spcBef>
                        <a:spcAft>
                          <a:spcPts val="0"/>
                        </a:spcAft>
                      </a:pPr>
                      <a:endParaRPr lang="en-US" sz="1400" dirty="0">
                        <a:effectLst/>
                        <a:latin typeface="+mj-lt"/>
                      </a:endParaRPr>
                    </a:p>
                  </a:txBody>
                  <a:tcPr marL="11909" marR="11909" marT="11909" marB="11909" anchor="ctr">
                    <a:solidFill>
                      <a:schemeClr val="bg1">
                        <a:lumMod val="85000"/>
                      </a:schemeClr>
                    </a:solidFill>
                  </a:tcPr>
                </a:tc>
                <a:tc>
                  <a:txBody>
                    <a:bodyPr/>
                    <a:lstStyle/>
                    <a:p>
                      <a:pPr marL="0" marR="0" fontAlgn="t">
                        <a:spcBef>
                          <a:spcPts val="0"/>
                        </a:spcBef>
                        <a:spcAft>
                          <a:spcPts val="0"/>
                        </a:spcAft>
                      </a:pPr>
                      <a:endParaRPr lang="en-US" sz="1400" dirty="0">
                        <a:effectLst/>
                        <a:latin typeface="+mj-lt"/>
                      </a:endParaRPr>
                    </a:p>
                  </a:txBody>
                  <a:tcPr marL="11909" marR="11909" marT="11909" marB="11909" anchor="ctr">
                    <a:solidFill>
                      <a:schemeClr val="bg1">
                        <a:lumMod val="85000"/>
                      </a:schemeClr>
                    </a:solidFill>
                  </a:tcPr>
                </a:tc>
                <a:tc>
                  <a:txBody>
                    <a:bodyPr/>
                    <a:lstStyle/>
                    <a:p>
                      <a:pPr marL="0" marR="0" indent="0" algn="ctr" defTabSz="932742" rtl="0" eaLnBrk="1" fontAlgn="t" latinLnBrk="0" hangingPunct="1">
                        <a:lnSpc>
                          <a:spcPct val="100000"/>
                        </a:lnSpc>
                        <a:spcBef>
                          <a:spcPts val="0"/>
                        </a:spcBef>
                        <a:spcAft>
                          <a:spcPts val="0"/>
                        </a:spcAft>
                        <a:buClrTx/>
                        <a:buSzTx/>
                        <a:buFontTx/>
                        <a:buNone/>
                        <a:tabLst/>
                        <a:defRPr/>
                      </a:pP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solidFill>
                      <a:schemeClr val="bg1">
                        <a:lumMod val="85000"/>
                      </a:schemeClr>
                    </a:solidFill>
                  </a:tcPr>
                </a:tc>
                <a:tc>
                  <a:txBody>
                    <a:bodyPr/>
                    <a:lstStyle/>
                    <a:p>
                      <a:pPr marL="0" marR="0" indent="0" algn="ctr" defTabSz="932742" rtl="0" eaLnBrk="1" fontAlgn="t"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a:t>
                      </a:r>
                      <a:endParaRPr lang="en-US" sz="1400" dirty="0">
                        <a:gradFill>
                          <a:gsLst>
                            <a:gs pos="11250">
                              <a:schemeClr val="accent1"/>
                            </a:gs>
                            <a:gs pos="28000">
                              <a:schemeClr val="accent1"/>
                            </a:gs>
                          </a:gsLst>
                          <a:lin ang="5400000" scaled="1"/>
                        </a:gradFill>
                        <a:effectLst/>
                        <a:latin typeface="+mj-lt"/>
                      </a:endParaRPr>
                    </a:p>
                  </a:txBody>
                  <a:tcPr marL="11909" marR="11909" marT="11909" marB="11909" anchor="ctr">
                    <a:solidFill>
                      <a:schemeClr val="bg1">
                        <a:lumMod val="85000"/>
                      </a:schemeClr>
                    </a:solidFill>
                  </a:tcPr>
                </a:tc>
                <a:extLst>
                  <a:ext uri="{0D108BD9-81ED-4DB2-BD59-A6C34878D82A}">
                    <a16:rowId xmlns:a16="http://schemas.microsoft.com/office/drawing/2014/main" val="1942595002"/>
                  </a:ext>
                </a:extLst>
              </a:tr>
            </a:tbl>
          </a:graphicData>
        </a:graphic>
      </p:graphicFrame>
      <p:sp>
        <p:nvSpPr>
          <p:cNvPr id="8" name="Title 7"/>
          <p:cNvSpPr>
            <a:spLocks noGrp="1"/>
          </p:cNvSpPr>
          <p:nvPr>
            <p:ph type="title" idx="4294967295"/>
          </p:nvPr>
        </p:nvSpPr>
        <p:spPr>
          <a:xfrm>
            <a:off x="0" y="46038"/>
            <a:ext cx="11755438" cy="865187"/>
          </a:xfrm>
        </p:spPr>
        <p:txBody>
          <a:bodyPr vert="horz" wrap="square" lIns="146262" tIns="91414" rIns="146262" bIns="91414" rtlCol="0" anchor="t">
            <a:noAutofit/>
          </a:bodyPr>
          <a:lstStyle/>
          <a:p>
            <a:r>
              <a:rPr lang="en-US" sz="3999" dirty="0">
                <a:cs typeface="Segoe UI Light" panose="020B0502040204020203" pitchFamily="34" charset="0"/>
              </a:rPr>
              <a:t>Compare Microsoft Intune to MDM for Office 365</a:t>
            </a:r>
            <a:endParaRPr lang="en-US" sz="3998" dirty="0">
              <a:cs typeface="Segoe UI Light" panose="020B0502040204020203" pitchFamily="34" charset="0"/>
            </a:endParaRPr>
          </a:p>
        </p:txBody>
      </p:sp>
    </p:spTree>
    <p:extLst>
      <p:ext uri="{BB962C8B-B14F-4D97-AF65-F5344CB8AC3E}">
        <p14:creationId xmlns:p14="http://schemas.microsoft.com/office/powerpoint/2010/main" val="2310671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46100" y="334963"/>
            <a:ext cx="11890375" cy="917575"/>
          </a:xfrm>
        </p:spPr>
        <p:txBody>
          <a:bodyPr/>
          <a:lstStyle/>
          <a:p>
            <a:r>
              <a:rPr lang="pt-BR" dirty="0">
                <a:solidFill>
                  <a:schemeClr val="tx1"/>
                </a:solidFill>
              </a:rPr>
              <a:t>Microsoft’s Enterprise Mobility Solution</a:t>
            </a:r>
            <a:endParaRPr lang="en-US" dirty="0">
              <a:solidFill>
                <a:schemeClr val="tx1"/>
              </a:solidFill>
            </a:endParaRPr>
          </a:p>
        </p:txBody>
      </p:sp>
      <p:sp>
        <p:nvSpPr>
          <p:cNvPr id="40" name="TextBox 39"/>
          <p:cNvSpPr txBox="1"/>
          <p:nvPr/>
        </p:nvSpPr>
        <p:spPr>
          <a:xfrm>
            <a:off x="7406562" y="2274567"/>
            <a:ext cx="4643843" cy="580576"/>
          </a:xfrm>
          <a:prstGeom prst="rect">
            <a:avLst/>
          </a:prstGeom>
          <a:noFill/>
        </p:spPr>
        <p:txBody>
          <a:bodyPr wrap="square" lIns="0" tIns="146304" rIns="182880" bIns="146304" rtlCol="0" anchor="ctr">
            <a:noAutofit/>
          </a:bodyPr>
          <a:lstStyle/>
          <a:p>
            <a:pPr marL="0" marR="0" lvl="0" indent="0" algn="l" defTabSz="932742"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effectLst/>
                <a:uLnTx/>
                <a:uFillTx/>
                <a:latin typeface="Segoe UI Light"/>
                <a:ea typeface="+mn-ea"/>
                <a:cs typeface="+mn-cs"/>
              </a:rPr>
              <a:t>Integrated, Secure identity</a:t>
            </a:r>
          </a:p>
        </p:txBody>
      </p:sp>
      <p:sp>
        <p:nvSpPr>
          <p:cNvPr id="77" name="TextBox 76"/>
          <p:cNvSpPr txBox="1"/>
          <p:nvPr/>
        </p:nvSpPr>
        <p:spPr>
          <a:xfrm>
            <a:off x="965493" y="2223774"/>
            <a:ext cx="4754909" cy="580576"/>
          </a:xfrm>
          <a:prstGeom prst="rect">
            <a:avLst/>
          </a:prstGeom>
          <a:noFill/>
        </p:spPr>
        <p:txBody>
          <a:bodyPr wrap="square" lIns="0" tIns="146304" rIns="182880" bIns="146304" rtlCol="0" anchor="ctr">
            <a:noAutofit/>
          </a:bodyPr>
          <a:lstStyle/>
          <a:p>
            <a:pPr marL="0" marR="0" lvl="0" indent="0" algn="l" defTabSz="932742" rtl="0" eaLnBrk="1" fontAlgn="auto" latinLnBrk="0" hangingPunct="1">
              <a:lnSpc>
                <a:spcPct val="100000"/>
              </a:lnSpc>
              <a:spcBef>
                <a:spcPts val="0"/>
              </a:spcBef>
              <a:spcAft>
                <a:spcPts val="600"/>
              </a:spcAft>
              <a:buClrTx/>
              <a:buSzTx/>
              <a:buFontTx/>
              <a:buNone/>
              <a:tabLst/>
              <a:defRPr/>
            </a:pPr>
            <a:r>
              <a:rPr kumimoji="0" lang="pt-BR" sz="2400" b="1" i="0" u="none" strike="noStrike" kern="1200" cap="none" spc="0" normalizeH="0" baseline="0" noProof="0" dirty="0">
                <a:ln>
                  <a:noFill/>
                </a:ln>
                <a:effectLst/>
                <a:uLnTx/>
                <a:uFillTx/>
                <a:latin typeface="Segoe UI Light"/>
                <a:ea typeface="+mn-ea"/>
                <a:cs typeface="+mn-cs"/>
              </a:rPr>
              <a:t>Access from many devices</a:t>
            </a:r>
            <a:endParaRPr kumimoji="0" lang="en-US" sz="2400" b="1" i="0" u="none" strike="noStrike" kern="1200" cap="none" spc="0" normalizeH="0" baseline="0" noProof="0" dirty="0">
              <a:ln>
                <a:noFill/>
              </a:ln>
              <a:effectLst/>
              <a:uLnTx/>
              <a:uFillTx/>
              <a:latin typeface="Segoe UI Light"/>
              <a:ea typeface="+mn-ea"/>
              <a:cs typeface="+mn-cs"/>
            </a:endParaRPr>
          </a:p>
        </p:txBody>
      </p:sp>
      <p:sp>
        <p:nvSpPr>
          <p:cNvPr id="50" name="Freeform 49"/>
          <p:cNvSpPr>
            <a:spLocks noEditPoints="1"/>
          </p:cNvSpPr>
          <p:nvPr/>
        </p:nvSpPr>
        <p:spPr bwMode="black">
          <a:xfrm>
            <a:off x="5939478" y="2292509"/>
            <a:ext cx="407744" cy="565581"/>
          </a:xfrm>
          <a:custGeom>
            <a:avLst/>
            <a:gdLst>
              <a:gd name="T0" fmla="*/ 221 w 288"/>
              <a:gd name="T1" fmla="*/ 373 h 399"/>
              <a:gd name="T2" fmla="*/ 194 w 288"/>
              <a:gd name="T3" fmla="*/ 350 h 399"/>
              <a:gd name="T4" fmla="*/ 137 w 288"/>
              <a:gd name="T5" fmla="*/ 150 h 399"/>
              <a:gd name="T6" fmla="*/ 165 w 288"/>
              <a:gd name="T7" fmla="*/ 398 h 399"/>
              <a:gd name="T8" fmla="*/ 94 w 288"/>
              <a:gd name="T9" fmla="*/ 325 h 399"/>
              <a:gd name="T10" fmla="*/ 192 w 288"/>
              <a:gd name="T11" fmla="*/ 269 h 399"/>
              <a:gd name="T12" fmla="*/ 223 w 288"/>
              <a:gd name="T13" fmla="*/ 371 h 399"/>
              <a:gd name="T14" fmla="*/ 135 w 288"/>
              <a:gd name="T15" fmla="*/ 170 h 399"/>
              <a:gd name="T16" fmla="*/ 179 w 288"/>
              <a:gd name="T17" fmla="*/ 395 h 399"/>
              <a:gd name="T18" fmla="*/ 135 w 288"/>
              <a:gd name="T19" fmla="*/ 324 h 399"/>
              <a:gd name="T20" fmla="*/ 154 w 288"/>
              <a:gd name="T21" fmla="*/ 308 h 399"/>
              <a:gd name="T22" fmla="*/ 208 w 288"/>
              <a:gd name="T23" fmla="*/ 382 h 399"/>
              <a:gd name="T24" fmla="*/ 85 w 288"/>
              <a:gd name="T25" fmla="*/ 380 h 399"/>
              <a:gd name="T26" fmla="*/ 143 w 288"/>
              <a:gd name="T27" fmla="*/ 82 h 399"/>
              <a:gd name="T28" fmla="*/ 228 w 288"/>
              <a:gd name="T29" fmla="*/ 288 h 399"/>
              <a:gd name="T30" fmla="*/ 253 w 288"/>
              <a:gd name="T31" fmla="*/ 340 h 399"/>
              <a:gd name="T32" fmla="*/ 247 w 288"/>
              <a:gd name="T33" fmla="*/ 233 h 399"/>
              <a:gd name="T34" fmla="*/ 20 w 288"/>
              <a:gd name="T35" fmla="*/ 263 h 399"/>
              <a:gd name="T36" fmla="*/ 85 w 288"/>
              <a:gd name="T37" fmla="*/ 380 h 399"/>
              <a:gd name="T38" fmla="*/ 219 w 288"/>
              <a:gd name="T39" fmla="*/ 242 h 399"/>
              <a:gd name="T40" fmla="*/ 56 w 288"/>
              <a:gd name="T41" fmla="*/ 305 h 399"/>
              <a:gd name="T42" fmla="*/ 129 w 288"/>
              <a:gd name="T43" fmla="*/ 397 h 399"/>
              <a:gd name="T44" fmla="*/ 137 w 288"/>
              <a:gd name="T45" fmla="*/ 115 h 399"/>
              <a:gd name="T46" fmla="*/ 210 w 288"/>
              <a:gd name="T47" fmla="*/ 334 h 399"/>
              <a:gd name="T48" fmla="*/ 239 w 288"/>
              <a:gd name="T49" fmla="*/ 357 h 399"/>
              <a:gd name="T50" fmla="*/ 0 w 288"/>
              <a:gd name="T51" fmla="*/ 202 h 399"/>
              <a:gd name="T52" fmla="*/ 144 w 288"/>
              <a:gd name="T53" fmla="*/ 51 h 399"/>
              <a:gd name="T54" fmla="*/ 252 w 288"/>
              <a:gd name="T55" fmla="*/ 298 h 399"/>
              <a:gd name="T56" fmla="*/ 266 w 288"/>
              <a:gd name="T57" fmla="*/ 320 h 399"/>
              <a:gd name="T58" fmla="*/ 277 w 288"/>
              <a:gd name="T59" fmla="*/ 221 h 399"/>
              <a:gd name="T60" fmla="*/ 3 w 288"/>
              <a:gd name="T61" fmla="*/ 162 h 399"/>
              <a:gd name="T62" fmla="*/ 0 w 288"/>
              <a:gd name="T63" fmla="*/ 202 h 399"/>
              <a:gd name="T64" fmla="*/ 145 w 288"/>
              <a:gd name="T65" fmla="*/ 0 h 399"/>
              <a:gd name="T66" fmla="*/ 144 w 288"/>
              <a:gd name="T67" fmla="*/ 18 h 399"/>
              <a:gd name="T68" fmla="*/ 142 w 288"/>
              <a:gd name="T69" fmla="*/ 308 h 399"/>
              <a:gd name="T70" fmla="*/ 137 w 288"/>
              <a:gd name="T71" fmla="*/ 201 h 399"/>
              <a:gd name="T72" fmla="*/ 130 w 288"/>
              <a:gd name="T73" fmla="*/ 208 h 399"/>
              <a:gd name="T74" fmla="*/ 142 w 288"/>
              <a:gd name="T75" fmla="*/ 30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 h="399">
                <a:moveTo>
                  <a:pt x="223" y="371"/>
                </a:moveTo>
                <a:cubicBezTo>
                  <a:pt x="221" y="373"/>
                  <a:pt x="221" y="373"/>
                  <a:pt x="221" y="373"/>
                </a:cubicBezTo>
                <a:cubicBezTo>
                  <a:pt x="220" y="374"/>
                  <a:pt x="218" y="375"/>
                  <a:pt x="217" y="376"/>
                </a:cubicBezTo>
                <a:cubicBezTo>
                  <a:pt x="215" y="374"/>
                  <a:pt x="205" y="366"/>
                  <a:pt x="194" y="350"/>
                </a:cubicBezTo>
                <a:cubicBezTo>
                  <a:pt x="181" y="332"/>
                  <a:pt x="177" y="299"/>
                  <a:pt x="180" y="268"/>
                </a:cubicBezTo>
                <a:cubicBezTo>
                  <a:pt x="186" y="212"/>
                  <a:pt x="180" y="148"/>
                  <a:pt x="137" y="150"/>
                </a:cubicBezTo>
                <a:cubicBezTo>
                  <a:pt x="90" y="152"/>
                  <a:pt x="69" y="245"/>
                  <a:pt x="106" y="319"/>
                </a:cubicBezTo>
                <a:cubicBezTo>
                  <a:pt x="125" y="357"/>
                  <a:pt x="150" y="384"/>
                  <a:pt x="165" y="398"/>
                </a:cubicBezTo>
                <a:cubicBezTo>
                  <a:pt x="161" y="398"/>
                  <a:pt x="157" y="399"/>
                  <a:pt x="153" y="399"/>
                </a:cubicBezTo>
                <a:cubicBezTo>
                  <a:pt x="137" y="384"/>
                  <a:pt x="115" y="364"/>
                  <a:pt x="94" y="325"/>
                </a:cubicBezTo>
                <a:cubicBezTo>
                  <a:pt x="46" y="236"/>
                  <a:pt x="82" y="134"/>
                  <a:pt x="137" y="134"/>
                </a:cubicBezTo>
                <a:cubicBezTo>
                  <a:pt x="195" y="134"/>
                  <a:pt x="201" y="201"/>
                  <a:pt x="192" y="269"/>
                </a:cubicBezTo>
                <a:cubicBezTo>
                  <a:pt x="188" y="301"/>
                  <a:pt x="191" y="329"/>
                  <a:pt x="202" y="346"/>
                </a:cubicBezTo>
                <a:cubicBezTo>
                  <a:pt x="213" y="363"/>
                  <a:pt x="224" y="370"/>
                  <a:pt x="223" y="371"/>
                </a:cubicBezTo>
                <a:close/>
                <a:moveTo>
                  <a:pt x="166" y="306"/>
                </a:moveTo>
                <a:cubicBezTo>
                  <a:pt x="163" y="275"/>
                  <a:pt x="185" y="172"/>
                  <a:pt x="135" y="170"/>
                </a:cubicBezTo>
                <a:cubicBezTo>
                  <a:pt x="104" y="169"/>
                  <a:pt x="77" y="248"/>
                  <a:pt x="125" y="329"/>
                </a:cubicBezTo>
                <a:cubicBezTo>
                  <a:pt x="143" y="361"/>
                  <a:pt x="166" y="383"/>
                  <a:pt x="179" y="395"/>
                </a:cubicBezTo>
                <a:cubicBezTo>
                  <a:pt x="182" y="394"/>
                  <a:pt x="185" y="393"/>
                  <a:pt x="188" y="392"/>
                </a:cubicBezTo>
                <a:cubicBezTo>
                  <a:pt x="177" y="381"/>
                  <a:pt x="153" y="358"/>
                  <a:pt x="135" y="324"/>
                </a:cubicBezTo>
                <a:cubicBezTo>
                  <a:pt x="101" y="266"/>
                  <a:pt x="110" y="186"/>
                  <a:pt x="135" y="186"/>
                </a:cubicBezTo>
                <a:cubicBezTo>
                  <a:pt x="168" y="186"/>
                  <a:pt x="149" y="268"/>
                  <a:pt x="154" y="308"/>
                </a:cubicBezTo>
                <a:cubicBezTo>
                  <a:pt x="160" y="352"/>
                  <a:pt x="187" y="377"/>
                  <a:pt x="200" y="386"/>
                </a:cubicBezTo>
                <a:cubicBezTo>
                  <a:pt x="203" y="385"/>
                  <a:pt x="205" y="384"/>
                  <a:pt x="208" y="382"/>
                </a:cubicBezTo>
                <a:cubicBezTo>
                  <a:pt x="199" y="375"/>
                  <a:pt x="170" y="350"/>
                  <a:pt x="166" y="306"/>
                </a:cubicBezTo>
                <a:close/>
                <a:moveTo>
                  <a:pt x="85" y="380"/>
                </a:moveTo>
                <a:cubicBezTo>
                  <a:pt x="65" y="357"/>
                  <a:pt x="36" y="313"/>
                  <a:pt x="31" y="261"/>
                </a:cubicBezTo>
                <a:cubicBezTo>
                  <a:pt x="25" y="164"/>
                  <a:pt x="66" y="82"/>
                  <a:pt x="143" y="82"/>
                </a:cubicBezTo>
                <a:cubicBezTo>
                  <a:pt x="213" y="82"/>
                  <a:pt x="241" y="157"/>
                  <a:pt x="235" y="231"/>
                </a:cubicBezTo>
                <a:cubicBezTo>
                  <a:pt x="234" y="251"/>
                  <a:pt x="228" y="269"/>
                  <a:pt x="228" y="288"/>
                </a:cubicBezTo>
                <a:cubicBezTo>
                  <a:pt x="227" y="320"/>
                  <a:pt x="236" y="334"/>
                  <a:pt x="248" y="347"/>
                </a:cubicBezTo>
                <a:cubicBezTo>
                  <a:pt x="250" y="345"/>
                  <a:pt x="251" y="343"/>
                  <a:pt x="253" y="340"/>
                </a:cubicBezTo>
                <a:cubicBezTo>
                  <a:pt x="246" y="330"/>
                  <a:pt x="237" y="313"/>
                  <a:pt x="238" y="289"/>
                </a:cubicBezTo>
                <a:cubicBezTo>
                  <a:pt x="239" y="273"/>
                  <a:pt x="243" y="254"/>
                  <a:pt x="247" y="233"/>
                </a:cubicBezTo>
                <a:cubicBezTo>
                  <a:pt x="257" y="169"/>
                  <a:pt x="233" y="66"/>
                  <a:pt x="143" y="65"/>
                </a:cubicBezTo>
                <a:cubicBezTo>
                  <a:pt x="77" y="64"/>
                  <a:pt x="7" y="129"/>
                  <a:pt x="20" y="263"/>
                </a:cubicBezTo>
                <a:cubicBezTo>
                  <a:pt x="24" y="299"/>
                  <a:pt x="39" y="330"/>
                  <a:pt x="54" y="354"/>
                </a:cubicBezTo>
                <a:cubicBezTo>
                  <a:pt x="64" y="365"/>
                  <a:pt x="74" y="373"/>
                  <a:pt x="85" y="380"/>
                </a:cubicBezTo>
                <a:close/>
                <a:moveTo>
                  <a:pt x="219" y="331"/>
                </a:moveTo>
                <a:cubicBezTo>
                  <a:pt x="211" y="309"/>
                  <a:pt x="212" y="277"/>
                  <a:pt x="219" y="242"/>
                </a:cubicBezTo>
                <a:cubicBezTo>
                  <a:pt x="228" y="183"/>
                  <a:pt x="216" y="99"/>
                  <a:pt x="137" y="99"/>
                </a:cubicBezTo>
                <a:cubicBezTo>
                  <a:pt x="73" y="99"/>
                  <a:pt x="16" y="198"/>
                  <a:pt x="56" y="305"/>
                </a:cubicBezTo>
                <a:cubicBezTo>
                  <a:pt x="72" y="346"/>
                  <a:pt x="96" y="376"/>
                  <a:pt x="113" y="393"/>
                </a:cubicBezTo>
                <a:cubicBezTo>
                  <a:pt x="118" y="395"/>
                  <a:pt x="123" y="396"/>
                  <a:pt x="129" y="397"/>
                </a:cubicBezTo>
                <a:cubicBezTo>
                  <a:pt x="113" y="382"/>
                  <a:pt x="84" y="348"/>
                  <a:pt x="67" y="300"/>
                </a:cubicBezTo>
                <a:cubicBezTo>
                  <a:pt x="37" y="213"/>
                  <a:pt x="79" y="116"/>
                  <a:pt x="137" y="115"/>
                </a:cubicBezTo>
                <a:cubicBezTo>
                  <a:pt x="189" y="114"/>
                  <a:pt x="216" y="168"/>
                  <a:pt x="208" y="239"/>
                </a:cubicBezTo>
                <a:cubicBezTo>
                  <a:pt x="201" y="274"/>
                  <a:pt x="200" y="310"/>
                  <a:pt x="210" y="334"/>
                </a:cubicBezTo>
                <a:cubicBezTo>
                  <a:pt x="217" y="351"/>
                  <a:pt x="228" y="359"/>
                  <a:pt x="233" y="363"/>
                </a:cubicBezTo>
                <a:cubicBezTo>
                  <a:pt x="235" y="361"/>
                  <a:pt x="237" y="359"/>
                  <a:pt x="239" y="357"/>
                </a:cubicBezTo>
                <a:cubicBezTo>
                  <a:pt x="235" y="354"/>
                  <a:pt x="225" y="347"/>
                  <a:pt x="219" y="331"/>
                </a:cubicBezTo>
                <a:close/>
                <a:moveTo>
                  <a:pt x="0" y="202"/>
                </a:moveTo>
                <a:cubicBezTo>
                  <a:pt x="0" y="217"/>
                  <a:pt x="1" y="231"/>
                  <a:pt x="4" y="245"/>
                </a:cubicBezTo>
                <a:cubicBezTo>
                  <a:pt x="6" y="146"/>
                  <a:pt x="40" y="49"/>
                  <a:pt x="144" y="51"/>
                </a:cubicBezTo>
                <a:cubicBezTo>
                  <a:pt x="230" y="51"/>
                  <a:pt x="271" y="143"/>
                  <a:pt x="262" y="219"/>
                </a:cubicBezTo>
                <a:cubicBezTo>
                  <a:pt x="259" y="248"/>
                  <a:pt x="252" y="276"/>
                  <a:pt x="252" y="298"/>
                </a:cubicBezTo>
                <a:cubicBezTo>
                  <a:pt x="252" y="315"/>
                  <a:pt x="258" y="326"/>
                  <a:pt x="260" y="330"/>
                </a:cubicBezTo>
                <a:cubicBezTo>
                  <a:pt x="262" y="327"/>
                  <a:pt x="264" y="323"/>
                  <a:pt x="266" y="320"/>
                </a:cubicBezTo>
                <a:cubicBezTo>
                  <a:pt x="263" y="314"/>
                  <a:pt x="261" y="308"/>
                  <a:pt x="262" y="298"/>
                </a:cubicBezTo>
                <a:cubicBezTo>
                  <a:pt x="262" y="279"/>
                  <a:pt x="272" y="252"/>
                  <a:pt x="277" y="221"/>
                </a:cubicBezTo>
                <a:cubicBezTo>
                  <a:pt x="288" y="144"/>
                  <a:pt x="247" y="31"/>
                  <a:pt x="144" y="31"/>
                </a:cubicBezTo>
                <a:cubicBezTo>
                  <a:pt x="62" y="32"/>
                  <a:pt x="18" y="92"/>
                  <a:pt x="3" y="162"/>
                </a:cubicBezTo>
                <a:cubicBezTo>
                  <a:pt x="1" y="175"/>
                  <a:pt x="0" y="188"/>
                  <a:pt x="0" y="201"/>
                </a:cubicBezTo>
                <a:cubicBezTo>
                  <a:pt x="0" y="201"/>
                  <a:pt x="0" y="202"/>
                  <a:pt x="0" y="202"/>
                </a:cubicBezTo>
                <a:close/>
                <a:moveTo>
                  <a:pt x="262" y="75"/>
                </a:moveTo>
                <a:cubicBezTo>
                  <a:pt x="244" y="44"/>
                  <a:pt x="206" y="0"/>
                  <a:pt x="145" y="0"/>
                </a:cubicBezTo>
                <a:cubicBezTo>
                  <a:pt x="108" y="0"/>
                  <a:pt x="80" y="18"/>
                  <a:pt x="58" y="40"/>
                </a:cubicBezTo>
                <a:cubicBezTo>
                  <a:pt x="60" y="39"/>
                  <a:pt x="91" y="18"/>
                  <a:pt x="144" y="18"/>
                </a:cubicBezTo>
                <a:cubicBezTo>
                  <a:pt x="220" y="18"/>
                  <a:pt x="262" y="75"/>
                  <a:pt x="262" y="75"/>
                </a:cubicBezTo>
                <a:close/>
                <a:moveTo>
                  <a:pt x="142" y="308"/>
                </a:moveTo>
                <a:cubicBezTo>
                  <a:pt x="140" y="294"/>
                  <a:pt x="141" y="277"/>
                  <a:pt x="142" y="260"/>
                </a:cubicBezTo>
                <a:cubicBezTo>
                  <a:pt x="143" y="238"/>
                  <a:pt x="144" y="209"/>
                  <a:pt x="137" y="201"/>
                </a:cubicBezTo>
                <a:cubicBezTo>
                  <a:pt x="137" y="201"/>
                  <a:pt x="137" y="201"/>
                  <a:pt x="135" y="201"/>
                </a:cubicBezTo>
                <a:cubicBezTo>
                  <a:pt x="135" y="201"/>
                  <a:pt x="132" y="202"/>
                  <a:pt x="130" y="208"/>
                </a:cubicBezTo>
                <a:cubicBezTo>
                  <a:pt x="122" y="227"/>
                  <a:pt x="122" y="271"/>
                  <a:pt x="141" y="308"/>
                </a:cubicBezTo>
                <a:cubicBezTo>
                  <a:pt x="141" y="309"/>
                  <a:pt x="142" y="309"/>
                  <a:pt x="142" y="308"/>
                </a:cubicBezTo>
                <a:close/>
              </a:path>
            </a:pathLst>
          </a:custGeom>
          <a:solidFill>
            <a:schemeClr val="bg1"/>
          </a:solidFill>
          <a:ln>
            <a:noFill/>
          </a:ln>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effectLst/>
              <a:uLnTx/>
              <a:uFillTx/>
              <a:latin typeface="Segoe UI"/>
              <a:ea typeface="ＭＳ Ｐゴシック" charset="0"/>
              <a:cs typeface="+mn-cs"/>
            </a:endParaRPr>
          </a:p>
        </p:txBody>
      </p:sp>
      <p:sp>
        <p:nvSpPr>
          <p:cNvPr id="26" name="TextBox 25"/>
          <p:cNvSpPr txBox="1"/>
          <p:nvPr/>
        </p:nvSpPr>
        <p:spPr>
          <a:xfrm>
            <a:off x="7406562" y="3364052"/>
            <a:ext cx="3745055" cy="580576"/>
          </a:xfrm>
          <a:prstGeom prst="rect">
            <a:avLst/>
          </a:prstGeom>
          <a:noFill/>
        </p:spPr>
        <p:txBody>
          <a:bodyPr wrap="square" lIns="0" tIns="146304" rIns="182880" bIns="146304" rtlCol="0" anchor="ctr">
            <a:noAutofit/>
          </a:bodyPr>
          <a:lstStyle/>
          <a:p>
            <a:pPr marL="0" marR="0" lvl="0" indent="0" algn="l" defTabSz="932742"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effectLst/>
                <a:uLnTx/>
                <a:uFillTx/>
                <a:latin typeface="Segoe UI Light"/>
                <a:ea typeface="+mn-ea"/>
                <a:cs typeface="+mn-cs"/>
              </a:rPr>
              <a:t>It protects Office better</a:t>
            </a:r>
          </a:p>
        </p:txBody>
      </p:sp>
      <p:sp>
        <p:nvSpPr>
          <p:cNvPr id="66" name="TextBox 65"/>
          <p:cNvSpPr txBox="1"/>
          <p:nvPr/>
        </p:nvSpPr>
        <p:spPr>
          <a:xfrm>
            <a:off x="965493" y="3364052"/>
            <a:ext cx="4754909" cy="580576"/>
          </a:xfrm>
          <a:prstGeom prst="rect">
            <a:avLst/>
          </a:prstGeom>
          <a:noFill/>
        </p:spPr>
        <p:txBody>
          <a:bodyPr wrap="square" lIns="0" tIns="146304" rIns="182880" bIns="146304" rtlCol="0" anchor="ctr">
            <a:noAutofit/>
          </a:bodyPr>
          <a:lstStyle/>
          <a:p>
            <a:pPr marL="0" marR="0" lvl="0" indent="0" algn="l" defTabSz="932742"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effectLst/>
                <a:uLnTx/>
                <a:uFillTx/>
                <a:latin typeface="Segoe UI Light"/>
                <a:ea typeface="+mn-ea"/>
                <a:cs typeface="+mn-cs"/>
              </a:rPr>
              <a:t>Manage and secure productivity</a:t>
            </a:r>
          </a:p>
        </p:txBody>
      </p:sp>
      <p:pic>
        <p:nvPicPr>
          <p:cNvPr id="51" name="Picture 50"/>
          <p:cNvPicPr>
            <a:picLocks noChangeAspect="1"/>
          </p:cNvPicPr>
          <p:nvPr/>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13809" y="3460179"/>
            <a:ext cx="674929" cy="539943"/>
          </a:xfrm>
          <a:prstGeom prst="rect">
            <a:avLst/>
          </a:prstGeom>
        </p:spPr>
      </p:pic>
      <p:sp>
        <p:nvSpPr>
          <p:cNvPr id="41" name="TextBox 40"/>
          <p:cNvSpPr txBox="1"/>
          <p:nvPr/>
        </p:nvSpPr>
        <p:spPr>
          <a:xfrm>
            <a:off x="7413466" y="5761812"/>
            <a:ext cx="3054942" cy="580576"/>
          </a:xfrm>
          <a:prstGeom prst="rect">
            <a:avLst/>
          </a:prstGeom>
          <a:noFill/>
        </p:spPr>
        <p:txBody>
          <a:bodyPr wrap="square" lIns="0" tIns="146304" rIns="182880" bIns="146304" rtlCol="0" anchor="ctr">
            <a:noAutofit/>
          </a:bodyPr>
          <a:lstStyle/>
          <a:p>
            <a:pPr marL="0" marR="0" lvl="0" indent="0" algn="l" defTabSz="932742" rtl="0" eaLnBrk="1" fontAlgn="auto" latinLnBrk="0" hangingPunct="1">
              <a:lnSpc>
                <a:spcPct val="100000"/>
              </a:lnSpc>
              <a:spcBef>
                <a:spcPts val="0"/>
              </a:spcBef>
              <a:spcAft>
                <a:spcPts val="600"/>
              </a:spcAft>
              <a:buClrTx/>
              <a:buSzTx/>
              <a:buFontTx/>
              <a:buNone/>
              <a:tabLst/>
              <a:defRPr/>
            </a:pPr>
            <a:r>
              <a:rPr kumimoji="0" lang="pt-BR" sz="2400" b="1" i="0" u="none" strike="noStrike" kern="1200" cap="none" spc="0" normalizeH="0" baseline="0" noProof="0" dirty="0">
                <a:ln>
                  <a:noFill/>
                </a:ln>
                <a:effectLst/>
                <a:uLnTx/>
                <a:uFillTx/>
                <a:latin typeface="Segoe UI Light"/>
                <a:ea typeface="+mn-ea"/>
                <a:cs typeface="+mn-cs"/>
              </a:rPr>
              <a:t>It just works</a:t>
            </a:r>
            <a:endParaRPr kumimoji="0" lang="en-US" sz="2400" b="1" i="0" u="none" strike="noStrike" kern="1200" cap="none" spc="0" normalizeH="0" baseline="0" noProof="0" dirty="0">
              <a:ln>
                <a:noFill/>
              </a:ln>
              <a:effectLst/>
              <a:uLnTx/>
              <a:uFillTx/>
              <a:latin typeface="Segoe UI Light"/>
              <a:ea typeface="+mn-ea"/>
              <a:cs typeface="+mn-cs"/>
            </a:endParaRPr>
          </a:p>
        </p:txBody>
      </p:sp>
      <p:sp>
        <p:nvSpPr>
          <p:cNvPr id="78" name="TextBox 77"/>
          <p:cNvSpPr txBox="1"/>
          <p:nvPr/>
        </p:nvSpPr>
        <p:spPr>
          <a:xfrm>
            <a:off x="972396" y="5723771"/>
            <a:ext cx="4754909" cy="580576"/>
          </a:xfrm>
          <a:prstGeom prst="rect">
            <a:avLst/>
          </a:prstGeom>
          <a:noFill/>
        </p:spPr>
        <p:txBody>
          <a:bodyPr wrap="square" lIns="0" tIns="146304" rIns="182880" bIns="146304" rtlCol="0" anchor="ctr">
            <a:noAutofit/>
          </a:bodyPr>
          <a:lstStyle/>
          <a:p>
            <a:pPr marL="0" marR="0" lvl="0" indent="0" algn="l" defTabSz="932742" rtl="0" eaLnBrk="1" fontAlgn="auto" latinLnBrk="0" hangingPunct="1">
              <a:lnSpc>
                <a:spcPct val="100000"/>
              </a:lnSpc>
              <a:spcBef>
                <a:spcPts val="0"/>
              </a:spcBef>
              <a:spcAft>
                <a:spcPts val="600"/>
              </a:spcAft>
              <a:buClrTx/>
              <a:buSzTx/>
              <a:buFontTx/>
              <a:buNone/>
              <a:tabLst/>
              <a:defRPr/>
            </a:pPr>
            <a:r>
              <a:rPr kumimoji="0" lang="pt-BR" sz="2400" b="1" i="0" u="none" strike="noStrike" kern="1200" cap="none" spc="0" normalizeH="0" baseline="0" noProof="0" dirty="0">
                <a:ln>
                  <a:noFill/>
                </a:ln>
                <a:effectLst/>
                <a:uLnTx/>
                <a:uFillTx/>
                <a:latin typeface="Segoe UI Light"/>
                <a:ea typeface="+mn-ea"/>
                <a:cs typeface="+mn-cs"/>
              </a:rPr>
              <a:t>Preserve existing investments</a:t>
            </a:r>
            <a:endParaRPr kumimoji="0" lang="en-US" sz="2400" b="1" i="0" u="none" strike="noStrike" kern="1200" cap="none" spc="0" normalizeH="0" baseline="0" noProof="0" dirty="0">
              <a:ln>
                <a:noFill/>
              </a:ln>
              <a:effectLst/>
              <a:uLnTx/>
              <a:uFillTx/>
              <a:latin typeface="Segoe UI Light"/>
              <a:ea typeface="+mn-ea"/>
              <a:cs typeface="+mn-cs"/>
            </a:endParaRPr>
          </a:p>
        </p:txBody>
      </p:sp>
      <p:pic>
        <p:nvPicPr>
          <p:cNvPr id="52" name="Picture 51"/>
          <p:cNvPicPr>
            <a:picLocks noChangeAspect="1"/>
          </p:cNvPicPr>
          <p:nvPr/>
        </p:nvPicPr>
        <p:blipFill>
          <a:blip r:embed="rId4">
            <a:biLevel thresh="7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28848" y="5809497"/>
            <a:ext cx="606509" cy="485207"/>
          </a:xfrm>
          <a:prstGeom prst="rect">
            <a:avLst/>
          </a:prstGeom>
        </p:spPr>
      </p:pic>
      <p:sp>
        <p:nvSpPr>
          <p:cNvPr id="32" name="TextBox 31"/>
          <p:cNvSpPr txBox="1"/>
          <p:nvPr/>
        </p:nvSpPr>
        <p:spPr>
          <a:xfrm>
            <a:off x="965493" y="4649389"/>
            <a:ext cx="4754909" cy="580576"/>
          </a:xfrm>
          <a:prstGeom prst="rect">
            <a:avLst/>
          </a:prstGeom>
          <a:noFill/>
        </p:spPr>
        <p:txBody>
          <a:bodyPr wrap="square" lIns="0" tIns="146304" rIns="182880" bIns="146304" rtlCol="0" anchor="ctr">
            <a:noAutofit/>
          </a:bodyPr>
          <a:lstStyle/>
          <a:p>
            <a:pPr marL="0" marR="0" lvl="0" indent="0" algn="l" defTabSz="932742" rtl="0" eaLnBrk="1" fontAlgn="auto" latinLnBrk="0" hangingPunct="1">
              <a:lnSpc>
                <a:spcPct val="100000"/>
              </a:lnSpc>
              <a:spcBef>
                <a:spcPts val="0"/>
              </a:spcBef>
              <a:spcAft>
                <a:spcPts val="600"/>
              </a:spcAft>
              <a:buClrTx/>
              <a:buSzTx/>
              <a:buFontTx/>
              <a:buNone/>
              <a:tabLst/>
              <a:defRPr/>
            </a:pPr>
            <a:r>
              <a:rPr kumimoji="0" lang="pt-BR" sz="2400" b="1" i="0" u="none" strike="noStrike" kern="1200" cap="none" spc="0" normalizeH="0" baseline="0" noProof="0" dirty="0">
                <a:ln>
                  <a:noFill/>
                </a:ln>
                <a:effectLst/>
                <a:uLnTx/>
                <a:uFillTx/>
                <a:latin typeface="Segoe UI Light"/>
                <a:ea typeface="+mn-ea"/>
                <a:cs typeface="+mn-cs"/>
              </a:rPr>
              <a:t>Support iOS, Android, Windows,</a:t>
            </a:r>
          </a:p>
          <a:p>
            <a:pPr marL="0" marR="0" lvl="0" indent="0" algn="l" defTabSz="932742" rtl="0" eaLnBrk="1" fontAlgn="auto" latinLnBrk="0" hangingPunct="1">
              <a:lnSpc>
                <a:spcPct val="100000"/>
              </a:lnSpc>
              <a:spcBef>
                <a:spcPts val="0"/>
              </a:spcBef>
              <a:spcAft>
                <a:spcPts val="600"/>
              </a:spcAft>
              <a:buClrTx/>
              <a:buSzTx/>
              <a:buFontTx/>
              <a:buNone/>
              <a:tabLst/>
              <a:defRPr/>
            </a:pPr>
            <a:r>
              <a:rPr kumimoji="0" lang="pt-BR" sz="2400" b="1" i="0" u="none" strike="noStrike" kern="1200" cap="none" spc="0" normalizeH="0" baseline="0" noProof="0" dirty="0">
                <a:ln>
                  <a:noFill/>
                </a:ln>
                <a:effectLst/>
                <a:uLnTx/>
                <a:uFillTx/>
                <a:latin typeface="Segoe UI Light"/>
                <a:ea typeface="+mn-ea"/>
                <a:cs typeface="+mn-cs"/>
              </a:rPr>
              <a:t>and 1000s of apps</a:t>
            </a:r>
            <a:endParaRPr kumimoji="0" lang="en-US" sz="2400" b="1" i="0" u="none" strike="noStrike" kern="1200" cap="none" spc="0" normalizeH="0" baseline="0" noProof="0" dirty="0">
              <a:ln>
                <a:noFill/>
              </a:ln>
              <a:effectLst/>
              <a:uLnTx/>
              <a:uFillTx/>
              <a:latin typeface="Segoe UI Light"/>
              <a:ea typeface="+mn-ea"/>
              <a:cs typeface="+mn-cs"/>
            </a:endParaRPr>
          </a:p>
        </p:txBody>
      </p:sp>
      <p:sp>
        <p:nvSpPr>
          <p:cNvPr id="33" name="TextBox 32"/>
          <p:cNvSpPr txBox="1"/>
          <p:nvPr/>
        </p:nvSpPr>
        <p:spPr>
          <a:xfrm>
            <a:off x="7406563" y="4540901"/>
            <a:ext cx="2942798" cy="580576"/>
          </a:xfrm>
          <a:prstGeom prst="rect">
            <a:avLst/>
          </a:prstGeom>
          <a:noFill/>
        </p:spPr>
        <p:txBody>
          <a:bodyPr wrap="square" lIns="0" tIns="146304" rIns="182880" bIns="146304" rtlCol="0" anchor="ctr">
            <a:noAutofit/>
          </a:bodyPr>
          <a:lstStyle/>
          <a:p>
            <a:pPr marL="0" marR="0" lvl="0" indent="0" algn="l" defTabSz="932742" rtl="0" eaLnBrk="1" fontAlgn="auto" latinLnBrk="0" hangingPunct="1">
              <a:lnSpc>
                <a:spcPct val="100000"/>
              </a:lnSpc>
              <a:spcBef>
                <a:spcPts val="0"/>
              </a:spcBef>
              <a:spcAft>
                <a:spcPts val="600"/>
              </a:spcAft>
              <a:buClrTx/>
              <a:buSzTx/>
              <a:buFontTx/>
              <a:buNone/>
              <a:tabLst/>
              <a:defRPr/>
            </a:pPr>
            <a:r>
              <a:rPr kumimoji="0" lang="pt-BR" sz="2400" b="1" i="0" u="none" strike="noStrike" kern="1200" cap="none" spc="0" normalizeH="0" baseline="0" noProof="0" dirty="0">
                <a:ln>
                  <a:noFill/>
                </a:ln>
                <a:effectLst/>
                <a:uLnTx/>
                <a:uFillTx/>
                <a:latin typeface="Segoe UI Light"/>
                <a:ea typeface="+mn-ea"/>
                <a:cs typeface="+mn-cs"/>
              </a:rPr>
              <a:t>It’s comprehensive</a:t>
            </a:r>
            <a:endParaRPr kumimoji="0" lang="en-US" sz="2400" b="1" i="0" u="none" strike="noStrike" kern="1200" cap="none" spc="0" normalizeH="0" baseline="0" noProof="0" dirty="0">
              <a:ln>
                <a:noFill/>
              </a:ln>
              <a:effectLst/>
              <a:uLnTx/>
              <a:uFillTx/>
              <a:latin typeface="Segoe UI Light"/>
              <a:ea typeface="+mn-ea"/>
              <a:cs typeface="+mn-cs"/>
            </a:endParaRPr>
          </a:p>
        </p:txBody>
      </p:sp>
      <p:pic>
        <p:nvPicPr>
          <p:cNvPr id="53" name="Picture 52"/>
          <p:cNvPicPr>
            <a:picLocks noChangeAspect="1"/>
          </p:cNvPicPr>
          <p:nvPr/>
        </p:nvPicPr>
        <p:blipFill>
          <a:blip r:embed="rId6">
            <a:biLevel thresh="75000"/>
            <a:extLst>
              <a:ext uri="{BEBA8EAE-BF5A-486C-A8C5-ECC9F3942E4B}">
                <a14:imgProps xmlns:a14="http://schemas.microsoft.com/office/drawing/2010/main">
                  <a14:imgLayer r:embed="rId7">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759484" y="4493927"/>
            <a:ext cx="784438" cy="627550"/>
          </a:xfrm>
          <a:prstGeom prst="rect">
            <a:avLst/>
          </a:prstGeom>
        </p:spPr>
      </p:pic>
      <p:sp>
        <p:nvSpPr>
          <p:cNvPr id="21" name="TextBox 20"/>
          <p:cNvSpPr txBox="1"/>
          <p:nvPr/>
        </p:nvSpPr>
        <p:spPr>
          <a:xfrm>
            <a:off x="1407315" y="1381858"/>
            <a:ext cx="3183736" cy="580576"/>
          </a:xfrm>
          <a:prstGeom prst="rect">
            <a:avLst/>
          </a:prstGeom>
          <a:noFill/>
        </p:spPr>
        <p:txBody>
          <a:bodyPr wrap="square" lIns="0" tIns="146304" rIns="182880" bIns="146304" rtlCol="0" anchor="ctr">
            <a:noAutofit/>
          </a:bodyPr>
          <a:lstStyle/>
          <a:p>
            <a:pPr marL="0" marR="0" lvl="0" indent="0" algn="ctr" defTabSz="932742" rtl="0" eaLnBrk="1" fontAlgn="auto" latinLnBrk="0" hangingPunct="1">
              <a:lnSpc>
                <a:spcPct val="100000"/>
              </a:lnSpc>
              <a:spcBef>
                <a:spcPts val="0"/>
              </a:spcBef>
              <a:spcAft>
                <a:spcPts val="600"/>
              </a:spcAft>
              <a:buClrTx/>
              <a:buSzTx/>
              <a:buFontTx/>
              <a:buNone/>
              <a:tabLst/>
              <a:defRPr/>
            </a:pPr>
            <a:r>
              <a:rPr kumimoji="0" lang="pt-BR" sz="2400" b="1" i="1" u="sng" strike="noStrike" kern="1200" cap="none" spc="0" normalizeH="0" baseline="0" noProof="0" dirty="0">
                <a:ln>
                  <a:noFill/>
                </a:ln>
                <a:effectLst/>
                <a:uLnTx/>
                <a:uFillTx/>
                <a:latin typeface="Segoe UI Light"/>
                <a:ea typeface="+mn-ea"/>
                <a:cs typeface="+mn-cs"/>
              </a:rPr>
              <a:t>Customer’s need:</a:t>
            </a:r>
            <a:endParaRPr kumimoji="0" lang="en-US" sz="2400" b="1" i="1" u="sng" strike="noStrike" kern="1200" cap="none" spc="0" normalizeH="0" baseline="0" noProof="0" dirty="0">
              <a:ln>
                <a:noFill/>
              </a:ln>
              <a:effectLst/>
              <a:uLnTx/>
              <a:uFillTx/>
              <a:latin typeface="Segoe UI Light"/>
              <a:ea typeface="+mn-ea"/>
              <a:cs typeface="+mn-cs"/>
            </a:endParaRPr>
          </a:p>
        </p:txBody>
      </p:sp>
      <p:sp>
        <p:nvSpPr>
          <p:cNvPr id="22" name="TextBox 21"/>
          <p:cNvSpPr txBox="1"/>
          <p:nvPr/>
        </p:nvSpPr>
        <p:spPr>
          <a:xfrm>
            <a:off x="7284672" y="1485815"/>
            <a:ext cx="3183736" cy="580576"/>
          </a:xfrm>
          <a:prstGeom prst="rect">
            <a:avLst/>
          </a:prstGeom>
          <a:noFill/>
        </p:spPr>
        <p:txBody>
          <a:bodyPr wrap="square" lIns="0" tIns="146304" rIns="182880" bIns="146304" rtlCol="0" anchor="ctr">
            <a:noAutofit/>
          </a:bodyPr>
          <a:lstStyle/>
          <a:p>
            <a:pPr marL="0" marR="0" lvl="0" indent="0" algn="ctr" defTabSz="932742" rtl="0" eaLnBrk="1" fontAlgn="auto" latinLnBrk="0" hangingPunct="1">
              <a:lnSpc>
                <a:spcPct val="100000"/>
              </a:lnSpc>
              <a:spcBef>
                <a:spcPts val="0"/>
              </a:spcBef>
              <a:spcAft>
                <a:spcPts val="600"/>
              </a:spcAft>
              <a:buClrTx/>
              <a:buSzTx/>
              <a:buFontTx/>
              <a:buNone/>
              <a:tabLst/>
              <a:defRPr/>
            </a:pPr>
            <a:r>
              <a:rPr kumimoji="0" lang="pt-BR" sz="2400" b="1" i="1" u="sng" strike="noStrike" kern="1200" cap="none" spc="0" normalizeH="0" baseline="0" noProof="0" dirty="0">
                <a:ln>
                  <a:noFill/>
                </a:ln>
                <a:effectLst/>
                <a:uLnTx/>
                <a:uFillTx/>
                <a:latin typeface="Segoe UI Light"/>
                <a:ea typeface="+mn-ea"/>
                <a:cs typeface="+mn-cs"/>
              </a:rPr>
              <a:t>Microsoft’s</a:t>
            </a:r>
            <a:r>
              <a:rPr kumimoji="0" lang="pt-BR" sz="2400" b="1" i="1" u="sng" strike="noStrike" kern="1200" cap="none" spc="0" normalizeH="0" noProof="0" dirty="0">
                <a:ln>
                  <a:noFill/>
                </a:ln>
                <a:effectLst/>
                <a:uLnTx/>
                <a:uFillTx/>
                <a:latin typeface="Segoe UI Light"/>
                <a:ea typeface="+mn-ea"/>
                <a:cs typeface="+mn-cs"/>
              </a:rPr>
              <a:t> Solution</a:t>
            </a:r>
            <a:r>
              <a:rPr kumimoji="0" lang="pt-BR" sz="2400" b="1" i="1" u="sng" strike="noStrike" kern="1200" cap="none" spc="0" normalizeH="0" baseline="0" noProof="0" dirty="0">
                <a:ln>
                  <a:noFill/>
                </a:ln>
                <a:effectLst/>
                <a:uLnTx/>
                <a:uFillTx/>
                <a:latin typeface="Segoe UI Light"/>
                <a:ea typeface="+mn-ea"/>
                <a:cs typeface="+mn-cs"/>
              </a:rPr>
              <a:t>:</a:t>
            </a:r>
            <a:endParaRPr kumimoji="0" lang="en-US" sz="2400" b="1" i="1" u="sng" strike="noStrike" kern="1200" cap="none" spc="0" normalizeH="0" baseline="0" noProof="0" dirty="0">
              <a:ln>
                <a:noFill/>
              </a:ln>
              <a:effectLst/>
              <a:uLnTx/>
              <a:uFillTx/>
              <a:latin typeface="Segoe UI Light"/>
              <a:ea typeface="+mn-ea"/>
              <a:cs typeface="+mn-cs"/>
            </a:endParaRPr>
          </a:p>
        </p:txBody>
      </p:sp>
    </p:spTree>
    <p:extLst>
      <p:ext uri="{BB962C8B-B14F-4D97-AF65-F5344CB8AC3E}">
        <p14:creationId xmlns:p14="http://schemas.microsoft.com/office/powerpoint/2010/main" val="1566214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nvPr>
        </p:nvGraphicFramePr>
        <p:xfrm>
          <a:off x="404962" y="1224571"/>
          <a:ext cx="9472824" cy="5419978"/>
        </p:xfrm>
        <a:graphic>
          <a:graphicData uri="http://schemas.openxmlformats.org/drawingml/2006/table">
            <a:tbl>
              <a:tblPr>
                <a:solidFill>
                  <a:schemeClr val="tx1">
                    <a:lumMod val="40000"/>
                    <a:lumOff val="60000"/>
                  </a:schemeClr>
                </a:solidFill>
                <a:tableStyleId>{073A0DAA-6AF3-43AB-8588-CEC1D06C72B9}</a:tableStyleId>
              </a:tblPr>
              <a:tblGrid>
                <a:gridCol w="9472824">
                  <a:extLst>
                    <a:ext uri="{9D8B030D-6E8A-4147-A177-3AD203B41FA5}">
                      <a16:colId xmlns:a16="http://schemas.microsoft.com/office/drawing/2014/main" val="20000"/>
                    </a:ext>
                  </a:extLst>
                </a:gridCol>
              </a:tblGrid>
              <a:tr h="268356">
                <a:tc>
                  <a:txBody>
                    <a:bodyPr/>
                    <a:lstStyle/>
                    <a:p>
                      <a:pPr marL="0" algn="l" defTabSz="914363" rtl="0" eaLnBrk="1" fontAlgn="b" latinLnBrk="0" hangingPunct="1"/>
                      <a:r>
                        <a:rPr lang="en-US" sz="1200" b="1" u="none" strike="noStrike" kern="1200" dirty="0">
                          <a:solidFill>
                            <a:schemeClr val="bg1"/>
                          </a:solidFill>
                          <a:latin typeface="+mn-lt"/>
                          <a:ea typeface="Segoe UI" pitchFamily="34" charset="0"/>
                          <a:cs typeface="Segoe UI" pitchFamily="34" charset="0"/>
                        </a:rPr>
                        <a:t>Existing Differentiated Features in Win7 /Win8.1</a:t>
                      </a:r>
                    </a:p>
                  </a:txBody>
                  <a:tcPr marL="18652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268863">
                <a:tc>
                  <a:txBody>
                    <a:bodyPr/>
                    <a:lstStyle/>
                    <a:p>
                      <a:pPr marL="233363" marR="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dirty="0">
                          <a:solidFill>
                            <a:srgbClr val="525252"/>
                          </a:solidFill>
                          <a:latin typeface="+mn-lt"/>
                          <a:ea typeface="Segoe UI" pitchFamily="34" charset="0"/>
                          <a:cs typeface="Segoe UI" pitchFamily="34" charset="0"/>
                        </a:rPr>
                        <a:t>Domain Join and Group Policy Management</a:t>
                      </a:r>
                    </a:p>
                  </a:txBody>
                  <a:tcPr marL="18652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268356">
                <a:tc>
                  <a:txBody>
                    <a:bodyPr/>
                    <a:lstStyle/>
                    <a:p>
                      <a:pPr marL="233363" marR="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dirty="0">
                          <a:solidFill>
                            <a:srgbClr val="525252"/>
                          </a:solidFill>
                          <a:latin typeface="+mn-lt"/>
                          <a:ea typeface="+mn-ea"/>
                          <a:cs typeface="+mn-cs"/>
                        </a:rPr>
                        <a:t>Existing Win7 /</a:t>
                      </a:r>
                      <a:r>
                        <a:rPr lang="en-US" sz="1200" b="0" u="none" strike="noStrike" kern="1200" baseline="0" dirty="0">
                          <a:solidFill>
                            <a:srgbClr val="525252"/>
                          </a:solidFill>
                          <a:latin typeface="+mn-lt"/>
                          <a:ea typeface="+mn-ea"/>
                          <a:cs typeface="+mn-cs"/>
                        </a:rPr>
                        <a:t> Win </a:t>
                      </a:r>
                      <a:r>
                        <a:rPr lang="en-US" sz="1200" b="0" u="none" strike="noStrike" kern="1200" dirty="0">
                          <a:solidFill>
                            <a:srgbClr val="525252"/>
                          </a:solidFill>
                          <a:latin typeface="+mn-lt"/>
                          <a:ea typeface="+mn-ea"/>
                          <a:cs typeface="+mn-cs"/>
                        </a:rPr>
                        <a:t>8.1</a:t>
                      </a:r>
                      <a:r>
                        <a:rPr lang="en-US" sz="1200" b="0" u="none" strike="noStrike" kern="1200" baseline="0" dirty="0">
                          <a:solidFill>
                            <a:srgbClr val="525252"/>
                          </a:solidFill>
                          <a:latin typeface="+mn-lt"/>
                          <a:ea typeface="+mn-ea"/>
                          <a:cs typeface="+mn-cs"/>
                        </a:rPr>
                        <a:t> Enterprise features</a:t>
                      </a:r>
                      <a:endParaRPr lang="en-US" sz="1200" b="0" u="none" strike="noStrike" kern="1200" dirty="0">
                        <a:solidFill>
                          <a:srgbClr val="525252"/>
                        </a:solidFill>
                        <a:latin typeface="+mn-lt"/>
                        <a:ea typeface="Segoe UI" pitchFamily="34" charset="0"/>
                        <a:cs typeface="Segoe UI" pitchFamily="34" charset="0"/>
                      </a:endParaRPr>
                    </a:p>
                  </a:txBody>
                  <a:tcPr marL="18652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94057">
                <a:tc>
                  <a:txBody>
                    <a:bodyPr/>
                    <a:lstStyle/>
                    <a:p>
                      <a:pPr marL="233363" indent="0" algn="l" defTabSz="914363" rtl="0" eaLnBrk="1" fontAlgn="b" latinLnBrk="0" hangingPunct="1"/>
                      <a:endParaRPr lang="en-US" sz="1200" b="0" u="none" strike="noStrike" kern="1200" dirty="0">
                        <a:solidFill>
                          <a:srgbClr val="737373"/>
                        </a:solidFill>
                        <a:latin typeface="+mn-lt"/>
                        <a:ea typeface="Segoe UI" pitchFamily="34" charset="0"/>
                        <a:cs typeface="Segoe UI" pitchFamily="34" charset="0"/>
                      </a:endParaRPr>
                    </a:p>
                  </a:txBody>
                  <a:tcPr marL="18652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268356">
                <a:tc>
                  <a:txBody>
                    <a:bodyPr/>
                    <a:lstStyle/>
                    <a:p>
                      <a:pPr marL="0" lvl="0" algn="l" defTabSz="914363" rtl="0" eaLnBrk="1" fontAlgn="b" latinLnBrk="0" hangingPunct="1"/>
                      <a:r>
                        <a:rPr lang="en-US" sz="1200" b="1" u="none" strike="noStrike" kern="1200" dirty="0">
                          <a:solidFill>
                            <a:srgbClr val="0078D7"/>
                          </a:solidFill>
                          <a:latin typeface="+mn-lt"/>
                          <a:ea typeface="Segoe UI" pitchFamily="34" charset="0"/>
                          <a:cs typeface="Segoe UI" pitchFamily="34" charset="0"/>
                        </a:rPr>
                        <a:t> </a:t>
                      </a:r>
                      <a:r>
                        <a:rPr lang="en-US" sz="1200" b="1" u="none" strike="noStrike" kern="1200" dirty="0">
                          <a:solidFill>
                            <a:srgbClr val="FFFFFF"/>
                          </a:solidFill>
                          <a:latin typeface="+mn-lt"/>
                          <a:ea typeface="Segoe UI" pitchFamily="34" charset="0"/>
                          <a:cs typeface="Segoe UI" pitchFamily="34" charset="0"/>
                        </a:rPr>
                        <a:t>Windows 10: Management and Deployment </a:t>
                      </a:r>
                    </a:p>
                  </a:txBody>
                  <a:tcPr marL="18652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8D7"/>
                    </a:solidFill>
                  </a:tcPr>
                </a:tc>
                <a:extLst>
                  <a:ext uri="{0D108BD9-81ED-4DB2-BD59-A6C34878D82A}">
                    <a16:rowId xmlns:a16="http://schemas.microsoft.com/office/drawing/2014/main" val="10004"/>
                  </a:ext>
                </a:extLst>
              </a:tr>
              <a:tr h="268356">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i="0" u="none" strike="noStrike" kern="1200" dirty="0">
                          <a:solidFill>
                            <a:srgbClr val="525252"/>
                          </a:solidFill>
                          <a:latin typeface="+mn-lt"/>
                          <a:ea typeface="Segoe UI" pitchFamily="34" charset="0"/>
                          <a:cs typeface="Segoe UI" pitchFamily="34" charset="0"/>
                        </a:rPr>
                        <a:t>Side-loading of LOB apps</a:t>
                      </a:r>
                    </a:p>
                  </a:txBody>
                  <a:tcPr marL="18652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268356">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baseline="0" dirty="0">
                          <a:solidFill>
                            <a:srgbClr val="525252"/>
                          </a:solidFill>
                          <a:latin typeface="+mn-lt"/>
                          <a:ea typeface="+mn-ea"/>
                          <a:cs typeface="+mn-cs"/>
                        </a:rPr>
                        <a:t>MDM auto enrollment</a:t>
                      </a:r>
                      <a:endParaRPr lang="en-US" sz="1200" b="0" u="none" strike="noStrike" kern="1200" baseline="30000" dirty="0">
                        <a:solidFill>
                          <a:srgbClr val="525252"/>
                        </a:solidFill>
                        <a:latin typeface="+mn-lt"/>
                        <a:ea typeface="Segoe UI" pitchFamily="34" charset="0"/>
                        <a:cs typeface="Segoe UI" pitchFamily="34" charset="0"/>
                      </a:endParaRPr>
                    </a:p>
                  </a:txBody>
                  <a:tcPr marL="18652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6"/>
                  </a:ext>
                </a:extLst>
              </a:tr>
              <a:tr h="268356">
                <a:tc>
                  <a:txBody>
                    <a:bodyPr/>
                    <a:lstStyle/>
                    <a:p>
                      <a:pPr marL="233363" lvl="0" indent="0" algn="l" defTabSz="914363" rtl="0" eaLnBrk="1" fontAlgn="b" latinLnBrk="0" hangingPunct="1"/>
                      <a:r>
                        <a:rPr lang="en-US" sz="1200" b="0" u="none" strike="noStrike" kern="1200" dirty="0">
                          <a:solidFill>
                            <a:srgbClr val="525252"/>
                          </a:solidFill>
                          <a:latin typeface="+mn-lt"/>
                        </a:rPr>
                        <a:t>Azure</a:t>
                      </a:r>
                      <a:r>
                        <a:rPr lang="en-US" sz="1200" b="0" u="none" strike="noStrike" kern="1200" baseline="0" dirty="0">
                          <a:solidFill>
                            <a:srgbClr val="525252"/>
                          </a:solidFill>
                          <a:latin typeface="+mn-lt"/>
                        </a:rPr>
                        <a:t> AD Join</a:t>
                      </a:r>
                      <a:endParaRPr lang="en-US" sz="1200" b="0" u="none" strike="noStrike" kern="1200" baseline="30000" dirty="0">
                        <a:solidFill>
                          <a:srgbClr val="525252"/>
                        </a:solidFill>
                        <a:latin typeface="+mn-lt"/>
                        <a:ea typeface="Segoe UI" pitchFamily="34" charset="0"/>
                        <a:cs typeface="Segoe UI" pitchFamily="34" charset="0"/>
                      </a:endParaRPr>
                    </a:p>
                  </a:txBody>
                  <a:tcPr marL="18652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r h="268356">
                <a:tc>
                  <a:txBody>
                    <a:bodyPr/>
                    <a:lstStyle/>
                    <a:p>
                      <a:pPr marL="233363" lvl="0" indent="0" algn="l" defTabSz="914363" rtl="0" eaLnBrk="1" fontAlgn="b" latinLnBrk="0" hangingPunct="1"/>
                      <a:r>
                        <a:rPr lang="en-US" sz="1200" b="0" u="none" strike="noStrike" kern="1200" dirty="0">
                          <a:solidFill>
                            <a:srgbClr val="525252"/>
                          </a:solidFill>
                          <a:latin typeface="+mn-lt"/>
                          <a:ea typeface="Segoe UI" pitchFamily="34" charset="0"/>
                          <a:cs typeface="Segoe UI" pitchFamily="34" charset="0"/>
                        </a:rPr>
                        <a:t>The Business Store</a:t>
                      </a:r>
                      <a:endParaRPr lang="en-US" sz="1200" b="0" u="none" strike="noStrike" kern="1200" baseline="30000" dirty="0">
                        <a:solidFill>
                          <a:srgbClr val="525252"/>
                        </a:solidFill>
                        <a:latin typeface="+mn-lt"/>
                        <a:ea typeface="Segoe UI" pitchFamily="34" charset="0"/>
                        <a:cs typeface="Segoe UI" pitchFamily="34" charset="0"/>
                      </a:endParaRPr>
                    </a:p>
                  </a:txBody>
                  <a:tcPr marL="18652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8"/>
                  </a:ext>
                </a:extLst>
              </a:tr>
              <a:tr h="268356">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dirty="0">
                          <a:solidFill>
                            <a:srgbClr val="525252"/>
                          </a:solidFill>
                          <a:latin typeface="+mn-lt"/>
                          <a:ea typeface="Segoe UI" pitchFamily="34" charset="0"/>
                          <a:cs typeface="Segoe UI" pitchFamily="34" charset="0"/>
                        </a:rPr>
                        <a:t>Private Catalog </a:t>
                      </a:r>
                      <a:endParaRPr lang="en-US" sz="1200" b="0" u="none" strike="noStrike" kern="1200" baseline="30000" dirty="0">
                        <a:solidFill>
                          <a:srgbClr val="525252"/>
                        </a:solidFill>
                        <a:latin typeface="+mn-lt"/>
                        <a:ea typeface="Segoe UI" pitchFamily="34" charset="0"/>
                        <a:cs typeface="Segoe UI" pitchFamily="34" charset="0"/>
                      </a:endParaRPr>
                    </a:p>
                  </a:txBody>
                  <a:tcPr marL="18652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9"/>
                  </a:ext>
                </a:extLst>
              </a:tr>
              <a:tr h="268356">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dirty="0">
                          <a:solidFill>
                            <a:srgbClr val="525252"/>
                          </a:solidFill>
                          <a:latin typeface="+mn-lt"/>
                          <a:ea typeface="Segoe UI" pitchFamily="34" charset="0"/>
                          <a:cs typeface="Segoe UI" pitchFamily="34" charset="0"/>
                        </a:rPr>
                        <a:t>Granular UX Control and Lockdown</a:t>
                      </a:r>
                    </a:p>
                  </a:txBody>
                  <a:tcPr marL="18652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10"/>
                  </a:ext>
                </a:extLst>
              </a:tr>
              <a:tr h="194057">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endParaRPr lang="en-US" sz="1200" b="0" u="none" strike="noStrike" kern="1200" dirty="0">
                        <a:solidFill>
                          <a:srgbClr val="737373"/>
                        </a:solidFill>
                        <a:latin typeface="+mn-lt"/>
                        <a:ea typeface="Segoe UI" pitchFamily="34" charset="0"/>
                        <a:cs typeface="Segoe UI" pitchFamily="34" charset="0"/>
                      </a:endParaRPr>
                    </a:p>
                  </a:txBody>
                  <a:tcPr marL="18652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1"/>
                  </a:ext>
                </a:extLst>
              </a:tr>
              <a:tr h="275248">
                <a:tc>
                  <a:txBody>
                    <a:bodyPr/>
                    <a:lstStyle/>
                    <a:p>
                      <a:pPr marL="0" marR="0" lvl="0" indent="0" algn="l" defTabSz="914363" rtl="0" eaLnBrk="1" fontAlgn="b" latinLnBrk="0" hangingPunct="1">
                        <a:lnSpc>
                          <a:spcPct val="100000"/>
                        </a:lnSpc>
                        <a:spcBef>
                          <a:spcPts val="0"/>
                        </a:spcBef>
                        <a:spcAft>
                          <a:spcPts val="0"/>
                        </a:spcAft>
                        <a:buClrTx/>
                        <a:buSzTx/>
                        <a:buFontTx/>
                        <a:buNone/>
                        <a:tabLst/>
                        <a:defRPr/>
                      </a:pPr>
                      <a:r>
                        <a:rPr lang="en-US" sz="1200" b="1" u="none" strike="noStrike" kern="1200" dirty="0">
                          <a:solidFill>
                            <a:srgbClr val="FFFFFF"/>
                          </a:solidFill>
                          <a:latin typeface="+mn-lt"/>
                          <a:ea typeface="Segoe UI" pitchFamily="34" charset="0"/>
                          <a:cs typeface="Segoe UI" pitchFamily="34" charset="0"/>
                        </a:rPr>
                        <a:t>Windows 10: Security</a:t>
                      </a:r>
                    </a:p>
                  </a:txBody>
                  <a:tcPr marL="18652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8D7"/>
                    </a:solidFill>
                  </a:tcPr>
                </a:tc>
                <a:extLst>
                  <a:ext uri="{0D108BD9-81ED-4DB2-BD59-A6C34878D82A}">
                    <a16:rowId xmlns:a16="http://schemas.microsoft.com/office/drawing/2014/main" val="10012"/>
                  </a:ext>
                </a:extLst>
              </a:tr>
              <a:tr h="268356">
                <a:tc>
                  <a:txBody>
                    <a:bodyPr/>
                    <a:lstStyle/>
                    <a:p>
                      <a:pPr marL="119063" lvl="0" indent="0" algn="l" defTabSz="914363" rtl="0" eaLnBrk="1" fontAlgn="b" latinLnBrk="0" hangingPunct="1"/>
                      <a:r>
                        <a:rPr lang="en-US" sz="1200" b="0" u="none" strike="noStrike" kern="1200" baseline="0" dirty="0">
                          <a:solidFill>
                            <a:srgbClr val="525252"/>
                          </a:solidFill>
                          <a:latin typeface="+mn-lt"/>
                          <a:ea typeface="Segoe UI" pitchFamily="34" charset="0"/>
                          <a:cs typeface="Segoe UI" pitchFamily="34" charset="0"/>
                        </a:rPr>
                        <a:t>Microsoft Passport</a:t>
                      </a:r>
                      <a:endParaRPr lang="en-US" sz="1200" b="0" u="none" strike="noStrike" kern="1200" baseline="30000" dirty="0">
                        <a:solidFill>
                          <a:srgbClr val="525252"/>
                        </a:solidFill>
                        <a:latin typeface="+mn-lt"/>
                        <a:ea typeface="Segoe UI" pitchFamily="34" charset="0"/>
                        <a:cs typeface="Segoe UI" pitchFamily="34" charset="0"/>
                      </a:endParaRPr>
                    </a:p>
                  </a:txBody>
                  <a:tcPr marL="18652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3"/>
                  </a:ext>
                </a:extLst>
              </a:tr>
              <a:tr h="268356">
                <a:tc>
                  <a:txBody>
                    <a:bodyPr/>
                    <a:lstStyle/>
                    <a:p>
                      <a:pPr marL="119063" lvl="0" indent="0" algn="l" defTabSz="914363" rtl="0" eaLnBrk="1" fontAlgn="b" latinLnBrk="0" hangingPunct="1"/>
                      <a:r>
                        <a:rPr lang="en-US" sz="1200" b="0" u="none" strike="noStrike" kern="1200" baseline="0" dirty="0">
                          <a:solidFill>
                            <a:srgbClr val="525252"/>
                          </a:solidFill>
                          <a:latin typeface="+mn-lt"/>
                          <a:ea typeface="Segoe UI" pitchFamily="34" charset="0"/>
                          <a:cs typeface="Segoe UI" pitchFamily="34" charset="0"/>
                        </a:rPr>
                        <a:t>Enterprise Data Protection (EDP)</a:t>
                      </a:r>
                      <a:endParaRPr lang="en-US" sz="1200" b="0" u="none" strike="noStrike" kern="1200" baseline="30000" dirty="0">
                        <a:solidFill>
                          <a:srgbClr val="525252"/>
                        </a:solidFill>
                        <a:latin typeface="+mn-lt"/>
                        <a:ea typeface="Segoe UI" pitchFamily="34" charset="0"/>
                        <a:cs typeface="Segoe UI" pitchFamily="34" charset="0"/>
                      </a:endParaRPr>
                    </a:p>
                  </a:txBody>
                  <a:tcPr marL="18652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4"/>
                  </a:ext>
                </a:extLst>
              </a:tr>
              <a:tr h="268356">
                <a:tc>
                  <a:txBody>
                    <a:bodyPr/>
                    <a:lstStyle/>
                    <a:p>
                      <a:pPr marL="119063" lvl="0" indent="0" algn="l" defTabSz="914363" rtl="0" eaLnBrk="1" fontAlgn="b" latinLnBrk="0" hangingPunct="1"/>
                      <a:r>
                        <a:rPr lang="en-US" sz="1200" b="0" u="none" strike="noStrike" kern="1200" baseline="0" dirty="0">
                          <a:solidFill>
                            <a:srgbClr val="525252"/>
                          </a:solidFill>
                          <a:latin typeface="+mn-lt"/>
                          <a:ea typeface="Segoe UI" pitchFamily="34" charset="0"/>
                          <a:cs typeface="Segoe UI" pitchFamily="34" charset="0"/>
                        </a:rPr>
                        <a:t>Pass the Hash Mitigations (using Virtual Secure Mode)</a:t>
                      </a:r>
                      <a:endParaRPr lang="en-US" sz="1200" b="0" u="none" strike="noStrike" kern="1200" baseline="30000" dirty="0">
                        <a:solidFill>
                          <a:srgbClr val="525252"/>
                        </a:solidFill>
                        <a:latin typeface="+mn-lt"/>
                        <a:ea typeface="Segoe UI" pitchFamily="34" charset="0"/>
                        <a:cs typeface="Segoe UI" pitchFamily="34" charset="0"/>
                      </a:endParaRPr>
                    </a:p>
                  </a:txBody>
                  <a:tcPr marL="18652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5"/>
                  </a:ext>
                </a:extLst>
              </a:tr>
              <a:tr h="268356">
                <a:tc>
                  <a:txBody>
                    <a:bodyPr/>
                    <a:lstStyle/>
                    <a:p>
                      <a:pPr marL="119063" lvl="0" indent="0" algn="l" defTabSz="914363" rtl="0" eaLnBrk="1" fontAlgn="b" latinLnBrk="0" hangingPunct="1"/>
                      <a:r>
                        <a:rPr lang="en-US" sz="1200" b="0" u="none" strike="noStrike" kern="1200" dirty="0">
                          <a:solidFill>
                            <a:srgbClr val="525252"/>
                          </a:solidFill>
                          <a:latin typeface="+mn-lt"/>
                          <a:ea typeface="+mn-ea"/>
                          <a:cs typeface="+mn-cs"/>
                        </a:rPr>
                        <a:t>Device</a:t>
                      </a:r>
                      <a:r>
                        <a:rPr lang="en-US" sz="1200" b="0" u="none" strike="noStrike" kern="1200" baseline="0" dirty="0">
                          <a:solidFill>
                            <a:srgbClr val="525252"/>
                          </a:solidFill>
                          <a:latin typeface="+mn-lt"/>
                          <a:ea typeface="+mn-ea"/>
                          <a:cs typeface="+mn-cs"/>
                        </a:rPr>
                        <a:t> Guard </a:t>
                      </a:r>
                      <a:endParaRPr lang="en-US" sz="1200" b="0" u="none" strike="noStrike" kern="1200" dirty="0">
                        <a:solidFill>
                          <a:srgbClr val="525252"/>
                        </a:solidFill>
                        <a:latin typeface="+mn-lt"/>
                        <a:ea typeface="Segoe UI" pitchFamily="34" charset="0"/>
                        <a:cs typeface="Segoe UI" pitchFamily="34" charset="0"/>
                      </a:endParaRPr>
                    </a:p>
                  </a:txBody>
                  <a:tcPr marL="18652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6"/>
                  </a:ext>
                </a:extLst>
              </a:tr>
              <a:tr h="194057">
                <a:tc>
                  <a:txBody>
                    <a:bodyPr/>
                    <a:lstStyle/>
                    <a:p>
                      <a:pPr marL="119063" lvl="0" indent="0" algn="l" defTabSz="914363" rtl="0" eaLnBrk="1" fontAlgn="b" latinLnBrk="0" hangingPunct="1"/>
                      <a:endParaRPr lang="en-US" sz="1200" b="0" u="none" strike="noStrike" kern="1200" dirty="0">
                        <a:solidFill>
                          <a:srgbClr val="737373"/>
                        </a:solidFill>
                        <a:latin typeface="+mn-lt"/>
                        <a:ea typeface="Segoe UI" pitchFamily="34" charset="0"/>
                        <a:cs typeface="Segoe UI" pitchFamily="34" charset="0"/>
                      </a:endParaRPr>
                    </a:p>
                  </a:txBody>
                  <a:tcPr marL="18652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7"/>
                  </a:ext>
                </a:extLst>
              </a:tr>
              <a:tr h="268356">
                <a:tc>
                  <a:txBody>
                    <a:bodyPr/>
                    <a:lstStyle/>
                    <a:p>
                      <a:pPr marL="0" marR="0" lvl="0" indent="0" algn="l" defTabSz="914363" rtl="0" eaLnBrk="1" fontAlgn="b" latinLnBrk="0" hangingPunct="1">
                        <a:lnSpc>
                          <a:spcPct val="100000"/>
                        </a:lnSpc>
                        <a:spcBef>
                          <a:spcPts val="0"/>
                        </a:spcBef>
                        <a:spcAft>
                          <a:spcPts val="0"/>
                        </a:spcAft>
                        <a:buClrTx/>
                        <a:buSzTx/>
                        <a:buFontTx/>
                        <a:buNone/>
                        <a:tabLst/>
                        <a:defRPr/>
                      </a:pPr>
                      <a:r>
                        <a:rPr lang="en-US" sz="1200" b="1" u="none" strike="noStrike" kern="1200" dirty="0">
                          <a:solidFill>
                            <a:srgbClr val="FFFFFF"/>
                          </a:solidFill>
                          <a:latin typeface="+mn-lt"/>
                          <a:ea typeface="Segoe UI" pitchFamily="34" charset="0"/>
                          <a:cs typeface="Segoe UI" pitchFamily="34" charset="0"/>
                        </a:rPr>
                        <a:t>Windows 10: Windows</a:t>
                      </a:r>
                      <a:r>
                        <a:rPr lang="en-US" sz="1200" b="1" u="none" strike="noStrike" kern="1200" baseline="0" dirty="0">
                          <a:solidFill>
                            <a:srgbClr val="FFFFFF"/>
                          </a:solidFill>
                          <a:latin typeface="+mn-lt"/>
                          <a:ea typeface="Segoe UI" pitchFamily="34" charset="0"/>
                          <a:cs typeface="Segoe UI" pitchFamily="34" charset="0"/>
                        </a:rPr>
                        <a:t> as a Service</a:t>
                      </a:r>
                      <a:r>
                        <a:rPr lang="en-US" sz="1200" b="1" u="none" strike="noStrike" kern="1200" dirty="0">
                          <a:solidFill>
                            <a:srgbClr val="FFFFFF"/>
                          </a:solidFill>
                          <a:latin typeface="+mn-lt"/>
                          <a:ea typeface="Segoe UI" pitchFamily="34" charset="0"/>
                          <a:cs typeface="Segoe UI" pitchFamily="34" charset="0"/>
                        </a:rPr>
                        <a:t>, Support, and Entitlements</a:t>
                      </a:r>
                    </a:p>
                  </a:txBody>
                  <a:tcPr marL="18652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8D7"/>
                    </a:solidFill>
                  </a:tcPr>
                </a:tc>
                <a:extLst>
                  <a:ext uri="{0D108BD9-81ED-4DB2-BD59-A6C34878D82A}">
                    <a16:rowId xmlns:a16="http://schemas.microsoft.com/office/drawing/2014/main" val="10018"/>
                  </a:ext>
                </a:extLst>
              </a:tr>
              <a:tr h="268356">
                <a:tc>
                  <a:txBody>
                    <a:bodyPr/>
                    <a:lstStyle/>
                    <a:p>
                      <a:pPr marL="119063" lvl="0" indent="0" algn="l" defTabSz="914363" rtl="0" eaLnBrk="1" fontAlgn="b" latinLnBrk="0" hangingPunct="1"/>
                      <a:r>
                        <a:rPr lang="en-US" sz="1200" b="0" u="none" strike="noStrike" kern="1200" dirty="0">
                          <a:solidFill>
                            <a:srgbClr val="525252"/>
                          </a:solidFill>
                          <a:latin typeface="+mn-lt"/>
                          <a:ea typeface="+mn-ea"/>
                          <a:cs typeface="+mn-cs"/>
                        </a:rPr>
                        <a:t>Windows Update for Business and Current</a:t>
                      </a:r>
                      <a:r>
                        <a:rPr lang="en-US" sz="1200" b="0" u="none" strike="noStrike" kern="1200" baseline="0" dirty="0">
                          <a:solidFill>
                            <a:srgbClr val="525252"/>
                          </a:solidFill>
                          <a:latin typeface="+mn-lt"/>
                          <a:ea typeface="+mn-ea"/>
                          <a:cs typeface="+mn-cs"/>
                        </a:rPr>
                        <a:t> Branch for Business</a:t>
                      </a:r>
                      <a:endParaRPr lang="en-US" sz="1200" b="0" u="none" strike="noStrike" kern="1200" dirty="0">
                        <a:solidFill>
                          <a:srgbClr val="525252"/>
                        </a:solidFill>
                        <a:latin typeface="+mn-lt"/>
                        <a:ea typeface="Segoe UI" pitchFamily="34" charset="0"/>
                        <a:cs typeface="Segoe UI" pitchFamily="34" charset="0"/>
                      </a:endParaRPr>
                    </a:p>
                  </a:txBody>
                  <a:tcPr marL="18652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9"/>
                  </a:ext>
                </a:extLst>
              </a:tr>
              <a:tr h="268356">
                <a:tc>
                  <a:txBody>
                    <a:bodyPr/>
                    <a:lstStyle/>
                    <a:p>
                      <a:pPr marL="119063" lvl="0" indent="0" algn="l" defTabSz="914363" rtl="0" eaLnBrk="1" fontAlgn="b" latinLnBrk="0" hangingPunct="1"/>
                      <a:r>
                        <a:rPr lang="en-US" sz="1200" b="0" u="none" strike="noStrike" kern="1200" dirty="0">
                          <a:solidFill>
                            <a:srgbClr val="525252"/>
                          </a:solidFill>
                          <a:latin typeface="+mn-lt"/>
                          <a:ea typeface="Segoe UI" pitchFamily="34" charset="0"/>
                          <a:cs typeface="Segoe UI" pitchFamily="34" charset="0"/>
                        </a:rPr>
                        <a:t>Access</a:t>
                      </a:r>
                      <a:r>
                        <a:rPr lang="en-US" sz="1200" b="0" u="none" strike="noStrike" kern="1200" baseline="0" dirty="0">
                          <a:solidFill>
                            <a:srgbClr val="525252"/>
                          </a:solidFill>
                          <a:latin typeface="+mn-lt"/>
                          <a:ea typeface="Segoe UI" pitchFamily="34" charset="0"/>
                          <a:cs typeface="Segoe UI" pitchFamily="34" charset="0"/>
                        </a:rPr>
                        <a:t> to Long Term Servicing Branch</a:t>
                      </a:r>
                      <a:endParaRPr lang="en-US" sz="1200" b="0" u="none" strike="noStrike" kern="1200" dirty="0">
                        <a:solidFill>
                          <a:srgbClr val="525252"/>
                        </a:solidFill>
                        <a:latin typeface="+mn-lt"/>
                        <a:ea typeface="Segoe UI" pitchFamily="34" charset="0"/>
                        <a:cs typeface="Segoe UI" pitchFamily="34" charset="0"/>
                      </a:endParaRPr>
                    </a:p>
                  </a:txBody>
                  <a:tcPr marL="18652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20"/>
                  </a:ext>
                </a:extLst>
              </a:tr>
            </a:tbl>
          </a:graphicData>
        </a:graphic>
      </p:graphicFrame>
      <p:sp>
        <p:nvSpPr>
          <p:cNvPr id="2" name="Rectangle 1"/>
          <p:cNvSpPr/>
          <p:nvPr/>
        </p:nvSpPr>
        <p:spPr bwMode="auto">
          <a:xfrm>
            <a:off x="5262214" y="875377"/>
            <a:ext cx="1510218" cy="295001"/>
          </a:xfrm>
          <a:prstGeom prst="rect">
            <a:avLst/>
          </a:prstGeom>
          <a:solidFill>
            <a:srgbClr val="737373"/>
          </a:solidFill>
          <a:ln w="9525" cap="flat" cmpd="sng" algn="ctr">
            <a:noFill/>
            <a:prstDash val="solid"/>
            <a:round/>
            <a:headEnd type="none" w="med" len="med"/>
            <a:tailEnd type="none" w="med" len="med"/>
          </a:ln>
          <a:effectLst/>
        </p:spPr>
        <p:txBody>
          <a:bodyPr vert="horz" wrap="square" lIns="93256" tIns="93256" rIns="93256" bIns="93256"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a:ea typeface="+mn-ea"/>
                <a:cs typeface="+mn-cs"/>
              </a:rPr>
              <a:t>Home</a:t>
            </a:r>
          </a:p>
        </p:txBody>
      </p:sp>
      <p:sp>
        <p:nvSpPr>
          <p:cNvPr id="8" name="Rectangle 7"/>
          <p:cNvSpPr/>
          <p:nvPr/>
        </p:nvSpPr>
        <p:spPr bwMode="auto">
          <a:xfrm>
            <a:off x="6811536" y="875377"/>
            <a:ext cx="1510218" cy="295001"/>
          </a:xfrm>
          <a:prstGeom prst="rect">
            <a:avLst/>
          </a:prstGeom>
          <a:solidFill>
            <a:srgbClr val="737373"/>
          </a:solidFill>
          <a:ln w="9525" cap="flat" cmpd="sng" algn="ctr">
            <a:noFill/>
            <a:prstDash val="solid"/>
            <a:round/>
            <a:headEnd type="none" w="med" len="med"/>
            <a:tailEnd type="none" w="med" len="med"/>
          </a:ln>
          <a:effectLst/>
        </p:spPr>
        <p:txBody>
          <a:bodyPr vert="horz" wrap="square" lIns="93256" tIns="93256" rIns="93256" bIns="93256"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a:ea typeface="+mn-ea"/>
                <a:cs typeface="+mn-cs"/>
              </a:rPr>
              <a:t>Pro</a:t>
            </a:r>
          </a:p>
        </p:txBody>
      </p:sp>
      <p:sp>
        <p:nvSpPr>
          <p:cNvPr id="9" name="Rectangle 8"/>
          <p:cNvSpPr/>
          <p:nvPr/>
        </p:nvSpPr>
        <p:spPr bwMode="auto">
          <a:xfrm>
            <a:off x="8367568" y="875377"/>
            <a:ext cx="1510218" cy="295001"/>
          </a:xfrm>
          <a:prstGeom prst="rect">
            <a:avLst/>
          </a:prstGeom>
          <a:solidFill>
            <a:srgbClr val="737373"/>
          </a:solidFill>
          <a:ln w="9525" cap="flat" cmpd="sng" algn="ctr">
            <a:noFill/>
            <a:prstDash val="solid"/>
            <a:round/>
            <a:headEnd type="none" w="med" len="med"/>
            <a:tailEnd type="none" w="med" len="med"/>
          </a:ln>
          <a:effectLst/>
        </p:spPr>
        <p:txBody>
          <a:bodyPr vert="horz" wrap="square" lIns="93256" tIns="93256" rIns="93256" bIns="93256"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a:ea typeface="+mn-ea"/>
                <a:cs typeface="+mn-cs"/>
              </a:rPr>
              <a:t>Enterprise</a:t>
            </a:r>
          </a:p>
        </p:txBody>
      </p:sp>
      <p:grpSp>
        <p:nvGrpSpPr>
          <p:cNvPr id="83" name="Group 82"/>
          <p:cNvGrpSpPr/>
          <p:nvPr/>
        </p:nvGrpSpPr>
        <p:grpSpPr>
          <a:xfrm>
            <a:off x="5981614" y="2542865"/>
            <a:ext cx="167892" cy="167869"/>
            <a:chOff x="4329311" y="821451"/>
            <a:chExt cx="232716" cy="232716"/>
          </a:xfrm>
          <a:solidFill>
            <a:schemeClr val="tx1"/>
          </a:solidFill>
        </p:grpSpPr>
        <p:sp>
          <p:nvSpPr>
            <p:cNvPr id="84" name="Oval 83"/>
            <p:cNvSpPr/>
            <p:nvPr/>
          </p:nvSpPr>
          <p:spPr bwMode="auto">
            <a:xfrm>
              <a:off x="4329311" y="821451"/>
              <a:ext cx="232716" cy="232716"/>
            </a:xfrm>
            <a:prstGeom prst="ellipse">
              <a:avLst/>
            </a:prstGeom>
            <a:grp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sp>
          <p:nvSpPr>
            <p:cNvPr id="85" name="Freeform 84"/>
            <p:cNvSpPr/>
            <p:nvPr/>
          </p:nvSpPr>
          <p:spPr bwMode="auto">
            <a:xfrm>
              <a:off x="4377275" y="881406"/>
              <a:ext cx="136787" cy="112805"/>
            </a:xfrm>
            <a:custGeom>
              <a:avLst/>
              <a:gdLst>
                <a:gd name="connsiteX0" fmla="*/ 0 w 914400"/>
                <a:gd name="connsiteY0" fmla="*/ 387350 h 800100"/>
                <a:gd name="connsiteX1" fmla="*/ 139700 w 914400"/>
                <a:gd name="connsiteY1" fmla="*/ 273050 h 800100"/>
                <a:gd name="connsiteX2" fmla="*/ 330200 w 914400"/>
                <a:gd name="connsiteY2" fmla="*/ 520700 h 800100"/>
                <a:gd name="connsiteX3" fmla="*/ 793750 w 914400"/>
                <a:gd name="connsiteY3" fmla="*/ 0 h 800100"/>
                <a:gd name="connsiteX4" fmla="*/ 914400 w 914400"/>
                <a:gd name="connsiteY4" fmla="*/ 101600 h 800100"/>
                <a:gd name="connsiteX5" fmla="*/ 412750 w 914400"/>
                <a:gd name="connsiteY5" fmla="*/ 800100 h 800100"/>
                <a:gd name="connsiteX6" fmla="*/ 349250 w 914400"/>
                <a:gd name="connsiteY6" fmla="*/ 787400 h 800100"/>
                <a:gd name="connsiteX7" fmla="*/ 0 w 914400"/>
                <a:gd name="connsiteY7" fmla="*/ 387350 h 800100"/>
                <a:gd name="connsiteX0" fmla="*/ 0 w 914400"/>
                <a:gd name="connsiteY0" fmla="*/ 387350 h 787400"/>
                <a:gd name="connsiteX1" fmla="*/ 139700 w 914400"/>
                <a:gd name="connsiteY1" fmla="*/ 273050 h 787400"/>
                <a:gd name="connsiteX2" fmla="*/ 330200 w 914400"/>
                <a:gd name="connsiteY2" fmla="*/ 520700 h 787400"/>
                <a:gd name="connsiteX3" fmla="*/ 793750 w 914400"/>
                <a:gd name="connsiteY3" fmla="*/ 0 h 787400"/>
                <a:gd name="connsiteX4" fmla="*/ 914400 w 914400"/>
                <a:gd name="connsiteY4" fmla="*/ 101600 h 787400"/>
                <a:gd name="connsiteX5" fmla="*/ 349250 w 914400"/>
                <a:gd name="connsiteY5" fmla="*/ 787400 h 787400"/>
                <a:gd name="connsiteX6" fmla="*/ 0 w 914400"/>
                <a:gd name="connsiteY6" fmla="*/ 387350 h 787400"/>
                <a:gd name="connsiteX0" fmla="*/ 0 w 914400"/>
                <a:gd name="connsiteY0" fmla="*/ 387350 h 831850"/>
                <a:gd name="connsiteX1" fmla="*/ 139700 w 914400"/>
                <a:gd name="connsiteY1" fmla="*/ 273050 h 831850"/>
                <a:gd name="connsiteX2" fmla="*/ 330200 w 914400"/>
                <a:gd name="connsiteY2" fmla="*/ 520700 h 831850"/>
                <a:gd name="connsiteX3" fmla="*/ 793750 w 914400"/>
                <a:gd name="connsiteY3" fmla="*/ 0 h 831850"/>
                <a:gd name="connsiteX4" fmla="*/ 914400 w 914400"/>
                <a:gd name="connsiteY4" fmla="*/ 101600 h 831850"/>
                <a:gd name="connsiteX5" fmla="*/ 355600 w 914400"/>
                <a:gd name="connsiteY5" fmla="*/ 831850 h 831850"/>
                <a:gd name="connsiteX6" fmla="*/ 0 w 914400"/>
                <a:gd name="connsiteY6" fmla="*/ 387350 h 831850"/>
                <a:gd name="connsiteX0" fmla="*/ 0 w 971550"/>
                <a:gd name="connsiteY0" fmla="*/ 387350 h 831850"/>
                <a:gd name="connsiteX1" fmla="*/ 139700 w 971550"/>
                <a:gd name="connsiteY1" fmla="*/ 273050 h 831850"/>
                <a:gd name="connsiteX2" fmla="*/ 330200 w 971550"/>
                <a:gd name="connsiteY2" fmla="*/ 5207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1550"/>
                <a:gd name="connsiteY0" fmla="*/ 387350 h 831850"/>
                <a:gd name="connsiteX1" fmla="*/ 139700 w 971550"/>
                <a:gd name="connsiteY1" fmla="*/ 273050 h 831850"/>
                <a:gd name="connsiteX2" fmla="*/ 361950 w 971550"/>
                <a:gd name="connsiteY2" fmla="*/ 5080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7900"/>
                <a:gd name="connsiteY0" fmla="*/ 412750 h 831850"/>
                <a:gd name="connsiteX1" fmla="*/ 146050 w 977900"/>
                <a:gd name="connsiteY1" fmla="*/ 273050 h 831850"/>
                <a:gd name="connsiteX2" fmla="*/ 368300 w 977900"/>
                <a:gd name="connsiteY2" fmla="*/ 508000 h 831850"/>
                <a:gd name="connsiteX3" fmla="*/ 800100 w 977900"/>
                <a:gd name="connsiteY3" fmla="*/ 0 h 831850"/>
                <a:gd name="connsiteX4" fmla="*/ 977900 w 977900"/>
                <a:gd name="connsiteY4" fmla="*/ 101600 h 831850"/>
                <a:gd name="connsiteX5" fmla="*/ 361950 w 977900"/>
                <a:gd name="connsiteY5" fmla="*/ 831850 h 831850"/>
                <a:gd name="connsiteX6" fmla="*/ 0 w 977900"/>
                <a:gd name="connsiteY6" fmla="*/ 412750 h 831850"/>
                <a:gd name="connsiteX0" fmla="*/ 0 w 977900"/>
                <a:gd name="connsiteY0" fmla="*/ 412750 h 806450"/>
                <a:gd name="connsiteX1" fmla="*/ 146050 w 977900"/>
                <a:gd name="connsiteY1" fmla="*/ 273050 h 806450"/>
                <a:gd name="connsiteX2" fmla="*/ 368300 w 977900"/>
                <a:gd name="connsiteY2" fmla="*/ 508000 h 806450"/>
                <a:gd name="connsiteX3" fmla="*/ 800100 w 977900"/>
                <a:gd name="connsiteY3" fmla="*/ 0 h 806450"/>
                <a:gd name="connsiteX4" fmla="*/ 977900 w 977900"/>
                <a:gd name="connsiteY4" fmla="*/ 101600 h 806450"/>
                <a:gd name="connsiteX5" fmla="*/ 381000 w 977900"/>
                <a:gd name="connsiteY5" fmla="*/ 806450 h 806450"/>
                <a:gd name="connsiteX6" fmla="*/ 0 w 977900"/>
                <a:gd name="connsiteY6" fmla="*/ 41275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00" h="806450">
                  <a:moveTo>
                    <a:pt x="0" y="412750"/>
                  </a:moveTo>
                  <a:lnTo>
                    <a:pt x="146050" y="273050"/>
                  </a:lnTo>
                  <a:lnTo>
                    <a:pt x="368300" y="508000"/>
                  </a:lnTo>
                  <a:lnTo>
                    <a:pt x="800100" y="0"/>
                  </a:lnTo>
                  <a:lnTo>
                    <a:pt x="977900" y="101600"/>
                  </a:lnTo>
                  <a:lnTo>
                    <a:pt x="381000" y="806450"/>
                  </a:lnTo>
                  <a:lnTo>
                    <a:pt x="0" y="412750"/>
                  </a:lnTo>
                  <a:close/>
                </a:path>
              </a:pathLst>
            </a:custGeom>
            <a:solidFill>
              <a:schemeClr val="bg1"/>
            </a:solid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grpSp>
      <p:sp>
        <p:nvSpPr>
          <p:cNvPr id="90" name="Rectangle 89"/>
          <p:cNvSpPr/>
          <p:nvPr/>
        </p:nvSpPr>
        <p:spPr bwMode="auto">
          <a:xfrm>
            <a:off x="9877786" y="1220542"/>
            <a:ext cx="2122791" cy="275517"/>
          </a:xfrm>
          <a:prstGeom prst="rect">
            <a:avLst/>
          </a:prstGeom>
          <a:solidFill>
            <a:schemeClr val="accent2"/>
          </a:solidFill>
          <a:ln w="9525" cap="flat" cmpd="sng" algn="ctr">
            <a:noFill/>
            <a:prstDash val="solid"/>
            <a:round/>
            <a:headEnd type="none" w="med" len="med"/>
            <a:tailEnd type="none" w="med" len="med"/>
          </a:ln>
          <a:effectLst/>
        </p:spPr>
        <p:txBody>
          <a:bodyPr vert="horz" wrap="square" lIns="93256" tIns="93256" rIns="93256" bIns="93256"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a:ea typeface="+mn-ea"/>
                <a:cs typeface="+mn-cs"/>
              </a:rPr>
              <a:t>EMS</a:t>
            </a:r>
          </a:p>
        </p:txBody>
      </p:sp>
      <p:sp>
        <p:nvSpPr>
          <p:cNvPr id="3" name="Rectangle 2"/>
          <p:cNvSpPr/>
          <p:nvPr/>
        </p:nvSpPr>
        <p:spPr>
          <a:xfrm>
            <a:off x="9922558" y="1496060"/>
            <a:ext cx="2078020" cy="518832"/>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3269" tIns="93269" rIns="93269" bIns="93269"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050"/>
                </a:solidFill>
                <a:effectLst/>
                <a:uLnTx/>
                <a:uFillTx/>
                <a:latin typeface="Segoe UI"/>
                <a:ea typeface="+mn-ea"/>
                <a:cs typeface="+mn-cs"/>
              </a:rPr>
              <a:t>Management with Intune or ConfigMgr</a:t>
            </a:r>
          </a:p>
        </p:txBody>
      </p:sp>
      <p:sp>
        <p:nvSpPr>
          <p:cNvPr id="91" name="Rectangle 90"/>
          <p:cNvSpPr/>
          <p:nvPr/>
        </p:nvSpPr>
        <p:spPr>
          <a:xfrm>
            <a:off x="9922558" y="2497683"/>
            <a:ext cx="2078020" cy="260896"/>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3269" tIns="93269" rIns="93269" bIns="93269"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050"/>
                </a:solidFill>
                <a:effectLst/>
                <a:uLnTx/>
                <a:uFillTx/>
                <a:latin typeface="Segoe UI"/>
                <a:ea typeface="+mn-ea"/>
                <a:cs typeface="+mn-cs"/>
              </a:rPr>
              <a:t>Intune</a:t>
            </a:r>
          </a:p>
        </p:txBody>
      </p:sp>
      <p:sp>
        <p:nvSpPr>
          <p:cNvPr id="92" name="Rectangle 91"/>
          <p:cNvSpPr/>
          <p:nvPr/>
        </p:nvSpPr>
        <p:spPr>
          <a:xfrm>
            <a:off x="9922558" y="2799113"/>
            <a:ext cx="2078020" cy="468409"/>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3269" tIns="93269" rIns="93269" bIns="93269"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050"/>
                </a:solidFill>
                <a:effectLst/>
                <a:uLnTx/>
                <a:uFillTx/>
                <a:latin typeface="Segoe UI"/>
                <a:ea typeface="+mn-ea"/>
                <a:cs typeface="+mn-cs"/>
              </a:rPr>
              <a:t>MDM auto enrollment requires Azure AD Premium.</a:t>
            </a:r>
          </a:p>
        </p:txBody>
      </p:sp>
      <p:sp>
        <p:nvSpPr>
          <p:cNvPr id="94" name="Rectangle 93"/>
          <p:cNvSpPr/>
          <p:nvPr/>
        </p:nvSpPr>
        <p:spPr>
          <a:xfrm>
            <a:off x="9922558" y="3313151"/>
            <a:ext cx="2078020" cy="769128"/>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3269" tIns="93269" rIns="93269" bIns="93269"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050"/>
                </a:solidFill>
                <a:effectLst/>
                <a:uLnTx/>
                <a:uFillTx/>
                <a:latin typeface="Segoe UI"/>
                <a:ea typeface="+mn-ea"/>
                <a:cs typeface="+mn-cs"/>
              </a:rPr>
              <a:t>Management and app delivery via Intune </a:t>
            </a: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050"/>
                </a:solidFill>
                <a:effectLst/>
                <a:uLnTx/>
                <a:uFillTx/>
                <a:latin typeface="Segoe UI"/>
                <a:ea typeface="+mn-ea"/>
                <a:cs typeface="+mn-cs"/>
              </a:rPr>
              <a:t>Advanced management via Intune Company Portal</a:t>
            </a:r>
          </a:p>
        </p:txBody>
      </p:sp>
      <p:sp>
        <p:nvSpPr>
          <p:cNvPr id="95" name="Rectangle 94"/>
          <p:cNvSpPr/>
          <p:nvPr/>
        </p:nvSpPr>
        <p:spPr>
          <a:xfrm>
            <a:off x="9922558" y="4609328"/>
            <a:ext cx="2078020" cy="1016907"/>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3269" tIns="93269" rIns="93269" bIns="93269"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612"/>
              </a:spcAft>
              <a:buClrTx/>
              <a:buSzTx/>
              <a:buFontTx/>
              <a:buNone/>
              <a:tabLst/>
              <a:defRPr/>
            </a:pPr>
            <a:r>
              <a:rPr kumimoji="0" lang="en-US" sz="1000" b="0" i="0" u="none" strike="noStrike" kern="1200" cap="none" spc="0" normalizeH="0" baseline="0" noProof="0" dirty="0">
                <a:ln>
                  <a:noFill/>
                </a:ln>
                <a:solidFill>
                  <a:srgbClr val="002050"/>
                </a:solidFill>
                <a:effectLst/>
                <a:uLnTx/>
                <a:uFillTx/>
                <a:latin typeface="Segoe UI"/>
                <a:ea typeface="+mn-ea"/>
                <a:cs typeface="+mn-cs"/>
              </a:rPr>
              <a:t>Management with Intune or ConfigMgr</a:t>
            </a:r>
          </a:p>
          <a:p>
            <a:pPr marL="0" marR="0" lvl="0" indent="0" algn="l" defTabSz="932742" rtl="0" eaLnBrk="1" fontAlgn="auto" latinLnBrk="0" hangingPunct="1">
              <a:lnSpc>
                <a:spcPct val="100000"/>
              </a:lnSpc>
              <a:spcBef>
                <a:spcPts val="0"/>
              </a:spcBef>
              <a:spcAft>
                <a:spcPts val="612"/>
              </a:spcAft>
              <a:buClrTx/>
              <a:buSzTx/>
              <a:buFontTx/>
              <a:buNone/>
              <a:tabLst/>
              <a:defRPr/>
            </a:pPr>
            <a:r>
              <a:rPr kumimoji="0" lang="en-US" sz="1000" b="0" i="0" u="none" strike="noStrike" kern="1200" cap="none" spc="0" normalizeH="0" baseline="0" noProof="0" dirty="0">
                <a:ln>
                  <a:noFill/>
                </a:ln>
                <a:solidFill>
                  <a:srgbClr val="002050"/>
                </a:solidFill>
                <a:effectLst/>
                <a:uLnTx/>
                <a:uFillTx/>
                <a:latin typeface="Segoe UI"/>
                <a:ea typeface="+mn-ea"/>
                <a:cs typeface="+mn-cs"/>
              </a:rPr>
              <a:t>Extend EDP w/ Azure Rights Management for data encryption when files leave the device</a:t>
            </a:r>
          </a:p>
        </p:txBody>
      </p:sp>
      <p:sp>
        <p:nvSpPr>
          <p:cNvPr id="96" name="Rectangle 95"/>
          <p:cNvSpPr/>
          <p:nvPr/>
        </p:nvSpPr>
        <p:spPr>
          <a:xfrm>
            <a:off x="9922558" y="6064417"/>
            <a:ext cx="2078020" cy="573239"/>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3269" tIns="93269" rIns="93269" bIns="93269"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050"/>
                </a:solidFill>
                <a:effectLst/>
                <a:uLnTx/>
                <a:uFillTx/>
                <a:latin typeface="Segoe UI"/>
                <a:ea typeface="+mn-ea"/>
                <a:cs typeface="+mn-cs"/>
              </a:rPr>
              <a:t>Management with Intune or ConfigMgr </a:t>
            </a:r>
          </a:p>
        </p:txBody>
      </p:sp>
      <p:sp>
        <p:nvSpPr>
          <p:cNvPr id="99" name="Rectangle 98"/>
          <p:cNvSpPr/>
          <p:nvPr/>
        </p:nvSpPr>
        <p:spPr bwMode="auto">
          <a:xfrm>
            <a:off x="258819" y="232531"/>
            <a:ext cx="6084925" cy="9609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11" tIns="149210" rIns="186511" bIns="149210" numCol="1" spcCol="0" rtlCol="0" fromWordArt="0" anchor="ctr" anchorCtr="0" forceAA="0" compatLnSpc="1">
            <a:prstTxWarp prst="textNoShape">
              <a:avLst/>
            </a:prstTxWarp>
            <a:noAutofit/>
          </a:bodyPr>
          <a:lstStyle/>
          <a:p>
            <a:pPr marL="0" marR="0" lvl="0" indent="0" algn="l" defTabSz="950939" rtl="0" eaLnBrk="1" fontAlgn="base" latinLnBrk="0" hangingPunct="1">
              <a:lnSpc>
                <a:spcPct val="9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78D7"/>
                </a:solidFill>
                <a:effectLst/>
                <a:uLnTx/>
                <a:uFillTx/>
                <a:latin typeface="Segoe UI"/>
                <a:ea typeface="Segoe UI" pitchFamily="34" charset="0"/>
                <a:cs typeface="Segoe UI" pitchFamily="34" charset="0"/>
              </a:rPr>
              <a:t>EMS and Windows 10</a:t>
            </a:r>
            <a:endParaRPr kumimoji="0" lang="en-US" sz="2200" b="0" i="0" u="none" strike="noStrike" kern="1200" cap="none" spc="0" normalizeH="0" baseline="0" noProof="0" dirty="0">
              <a:ln>
                <a:noFill/>
              </a:ln>
              <a:solidFill>
                <a:srgbClr val="0078D7"/>
              </a:solidFill>
              <a:effectLst/>
              <a:uLnTx/>
              <a:uFillTx/>
              <a:latin typeface="Segoe UI"/>
              <a:ea typeface="Segoe UI" pitchFamily="34" charset="0"/>
              <a:cs typeface="Segoe UI" pitchFamily="34" charset="0"/>
            </a:endParaRPr>
          </a:p>
        </p:txBody>
      </p:sp>
      <p:grpSp>
        <p:nvGrpSpPr>
          <p:cNvPr id="100" name="Group 99"/>
          <p:cNvGrpSpPr/>
          <p:nvPr/>
        </p:nvGrpSpPr>
        <p:grpSpPr>
          <a:xfrm>
            <a:off x="7500396" y="2542865"/>
            <a:ext cx="167892" cy="167869"/>
            <a:chOff x="4329311" y="821451"/>
            <a:chExt cx="232716" cy="232716"/>
          </a:xfrm>
          <a:solidFill>
            <a:schemeClr val="tx1"/>
          </a:solidFill>
        </p:grpSpPr>
        <p:sp>
          <p:nvSpPr>
            <p:cNvPr id="101" name="Oval 100"/>
            <p:cNvSpPr/>
            <p:nvPr/>
          </p:nvSpPr>
          <p:spPr bwMode="auto">
            <a:xfrm>
              <a:off x="4329311" y="821451"/>
              <a:ext cx="232716" cy="232716"/>
            </a:xfrm>
            <a:prstGeom prst="ellipse">
              <a:avLst/>
            </a:prstGeom>
            <a:grp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sp>
          <p:nvSpPr>
            <p:cNvPr id="102" name="Freeform 101"/>
            <p:cNvSpPr/>
            <p:nvPr/>
          </p:nvSpPr>
          <p:spPr bwMode="auto">
            <a:xfrm>
              <a:off x="4377275" y="881406"/>
              <a:ext cx="136787" cy="112805"/>
            </a:xfrm>
            <a:custGeom>
              <a:avLst/>
              <a:gdLst>
                <a:gd name="connsiteX0" fmla="*/ 0 w 914400"/>
                <a:gd name="connsiteY0" fmla="*/ 387350 h 800100"/>
                <a:gd name="connsiteX1" fmla="*/ 139700 w 914400"/>
                <a:gd name="connsiteY1" fmla="*/ 273050 h 800100"/>
                <a:gd name="connsiteX2" fmla="*/ 330200 w 914400"/>
                <a:gd name="connsiteY2" fmla="*/ 520700 h 800100"/>
                <a:gd name="connsiteX3" fmla="*/ 793750 w 914400"/>
                <a:gd name="connsiteY3" fmla="*/ 0 h 800100"/>
                <a:gd name="connsiteX4" fmla="*/ 914400 w 914400"/>
                <a:gd name="connsiteY4" fmla="*/ 101600 h 800100"/>
                <a:gd name="connsiteX5" fmla="*/ 412750 w 914400"/>
                <a:gd name="connsiteY5" fmla="*/ 800100 h 800100"/>
                <a:gd name="connsiteX6" fmla="*/ 349250 w 914400"/>
                <a:gd name="connsiteY6" fmla="*/ 787400 h 800100"/>
                <a:gd name="connsiteX7" fmla="*/ 0 w 914400"/>
                <a:gd name="connsiteY7" fmla="*/ 387350 h 800100"/>
                <a:gd name="connsiteX0" fmla="*/ 0 w 914400"/>
                <a:gd name="connsiteY0" fmla="*/ 387350 h 787400"/>
                <a:gd name="connsiteX1" fmla="*/ 139700 w 914400"/>
                <a:gd name="connsiteY1" fmla="*/ 273050 h 787400"/>
                <a:gd name="connsiteX2" fmla="*/ 330200 w 914400"/>
                <a:gd name="connsiteY2" fmla="*/ 520700 h 787400"/>
                <a:gd name="connsiteX3" fmla="*/ 793750 w 914400"/>
                <a:gd name="connsiteY3" fmla="*/ 0 h 787400"/>
                <a:gd name="connsiteX4" fmla="*/ 914400 w 914400"/>
                <a:gd name="connsiteY4" fmla="*/ 101600 h 787400"/>
                <a:gd name="connsiteX5" fmla="*/ 349250 w 914400"/>
                <a:gd name="connsiteY5" fmla="*/ 787400 h 787400"/>
                <a:gd name="connsiteX6" fmla="*/ 0 w 914400"/>
                <a:gd name="connsiteY6" fmla="*/ 387350 h 787400"/>
                <a:gd name="connsiteX0" fmla="*/ 0 w 914400"/>
                <a:gd name="connsiteY0" fmla="*/ 387350 h 831850"/>
                <a:gd name="connsiteX1" fmla="*/ 139700 w 914400"/>
                <a:gd name="connsiteY1" fmla="*/ 273050 h 831850"/>
                <a:gd name="connsiteX2" fmla="*/ 330200 w 914400"/>
                <a:gd name="connsiteY2" fmla="*/ 520700 h 831850"/>
                <a:gd name="connsiteX3" fmla="*/ 793750 w 914400"/>
                <a:gd name="connsiteY3" fmla="*/ 0 h 831850"/>
                <a:gd name="connsiteX4" fmla="*/ 914400 w 914400"/>
                <a:gd name="connsiteY4" fmla="*/ 101600 h 831850"/>
                <a:gd name="connsiteX5" fmla="*/ 355600 w 914400"/>
                <a:gd name="connsiteY5" fmla="*/ 831850 h 831850"/>
                <a:gd name="connsiteX6" fmla="*/ 0 w 914400"/>
                <a:gd name="connsiteY6" fmla="*/ 387350 h 831850"/>
                <a:gd name="connsiteX0" fmla="*/ 0 w 971550"/>
                <a:gd name="connsiteY0" fmla="*/ 387350 h 831850"/>
                <a:gd name="connsiteX1" fmla="*/ 139700 w 971550"/>
                <a:gd name="connsiteY1" fmla="*/ 273050 h 831850"/>
                <a:gd name="connsiteX2" fmla="*/ 330200 w 971550"/>
                <a:gd name="connsiteY2" fmla="*/ 5207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1550"/>
                <a:gd name="connsiteY0" fmla="*/ 387350 h 831850"/>
                <a:gd name="connsiteX1" fmla="*/ 139700 w 971550"/>
                <a:gd name="connsiteY1" fmla="*/ 273050 h 831850"/>
                <a:gd name="connsiteX2" fmla="*/ 361950 w 971550"/>
                <a:gd name="connsiteY2" fmla="*/ 5080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7900"/>
                <a:gd name="connsiteY0" fmla="*/ 412750 h 831850"/>
                <a:gd name="connsiteX1" fmla="*/ 146050 w 977900"/>
                <a:gd name="connsiteY1" fmla="*/ 273050 h 831850"/>
                <a:gd name="connsiteX2" fmla="*/ 368300 w 977900"/>
                <a:gd name="connsiteY2" fmla="*/ 508000 h 831850"/>
                <a:gd name="connsiteX3" fmla="*/ 800100 w 977900"/>
                <a:gd name="connsiteY3" fmla="*/ 0 h 831850"/>
                <a:gd name="connsiteX4" fmla="*/ 977900 w 977900"/>
                <a:gd name="connsiteY4" fmla="*/ 101600 h 831850"/>
                <a:gd name="connsiteX5" fmla="*/ 361950 w 977900"/>
                <a:gd name="connsiteY5" fmla="*/ 831850 h 831850"/>
                <a:gd name="connsiteX6" fmla="*/ 0 w 977900"/>
                <a:gd name="connsiteY6" fmla="*/ 412750 h 831850"/>
                <a:gd name="connsiteX0" fmla="*/ 0 w 977900"/>
                <a:gd name="connsiteY0" fmla="*/ 412750 h 806450"/>
                <a:gd name="connsiteX1" fmla="*/ 146050 w 977900"/>
                <a:gd name="connsiteY1" fmla="*/ 273050 h 806450"/>
                <a:gd name="connsiteX2" fmla="*/ 368300 w 977900"/>
                <a:gd name="connsiteY2" fmla="*/ 508000 h 806450"/>
                <a:gd name="connsiteX3" fmla="*/ 800100 w 977900"/>
                <a:gd name="connsiteY3" fmla="*/ 0 h 806450"/>
                <a:gd name="connsiteX4" fmla="*/ 977900 w 977900"/>
                <a:gd name="connsiteY4" fmla="*/ 101600 h 806450"/>
                <a:gd name="connsiteX5" fmla="*/ 381000 w 977900"/>
                <a:gd name="connsiteY5" fmla="*/ 806450 h 806450"/>
                <a:gd name="connsiteX6" fmla="*/ 0 w 977900"/>
                <a:gd name="connsiteY6" fmla="*/ 41275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00" h="806450">
                  <a:moveTo>
                    <a:pt x="0" y="412750"/>
                  </a:moveTo>
                  <a:lnTo>
                    <a:pt x="146050" y="273050"/>
                  </a:lnTo>
                  <a:lnTo>
                    <a:pt x="368300" y="508000"/>
                  </a:lnTo>
                  <a:lnTo>
                    <a:pt x="800100" y="0"/>
                  </a:lnTo>
                  <a:lnTo>
                    <a:pt x="977900" y="101600"/>
                  </a:lnTo>
                  <a:lnTo>
                    <a:pt x="381000" y="806450"/>
                  </a:lnTo>
                  <a:lnTo>
                    <a:pt x="0" y="412750"/>
                  </a:lnTo>
                  <a:close/>
                </a:path>
              </a:pathLst>
            </a:custGeom>
            <a:solidFill>
              <a:schemeClr val="bg1"/>
            </a:solid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grpSp>
      <p:grpSp>
        <p:nvGrpSpPr>
          <p:cNvPr id="103" name="Group 102"/>
          <p:cNvGrpSpPr/>
          <p:nvPr/>
        </p:nvGrpSpPr>
        <p:grpSpPr>
          <a:xfrm>
            <a:off x="9037259" y="2542865"/>
            <a:ext cx="167892" cy="167869"/>
            <a:chOff x="4329311" y="821451"/>
            <a:chExt cx="232716" cy="232716"/>
          </a:xfrm>
          <a:solidFill>
            <a:schemeClr val="tx1"/>
          </a:solidFill>
        </p:grpSpPr>
        <p:sp>
          <p:nvSpPr>
            <p:cNvPr id="104" name="Oval 103"/>
            <p:cNvSpPr/>
            <p:nvPr/>
          </p:nvSpPr>
          <p:spPr bwMode="auto">
            <a:xfrm>
              <a:off x="4329311" y="821451"/>
              <a:ext cx="232716" cy="232716"/>
            </a:xfrm>
            <a:prstGeom prst="ellipse">
              <a:avLst/>
            </a:prstGeom>
            <a:grp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sp>
          <p:nvSpPr>
            <p:cNvPr id="105" name="Freeform 104"/>
            <p:cNvSpPr/>
            <p:nvPr/>
          </p:nvSpPr>
          <p:spPr bwMode="auto">
            <a:xfrm>
              <a:off x="4377275" y="881406"/>
              <a:ext cx="136787" cy="112805"/>
            </a:xfrm>
            <a:custGeom>
              <a:avLst/>
              <a:gdLst>
                <a:gd name="connsiteX0" fmla="*/ 0 w 914400"/>
                <a:gd name="connsiteY0" fmla="*/ 387350 h 800100"/>
                <a:gd name="connsiteX1" fmla="*/ 139700 w 914400"/>
                <a:gd name="connsiteY1" fmla="*/ 273050 h 800100"/>
                <a:gd name="connsiteX2" fmla="*/ 330200 w 914400"/>
                <a:gd name="connsiteY2" fmla="*/ 520700 h 800100"/>
                <a:gd name="connsiteX3" fmla="*/ 793750 w 914400"/>
                <a:gd name="connsiteY3" fmla="*/ 0 h 800100"/>
                <a:gd name="connsiteX4" fmla="*/ 914400 w 914400"/>
                <a:gd name="connsiteY4" fmla="*/ 101600 h 800100"/>
                <a:gd name="connsiteX5" fmla="*/ 412750 w 914400"/>
                <a:gd name="connsiteY5" fmla="*/ 800100 h 800100"/>
                <a:gd name="connsiteX6" fmla="*/ 349250 w 914400"/>
                <a:gd name="connsiteY6" fmla="*/ 787400 h 800100"/>
                <a:gd name="connsiteX7" fmla="*/ 0 w 914400"/>
                <a:gd name="connsiteY7" fmla="*/ 387350 h 800100"/>
                <a:gd name="connsiteX0" fmla="*/ 0 w 914400"/>
                <a:gd name="connsiteY0" fmla="*/ 387350 h 787400"/>
                <a:gd name="connsiteX1" fmla="*/ 139700 w 914400"/>
                <a:gd name="connsiteY1" fmla="*/ 273050 h 787400"/>
                <a:gd name="connsiteX2" fmla="*/ 330200 w 914400"/>
                <a:gd name="connsiteY2" fmla="*/ 520700 h 787400"/>
                <a:gd name="connsiteX3" fmla="*/ 793750 w 914400"/>
                <a:gd name="connsiteY3" fmla="*/ 0 h 787400"/>
                <a:gd name="connsiteX4" fmla="*/ 914400 w 914400"/>
                <a:gd name="connsiteY4" fmla="*/ 101600 h 787400"/>
                <a:gd name="connsiteX5" fmla="*/ 349250 w 914400"/>
                <a:gd name="connsiteY5" fmla="*/ 787400 h 787400"/>
                <a:gd name="connsiteX6" fmla="*/ 0 w 914400"/>
                <a:gd name="connsiteY6" fmla="*/ 387350 h 787400"/>
                <a:gd name="connsiteX0" fmla="*/ 0 w 914400"/>
                <a:gd name="connsiteY0" fmla="*/ 387350 h 831850"/>
                <a:gd name="connsiteX1" fmla="*/ 139700 w 914400"/>
                <a:gd name="connsiteY1" fmla="*/ 273050 h 831850"/>
                <a:gd name="connsiteX2" fmla="*/ 330200 w 914400"/>
                <a:gd name="connsiteY2" fmla="*/ 520700 h 831850"/>
                <a:gd name="connsiteX3" fmla="*/ 793750 w 914400"/>
                <a:gd name="connsiteY3" fmla="*/ 0 h 831850"/>
                <a:gd name="connsiteX4" fmla="*/ 914400 w 914400"/>
                <a:gd name="connsiteY4" fmla="*/ 101600 h 831850"/>
                <a:gd name="connsiteX5" fmla="*/ 355600 w 914400"/>
                <a:gd name="connsiteY5" fmla="*/ 831850 h 831850"/>
                <a:gd name="connsiteX6" fmla="*/ 0 w 914400"/>
                <a:gd name="connsiteY6" fmla="*/ 387350 h 831850"/>
                <a:gd name="connsiteX0" fmla="*/ 0 w 971550"/>
                <a:gd name="connsiteY0" fmla="*/ 387350 h 831850"/>
                <a:gd name="connsiteX1" fmla="*/ 139700 w 971550"/>
                <a:gd name="connsiteY1" fmla="*/ 273050 h 831850"/>
                <a:gd name="connsiteX2" fmla="*/ 330200 w 971550"/>
                <a:gd name="connsiteY2" fmla="*/ 5207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1550"/>
                <a:gd name="connsiteY0" fmla="*/ 387350 h 831850"/>
                <a:gd name="connsiteX1" fmla="*/ 139700 w 971550"/>
                <a:gd name="connsiteY1" fmla="*/ 273050 h 831850"/>
                <a:gd name="connsiteX2" fmla="*/ 361950 w 971550"/>
                <a:gd name="connsiteY2" fmla="*/ 5080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7900"/>
                <a:gd name="connsiteY0" fmla="*/ 412750 h 831850"/>
                <a:gd name="connsiteX1" fmla="*/ 146050 w 977900"/>
                <a:gd name="connsiteY1" fmla="*/ 273050 h 831850"/>
                <a:gd name="connsiteX2" fmla="*/ 368300 w 977900"/>
                <a:gd name="connsiteY2" fmla="*/ 508000 h 831850"/>
                <a:gd name="connsiteX3" fmla="*/ 800100 w 977900"/>
                <a:gd name="connsiteY3" fmla="*/ 0 h 831850"/>
                <a:gd name="connsiteX4" fmla="*/ 977900 w 977900"/>
                <a:gd name="connsiteY4" fmla="*/ 101600 h 831850"/>
                <a:gd name="connsiteX5" fmla="*/ 361950 w 977900"/>
                <a:gd name="connsiteY5" fmla="*/ 831850 h 831850"/>
                <a:gd name="connsiteX6" fmla="*/ 0 w 977900"/>
                <a:gd name="connsiteY6" fmla="*/ 412750 h 831850"/>
                <a:gd name="connsiteX0" fmla="*/ 0 w 977900"/>
                <a:gd name="connsiteY0" fmla="*/ 412750 h 806450"/>
                <a:gd name="connsiteX1" fmla="*/ 146050 w 977900"/>
                <a:gd name="connsiteY1" fmla="*/ 273050 h 806450"/>
                <a:gd name="connsiteX2" fmla="*/ 368300 w 977900"/>
                <a:gd name="connsiteY2" fmla="*/ 508000 h 806450"/>
                <a:gd name="connsiteX3" fmla="*/ 800100 w 977900"/>
                <a:gd name="connsiteY3" fmla="*/ 0 h 806450"/>
                <a:gd name="connsiteX4" fmla="*/ 977900 w 977900"/>
                <a:gd name="connsiteY4" fmla="*/ 101600 h 806450"/>
                <a:gd name="connsiteX5" fmla="*/ 381000 w 977900"/>
                <a:gd name="connsiteY5" fmla="*/ 806450 h 806450"/>
                <a:gd name="connsiteX6" fmla="*/ 0 w 977900"/>
                <a:gd name="connsiteY6" fmla="*/ 41275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00" h="806450">
                  <a:moveTo>
                    <a:pt x="0" y="412750"/>
                  </a:moveTo>
                  <a:lnTo>
                    <a:pt x="146050" y="273050"/>
                  </a:lnTo>
                  <a:lnTo>
                    <a:pt x="368300" y="508000"/>
                  </a:lnTo>
                  <a:lnTo>
                    <a:pt x="800100" y="0"/>
                  </a:lnTo>
                  <a:lnTo>
                    <a:pt x="977900" y="101600"/>
                  </a:lnTo>
                  <a:lnTo>
                    <a:pt x="381000" y="806450"/>
                  </a:lnTo>
                  <a:lnTo>
                    <a:pt x="0" y="412750"/>
                  </a:lnTo>
                  <a:close/>
                </a:path>
              </a:pathLst>
            </a:custGeom>
            <a:solidFill>
              <a:schemeClr val="bg1"/>
            </a:solid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grpSp>
      <p:grpSp>
        <p:nvGrpSpPr>
          <p:cNvPr id="106" name="Group 105"/>
          <p:cNvGrpSpPr/>
          <p:nvPr/>
        </p:nvGrpSpPr>
        <p:grpSpPr>
          <a:xfrm>
            <a:off x="9037259" y="1811775"/>
            <a:ext cx="167892" cy="167869"/>
            <a:chOff x="4329311" y="821451"/>
            <a:chExt cx="232716" cy="232716"/>
          </a:xfrm>
          <a:solidFill>
            <a:schemeClr val="tx1"/>
          </a:solidFill>
        </p:grpSpPr>
        <p:sp>
          <p:nvSpPr>
            <p:cNvPr id="107" name="Oval 106"/>
            <p:cNvSpPr/>
            <p:nvPr/>
          </p:nvSpPr>
          <p:spPr bwMode="auto">
            <a:xfrm>
              <a:off x="4329311" y="821451"/>
              <a:ext cx="232716" cy="232716"/>
            </a:xfrm>
            <a:prstGeom prst="ellipse">
              <a:avLst/>
            </a:prstGeom>
            <a:grp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sp>
          <p:nvSpPr>
            <p:cNvPr id="108" name="Freeform 107"/>
            <p:cNvSpPr/>
            <p:nvPr/>
          </p:nvSpPr>
          <p:spPr bwMode="auto">
            <a:xfrm>
              <a:off x="4377275" y="881406"/>
              <a:ext cx="136787" cy="112805"/>
            </a:xfrm>
            <a:custGeom>
              <a:avLst/>
              <a:gdLst>
                <a:gd name="connsiteX0" fmla="*/ 0 w 914400"/>
                <a:gd name="connsiteY0" fmla="*/ 387350 h 800100"/>
                <a:gd name="connsiteX1" fmla="*/ 139700 w 914400"/>
                <a:gd name="connsiteY1" fmla="*/ 273050 h 800100"/>
                <a:gd name="connsiteX2" fmla="*/ 330200 w 914400"/>
                <a:gd name="connsiteY2" fmla="*/ 520700 h 800100"/>
                <a:gd name="connsiteX3" fmla="*/ 793750 w 914400"/>
                <a:gd name="connsiteY3" fmla="*/ 0 h 800100"/>
                <a:gd name="connsiteX4" fmla="*/ 914400 w 914400"/>
                <a:gd name="connsiteY4" fmla="*/ 101600 h 800100"/>
                <a:gd name="connsiteX5" fmla="*/ 412750 w 914400"/>
                <a:gd name="connsiteY5" fmla="*/ 800100 h 800100"/>
                <a:gd name="connsiteX6" fmla="*/ 349250 w 914400"/>
                <a:gd name="connsiteY6" fmla="*/ 787400 h 800100"/>
                <a:gd name="connsiteX7" fmla="*/ 0 w 914400"/>
                <a:gd name="connsiteY7" fmla="*/ 387350 h 800100"/>
                <a:gd name="connsiteX0" fmla="*/ 0 w 914400"/>
                <a:gd name="connsiteY0" fmla="*/ 387350 h 787400"/>
                <a:gd name="connsiteX1" fmla="*/ 139700 w 914400"/>
                <a:gd name="connsiteY1" fmla="*/ 273050 h 787400"/>
                <a:gd name="connsiteX2" fmla="*/ 330200 w 914400"/>
                <a:gd name="connsiteY2" fmla="*/ 520700 h 787400"/>
                <a:gd name="connsiteX3" fmla="*/ 793750 w 914400"/>
                <a:gd name="connsiteY3" fmla="*/ 0 h 787400"/>
                <a:gd name="connsiteX4" fmla="*/ 914400 w 914400"/>
                <a:gd name="connsiteY4" fmla="*/ 101600 h 787400"/>
                <a:gd name="connsiteX5" fmla="*/ 349250 w 914400"/>
                <a:gd name="connsiteY5" fmla="*/ 787400 h 787400"/>
                <a:gd name="connsiteX6" fmla="*/ 0 w 914400"/>
                <a:gd name="connsiteY6" fmla="*/ 387350 h 787400"/>
                <a:gd name="connsiteX0" fmla="*/ 0 w 914400"/>
                <a:gd name="connsiteY0" fmla="*/ 387350 h 831850"/>
                <a:gd name="connsiteX1" fmla="*/ 139700 w 914400"/>
                <a:gd name="connsiteY1" fmla="*/ 273050 h 831850"/>
                <a:gd name="connsiteX2" fmla="*/ 330200 w 914400"/>
                <a:gd name="connsiteY2" fmla="*/ 520700 h 831850"/>
                <a:gd name="connsiteX3" fmla="*/ 793750 w 914400"/>
                <a:gd name="connsiteY3" fmla="*/ 0 h 831850"/>
                <a:gd name="connsiteX4" fmla="*/ 914400 w 914400"/>
                <a:gd name="connsiteY4" fmla="*/ 101600 h 831850"/>
                <a:gd name="connsiteX5" fmla="*/ 355600 w 914400"/>
                <a:gd name="connsiteY5" fmla="*/ 831850 h 831850"/>
                <a:gd name="connsiteX6" fmla="*/ 0 w 914400"/>
                <a:gd name="connsiteY6" fmla="*/ 387350 h 831850"/>
                <a:gd name="connsiteX0" fmla="*/ 0 w 971550"/>
                <a:gd name="connsiteY0" fmla="*/ 387350 h 831850"/>
                <a:gd name="connsiteX1" fmla="*/ 139700 w 971550"/>
                <a:gd name="connsiteY1" fmla="*/ 273050 h 831850"/>
                <a:gd name="connsiteX2" fmla="*/ 330200 w 971550"/>
                <a:gd name="connsiteY2" fmla="*/ 5207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1550"/>
                <a:gd name="connsiteY0" fmla="*/ 387350 h 831850"/>
                <a:gd name="connsiteX1" fmla="*/ 139700 w 971550"/>
                <a:gd name="connsiteY1" fmla="*/ 273050 h 831850"/>
                <a:gd name="connsiteX2" fmla="*/ 361950 w 971550"/>
                <a:gd name="connsiteY2" fmla="*/ 5080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7900"/>
                <a:gd name="connsiteY0" fmla="*/ 412750 h 831850"/>
                <a:gd name="connsiteX1" fmla="*/ 146050 w 977900"/>
                <a:gd name="connsiteY1" fmla="*/ 273050 h 831850"/>
                <a:gd name="connsiteX2" fmla="*/ 368300 w 977900"/>
                <a:gd name="connsiteY2" fmla="*/ 508000 h 831850"/>
                <a:gd name="connsiteX3" fmla="*/ 800100 w 977900"/>
                <a:gd name="connsiteY3" fmla="*/ 0 h 831850"/>
                <a:gd name="connsiteX4" fmla="*/ 977900 w 977900"/>
                <a:gd name="connsiteY4" fmla="*/ 101600 h 831850"/>
                <a:gd name="connsiteX5" fmla="*/ 361950 w 977900"/>
                <a:gd name="connsiteY5" fmla="*/ 831850 h 831850"/>
                <a:gd name="connsiteX6" fmla="*/ 0 w 977900"/>
                <a:gd name="connsiteY6" fmla="*/ 412750 h 831850"/>
                <a:gd name="connsiteX0" fmla="*/ 0 w 977900"/>
                <a:gd name="connsiteY0" fmla="*/ 412750 h 806450"/>
                <a:gd name="connsiteX1" fmla="*/ 146050 w 977900"/>
                <a:gd name="connsiteY1" fmla="*/ 273050 h 806450"/>
                <a:gd name="connsiteX2" fmla="*/ 368300 w 977900"/>
                <a:gd name="connsiteY2" fmla="*/ 508000 h 806450"/>
                <a:gd name="connsiteX3" fmla="*/ 800100 w 977900"/>
                <a:gd name="connsiteY3" fmla="*/ 0 h 806450"/>
                <a:gd name="connsiteX4" fmla="*/ 977900 w 977900"/>
                <a:gd name="connsiteY4" fmla="*/ 101600 h 806450"/>
                <a:gd name="connsiteX5" fmla="*/ 381000 w 977900"/>
                <a:gd name="connsiteY5" fmla="*/ 806450 h 806450"/>
                <a:gd name="connsiteX6" fmla="*/ 0 w 977900"/>
                <a:gd name="connsiteY6" fmla="*/ 41275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00" h="806450">
                  <a:moveTo>
                    <a:pt x="0" y="412750"/>
                  </a:moveTo>
                  <a:lnTo>
                    <a:pt x="146050" y="273050"/>
                  </a:lnTo>
                  <a:lnTo>
                    <a:pt x="368300" y="508000"/>
                  </a:lnTo>
                  <a:lnTo>
                    <a:pt x="800100" y="0"/>
                  </a:lnTo>
                  <a:lnTo>
                    <a:pt x="977900" y="101600"/>
                  </a:lnTo>
                  <a:lnTo>
                    <a:pt x="381000" y="806450"/>
                  </a:lnTo>
                  <a:lnTo>
                    <a:pt x="0" y="412750"/>
                  </a:lnTo>
                  <a:close/>
                </a:path>
              </a:pathLst>
            </a:custGeom>
            <a:solidFill>
              <a:schemeClr val="bg1"/>
            </a:solid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grpSp>
      <p:grpSp>
        <p:nvGrpSpPr>
          <p:cNvPr id="109" name="Group 108"/>
          <p:cNvGrpSpPr/>
          <p:nvPr/>
        </p:nvGrpSpPr>
        <p:grpSpPr>
          <a:xfrm>
            <a:off x="9037259" y="1536571"/>
            <a:ext cx="167892" cy="167869"/>
            <a:chOff x="4329311" y="821451"/>
            <a:chExt cx="232716" cy="232716"/>
          </a:xfrm>
          <a:solidFill>
            <a:schemeClr val="tx1"/>
          </a:solidFill>
        </p:grpSpPr>
        <p:sp>
          <p:nvSpPr>
            <p:cNvPr id="110" name="Oval 109"/>
            <p:cNvSpPr/>
            <p:nvPr/>
          </p:nvSpPr>
          <p:spPr bwMode="auto">
            <a:xfrm>
              <a:off x="4329311" y="821451"/>
              <a:ext cx="232716" cy="232716"/>
            </a:xfrm>
            <a:prstGeom prst="ellipse">
              <a:avLst/>
            </a:prstGeom>
            <a:grp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sp>
          <p:nvSpPr>
            <p:cNvPr id="111" name="Freeform 110"/>
            <p:cNvSpPr/>
            <p:nvPr/>
          </p:nvSpPr>
          <p:spPr bwMode="auto">
            <a:xfrm>
              <a:off x="4377275" y="881406"/>
              <a:ext cx="136787" cy="112805"/>
            </a:xfrm>
            <a:custGeom>
              <a:avLst/>
              <a:gdLst>
                <a:gd name="connsiteX0" fmla="*/ 0 w 914400"/>
                <a:gd name="connsiteY0" fmla="*/ 387350 h 800100"/>
                <a:gd name="connsiteX1" fmla="*/ 139700 w 914400"/>
                <a:gd name="connsiteY1" fmla="*/ 273050 h 800100"/>
                <a:gd name="connsiteX2" fmla="*/ 330200 w 914400"/>
                <a:gd name="connsiteY2" fmla="*/ 520700 h 800100"/>
                <a:gd name="connsiteX3" fmla="*/ 793750 w 914400"/>
                <a:gd name="connsiteY3" fmla="*/ 0 h 800100"/>
                <a:gd name="connsiteX4" fmla="*/ 914400 w 914400"/>
                <a:gd name="connsiteY4" fmla="*/ 101600 h 800100"/>
                <a:gd name="connsiteX5" fmla="*/ 412750 w 914400"/>
                <a:gd name="connsiteY5" fmla="*/ 800100 h 800100"/>
                <a:gd name="connsiteX6" fmla="*/ 349250 w 914400"/>
                <a:gd name="connsiteY6" fmla="*/ 787400 h 800100"/>
                <a:gd name="connsiteX7" fmla="*/ 0 w 914400"/>
                <a:gd name="connsiteY7" fmla="*/ 387350 h 800100"/>
                <a:gd name="connsiteX0" fmla="*/ 0 w 914400"/>
                <a:gd name="connsiteY0" fmla="*/ 387350 h 787400"/>
                <a:gd name="connsiteX1" fmla="*/ 139700 w 914400"/>
                <a:gd name="connsiteY1" fmla="*/ 273050 h 787400"/>
                <a:gd name="connsiteX2" fmla="*/ 330200 w 914400"/>
                <a:gd name="connsiteY2" fmla="*/ 520700 h 787400"/>
                <a:gd name="connsiteX3" fmla="*/ 793750 w 914400"/>
                <a:gd name="connsiteY3" fmla="*/ 0 h 787400"/>
                <a:gd name="connsiteX4" fmla="*/ 914400 w 914400"/>
                <a:gd name="connsiteY4" fmla="*/ 101600 h 787400"/>
                <a:gd name="connsiteX5" fmla="*/ 349250 w 914400"/>
                <a:gd name="connsiteY5" fmla="*/ 787400 h 787400"/>
                <a:gd name="connsiteX6" fmla="*/ 0 w 914400"/>
                <a:gd name="connsiteY6" fmla="*/ 387350 h 787400"/>
                <a:gd name="connsiteX0" fmla="*/ 0 w 914400"/>
                <a:gd name="connsiteY0" fmla="*/ 387350 h 831850"/>
                <a:gd name="connsiteX1" fmla="*/ 139700 w 914400"/>
                <a:gd name="connsiteY1" fmla="*/ 273050 h 831850"/>
                <a:gd name="connsiteX2" fmla="*/ 330200 w 914400"/>
                <a:gd name="connsiteY2" fmla="*/ 520700 h 831850"/>
                <a:gd name="connsiteX3" fmla="*/ 793750 w 914400"/>
                <a:gd name="connsiteY3" fmla="*/ 0 h 831850"/>
                <a:gd name="connsiteX4" fmla="*/ 914400 w 914400"/>
                <a:gd name="connsiteY4" fmla="*/ 101600 h 831850"/>
                <a:gd name="connsiteX5" fmla="*/ 355600 w 914400"/>
                <a:gd name="connsiteY5" fmla="*/ 831850 h 831850"/>
                <a:gd name="connsiteX6" fmla="*/ 0 w 914400"/>
                <a:gd name="connsiteY6" fmla="*/ 387350 h 831850"/>
                <a:gd name="connsiteX0" fmla="*/ 0 w 971550"/>
                <a:gd name="connsiteY0" fmla="*/ 387350 h 831850"/>
                <a:gd name="connsiteX1" fmla="*/ 139700 w 971550"/>
                <a:gd name="connsiteY1" fmla="*/ 273050 h 831850"/>
                <a:gd name="connsiteX2" fmla="*/ 330200 w 971550"/>
                <a:gd name="connsiteY2" fmla="*/ 5207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1550"/>
                <a:gd name="connsiteY0" fmla="*/ 387350 h 831850"/>
                <a:gd name="connsiteX1" fmla="*/ 139700 w 971550"/>
                <a:gd name="connsiteY1" fmla="*/ 273050 h 831850"/>
                <a:gd name="connsiteX2" fmla="*/ 361950 w 971550"/>
                <a:gd name="connsiteY2" fmla="*/ 5080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7900"/>
                <a:gd name="connsiteY0" fmla="*/ 412750 h 831850"/>
                <a:gd name="connsiteX1" fmla="*/ 146050 w 977900"/>
                <a:gd name="connsiteY1" fmla="*/ 273050 h 831850"/>
                <a:gd name="connsiteX2" fmla="*/ 368300 w 977900"/>
                <a:gd name="connsiteY2" fmla="*/ 508000 h 831850"/>
                <a:gd name="connsiteX3" fmla="*/ 800100 w 977900"/>
                <a:gd name="connsiteY3" fmla="*/ 0 h 831850"/>
                <a:gd name="connsiteX4" fmla="*/ 977900 w 977900"/>
                <a:gd name="connsiteY4" fmla="*/ 101600 h 831850"/>
                <a:gd name="connsiteX5" fmla="*/ 361950 w 977900"/>
                <a:gd name="connsiteY5" fmla="*/ 831850 h 831850"/>
                <a:gd name="connsiteX6" fmla="*/ 0 w 977900"/>
                <a:gd name="connsiteY6" fmla="*/ 412750 h 831850"/>
                <a:gd name="connsiteX0" fmla="*/ 0 w 977900"/>
                <a:gd name="connsiteY0" fmla="*/ 412750 h 806450"/>
                <a:gd name="connsiteX1" fmla="*/ 146050 w 977900"/>
                <a:gd name="connsiteY1" fmla="*/ 273050 h 806450"/>
                <a:gd name="connsiteX2" fmla="*/ 368300 w 977900"/>
                <a:gd name="connsiteY2" fmla="*/ 508000 h 806450"/>
                <a:gd name="connsiteX3" fmla="*/ 800100 w 977900"/>
                <a:gd name="connsiteY3" fmla="*/ 0 h 806450"/>
                <a:gd name="connsiteX4" fmla="*/ 977900 w 977900"/>
                <a:gd name="connsiteY4" fmla="*/ 101600 h 806450"/>
                <a:gd name="connsiteX5" fmla="*/ 381000 w 977900"/>
                <a:gd name="connsiteY5" fmla="*/ 806450 h 806450"/>
                <a:gd name="connsiteX6" fmla="*/ 0 w 977900"/>
                <a:gd name="connsiteY6" fmla="*/ 41275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00" h="806450">
                  <a:moveTo>
                    <a:pt x="0" y="412750"/>
                  </a:moveTo>
                  <a:lnTo>
                    <a:pt x="146050" y="273050"/>
                  </a:lnTo>
                  <a:lnTo>
                    <a:pt x="368300" y="508000"/>
                  </a:lnTo>
                  <a:lnTo>
                    <a:pt x="800100" y="0"/>
                  </a:lnTo>
                  <a:lnTo>
                    <a:pt x="977900" y="101600"/>
                  </a:lnTo>
                  <a:lnTo>
                    <a:pt x="381000" y="806450"/>
                  </a:lnTo>
                  <a:lnTo>
                    <a:pt x="0" y="412750"/>
                  </a:lnTo>
                  <a:close/>
                </a:path>
              </a:pathLst>
            </a:custGeom>
            <a:solidFill>
              <a:schemeClr val="bg1"/>
            </a:solid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grpSp>
      <p:grpSp>
        <p:nvGrpSpPr>
          <p:cNvPr id="112" name="Group 111"/>
          <p:cNvGrpSpPr/>
          <p:nvPr/>
        </p:nvGrpSpPr>
        <p:grpSpPr>
          <a:xfrm>
            <a:off x="7500396" y="1536571"/>
            <a:ext cx="167892" cy="167869"/>
            <a:chOff x="4329311" y="821451"/>
            <a:chExt cx="232716" cy="232716"/>
          </a:xfrm>
          <a:solidFill>
            <a:schemeClr val="tx1"/>
          </a:solidFill>
        </p:grpSpPr>
        <p:sp>
          <p:nvSpPr>
            <p:cNvPr id="113" name="Oval 112"/>
            <p:cNvSpPr/>
            <p:nvPr/>
          </p:nvSpPr>
          <p:spPr bwMode="auto">
            <a:xfrm>
              <a:off x="4329311" y="821451"/>
              <a:ext cx="232716" cy="232716"/>
            </a:xfrm>
            <a:prstGeom prst="ellipse">
              <a:avLst/>
            </a:prstGeom>
            <a:grp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sp>
          <p:nvSpPr>
            <p:cNvPr id="114" name="Freeform 113"/>
            <p:cNvSpPr/>
            <p:nvPr/>
          </p:nvSpPr>
          <p:spPr bwMode="auto">
            <a:xfrm>
              <a:off x="4377275" y="881406"/>
              <a:ext cx="136787" cy="112805"/>
            </a:xfrm>
            <a:custGeom>
              <a:avLst/>
              <a:gdLst>
                <a:gd name="connsiteX0" fmla="*/ 0 w 914400"/>
                <a:gd name="connsiteY0" fmla="*/ 387350 h 800100"/>
                <a:gd name="connsiteX1" fmla="*/ 139700 w 914400"/>
                <a:gd name="connsiteY1" fmla="*/ 273050 h 800100"/>
                <a:gd name="connsiteX2" fmla="*/ 330200 w 914400"/>
                <a:gd name="connsiteY2" fmla="*/ 520700 h 800100"/>
                <a:gd name="connsiteX3" fmla="*/ 793750 w 914400"/>
                <a:gd name="connsiteY3" fmla="*/ 0 h 800100"/>
                <a:gd name="connsiteX4" fmla="*/ 914400 w 914400"/>
                <a:gd name="connsiteY4" fmla="*/ 101600 h 800100"/>
                <a:gd name="connsiteX5" fmla="*/ 412750 w 914400"/>
                <a:gd name="connsiteY5" fmla="*/ 800100 h 800100"/>
                <a:gd name="connsiteX6" fmla="*/ 349250 w 914400"/>
                <a:gd name="connsiteY6" fmla="*/ 787400 h 800100"/>
                <a:gd name="connsiteX7" fmla="*/ 0 w 914400"/>
                <a:gd name="connsiteY7" fmla="*/ 387350 h 800100"/>
                <a:gd name="connsiteX0" fmla="*/ 0 w 914400"/>
                <a:gd name="connsiteY0" fmla="*/ 387350 h 787400"/>
                <a:gd name="connsiteX1" fmla="*/ 139700 w 914400"/>
                <a:gd name="connsiteY1" fmla="*/ 273050 h 787400"/>
                <a:gd name="connsiteX2" fmla="*/ 330200 w 914400"/>
                <a:gd name="connsiteY2" fmla="*/ 520700 h 787400"/>
                <a:gd name="connsiteX3" fmla="*/ 793750 w 914400"/>
                <a:gd name="connsiteY3" fmla="*/ 0 h 787400"/>
                <a:gd name="connsiteX4" fmla="*/ 914400 w 914400"/>
                <a:gd name="connsiteY4" fmla="*/ 101600 h 787400"/>
                <a:gd name="connsiteX5" fmla="*/ 349250 w 914400"/>
                <a:gd name="connsiteY5" fmla="*/ 787400 h 787400"/>
                <a:gd name="connsiteX6" fmla="*/ 0 w 914400"/>
                <a:gd name="connsiteY6" fmla="*/ 387350 h 787400"/>
                <a:gd name="connsiteX0" fmla="*/ 0 w 914400"/>
                <a:gd name="connsiteY0" fmla="*/ 387350 h 831850"/>
                <a:gd name="connsiteX1" fmla="*/ 139700 w 914400"/>
                <a:gd name="connsiteY1" fmla="*/ 273050 h 831850"/>
                <a:gd name="connsiteX2" fmla="*/ 330200 w 914400"/>
                <a:gd name="connsiteY2" fmla="*/ 520700 h 831850"/>
                <a:gd name="connsiteX3" fmla="*/ 793750 w 914400"/>
                <a:gd name="connsiteY3" fmla="*/ 0 h 831850"/>
                <a:gd name="connsiteX4" fmla="*/ 914400 w 914400"/>
                <a:gd name="connsiteY4" fmla="*/ 101600 h 831850"/>
                <a:gd name="connsiteX5" fmla="*/ 355600 w 914400"/>
                <a:gd name="connsiteY5" fmla="*/ 831850 h 831850"/>
                <a:gd name="connsiteX6" fmla="*/ 0 w 914400"/>
                <a:gd name="connsiteY6" fmla="*/ 387350 h 831850"/>
                <a:gd name="connsiteX0" fmla="*/ 0 w 971550"/>
                <a:gd name="connsiteY0" fmla="*/ 387350 h 831850"/>
                <a:gd name="connsiteX1" fmla="*/ 139700 w 971550"/>
                <a:gd name="connsiteY1" fmla="*/ 273050 h 831850"/>
                <a:gd name="connsiteX2" fmla="*/ 330200 w 971550"/>
                <a:gd name="connsiteY2" fmla="*/ 5207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1550"/>
                <a:gd name="connsiteY0" fmla="*/ 387350 h 831850"/>
                <a:gd name="connsiteX1" fmla="*/ 139700 w 971550"/>
                <a:gd name="connsiteY1" fmla="*/ 273050 h 831850"/>
                <a:gd name="connsiteX2" fmla="*/ 361950 w 971550"/>
                <a:gd name="connsiteY2" fmla="*/ 5080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7900"/>
                <a:gd name="connsiteY0" fmla="*/ 412750 h 831850"/>
                <a:gd name="connsiteX1" fmla="*/ 146050 w 977900"/>
                <a:gd name="connsiteY1" fmla="*/ 273050 h 831850"/>
                <a:gd name="connsiteX2" fmla="*/ 368300 w 977900"/>
                <a:gd name="connsiteY2" fmla="*/ 508000 h 831850"/>
                <a:gd name="connsiteX3" fmla="*/ 800100 w 977900"/>
                <a:gd name="connsiteY3" fmla="*/ 0 h 831850"/>
                <a:gd name="connsiteX4" fmla="*/ 977900 w 977900"/>
                <a:gd name="connsiteY4" fmla="*/ 101600 h 831850"/>
                <a:gd name="connsiteX5" fmla="*/ 361950 w 977900"/>
                <a:gd name="connsiteY5" fmla="*/ 831850 h 831850"/>
                <a:gd name="connsiteX6" fmla="*/ 0 w 977900"/>
                <a:gd name="connsiteY6" fmla="*/ 412750 h 831850"/>
                <a:gd name="connsiteX0" fmla="*/ 0 w 977900"/>
                <a:gd name="connsiteY0" fmla="*/ 412750 h 806450"/>
                <a:gd name="connsiteX1" fmla="*/ 146050 w 977900"/>
                <a:gd name="connsiteY1" fmla="*/ 273050 h 806450"/>
                <a:gd name="connsiteX2" fmla="*/ 368300 w 977900"/>
                <a:gd name="connsiteY2" fmla="*/ 508000 h 806450"/>
                <a:gd name="connsiteX3" fmla="*/ 800100 w 977900"/>
                <a:gd name="connsiteY3" fmla="*/ 0 h 806450"/>
                <a:gd name="connsiteX4" fmla="*/ 977900 w 977900"/>
                <a:gd name="connsiteY4" fmla="*/ 101600 h 806450"/>
                <a:gd name="connsiteX5" fmla="*/ 381000 w 977900"/>
                <a:gd name="connsiteY5" fmla="*/ 806450 h 806450"/>
                <a:gd name="connsiteX6" fmla="*/ 0 w 977900"/>
                <a:gd name="connsiteY6" fmla="*/ 41275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00" h="806450">
                  <a:moveTo>
                    <a:pt x="0" y="412750"/>
                  </a:moveTo>
                  <a:lnTo>
                    <a:pt x="146050" y="273050"/>
                  </a:lnTo>
                  <a:lnTo>
                    <a:pt x="368300" y="508000"/>
                  </a:lnTo>
                  <a:lnTo>
                    <a:pt x="800100" y="0"/>
                  </a:lnTo>
                  <a:lnTo>
                    <a:pt x="977900" y="101600"/>
                  </a:lnTo>
                  <a:lnTo>
                    <a:pt x="381000" y="806450"/>
                  </a:lnTo>
                  <a:lnTo>
                    <a:pt x="0" y="412750"/>
                  </a:lnTo>
                  <a:close/>
                </a:path>
              </a:pathLst>
            </a:custGeom>
            <a:solidFill>
              <a:schemeClr val="bg1"/>
            </a:solid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grpSp>
      <p:grpSp>
        <p:nvGrpSpPr>
          <p:cNvPr id="115" name="Group 114"/>
          <p:cNvGrpSpPr/>
          <p:nvPr/>
        </p:nvGrpSpPr>
        <p:grpSpPr>
          <a:xfrm>
            <a:off x="5981614" y="2824935"/>
            <a:ext cx="167892" cy="167869"/>
            <a:chOff x="4329311" y="821451"/>
            <a:chExt cx="232716" cy="232716"/>
          </a:xfrm>
          <a:solidFill>
            <a:schemeClr val="tx1"/>
          </a:solidFill>
        </p:grpSpPr>
        <p:sp>
          <p:nvSpPr>
            <p:cNvPr id="116" name="Oval 115"/>
            <p:cNvSpPr/>
            <p:nvPr/>
          </p:nvSpPr>
          <p:spPr bwMode="auto">
            <a:xfrm>
              <a:off x="4329311" y="821451"/>
              <a:ext cx="232716" cy="232716"/>
            </a:xfrm>
            <a:prstGeom prst="ellipse">
              <a:avLst/>
            </a:prstGeom>
            <a:grp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sp>
          <p:nvSpPr>
            <p:cNvPr id="117" name="Freeform 116"/>
            <p:cNvSpPr/>
            <p:nvPr/>
          </p:nvSpPr>
          <p:spPr bwMode="auto">
            <a:xfrm>
              <a:off x="4377275" y="881406"/>
              <a:ext cx="136787" cy="112805"/>
            </a:xfrm>
            <a:custGeom>
              <a:avLst/>
              <a:gdLst>
                <a:gd name="connsiteX0" fmla="*/ 0 w 914400"/>
                <a:gd name="connsiteY0" fmla="*/ 387350 h 800100"/>
                <a:gd name="connsiteX1" fmla="*/ 139700 w 914400"/>
                <a:gd name="connsiteY1" fmla="*/ 273050 h 800100"/>
                <a:gd name="connsiteX2" fmla="*/ 330200 w 914400"/>
                <a:gd name="connsiteY2" fmla="*/ 520700 h 800100"/>
                <a:gd name="connsiteX3" fmla="*/ 793750 w 914400"/>
                <a:gd name="connsiteY3" fmla="*/ 0 h 800100"/>
                <a:gd name="connsiteX4" fmla="*/ 914400 w 914400"/>
                <a:gd name="connsiteY4" fmla="*/ 101600 h 800100"/>
                <a:gd name="connsiteX5" fmla="*/ 412750 w 914400"/>
                <a:gd name="connsiteY5" fmla="*/ 800100 h 800100"/>
                <a:gd name="connsiteX6" fmla="*/ 349250 w 914400"/>
                <a:gd name="connsiteY6" fmla="*/ 787400 h 800100"/>
                <a:gd name="connsiteX7" fmla="*/ 0 w 914400"/>
                <a:gd name="connsiteY7" fmla="*/ 387350 h 800100"/>
                <a:gd name="connsiteX0" fmla="*/ 0 w 914400"/>
                <a:gd name="connsiteY0" fmla="*/ 387350 h 787400"/>
                <a:gd name="connsiteX1" fmla="*/ 139700 w 914400"/>
                <a:gd name="connsiteY1" fmla="*/ 273050 h 787400"/>
                <a:gd name="connsiteX2" fmla="*/ 330200 w 914400"/>
                <a:gd name="connsiteY2" fmla="*/ 520700 h 787400"/>
                <a:gd name="connsiteX3" fmla="*/ 793750 w 914400"/>
                <a:gd name="connsiteY3" fmla="*/ 0 h 787400"/>
                <a:gd name="connsiteX4" fmla="*/ 914400 w 914400"/>
                <a:gd name="connsiteY4" fmla="*/ 101600 h 787400"/>
                <a:gd name="connsiteX5" fmla="*/ 349250 w 914400"/>
                <a:gd name="connsiteY5" fmla="*/ 787400 h 787400"/>
                <a:gd name="connsiteX6" fmla="*/ 0 w 914400"/>
                <a:gd name="connsiteY6" fmla="*/ 387350 h 787400"/>
                <a:gd name="connsiteX0" fmla="*/ 0 w 914400"/>
                <a:gd name="connsiteY0" fmla="*/ 387350 h 831850"/>
                <a:gd name="connsiteX1" fmla="*/ 139700 w 914400"/>
                <a:gd name="connsiteY1" fmla="*/ 273050 h 831850"/>
                <a:gd name="connsiteX2" fmla="*/ 330200 w 914400"/>
                <a:gd name="connsiteY2" fmla="*/ 520700 h 831850"/>
                <a:gd name="connsiteX3" fmla="*/ 793750 w 914400"/>
                <a:gd name="connsiteY3" fmla="*/ 0 h 831850"/>
                <a:gd name="connsiteX4" fmla="*/ 914400 w 914400"/>
                <a:gd name="connsiteY4" fmla="*/ 101600 h 831850"/>
                <a:gd name="connsiteX5" fmla="*/ 355600 w 914400"/>
                <a:gd name="connsiteY5" fmla="*/ 831850 h 831850"/>
                <a:gd name="connsiteX6" fmla="*/ 0 w 914400"/>
                <a:gd name="connsiteY6" fmla="*/ 387350 h 831850"/>
                <a:gd name="connsiteX0" fmla="*/ 0 w 971550"/>
                <a:gd name="connsiteY0" fmla="*/ 387350 h 831850"/>
                <a:gd name="connsiteX1" fmla="*/ 139700 w 971550"/>
                <a:gd name="connsiteY1" fmla="*/ 273050 h 831850"/>
                <a:gd name="connsiteX2" fmla="*/ 330200 w 971550"/>
                <a:gd name="connsiteY2" fmla="*/ 5207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1550"/>
                <a:gd name="connsiteY0" fmla="*/ 387350 h 831850"/>
                <a:gd name="connsiteX1" fmla="*/ 139700 w 971550"/>
                <a:gd name="connsiteY1" fmla="*/ 273050 h 831850"/>
                <a:gd name="connsiteX2" fmla="*/ 361950 w 971550"/>
                <a:gd name="connsiteY2" fmla="*/ 5080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7900"/>
                <a:gd name="connsiteY0" fmla="*/ 412750 h 831850"/>
                <a:gd name="connsiteX1" fmla="*/ 146050 w 977900"/>
                <a:gd name="connsiteY1" fmla="*/ 273050 h 831850"/>
                <a:gd name="connsiteX2" fmla="*/ 368300 w 977900"/>
                <a:gd name="connsiteY2" fmla="*/ 508000 h 831850"/>
                <a:gd name="connsiteX3" fmla="*/ 800100 w 977900"/>
                <a:gd name="connsiteY3" fmla="*/ 0 h 831850"/>
                <a:gd name="connsiteX4" fmla="*/ 977900 w 977900"/>
                <a:gd name="connsiteY4" fmla="*/ 101600 h 831850"/>
                <a:gd name="connsiteX5" fmla="*/ 361950 w 977900"/>
                <a:gd name="connsiteY5" fmla="*/ 831850 h 831850"/>
                <a:gd name="connsiteX6" fmla="*/ 0 w 977900"/>
                <a:gd name="connsiteY6" fmla="*/ 412750 h 831850"/>
                <a:gd name="connsiteX0" fmla="*/ 0 w 977900"/>
                <a:gd name="connsiteY0" fmla="*/ 412750 h 806450"/>
                <a:gd name="connsiteX1" fmla="*/ 146050 w 977900"/>
                <a:gd name="connsiteY1" fmla="*/ 273050 h 806450"/>
                <a:gd name="connsiteX2" fmla="*/ 368300 w 977900"/>
                <a:gd name="connsiteY2" fmla="*/ 508000 h 806450"/>
                <a:gd name="connsiteX3" fmla="*/ 800100 w 977900"/>
                <a:gd name="connsiteY3" fmla="*/ 0 h 806450"/>
                <a:gd name="connsiteX4" fmla="*/ 977900 w 977900"/>
                <a:gd name="connsiteY4" fmla="*/ 101600 h 806450"/>
                <a:gd name="connsiteX5" fmla="*/ 381000 w 977900"/>
                <a:gd name="connsiteY5" fmla="*/ 806450 h 806450"/>
                <a:gd name="connsiteX6" fmla="*/ 0 w 977900"/>
                <a:gd name="connsiteY6" fmla="*/ 41275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00" h="806450">
                  <a:moveTo>
                    <a:pt x="0" y="412750"/>
                  </a:moveTo>
                  <a:lnTo>
                    <a:pt x="146050" y="273050"/>
                  </a:lnTo>
                  <a:lnTo>
                    <a:pt x="368300" y="508000"/>
                  </a:lnTo>
                  <a:lnTo>
                    <a:pt x="800100" y="0"/>
                  </a:lnTo>
                  <a:lnTo>
                    <a:pt x="977900" y="101600"/>
                  </a:lnTo>
                  <a:lnTo>
                    <a:pt x="381000" y="806450"/>
                  </a:lnTo>
                  <a:lnTo>
                    <a:pt x="0" y="412750"/>
                  </a:lnTo>
                  <a:close/>
                </a:path>
              </a:pathLst>
            </a:custGeom>
            <a:solidFill>
              <a:schemeClr val="bg1"/>
            </a:solid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grpSp>
      <p:grpSp>
        <p:nvGrpSpPr>
          <p:cNvPr id="118" name="Group 117"/>
          <p:cNvGrpSpPr/>
          <p:nvPr/>
        </p:nvGrpSpPr>
        <p:grpSpPr>
          <a:xfrm>
            <a:off x="7500396" y="2808868"/>
            <a:ext cx="167892" cy="167869"/>
            <a:chOff x="4329311" y="821451"/>
            <a:chExt cx="232716" cy="232716"/>
          </a:xfrm>
          <a:solidFill>
            <a:schemeClr val="tx1"/>
          </a:solidFill>
        </p:grpSpPr>
        <p:sp>
          <p:nvSpPr>
            <p:cNvPr id="119" name="Oval 118"/>
            <p:cNvSpPr/>
            <p:nvPr/>
          </p:nvSpPr>
          <p:spPr bwMode="auto">
            <a:xfrm>
              <a:off x="4329311" y="821451"/>
              <a:ext cx="232716" cy="232716"/>
            </a:xfrm>
            <a:prstGeom prst="ellipse">
              <a:avLst/>
            </a:prstGeom>
            <a:grp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sp>
          <p:nvSpPr>
            <p:cNvPr id="120" name="Freeform 119"/>
            <p:cNvSpPr/>
            <p:nvPr/>
          </p:nvSpPr>
          <p:spPr bwMode="auto">
            <a:xfrm>
              <a:off x="4377275" y="881406"/>
              <a:ext cx="136787" cy="112805"/>
            </a:xfrm>
            <a:custGeom>
              <a:avLst/>
              <a:gdLst>
                <a:gd name="connsiteX0" fmla="*/ 0 w 914400"/>
                <a:gd name="connsiteY0" fmla="*/ 387350 h 800100"/>
                <a:gd name="connsiteX1" fmla="*/ 139700 w 914400"/>
                <a:gd name="connsiteY1" fmla="*/ 273050 h 800100"/>
                <a:gd name="connsiteX2" fmla="*/ 330200 w 914400"/>
                <a:gd name="connsiteY2" fmla="*/ 520700 h 800100"/>
                <a:gd name="connsiteX3" fmla="*/ 793750 w 914400"/>
                <a:gd name="connsiteY3" fmla="*/ 0 h 800100"/>
                <a:gd name="connsiteX4" fmla="*/ 914400 w 914400"/>
                <a:gd name="connsiteY4" fmla="*/ 101600 h 800100"/>
                <a:gd name="connsiteX5" fmla="*/ 412750 w 914400"/>
                <a:gd name="connsiteY5" fmla="*/ 800100 h 800100"/>
                <a:gd name="connsiteX6" fmla="*/ 349250 w 914400"/>
                <a:gd name="connsiteY6" fmla="*/ 787400 h 800100"/>
                <a:gd name="connsiteX7" fmla="*/ 0 w 914400"/>
                <a:gd name="connsiteY7" fmla="*/ 387350 h 800100"/>
                <a:gd name="connsiteX0" fmla="*/ 0 w 914400"/>
                <a:gd name="connsiteY0" fmla="*/ 387350 h 787400"/>
                <a:gd name="connsiteX1" fmla="*/ 139700 w 914400"/>
                <a:gd name="connsiteY1" fmla="*/ 273050 h 787400"/>
                <a:gd name="connsiteX2" fmla="*/ 330200 w 914400"/>
                <a:gd name="connsiteY2" fmla="*/ 520700 h 787400"/>
                <a:gd name="connsiteX3" fmla="*/ 793750 w 914400"/>
                <a:gd name="connsiteY3" fmla="*/ 0 h 787400"/>
                <a:gd name="connsiteX4" fmla="*/ 914400 w 914400"/>
                <a:gd name="connsiteY4" fmla="*/ 101600 h 787400"/>
                <a:gd name="connsiteX5" fmla="*/ 349250 w 914400"/>
                <a:gd name="connsiteY5" fmla="*/ 787400 h 787400"/>
                <a:gd name="connsiteX6" fmla="*/ 0 w 914400"/>
                <a:gd name="connsiteY6" fmla="*/ 387350 h 787400"/>
                <a:gd name="connsiteX0" fmla="*/ 0 w 914400"/>
                <a:gd name="connsiteY0" fmla="*/ 387350 h 831850"/>
                <a:gd name="connsiteX1" fmla="*/ 139700 w 914400"/>
                <a:gd name="connsiteY1" fmla="*/ 273050 h 831850"/>
                <a:gd name="connsiteX2" fmla="*/ 330200 w 914400"/>
                <a:gd name="connsiteY2" fmla="*/ 520700 h 831850"/>
                <a:gd name="connsiteX3" fmla="*/ 793750 w 914400"/>
                <a:gd name="connsiteY3" fmla="*/ 0 h 831850"/>
                <a:gd name="connsiteX4" fmla="*/ 914400 w 914400"/>
                <a:gd name="connsiteY4" fmla="*/ 101600 h 831850"/>
                <a:gd name="connsiteX5" fmla="*/ 355600 w 914400"/>
                <a:gd name="connsiteY5" fmla="*/ 831850 h 831850"/>
                <a:gd name="connsiteX6" fmla="*/ 0 w 914400"/>
                <a:gd name="connsiteY6" fmla="*/ 387350 h 831850"/>
                <a:gd name="connsiteX0" fmla="*/ 0 w 971550"/>
                <a:gd name="connsiteY0" fmla="*/ 387350 h 831850"/>
                <a:gd name="connsiteX1" fmla="*/ 139700 w 971550"/>
                <a:gd name="connsiteY1" fmla="*/ 273050 h 831850"/>
                <a:gd name="connsiteX2" fmla="*/ 330200 w 971550"/>
                <a:gd name="connsiteY2" fmla="*/ 5207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1550"/>
                <a:gd name="connsiteY0" fmla="*/ 387350 h 831850"/>
                <a:gd name="connsiteX1" fmla="*/ 139700 w 971550"/>
                <a:gd name="connsiteY1" fmla="*/ 273050 h 831850"/>
                <a:gd name="connsiteX2" fmla="*/ 361950 w 971550"/>
                <a:gd name="connsiteY2" fmla="*/ 5080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7900"/>
                <a:gd name="connsiteY0" fmla="*/ 412750 h 831850"/>
                <a:gd name="connsiteX1" fmla="*/ 146050 w 977900"/>
                <a:gd name="connsiteY1" fmla="*/ 273050 h 831850"/>
                <a:gd name="connsiteX2" fmla="*/ 368300 w 977900"/>
                <a:gd name="connsiteY2" fmla="*/ 508000 h 831850"/>
                <a:gd name="connsiteX3" fmla="*/ 800100 w 977900"/>
                <a:gd name="connsiteY3" fmla="*/ 0 h 831850"/>
                <a:gd name="connsiteX4" fmla="*/ 977900 w 977900"/>
                <a:gd name="connsiteY4" fmla="*/ 101600 h 831850"/>
                <a:gd name="connsiteX5" fmla="*/ 361950 w 977900"/>
                <a:gd name="connsiteY5" fmla="*/ 831850 h 831850"/>
                <a:gd name="connsiteX6" fmla="*/ 0 w 977900"/>
                <a:gd name="connsiteY6" fmla="*/ 412750 h 831850"/>
                <a:gd name="connsiteX0" fmla="*/ 0 w 977900"/>
                <a:gd name="connsiteY0" fmla="*/ 412750 h 806450"/>
                <a:gd name="connsiteX1" fmla="*/ 146050 w 977900"/>
                <a:gd name="connsiteY1" fmla="*/ 273050 h 806450"/>
                <a:gd name="connsiteX2" fmla="*/ 368300 w 977900"/>
                <a:gd name="connsiteY2" fmla="*/ 508000 h 806450"/>
                <a:gd name="connsiteX3" fmla="*/ 800100 w 977900"/>
                <a:gd name="connsiteY3" fmla="*/ 0 h 806450"/>
                <a:gd name="connsiteX4" fmla="*/ 977900 w 977900"/>
                <a:gd name="connsiteY4" fmla="*/ 101600 h 806450"/>
                <a:gd name="connsiteX5" fmla="*/ 381000 w 977900"/>
                <a:gd name="connsiteY5" fmla="*/ 806450 h 806450"/>
                <a:gd name="connsiteX6" fmla="*/ 0 w 977900"/>
                <a:gd name="connsiteY6" fmla="*/ 41275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00" h="806450">
                  <a:moveTo>
                    <a:pt x="0" y="412750"/>
                  </a:moveTo>
                  <a:lnTo>
                    <a:pt x="146050" y="273050"/>
                  </a:lnTo>
                  <a:lnTo>
                    <a:pt x="368300" y="508000"/>
                  </a:lnTo>
                  <a:lnTo>
                    <a:pt x="800100" y="0"/>
                  </a:lnTo>
                  <a:lnTo>
                    <a:pt x="977900" y="101600"/>
                  </a:lnTo>
                  <a:lnTo>
                    <a:pt x="381000" y="806450"/>
                  </a:lnTo>
                  <a:lnTo>
                    <a:pt x="0" y="412750"/>
                  </a:lnTo>
                  <a:close/>
                </a:path>
              </a:pathLst>
            </a:custGeom>
            <a:solidFill>
              <a:schemeClr val="bg1"/>
            </a:solid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grpSp>
      <p:grpSp>
        <p:nvGrpSpPr>
          <p:cNvPr id="121" name="Group 120"/>
          <p:cNvGrpSpPr/>
          <p:nvPr/>
        </p:nvGrpSpPr>
        <p:grpSpPr>
          <a:xfrm>
            <a:off x="7500396" y="3090599"/>
            <a:ext cx="167892" cy="167869"/>
            <a:chOff x="4329311" y="821451"/>
            <a:chExt cx="232716" cy="232716"/>
          </a:xfrm>
          <a:solidFill>
            <a:schemeClr val="tx1"/>
          </a:solidFill>
        </p:grpSpPr>
        <p:sp>
          <p:nvSpPr>
            <p:cNvPr id="122" name="Oval 121"/>
            <p:cNvSpPr/>
            <p:nvPr/>
          </p:nvSpPr>
          <p:spPr bwMode="auto">
            <a:xfrm>
              <a:off x="4329311" y="821451"/>
              <a:ext cx="232716" cy="232716"/>
            </a:xfrm>
            <a:prstGeom prst="ellipse">
              <a:avLst/>
            </a:prstGeom>
            <a:grp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sp>
          <p:nvSpPr>
            <p:cNvPr id="123" name="Freeform 122"/>
            <p:cNvSpPr/>
            <p:nvPr/>
          </p:nvSpPr>
          <p:spPr bwMode="auto">
            <a:xfrm>
              <a:off x="4377275" y="881406"/>
              <a:ext cx="136787" cy="112805"/>
            </a:xfrm>
            <a:custGeom>
              <a:avLst/>
              <a:gdLst>
                <a:gd name="connsiteX0" fmla="*/ 0 w 914400"/>
                <a:gd name="connsiteY0" fmla="*/ 387350 h 800100"/>
                <a:gd name="connsiteX1" fmla="*/ 139700 w 914400"/>
                <a:gd name="connsiteY1" fmla="*/ 273050 h 800100"/>
                <a:gd name="connsiteX2" fmla="*/ 330200 w 914400"/>
                <a:gd name="connsiteY2" fmla="*/ 520700 h 800100"/>
                <a:gd name="connsiteX3" fmla="*/ 793750 w 914400"/>
                <a:gd name="connsiteY3" fmla="*/ 0 h 800100"/>
                <a:gd name="connsiteX4" fmla="*/ 914400 w 914400"/>
                <a:gd name="connsiteY4" fmla="*/ 101600 h 800100"/>
                <a:gd name="connsiteX5" fmla="*/ 412750 w 914400"/>
                <a:gd name="connsiteY5" fmla="*/ 800100 h 800100"/>
                <a:gd name="connsiteX6" fmla="*/ 349250 w 914400"/>
                <a:gd name="connsiteY6" fmla="*/ 787400 h 800100"/>
                <a:gd name="connsiteX7" fmla="*/ 0 w 914400"/>
                <a:gd name="connsiteY7" fmla="*/ 387350 h 800100"/>
                <a:gd name="connsiteX0" fmla="*/ 0 w 914400"/>
                <a:gd name="connsiteY0" fmla="*/ 387350 h 787400"/>
                <a:gd name="connsiteX1" fmla="*/ 139700 w 914400"/>
                <a:gd name="connsiteY1" fmla="*/ 273050 h 787400"/>
                <a:gd name="connsiteX2" fmla="*/ 330200 w 914400"/>
                <a:gd name="connsiteY2" fmla="*/ 520700 h 787400"/>
                <a:gd name="connsiteX3" fmla="*/ 793750 w 914400"/>
                <a:gd name="connsiteY3" fmla="*/ 0 h 787400"/>
                <a:gd name="connsiteX4" fmla="*/ 914400 w 914400"/>
                <a:gd name="connsiteY4" fmla="*/ 101600 h 787400"/>
                <a:gd name="connsiteX5" fmla="*/ 349250 w 914400"/>
                <a:gd name="connsiteY5" fmla="*/ 787400 h 787400"/>
                <a:gd name="connsiteX6" fmla="*/ 0 w 914400"/>
                <a:gd name="connsiteY6" fmla="*/ 387350 h 787400"/>
                <a:gd name="connsiteX0" fmla="*/ 0 w 914400"/>
                <a:gd name="connsiteY0" fmla="*/ 387350 h 831850"/>
                <a:gd name="connsiteX1" fmla="*/ 139700 w 914400"/>
                <a:gd name="connsiteY1" fmla="*/ 273050 h 831850"/>
                <a:gd name="connsiteX2" fmla="*/ 330200 w 914400"/>
                <a:gd name="connsiteY2" fmla="*/ 520700 h 831850"/>
                <a:gd name="connsiteX3" fmla="*/ 793750 w 914400"/>
                <a:gd name="connsiteY3" fmla="*/ 0 h 831850"/>
                <a:gd name="connsiteX4" fmla="*/ 914400 w 914400"/>
                <a:gd name="connsiteY4" fmla="*/ 101600 h 831850"/>
                <a:gd name="connsiteX5" fmla="*/ 355600 w 914400"/>
                <a:gd name="connsiteY5" fmla="*/ 831850 h 831850"/>
                <a:gd name="connsiteX6" fmla="*/ 0 w 914400"/>
                <a:gd name="connsiteY6" fmla="*/ 387350 h 831850"/>
                <a:gd name="connsiteX0" fmla="*/ 0 w 971550"/>
                <a:gd name="connsiteY0" fmla="*/ 387350 h 831850"/>
                <a:gd name="connsiteX1" fmla="*/ 139700 w 971550"/>
                <a:gd name="connsiteY1" fmla="*/ 273050 h 831850"/>
                <a:gd name="connsiteX2" fmla="*/ 330200 w 971550"/>
                <a:gd name="connsiteY2" fmla="*/ 5207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1550"/>
                <a:gd name="connsiteY0" fmla="*/ 387350 h 831850"/>
                <a:gd name="connsiteX1" fmla="*/ 139700 w 971550"/>
                <a:gd name="connsiteY1" fmla="*/ 273050 h 831850"/>
                <a:gd name="connsiteX2" fmla="*/ 361950 w 971550"/>
                <a:gd name="connsiteY2" fmla="*/ 5080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7900"/>
                <a:gd name="connsiteY0" fmla="*/ 412750 h 831850"/>
                <a:gd name="connsiteX1" fmla="*/ 146050 w 977900"/>
                <a:gd name="connsiteY1" fmla="*/ 273050 h 831850"/>
                <a:gd name="connsiteX2" fmla="*/ 368300 w 977900"/>
                <a:gd name="connsiteY2" fmla="*/ 508000 h 831850"/>
                <a:gd name="connsiteX3" fmla="*/ 800100 w 977900"/>
                <a:gd name="connsiteY3" fmla="*/ 0 h 831850"/>
                <a:gd name="connsiteX4" fmla="*/ 977900 w 977900"/>
                <a:gd name="connsiteY4" fmla="*/ 101600 h 831850"/>
                <a:gd name="connsiteX5" fmla="*/ 361950 w 977900"/>
                <a:gd name="connsiteY5" fmla="*/ 831850 h 831850"/>
                <a:gd name="connsiteX6" fmla="*/ 0 w 977900"/>
                <a:gd name="connsiteY6" fmla="*/ 412750 h 831850"/>
                <a:gd name="connsiteX0" fmla="*/ 0 w 977900"/>
                <a:gd name="connsiteY0" fmla="*/ 412750 h 806450"/>
                <a:gd name="connsiteX1" fmla="*/ 146050 w 977900"/>
                <a:gd name="connsiteY1" fmla="*/ 273050 h 806450"/>
                <a:gd name="connsiteX2" fmla="*/ 368300 w 977900"/>
                <a:gd name="connsiteY2" fmla="*/ 508000 h 806450"/>
                <a:gd name="connsiteX3" fmla="*/ 800100 w 977900"/>
                <a:gd name="connsiteY3" fmla="*/ 0 h 806450"/>
                <a:gd name="connsiteX4" fmla="*/ 977900 w 977900"/>
                <a:gd name="connsiteY4" fmla="*/ 101600 h 806450"/>
                <a:gd name="connsiteX5" fmla="*/ 381000 w 977900"/>
                <a:gd name="connsiteY5" fmla="*/ 806450 h 806450"/>
                <a:gd name="connsiteX6" fmla="*/ 0 w 977900"/>
                <a:gd name="connsiteY6" fmla="*/ 41275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00" h="806450">
                  <a:moveTo>
                    <a:pt x="0" y="412750"/>
                  </a:moveTo>
                  <a:lnTo>
                    <a:pt x="146050" y="273050"/>
                  </a:lnTo>
                  <a:lnTo>
                    <a:pt x="368300" y="508000"/>
                  </a:lnTo>
                  <a:lnTo>
                    <a:pt x="800100" y="0"/>
                  </a:lnTo>
                  <a:lnTo>
                    <a:pt x="977900" y="101600"/>
                  </a:lnTo>
                  <a:lnTo>
                    <a:pt x="381000" y="806450"/>
                  </a:lnTo>
                  <a:lnTo>
                    <a:pt x="0" y="412750"/>
                  </a:lnTo>
                  <a:close/>
                </a:path>
              </a:pathLst>
            </a:custGeom>
            <a:solidFill>
              <a:schemeClr val="bg1"/>
            </a:solid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grpSp>
      <p:grpSp>
        <p:nvGrpSpPr>
          <p:cNvPr id="124" name="Group 123"/>
          <p:cNvGrpSpPr/>
          <p:nvPr/>
        </p:nvGrpSpPr>
        <p:grpSpPr>
          <a:xfrm>
            <a:off x="7500396" y="3346645"/>
            <a:ext cx="167892" cy="167869"/>
            <a:chOff x="4329311" y="821451"/>
            <a:chExt cx="232716" cy="232716"/>
          </a:xfrm>
          <a:solidFill>
            <a:schemeClr val="tx1"/>
          </a:solidFill>
        </p:grpSpPr>
        <p:sp>
          <p:nvSpPr>
            <p:cNvPr id="125" name="Oval 124"/>
            <p:cNvSpPr/>
            <p:nvPr/>
          </p:nvSpPr>
          <p:spPr bwMode="auto">
            <a:xfrm>
              <a:off x="4329311" y="821451"/>
              <a:ext cx="232716" cy="232716"/>
            </a:xfrm>
            <a:prstGeom prst="ellipse">
              <a:avLst/>
            </a:prstGeom>
            <a:grp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sp>
          <p:nvSpPr>
            <p:cNvPr id="126" name="Freeform 125"/>
            <p:cNvSpPr/>
            <p:nvPr/>
          </p:nvSpPr>
          <p:spPr bwMode="auto">
            <a:xfrm>
              <a:off x="4377275" y="881406"/>
              <a:ext cx="136787" cy="112805"/>
            </a:xfrm>
            <a:custGeom>
              <a:avLst/>
              <a:gdLst>
                <a:gd name="connsiteX0" fmla="*/ 0 w 914400"/>
                <a:gd name="connsiteY0" fmla="*/ 387350 h 800100"/>
                <a:gd name="connsiteX1" fmla="*/ 139700 w 914400"/>
                <a:gd name="connsiteY1" fmla="*/ 273050 h 800100"/>
                <a:gd name="connsiteX2" fmla="*/ 330200 w 914400"/>
                <a:gd name="connsiteY2" fmla="*/ 520700 h 800100"/>
                <a:gd name="connsiteX3" fmla="*/ 793750 w 914400"/>
                <a:gd name="connsiteY3" fmla="*/ 0 h 800100"/>
                <a:gd name="connsiteX4" fmla="*/ 914400 w 914400"/>
                <a:gd name="connsiteY4" fmla="*/ 101600 h 800100"/>
                <a:gd name="connsiteX5" fmla="*/ 412750 w 914400"/>
                <a:gd name="connsiteY5" fmla="*/ 800100 h 800100"/>
                <a:gd name="connsiteX6" fmla="*/ 349250 w 914400"/>
                <a:gd name="connsiteY6" fmla="*/ 787400 h 800100"/>
                <a:gd name="connsiteX7" fmla="*/ 0 w 914400"/>
                <a:gd name="connsiteY7" fmla="*/ 387350 h 800100"/>
                <a:gd name="connsiteX0" fmla="*/ 0 w 914400"/>
                <a:gd name="connsiteY0" fmla="*/ 387350 h 787400"/>
                <a:gd name="connsiteX1" fmla="*/ 139700 w 914400"/>
                <a:gd name="connsiteY1" fmla="*/ 273050 h 787400"/>
                <a:gd name="connsiteX2" fmla="*/ 330200 w 914400"/>
                <a:gd name="connsiteY2" fmla="*/ 520700 h 787400"/>
                <a:gd name="connsiteX3" fmla="*/ 793750 w 914400"/>
                <a:gd name="connsiteY3" fmla="*/ 0 h 787400"/>
                <a:gd name="connsiteX4" fmla="*/ 914400 w 914400"/>
                <a:gd name="connsiteY4" fmla="*/ 101600 h 787400"/>
                <a:gd name="connsiteX5" fmla="*/ 349250 w 914400"/>
                <a:gd name="connsiteY5" fmla="*/ 787400 h 787400"/>
                <a:gd name="connsiteX6" fmla="*/ 0 w 914400"/>
                <a:gd name="connsiteY6" fmla="*/ 387350 h 787400"/>
                <a:gd name="connsiteX0" fmla="*/ 0 w 914400"/>
                <a:gd name="connsiteY0" fmla="*/ 387350 h 831850"/>
                <a:gd name="connsiteX1" fmla="*/ 139700 w 914400"/>
                <a:gd name="connsiteY1" fmla="*/ 273050 h 831850"/>
                <a:gd name="connsiteX2" fmla="*/ 330200 w 914400"/>
                <a:gd name="connsiteY2" fmla="*/ 520700 h 831850"/>
                <a:gd name="connsiteX3" fmla="*/ 793750 w 914400"/>
                <a:gd name="connsiteY3" fmla="*/ 0 h 831850"/>
                <a:gd name="connsiteX4" fmla="*/ 914400 w 914400"/>
                <a:gd name="connsiteY4" fmla="*/ 101600 h 831850"/>
                <a:gd name="connsiteX5" fmla="*/ 355600 w 914400"/>
                <a:gd name="connsiteY5" fmla="*/ 831850 h 831850"/>
                <a:gd name="connsiteX6" fmla="*/ 0 w 914400"/>
                <a:gd name="connsiteY6" fmla="*/ 387350 h 831850"/>
                <a:gd name="connsiteX0" fmla="*/ 0 w 971550"/>
                <a:gd name="connsiteY0" fmla="*/ 387350 h 831850"/>
                <a:gd name="connsiteX1" fmla="*/ 139700 w 971550"/>
                <a:gd name="connsiteY1" fmla="*/ 273050 h 831850"/>
                <a:gd name="connsiteX2" fmla="*/ 330200 w 971550"/>
                <a:gd name="connsiteY2" fmla="*/ 5207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1550"/>
                <a:gd name="connsiteY0" fmla="*/ 387350 h 831850"/>
                <a:gd name="connsiteX1" fmla="*/ 139700 w 971550"/>
                <a:gd name="connsiteY1" fmla="*/ 273050 h 831850"/>
                <a:gd name="connsiteX2" fmla="*/ 361950 w 971550"/>
                <a:gd name="connsiteY2" fmla="*/ 5080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7900"/>
                <a:gd name="connsiteY0" fmla="*/ 412750 h 831850"/>
                <a:gd name="connsiteX1" fmla="*/ 146050 w 977900"/>
                <a:gd name="connsiteY1" fmla="*/ 273050 h 831850"/>
                <a:gd name="connsiteX2" fmla="*/ 368300 w 977900"/>
                <a:gd name="connsiteY2" fmla="*/ 508000 h 831850"/>
                <a:gd name="connsiteX3" fmla="*/ 800100 w 977900"/>
                <a:gd name="connsiteY3" fmla="*/ 0 h 831850"/>
                <a:gd name="connsiteX4" fmla="*/ 977900 w 977900"/>
                <a:gd name="connsiteY4" fmla="*/ 101600 h 831850"/>
                <a:gd name="connsiteX5" fmla="*/ 361950 w 977900"/>
                <a:gd name="connsiteY5" fmla="*/ 831850 h 831850"/>
                <a:gd name="connsiteX6" fmla="*/ 0 w 977900"/>
                <a:gd name="connsiteY6" fmla="*/ 412750 h 831850"/>
                <a:gd name="connsiteX0" fmla="*/ 0 w 977900"/>
                <a:gd name="connsiteY0" fmla="*/ 412750 h 806450"/>
                <a:gd name="connsiteX1" fmla="*/ 146050 w 977900"/>
                <a:gd name="connsiteY1" fmla="*/ 273050 h 806450"/>
                <a:gd name="connsiteX2" fmla="*/ 368300 w 977900"/>
                <a:gd name="connsiteY2" fmla="*/ 508000 h 806450"/>
                <a:gd name="connsiteX3" fmla="*/ 800100 w 977900"/>
                <a:gd name="connsiteY3" fmla="*/ 0 h 806450"/>
                <a:gd name="connsiteX4" fmla="*/ 977900 w 977900"/>
                <a:gd name="connsiteY4" fmla="*/ 101600 h 806450"/>
                <a:gd name="connsiteX5" fmla="*/ 381000 w 977900"/>
                <a:gd name="connsiteY5" fmla="*/ 806450 h 806450"/>
                <a:gd name="connsiteX6" fmla="*/ 0 w 977900"/>
                <a:gd name="connsiteY6" fmla="*/ 41275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00" h="806450">
                  <a:moveTo>
                    <a:pt x="0" y="412750"/>
                  </a:moveTo>
                  <a:lnTo>
                    <a:pt x="146050" y="273050"/>
                  </a:lnTo>
                  <a:lnTo>
                    <a:pt x="368300" y="508000"/>
                  </a:lnTo>
                  <a:lnTo>
                    <a:pt x="800100" y="0"/>
                  </a:lnTo>
                  <a:lnTo>
                    <a:pt x="977900" y="101600"/>
                  </a:lnTo>
                  <a:lnTo>
                    <a:pt x="381000" y="806450"/>
                  </a:lnTo>
                  <a:lnTo>
                    <a:pt x="0" y="412750"/>
                  </a:lnTo>
                  <a:close/>
                </a:path>
              </a:pathLst>
            </a:custGeom>
            <a:solidFill>
              <a:schemeClr val="bg1"/>
            </a:solid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grpSp>
      <p:grpSp>
        <p:nvGrpSpPr>
          <p:cNvPr id="127" name="Group 126"/>
          <p:cNvGrpSpPr/>
          <p:nvPr/>
        </p:nvGrpSpPr>
        <p:grpSpPr>
          <a:xfrm>
            <a:off x="7500396" y="3614709"/>
            <a:ext cx="167892" cy="167869"/>
            <a:chOff x="4329311" y="821451"/>
            <a:chExt cx="232716" cy="232716"/>
          </a:xfrm>
          <a:solidFill>
            <a:schemeClr val="tx1"/>
          </a:solidFill>
        </p:grpSpPr>
        <p:sp>
          <p:nvSpPr>
            <p:cNvPr id="128" name="Oval 127"/>
            <p:cNvSpPr/>
            <p:nvPr/>
          </p:nvSpPr>
          <p:spPr bwMode="auto">
            <a:xfrm>
              <a:off x="4329311" y="821451"/>
              <a:ext cx="232716" cy="232716"/>
            </a:xfrm>
            <a:prstGeom prst="ellipse">
              <a:avLst/>
            </a:prstGeom>
            <a:grp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sp>
          <p:nvSpPr>
            <p:cNvPr id="129" name="Freeform 128"/>
            <p:cNvSpPr/>
            <p:nvPr/>
          </p:nvSpPr>
          <p:spPr bwMode="auto">
            <a:xfrm>
              <a:off x="4377275" y="881406"/>
              <a:ext cx="136787" cy="112805"/>
            </a:xfrm>
            <a:custGeom>
              <a:avLst/>
              <a:gdLst>
                <a:gd name="connsiteX0" fmla="*/ 0 w 914400"/>
                <a:gd name="connsiteY0" fmla="*/ 387350 h 800100"/>
                <a:gd name="connsiteX1" fmla="*/ 139700 w 914400"/>
                <a:gd name="connsiteY1" fmla="*/ 273050 h 800100"/>
                <a:gd name="connsiteX2" fmla="*/ 330200 w 914400"/>
                <a:gd name="connsiteY2" fmla="*/ 520700 h 800100"/>
                <a:gd name="connsiteX3" fmla="*/ 793750 w 914400"/>
                <a:gd name="connsiteY3" fmla="*/ 0 h 800100"/>
                <a:gd name="connsiteX4" fmla="*/ 914400 w 914400"/>
                <a:gd name="connsiteY4" fmla="*/ 101600 h 800100"/>
                <a:gd name="connsiteX5" fmla="*/ 412750 w 914400"/>
                <a:gd name="connsiteY5" fmla="*/ 800100 h 800100"/>
                <a:gd name="connsiteX6" fmla="*/ 349250 w 914400"/>
                <a:gd name="connsiteY6" fmla="*/ 787400 h 800100"/>
                <a:gd name="connsiteX7" fmla="*/ 0 w 914400"/>
                <a:gd name="connsiteY7" fmla="*/ 387350 h 800100"/>
                <a:gd name="connsiteX0" fmla="*/ 0 w 914400"/>
                <a:gd name="connsiteY0" fmla="*/ 387350 h 787400"/>
                <a:gd name="connsiteX1" fmla="*/ 139700 w 914400"/>
                <a:gd name="connsiteY1" fmla="*/ 273050 h 787400"/>
                <a:gd name="connsiteX2" fmla="*/ 330200 w 914400"/>
                <a:gd name="connsiteY2" fmla="*/ 520700 h 787400"/>
                <a:gd name="connsiteX3" fmla="*/ 793750 w 914400"/>
                <a:gd name="connsiteY3" fmla="*/ 0 h 787400"/>
                <a:gd name="connsiteX4" fmla="*/ 914400 w 914400"/>
                <a:gd name="connsiteY4" fmla="*/ 101600 h 787400"/>
                <a:gd name="connsiteX5" fmla="*/ 349250 w 914400"/>
                <a:gd name="connsiteY5" fmla="*/ 787400 h 787400"/>
                <a:gd name="connsiteX6" fmla="*/ 0 w 914400"/>
                <a:gd name="connsiteY6" fmla="*/ 387350 h 787400"/>
                <a:gd name="connsiteX0" fmla="*/ 0 w 914400"/>
                <a:gd name="connsiteY0" fmla="*/ 387350 h 831850"/>
                <a:gd name="connsiteX1" fmla="*/ 139700 w 914400"/>
                <a:gd name="connsiteY1" fmla="*/ 273050 h 831850"/>
                <a:gd name="connsiteX2" fmla="*/ 330200 w 914400"/>
                <a:gd name="connsiteY2" fmla="*/ 520700 h 831850"/>
                <a:gd name="connsiteX3" fmla="*/ 793750 w 914400"/>
                <a:gd name="connsiteY3" fmla="*/ 0 h 831850"/>
                <a:gd name="connsiteX4" fmla="*/ 914400 w 914400"/>
                <a:gd name="connsiteY4" fmla="*/ 101600 h 831850"/>
                <a:gd name="connsiteX5" fmla="*/ 355600 w 914400"/>
                <a:gd name="connsiteY5" fmla="*/ 831850 h 831850"/>
                <a:gd name="connsiteX6" fmla="*/ 0 w 914400"/>
                <a:gd name="connsiteY6" fmla="*/ 387350 h 831850"/>
                <a:gd name="connsiteX0" fmla="*/ 0 w 971550"/>
                <a:gd name="connsiteY0" fmla="*/ 387350 h 831850"/>
                <a:gd name="connsiteX1" fmla="*/ 139700 w 971550"/>
                <a:gd name="connsiteY1" fmla="*/ 273050 h 831850"/>
                <a:gd name="connsiteX2" fmla="*/ 330200 w 971550"/>
                <a:gd name="connsiteY2" fmla="*/ 5207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1550"/>
                <a:gd name="connsiteY0" fmla="*/ 387350 h 831850"/>
                <a:gd name="connsiteX1" fmla="*/ 139700 w 971550"/>
                <a:gd name="connsiteY1" fmla="*/ 273050 h 831850"/>
                <a:gd name="connsiteX2" fmla="*/ 361950 w 971550"/>
                <a:gd name="connsiteY2" fmla="*/ 5080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7900"/>
                <a:gd name="connsiteY0" fmla="*/ 412750 h 831850"/>
                <a:gd name="connsiteX1" fmla="*/ 146050 w 977900"/>
                <a:gd name="connsiteY1" fmla="*/ 273050 h 831850"/>
                <a:gd name="connsiteX2" fmla="*/ 368300 w 977900"/>
                <a:gd name="connsiteY2" fmla="*/ 508000 h 831850"/>
                <a:gd name="connsiteX3" fmla="*/ 800100 w 977900"/>
                <a:gd name="connsiteY3" fmla="*/ 0 h 831850"/>
                <a:gd name="connsiteX4" fmla="*/ 977900 w 977900"/>
                <a:gd name="connsiteY4" fmla="*/ 101600 h 831850"/>
                <a:gd name="connsiteX5" fmla="*/ 361950 w 977900"/>
                <a:gd name="connsiteY5" fmla="*/ 831850 h 831850"/>
                <a:gd name="connsiteX6" fmla="*/ 0 w 977900"/>
                <a:gd name="connsiteY6" fmla="*/ 412750 h 831850"/>
                <a:gd name="connsiteX0" fmla="*/ 0 w 977900"/>
                <a:gd name="connsiteY0" fmla="*/ 412750 h 806450"/>
                <a:gd name="connsiteX1" fmla="*/ 146050 w 977900"/>
                <a:gd name="connsiteY1" fmla="*/ 273050 h 806450"/>
                <a:gd name="connsiteX2" fmla="*/ 368300 w 977900"/>
                <a:gd name="connsiteY2" fmla="*/ 508000 h 806450"/>
                <a:gd name="connsiteX3" fmla="*/ 800100 w 977900"/>
                <a:gd name="connsiteY3" fmla="*/ 0 h 806450"/>
                <a:gd name="connsiteX4" fmla="*/ 977900 w 977900"/>
                <a:gd name="connsiteY4" fmla="*/ 101600 h 806450"/>
                <a:gd name="connsiteX5" fmla="*/ 381000 w 977900"/>
                <a:gd name="connsiteY5" fmla="*/ 806450 h 806450"/>
                <a:gd name="connsiteX6" fmla="*/ 0 w 977900"/>
                <a:gd name="connsiteY6" fmla="*/ 41275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00" h="806450">
                  <a:moveTo>
                    <a:pt x="0" y="412750"/>
                  </a:moveTo>
                  <a:lnTo>
                    <a:pt x="146050" y="273050"/>
                  </a:lnTo>
                  <a:lnTo>
                    <a:pt x="368300" y="508000"/>
                  </a:lnTo>
                  <a:lnTo>
                    <a:pt x="800100" y="0"/>
                  </a:lnTo>
                  <a:lnTo>
                    <a:pt x="977900" y="101600"/>
                  </a:lnTo>
                  <a:lnTo>
                    <a:pt x="381000" y="806450"/>
                  </a:lnTo>
                  <a:lnTo>
                    <a:pt x="0" y="412750"/>
                  </a:lnTo>
                  <a:close/>
                </a:path>
              </a:pathLst>
            </a:custGeom>
            <a:solidFill>
              <a:schemeClr val="bg1"/>
            </a:solid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grpSp>
      <p:grpSp>
        <p:nvGrpSpPr>
          <p:cNvPr id="130" name="Group 129"/>
          <p:cNvGrpSpPr/>
          <p:nvPr/>
        </p:nvGrpSpPr>
        <p:grpSpPr>
          <a:xfrm>
            <a:off x="9037259" y="2808868"/>
            <a:ext cx="167892" cy="167869"/>
            <a:chOff x="4329311" y="821451"/>
            <a:chExt cx="232716" cy="232716"/>
          </a:xfrm>
          <a:solidFill>
            <a:schemeClr val="tx1"/>
          </a:solidFill>
        </p:grpSpPr>
        <p:sp>
          <p:nvSpPr>
            <p:cNvPr id="131" name="Oval 130"/>
            <p:cNvSpPr/>
            <p:nvPr/>
          </p:nvSpPr>
          <p:spPr bwMode="auto">
            <a:xfrm>
              <a:off x="4329311" y="821451"/>
              <a:ext cx="232716" cy="232716"/>
            </a:xfrm>
            <a:prstGeom prst="ellipse">
              <a:avLst/>
            </a:prstGeom>
            <a:grp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sp>
          <p:nvSpPr>
            <p:cNvPr id="132" name="Freeform 131"/>
            <p:cNvSpPr/>
            <p:nvPr/>
          </p:nvSpPr>
          <p:spPr bwMode="auto">
            <a:xfrm>
              <a:off x="4377275" y="881406"/>
              <a:ext cx="136787" cy="112805"/>
            </a:xfrm>
            <a:custGeom>
              <a:avLst/>
              <a:gdLst>
                <a:gd name="connsiteX0" fmla="*/ 0 w 914400"/>
                <a:gd name="connsiteY0" fmla="*/ 387350 h 800100"/>
                <a:gd name="connsiteX1" fmla="*/ 139700 w 914400"/>
                <a:gd name="connsiteY1" fmla="*/ 273050 h 800100"/>
                <a:gd name="connsiteX2" fmla="*/ 330200 w 914400"/>
                <a:gd name="connsiteY2" fmla="*/ 520700 h 800100"/>
                <a:gd name="connsiteX3" fmla="*/ 793750 w 914400"/>
                <a:gd name="connsiteY3" fmla="*/ 0 h 800100"/>
                <a:gd name="connsiteX4" fmla="*/ 914400 w 914400"/>
                <a:gd name="connsiteY4" fmla="*/ 101600 h 800100"/>
                <a:gd name="connsiteX5" fmla="*/ 412750 w 914400"/>
                <a:gd name="connsiteY5" fmla="*/ 800100 h 800100"/>
                <a:gd name="connsiteX6" fmla="*/ 349250 w 914400"/>
                <a:gd name="connsiteY6" fmla="*/ 787400 h 800100"/>
                <a:gd name="connsiteX7" fmla="*/ 0 w 914400"/>
                <a:gd name="connsiteY7" fmla="*/ 387350 h 800100"/>
                <a:gd name="connsiteX0" fmla="*/ 0 w 914400"/>
                <a:gd name="connsiteY0" fmla="*/ 387350 h 787400"/>
                <a:gd name="connsiteX1" fmla="*/ 139700 w 914400"/>
                <a:gd name="connsiteY1" fmla="*/ 273050 h 787400"/>
                <a:gd name="connsiteX2" fmla="*/ 330200 w 914400"/>
                <a:gd name="connsiteY2" fmla="*/ 520700 h 787400"/>
                <a:gd name="connsiteX3" fmla="*/ 793750 w 914400"/>
                <a:gd name="connsiteY3" fmla="*/ 0 h 787400"/>
                <a:gd name="connsiteX4" fmla="*/ 914400 w 914400"/>
                <a:gd name="connsiteY4" fmla="*/ 101600 h 787400"/>
                <a:gd name="connsiteX5" fmla="*/ 349250 w 914400"/>
                <a:gd name="connsiteY5" fmla="*/ 787400 h 787400"/>
                <a:gd name="connsiteX6" fmla="*/ 0 w 914400"/>
                <a:gd name="connsiteY6" fmla="*/ 387350 h 787400"/>
                <a:gd name="connsiteX0" fmla="*/ 0 w 914400"/>
                <a:gd name="connsiteY0" fmla="*/ 387350 h 831850"/>
                <a:gd name="connsiteX1" fmla="*/ 139700 w 914400"/>
                <a:gd name="connsiteY1" fmla="*/ 273050 h 831850"/>
                <a:gd name="connsiteX2" fmla="*/ 330200 w 914400"/>
                <a:gd name="connsiteY2" fmla="*/ 520700 h 831850"/>
                <a:gd name="connsiteX3" fmla="*/ 793750 w 914400"/>
                <a:gd name="connsiteY3" fmla="*/ 0 h 831850"/>
                <a:gd name="connsiteX4" fmla="*/ 914400 w 914400"/>
                <a:gd name="connsiteY4" fmla="*/ 101600 h 831850"/>
                <a:gd name="connsiteX5" fmla="*/ 355600 w 914400"/>
                <a:gd name="connsiteY5" fmla="*/ 831850 h 831850"/>
                <a:gd name="connsiteX6" fmla="*/ 0 w 914400"/>
                <a:gd name="connsiteY6" fmla="*/ 387350 h 831850"/>
                <a:gd name="connsiteX0" fmla="*/ 0 w 971550"/>
                <a:gd name="connsiteY0" fmla="*/ 387350 h 831850"/>
                <a:gd name="connsiteX1" fmla="*/ 139700 w 971550"/>
                <a:gd name="connsiteY1" fmla="*/ 273050 h 831850"/>
                <a:gd name="connsiteX2" fmla="*/ 330200 w 971550"/>
                <a:gd name="connsiteY2" fmla="*/ 5207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1550"/>
                <a:gd name="connsiteY0" fmla="*/ 387350 h 831850"/>
                <a:gd name="connsiteX1" fmla="*/ 139700 w 971550"/>
                <a:gd name="connsiteY1" fmla="*/ 273050 h 831850"/>
                <a:gd name="connsiteX2" fmla="*/ 361950 w 971550"/>
                <a:gd name="connsiteY2" fmla="*/ 5080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7900"/>
                <a:gd name="connsiteY0" fmla="*/ 412750 h 831850"/>
                <a:gd name="connsiteX1" fmla="*/ 146050 w 977900"/>
                <a:gd name="connsiteY1" fmla="*/ 273050 h 831850"/>
                <a:gd name="connsiteX2" fmla="*/ 368300 w 977900"/>
                <a:gd name="connsiteY2" fmla="*/ 508000 h 831850"/>
                <a:gd name="connsiteX3" fmla="*/ 800100 w 977900"/>
                <a:gd name="connsiteY3" fmla="*/ 0 h 831850"/>
                <a:gd name="connsiteX4" fmla="*/ 977900 w 977900"/>
                <a:gd name="connsiteY4" fmla="*/ 101600 h 831850"/>
                <a:gd name="connsiteX5" fmla="*/ 361950 w 977900"/>
                <a:gd name="connsiteY5" fmla="*/ 831850 h 831850"/>
                <a:gd name="connsiteX6" fmla="*/ 0 w 977900"/>
                <a:gd name="connsiteY6" fmla="*/ 412750 h 831850"/>
                <a:gd name="connsiteX0" fmla="*/ 0 w 977900"/>
                <a:gd name="connsiteY0" fmla="*/ 412750 h 806450"/>
                <a:gd name="connsiteX1" fmla="*/ 146050 w 977900"/>
                <a:gd name="connsiteY1" fmla="*/ 273050 h 806450"/>
                <a:gd name="connsiteX2" fmla="*/ 368300 w 977900"/>
                <a:gd name="connsiteY2" fmla="*/ 508000 h 806450"/>
                <a:gd name="connsiteX3" fmla="*/ 800100 w 977900"/>
                <a:gd name="connsiteY3" fmla="*/ 0 h 806450"/>
                <a:gd name="connsiteX4" fmla="*/ 977900 w 977900"/>
                <a:gd name="connsiteY4" fmla="*/ 101600 h 806450"/>
                <a:gd name="connsiteX5" fmla="*/ 381000 w 977900"/>
                <a:gd name="connsiteY5" fmla="*/ 806450 h 806450"/>
                <a:gd name="connsiteX6" fmla="*/ 0 w 977900"/>
                <a:gd name="connsiteY6" fmla="*/ 41275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00" h="806450">
                  <a:moveTo>
                    <a:pt x="0" y="412750"/>
                  </a:moveTo>
                  <a:lnTo>
                    <a:pt x="146050" y="273050"/>
                  </a:lnTo>
                  <a:lnTo>
                    <a:pt x="368300" y="508000"/>
                  </a:lnTo>
                  <a:lnTo>
                    <a:pt x="800100" y="0"/>
                  </a:lnTo>
                  <a:lnTo>
                    <a:pt x="977900" y="101600"/>
                  </a:lnTo>
                  <a:lnTo>
                    <a:pt x="381000" y="806450"/>
                  </a:lnTo>
                  <a:lnTo>
                    <a:pt x="0" y="412750"/>
                  </a:lnTo>
                  <a:close/>
                </a:path>
              </a:pathLst>
            </a:custGeom>
            <a:solidFill>
              <a:schemeClr val="bg1"/>
            </a:solid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grpSp>
      <p:grpSp>
        <p:nvGrpSpPr>
          <p:cNvPr id="133" name="Group 132"/>
          <p:cNvGrpSpPr/>
          <p:nvPr/>
        </p:nvGrpSpPr>
        <p:grpSpPr>
          <a:xfrm>
            <a:off x="9037259" y="3090599"/>
            <a:ext cx="167892" cy="167869"/>
            <a:chOff x="4329311" y="821451"/>
            <a:chExt cx="232716" cy="232716"/>
          </a:xfrm>
          <a:solidFill>
            <a:schemeClr val="tx1"/>
          </a:solidFill>
        </p:grpSpPr>
        <p:sp>
          <p:nvSpPr>
            <p:cNvPr id="134" name="Oval 133"/>
            <p:cNvSpPr/>
            <p:nvPr/>
          </p:nvSpPr>
          <p:spPr bwMode="auto">
            <a:xfrm>
              <a:off x="4329311" y="821451"/>
              <a:ext cx="232716" cy="232716"/>
            </a:xfrm>
            <a:prstGeom prst="ellipse">
              <a:avLst/>
            </a:prstGeom>
            <a:grp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sp>
          <p:nvSpPr>
            <p:cNvPr id="135" name="Freeform 134"/>
            <p:cNvSpPr/>
            <p:nvPr/>
          </p:nvSpPr>
          <p:spPr bwMode="auto">
            <a:xfrm>
              <a:off x="4377275" y="881406"/>
              <a:ext cx="136787" cy="112805"/>
            </a:xfrm>
            <a:custGeom>
              <a:avLst/>
              <a:gdLst>
                <a:gd name="connsiteX0" fmla="*/ 0 w 914400"/>
                <a:gd name="connsiteY0" fmla="*/ 387350 h 800100"/>
                <a:gd name="connsiteX1" fmla="*/ 139700 w 914400"/>
                <a:gd name="connsiteY1" fmla="*/ 273050 h 800100"/>
                <a:gd name="connsiteX2" fmla="*/ 330200 w 914400"/>
                <a:gd name="connsiteY2" fmla="*/ 520700 h 800100"/>
                <a:gd name="connsiteX3" fmla="*/ 793750 w 914400"/>
                <a:gd name="connsiteY3" fmla="*/ 0 h 800100"/>
                <a:gd name="connsiteX4" fmla="*/ 914400 w 914400"/>
                <a:gd name="connsiteY4" fmla="*/ 101600 h 800100"/>
                <a:gd name="connsiteX5" fmla="*/ 412750 w 914400"/>
                <a:gd name="connsiteY5" fmla="*/ 800100 h 800100"/>
                <a:gd name="connsiteX6" fmla="*/ 349250 w 914400"/>
                <a:gd name="connsiteY6" fmla="*/ 787400 h 800100"/>
                <a:gd name="connsiteX7" fmla="*/ 0 w 914400"/>
                <a:gd name="connsiteY7" fmla="*/ 387350 h 800100"/>
                <a:gd name="connsiteX0" fmla="*/ 0 w 914400"/>
                <a:gd name="connsiteY0" fmla="*/ 387350 h 787400"/>
                <a:gd name="connsiteX1" fmla="*/ 139700 w 914400"/>
                <a:gd name="connsiteY1" fmla="*/ 273050 h 787400"/>
                <a:gd name="connsiteX2" fmla="*/ 330200 w 914400"/>
                <a:gd name="connsiteY2" fmla="*/ 520700 h 787400"/>
                <a:gd name="connsiteX3" fmla="*/ 793750 w 914400"/>
                <a:gd name="connsiteY3" fmla="*/ 0 h 787400"/>
                <a:gd name="connsiteX4" fmla="*/ 914400 w 914400"/>
                <a:gd name="connsiteY4" fmla="*/ 101600 h 787400"/>
                <a:gd name="connsiteX5" fmla="*/ 349250 w 914400"/>
                <a:gd name="connsiteY5" fmla="*/ 787400 h 787400"/>
                <a:gd name="connsiteX6" fmla="*/ 0 w 914400"/>
                <a:gd name="connsiteY6" fmla="*/ 387350 h 787400"/>
                <a:gd name="connsiteX0" fmla="*/ 0 w 914400"/>
                <a:gd name="connsiteY0" fmla="*/ 387350 h 831850"/>
                <a:gd name="connsiteX1" fmla="*/ 139700 w 914400"/>
                <a:gd name="connsiteY1" fmla="*/ 273050 h 831850"/>
                <a:gd name="connsiteX2" fmla="*/ 330200 w 914400"/>
                <a:gd name="connsiteY2" fmla="*/ 520700 h 831850"/>
                <a:gd name="connsiteX3" fmla="*/ 793750 w 914400"/>
                <a:gd name="connsiteY3" fmla="*/ 0 h 831850"/>
                <a:gd name="connsiteX4" fmla="*/ 914400 w 914400"/>
                <a:gd name="connsiteY4" fmla="*/ 101600 h 831850"/>
                <a:gd name="connsiteX5" fmla="*/ 355600 w 914400"/>
                <a:gd name="connsiteY5" fmla="*/ 831850 h 831850"/>
                <a:gd name="connsiteX6" fmla="*/ 0 w 914400"/>
                <a:gd name="connsiteY6" fmla="*/ 387350 h 831850"/>
                <a:gd name="connsiteX0" fmla="*/ 0 w 971550"/>
                <a:gd name="connsiteY0" fmla="*/ 387350 h 831850"/>
                <a:gd name="connsiteX1" fmla="*/ 139700 w 971550"/>
                <a:gd name="connsiteY1" fmla="*/ 273050 h 831850"/>
                <a:gd name="connsiteX2" fmla="*/ 330200 w 971550"/>
                <a:gd name="connsiteY2" fmla="*/ 5207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1550"/>
                <a:gd name="connsiteY0" fmla="*/ 387350 h 831850"/>
                <a:gd name="connsiteX1" fmla="*/ 139700 w 971550"/>
                <a:gd name="connsiteY1" fmla="*/ 273050 h 831850"/>
                <a:gd name="connsiteX2" fmla="*/ 361950 w 971550"/>
                <a:gd name="connsiteY2" fmla="*/ 5080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7900"/>
                <a:gd name="connsiteY0" fmla="*/ 412750 h 831850"/>
                <a:gd name="connsiteX1" fmla="*/ 146050 w 977900"/>
                <a:gd name="connsiteY1" fmla="*/ 273050 h 831850"/>
                <a:gd name="connsiteX2" fmla="*/ 368300 w 977900"/>
                <a:gd name="connsiteY2" fmla="*/ 508000 h 831850"/>
                <a:gd name="connsiteX3" fmla="*/ 800100 w 977900"/>
                <a:gd name="connsiteY3" fmla="*/ 0 h 831850"/>
                <a:gd name="connsiteX4" fmla="*/ 977900 w 977900"/>
                <a:gd name="connsiteY4" fmla="*/ 101600 h 831850"/>
                <a:gd name="connsiteX5" fmla="*/ 361950 w 977900"/>
                <a:gd name="connsiteY5" fmla="*/ 831850 h 831850"/>
                <a:gd name="connsiteX6" fmla="*/ 0 w 977900"/>
                <a:gd name="connsiteY6" fmla="*/ 412750 h 831850"/>
                <a:gd name="connsiteX0" fmla="*/ 0 w 977900"/>
                <a:gd name="connsiteY0" fmla="*/ 412750 h 806450"/>
                <a:gd name="connsiteX1" fmla="*/ 146050 w 977900"/>
                <a:gd name="connsiteY1" fmla="*/ 273050 h 806450"/>
                <a:gd name="connsiteX2" fmla="*/ 368300 w 977900"/>
                <a:gd name="connsiteY2" fmla="*/ 508000 h 806450"/>
                <a:gd name="connsiteX3" fmla="*/ 800100 w 977900"/>
                <a:gd name="connsiteY3" fmla="*/ 0 h 806450"/>
                <a:gd name="connsiteX4" fmla="*/ 977900 w 977900"/>
                <a:gd name="connsiteY4" fmla="*/ 101600 h 806450"/>
                <a:gd name="connsiteX5" fmla="*/ 381000 w 977900"/>
                <a:gd name="connsiteY5" fmla="*/ 806450 h 806450"/>
                <a:gd name="connsiteX6" fmla="*/ 0 w 977900"/>
                <a:gd name="connsiteY6" fmla="*/ 41275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00" h="806450">
                  <a:moveTo>
                    <a:pt x="0" y="412750"/>
                  </a:moveTo>
                  <a:lnTo>
                    <a:pt x="146050" y="273050"/>
                  </a:lnTo>
                  <a:lnTo>
                    <a:pt x="368300" y="508000"/>
                  </a:lnTo>
                  <a:lnTo>
                    <a:pt x="800100" y="0"/>
                  </a:lnTo>
                  <a:lnTo>
                    <a:pt x="977900" y="101600"/>
                  </a:lnTo>
                  <a:lnTo>
                    <a:pt x="381000" y="806450"/>
                  </a:lnTo>
                  <a:lnTo>
                    <a:pt x="0" y="412750"/>
                  </a:lnTo>
                  <a:close/>
                </a:path>
              </a:pathLst>
            </a:custGeom>
            <a:solidFill>
              <a:schemeClr val="bg1"/>
            </a:solid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grpSp>
      <p:grpSp>
        <p:nvGrpSpPr>
          <p:cNvPr id="136" name="Group 135"/>
          <p:cNvGrpSpPr/>
          <p:nvPr/>
        </p:nvGrpSpPr>
        <p:grpSpPr>
          <a:xfrm>
            <a:off x="9037259" y="3346645"/>
            <a:ext cx="167892" cy="167869"/>
            <a:chOff x="4329311" y="821451"/>
            <a:chExt cx="232716" cy="232716"/>
          </a:xfrm>
          <a:solidFill>
            <a:schemeClr val="tx1"/>
          </a:solidFill>
        </p:grpSpPr>
        <p:sp>
          <p:nvSpPr>
            <p:cNvPr id="137" name="Oval 136"/>
            <p:cNvSpPr/>
            <p:nvPr/>
          </p:nvSpPr>
          <p:spPr bwMode="auto">
            <a:xfrm>
              <a:off x="4329311" y="821451"/>
              <a:ext cx="232716" cy="232716"/>
            </a:xfrm>
            <a:prstGeom prst="ellipse">
              <a:avLst/>
            </a:prstGeom>
            <a:grp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sp>
          <p:nvSpPr>
            <p:cNvPr id="138" name="Freeform 137"/>
            <p:cNvSpPr/>
            <p:nvPr/>
          </p:nvSpPr>
          <p:spPr bwMode="auto">
            <a:xfrm>
              <a:off x="4377275" y="881406"/>
              <a:ext cx="136787" cy="112805"/>
            </a:xfrm>
            <a:custGeom>
              <a:avLst/>
              <a:gdLst>
                <a:gd name="connsiteX0" fmla="*/ 0 w 914400"/>
                <a:gd name="connsiteY0" fmla="*/ 387350 h 800100"/>
                <a:gd name="connsiteX1" fmla="*/ 139700 w 914400"/>
                <a:gd name="connsiteY1" fmla="*/ 273050 h 800100"/>
                <a:gd name="connsiteX2" fmla="*/ 330200 w 914400"/>
                <a:gd name="connsiteY2" fmla="*/ 520700 h 800100"/>
                <a:gd name="connsiteX3" fmla="*/ 793750 w 914400"/>
                <a:gd name="connsiteY3" fmla="*/ 0 h 800100"/>
                <a:gd name="connsiteX4" fmla="*/ 914400 w 914400"/>
                <a:gd name="connsiteY4" fmla="*/ 101600 h 800100"/>
                <a:gd name="connsiteX5" fmla="*/ 412750 w 914400"/>
                <a:gd name="connsiteY5" fmla="*/ 800100 h 800100"/>
                <a:gd name="connsiteX6" fmla="*/ 349250 w 914400"/>
                <a:gd name="connsiteY6" fmla="*/ 787400 h 800100"/>
                <a:gd name="connsiteX7" fmla="*/ 0 w 914400"/>
                <a:gd name="connsiteY7" fmla="*/ 387350 h 800100"/>
                <a:gd name="connsiteX0" fmla="*/ 0 w 914400"/>
                <a:gd name="connsiteY0" fmla="*/ 387350 h 787400"/>
                <a:gd name="connsiteX1" fmla="*/ 139700 w 914400"/>
                <a:gd name="connsiteY1" fmla="*/ 273050 h 787400"/>
                <a:gd name="connsiteX2" fmla="*/ 330200 w 914400"/>
                <a:gd name="connsiteY2" fmla="*/ 520700 h 787400"/>
                <a:gd name="connsiteX3" fmla="*/ 793750 w 914400"/>
                <a:gd name="connsiteY3" fmla="*/ 0 h 787400"/>
                <a:gd name="connsiteX4" fmla="*/ 914400 w 914400"/>
                <a:gd name="connsiteY4" fmla="*/ 101600 h 787400"/>
                <a:gd name="connsiteX5" fmla="*/ 349250 w 914400"/>
                <a:gd name="connsiteY5" fmla="*/ 787400 h 787400"/>
                <a:gd name="connsiteX6" fmla="*/ 0 w 914400"/>
                <a:gd name="connsiteY6" fmla="*/ 387350 h 787400"/>
                <a:gd name="connsiteX0" fmla="*/ 0 w 914400"/>
                <a:gd name="connsiteY0" fmla="*/ 387350 h 831850"/>
                <a:gd name="connsiteX1" fmla="*/ 139700 w 914400"/>
                <a:gd name="connsiteY1" fmla="*/ 273050 h 831850"/>
                <a:gd name="connsiteX2" fmla="*/ 330200 w 914400"/>
                <a:gd name="connsiteY2" fmla="*/ 520700 h 831850"/>
                <a:gd name="connsiteX3" fmla="*/ 793750 w 914400"/>
                <a:gd name="connsiteY3" fmla="*/ 0 h 831850"/>
                <a:gd name="connsiteX4" fmla="*/ 914400 w 914400"/>
                <a:gd name="connsiteY4" fmla="*/ 101600 h 831850"/>
                <a:gd name="connsiteX5" fmla="*/ 355600 w 914400"/>
                <a:gd name="connsiteY5" fmla="*/ 831850 h 831850"/>
                <a:gd name="connsiteX6" fmla="*/ 0 w 914400"/>
                <a:gd name="connsiteY6" fmla="*/ 387350 h 831850"/>
                <a:gd name="connsiteX0" fmla="*/ 0 w 971550"/>
                <a:gd name="connsiteY0" fmla="*/ 387350 h 831850"/>
                <a:gd name="connsiteX1" fmla="*/ 139700 w 971550"/>
                <a:gd name="connsiteY1" fmla="*/ 273050 h 831850"/>
                <a:gd name="connsiteX2" fmla="*/ 330200 w 971550"/>
                <a:gd name="connsiteY2" fmla="*/ 5207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1550"/>
                <a:gd name="connsiteY0" fmla="*/ 387350 h 831850"/>
                <a:gd name="connsiteX1" fmla="*/ 139700 w 971550"/>
                <a:gd name="connsiteY1" fmla="*/ 273050 h 831850"/>
                <a:gd name="connsiteX2" fmla="*/ 361950 w 971550"/>
                <a:gd name="connsiteY2" fmla="*/ 5080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7900"/>
                <a:gd name="connsiteY0" fmla="*/ 412750 h 831850"/>
                <a:gd name="connsiteX1" fmla="*/ 146050 w 977900"/>
                <a:gd name="connsiteY1" fmla="*/ 273050 h 831850"/>
                <a:gd name="connsiteX2" fmla="*/ 368300 w 977900"/>
                <a:gd name="connsiteY2" fmla="*/ 508000 h 831850"/>
                <a:gd name="connsiteX3" fmla="*/ 800100 w 977900"/>
                <a:gd name="connsiteY3" fmla="*/ 0 h 831850"/>
                <a:gd name="connsiteX4" fmla="*/ 977900 w 977900"/>
                <a:gd name="connsiteY4" fmla="*/ 101600 h 831850"/>
                <a:gd name="connsiteX5" fmla="*/ 361950 w 977900"/>
                <a:gd name="connsiteY5" fmla="*/ 831850 h 831850"/>
                <a:gd name="connsiteX6" fmla="*/ 0 w 977900"/>
                <a:gd name="connsiteY6" fmla="*/ 412750 h 831850"/>
                <a:gd name="connsiteX0" fmla="*/ 0 w 977900"/>
                <a:gd name="connsiteY0" fmla="*/ 412750 h 806450"/>
                <a:gd name="connsiteX1" fmla="*/ 146050 w 977900"/>
                <a:gd name="connsiteY1" fmla="*/ 273050 h 806450"/>
                <a:gd name="connsiteX2" fmla="*/ 368300 w 977900"/>
                <a:gd name="connsiteY2" fmla="*/ 508000 h 806450"/>
                <a:gd name="connsiteX3" fmla="*/ 800100 w 977900"/>
                <a:gd name="connsiteY3" fmla="*/ 0 h 806450"/>
                <a:gd name="connsiteX4" fmla="*/ 977900 w 977900"/>
                <a:gd name="connsiteY4" fmla="*/ 101600 h 806450"/>
                <a:gd name="connsiteX5" fmla="*/ 381000 w 977900"/>
                <a:gd name="connsiteY5" fmla="*/ 806450 h 806450"/>
                <a:gd name="connsiteX6" fmla="*/ 0 w 977900"/>
                <a:gd name="connsiteY6" fmla="*/ 41275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00" h="806450">
                  <a:moveTo>
                    <a:pt x="0" y="412750"/>
                  </a:moveTo>
                  <a:lnTo>
                    <a:pt x="146050" y="273050"/>
                  </a:lnTo>
                  <a:lnTo>
                    <a:pt x="368300" y="508000"/>
                  </a:lnTo>
                  <a:lnTo>
                    <a:pt x="800100" y="0"/>
                  </a:lnTo>
                  <a:lnTo>
                    <a:pt x="977900" y="101600"/>
                  </a:lnTo>
                  <a:lnTo>
                    <a:pt x="381000" y="806450"/>
                  </a:lnTo>
                  <a:lnTo>
                    <a:pt x="0" y="412750"/>
                  </a:lnTo>
                  <a:close/>
                </a:path>
              </a:pathLst>
            </a:custGeom>
            <a:solidFill>
              <a:schemeClr val="bg1"/>
            </a:solid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grpSp>
      <p:grpSp>
        <p:nvGrpSpPr>
          <p:cNvPr id="139" name="Group 138"/>
          <p:cNvGrpSpPr/>
          <p:nvPr/>
        </p:nvGrpSpPr>
        <p:grpSpPr>
          <a:xfrm>
            <a:off x="9037259" y="3614709"/>
            <a:ext cx="167892" cy="167869"/>
            <a:chOff x="4329311" y="821451"/>
            <a:chExt cx="232716" cy="232716"/>
          </a:xfrm>
          <a:solidFill>
            <a:schemeClr val="tx1"/>
          </a:solidFill>
        </p:grpSpPr>
        <p:sp>
          <p:nvSpPr>
            <p:cNvPr id="140" name="Oval 139"/>
            <p:cNvSpPr/>
            <p:nvPr/>
          </p:nvSpPr>
          <p:spPr bwMode="auto">
            <a:xfrm>
              <a:off x="4329311" y="821451"/>
              <a:ext cx="232716" cy="232716"/>
            </a:xfrm>
            <a:prstGeom prst="ellipse">
              <a:avLst/>
            </a:prstGeom>
            <a:grp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sp>
          <p:nvSpPr>
            <p:cNvPr id="141" name="Freeform 140"/>
            <p:cNvSpPr/>
            <p:nvPr/>
          </p:nvSpPr>
          <p:spPr bwMode="auto">
            <a:xfrm>
              <a:off x="4377275" y="881406"/>
              <a:ext cx="136787" cy="112805"/>
            </a:xfrm>
            <a:custGeom>
              <a:avLst/>
              <a:gdLst>
                <a:gd name="connsiteX0" fmla="*/ 0 w 914400"/>
                <a:gd name="connsiteY0" fmla="*/ 387350 h 800100"/>
                <a:gd name="connsiteX1" fmla="*/ 139700 w 914400"/>
                <a:gd name="connsiteY1" fmla="*/ 273050 h 800100"/>
                <a:gd name="connsiteX2" fmla="*/ 330200 w 914400"/>
                <a:gd name="connsiteY2" fmla="*/ 520700 h 800100"/>
                <a:gd name="connsiteX3" fmla="*/ 793750 w 914400"/>
                <a:gd name="connsiteY3" fmla="*/ 0 h 800100"/>
                <a:gd name="connsiteX4" fmla="*/ 914400 w 914400"/>
                <a:gd name="connsiteY4" fmla="*/ 101600 h 800100"/>
                <a:gd name="connsiteX5" fmla="*/ 412750 w 914400"/>
                <a:gd name="connsiteY5" fmla="*/ 800100 h 800100"/>
                <a:gd name="connsiteX6" fmla="*/ 349250 w 914400"/>
                <a:gd name="connsiteY6" fmla="*/ 787400 h 800100"/>
                <a:gd name="connsiteX7" fmla="*/ 0 w 914400"/>
                <a:gd name="connsiteY7" fmla="*/ 387350 h 800100"/>
                <a:gd name="connsiteX0" fmla="*/ 0 w 914400"/>
                <a:gd name="connsiteY0" fmla="*/ 387350 h 787400"/>
                <a:gd name="connsiteX1" fmla="*/ 139700 w 914400"/>
                <a:gd name="connsiteY1" fmla="*/ 273050 h 787400"/>
                <a:gd name="connsiteX2" fmla="*/ 330200 w 914400"/>
                <a:gd name="connsiteY2" fmla="*/ 520700 h 787400"/>
                <a:gd name="connsiteX3" fmla="*/ 793750 w 914400"/>
                <a:gd name="connsiteY3" fmla="*/ 0 h 787400"/>
                <a:gd name="connsiteX4" fmla="*/ 914400 w 914400"/>
                <a:gd name="connsiteY4" fmla="*/ 101600 h 787400"/>
                <a:gd name="connsiteX5" fmla="*/ 349250 w 914400"/>
                <a:gd name="connsiteY5" fmla="*/ 787400 h 787400"/>
                <a:gd name="connsiteX6" fmla="*/ 0 w 914400"/>
                <a:gd name="connsiteY6" fmla="*/ 387350 h 787400"/>
                <a:gd name="connsiteX0" fmla="*/ 0 w 914400"/>
                <a:gd name="connsiteY0" fmla="*/ 387350 h 831850"/>
                <a:gd name="connsiteX1" fmla="*/ 139700 w 914400"/>
                <a:gd name="connsiteY1" fmla="*/ 273050 h 831850"/>
                <a:gd name="connsiteX2" fmla="*/ 330200 w 914400"/>
                <a:gd name="connsiteY2" fmla="*/ 520700 h 831850"/>
                <a:gd name="connsiteX3" fmla="*/ 793750 w 914400"/>
                <a:gd name="connsiteY3" fmla="*/ 0 h 831850"/>
                <a:gd name="connsiteX4" fmla="*/ 914400 w 914400"/>
                <a:gd name="connsiteY4" fmla="*/ 101600 h 831850"/>
                <a:gd name="connsiteX5" fmla="*/ 355600 w 914400"/>
                <a:gd name="connsiteY5" fmla="*/ 831850 h 831850"/>
                <a:gd name="connsiteX6" fmla="*/ 0 w 914400"/>
                <a:gd name="connsiteY6" fmla="*/ 387350 h 831850"/>
                <a:gd name="connsiteX0" fmla="*/ 0 w 971550"/>
                <a:gd name="connsiteY0" fmla="*/ 387350 h 831850"/>
                <a:gd name="connsiteX1" fmla="*/ 139700 w 971550"/>
                <a:gd name="connsiteY1" fmla="*/ 273050 h 831850"/>
                <a:gd name="connsiteX2" fmla="*/ 330200 w 971550"/>
                <a:gd name="connsiteY2" fmla="*/ 5207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1550"/>
                <a:gd name="connsiteY0" fmla="*/ 387350 h 831850"/>
                <a:gd name="connsiteX1" fmla="*/ 139700 w 971550"/>
                <a:gd name="connsiteY1" fmla="*/ 273050 h 831850"/>
                <a:gd name="connsiteX2" fmla="*/ 361950 w 971550"/>
                <a:gd name="connsiteY2" fmla="*/ 5080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7900"/>
                <a:gd name="connsiteY0" fmla="*/ 412750 h 831850"/>
                <a:gd name="connsiteX1" fmla="*/ 146050 w 977900"/>
                <a:gd name="connsiteY1" fmla="*/ 273050 h 831850"/>
                <a:gd name="connsiteX2" fmla="*/ 368300 w 977900"/>
                <a:gd name="connsiteY2" fmla="*/ 508000 h 831850"/>
                <a:gd name="connsiteX3" fmla="*/ 800100 w 977900"/>
                <a:gd name="connsiteY3" fmla="*/ 0 h 831850"/>
                <a:gd name="connsiteX4" fmla="*/ 977900 w 977900"/>
                <a:gd name="connsiteY4" fmla="*/ 101600 h 831850"/>
                <a:gd name="connsiteX5" fmla="*/ 361950 w 977900"/>
                <a:gd name="connsiteY5" fmla="*/ 831850 h 831850"/>
                <a:gd name="connsiteX6" fmla="*/ 0 w 977900"/>
                <a:gd name="connsiteY6" fmla="*/ 412750 h 831850"/>
                <a:gd name="connsiteX0" fmla="*/ 0 w 977900"/>
                <a:gd name="connsiteY0" fmla="*/ 412750 h 806450"/>
                <a:gd name="connsiteX1" fmla="*/ 146050 w 977900"/>
                <a:gd name="connsiteY1" fmla="*/ 273050 h 806450"/>
                <a:gd name="connsiteX2" fmla="*/ 368300 w 977900"/>
                <a:gd name="connsiteY2" fmla="*/ 508000 h 806450"/>
                <a:gd name="connsiteX3" fmla="*/ 800100 w 977900"/>
                <a:gd name="connsiteY3" fmla="*/ 0 h 806450"/>
                <a:gd name="connsiteX4" fmla="*/ 977900 w 977900"/>
                <a:gd name="connsiteY4" fmla="*/ 101600 h 806450"/>
                <a:gd name="connsiteX5" fmla="*/ 381000 w 977900"/>
                <a:gd name="connsiteY5" fmla="*/ 806450 h 806450"/>
                <a:gd name="connsiteX6" fmla="*/ 0 w 977900"/>
                <a:gd name="connsiteY6" fmla="*/ 41275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00" h="806450">
                  <a:moveTo>
                    <a:pt x="0" y="412750"/>
                  </a:moveTo>
                  <a:lnTo>
                    <a:pt x="146050" y="273050"/>
                  </a:lnTo>
                  <a:lnTo>
                    <a:pt x="368300" y="508000"/>
                  </a:lnTo>
                  <a:lnTo>
                    <a:pt x="800100" y="0"/>
                  </a:lnTo>
                  <a:lnTo>
                    <a:pt x="977900" y="101600"/>
                  </a:lnTo>
                  <a:lnTo>
                    <a:pt x="381000" y="806450"/>
                  </a:lnTo>
                  <a:lnTo>
                    <a:pt x="0" y="412750"/>
                  </a:lnTo>
                  <a:close/>
                </a:path>
              </a:pathLst>
            </a:custGeom>
            <a:solidFill>
              <a:schemeClr val="bg1"/>
            </a:solid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grpSp>
      <p:grpSp>
        <p:nvGrpSpPr>
          <p:cNvPr id="142" name="Group 141"/>
          <p:cNvGrpSpPr/>
          <p:nvPr/>
        </p:nvGrpSpPr>
        <p:grpSpPr>
          <a:xfrm>
            <a:off x="9037259" y="3890868"/>
            <a:ext cx="167892" cy="167869"/>
            <a:chOff x="4329311" y="821451"/>
            <a:chExt cx="232716" cy="232716"/>
          </a:xfrm>
          <a:solidFill>
            <a:schemeClr val="tx1"/>
          </a:solidFill>
        </p:grpSpPr>
        <p:sp>
          <p:nvSpPr>
            <p:cNvPr id="143" name="Oval 142"/>
            <p:cNvSpPr/>
            <p:nvPr/>
          </p:nvSpPr>
          <p:spPr bwMode="auto">
            <a:xfrm>
              <a:off x="4329311" y="821451"/>
              <a:ext cx="232716" cy="232716"/>
            </a:xfrm>
            <a:prstGeom prst="ellipse">
              <a:avLst/>
            </a:prstGeom>
            <a:grp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sp>
          <p:nvSpPr>
            <p:cNvPr id="144" name="Freeform 143"/>
            <p:cNvSpPr/>
            <p:nvPr/>
          </p:nvSpPr>
          <p:spPr bwMode="auto">
            <a:xfrm>
              <a:off x="4377275" y="881406"/>
              <a:ext cx="136787" cy="112805"/>
            </a:xfrm>
            <a:custGeom>
              <a:avLst/>
              <a:gdLst>
                <a:gd name="connsiteX0" fmla="*/ 0 w 914400"/>
                <a:gd name="connsiteY0" fmla="*/ 387350 h 800100"/>
                <a:gd name="connsiteX1" fmla="*/ 139700 w 914400"/>
                <a:gd name="connsiteY1" fmla="*/ 273050 h 800100"/>
                <a:gd name="connsiteX2" fmla="*/ 330200 w 914400"/>
                <a:gd name="connsiteY2" fmla="*/ 520700 h 800100"/>
                <a:gd name="connsiteX3" fmla="*/ 793750 w 914400"/>
                <a:gd name="connsiteY3" fmla="*/ 0 h 800100"/>
                <a:gd name="connsiteX4" fmla="*/ 914400 w 914400"/>
                <a:gd name="connsiteY4" fmla="*/ 101600 h 800100"/>
                <a:gd name="connsiteX5" fmla="*/ 412750 w 914400"/>
                <a:gd name="connsiteY5" fmla="*/ 800100 h 800100"/>
                <a:gd name="connsiteX6" fmla="*/ 349250 w 914400"/>
                <a:gd name="connsiteY6" fmla="*/ 787400 h 800100"/>
                <a:gd name="connsiteX7" fmla="*/ 0 w 914400"/>
                <a:gd name="connsiteY7" fmla="*/ 387350 h 800100"/>
                <a:gd name="connsiteX0" fmla="*/ 0 w 914400"/>
                <a:gd name="connsiteY0" fmla="*/ 387350 h 787400"/>
                <a:gd name="connsiteX1" fmla="*/ 139700 w 914400"/>
                <a:gd name="connsiteY1" fmla="*/ 273050 h 787400"/>
                <a:gd name="connsiteX2" fmla="*/ 330200 w 914400"/>
                <a:gd name="connsiteY2" fmla="*/ 520700 h 787400"/>
                <a:gd name="connsiteX3" fmla="*/ 793750 w 914400"/>
                <a:gd name="connsiteY3" fmla="*/ 0 h 787400"/>
                <a:gd name="connsiteX4" fmla="*/ 914400 w 914400"/>
                <a:gd name="connsiteY4" fmla="*/ 101600 h 787400"/>
                <a:gd name="connsiteX5" fmla="*/ 349250 w 914400"/>
                <a:gd name="connsiteY5" fmla="*/ 787400 h 787400"/>
                <a:gd name="connsiteX6" fmla="*/ 0 w 914400"/>
                <a:gd name="connsiteY6" fmla="*/ 387350 h 787400"/>
                <a:gd name="connsiteX0" fmla="*/ 0 w 914400"/>
                <a:gd name="connsiteY0" fmla="*/ 387350 h 831850"/>
                <a:gd name="connsiteX1" fmla="*/ 139700 w 914400"/>
                <a:gd name="connsiteY1" fmla="*/ 273050 h 831850"/>
                <a:gd name="connsiteX2" fmla="*/ 330200 w 914400"/>
                <a:gd name="connsiteY2" fmla="*/ 520700 h 831850"/>
                <a:gd name="connsiteX3" fmla="*/ 793750 w 914400"/>
                <a:gd name="connsiteY3" fmla="*/ 0 h 831850"/>
                <a:gd name="connsiteX4" fmla="*/ 914400 w 914400"/>
                <a:gd name="connsiteY4" fmla="*/ 101600 h 831850"/>
                <a:gd name="connsiteX5" fmla="*/ 355600 w 914400"/>
                <a:gd name="connsiteY5" fmla="*/ 831850 h 831850"/>
                <a:gd name="connsiteX6" fmla="*/ 0 w 914400"/>
                <a:gd name="connsiteY6" fmla="*/ 387350 h 831850"/>
                <a:gd name="connsiteX0" fmla="*/ 0 w 971550"/>
                <a:gd name="connsiteY0" fmla="*/ 387350 h 831850"/>
                <a:gd name="connsiteX1" fmla="*/ 139700 w 971550"/>
                <a:gd name="connsiteY1" fmla="*/ 273050 h 831850"/>
                <a:gd name="connsiteX2" fmla="*/ 330200 w 971550"/>
                <a:gd name="connsiteY2" fmla="*/ 5207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1550"/>
                <a:gd name="connsiteY0" fmla="*/ 387350 h 831850"/>
                <a:gd name="connsiteX1" fmla="*/ 139700 w 971550"/>
                <a:gd name="connsiteY1" fmla="*/ 273050 h 831850"/>
                <a:gd name="connsiteX2" fmla="*/ 361950 w 971550"/>
                <a:gd name="connsiteY2" fmla="*/ 5080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7900"/>
                <a:gd name="connsiteY0" fmla="*/ 412750 h 831850"/>
                <a:gd name="connsiteX1" fmla="*/ 146050 w 977900"/>
                <a:gd name="connsiteY1" fmla="*/ 273050 h 831850"/>
                <a:gd name="connsiteX2" fmla="*/ 368300 w 977900"/>
                <a:gd name="connsiteY2" fmla="*/ 508000 h 831850"/>
                <a:gd name="connsiteX3" fmla="*/ 800100 w 977900"/>
                <a:gd name="connsiteY3" fmla="*/ 0 h 831850"/>
                <a:gd name="connsiteX4" fmla="*/ 977900 w 977900"/>
                <a:gd name="connsiteY4" fmla="*/ 101600 h 831850"/>
                <a:gd name="connsiteX5" fmla="*/ 361950 w 977900"/>
                <a:gd name="connsiteY5" fmla="*/ 831850 h 831850"/>
                <a:gd name="connsiteX6" fmla="*/ 0 w 977900"/>
                <a:gd name="connsiteY6" fmla="*/ 412750 h 831850"/>
                <a:gd name="connsiteX0" fmla="*/ 0 w 977900"/>
                <a:gd name="connsiteY0" fmla="*/ 412750 h 806450"/>
                <a:gd name="connsiteX1" fmla="*/ 146050 w 977900"/>
                <a:gd name="connsiteY1" fmla="*/ 273050 h 806450"/>
                <a:gd name="connsiteX2" fmla="*/ 368300 w 977900"/>
                <a:gd name="connsiteY2" fmla="*/ 508000 h 806450"/>
                <a:gd name="connsiteX3" fmla="*/ 800100 w 977900"/>
                <a:gd name="connsiteY3" fmla="*/ 0 h 806450"/>
                <a:gd name="connsiteX4" fmla="*/ 977900 w 977900"/>
                <a:gd name="connsiteY4" fmla="*/ 101600 h 806450"/>
                <a:gd name="connsiteX5" fmla="*/ 381000 w 977900"/>
                <a:gd name="connsiteY5" fmla="*/ 806450 h 806450"/>
                <a:gd name="connsiteX6" fmla="*/ 0 w 977900"/>
                <a:gd name="connsiteY6" fmla="*/ 41275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00" h="806450">
                  <a:moveTo>
                    <a:pt x="0" y="412750"/>
                  </a:moveTo>
                  <a:lnTo>
                    <a:pt x="146050" y="273050"/>
                  </a:lnTo>
                  <a:lnTo>
                    <a:pt x="368300" y="508000"/>
                  </a:lnTo>
                  <a:lnTo>
                    <a:pt x="800100" y="0"/>
                  </a:lnTo>
                  <a:lnTo>
                    <a:pt x="977900" y="101600"/>
                  </a:lnTo>
                  <a:lnTo>
                    <a:pt x="381000" y="806450"/>
                  </a:lnTo>
                  <a:lnTo>
                    <a:pt x="0" y="412750"/>
                  </a:lnTo>
                  <a:close/>
                </a:path>
              </a:pathLst>
            </a:custGeom>
            <a:solidFill>
              <a:schemeClr val="bg1"/>
            </a:solid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grpSp>
      <p:grpSp>
        <p:nvGrpSpPr>
          <p:cNvPr id="145" name="Group 144"/>
          <p:cNvGrpSpPr/>
          <p:nvPr/>
        </p:nvGrpSpPr>
        <p:grpSpPr>
          <a:xfrm>
            <a:off x="9037259" y="4619506"/>
            <a:ext cx="167892" cy="167869"/>
            <a:chOff x="4329311" y="821451"/>
            <a:chExt cx="232716" cy="232716"/>
          </a:xfrm>
          <a:solidFill>
            <a:schemeClr val="tx1"/>
          </a:solidFill>
        </p:grpSpPr>
        <p:sp>
          <p:nvSpPr>
            <p:cNvPr id="146" name="Oval 145"/>
            <p:cNvSpPr/>
            <p:nvPr/>
          </p:nvSpPr>
          <p:spPr bwMode="auto">
            <a:xfrm>
              <a:off x="4329311" y="821451"/>
              <a:ext cx="232716" cy="232716"/>
            </a:xfrm>
            <a:prstGeom prst="ellipse">
              <a:avLst/>
            </a:prstGeom>
            <a:grp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sp>
          <p:nvSpPr>
            <p:cNvPr id="147" name="Freeform 146"/>
            <p:cNvSpPr/>
            <p:nvPr/>
          </p:nvSpPr>
          <p:spPr bwMode="auto">
            <a:xfrm>
              <a:off x="4377275" y="881406"/>
              <a:ext cx="136787" cy="112805"/>
            </a:xfrm>
            <a:custGeom>
              <a:avLst/>
              <a:gdLst>
                <a:gd name="connsiteX0" fmla="*/ 0 w 914400"/>
                <a:gd name="connsiteY0" fmla="*/ 387350 h 800100"/>
                <a:gd name="connsiteX1" fmla="*/ 139700 w 914400"/>
                <a:gd name="connsiteY1" fmla="*/ 273050 h 800100"/>
                <a:gd name="connsiteX2" fmla="*/ 330200 w 914400"/>
                <a:gd name="connsiteY2" fmla="*/ 520700 h 800100"/>
                <a:gd name="connsiteX3" fmla="*/ 793750 w 914400"/>
                <a:gd name="connsiteY3" fmla="*/ 0 h 800100"/>
                <a:gd name="connsiteX4" fmla="*/ 914400 w 914400"/>
                <a:gd name="connsiteY4" fmla="*/ 101600 h 800100"/>
                <a:gd name="connsiteX5" fmla="*/ 412750 w 914400"/>
                <a:gd name="connsiteY5" fmla="*/ 800100 h 800100"/>
                <a:gd name="connsiteX6" fmla="*/ 349250 w 914400"/>
                <a:gd name="connsiteY6" fmla="*/ 787400 h 800100"/>
                <a:gd name="connsiteX7" fmla="*/ 0 w 914400"/>
                <a:gd name="connsiteY7" fmla="*/ 387350 h 800100"/>
                <a:gd name="connsiteX0" fmla="*/ 0 w 914400"/>
                <a:gd name="connsiteY0" fmla="*/ 387350 h 787400"/>
                <a:gd name="connsiteX1" fmla="*/ 139700 w 914400"/>
                <a:gd name="connsiteY1" fmla="*/ 273050 h 787400"/>
                <a:gd name="connsiteX2" fmla="*/ 330200 w 914400"/>
                <a:gd name="connsiteY2" fmla="*/ 520700 h 787400"/>
                <a:gd name="connsiteX3" fmla="*/ 793750 w 914400"/>
                <a:gd name="connsiteY3" fmla="*/ 0 h 787400"/>
                <a:gd name="connsiteX4" fmla="*/ 914400 w 914400"/>
                <a:gd name="connsiteY4" fmla="*/ 101600 h 787400"/>
                <a:gd name="connsiteX5" fmla="*/ 349250 w 914400"/>
                <a:gd name="connsiteY5" fmla="*/ 787400 h 787400"/>
                <a:gd name="connsiteX6" fmla="*/ 0 w 914400"/>
                <a:gd name="connsiteY6" fmla="*/ 387350 h 787400"/>
                <a:gd name="connsiteX0" fmla="*/ 0 w 914400"/>
                <a:gd name="connsiteY0" fmla="*/ 387350 h 831850"/>
                <a:gd name="connsiteX1" fmla="*/ 139700 w 914400"/>
                <a:gd name="connsiteY1" fmla="*/ 273050 h 831850"/>
                <a:gd name="connsiteX2" fmla="*/ 330200 w 914400"/>
                <a:gd name="connsiteY2" fmla="*/ 520700 h 831850"/>
                <a:gd name="connsiteX3" fmla="*/ 793750 w 914400"/>
                <a:gd name="connsiteY3" fmla="*/ 0 h 831850"/>
                <a:gd name="connsiteX4" fmla="*/ 914400 w 914400"/>
                <a:gd name="connsiteY4" fmla="*/ 101600 h 831850"/>
                <a:gd name="connsiteX5" fmla="*/ 355600 w 914400"/>
                <a:gd name="connsiteY5" fmla="*/ 831850 h 831850"/>
                <a:gd name="connsiteX6" fmla="*/ 0 w 914400"/>
                <a:gd name="connsiteY6" fmla="*/ 387350 h 831850"/>
                <a:gd name="connsiteX0" fmla="*/ 0 w 971550"/>
                <a:gd name="connsiteY0" fmla="*/ 387350 h 831850"/>
                <a:gd name="connsiteX1" fmla="*/ 139700 w 971550"/>
                <a:gd name="connsiteY1" fmla="*/ 273050 h 831850"/>
                <a:gd name="connsiteX2" fmla="*/ 330200 w 971550"/>
                <a:gd name="connsiteY2" fmla="*/ 5207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1550"/>
                <a:gd name="connsiteY0" fmla="*/ 387350 h 831850"/>
                <a:gd name="connsiteX1" fmla="*/ 139700 w 971550"/>
                <a:gd name="connsiteY1" fmla="*/ 273050 h 831850"/>
                <a:gd name="connsiteX2" fmla="*/ 361950 w 971550"/>
                <a:gd name="connsiteY2" fmla="*/ 5080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7900"/>
                <a:gd name="connsiteY0" fmla="*/ 412750 h 831850"/>
                <a:gd name="connsiteX1" fmla="*/ 146050 w 977900"/>
                <a:gd name="connsiteY1" fmla="*/ 273050 h 831850"/>
                <a:gd name="connsiteX2" fmla="*/ 368300 w 977900"/>
                <a:gd name="connsiteY2" fmla="*/ 508000 h 831850"/>
                <a:gd name="connsiteX3" fmla="*/ 800100 w 977900"/>
                <a:gd name="connsiteY3" fmla="*/ 0 h 831850"/>
                <a:gd name="connsiteX4" fmla="*/ 977900 w 977900"/>
                <a:gd name="connsiteY4" fmla="*/ 101600 h 831850"/>
                <a:gd name="connsiteX5" fmla="*/ 361950 w 977900"/>
                <a:gd name="connsiteY5" fmla="*/ 831850 h 831850"/>
                <a:gd name="connsiteX6" fmla="*/ 0 w 977900"/>
                <a:gd name="connsiteY6" fmla="*/ 412750 h 831850"/>
                <a:gd name="connsiteX0" fmla="*/ 0 w 977900"/>
                <a:gd name="connsiteY0" fmla="*/ 412750 h 806450"/>
                <a:gd name="connsiteX1" fmla="*/ 146050 w 977900"/>
                <a:gd name="connsiteY1" fmla="*/ 273050 h 806450"/>
                <a:gd name="connsiteX2" fmla="*/ 368300 w 977900"/>
                <a:gd name="connsiteY2" fmla="*/ 508000 h 806450"/>
                <a:gd name="connsiteX3" fmla="*/ 800100 w 977900"/>
                <a:gd name="connsiteY3" fmla="*/ 0 h 806450"/>
                <a:gd name="connsiteX4" fmla="*/ 977900 w 977900"/>
                <a:gd name="connsiteY4" fmla="*/ 101600 h 806450"/>
                <a:gd name="connsiteX5" fmla="*/ 381000 w 977900"/>
                <a:gd name="connsiteY5" fmla="*/ 806450 h 806450"/>
                <a:gd name="connsiteX6" fmla="*/ 0 w 977900"/>
                <a:gd name="connsiteY6" fmla="*/ 41275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00" h="806450">
                  <a:moveTo>
                    <a:pt x="0" y="412750"/>
                  </a:moveTo>
                  <a:lnTo>
                    <a:pt x="146050" y="273050"/>
                  </a:lnTo>
                  <a:lnTo>
                    <a:pt x="368300" y="508000"/>
                  </a:lnTo>
                  <a:lnTo>
                    <a:pt x="800100" y="0"/>
                  </a:lnTo>
                  <a:lnTo>
                    <a:pt x="977900" y="101600"/>
                  </a:lnTo>
                  <a:lnTo>
                    <a:pt x="381000" y="806450"/>
                  </a:lnTo>
                  <a:lnTo>
                    <a:pt x="0" y="412750"/>
                  </a:lnTo>
                  <a:close/>
                </a:path>
              </a:pathLst>
            </a:custGeom>
            <a:solidFill>
              <a:schemeClr val="bg1"/>
            </a:solid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grpSp>
      <p:grpSp>
        <p:nvGrpSpPr>
          <p:cNvPr id="148" name="Group 147"/>
          <p:cNvGrpSpPr/>
          <p:nvPr/>
        </p:nvGrpSpPr>
        <p:grpSpPr>
          <a:xfrm>
            <a:off x="9037259" y="4897524"/>
            <a:ext cx="167892" cy="167869"/>
            <a:chOff x="4329311" y="821451"/>
            <a:chExt cx="232716" cy="232716"/>
          </a:xfrm>
          <a:solidFill>
            <a:schemeClr val="tx1"/>
          </a:solidFill>
        </p:grpSpPr>
        <p:sp>
          <p:nvSpPr>
            <p:cNvPr id="149" name="Oval 148"/>
            <p:cNvSpPr/>
            <p:nvPr/>
          </p:nvSpPr>
          <p:spPr bwMode="auto">
            <a:xfrm>
              <a:off x="4329311" y="821451"/>
              <a:ext cx="232716" cy="232716"/>
            </a:xfrm>
            <a:prstGeom prst="ellipse">
              <a:avLst/>
            </a:prstGeom>
            <a:grp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sp>
          <p:nvSpPr>
            <p:cNvPr id="150" name="Freeform 149"/>
            <p:cNvSpPr/>
            <p:nvPr/>
          </p:nvSpPr>
          <p:spPr bwMode="auto">
            <a:xfrm>
              <a:off x="4377275" y="881406"/>
              <a:ext cx="136787" cy="112805"/>
            </a:xfrm>
            <a:custGeom>
              <a:avLst/>
              <a:gdLst>
                <a:gd name="connsiteX0" fmla="*/ 0 w 914400"/>
                <a:gd name="connsiteY0" fmla="*/ 387350 h 800100"/>
                <a:gd name="connsiteX1" fmla="*/ 139700 w 914400"/>
                <a:gd name="connsiteY1" fmla="*/ 273050 h 800100"/>
                <a:gd name="connsiteX2" fmla="*/ 330200 w 914400"/>
                <a:gd name="connsiteY2" fmla="*/ 520700 h 800100"/>
                <a:gd name="connsiteX3" fmla="*/ 793750 w 914400"/>
                <a:gd name="connsiteY3" fmla="*/ 0 h 800100"/>
                <a:gd name="connsiteX4" fmla="*/ 914400 w 914400"/>
                <a:gd name="connsiteY4" fmla="*/ 101600 h 800100"/>
                <a:gd name="connsiteX5" fmla="*/ 412750 w 914400"/>
                <a:gd name="connsiteY5" fmla="*/ 800100 h 800100"/>
                <a:gd name="connsiteX6" fmla="*/ 349250 w 914400"/>
                <a:gd name="connsiteY6" fmla="*/ 787400 h 800100"/>
                <a:gd name="connsiteX7" fmla="*/ 0 w 914400"/>
                <a:gd name="connsiteY7" fmla="*/ 387350 h 800100"/>
                <a:gd name="connsiteX0" fmla="*/ 0 w 914400"/>
                <a:gd name="connsiteY0" fmla="*/ 387350 h 787400"/>
                <a:gd name="connsiteX1" fmla="*/ 139700 w 914400"/>
                <a:gd name="connsiteY1" fmla="*/ 273050 h 787400"/>
                <a:gd name="connsiteX2" fmla="*/ 330200 w 914400"/>
                <a:gd name="connsiteY2" fmla="*/ 520700 h 787400"/>
                <a:gd name="connsiteX3" fmla="*/ 793750 w 914400"/>
                <a:gd name="connsiteY3" fmla="*/ 0 h 787400"/>
                <a:gd name="connsiteX4" fmla="*/ 914400 w 914400"/>
                <a:gd name="connsiteY4" fmla="*/ 101600 h 787400"/>
                <a:gd name="connsiteX5" fmla="*/ 349250 w 914400"/>
                <a:gd name="connsiteY5" fmla="*/ 787400 h 787400"/>
                <a:gd name="connsiteX6" fmla="*/ 0 w 914400"/>
                <a:gd name="connsiteY6" fmla="*/ 387350 h 787400"/>
                <a:gd name="connsiteX0" fmla="*/ 0 w 914400"/>
                <a:gd name="connsiteY0" fmla="*/ 387350 h 831850"/>
                <a:gd name="connsiteX1" fmla="*/ 139700 w 914400"/>
                <a:gd name="connsiteY1" fmla="*/ 273050 h 831850"/>
                <a:gd name="connsiteX2" fmla="*/ 330200 w 914400"/>
                <a:gd name="connsiteY2" fmla="*/ 520700 h 831850"/>
                <a:gd name="connsiteX3" fmla="*/ 793750 w 914400"/>
                <a:gd name="connsiteY3" fmla="*/ 0 h 831850"/>
                <a:gd name="connsiteX4" fmla="*/ 914400 w 914400"/>
                <a:gd name="connsiteY4" fmla="*/ 101600 h 831850"/>
                <a:gd name="connsiteX5" fmla="*/ 355600 w 914400"/>
                <a:gd name="connsiteY5" fmla="*/ 831850 h 831850"/>
                <a:gd name="connsiteX6" fmla="*/ 0 w 914400"/>
                <a:gd name="connsiteY6" fmla="*/ 387350 h 831850"/>
                <a:gd name="connsiteX0" fmla="*/ 0 w 971550"/>
                <a:gd name="connsiteY0" fmla="*/ 387350 h 831850"/>
                <a:gd name="connsiteX1" fmla="*/ 139700 w 971550"/>
                <a:gd name="connsiteY1" fmla="*/ 273050 h 831850"/>
                <a:gd name="connsiteX2" fmla="*/ 330200 w 971550"/>
                <a:gd name="connsiteY2" fmla="*/ 5207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1550"/>
                <a:gd name="connsiteY0" fmla="*/ 387350 h 831850"/>
                <a:gd name="connsiteX1" fmla="*/ 139700 w 971550"/>
                <a:gd name="connsiteY1" fmla="*/ 273050 h 831850"/>
                <a:gd name="connsiteX2" fmla="*/ 361950 w 971550"/>
                <a:gd name="connsiteY2" fmla="*/ 5080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7900"/>
                <a:gd name="connsiteY0" fmla="*/ 412750 h 831850"/>
                <a:gd name="connsiteX1" fmla="*/ 146050 w 977900"/>
                <a:gd name="connsiteY1" fmla="*/ 273050 h 831850"/>
                <a:gd name="connsiteX2" fmla="*/ 368300 w 977900"/>
                <a:gd name="connsiteY2" fmla="*/ 508000 h 831850"/>
                <a:gd name="connsiteX3" fmla="*/ 800100 w 977900"/>
                <a:gd name="connsiteY3" fmla="*/ 0 h 831850"/>
                <a:gd name="connsiteX4" fmla="*/ 977900 w 977900"/>
                <a:gd name="connsiteY4" fmla="*/ 101600 h 831850"/>
                <a:gd name="connsiteX5" fmla="*/ 361950 w 977900"/>
                <a:gd name="connsiteY5" fmla="*/ 831850 h 831850"/>
                <a:gd name="connsiteX6" fmla="*/ 0 w 977900"/>
                <a:gd name="connsiteY6" fmla="*/ 412750 h 831850"/>
                <a:gd name="connsiteX0" fmla="*/ 0 w 977900"/>
                <a:gd name="connsiteY0" fmla="*/ 412750 h 806450"/>
                <a:gd name="connsiteX1" fmla="*/ 146050 w 977900"/>
                <a:gd name="connsiteY1" fmla="*/ 273050 h 806450"/>
                <a:gd name="connsiteX2" fmla="*/ 368300 w 977900"/>
                <a:gd name="connsiteY2" fmla="*/ 508000 h 806450"/>
                <a:gd name="connsiteX3" fmla="*/ 800100 w 977900"/>
                <a:gd name="connsiteY3" fmla="*/ 0 h 806450"/>
                <a:gd name="connsiteX4" fmla="*/ 977900 w 977900"/>
                <a:gd name="connsiteY4" fmla="*/ 101600 h 806450"/>
                <a:gd name="connsiteX5" fmla="*/ 381000 w 977900"/>
                <a:gd name="connsiteY5" fmla="*/ 806450 h 806450"/>
                <a:gd name="connsiteX6" fmla="*/ 0 w 977900"/>
                <a:gd name="connsiteY6" fmla="*/ 41275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00" h="806450">
                  <a:moveTo>
                    <a:pt x="0" y="412750"/>
                  </a:moveTo>
                  <a:lnTo>
                    <a:pt x="146050" y="273050"/>
                  </a:lnTo>
                  <a:lnTo>
                    <a:pt x="368300" y="508000"/>
                  </a:lnTo>
                  <a:lnTo>
                    <a:pt x="800100" y="0"/>
                  </a:lnTo>
                  <a:lnTo>
                    <a:pt x="977900" y="101600"/>
                  </a:lnTo>
                  <a:lnTo>
                    <a:pt x="381000" y="806450"/>
                  </a:lnTo>
                  <a:lnTo>
                    <a:pt x="0" y="412750"/>
                  </a:lnTo>
                  <a:close/>
                </a:path>
              </a:pathLst>
            </a:custGeom>
            <a:solidFill>
              <a:schemeClr val="bg1"/>
            </a:solid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grpSp>
      <p:grpSp>
        <p:nvGrpSpPr>
          <p:cNvPr id="151" name="Group 150"/>
          <p:cNvGrpSpPr/>
          <p:nvPr/>
        </p:nvGrpSpPr>
        <p:grpSpPr>
          <a:xfrm>
            <a:off x="9037259" y="5156582"/>
            <a:ext cx="167892" cy="167869"/>
            <a:chOff x="4329311" y="821451"/>
            <a:chExt cx="232716" cy="232716"/>
          </a:xfrm>
          <a:solidFill>
            <a:schemeClr val="tx1"/>
          </a:solidFill>
        </p:grpSpPr>
        <p:sp>
          <p:nvSpPr>
            <p:cNvPr id="152" name="Oval 151"/>
            <p:cNvSpPr/>
            <p:nvPr/>
          </p:nvSpPr>
          <p:spPr bwMode="auto">
            <a:xfrm>
              <a:off x="4329311" y="821451"/>
              <a:ext cx="232716" cy="232716"/>
            </a:xfrm>
            <a:prstGeom prst="ellipse">
              <a:avLst/>
            </a:prstGeom>
            <a:grp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sp>
          <p:nvSpPr>
            <p:cNvPr id="153" name="Freeform 152"/>
            <p:cNvSpPr/>
            <p:nvPr/>
          </p:nvSpPr>
          <p:spPr bwMode="auto">
            <a:xfrm>
              <a:off x="4377275" y="881406"/>
              <a:ext cx="136787" cy="112805"/>
            </a:xfrm>
            <a:custGeom>
              <a:avLst/>
              <a:gdLst>
                <a:gd name="connsiteX0" fmla="*/ 0 w 914400"/>
                <a:gd name="connsiteY0" fmla="*/ 387350 h 800100"/>
                <a:gd name="connsiteX1" fmla="*/ 139700 w 914400"/>
                <a:gd name="connsiteY1" fmla="*/ 273050 h 800100"/>
                <a:gd name="connsiteX2" fmla="*/ 330200 w 914400"/>
                <a:gd name="connsiteY2" fmla="*/ 520700 h 800100"/>
                <a:gd name="connsiteX3" fmla="*/ 793750 w 914400"/>
                <a:gd name="connsiteY3" fmla="*/ 0 h 800100"/>
                <a:gd name="connsiteX4" fmla="*/ 914400 w 914400"/>
                <a:gd name="connsiteY4" fmla="*/ 101600 h 800100"/>
                <a:gd name="connsiteX5" fmla="*/ 412750 w 914400"/>
                <a:gd name="connsiteY5" fmla="*/ 800100 h 800100"/>
                <a:gd name="connsiteX6" fmla="*/ 349250 w 914400"/>
                <a:gd name="connsiteY6" fmla="*/ 787400 h 800100"/>
                <a:gd name="connsiteX7" fmla="*/ 0 w 914400"/>
                <a:gd name="connsiteY7" fmla="*/ 387350 h 800100"/>
                <a:gd name="connsiteX0" fmla="*/ 0 w 914400"/>
                <a:gd name="connsiteY0" fmla="*/ 387350 h 787400"/>
                <a:gd name="connsiteX1" fmla="*/ 139700 w 914400"/>
                <a:gd name="connsiteY1" fmla="*/ 273050 h 787400"/>
                <a:gd name="connsiteX2" fmla="*/ 330200 w 914400"/>
                <a:gd name="connsiteY2" fmla="*/ 520700 h 787400"/>
                <a:gd name="connsiteX3" fmla="*/ 793750 w 914400"/>
                <a:gd name="connsiteY3" fmla="*/ 0 h 787400"/>
                <a:gd name="connsiteX4" fmla="*/ 914400 w 914400"/>
                <a:gd name="connsiteY4" fmla="*/ 101600 h 787400"/>
                <a:gd name="connsiteX5" fmla="*/ 349250 w 914400"/>
                <a:gd name="connsiteY5" fmla="*/ 787400 h 787400"/>
                <a:gd name="connsiteX6" fmla="*/ 0 w 914400"/>
                <a:gd name="connsiteY6" fmla="*/ 387350 h 787400"/>
                <a:gd name="connsiteX0" fmla="*/ 0 w 914400"/>
                <a:gd name="connsiteY0" fmla="*/ 387350 h 831850"/>
                <a:gd name="connsiteX1" fmla="*/ 139700 w 914400"/>
                <a:gd name="connsiteY1" fmla="*/ 273050 h 831850"/>
                <a:gd name="connsiteX2" fmla="*/ 330200 w 914400"/>
                <a:gd name="connsiteY2" fmla="*/ 520700 h 831850"/>
                <a:gd name="connsiteX3" fmla="*/ 793750 w 914400"/>
                <a:gd name="connsiteY3" fmla="*/ 0 h 831850"/>
                <a:gd name="connsiteX4" fmla="*/ 914400 w 914400"/>
                <a:gd name="connsiteY4" fmla="*/ 101600 h 831850"/>
                <a:gd name="connsiteX5" fmla="*/ 355600 w 914400"/>
                <a:gd name="connsiteY5" fmla="*/ 831850 h 831850"/>
                <a:gd name="connsiteX6" fmla="*/ 0 w 914400"/>
                <a:gd name="connsiteY6" fmla="*/ 387350 h 831850"/>
                <a:gd name="connsiteX0" fmla="*/ 0 w 971550"/>
                <a:gd name="connsiteY0" fmla="*/ 387350 h 831850"/>
                <a:gd name="connsiteX1" fmla="*/ 139700 w 971550"/>
                <a:gd name="connsiteY1" fmla="*/ 273050 h 831850"/>
                <a:gd name="connsiteX2" fmla="*/ 330200 w 971550"/>
                <a:gd name="connsiteY2" fmla="*/ 5207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1550"/>
                <a:gd name="connsiteY0" fmla="*/ 387350 h 831850"/>
                <a:gd name="connsiteX1" fmla="*/ 139700 w 971550"/>
                <a:gd name="connsiteY1" fmla="*/ 273050 h 831850"/>
                <a:gd name="connsiteX2" fmla="*/ 361950 w 971550"/>
                <a:gd name="connsiteY2" fmla="*/ 5080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7900"/>
                <a:gd name="connsiteY0" fmla="*/ 412750 h 831850"/>
                <a:gd name="connsiteX1" fmla="*/ 146050 w 977900"/>
                <a:gd name="connsiteY1" fmla="*/ 273050 h 831850"/>
                <a:gd name="connsiteX2" fmla="*/ 368300 w 977900"/>
                <a:gd name="connsiteY2" fmla="*/ 508000 h 831850"/>
                <a:gd name="connsiteX3" fmla="*/ 800100 w 977900"/>
                <a:gd name="connsiteY3" fmla="*/ 0 h 831850"/>
                <a:gd name="connsiteX4" fmla="*/ 977900 w 977900"/>
                <a:gd name="connsiteY4" fmla="*/ 101600 h 831850"/>
                <a:gd name="connsiteX5" fmla="*/ 361950 w 977900"/>
                <a:gd name="connsiteY5" fmla="*/ 831850 h 831850"/>
                <a:gd name="connsiteX6" fmla="*/ 0 w 977900"/>
                <a:gd name="connsiteY6" fmla="*/ 412750 h 831850"/>
                <a:gd name="connsiteX0" fmla="*/ 0 w 977900"/>
                <a:gd name="connsiteY0" fmla="*/ 412750 h 806450"/>
                <a:gd name="connsiteX1" fmla="*/ 146050 w 977900"/>
                <a:gd name="connsiteY1" fmla="*/ 273050 h 806450"/>
                <a:gd name="connsiteX2" fmla="*/ 368300 w 977900"/>
                <a:gd name="connsiteY2" fmla="*/ 508000 h 806450"/>
                <a:gd name="connsiteX3" fmla="*/ 800100 w 977900"/>
                <a:gd name="connsiteY3" fmla="*/ 0 h 806450"/>
                <a:gd name="connsiteX4" fmla="*/ 977900 w 977900"/>
                <a:gd name="connsiteY4" fmla="*/ 101600 h 806450"/>
                <a:gd name="connsiteX5" fmla="*/ 381000 w 977900"/>
                <a:gd name="connsiteY5" fmla="*/ 806450 h 806450"/>
                <a:gd name="connsiteX6" fmla="*/ 0 w 977900"/>
                <a:gd name="connsiteY6" fmla="*/ 41275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00" h="806450">
                  <a:moveTo>
                    <a:pt x="0" y="412750"/>
                  </a:moveTo>
                  <a:lnTo>
                    <a:pt x="146050" y="273050"/>
                  </a:lnTo>
                  <a:lnTo>
                    <a:pt x="368300" y="508000"/>
                  </a:lnTo>
                  <a:lnTo>
                    <a:pt x="800100" y="0"/>
                  </a:lnTo>
                  <a:lnTo>
                    <a:pt x="977900" y="101600"/>
                  </a:lnTo>
                  <a:lnTo>
                    <a:pt x="381000" y="806450"/>
                  </a:lnTo>
                  <a:lnTo>
                    <a:pt x="0" y="412750"/>
                  </a:lnTo>
                  <a:close/>
                </a:path>
              </a:pathLst>
            </a:custGeom>
            <a:solidFill>
              <a:schemeClr val="bg1"/>
            </a:solid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grpSp>
      <p:grpSp>
        <p:nvGrpSpPr>
          <p:cNvPr id="154" name="Group 153"/>
          <p:cNvGrpSpPr/>
          <p:nvPr/>
        </p:nvGrpSpPr>
        <p:grpSpPr>
          <a:xfrm>
            <a:off x="9037259" y="5417680"/>
            <a:ext cx="167892" cy="167869"/>
            <a:chOff x="4329311" y="821451"/>
            <a:chExt cx="232716" cy="232716"/>
          </a:xfrm>
          <a:solidFill>
            <a:schemeClr val="tx1"/>
          </a:solidFill>
        </p:grpSpPr>
        <p:sp>
          <p:nvSpPr>
            <p:cNvPr id="155" name="Oval 154"/>
            <p:cNvSpPr/>
            <p:nvPr/>
          </p:nvSpPr>
          <p:spPr bwMode="auto">
            <a:xfrm>
              <a:off x="4329311" y="821451"/>
              <a:ext cx="232716" cy="232716"/>
            </a:xfrm>
            <a:prstGeom prst="ellipse">
              <a:avLst/>
            </a:prstGeom>
            <a:grp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sp>
          <p:nvSpPr>
            <p:cNvPr id="156" name="Freeform 155"/>
            <p:cNvSpPr/>
            <p:nvPr/>
          </p:nvSpPr>
          <p:spPr bwMode="auto">
            <a:xfrm>
              <a:off x="4377275" y="881406"/>
              <a:ext cx="136787" cy="112805"/>
            </a:xfrm>
            <a:custGeom>
              <a:avLst/>
              <a:gdLst>
                <a:gd name="connsiteX0" fmla="*/ 0 w 914400"/>
                <a:gd name="connsiteY0" fmla="*/ 387350 h 800100"/>
                <a:gd name="connsiteX1" fmla="*/ 139700 w 914400"/>
                <a:gd name="connsiteY1" fmla="*/ 273050 h 800100"/>
                <a:gd name="connsiteX2" fmla="*/ 330200 w 914400"/>
                <a:gd name="connsiteY2" fmla="*/ 520700 h 800100"/>
                <a:gd name="connsiteX3" fmla="*/ 793750 w 914400"/>
                <a:gd name="connsiteY3" fmla="*/ 0 h 800100"/>
                <a:gd name="connsiteX4" fmla="*/ 914400 w 914400"/>
                <a:gd name="connsiteY4" fmla="*/ 101600 h 800100"/>
                <a:gd name="connsiteX5" fmla="*/ 412750 w 914400"/>
                <a:gd name="connsiteY5" fmla="*/ 800100 h 800100"/>
                <a:gd name="connsiteX6" fmla="*/ 349250 w 914400"/>
                <a:gd name="connsiteY6" fmla="*/ 787400 h 800100"/>
                <a:gd name="connsiteX7" fmla="*/ 0 w 914400"/>
                <a:gd name="connsiteY7" fmla="*/ 387350 h 800100"/>
                <a:gd name="connsiteX0" fmla="*/ 0 w 914400"/>
                <a:gd name="connsiteY0" fmla="*/ 387350 h 787400"/>
                <a:gd name="connsiteX1" fmla="*/ 139700 w 914400"/>
                <a:gd name="connsiteY1" fmla="*/ 273050 h 787400"/>
                <a:gd name="connsiteX2" fmla="*/ 330200 w 914400"/>
                <a:gd name="connsiteY2" fmla="*/ 520700 h 787400"/>
                <a:gd name="connsiteX3" fmla="*/ 793750 w 914400"/>
                <a:gd name="connsiteY3" fmla="*/ 0 h 787400"/>
                <a:gd name="connsiteX4" fmla="*/ 914400 w 914400"/>
                <a:gd name="connsiteY4" fmla="*/ 101600 h 787400"/>
                <a:gd name="connsiteX5" fmla="*/ 349250 w 914400"/>
                <a:gd name="connsiteY5" fmla="*/ 787400 h 787400"/>
                <a:gd name="connsiteX6" fmla="*/ 0 w 914400"/>
                <a:gd name="connsiteY6" fmla="*/ 387350 h 787400"/>
                <a:gd name="connsiteX0" fmla="*/ 0 w 914400"/>
                <a:gd name="connsiteY0" fmla="*/ 387350 h 831850"/>
                <a:gd name="connsiteX1" fmla="*/ 139700 w 914400"/>
                <a:gd name="connsiteY1" fmla="*/ 273050 h 831850"/>
                <a:gd name="connsiteX2" fmla="*/ 330200 w 914400"/>
                <a:gd name="connsiteY2" fmla="*/ 520700 h 831850"/>
                <a:gd name="connsiteX3" fmla="*/ 793750 w 914400"/>
                <a:gd name="connsiteY3" fmla="*/ 0 h 831850"/>
                <a:gd name="connsiteX4" fmla="*/ 914400 w 914400"/>
                <a:gd name="connsiteY4" fmla="*/ 101600 h 831850"/>
                <a:gd name="connsiteX5" fmla="*/ 355600 w 914400"/>
                <a:gd name="connsiteY5" fmla="*/ 831850 h 831850"/>
                <a:gd name="connsiteX6" fmla="*/ 0 w 914400"/>
                <a:gd name="connsiteY6" fmla="*/ 387350 h 831850"/>
                <a:gd name="connsiteX0" fmla="*/ 0 w 971550"/>
                <a:gd name="connsiteY0" fmla="*/ 387350 h 831850"/>
                <a:gd name="connsiteX1" fmla="*/ 139700 w 971550"/>
                <a:gd name="connsiteY1" fmla="*/ 273050 h 831850"/>
                <a:gd name="connsiteX2" fmla="*/ 330200 w 971550"/>
                <a:gd name="connsiteY2" fmla="*/ 5207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1550"/>
                <a:gd name="connsiteY0" fmla="*/ 387350 h 831850"/>
                <a:gd name="connsiteX1" fmla="*/ 139700 w 971550"/>
                <a:gd name="connsiteY1" fmla="*/ 273050 h 831850"/>
                <a:gd name="connsiteX2" fmla="*/ 361950 w 971550"/>
                <a:gd name="connsiteY2" fmla="*/ 5080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7900"/>
                <a:gd name="connsiteY0" fmla="*/ 412750 h 831850"/>
                <a:gd name="connsiteX1" fmla="*/ 146050 w 977900"/>
                <a:gd name="connsiteY1" fmla="*/ 273050 h 831850"/>
                <a:gd name="connsiteX2" fmla="*/ 368300 w 977900"/>
                <a:gd name="connsiteY2" fmla="*/ 508000 h 831850"/>
                <a:gd name="connsiteX3" fmla="*/ 800100 w 977900"/>
                <a:gd name="connsiteY3" fmla="*/ 0 h 831850"/>
                <a:gd name="connsiteX4" fmla="*/ 977900 w 977900"/>
                <a:gd name="connsiteY4" fmla="*/ 101600 h 831850"/>
                <a:gd name="connsiteX5" fmla="*/ 361950 w 977900"/>
                <a:gd name="connsiteY5" fmla="*/ 831850 h 831850"/>
                <a:gd name="connsiteX6" fmla="*/ 0 w 977900"/>
                <a:gd name="connsiteY6" fmla="*/ 412750 h 831850"/>
                <a:gd name="connsiteX0" fmla="*/ 0 w 977900"/>
                <a:gd name="connsiteY0" fmla="*/ 412750 h 806450"/>
                <a:gd name="connsiteX1" fmla="*/ 146050 w 977900"/>
                <a:gd name="connsiteY1" fmla="*/ 273050 h 806450"/>
                <a:gd name="connsiteX2" fmla="*/ 368300 w 977900"/>
                <a:gd name="connsiteY2" fmla="*/ 508000 h 806450"/>
                <a:gd name="connsiteX3" fmla="*/ 800100 w 977900"/>
                <a:gd name="connsiteY3" fmla="*/ 0 h 806450"/>
                <a:gd name="connsiteX4" fmla="*/ 977900 w 977900"/>
                <a:gd name="connsiteY4" fmla="*/ 101600 h 806450"/>
                <a:gd name="connsiteX5" fmla="*/ 381000 w 977900"/>
                <a:gd name="connsiteY5" fmla="*/ 806450 h 806450"/>
                <a:gd name="connsiteX6" fmla="*/ 0 w 977900"/>
                <a:gd name="connsiteY6" fmla="*/ 41275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00" h="806450">
                  <a:moveTo>
                    <a:pt x="0" y="412750"/>
                  </a:moveTo>
                  <a:lnTo>
                    <a:pt x="146050" y="273050"/>
                  </a:lnTo>
                  <a:lnTo>
                    <a:pt x="368300" y="508000"/>
                  </a:lnTo>
                  <a:lnTo>
                    <a:pt x="800100" y="0"/>
                  </a:lnTo>
                  <a:lnTo>
                    <a:pt x="977900" y="101600"/>
                  </a:lnTo>
                  <a:lnTo>
                    <a:pt x="381000" y="806450"/>
                  </a:lnTo>
                  <a:lnTo>
                    <a:pt x="0" y="412750"/>
                  </a:lnTo>
                  <a:close/>
                </a:path>
              </a:pathLst>
            </a:custGeom>
            <a:solidFill>
              <a:schemeClr val="bg1"/>
            </a:solid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grpSp>
      <p:grpSp>
        <p:nvGrpSpPr>
          <p:cNvPr id="157" name="Group 156"/>
          <p:cNvGrpSpPr/>
          <p:nvPr/>
        </p:nvGrpSpPr>
        <p:grpSpPr>
          <a:xfrm>
            <a:off x="9037259" y="6145037"/>
            <a:ext cx="167892" cy="167869"/>
            <a:chOff x="4329311" y="821451"/>
            <a:chExt cx="232716" cy="232716"/>
          </a:xfrm>
          <a:solidFill>
            <a:schemeClr val="tx1"/>
          </a:solidFill>
        </p:grpSpPr>
        <p:sp>
          <p:nvSpPr>
            <p:cNvPr id="158" name="Oval 157"/>
            <p:cNvSpPr/>
            <p:nvPr/>
          </p:nvSpPr>
          <p:spPr bwMode="auto">
            <a:xfrm>
              <a:off x="4329311" y="821451"/>
              <a:ext cx="232716" cy="232716"/>
            </a:xfrm>
            <a:prstGeom prst="ellipse">
              <a:avLst/>
            </a:prstGeom>
            <a:grp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sp>
          <p:nvSpPr>
            <p:cNvPr id="159" name="Freeform 158"/>
            <p:cNvSpPr/>
            <p:nvPr/>
          </p:nvSpPr>
          <p:spPr bwMode="auto">
            <a:xfrm>
              <a:off x="4377275" y="881406"/>
              <a:ext cx="136787" cy="112805"/>
            </a:xfrm>
            <a:custGeom>
              <a:avLst/>
              <a:gdLst>
                <a:gd name="connsiteX0" fmla="*/ 0 w 914400"/>
                <a:gd name="connsiteY0" fmla="*/ 387350 h 800100"/>
                <a:gd name="connsiteX1" fmla="*/ 139700 w 914400"/>
                <a:gd name="connsiteY1" fmla="*/ 273050 h 800100"/>
                <a:gd name="connsiteX2" fmla="*/ 330200 w 914400"/>
                <a:gd name="connsiteY2" fmla="*/ 520700 h 800100"/>
                <a:gd name="connsiteX3" fmla="*/ 793750 w 914400"/>
                <a:gd name="connsiteY3" fmla="*/ 0 h 800100"/>
                <a:gd name="connsiteX4" fmla="*/ 914400 w 914400"/>
                <a:gd name="connsiteY4" fmla="*/ 101600 h 800100"/>
                <a:gd name="connsiteX5" fmla="*/ 412750 w 914400"/>
                <a:gd name="connsiteY5" fmla="*/ 800100 h 800100"/>
                <a:gd name="connsiteX6" fmla="*/ 349250 w 914400"/>
                <a:gd name="connsiteY6" fmla="*/ 787400 h 800100"/>
                <a:gd name="connsiteX7" fmla="*/ 0 w 914400"/>
                <a:gd name="connsiteY7" fmla="*/ 387350 h 800100"/>
                <a:gd name="connsiteX0" fmla="*/ 0 w 914400"/>
                <a:gd name="connsiteY0" fmla="*/ 387350 h 787400"/>
                <a:gd name="connsiteX1" fmla="*/ 139700 w 914400"/>
                <a:gd name="connsiteY1" fmla="*/ 273050 h 787400"/>
                <a:gd name="connsiteX2" fmla="*/ 330200 w 914400"/>
                <a:gd name="connsiteY2" fmla="*/ 520700 h 787400"/>
                <a:gd name="connsiteX3" fmla="*/ 793750 w 914400"/>
                <a:gd name="connsiteY3" fmla="*/ 0 h 787400"/>
                <a:gd name="connsiteX4" fmla="*/ 914400 w 914400"/>
                <a:gd name="connsiteY4" fmla="*/ 101600 h 787400"/>
                <a:gd name="connsiteX5" fmla="*/ 349250 w 914400"/>
                <a:gd name="connsiteY5" fmla="*/ 787400 h 787400"/>
                <a:gd name="connsiteX6" fmla="*/ 0 w 914400"/>
                <a:gd name="connsiteY6" fmla="*/ 387350 h 787400"/>
                <a:gd name="connsiteX0" fmla="*/ 0 w 914400"/>
                <a:gd name="connsiteY0" fmla="*/ 387350 h 831850"/>
                <a:gd name="connsiteX1" fmla="*/ 139700 w 914400"/>
                <a:gd name="connsiteY1" fmla="*/ 273050 h 831850"/>
                <a:gd name="connsiteX2" fmla="*/ 330200 w 914400"/>
                <a:gd name="connsiteY2" fmla="*/ 520700 h 831850"/>
                <a:gd name="connsiteX3" fmla="*/ 793750 w 914400"/>
                <a:gd name="connsiteY3" fmla="*/ 0 h 831850"/>
                <a:gd name="connsiteX4" fmla="*/ 914400 w 914400"/>
                <a:gd name="connsiteY4" fmla="*/ 101600 h 831850"/>
                <a:gd name="connsiteX5" fmla="*/ 355600 w 914400"/>
                <a:gd name="connsiteY5" fmla="*/ 831850 h 831850"/>
                <a:gd name="connsiteX6" fmla="*/ 0 w 914400"/>
                <a:gd name="connsiteY6" fmla="*/ 387350 h 831850"/>
                <a:gd name="connsiteX0" fmla="*/ 0 w 971550"/>
                <a:gd name="connsiteY0" fmla="*/ 387350 h 831850"/>
                <a:gd name="connsiteX1" fmla="*/ 139700 w 971550"/>
                <a:gd name="connsiteY1" fmla="*/ 273050 h 831850"/>
                <a:gd name="connsiteX2" fmla="*/ 330200 w 971550"/>
                <a:gd name="connsiteY2" fmla="*/ 5207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1550"/>
                <a:gd name="connsiteY0" fmla="*/ 387350 h 831850"/>
                <a:gd name="connsiteX1" fmla="*/ 139700 w 971550"/>
                <a:gd name="connsiteY1" fmla="*/ 273050 h 831850"/>
                <a:gd name="connsiteX2" fmla="*/ 361950 w 971550"/>
                <a:gd name="connsiteY2" fmla="*/ 5080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7900"/>
                <a:gd name="connsiteY0" fmla="*/ 412750 h 831850"/>
                <a:gd name="connsiteX1" fmla="*/ 146050 w 977900"/>
                <a:gd name="connsiteY1" fmla="*/ 273050 h 831850"/>
                <a:gd name="connsiteX2" fmla="*/ 368300 w 977900"/>
                <a:gd name="connsiteY2" fmla="*/ 508000 h 831850"/>
                <a:gd name="connsiteX3" fmla="*/ 800100 w 977900"/>
                <a:gd name="connsiteY3" fmla="*/ 0 h 831850"/>
                <a:gd name="connsiteX4" fmla="*/ 977900 w 977900"/>
                <a:gd name="connsiteY4" fmla="*/ 101600 h 831850"/>
                <a:gd name="connsiteX5" fmla="*/ 361950 w 977900"/>
                <a:gd name="connsiteY5" fmla="*/ 831850 h 831850"/>
                <a:gd name="connsiteX6" fmla="*/ 0 w 977900"/>
                <a:gd name="connsiteY6" fmla="*/ 412750 h 831850"/>
                <a:gd name="connsiteX0" fmla="*/ 0 w 977900"/>
                <a:gd name="connsiteY0" fmla="*/ 412750 h 806450"/>
                <a:gd name="connsiteX1" fmla="*/ 146050 w 977900"/>
                <a:gd name="connsiteY1" fmla="*/ 273050 h 806450"/>
                <a:gd name="connsiteX2" fmla="*/ 368300 w 977900"/>
                <a:gd name="connsiteY2" fmla="*/ 508000 h 806450"/>
                <a:gd name="connsiteX3" fmla="*/ 800100 w 977900"/>
                <a:gd name="connsiteY3" fmla="*/ 0 h 806450"/>
                <a:gd name="connsiteX4" fmla="*/ 977900 w 977900"/>
                <a:gd name="connsiteY4" fmla="*/ 101600 h 806450"/>
                <a:gd name="connsiteX5" fmla="*/ 381000 w 977900"/>
                <a:gd name="connsiteY5" fmla="*/ 806450 h 806450"/>
                <a:gd name="connsiteX6" fmla="*/ 0 w 977900"/>
                <a:gd name="connsiteY6" fmla="*/ 41275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00" h="806450">
                  <a:moveTo>
                    <a:pt x="0" y="412750"/>
                  </a:moveTo>
                  <a:lnTo>
                    <a:pt x="146050" y="273050"/>
                  </a:lnTo>
                  <a:lnTo>
                    <a:pt x="368300" y="508000"/>
                  </a:lnTo>
                  <a:lnTo>
                    <a:pt x="800100" y="0"/>
                  </a:lnTo>
                  <a:lnTo>
                    <a:pt x="977900" y="101600"/>
                  </a:lnTo>
                  <a:lnTo>
                    <a:pt x="381000" y="806450"/>
                  </a:lnTo>
                  <a:lnTo>
                    <a:pt x="0" y="412750"/>
                  </a:lnTo>
                  <a:close/>
                </a:path>
              </a:pathLst>
            </a:custGeom>
            <a:solidFill>
              <a:schemeClr val="bg1"/>
            </a:solid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grpSp>
      <p:grpSp>
        <p:nvGrpSpPr>
          <p:cNvPr id="160" name="Group 159"/>
          <p:cNvGrpSpPr/>
          <p:nvPr/>
        </p:nvGrpSpPr>
        <p:grpSpPr>
          <a:xfrm>
            <a:off x="9037259" y="6407197"/>
            <a:ext cx="167892" cy="167869"/>
            <a:chOff x="4329311" y="821451"/>
            <a:chExt cx="232716" cy="232716"/>
          </a:xfrm>
          <a:solidFill>
            <a:schemeClr val="tx1"/>
          </a:solidFill>
        </p:grpSpPr>
        <p:sp>
          <p:nvSpPr>
            <p:cNvPr id="161" name="Oval 160"/>
            <p:cNvSpPr/>
            <p:nvPr/>
          </p:nvSpPr>
          <p:spPr bwMode="auto">
            <a:xfrm>
              <a:off x="4329311" y="821451"/>
              <a:ext cx="232716" cy="232716"/>
            </a:xfrm>
            <a:prstGeom prst="ellipse">
              <a:avLst/>
            </a:prstGeom>
            <a:grp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sp>
          <p:nvSpPr>
            <p:cNvPr id="162" name="Freeform 161"/>
            <p:cNvSpPr/>
            <p:nvPr/>
          </p:nvSpPr>
          <p:spPr bwMode="auto">
            <a:xfrm>
              <a:off x="4377275" y="881406"/>
              <a:ext cx="136787" cy="112805"/>
            </a:xfrm>
            <a:custGeom>
              <a:avLst/>
              <a:gdLst>
                <a:gd name="connsiteX0" fmla="*/ 0 w 914400"/>
                <a:gd name="connsiteY0" fmla="*/ 387350 h 800100"/>
                <a:gd name="connsiteX1" fmla="*/ 139700 w 914400"/>
                <a:gd name="connsiteY1" fmla="*/ 273050 h 800100"/>
                <a:gd name="connsiteX2" fmla="*/ 330200 w 914400"/>
                <a:gd name="connsiteY2" fmla="*/ 520700 h 800100"/>
                <a:gd name="connsiteX3" fmla="*/ 793750 w 914400"/>
                <a:gd name="connsiteY3" fmla="*/ 0 h 800100"/>
                <a:gd name="connsiteX4" fmla="*/ 914400 w 914400"/>
                <a:gd name="connsiteY4" fmla="*/ 101600 h 800100"/>
                <a:gd name="connsiteX5" fmla="*/ 412750 w 914400"/>
                <a:gd name="connsiteY5" fmla="*/ 800100 h 800100"/>
                <a:gd name="connsiteX6" fmla="*/ 349250 w 914400"/>
                <a:gd name="connsiteY6" fmla="*/ 787400 h 800100"/>
                <a:gd name="connsiteX7" fmla="*/ 0 w 914400"/>
                <a:gd name="connsiteY7" fmla="*/ 387350 h 800100"/>
                <a:gd name="connsiteX0" fmla="*/ 0 w 914400"/>
                <a:gd name="connsiteY0" fmla="*/ 387350 h 787400"/>
                <a:gd name="connsiteX1" fmla="*/ 139700 w 914400"/>
                <a:gd name="connsiteY1" fmla="*/ 273050 h 787400"/>
                <a:gd name="connsiteX2" fmla="*/ 330200 w 914400"/>
                <a:gd name="connsiteY2" fmla="*/ 520700 h 787400"/>
                <a:gd name="connsiteX3" fmla="*/ 793750 w 914400"/>
                <a:gd name="connsiteY3" fmla="*/ 0 h 787400"/>
                <a:gd name="connsiteX4" fmla="*/ 914400 w 914400"/>
                <a:gd name="connsiteY4" fmla="*/ 101600 h 787400"/>
                <a:gd name="connsiteX5" fmla="*/ 349250 w 914400"/>
                <a:gd name="connsiteY5" fmla="*/ 787400 h 787400"/>
                <a:gd name="connsiteX6" fmla="*/ 0 w 914400"/>
                <a:gd name="connsiteY6" fmla="*/ 387350 h 787400"/>
                <a:gd name="connsiteX0" fmla="*/ 0 w 914400"/>
                <a:gd name="connsiteY0" fmla="*/ 387350 h 831850"/>
                <a:gd name="connsiteX1" fmla="*/ 139700 w 914400"/>
                <a:gd name="connsiteY1" fmla="*/ 273050 h 831850"/>
                <a:gd name="connsiteX2" fmla="*/ 330200 w 914400"/>
                <a:gd name="connsiteY2" fmla="*/ 520700 h 831850"/>
                <a:gd name="connsiteX3" fmla="*/ 793750 w 914400"/>
                <a:gd name="connsiteY3" fmla="*/ 0 h 831850"/>
                <a:gd name="connsiteX4" fmla="*/ 914400 w 914400"/>
                <a:gd name="connsiteY4" fmla="*/ 101600 h 831850"/>
                <a:gd name="connsiteX5" fmla="*/ 355600 w 914400"/>
                <a:gd name="connsiteY5" fmla="*/ 831850 h 831850"/>
                <a:gd name="connsiteX6" fmla="*/ 0 w 914400"/>
                <a:gd name="connsiteY6" fmla="*/ 387350 h 831850"/>
                <a:gd name="connsiteX0" fmla="*/ 0 w 971550"/>
                <a:gd name="connsiteY0" fmla="*/ 387350 h 831850"/>
                <a:gd name="connsiteX1" fmla="*/ 139700 w 971550"/>
                <a:gd name="connsiteY1" fmla="*/ 273050 h 831850"/>
                <a:gd name="connsiteX2" fmla="*/ 330200 w 971550"/>
                <a:gd name="connsiteY2" fmla="*/ 5207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1550"/>
                <a:gd name="connsiteY0" fmla="*/ 387350 h 831850"/>
                <a:gd name="connsiteX1" fmla="*/ 139700 w 971550"/>
                <a:gd name="connsiteY1" fmla="*/ 273050 h 831850"/>
                <a:gd name="connsiteX2" fmla="*/ 361950 w 971550"/>
                <a:gd name="connsiteY2" fmla="*/ 5080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7900"/>
                <a:gd name="connsiteY0" fmla="*/ 412750 h 831850"/>
                <a:gd name="connsiteX1" fmla="*/ 146050 w 977900"/>
                <a:gd name="connsiteY1" fmla="*/ 273050 h 831850"/>
                <a:gd name="connsiteX2" fmla="*/ 368300 w 977900"/>
                <a:gd name="connsiteY2" fmla="*/ 508000 h 831850"/>
                <a:gd name="connsiteX3" fmla="*/ 800100 w 977900"/>
                <a:gd name="connsiteY3" fmla="*/ 0 h 831850"/>
                <a:gd name="connsiteX4" fmla="*/ 977900 w 977900"/>
                <a:gd name="connsiteY4" fmla="*/ 101600 h 831850"/>
                <a:gd name="connsiteX5" fmla="*/ 361950 w 977900"/>
                <a:gd name="connsiteY5" fmla="*/ 831850 h 831850"/>
                <a:gd name="connsiteX6" fmla="*/ 0 w 977900"/>
                <a:gd name="connsiteY6" fmla="*/ 412750 h 831850"/>
                <a:gd name="connsiteX0" fmla="*/ 0 w 977900"/>
                <a:gd name="connsiteY0" fmla="*/ 412750 h 806450"/>
                <a:gd name="connsiteX1" fmla="*/ 146050 w 977900"/>
                <a:gd name="connsiteY1" fmla="*/ 273050 h 806450"/>
                <a:gd name="connsiteX2" fmla="*/ 368300 w 977900"/>
                <a:gd name="connsiteY2" fmla="*/ 508000 h 806450"/>
                <a:gd name="connsiteX3" fmla="*/ 800100 w 977900"/>
                <a:gd name="connsiteY3" fmla="*/ 0 h 806450"/>
                <a:gd name="connsiteX4" fmla="*/ 977900 w 977900"/>
                <a:gd name="connsiteY4" fmla="*/ 101600 h 806450"/>
                <a:gd name="connsiteX5" fmla="*/ 381000 w 977900"/>
                <a:gd name="connsiteY5" fmla="*/ 806450 h 806450"/>
                <a:gd name="connsiteX6" fmla="*/ 0 w 977900"/>
                <a:gd name="connsiteY6" fmla="*/ 41275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00" h="806450">
                  <a:moveTo>
                    <a:pt x="0" y="412750"/>
                  </a:moveTo>
                  <a:lnTo>
                    <a:pt x="146050" y="273050"/>
                  </a:lnTo>
                  <a:lnTo>
                    <a:pt x="368300" y="508000"/>
                  </a:lnTo>
                  <a:lnTo>
                    <a:pt x="800100" y="0"/>
                  </a:lnTo>
                  <a:lnTo>
                    <a:pt x="977900" y="101600"/>
                  </a:lnTo>
                  <a:lnTo>
                    <a:pt x="381000" y="806450"/>
                  </a:lnTo>
                  <a:lnTo>
                    <a:pt x="0" y="412750"/>
                  </a:lnTo>
                  <a:close/>
                </a:path>
              </a:pathLst>
            </a:custGeom>
            <a:solidFill>
              <a:schemeClr val="bg1"/>
            </a:solid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grpSp>
      <p:grpSp>
        <p:nvGrpSpPr>
          <p:cNvPr id="163" name="Group 162"/>
          <p:cNvGrpSpPr/>
          <p:nvPr/>
        </p:nvGrpSpPr>
        <p:grpSpPr>
          <a:xfrm>
            <a:off x="7500396" y="6133387"/>
            <a:ext cx="167892" cy="167869"/>
            <a:chOff x="4329311" y="821451"/>
            <a:chExt cx="232716" cy="232716"/>
          </a:xfrm>
          <a:solidFill>
            <a:schemeClr val="tx1"/>
          </a:solidFill>
        </p:grpSpPr>
        <p:sp>
          <p:nvSpPr>
            <p:cNvPr id="164" name="Oval 163"/>
            <p:cNvSpPr/>
            <p:nvPr/>
          </p:nvSpPr>
          <p:spPr bwMode="auto">
            <a:xfrm>
              <a:off x="4329311" y="821451"/>
              <a:ext cx="232716" cy="232716"/>
            </a:xfrm>
            <a:prstGeom prst="ellipse">
              <a:avLst/>
            </a:prstGeom>
            <a:grp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sp>
          <p:nvSpPr>
            <p:cNvPr id="165" name="Freeform 164"/>
            <p:cNvSpPr/>
            <p:nvPr/>
          </p:nvSpPr>
          <p:spPr bwMode="auto">
            <a:xfrm>
              <a:off x="4377275" y="881406"/>
              <a:ext cx="136787" cy="112805"/>
            </a:xfrm>
            <a:custGeom>
              <a:avLst/>
              <a:gdLst>
                <a:gd name="connsiteX0" fmla="*/ 0 w 914400"/>
                <a:gd name="connsiteY0" fmla="*/ 387350 h 800100"/>
                <a:gd name="connsiteX1" fmla="*/ 139700 w 914400"/>
                <a:gd name="connsiteY1" fmla="*/ 273050 h 800100"/>
                <a:gd name="connsiteX2" fmla="*/ 330200 w 914400"/>
                <a:gd name="connsiteY2" fmla="*/ 520700 h 800100"/>
                <a:gd name="connsiteX3" fmla="*/ 793750 w 914400"/>
                <a:gd name="connsiteY3" fmla="*/ 0 h 800100"/>
                <a:gd name="connsiteX4" fmla="*/ 914400 w 914400"/>
                <a:gd name="connsiteY4" fmla="*/ 101600 h 800100"/>
                <a:gd name="connsiteX5" fmla="*/ 412750 w 914400"/>
                <a:gd name="connsiteY5" fmla="*/ 800100 h 800100"/>
                <a:gd name="connsiteX6" fmla="*/ 349250 w 914400"/>
                <a:gd name="connsiteY6" fmla="*/ 787400 h 800100"/>
                <a:gd name="connsiteX7" fmla="*/ 0 w 914400"/>
                <a:gd name="connsiteY7" fmla="*/ 387350 h 800100"/>
                <a:gd name="connsiteX0" fmla="*/ 0 w 914400"/>
                <a:gd name="connsiteY0" fmla="*/ 387350 h 787400"/>
                <a:gd name="connsiteX1" fmla="*/ 139700 w 914400"/>
                <a:gd name="connsiteY1" fmla="*/ 273050 h 787400"/>
                <a:gd name="connsiteX2" fmla="*/ 330200 w 914400"/>
                <a:gd name="connsiteY2" fmla="*/ 520700 h 787400"/>
                <a:gd name="connsiteX3" fmla="*/ 793750 w 914400"/>
                <a:gd name="connsiteY3" fmla="*/ 0 h 787400"/>
                <a:gd name="connsiteX4" fmla="*/ 914400 w 914400"/>
                <a:gd name="connsiteY4" fmla="*/ 101600 h 787400"/>
                <a:gd name="connsiteX5" fmla="*/ 349250 w 914400"/>
                <a:gd name="connsiteY5" fmla="*/ 787400 h 787400"/>
                <a:gd name="connsiteX6" fmla="*/ 0 w 914400"/>
                <a:gd name="connsiteY6" fmla="*/ 387350 h 787400"/>
                <a:gd name="connsiteX0" fmla="*/ 0 w 914400"/>
                <a:gd name="connsiteY0" fmla="*/ 387350 h 831850"/>
                <a:gd name="connsiteX1" fmla="*/ 139700 w 914400"/>
                <a:gd name="connsiteY1" fmla="*/ 273050 h 831850"/>
                <a:gd name="connsiteX2" fmla="*/ 330200 w 914400"/>
                <a:gd name="connsiteY2" fmla="*/ 520700 h 831850"/>
                <a:gd name="connsiteX3" fmla="*/ 793750 w 914400"/>
                <a:gd name="connsiteY3" fmla="*/ 0 h 831850"/>
                <a:gd name="connsiteX4" fmla="*/ 914400 w 914400"/>
                <a:gd name="connsiteY4" fmla="*/ 101600 h 831850"/>
                <a:gd name="connsiteX5" fmla="*/ 355600 w 914400"/>
                <a:gd name="connsiteY5" fmla="*/ 831850 h 831850"/>
                <a:gd name="connsiteX6" fmla="*/ 0 w 914400"/>
                <a:gd name="connsiteY6" fmla="*/ 387350 h 831850"/>
                <a:gd name="connsiteX0" fmla="*/ 0 w 971550"/>
                <a:gd name="connsiteY0" fmla="*/ 387350 h 831850"/>
                <a:gd name="connsiteX1" fmla="*/ 139700 w 971550"/>
                <a:gd name="connsiteY1" fmla="*/ 273050 h 831850"/>
                <a:gd name="connsiteX2" fmla="*/ 330200 w 971550"/>
                <a:gd name="connsiteY2" fmla="*/ 5207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1550"/>
                <a:gd name="connsiteY0" fmla="*/ 387350 h 831850"/>
                <a:gd name="connsiteX1" fmla="*/ 139700 w 971550"/>
                <a:gd name="connsiteY1" fmla="*/ 273050 h 831850"/>
                <a:gd name="connsiteX2" fmla="*/ 361950 w 971550"/>
                <a:gd name="connsiteY2" fmla="*/ 5080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7900"/>
                <a:gd name="connsiteY0" fmla="*/ 412750 h 831850"/>
                <a:gd name="connsiteX1" fmla="*/ 146050 w 977900"/>
                <a:gd name="connsiteY1" fmla="*/ 273050 h 831850"/>
                <a:gd name="connsiteX2" fmla="*/ 368300 w 977900"/>
                <a:gd name="connsiteY2" fmla="*/ 508000 h 831850"/>
                <a:gd name="connsiteX3" fmla="*/ 800100 w 977900"/>
                <a:gd name="connsiteY3" fmla="*/ 0 h 831850"/>
                <a:gd name="connsiteX4" fmla="*/ 977900 w 977900"/>
                <a:gd name="connsiteY4" fmla="*/ 101600 h 831850"/>
                <a:gd name="connsiteX5" fmla="*/ 361950 w 977900"/>
                <a:gd name="connsiteY5" fmla="*/ 831850 h 831850"/>
                <a:gd name="connsiteX6" fmla="*/ 0 w 977900"/>
                <a:gd name="connsiteY6" fmla="*/ 412750 h 831850"/>
                <a:gd name="connsiteX0" fmla="*/ 0 w 977900"/>
                <a:gd name="connsiteY0" fmla="*/ 412750 h 806450"/>
                <a:gd name="connsiteX1" fmla="*/ 146050 w 977900"/>
                <a:gd name="connsiteY1" fmla="*/ 273050 h 806450"/>
                <a:gd name="connsiteX2" fmla="*/ 368300 w 977900"/>
                <a:gd name="connsiteY2" fmla="*/ 508000 h 806450"/>
                <a:gd name="connsiteX3" fmla="*/ 800100 w 977900"/>
                <a:gd name="connsiteY3" fmla="*/ 0 h 806450"/>
                <a:gd name="connsiteX4" fmla="*/ 977900 w 977900"/>
                <a:gd name="connsiteY4" fmla="*/ 101600 h 806450"/>
                <a:gd name="connsiteX5" fmla="*/ 381000 w 977900"/>
                <a:gd name="connsiteY5" fmla="*/ 806450 h 806450"/>
                <a:gd name="connsiteX6" fmla="*/ 0 w 977900"/>
                <a:gd name="connsiteY6" fmla="*/ 41275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00" h="806450">
                  <a:moveTo>
                    <a:pt x="0" y="412750"/>
                  </a:moveTo>
                  <a:lnTo>
                    <a:pt x="146050" y="273050"/>
                  </a:lnTo>
                  <a:lnTo>
                    <a:pt x="368300" y="508000"/>
                  </a:lnTo>
                  <a:lnTo>
                    <a:pt x="800100" y="0"/>
                  </a:lnTo>
                  <a:lnTo>
                    <a:pt x="977900" y="101600"/>
                  </a:lnTo>
                  <a:lnTo>
                    <a:pt x="381000" y="806450"/>
                  </a:lnTo>
                  <a:lnTo>
                    <a:pt x="0" y="412750"/>
                  </a:lnTo>
                  <a:close/>
                </a:path>
              </a:pathLst>
            </a:custGeom>
            <a:solidFill>
              <a:schemeClr val="bg1"/>
            </a:solid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grpSp>
      <p:grpSp>
        <p:nvGrpSpPr>
          <p:cNvPr id="166" name="Group 165"/>
          <p:cNvGrpSpPr/>
          <p:nvPr/>
        </p:nvGrpSpPr>
        <p:grpSpPr>
          <a:xfrm>
            <a:off x="7500396" y="4619506"/>
            <a:ext cx="167892" cy="167869"/>
            <a:chOff x="4329311" y="821451"/>
            <a:chExt cx="232716" cy="232716"/>
          </a:xfrm>
          <a:solidFill>
            <a:schemeClr val="tx1"/>
          </a:solidFill>
        </p:grpSpPr>
        <p:sp>
          <p:nvSpPr>
            <p:cNvPr id="167" name="Oval 166"/>
            <p:cNvSpPr/>
            <p:nvPr/>
          </p:nvSpPr>
          <p:spPr bwMode="auto">
            <a:xfrm>
              <a:off x="4329311" y="821451"/>
              <a:ext cx="232716" cy="232716"/>
            </a:xfrm>
            <a:prstGeom prst="ellipse">
              <a:avLst/>
            </a:prstGeom>
            <a:grp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sp>
          <p:nvSpPr>
            <p:cNvPr id="168" name="Freeform 167"/>
            <p:cNvSpPr/>
            <p:nvPr/>
          </p:nvSpPr>
          <p:spPr bwMode="auto">
            <a:xfrm>
              <a:off x="4377275" y="881406"/>
              <a:ext cx="136787" cy="112805"/>
            </a:xfrm>
            <a:custGeom>
              <a:avLst/>
              <a:gdLst>
                <a:gd name="connsiteX0" fmla="*/ 0 w 914400"/>
                <a:gd name="connsiteY0" fmla="*/ 387350 h 800100"/>
                <a:gd name="connsiteX1" fmla="*/ 139700 w 914400"/>
                <a:gd name="connsiteY1" fmla="*/ 273050 h 800100"/>
                <a:gd name="connsiteX2" fmla="*/ 330200 w 914400"/>
                <a:gd name="connsiteY2" fmla="*/ 520700 h 800100"/>
                <a:gd name="connsiteX3" fmla="*/ 793750 w 914400"/>
                <a:gd name="connsiteY3" fmla="*/ 0 h 800100"/>
                <a:gd name="connsiteX4" fmla="*/ 914400 w 914400"/>
                <a:gd name="connsiteY4" fmla="*/ 101600 h 800100"/>
                <a:gd name="connsiteX5" fmla="*/ 412750 w 914400"/>
                <a:gd name="connsiteY5" fmla="*/ 800100 h 800100"/>
                <a:gd name="connsiteX6" fmla="*/ 349250 w 914400"/>
                <a:gd name="connsiteY6" fmla="*/ 787400 h 800100"/>
                <a:gd name="connsiteX7" fmla="*/ 0 w 914400"/>
                <a:gd name="connsiteY7" fmla="*/ 387350 h 800100"/>
                <a:gd name="connsiteX0" fmla="*/ 0 w 914400"/>
                <a:gd name="connsiteY0" fmla="*/ 387350 h 787400"/>
                <a:gd name="connsiteX1" fmla="*/ 139700 w 914400"/>
                <a:gd name="connsiteY1" fmla="*/ 273050 h 787400"/>
                <a:gd name="connsiteX2" fmla="*/ 330200 w 914400"/>
                <a:gd name="connsiteY2" fmla="*/ 520700 h 787400"/>
                <a:gd name="connsiteX3" fmla="*/ 793750 w 914400"/>
                <a:gd name="connsiteY3" fmla="*/ 0 h 787400"/>
                <a:gd name="connsiteX4" fmla="*/ 914400 w 914400"/>
                <a:gd name="connsiteY4" fmla="*/ 101600 h 787400"/>
                <a:gd name="connsiteX5" fmla="*/ 349250 w 914400"/>
                <a:gd name="connsiteY5" fmla="*/ 787400 h 787400"/>
                <a:gd name="connsiteX6" fmla="*/ 0 w 914400"/>
                <a:gd name="connsiteY6" fmla="*/ 387350 h 787400"/>
                <a:gd name="connsiteX0" fmla="*/ 0 w 914400"/>
                <a:gd name="connsiteY0" fmla="*/ 387350 h 831850"/>
                <a:gd name="connsiteX1" fmla="*/ 139700 w 914400"/>
                <a:gd name="connsiteY1" fmla="*/ 273050 h 831850"/>
                <a:gd name="connsiteX2" fmla="*/ 330200 w 914400"/>
                <a:gd name="connsiteY2" fmla="*/ 520700 h 831850"/>
                <a:gd name="connsiteX3" fmla="*/ 793750 w 914400"/>
                <a:gd name="connsiteY3" fmla="*/ 0 h 831850"/>
                <a:gd name="connsiteX4" fmla="*/ 914400 w 914400"/>
                <a:gd name="connsiteY4" fmla="*/ 101600 h 831850"/>
                <a:gd name="connsiteX5" fmla="*/ 355600 w 914400"/>
                <a:gd name="connsiteY5" fmla="*/ 831850 h 831850"/>
                <a:gd name="connsiteX6" fmla="*/ 0 w 914400"/>
                <a:gd name="connsiteY6" fmla="*/ 387350 h 831850"/>
                <a:gd name="connsiteX0" fmla="*/ 0 w 971550"/>
                <a:gd name="connsiteY0" fmla="*/ 387350 h 831850"/>
                <a:gd name="connsiteX1" fmla="*/ 139700 w 971550"/>
                <a:gd name="connsiteY1" fmla="*/ 273050 h 831850"/>
                <a:gd name="connsiteX2" fmla="*/ 330200 w 971550"/>
                <a:gd name="connsiteY2" fmla="*/ 5207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1550"/>
                <a:gd name="connsiteY0" fmla="*/ 387350 h 831850"/>
                <a:gd name="connsiteX1" fmla="*/ 139700 w 971550"/>
                <a:gd name="connsiteY1" fmla="*/ 273050 h 831850"/>
                <a:gd name="connsiteX2" fmla="*/ 361950 w 971550"/>
                <a:gd name="connsiteY2" fmla="*/ 5080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7900"/>
                <a:gd name="connsiteY0" fmla="*/ 412750 h 831850"/>
                <a:gd name="connsiteX1" fmla="*/ 146050 w 977900"/>
                <a:gd name="connsiteY1" fmla="*/ 273050 h 831850"/>
                <a:gd name="connsiteX2" fmla="*/ 368300 w 977900"/>
                <a:gd name="connsiteY2" fmla="*/ 508000 h 831850"/>
                <a:gd name="connsiteX3" fmla="*/ 800100 w 977900"/>
                <a:gd name="connsiteY3" fmla="*/ 0 h 831850"/>
                <a:gd name="connsiteX4" fmla="*/ 977900 w 977900"/>
                <a:gd name="connsiteY4" fmla="*/ 101600 h 831850"/>
                <a:gd name="connsiteX5" fmla="*/ 361950 w 977900"/>
                <a:gd name="connsiteY5" fmla="*/ 831850 h 831850"/>
                <a:gd name="connsiteX6" fmla="*/ 0 w 977900"/>
                <a:gd name="connsiteY6" fmla="*/ 412750 h 831850"/>
                <a:gd name="connsiteX0" fmla="*/ 0 w 977900"/>
                <a:gd name="connsiteY0" fmla="*/ 412750 h 806450"/>
                <a:gd name="connsiteX1" fmla="*/ 146050 w 977900"/>
                <a:gd name="connsiteY1" fmla="*/ 273050 h 806450"/>
                <a:gd name="connsiteX2" fmla="*/ 368300 w 977900"/>
                <a:gd name="connsiteY2" fmla="*/ 508000 h 806450"/>
                <a:gd name="connsiteX3" fmla="*/ 800100 w 977900"/>
                <a:gd name="connsiteY3" fmla="*/ 0 h 806450"/>
                <a:gd name="connsiteX4" fmla="*/ 977900 w 977900"/>
                <a:gd name="connsiteY4" fmla="*/ 101600 h 806450"/>
                <a:gd name="connsiteX5" fmla="*/ 381000 w 977900"/>
                <a:gd name="connsiteY5" fmla="*/ 806450 h 806450"/>
                <a:gd name="connsiteX6" fmla="*/ 0 w 977900"/>
                <a:gd name="connsiteY6" fmla="*/ 41275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00" h="806450">
                  <a:moveTo>
                    <a:pt x="0" y="412750"/>
                  </a:moveTo>
                  <a:lnTo>
                    <a:pt x="146050" y="273050"/>
                  </a:lnTo>
                  <a:lnTo>
                    <a:pt x="368300" y="508000"/>
                  </a:lnTo>
                  <a:lnTo>
                    <a:pt x="800100" y="0"/>
                  </a:lnTo>
                  <a:lnTo>
                    <a:pt x="977900" y="101600"/>
                  </a:lnTo>
                  <a:lnTo>
                    <a:pt x="381000" y="806450"/>
                  </a:lnTo>
                  <a:lnTo>
                    <a:pt x="0" y="412750"/>
                  </a:lnTo>
                  <a:close/>
                </a:path>
              </a:pathLst>
            </a:custGeom>
            <a:solidFill>
              <a:schemeClr val="bg1"/>
            </a:solid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grpSp>
      <p:grpSp>
        <p:nvGrpSpPr>
          <p:cNvPr id="169" name="Group 168"/>
          <p:cNvGrpSpPr/>
          <p:nvPr/>
        </p:nvGrpSpPr>
        <p:grpSpPr>
          <a:xfrm>
            <a:off x="7500396" y="4868384"/>
            <a:ext cx="167892" cy="167869"/>
            <a:chOff x="4329311" y="821451"/>
            <a:chExt cx="232716" cy="232716"/>
          </a:xfrm>
          <a:solidFill>
            <a:schemeClr val="tx1"/>
          </a:solidFill>
        </p:grpSpPr>
        <p:sp>
          <p:nvSpPr>
            <p:cNvPr id="170" name="Oval 169"/>
            <p:cNvSpPr/>
            <p:nvPr/>
          </p:nvSpPr>
          <p:spPr bwMode="auto">
            <a:xfrm>
              <a:off x="4329311" y="821451"/>
              <a:ext cx="232716" cy="232716"/>
            </a:xfrm>
            <a:prstGeom prst="ellipse">
              <a:avLst/>
            </a:prstGeom>
            <a:grp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sp>
          <p:nvSpPr>
            <p:cNvPr id="171" name="Freeform 170"/>
            <p:cNvSpPr/>
            <p:nvPr/>
          </p:nvSpPr>
          <p:spPr bwMode="auto">
            <a:xfrm>
              <a:off x="4377275" y="881406"/>
              <a:ext cx="136787" cy="112805"/>
            </a:xfrm>
            <a:custGeom>
              <a:avLst/>
              <a:gdLst>
                <a:gd name="connsiteX0" fmla="*/ 0 w 914400"/>
                <a:gd name="connsiteY0" fmla="*/ 387350 h 800100"/>
                <a:gd name="connsiteX1" fmla="*/ 139700 w 914400"/>
                <a:gd name="connsiteY1" fmla="*/ 273050 h 800100"/>
                <a:gd name="connsiteX2" fmla="*/ 330200 w 914400"/>
                <a:gd name="connsiteY2" fmla="*/ 520700 h 800100"/>
                <a:gd name="connsiteX3" fmla="*/ 793750 w 914400"/>
                <a:gd name="connsiteY3" fmla="*/ 0 h 800100"/>
                <a:gd name="connsiteX4" fmla="*/ 914400 w 914400"/>
                <a:gd name="connsiteY4" fmla="*/ 101600 h 800100"/>
                <a:gd name="connsiteX5" fmla="*/ 412750 w 914400"/>
                <a:gd name="connsiteY5" fmla="*/ 800100 h 800100"/>
                <a:gd name="connsiteX6" fmla="*/ 349250 w 914400"/>
                <a:gd name="connsiteY6" fmla="*/ 787400 h 800100"/>
                <a:gd name="connsiteX7" fmla="*/ 0 w 914400"/>
                <a:gd name="connsiteY7" fmla="*/ 387350 h 800100"/>
                <a:gd name="connsiteX0" fmla="*/ 0 w 914400"/>
                <a:gd name="connsiteY0" fmla="*/ 387350 h 787400"/>
                <a:gd name="connsiteX1" fmla="*/ 139700 w 914400"/>
                <a:gd name="connsiteY1" fmla="*/ 273050 h 787400"/>
                <a:gd name="connsiteX2" fmla="*/ 330200 w 914400"/>
                <a:gd name="connsiteY2" fmla="*/ 520700 h 787400"/>
                <a:gd name="connsiteX3" fmla="*/ 793750 w 914400"/>
                <a:gd name="connsiteY3" fmla="*/ 0 h 787400"/>
                <a:gd name="connsiteX4" fmla="*/ 914400 w 914400"/>
                <a:gd name="connsiteY4" fmla="*/ 101600 h 787400"/>
                <a:gd name="connsiteX5" fmla="*/ 349250 w 914400"/>
                <a:gd name="connsiteY5" fmla="*/ 787400 h 787400"/>
                <a:gd name="connsiteX6" fmla="*/ 0 w 914400"/>
                <a:gd name="connsiteY6" fmla="*/ 387350 h 787400"/>
                <a:gd name="connsiteX0" fmla="*/ 0 w 914400"/>
                <a:gd name="connsiteY0" fmla="*/ 387350 h 831850"/>
                <a:gd name="connsiteX1" fmla="*/ 139700 w 914400"/>
                <a:gd name="connsiteY1" fmla="*/ 273050 h 831850"/>
                <a:gd name="connsiteX2" fmla="*/ 330200 w 914400"/>
                <a:gd name="connsiteY2" fmla="*/ 520700 h 831850"/>
                <a:gd name="connsiteX3" fmla="*/ 793750 w 914400"/>
                <a:gd name="connsiteY3" fmla="*/ 0 h 831850"/>
                <a:gd name="connsiteX4" fmla="*/ 914400 w 914400"/>
                <a:gd name="connsiteY4" fmla="*/ 101600 h 831850"/>
                <a:gd name="connsiteX5" fmla="*/ 355600 w 914400"/>
                <a:gd name="connsiteY5" fmla="*/ 831850 h 831850"/>
                <a:gd name="connsiteX6" fmla="*/ 0 w 914400"/>
                <a:gd name="connsiteY6" fmla="*/ 387350 h 831850"/>
                <a:gd name="connsiteX0" fmla="*/ 0 w 971550"/>
                <a:gd name="connsiteY0" fmla="*/ 387350 h 831850"/>
                <a:gd name="connsiteX1" fmla="*/ 139700 w 971550"/>
                <a:gd name="connsiteY1" fmla="*/ 273050 h 831850"/>
                <a:gd name="connsiteX2" fmla="*/ 330200 w 971550"/>
                <a:gd name="connsiteY2" fmla="*/ 5207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1550"/>
                <a:gd name="connsiteY0" fmla="*/ 387350 h 831850"/>
                <a:gd name="connsiteX1" fmla="*/ 139700 w 971550"/>
                <a:gd name="connsiteY1" fmla="*/ 273050 h 831850"/>
                <a:gd name="connsiteX2" fmla="*/ 361950 w 971550"/>
                <a:gd name="connsiteY2" fmla="*/ 5080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7900"/>
                <a:gd name="connsiteY0" fmla="*/ 412750 h 831850"/>
                <a:gd name="connsiteX1" fmla="*/ 146050 w 977900"/>
                <a:gd name="connsiteY1" fmla="*/ 273050 h 831850"/>
                <a:gd name="connsiteX2" fmla="*/ 368300 w 977900"/>
                <a:gd name="connsiteY2" fmla="*/ 508000 h 831850"/>
                <a:gd name="connsiteX3" fmla="*/ 800100 w 977900"/>
                <a:gd name="connsiteY3" fmla="*/ 0 h 831850"/>
                <a:gd name="connsiteX4" fmla="*/ 977900 w 977900"/>
                <a:gd name="connsiteY4" fmla="*/ 101600 h 831850"/>
                <a:gd name="connsiteX5" fmla="*/ 361950 w 977900"/>
                <a:gd name="connsiteY5" fmla="*/ 831850 h 831850"/>
                <a:gd name="connsiteX6" fmla="*/ 0 w 977900"/>
                <a:gd name="connsiteY6" fmla="*/ 412750 h 831850"/>
                <a:gd name="connsiteX0" fmla="*/ 0 w 977900"/>
                <a:gd name="connsiteY0" fmla="*/ 412750 h 806450"/>
                <a:gd name="connsiteX1" fmla="*/ 146050 w 977900"/>
                <a:gd name="connsiteY1" fmla="*/ 273050 h 806450"/>
                <a:gd name="connsiteX2" fmla="*/ 368300 w 977900"/>
                <a:gd name="connsiteY2" fmla="*/ 508000 h 806450"/>
                <a:gd name="connsiteX3" fmla="*/ 800100 w 977900"/>
                <a:gd name="connsiteY3" fmla="*/ 0 h 806450"/>
                <a:gd name="connsiteX4" fmla="*/ 977900 w 977900"/>
                <a:gd name="connsiteY4" fmla="*/ 101600 h 806450"/>
                <a:gd name="connsiteX5" fmla="*/ 381000 w 977900"/>
                <a:gd name="connsiteY5" fmla="*/ 806450 h 806450"/>
                <a:gd name="connsiteX6" fmla="*/ 0 w 977900"/>
                <a:gd name="connsiteY6" fmla="*/ 41275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00" h="806450">
                  <a:moveTo>
                    <a:pt x="0" y="412750"/>
                  </a:moveTo>
                  <a:lnTo>
                    <a:pt x="146050" y="273050"/>
                  </a:lnTo>
                  <a:lnTo>
                    <a:pt x="368300" y="508000"/>
                  </a:lnTo>
                  <a:lnTo>
                    <a:pt x="800100" y="0"/>
                  </a:lnTo>
                  <a:lnTo>
                    <a:pt x="977900" y="101600"/>
                  </a:lnTo>
                  <a:lnTo>
                    <a:pt x="381000" y="806450"/>
                  </a:lnTo>
                  <a:lnTo>
                    <a:pt x="0" y="412750"/>
                  </a:lnTo>
                  <a:close/>
                </a:path>
              </a:pathLst>
            </a:custGeom>
            <a:solidFill>
              <a:schemeClr val="bg1"/>
            </a:solid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grpSp>
      <p:grpSp>
        <p:nvGrpSpPr>
          <p:cNvPr id="172" name="Group 171"/>
          <p:cNvGrpSpPr/>
          <p:nvPr/>
        </p:nvGrpSpPr>
        <p:grpSpPr>
          <a:xfrm>
            <a:off x="5981614" y="4619506"/>
            <a:ext cx="167892" cy="167869"/>
            <a:chOff x="4329311" y="821451"/>
            <a:chExt cx="232716" cy="232716"/>
          </a:xfrm>
          <a:solidFill>
            <a:schemeClr val="tx1"/>
          </a:solidFill>
        </p:grpSpPr>
        <p:sp>
          <p:nvSpPr>
            <p:cNvPr id="173" name="Oval 172"/>
            <p:cNvSpPr/>
            <p:nvPr/>
          </p:nvSpPr>
          <p:spPr bwMode="auto">
            <a:xfrm>
              <a:off x="4329311" y="821451"/>
              <a:ext cx="232716" cy="232716"/>
            </a:xfrm>
            <a:prstGeom prst="ellipse">
              <a:avLst/>
            </a:prstGeom>
            <a:grp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sp>
          <p:nvSpPr>
            <p:cNvPr id="174" name="Freeform 173"/>
            <p:cNvSpPr/>
            <p:nvPr/>
          </p:nvSpPr>
          <p:spPr bwMode="auto">
            <a:xfrm>
              <a:off x="4377275" y="881406"/>
              <a:ext cx="136787" cy="112805"/>
            </a:xfrm>
            <a:custGeom>
              <a:avLst/>
              <a:gdLst>
                <a:gd name="connsiteX0" fmla="*/ 0 w 914400"/>
                <a:gd name="connsiteY0" fmla="*/ 387350 h 800100"/>
                <a:gd name="connsiteX1" fmla="*/ 139700 w 914400"/>
                <a:gd name="connsiteY1" fmla="*/ 273050 h 800100"/>
                <a:gd name="connsiteX2" fmla="*/ 330200 w 914400"/>
                <a:gd name="connsiteY2" fmla="*/ 520700 h 800100"/>
                <a:gd name="connsiteX3" fmla="*/ 793750 w 914400"/>
                <a:gd name="connsiteY3" fmla="*/ 0 h 800100"/>
                <a:gd name="connsiteX4" fmla="*/ 914400 w 914400"/>
                <a:gd name="connsiteY4" fmla="*/ 101600 h 800100"/>
                <a:gd name="connsiteX5" fmla="*/ 412750 w 914400"/>
                <a:gd name="connsiteY5" fmla="*/ 800100 h 800100"/>
                <a:gd name="connsiteX6" fmla="*/ 349250 w 914400"/>
                <a:gd name="connsiteY6" fmla="*/ 787400 h 800100"/>
                <a:gd name="connsiteX7" fmla="*/ 0 w 914400"/>
                <a:gd name="connsiteY7" fmla="*/ 387350 h 800100"/>
                <a:gd name="connsiteX0" fmla="*/ 0 w 914400"/>
                <a:gd name="connsiteY0" fmla="*/ 387350 h 787400"/>
                <a:gd name="connsiteX1" fmla="*/ 139700 w 914400"/>
                <a:gd name="connsiteY1" fmla="*/ 273050 h 787400"/>
                <a:gd name="connsiteX2" fmla="*/ 330200 w 914400"/>
                <a:gd name="connsiteY2" fmla="*/ 520700 h 787400"/>
                <a:gd name="connsiteX3" fmla="*/ 793750 w 914400"/>
                <a:gd name="connsiteY3" fmla="*/ 0 h 787400"/>
                <a:gd name="connsiteX4" fmla="*/ 914400 w 914400"/>
                <a:gd name="connsiteY4" fmla="*/ 101600 h 787400"/>
                <a:gd name="connsiteX5" fmla="*/ 349250 w 914400"/>
                <a:gd name="connsiteY5" fmla="*/ 787400 h 787400"/>
                <a:gd name="connsiteX6" fmla="*/ 0 w 914400"/>
                <a:gd name="connsiteY6" fmla="*/ 387350 h 787400"/>
                <a:gd name="connsiteX0" fmla="*/ 0 w 914400"/>
                <a:gd name="connsiteY0" fmla="*/ 387350 h 831850"/>
                <a:gd name="connsiteX1" fmla="*/ 139700 w 914400"/>
                <a:gd name="connsiteY1" fmla="*/ 273050 h 831850"/>
                <a:gd name="connsiteX2" fmla="*/ 330200 w 914400"/>
                <a:gd name="connsiteY2" fmla="*/ 520700 h 831850"/>
                <a:gd name="connsiteX3" fmla="*/ 793750 w 914400"/>
                <a:gd name="connsiteY3" fmla="*/ 0 h 831850"/>
                <a:gd name="connsiteX4" fmla="*/ 914400 w 914400"/>
                <a:gd name="connsiteY4" fmla="*/ 101600 h 831850"/>
                <a:gd name="connsiteX5" fmla="*/ 355600 w 914400"/>
                <a:gd name="connsiteY5" fmla="*/ 831850 h 831850"/>
                <a:gd name="connsiteX6" fmla="*/ 0 w 914400"/>
                <a:gd name="connsiteY6" fmla="*/ 387350 h 831850"/>
                <a:gd name="connsiteX0" fmla="*/ 0 w 971550"/>
                <a:gd name="connsiteY0" fmla="*/ 387350 h 831850"/>
                <a:gd name="connsiteX1" fmla="*/ 139700 w 971550"/>
                <a:gd name="connsiteY1" fmla="*/ 273050 h 831850"/>
                <a:gd name="connsiteX2" fmla="*/ 330200 w 971550"/>
                <a:gd name="connsiteY2" fmla="*/ 5207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1550"/>
                <a:gd name="connsiteY0" fmla="*/ 387350 h 831850"/>
                <a:gd name="connsiteX1" fmla="*/ 139700 w 971550"/>
                <a:gd name="connsiteY1" fmla="*/ 273050 h 831850"/>
                <a:gd name="connsiteX2" fmla="*/ 361950 w 971550"/>
                <a:gd name="connsiteY2" fmla="*/ 508000 h 831850"/>
                <a:gd name="connsiteX3" fmla="*/ 793750 w 971550"/>
                <a:gd name="connsiteY3" fmla="*/ 0 h 831850"/>
                <a:gd name="connsiteX4" fmla="*/ 971550 w 971550"/>
                <a:gd name="connsiteY4" fmla="*/ 101600 h 831850"/>
                <a:gd name="connsiteX5" fmla="*/ 355600 w 971550"/>
                <a:gd name="connsiteY5" fmla="*/ 831850 h 831850"/>
                <a:gd name="connsiteX6" fmla="*/ 0 w 971550"/>
                <a:gd name="connsiteY6" fmla="*/ 387350 h 831850"/>
                <a:gd name="connsiteX0" fmla="*/ 0 w 977900"/>
                <a:gd name="connsiteY0" fmla="*/ 412750 h 831850"/>
                <a:gd name="connsiteX1" fmla="*/ 146050 w 977900"/>
                <a:gd name="connsiteY1" fmla="*/ 273050 h 831850"/>
                <a:gd name="connsiteX2" fmla="*/ 368300 w 977900"/>
                <a:gd name="connsiteY2" fmla="*/ 508000 h 831850"/>
                <a:gd name="connsiteX3" fmla="*/ 800100 w 977900"/>
                <a:gd name="connsiteY3" fmla="*/ 0 h 831850"/>
                <a:gd name="connsiteX4" fmla="*/ 977900 w 977900"/>
                <a:gd name="connsiteY4" fmla="*/ 101600 h 831850"/>
                <a:gd name="connsiteX5" fmla="*/ 361950 w 977900"/>
                <a:gd name="connsiteY5" fmla="*/ 831850 h 831850"/>
                <a:gd name="connsiteX6" fmla="*/ 0 w 977900"/>
                <a:gd name="connsiteY6" fmla="*/ 412750 h 831850"/>
                <a:gd name="connsiteX0" fmla="*/ 0 w 977900"/>
                <a:gd name="connsiteY0" fmla="*/ 412750 h 806450"/>
                <a:gd name="connsiteX1" fmla="*/ 146050 w 977900"/>
                <a:gd name="connsiteY1" fmla="*/ 273050 h 806450"/>
                <a:gd name="connsiteX2" fmla="*/ 368300 w 977900"/>
                <a:gd name="connsiteY2" fmla="*/ 508000 h 806450"/>
                <a:gd name="connsiteX3" fmla="*/ 800100 w 977900"/>
                <a:gd name="connsiteY3" fmla="*/ 0 h 806450"/>
                <a:gd name="connsiteX4" fmla="*/ 977900 w 977900"/>
                <a:gd name="connsiteY4" fmla="*/ 101600 h 806450"/>
                <a:gd name="connsiteX5" fmla="*/ 381000 w 977900"/>
                <a:gd name="connsiteY5" fmla="*/ 806450 h 806450"/>
                <a:gd name="connsiteX6" fmla="*/ 0 w 977900"/>
                <a:gd name="connsiteY6" fmla="*/ 41275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00" h="806450">
                  <a:moveTo>
                    <a:pt x="0" y="412750"/>
                  </a:moveTo>
                  <a:lnTo>
                    <a:pt x="146050" y="273050"/>
                  </a:lnTo>
                  <a:lnTo>
                    <a:pt x="368300" y="508000"/>
                  </a:lnTo>
                  <a:lnTo>
                    <a:pt x="800100" y="0"/>
                  </a:lnTo>
                  <a:lnTo>
                    <a:pt x="977900" y="101600"/>
                  </a:lnTo>
                  <a:lnTo>
                    <a:pt x="381000" y="806450"/>
                  </a:lnTo>
                  <a:lnTo>
                    <a:pt x="0" y="412750"/>
                  </a:lnTo>
                  <a:close/>
                </a:path>
              </a:pathLst>
            </a:custGeom>
            <a:solidFill>
              <a:schemeClr val="bg1"/>
            </a:solidFill>
            <a:ln w="12700"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78D7"/>
                </a:solidFill>
                <a:effectLst/>
                <a:uLnTx/>
                <a:uFillTx/>
                <a:latin typeface="Segoe UI"/>
                <a:ea typeface="+mn-ea"/>
                <a:cs typeface="+mn-cs"/>
              </a:endParaRPr>
            </a:p>
          </p:txBody>
        </p:sp>
      </p:grpSp>
      <p:sp>
        <p:nvSpPr>
          <p:cNvPr id="180" name="Freeform 93"/>
          <p:cNvSpPr>
            <a:spLocks/>
          </p:cNvSpPr>
          <p:nvPr/>
        </p:nvSpPr>
        <p:spPr bwMode="black">
          <a:xfrm>
            <a:off x="9799637" y="1287462"/>
            <a:ext cx="157061" cy="154464"/>
          </a:xfrm>
          <a:custGeom>
            <a:avLst/>
            <a:gdLst>
              <a:gd name="T0" fmla="*/ 71 w 121"/>
              <a:gd name="T1" fmla="*/ 119 h 119"/>
              <a:gd name="T2" fmla="*/ 50 w 121"/>
              <a:gd name="T3" fmla="*/ 119 h 119"/>
              <a:gd name="T4" fmla="*/ 50 w 121"/>
              <a:gd name="T5" fmla="*/ 71 h 119"/>
              <a:gd name="T6" fmla="*/ 0 w 121"/>
              <a:gd name="T7" fmla="*/ 71 h 119"/>
              <a:gd name="T8" fmla="*/ 0 w 121"/>
              <a:gd name="T9" fmla="*/ 49 h 119"/>
              <a:gd name="T10" fmla="*/ 50 w 121"/>
              <a:gd name="T11" fmla="*/ 49 h 119"/>
              <a:gd name="T12" fmla="*/ 50 w 121"/>
              <a:gd name="T13" fmla="*/ 0 h 119"/>
              <a:gd name="T14" fmla="*/ 71 w 121"/>
              <a:gd name="T15" fmla="*/ 0 h 119"/>
              <a:gd name="T16" fmla="*/ 71 w 121"/>
              <a:gd name="T17" fmla="*/ 49 h 119"/>
              <a:gd name="T18" fmla="*/ 121 w 121"/>
              <a:gd name="T19" fmla="*/ 49 h 119"/>
              <a:gd name="T20" fmla="*/ 121 w 121"/>
              <a:gd name="T21" fmla="*/ 71 h 119"/>
              <a:gd name="T22" fmla="*/ 71 w 121"/>
              <a:gd name="T23" fmla="*/ 71 h 119"/>
              <a:gd name="T24" fmla="*/ 71 w 121"/>
              <a:gd name="T25"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 h="119">
                <a:moveTo>
                  <a:pt x="71" y="119"/>
                </a:moveTo>
                <a:lnTo>
                  <a:pt x="50" y="119"/>
                </a:lnTo>
                <a:lnTo>
                  <a:pt x="50" y="71"/>
                </a:lnTo>
                <a:lnTo>
                  <a:pt x="0" y="71"/>
                </a:lnTo>
                <a:lnTo>
                  <a:pt x="0" y="49"/>
                </a:lnTo>
                <a:lnTo>
                  <a:pt x="50" y="49"/>
                </a:lnTo>
                <a:lnTo>
                  <a:pt x="50" y="0"/>
                </a:lnTo>
                <a:lnTo>
                  <a:pt x="71" y="0"/>
                </a:lnTo>
                <a:lnTo>
                  <a:pt x="71" y="49"/>
                </a:lnTo>
                <a:lnTo>
                  <a:pt x="121" y="49"/>
                </a:lnTo>
                <a:lnTo>
                  <a:pt x="121" y="71"/>
                </a:lnTo>
                <a:lnTo>
                  <a:pt x="71" y="71"/>
                </a:lnTo>
                <a:lnTo>
                  <a:pt x="71" y="119"/>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81" name="Rectangle 180"/>
          <p:cNvSpPr/>
          <p:nvPr/>
        </p:nvSpPr>
        <p:spPr bwMode="auto">
          <a:xfrm>
            <a:off x="9877786" y="2226187"/>
            <a:ext cx="2122791" cy="251950"/>
          </a:xfrm>
          <a:prstGeom prst="rect">
            <a:avLst/>
          </a:prstGeom>
          <a:solidFill>
            <a:schemeClr val="accent2"/>
          </a:solidFill>
          <a:ln w="9525" cap="flat" cmpd="sng" algn="ctr">
            <a:noFill/>
            <a:prstDash val="solid"/>
            <a:round/>
            <a:headEnd type="none" w="med" len="med"/>
            <a:tailEnd type="none" w="med" len="med"/>
          </a:ln>
          <a:effectLst/>
        </p:spPr>
        <p:txBody>
          <a:bodyPr vert="horz" wrap="square" lIns="93256" tIns="93256" rIns="93256" bIns="93256"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a:ea typeface="+mn-ea"/>
                <a:cs typeface="+mn-cs"/>
              </a:rPr>
              <a:t>EMS</a:t>
            </a:r>
          </a:p>
        </p:txBody>
      </p:sp>
      <p:sp>
        <p:nvSpPr>
          <p:cNvPr id="182" name="Freeform 93"/>
          <p:cNvSpPr>
            <a:spLocks/>
          </p:cNvSpPr>
          <p:nvPr/>
        </p:nvSpPr>
        <p:spPr bwMode="black">
          <a:xfrm>
            <a:off x="9799637" y="2283888"/>
            <a:ext cx="157061" cy="154464"/>
          </a:xfrm>
          <a:custGeom>
            <a:avLst/>
            <a:gdLst>
              <a:gd name="T0" fmla="*/ 71 w 121"/>
              <a:gd name="T1" fmla="*/ 119 h 119"/>
              <a:gd name="T2" fmla="*/ 50 w 121"/>
              <a:gd name="T3" fmla="*/ 119 h 119"/>
              <a:gd name="T4" fmla="*/ 50 w 121"/>
              <a:gd name="T5" fmla="*/ 71 h 119"/>
              <a:gd name="T6" fmla="*/ 0 w 121"/>
              <a:gd name="T7" fmla="*/ 71 h 119"/>
              <a:gd name="T8" fmla="*/ 0 w 121"/>
              <a:gd name="T9" fmla="*/ 49 h 119"/>
              <a:gd name="T10" fmla="*/ 50 w 121"/>
              <a:gd name="T11" fmla="*/ 49 h 119"/>
              <a:gd name="T12" fmla="*/ 50 w 121"/>
              <a:gd name="T13" fmla="*/ 0 h 119"/>
              <a:gd name="T14" fmla="*/ 71 w 121"/>
              <a:gd name="T15" fmla="*/ 0 h 119"/>
              <a:gd name="T16" fmla="*/ 71 w 121"/>
              <a:gd name="T17" fmla="*/ 49 h 119"/>
              <a:gd name="T18" fmla="*/ 121 w 121"/>
              <a:gd name="T19" fmla="*/ 49 h 119"/>
              <a:gd name="T20" fmla="*/ 121 w 121"/>
              <a:gd name="T21" fmla="*/ 71 h 119"/>
              <a:gd name="T22" fmla="*/ 71 w 121"/>
              <a:gd name="T23" fmla="*/ 71 h 119"/>
              <a:gd name="T24" fmla="*/ 71 w 121"/>
              <a:gd name="T25"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 h="119">
                <a:moveTo>
                  <a:pt x="71" y="119"/>
                </a:moveTo>
                <a:lnTo>
                  <a:pt x="50" y="119"/>
                </a:lnTo>
                <a:lnTo>
                  <a:pt x="50" y="71"/>
                </a:lnTo>
                <a:lnTo>
                  <a:pt x="0" y="71"/>
                </a:lnTo>
                <a:lnTo>
                  <a:pt x="0" y="49"/>
                </a:lnTo>
                <a:lnTo>
                  <a:pt x="50" y="49"/>
                </a:lnTo>
                <a:lnTo>
                  <a:pt x="50" y="0"/>
                </a:lnTo>
                <a:lnTo>
                  <a:pt x="71" y="0"/>
                </a:lnTo>
                <a:lnTo>
                  <a:pt x="71" y="49"/>
                </a:lnTo>
                <a:lnTo>
                  <a:pt x="121" y="49"/>
                </a:lnTo>
                <a:lnTo>
                  <a:pt x="121" y="71"/>
                </a:lnTo>
                <a:lnTo>
                  <a:pt x="71" y="71"/>
                </a:lnTo>
                <a:lnTo>
                  <a:pt x="71" y="119"/>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83" name="Rectangle 182"/>
          <p:cNvSpPr/>
          <p:nvPr/>
        </p:nvSpPr>
        <p:spPr bwMode="auto">
          <a:xfrm>
            <a:off x="9877786" y="4300396"/>
            <a:ext cx="2122791" cy="268604"/>
          </a:xfrm>
          <a:prstGeom prst="rect">
            <a:avLst/>
          </a:prstGeom>
          <a:solidFill>
            <a:schemeClr val="accent2"/>
          </a:solidFill>
          <a:ln w="9525" cap="flat" cmpd="sng" algn="ctr">
            <a:noFill/>
            <a:prstDash val="solid"/>
            <a:round/>
            <a:headEnd type="none" w="med" len="med"/>
            <a:tailEnd type="none" w="med" len="med"/>
          </a:ln>
          <a:effectLst/>
        </p:spPr>
        <p:txBody>
          <a:bodyPr vert="horz" wrap="square" lIns="93256" tIns="93256" rIns="93256" bIns="93256"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a:ea typeface="+mn-ea"/>
                <a:cs typeface="+mn-cs"/>
              </a:rPr>
              <a:t>EMS</a:t>
            </a:r>
          </a:p>
        </p:txBody>
      </p:sp>
      <p:sp>
        <p:nvSpPr>
          <p:cNvPr id="184" name="Freeform 93"/>
          <p:cNvSpPr>
            <a:spLocks/>
          </p:cNvSpPr>
          <p:nvPr/>
        </p:nvSpPr>
        <p:spPr bwMode="black">
          <a:xfrm>
            <a:off x="9799637" y="4359469"/>
            <a:ext cx="157061" cy="154464"/>
          </a:xfrm>
          <a:custGeom>
            <a:avLst/>
            <a:gdLst>
              <a:gd name="T0" fmla="*/ 71 w 121"/>
              <a:gd name="T1" fmla="*/ 119 h 119"/>
              <a:gd name="T2" fmla="*/ 50 w 121"/>
              <a:gd name="T3" fmla="*/ 119 h 119"/>
              <a:gd name="T4" fmla="*/ 50 w 121"/>
              <a:gd name="T5" fmla="*/ 71 h 119"/>
              <a:gd name="T6" fmla="*/ 0 w 121"/>
              <a:gd name="T7" fmla="*/ 71 h 119"/>
              <a:gd name="T8" fmla="*/ 0 w 121"/>
              <a:gd name="T9" fmla="*/ 49 h 119"/>
              <a:gd name="T10" fmla="*/ 50 w 121"/>
              <a:gd name="T11" fmla="*/ 49 h 119"/>
              <a:gd name="T12" fmla="*/ 50 w 121"/>
              <a:gd name="T13" fmla="*/ 0 h 119"/>
              <a:gd name="T14" fmla="*/ 71 w 121"/>
              <a:gd name="T15" fmla="*/ 0 h 119"/>
              <a:gd name="T16" fmla="*/ 71 w 121"/>
              <a:gd name="T17" fmla="*/ 49 h 119"/>
              <a:gd name="T18" fmla="*/ 121 w 121"/>
              <a:gd name="T19" fmla="*/ 49 h 119"/>
              <a:gd name="T20" fmla="*/ 121 w 121"/>
              <a:gd name="T21" fmla="*/ 71 h 119"/>
              <a:gd name="T22" fmla="*/ 71 w 121"/>
              <a:gd name="T23" fmla="*/ 71 h 119"/>
              <a:gd name="T24" fmla="*/ 71 w 121"/>
              <a:gd name="T25"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 h="119">
                <a:moveTo>
                  <a:pt x="71" y="119"/>
                </a:moveTo>
                <a:lnTo>
                  <a:pt x="50" y="119"/>
                </a:lnTo>
                <a:lnTo>
                  <a:pt x="50" y="71"/>
                </a:lnTo>
                <a:lnTo>
                  <a:pt x="0" y="71"/>
                </a:lnTo>
                <a:lnTo>
                  <a:pt x="0" y="49"/>
                </a:lnTo>
                <a:lnTo>
                  <a:pt x="50" y="49"/>
                </a:lnTo>
                <a:lnTo>
                  <a:pt x="50" y="0"/>
                </a:lnTo>
                <a:lnTo>
                  <a:pt x="71" y="0"/>
                </a:lnTo>
                <a:lnTo>
                  <a:pt x="71" y="49"/>
                </a:lnTo>
                <a:lnTo>
                  <a:pt x="121" y="49"/>
                </a:lnTo>
                <a:lnTo>
                  <a:pt x="121" y="71"/>
                </a:lnTo>
                <a:lnTo>
                  <a:pt x="71" y="71"/>
                </a:lnTo>
                <a:lnTo>
                  <a:pt x="71" y="119"/>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85" name="Rectangle 184"/>
          <p:cNvSpPr/>
          <p:nvPr/>
        </p:nvSpPr>
        <p:spPr bwMode="auto">
          <a:xfrm>
            <a:off x="9877786" y="5843805"/>
            <a:ext cx="2122791" cy="265176"/>
          </a:xfrm>
          <a:prstGeom prst="rect">
            <a:avLst/>
          </a:prstGeom>
          <a:solidFill>
            <a:schemeClr val="accent2"/>
          </a:solidFill>
          <a:ln w="9525" cap="flat" cmpd="sng" algn="ctr">
            <a:noFill/>
            <a:prstDash val="solid"/>
            <a:round/>
            <a:headEnd type="none" w="med" len="med"/>
            <a:tailEnd type="none" w="med" len="med"/>
          </a:ln>
          <a:effectLst/>
        </p:spPr>
        <p:txBody>
          <a:bodyPr vert="horz" wrap="square" lIns="93256" tIns="93256" rIns="93256" bIns="93256" numCol="1" rtlCol="0" anchor="ctr" anchorCtr="0" compatLnSpc="1">
            <a:prstTxWarp prst="textNoShape">
              <a:avLst/>
            </a:prstTxWarp>
            <a:noAutofit/>
          </a:bodyPr>
          <a:lstStyle/>
          <a:p>
            <a:pPr marL="0" marR="0" lvl="0" indent="0" algn="ctr" defTabSz="906606"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a:ea typeface="+mn-ea"/>
                <a:cs typeface="+mn-cs"/>
              </a:rPr>
              <a:t>EMS</a:t>
            </a:r>
          </a:p>
        </p:txBody>
      </p:sp>
      <p:sp>
        <p:nvSpPr>
          <p:cNvPr id="186" name="Freeform 93"/>
          <p:cNvSpPr>
            <a:spLocks/>
          </p:cNvSpPr>
          <p:nvPr/>
        </p:nvSpPr>
        <p:spPr bwMode="black">
          <a:xfrm>
            <a:off x="9799637" y="5894418"/>
            <a:ext cx="157061" cy="154464"/>
          </a:xfrm>
          <a:custGeom>
            <a:avLst/>
            <a:gdLst>
              <a:gd name="T0" fmla="*/ 71 w 121"/>
              <a:gd name="T1" fmla="*/ 119 h 119"/>
              <a:gd name="T2" fmla="*/ 50 w 121"/>
              <a:gd name="T3" fmla="*/ 119 h 119"/>
              <a:gd name="T4" fmla="*/ 50 w 121"/>
              <a:gd name="T5" fmla="*/ 71 h 119"/>
              <a:gd name="T6" fmla="*/ 0 w 121"/>
              <a:gd name="T7" fmla="*/ 71 h 119"/>
              <a:gd name="T8" fmla="*/ 0 w 121"/>
              <a:gd name="T9" fmla="*/ 49 h 119"/>
              <a:gd name="T10" fmla="*/ 50 w 121"/>
              <a:gd name="T11" fmla="*/ 49 h 119"/>
              <a:gd name="T12" fmla="*/ 50 w 121"/>
              <a:gd name="T13" fmla="*/ 0 h 119"/>
              <a:gd name="T14" fmla="*/ 71 w 121"/>
              <a:gd name="T15" fmla="*/ 0 h 119"/>
              <a:gd name="T16" fmla="*/ 71 w 121"/>
              <a:gd name="T17" fmla="*/ 49 h 119"/>
              <a:gd name="T18" fmla="*/ 121 w 121"/>
              <a:gd name="T19" fmla="*/ 49 h 119"/>
              <a:gd name="T20" fmla="*/ 121 w 121"/>
              <a:gd name="T21" fmla="*/ 71 h 119"/>
              <a:gd name="T22" fmla="*/ 71 w 121"/>
              <a:gd name="T23" fmla="*/ 71 h 119"/>
              <a:gd name="T24" fmla="*/ 71 w 121"/>
              <a:gd name="T25"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 h="119">
                <a:moveTo>
                  <a:pt x="71" y="119"/>
                </a:moveTo>
                <a:lnTo>
                  <a:pt x="50" y="119"/>
                </a:lnTo>
                <a:lnTo>
                  <a:pt x="50" y="71"/>
                </a:lnTo>
                <a:lnTo>
                  <a:pt x="0" y="71"/>
                </a:lnTo>
                <a:lnTo>
                  <a:pt x="0" y="49"/>
                </a:lnTo>
                <a:lnTo>
                  <a:pt x="50" y="49"/>
                </a:lnTo>
                <a:lnTo>
                  <a:pt x="50" y="0"/>
                </a:lnTo>
                <a:lnTo>
                  <a:pt x="71" y="0"/>
                </a:lnTo>
                <a:lnTo>
                  <a:pt x="71" y="49"/>
                </a:lnTo>
                <a:lnTo>
                  <a:pt x="121" y="49"/>
                </a:lnTo>
                <a:lnTo>
                  <a:pt x="121" y="71"/>
                </a:lnTo>
                <a:lnTo>
                  <a:pt x="71" y="71"/>
                </a:lnTo>
                <a:lnTo>
                  <a:pt x="71" y="119"/>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Tree>
    <p:extLst>
      <p:ext uri="{BB962C8B-B14F-4D97-AF65-F5344CB8AC3E}">
        <p14:creationId xmlns:p14="http://schemas.microsoft.com/office/powerpoint/2010/main" val="1253208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 name="Group 470"/>
          <p:cNvGrpSpPr/>
          <p:nvPr/>
        </p:nvGrpSpPr>
        <p:grpSpPr>
          <a:xfrm>
            <a:off x="384954" y="1899524"/>
            <a:ext cx="1375914" cy="907964"/>
            <a:chOff x="446947" y="1664777"/>
            <a:chExt cx="1375914" cy="907964"/>
          </a:xfrm>
        </p:grpSpPr>
        <p:pic>
          <p:nvPicPr>
            <p:cNvPr id="235" name="Picture 23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6947" y="1664777"/>
              <a:ext cx="1375914" cy="907964"/>
            </a:xfrm>
            <a:prstGeom prst="rect">
              <a:avLst/>
            </a:prstGeom>
          </p:spPr>
        </p:pic>
        <p:grpSp>
          <p:nvGrpSpPr>
            <p:cNvPr id="11" name="Group 10"/>
            <p:cNvGrpSpPr/>
            <p:nvPr/>
          </p:nvGrpSpPr>
          <p:grpSpPr>
            <a:xfrm>
              <a:off x="743647" y="2190485"/>
              <a:ext cx="782514" cy="203396"/>
              <a:chOff x="5558974" y="2418884"/>
              <a:chExt cx="7475577" cy="1943100"/>
            </a:xfrm>
          </p:grpSpPr>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58974" y="2544494"/>
                <a:ext cx="1691881" cy="1691881"/>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33851" y="2418884"/>
                <a:ext cx="5600700" cy="1943100"/>
              </a:xfrm>
              <a:prstGeom prst="rect">
                <a:avLst/>
              </a:prstGeom>
            </p:spPr>
          </p:pic>
        </p:grpSp>
      </p:grpSp>
      <p:cxnSp>
        <p:nvCxnSpPr>
          <p:cNvPr id="525" name="Straight Arrow Connector 524"/>
          <p:cNvCxnSpPr/>
          <p:nvPr/>
        </p:nvCxnSpPr>
        <p:spPr>
          <a:xfrm flipH="1" flipV="1">
            <a:off x="2571680" y="4192896"/>
            <a:ext cx="3256859" cy="79392"/>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526" name="Straight Arrow Connector 525"/>
          <p:cNvCxnSpPr/>
          <p:nvPr/>
        </p:nvCxnSpPr>
        <p:spPr>
          <a:xfrm flipH="1" flipV="1">
            <a:off x="2568423" y="4184868"/>
            <a:ext cx="1872073" cy="9198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516" name="Straight Arrow Connector 515"/>
          <p:cNvCxnSpPr/>
          <p:nvPr/>
        </p:nvCxnSpPr>
        <p:spPr>
          <a:xfrm flipH="1" flipV="1">
            <a:off x="4398377" y="2414849"/>
            <a:ext cx="4976382" cy="2913969"/>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432" name="Straight Arrow Connector 431"/>
          <p:cNvCxnSpPr/>
          <p:nvPr/>
        </p:nvCxnSpPr>
        <p:spPr>
          <a:xfrm flipV="1">
            <a:off x="6453819" y="4232592"/>
            <a:ext cx="3028573" cy="1084811"/>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504" name="Straight Arrow Connector 503"/>
          <p:cNvCxnSpPr/>
          <p:nvPr/>
        </p:nvCxnSpPr>
        <p:spPr>
          <a:xfrm flipH="1" flipV="1">
            <a:off x="4405123" y="2468709"/>
            <a:ext cx="3712439" cy="285870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53" name="Straight Arrow Connector 152"/>
          <p:cNvCxnSpPr/>
          <p:nvPr/>
        </p:nvCxnSpPr>
        <p:spPr>
          <a:xfrm>
            <a:off x="8967947" y="3302548"/>
            <a:ext cx="1329508" cy="1024042"/>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2" name="Straight Arrow Connector 11"/>
          <p:cNvCxnSpPr/>
          <p:nvPr/>
        </p:nvCxnSpPr>
        <p:spPr>
          <a:xfrm flipV="1">
            <a:off x="8469289" y="2393714"/>
            <a:ext cx="376190" cy="954075"/>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3" name="Straight Arrow Connector 12"/>
          <p:cNvCxnSpPr/>
          <p:nvPr/>
        </p:nvCxnSpPr>
        <p:spPr>
          <a:xfrm>
            <a:off x="2888268" y="2512944"/>
            <a:ext cx="290576" cy="1332841"/>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4" name="Straight Arrow Connector 13"/>
          <p:cNvCxnSpPr/>
          <p:nvPr/>
        </p:nvCxnSpPr>
        <p:spPr>
          <a:xfrm flipH="1">
            <a:off x="3023265" y="4236737"/>
            <a:ext cx="4739175" cy="1087752"/>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6" name="Straight Arrow Connector 15"/>
          <p:cNvCxnSpPr/>
          <p:nvPr/>
        </p:nvCxnSpPr>
        <p:spPr>
          <a:xfrm flipH="1">
            <a:off x="4383662" y="2401990"/>
            <a:ext cx="48613" cy="971302"/>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7" name="Straight Arrow Connector 16"/>
          <p:cNvCxnSpPr/>
          <p:nvPr/>
        </p:nvCxnSpPr>
        <p:spPr>
          <a:xfrm flipH="1">
            <a:off x="3034679" y="4216774"/>
            <a:ext cx="613179" cy="1123579"/>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8" name="Straight Arrow Connector 17"/>
          <p:cNvCxnSpPr/>
          <p:nvPr/>
        </p:nvCxnSpPr>
        <p:spPr>
          <a:xfrm>
            <a:off x="2509883" y="3263641"/>
            <a:ext cx="707978" cy="543407"/>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9" name="Straight Arrow Connector 18"/>
          <p:cNvCxnSpPr/>
          <p:nvPr/>
        </p:nvCxnSpPr>
        <p:spPr>
          <a:xfrm flipV="1">
            <a:off x="2278323" y="3770871"/>
            <a:ext cx="915668" cy="818641"/>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0" name="Straight Arrow Connector 19"/>
          <p:cNvCxnSpPr/>
          <p:nvPr/>
        </p:nvCxnSpPr>
        <p:spPr>
          <a:xfrm flipH="1">
            <a:off x="3005626" y="4210182"/>
            <a:ext cx="1393271" cy="1125972"/>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1" name="Straight Arrow Connector 20"/>
          <p:cNvCxnSpPr/>
          <p:nvPr/>
        </p:nvCxnSpPr>
        <p:spPr>
          <a:xfrm flipH="1">
            <a:off x="2278299" y="4247274"/>
            <a:ext cx="2145084" cy="34088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2" name="Straight Arrow Connector 21"/>
          <p:cNvCxnSpPr/>
          <p:nvPr/>
        </p:nvCxnSpPr>
        <p:spPr>
          <a:xfrm flipH="1" flipV="1">
            <a:off x="2505353" y="3262265"/>
            <a:ext cx="684157" cy="556596"/>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3" name="Straight Arrow Connector 22"/>
          <p:cNvCxnSpPr/>
          <p:nvPr/>
        </p:nvCxnSpPr>
        <p:spPr>
          <a:xfrm flipH="1">
            <a:off x="3008465" y="4226559"/>
            <a:ext cx="2132502" cy="1094995"/>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41" name="Straight Arrow Connector 140"/>
          <p:cNvCxnSpPr/>
          <p:nvPr/>
        </p:nvCxnSpPr>
        <p:spPr>
          <a:xfrm flipH="1">
            <a:off x="2993679" y="4223534"/>
            <a:ext cx="2821697" cy="1104665"/>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42" name="Straight Arrow Connector 141"/>
          <p:cNvCxnSpPr/>
          <p:nvPr/>
        </p:nvCxnSpPr>
        <p:spPr>
          <a:xfrm flipH="1">
            <a:off x="2982948" y="4227804"/>
            <a:ext cx="3667004" cy="1090319"/>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44" name="Straight Arrow Connector 143"/>
          <p:cNvCxnSpPr/>
          <p:nvPr/>
        </p:nvCxnSpPr>
        <p:spPr>
          <a:xfrm flipV="1">
            <a:off x="2587639" y="3778325"/>
            <a:ext cx="601870" cy="458412"/>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45" name="Straight Arrow Connector 144"/>
          <p:cNvCxnSpPr/>
          <p:nvPr/>
        </p:nvCxnSpPr>
        <p:spPr>
          <a:xfrm>
            <a:off x="6608526" y="2615835"/>
            <a:ext cx="1929147" cy="720644"/>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46" name="Straight Arrow Connector 145"/>
          <p:cNvCxnSpPr/>
          <p:nvPr/>
        </p:nvCxnSpPr>
        <p:spPr>
          <a:xfrm flipH="1">
            <a:off x="5815374" y="2605318"/>
            <a:ext cx="883038" cy="755645"/>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48" name="Straight Arrow Connector 147"/>
          <p:cNvCxnSpPr/>
          <p:nvPr/>
        </p:nvCxnSpPr>
        <p:spPr>
          <a:xfrm flipH="1" flipV="1">
            <a:off x="2857430" y="2533336"/>
            <a:ext cx="1562420" cy="797935"/>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49" name="Straight Arrow Connector 148"/>
          <p:cNvCxnSpPr/>
          <p:nvPr/>
        </p:nvCxnSpPr>
        <p:spPr>
          <a:xfrm>
            <a:off x="4398375" y="2426647"/>
            <a:ext cx="1473762" cy="931940"/>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50" name="Straight Arrow Connector 149"/>
          <p:cNvCxnSpPr/>
          <p:nvPr/>
        </p:nvCxnSpPr>
        <p:spPr>
          <a:xfrm flipH="1" flipV="1">
            <a:off x="5500414" y="2042762"/>
            <a:ext cx="354529" cy="1323746"/>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51" name="Straight Arrow Connector 150"/>
          <p:cNvCxnSpPr/>
          <p:nvPr/>
        </p:nvCxnSpPr>
        <p:spPr>
          <a:xfrm flipH="1" flipV="1">
            <a:off x="3423954" y="2163646"/>
            <a:ext cx="995896" cy="119671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52" name="Straight Arrow Connector 151"/>
          <p:cNvCxnSpPr/>
          <p:nvPr/>
        </p:nvCxnSpPr>
        <p:spPr>
          <a:xfrm>
            <a:off x="7540956" y="2214162"/>
            <a:ext cx="967346" cy="1152346"/>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54" name="Straight Arrow Connector 153"/>
          <p:cNvCxnSpPr/>
          <p:nvPr/>
        </p:nvCxnSpPr>
        <p:spPr>
          <a:xfrm flipH="1" flipV="1">
            <a:off x="8816834" y="2392859"/>
            <a:ext cx="184826" cy="99207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55" name="Straight Arrow Connector 154"/>
          <p:cNvCxnSpPr/>
          <p:nvPr/>
        </p:nvCxnSpPr>
        <p:spPr>
          <a:xfrm flipV="1">
            <a:off x="8973002" y="2804657"/>
            <a:ext cx="1474913" cy="555696"/>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56" name="Straight Arrow Connector 155"/>
          <p:cNvCxnSpPr/>
          <p:nvPr/>
        </p:nvCxnSpPr>
        <p:spPr>
          <a:xfrm>
            <a:off x="8962764" y="3340253"/>
            <a:ext cx="881074" cy="15767"/>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57" name="Straight Arrow Connector 156"/>
          <p:cNvCxnSpPr/>
          <p:nvPr/>
        </p:nvCxnSpPr>
        <p:spPr>
          <a:xfrm flipH="1">
            <a:off x="8957109" y="2084717"/>
            <a:ext cx="718303" cy="1269269"/>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58" name="Straight Arrow Connector 157"/>
          <p:cNvCxnSpPr/>
          <p:nvPr/>
        </p:nvCxnSpPr>
        <p:spPr>
          <a:xfrm>
            <a:off x="3009412" y="5299412"/>
            <a:ext cx="6386055" cy="13322"/>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59" name="Straight Arrow Connector 158"/>
          <p:cNvCxnSpPr/>
          <p:nvPr/>
        </p:nvCxnSpPr>
        <p:spPr>
          <a:xfrm flipV="1">
            <a:off x="3035120" y="5302664"/>
            <a:ext cx="5067773" cy="6145"/>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60" name="Straight Arrow Connector 159"/>
          <p:cNvCxnSpPr/>
          <p:nvPr/>
        </p:nvCxnSpPr>
        <p:spPr>
          <a:xfrm flipV="1">
            <a:off x="3025594" y="5284183"/>
            <a:ext cx="2141045" cy="3517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61" name="Straight Arrow Connector 160"/>
          <p:cNvCxnSpPr/>
          <p:nvPr/>
        </p:nvCxnSpPr>
        <p:spPr>
          <a:xfrm flipV="1">
            <a:off x="3012406" y="5292363"/>
            <a:ext cx="3493004" cy="10567"/>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62" name="Straight Arrow Connector 161"/>
          <p:cNvCxnSpPr/>
          <p:nvPr/>
        </p:nvCxnSpPr>
        <p:spPr>
          <a:xfrm flipH="1">
            <a:off x="2997719" y="4230185"/>
            <a:ext cx="4061001" cy="1077216"/>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69" name="Straight Arrow Connector 168"/>
          <p:cNvCxnSpPr/>
          <p:nvPr/>
        </p:nvCxnSpPr>
        <p:spPr>
          <a:xfrm flipH="1">
            <a:off x="3012406" y="4236738"/>
            <a:ext cx="5525268" cy="1076499"/>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70" name="Straight Arrow Connector 169"/>
          <p:cNvCxnSpPr/>
          <p:nvPr/>
        </p:nvCxnSpPr>
        <p:spPr>
          <a:xfrm flipH="1">
            <a:off x="8459138" y="2102355"/>
            <a:ext cx="1222787" cy="1252486"/>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71" name="Straight Arrow Connector 170"/>
          <p:cNvCxnSpPr/>
          <p:nvPr/>
        </p:nvCxnSpPr>
        <p:spPr>
          <a:xfrm flipH="1">
            <a:off x="2967335" y="4243152"/>
            <a:ext cx="6521878" cy="106713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96" name="Straight Arrow Connector 195"/>
          <p:cNvCxnSpPr/>
          <p:nvPr/>
        </p:nvCxnSpPr>
        <p:spPr>
          <a:xfrm flipH="1" flipV="1">
            <a:off x="2497618" y="3266178"/>
            <a:ext cx="1918450" cy="59672"/>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97" name="Straight Arrow Connector 196"/>
          <p:cNvCxnSpPr/>
          <p:nvPr/>
        </p:nvCxnSpPr>
        <p:spPr>
          <a:xfrm flipV="1">
            <a:off x="3542484" y="2422879"/>
            <a:ext cx="919700" cy="945208"/>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98" name="Straight Arrow Connector 197"/>
          <p:cNvCxnSpPr/>
          <p:nvPr/>
        </p:nvCxnSpPr>
        <p:spPr>
          <a:xfrm flipH="1" flipV="1">
            <a:off x="2583743" y="4182413"/>
            <a:ext cx="2576295" cy="1118846"/>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99" name="Straight Arrow Connector 198"/>
          <p:cNvCxnSpPr/>
          <p:nvPr/>
        </p:nvCxnSpPr>
        <p:spPr>
          <a:xfrm flipH="1">
            <a:off x="4339462" y="2424656"/>
            <a:ext cx="4528981" cy="92846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00" name="Straight Arrow Connector 199"/>
          <p:cNvCxnSpPr/>
          <p:nvPr/>
        </p:nvCxnSpPr>
        <p:spPr>
          <a:xfrm flipH="1">
            <a:off x="5789372" y="2420149"/>
            <a:ext cx="3085577" cy="924449"/>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01" name="Straight Arrow Connector 200"/>
          <p:cNvCxnSpPr/>
          <p:nvPr/>
        </p:nvCxnSpPr>
        <p:spPr>
          <a:xfrm flipH="1">
            <a:off x="4333920" y="2248319"/>
            <a:ext cx="3287856" cy="1067989"/>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02" name="Straight Arrow Connector 201"/>
          <p:cNvCxnSpPr/>
          <p:nvPr/>
        </p:nvCxnSpPr>
        <p:spPr>
          <a:xfrm flipH="1">
            <a:off x="4367606" y="2634506"/>
            <a:ext cx="2315336" cy="70326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08" name="Straight Arrow Connector 207"/>
          <p:cNvCxnSpPr/>
          <p:nvPr/>
        </p:nvCxnSpPr>
        <p:spPr>
          <a:xfrm flipV="1">
            <a:off x="3520795" y="2626129"/>
            <a:ext cx="3182799" cy="727027"/>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20" name="Straight Arrow Connector 219"/>
          <p:cNvCxnSpPr/>
          <p:nvPr/>
        </p:nvCxnSpPr>
        <p:spPr>
          <a:xfrm flipH="1" flipV="1">
            <a:off x="6609799" y="2622938"/>
            <a:ext cx="2433259" cy="731948"/>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21" name="Straight Arrow Connector 220"/>
          <p:cNvCxnSpPr/>
          <p:nvPr/>
        </p:nvCxnSpPr>
        <p:spPr>
          <a:xfrm flipH="1" flipV="1">
            <a:off x="7540956" y="2214162"/>
            <a:ext cx="1488902" cy="1145319"/>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22" name="Straight Arrow Connector 221"/>
          <p:cNvCxnSpPr/>
          <p:nvPr/>
        </p:nvCxnSpPr>
        <p:spPr>
          <a:xfrm flipH="1" flipV="1">
            <a:off x="2857430" y="2533336"/>
            <a:ext cx="709021" cy="822975"/>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23" name="Straight Arrow Connector 222"/>
          <p:cNvCxnSpPr/>
          <p:nvPr/>
        </p:nvCxnSpPr>
        <p:spPr>
          <a:xfrm flipH="1" flipV="1">
            <a:off x="2857430" y="2533336"/>
            <a:ext cx="3041579" cy="788938"/>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24" name="Straight Arrow Connector 223"/>
          <p:cNvCxnSpPr/>
          <p:nvPr/>
        </p:nvCxnSpPr>
        <p:spPr>
          <a:xfrm flipH="1" flipV="1">
            <a:off x="3423954" y="2163646"/>
            <a:ext cx="2454236" cy="1176607"/>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25" name="Straight Arrow Connector 224"/>
          <p:cNvCxnSpPr/>
          <p:nvPr/>
        </p:nvCxnSpPr>
        <p:spPr>
          <a:xfrm flipH="1" flipV="1">
            <a:off x="5810191" y="3319743"/>
            <a:ext cx="3996166" cy="28046"/>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26" name="Straight Arrow Connector 225"/>
          <p:cNvCxnSpPr/>
          <p:nvPr/>
        </p:nvCxnSpPr>
        <p:spPr>
          <a:xfrm flipH="1">
            <a:off x="5810191" y="2804656"/>
            <a:ext cx="4637725" cy="529990"/>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85" name="Straight Arrow Connector 284"/>
          <p:cNvCxnSpPr/>
          <p:nvPr/>
        </p:nvCxnSpPr>
        <p:spPr>
          <a:xfrm flipH="1" flipV="1">
            <a:off x="2500267" y="3264343"/>
            <a:ext cx="3400015" cy="5424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94" name="Straight Arrow Connector 293"/>
          <p:cNvCxnSpPr/>
          <p:nvPr/>
        </p:nvCxnSpPr>
        <p:spPr>
          <a:xfrm flipH="1">
            <a:off x="9439682" y="3320256"/>
            <a:ext cx="341747" cy="982824"/>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95" name="Straight Arrow Connector 294"/>
          <p:cNvCxnSpPr/>
          <p:nvPr/>
        </p:nvCxnSpPr>
        <p:spPr>
          <a:xfrm flipH="1" flipV="1">
            <a:off x="9447466" y="4228170"/>
            <a:ext cx="296935" cy="1109849"/>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96" name="Straight Arrow Connector 295"/>
          <p:cNvCxnSpPr/>
          <p:nvPr/>
        </p:nvCxnSpPr>
        <p:spPr>
          <a:xfrm flipH="1" flipV="1">
            <a:off x="7540956" y="2214162"/>
            <a:ext cx="159861" cy="1128048"/>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97" name="Straight Arrow Connector 296"/>
          <p:cNvCxnSpPr/>
          <p:nvPr/>
        </p:nvCxnSpPr>
        <p:spPr>
          <a:xfrm flipH="1" flipV="1">
            <a:off x="6609800" y="2607487"/>
            <a:ext cx="1124509" cy="71836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07" name="Straight Arrow Connector 306"/>
          <p:cNvCxnSpPr/>
          <p:nvPr/>
        </p:nvCxnSpPr>
        <p:spPr>
          <a:xfrm flipH="1" flipV="1">
            <a:off x="9430148" y="4243191"/>
            <a:ext cx="872494" cy="5891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37" name="Straight Arrow Connector 336"/>
          <p:cNvCxnSpPr/>
          <p:nvPr/>
        </p:nvCxnSpPr>
        <p:spPr>
          <a:xfrm flipH="1">
            <a:off x="7005951" y="2109480"/>
            <a:ext cx="2703399" cy="1208387"/>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38" name="Straight Arrow Connector 337"/>
          <p:cNvCxnSpPr/>
          <p:nvPr/>
        </p:nvCxnSpPr>
        <p:spPr>
          <a:xfrm flipH="1">
            <a:off x="6974604" y="2431177"/>
            <a:ext cx="1884912" cy="895022"/>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39" name="Straight Arrow Connector 338"/>
          <p:cNvCxnSpPr/>
          <p:nvPr/>
        </p:nvCxnSpPr>
        <p:spPr>
          <a:xfrm flipH="1" flipV="1">
            <a:off x="6636872" y="2617394"/>
            <a:ext cx="389264" cy="73783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40" name="Straight Arrow Connector 339"/>
          <p:cNvCxnSpPr/>
          <p:nvPr/>
        </p:nvCxnSpPr>
        <p:spPr>
          <a:xfrm flipV="1">
            <a:off x="7647778" y="2431518"/>
            <a:ext cx="1198965" cy="897308"/>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41" name="Straight Arrow Connector 340"/>
          <p:cNvCxnSpPr/>
          <p:nvPr/>
        </p:nvCxnSpPr>
        <p:spPr>
          <a:xfrm flipV="1">
            <a:off x="7668137" y="2804657"/>
            <a:ext cx="2779778" cy="500601"/>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42" name="Straight Arrow Connector 341"/>
          <p:cNvCxnSpPr/>
          <p:nvPr/>
        </p:nvCxnSpPr>
        <p:spPr>
          <a:xfrm flipH="1">
            <a:off x="8458709" y="2804656"/>
            <a:ext cx="1989207" cy="538680"/>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53" name="Straight Arrow Connector 352"/>
          <p:cNvCxnSpPr/>
          <p:nvPr/>
        </p:nvCxnSpPr>
        <p:spPr>
          <a:xfrm flipV="1">
            <a:off x="6593975" y="2628984"/>
            <a:ext cx="67970" cy="733538"/>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62" name="Straight Arrow Connector 361"/>
          <p:cNvCxnSpPr/>
          <p:nvPr/>
        </p:nvCxnSpPr>
        <p:spPr>
          <a:xfrm flipH="1" flipV="1">
            <a:off x="2857430" y="2533336"/>
            <a:ext cx="4203020" cy="80431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63" name="Straight Arrow Connector 362"/>
          <p:cNvCxnSpPr/>
          <p:nvPr/>
        </p:nvCxnSpPr>
        <p:spPr>
          <a:xfrm flipH="1" flipV="1">
            <a:off x="2857430" y="2533336"/>
            <a:ext cx="3778178" cy="788414"/>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64" name="Straight Arrow Connector 363"/>
          <p:cNvCxnSpPr/>
          <p:nvPr/>
        </p:nvCxnSpPr>
        <p:spPr>
          <a:xfrm flipH="1" flipV="1">
            <a:off x="3423954" y="2163646"/>
            <a:ext cx="3205055" cy="1161786"/>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65" name="Straight Arrow Connector 364"/>
          <p:cNvCxnSpPr/>
          <p:nvPr/>
        </p:nvCxnSpPr>
        <p:spPr>
          <a:xfrm flipH="1" flipV="1">
            <a:off x="5500414" y="2042762"/>
            <a:ext cx="1540040" cy="1290617"/>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66" name="Straight Arrow Connector 365"/>
          <p:cNvCxnSpPr/>
          <p:nvPr/>
        </p:nvCxnSpPr>
        <p:spPr>
          <a:xfrm flipH="1" flipV="1">
            <a:off x="4397111" y="2444415"/>
            <a:ext cx="2229774" cy="919799"/>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67" name="Straight Arrow Connector 366"/>
          <p:cNvCxnSpPr/>
          <p:nvPr/>
        </p:nvCxnSpPr>
        <p:spPr>
          <a:xfrm flipH="1" flipV="1">
            <a:off x="5500414" y="2042762"/>
            <a:ext cx="1120433" cy="1310357"/>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78" name="Straight Arrow Connector 377"/>
          <p:cNvCxnSpPr/>
          <p:nvPr/>
        </p:nvCxnSpPr>
        <p:spPr>
          <a:xfrm flipH="1" flipV="1">
            <a:off x="3423954" y="2163646"/>
            <a:ext cx="1729371" cy="1218908"/>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79" name="Straight Arrow Connector 378"/>
          <p:cNvCxnSpPr/>
          <p:nvPr/>
        </p:nvCxnSpPr>
        <p:spPr>
          <a:xfrm flipH="1" flipV="1">
            <a:off x="2857430" y="2533336"/>
            <a:ext cx="2290424" cy="812682"/>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80" name="Straight Arrow Connector 379"/>
          <p:cNvCxnSpPr/>
          <p:nvPr/>
        </p:nvCxnSpPr>
        <p:spPr>
          <a:xfrm flipH="1">
            <a:off x="6560286" y="2804656"/>
            <a:ext cx="3887630" cy="533317"/>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81" name="Straight Arrow Connector 380"/>
          <p:cNvCxnSpPr/>
          <p:nvPr/>
        </p:nvCxnSpPr>
        <p:spPr>
          <a:xfrm flipH="1">
            <a:off x="6997789" y="2804656"/>
            <a:ext cx="3450126" cy="513330"/>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88" name="Straight Arrow Connector 387"/>
          <p:cNvCxnSpPr/>
          <p:nvPr/>
        </p:nvCxnSpPr>
        <p:spPr>
          <a:xfrm flipH="1">
            <a:off x="5112194" y="2804656"/>
            <a:ext cx="5335721" cy="549397"/>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89" name="Straight Arrow Connector 388"/>
          <p:cNvCxnSpPr/>
          <p:nvPr/>
        </p:nvCxnSpPr>
        <p:spPr>
          <a:xfrm flipH="1">
            <a:off x="5125082" y="2263710"/>
            <a:ext cx="2496265" cy="107948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90" name="Straight Arrow Connector 389"/>
          <p:cNvCxnSpPr/>
          <p:nvPr/>
        </p:nvCxnSpPr>
        <p:spPr>
          <a:xfrm flipH="1">
            <a:off x="5106133" y="2636951"/>
            <a:ext cx="1563483" cy="685647"/>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91" name="Straight Arrow Connector 390"/>
          <p:cNvCxnSpPr/>
          <p:nvPr/>
        </p:nvCxnSpPr>
        <p:spPr>
          <a:xfrm flipV="1">
            <a:off x="5130898" y="2042762"/>
            <a:ext cx="369516" cy="1337938"/>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92" name="Straight Arrow Connector 391"/>
          <p:cNvCxnSpPr/>
          <p:nvPr/>
        </p:nvCxnSpPr>
        <p:spPr>
          <a:xfrm flipH="1" flipV="1">
            <a:off x="4435676" y="2429312"/>
            <a:ext cx="702230" cy="91749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403" name="Straight Arrow Connector 402"/>
          <p:cNvCxnSpPr/>
          <p:nvPr/>
        </p:nvCxnSpPr>
        <p:spPr>
          <a:xfrm flipH="1" flipV="1">
            <a:off x="8453593" y="4226247"/>
            <a:ext cx="1302836" cy="1108271"/>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404" name="Straight Arrow Connector 403"/>
          <p:cNvCxnSpPr/>
          <p:nvPr/>
        </p:nvCxnSpPr>
        <p:spPr>
          <a:xfrm flipH="1">
            <a:off x="5102486" y="4257956"/>
            <a:ext cx="5194971" cy="1029512"/>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405" name="Straight Arrow Connector 404"/>
          <p:cNvCxnSpPr/>
          <p:nvPr/>
        </p:nvCxnSpPr>
        <p:spPr>
          <a:xfrm flipH="1" flipV="1">
            <a:off x="5121085" y="5290154"/>
            <a:ext cx="4630424" cy="2615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406" name="Straight Arrow Connector 405"/>
          <p:cNvCxnSpPr/>
          <p:nvPr/>
        </p:nvCxnSpPr>
        <p:spPr>
          <a:xfrm flipH="1">
            <a:off x="5122355" y="2446609"/>
            <a:ext cx="3715964" cy="876294"/>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431" name="Straight Arrow Connector 430"/>
          <p:cNvCxnSpPr/>
          <p:nvPr/>
        </p:nvCxnSpPr>
        <p:spPr>
          <a:xfrm>
            <a:off x="8068412" y="5302236"/>
            <a:ext cx="1685587" cy="11062"/>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433" name="Straight Arrow Connector 432"/>
          <p:cNvCxnSpPr/>
          <p:nvPr/>
        </p:nvCxnSpPr>
        <p:spPr>
          <a:xfrm>
            <a:off x="6451972" y="5294459"/>
            <a:ext cx="3302027" cy="20904"/>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434" name="Straight Arrow Connector 433"/>
          <p:cNvCxnSpPr/>
          <p:nvPr/>
        </p:nvCxnSpPr>
        <p:spPr>
          <a:xfrm flipH="1" flipV="1">
            <a:off x="4443335" y="2458587"/>
            <a:ext cx="2050331" cy="2868825"/>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435" name="Straight Arrow Connector 434"/>
          <p:cNvCxnSpPr/>
          <p:nvPr/>
        </p:nvCxnSpPr>
        <p:spPr>
          <a:xfrm flipH="1" flipV="1">
            <a:off x="2591722" y="4188456"/>
            <a:ext cx="3933150" cy="111513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436" name="Straight Arrow Connector 435"/>
          <p:cNvCxnSpPr/>
          <p:nvPr/>
        </p:nvCxnSpPr>
        <p:spPr>
          <a:xfrm flipH="1" flipV="1">
            <a:off x="4447415" y="2476207"/>
            <a:ext cx="685335" cy="2851205"/>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437" name="Straight Arrow Connector 436"/>
          <p:cNvCxnSpPr/>
          <p:nvPr/>
        </p:nvCxnSpPr>
        <p:spPr>
          <a:xfrm flipH="1">
            <a:off x="5090649" y="3943438"/>
            <a:ext cx="5192955" cy="1357002"/>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505" name="Straight Arrow Connector 504"/>
          <p:cNvCxnSpPr/>
          <p:nvPr/>
        </p:nvCxnSpPr>
        <p:spPr>
          <a:xfrm flipV="1">
            <a:off x="9315221" y="3918759"/>
            <a:ext cx="948122" cy="1440814"/>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506" name="Straight Arrow Connector 505"/>
          <p:cNvCxnSpPr/>
          <p:nvPr/>
        </p:nvCxnSpPr>
        <p:spPr>
          <a:xfrm flipH="1" flipV="1">
            <a:off x="2590811" y="4214381"/>
            <a:ext cx="6815914" cy="1106734"/>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508" name="Straight Arrow Connector 507"/>
          <p:cNvCxnSpPr/>
          <p:nvPr/>
        </p:nvCxnSpPr>
        <p:spPr>
          <a:xfrm flipH="1" flipV="1">
            <a:off x="2578876" y="4202023"/>
            <a:ext cx="5529526" cy="110717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518" name="Straight Arrow Connector 517"/>
          <p:cNvCxnSpPr/>
          <p:nvPr/>
        </p:nvCxnSpPr>
        <p:spPr>
          <a:xfrm flipH="1" flipV="1">
            <a:off x="6550599" y="4244329"/>
            <a:ext cx="3230830" cy="1083012"/>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519" name="Straight Arrow Connector 518"/>
          <p:cNvCxnSpPr/>
          <p:nvPr/>
        </p:nvCxnSpPr>
        <p:spPr>
          <a:xfrm flipH="1" flipV="1">
            <a:off x="6976660" y="4248803"/>
            <a:ext cx="2825479" cy="1085544"/>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520" name="Straight Arrow Connector 519"/>
          <p:cNvCxnSpPr/>
          <p:nvPr/>
        </p:nvCxnSpPr>
        <p:spPr>
          <a:xfrm flipH="1" flipV="1">
            <a:off x="7664650" y="4262657"/>
            <a:ext cx="2641042" cy="20957"/>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521" name="Straight Arrow Connector 520"/>
          <p:cNvCxnSpPr/>
          <p:nvPr/>
        </p:nvCxnSpPr>
        <p:spPr>
          <a:xfrm flipH="1" flipV="1">
            <a:off x="7609802" y="3350557"/>
            <a:ext cx="2154006" cy="1970557"/>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522" name="Straight Arrow Connector 521"/>
          <p:cNvCxnSpPr/>
          <p:nvPr/>
        </p:nvCxnSpPr>
        <p:spPr>
          <a:xfrm flipV="1">
            <a:off x="2278323" y="4262373"/>
            <a:ext cx="2868870" cy="327139"/>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523" name="Straight Arrow Connector 522"/>
          <p:cNvCxnSpPr/>
          <p:nvPr/>
        </p:nvCxnSpPr>
        <p:spPr>
          <a:xfrm flipH="1" flipV="1">
            <a:off x="5748319" y="4243969"/>
            <a:ext cx="4072883" cy="1076535"/>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524" name="Straight Arrow Connector 523"/>
          <p:cNvCxnSpPr/>
          <p:nvPr/>
        </p:nvCxnSpPr>
        <p:spPr>
          <a:xfrm flipH="1">
            <a:off x="2278323" y="4253136"/>
            <a:ext cx="3551765" cy="336376"/>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527" name="Straight Arrow Connector 526"/>
          <p:cNvCxnSpPr/>
          <p:nvPr/>
        </p:nvCxnSpPr>
        <p:spPr>
          <a:xfrm flipH="1">
            <a:off x="2278323" y="4262283"/>
            <a:ext cx="5475414" cy="327229"/>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548" name="Straight Arrow Connector 547"/>
          <p:cNvCxnSpPr/>
          <p:nvPr/>
        </p:nvCxnSpPr>
        <p:spPr>
          <a:xfrm flipV="1">
            <a:off x="7655015" y="2118759"/>
            <a:ext cx="2011799" cy="1207451"/>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549" name="Straight Arrow Connector 548"/>
          <p:cNvCxnSpPr/>
          <p:nvPr/>
        </p:nvCxnSpPr>
        <p:spPr>
          <a:xfrm flipH="1">
            <a:off x="5142826" y="3294037"/>
            <a:ext cx="2574301" cy="1989511"/>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550" name="Straight Arrow Connector 549"/>
          <p:cNvCxnSpPr/>
          <p:nvPr/>
        </p:nvCxnSpPr>
        <p:spPr>
          <a:xfrm flipH="1">
            <a:off x="2278323" y="4252176"/>
            <a:ext cx="4787143" cy="337336"/>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551" name="Straight Arrow Connector 550"/>
          <p:cNvCxnSpPr/>
          <p:nvPr/>
        </p:nvCxnSpPr>
        <p:spPr>
          <a:xfrm flipH="1">
            <a:off x="2278323" y="4245260"/>
            <a:ext cx="4369012" cy="344252"/>
          </a:xfrm>
          <a:prstGeom prst="straightConnector1">
            <a:avLst/>
          </a:prstGeom>
          <a:noFill/>
          <a:ln w="9525" cap="flat" cmpd="sng" algn="ctr">
            <a:solidFill>
              <a:srgbClr val="0070C0"/>
            </a:solidFill>
            <a:prstDash val="solid"/>
            <a:miter lim="800000"/>
            <a:headEnd type="triangle" w="med" len="med"/>
            <a:tailEnd type="triangle" w="med" len="med"/>
          </a:ln>
          <a:effectLst/>
        </p:spPr>
      </p:cxnSp>
      <p:sp>
        <p:nvSpPr>
          <p:cNvPr id="3" name="Title 2"/>
          <p:cNvSpPr>
            <a:spLocks noGrp="1"/>
          </p:cNvSpPr>
          <p:nvPr>
            <p:ph type="title" idx="4294967295"/>
          </p:nvPr>
        </p:nvSpPr>
        <p:spPr>
          <a:xfrm>
            <a:off x="0" y="128588"/>
            <a:ext cx="9674225" cy="917575"/>
          </a:xfrm>
        </p:spPr>
        <p:txBody>
          <a:bodyPr/>
          <a:lstStyle/>
          <a:p>
            <a:r>
              <a:rPr lang="en-US" dirty="0">
                <a:solidFill>
                  <a:schemeClr val="tx1"/>
                </a:solidFill>
              </a:rPr>
              <a:t>The current identity reality…</a:t>
            </a:r>
          </a:p>
        </p:txBody>
      </p:sp>
      <p:grpSp>
        <p:nvGrpSpPr>
          <p:cNvPr id="449" name="Group 448"/>
          <p:cNvGrpSpPr/>
          <p:nvPr/>
        </p:nvGrpSpPr>
        <p:grpSpPr>
          <a:xfrm>
            <a:off x="5974452" y="1622149"/>
            <a:ext cx="1375914" cy="907964"/>
            <a:chOff x="6593615" y="961703"/>
            <a:chExt cx="1375914" cy="907964"/>
          </a:xfrm>
        </p:grpSpPr>
        <p:pic>
          <p:nvPicPr>
            <p:cNvPr id="278" name="Picture 27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93615" y="961703"/>
              <a:ext cx="1375914" cy="907964"/>
            </a:xfrm>
            <a:prstGeom prst="rect">
              <a:avLst/>
            </a:prstGeom>
          </p:spPr>
        </p:pic>
        <p:sp>
          <p:nvSpPr>
            <p:cNvPr id="27" name="Rectangle 26"/>
            <p:cNvSpPr/>
            <p:nvPr/>
          </p:nvSpPr>
          <p:spPr>
            <a:xfrm>
              <a:off x="7103790" y="1457175"/>
              <a:ext cx="355564" cy="169277"/>
            </a:xfrm>
            <a:prstGeom prst="rect">
              <a:avLst/>
            </a:prstGeom>
            <a:ln>
              <a:noFill/>
            </a:ln>
          </p:spPr>
          <p:txBody>
            <a:bodyPr wrap="squar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1118538" rtl="0" eaLnBrk="1" fontAlgn="base" latinLnBrk="0" hangingPunct="1">
                <a:lnSpc>
                  <a:spcPct val="100000"/>
                </a:lnSpc>
                <a:spcBef>
                  <a:spcPts val="0"/>
                </a:spcBef>
                <a:spcAft>
                  <a:spcPct val="0"/>
                </a:spcAft>
                <a:buClrTx/>
                <a:buSzTx/>
                <a:buFontTx/>
                <a:buNone/>
                <a:tabLst/>
                <a:defRPr/>
              </a:pPr>
              <a:r>
                <a:rPr kumimoji="0" lang="en-US" sz="1100" b="1" i="0" u="none" strike="noStrike" kern="1200" cap="none" spc="0" normalizeH="0" baseline="0" noProof="0" dirty="0">
                  <a:ln>
                    <a:solidFill>
                      <a:srgbClr val="FFFFFF">
                        <a:alpha val="0"/>
                      </a:srgbClr>
                    </a:solidFill>
                  </a:ln>
                  <a:solidFill>
                    <a:srgbClr val="000000"/>
                  </a:solidFill>
                  <a:effectLst/>
                  <a:uLnTx/>
                  <a:uFillTx/>
                  <a:latin typeface="Segoe UI"/>
                  <a:ea typeface="+mn-ea"/>
                  <a:cs typeface="+mn-cs"/>
                </a:rPr>
                <a:t>EC2</a:t>
              </a:r>
            </a:p>
          </p:txBody>
        </p:sp>
      </p:grpSp>
      <p:grpSp>
        <p:nvGrpSpPr>
          <p:cNvPr id="450" name="Group 449"/>
          <p:cNvGrpSpPr/>
          <p:nvPr/>
        </p:nvGrpSpPr>
        <p:grpSpPr>
          <a:xfrm>
            <a:off x="4959694" y="1115735"/>
            <a:ext cx="1375914" cy="907964"/>
            <a:chOff x="5133973" y="725767"/>
            <a:chExt cx="1375914" cy="907964"/>
          </a:xfrm>
        </p:grpSpPr>
        <p:pic>
          <p:nvPicPr>
            <p:cNvPr id="281" name="Picture 28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33973" y="725767"/>
              <a:ext cx="1375914" cy="907964"/>
            </a:xfrm>
            <a:prstGeom prst="rect">
              <a:avLst/>
            </a:prstGeom>
          </p:spPr>
        </p:pic>
        <p:pic>
          <p:nvPicPr>
            <p:cNvPr id="115" name="Picture 1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64730" y="1266817"/>
              <a:ext cx="914400" cy="109652"/>
            </a:xfrm>
            <a:prstGeom prst="rect">
              <a:avLst/>
            </a:prstGeom>
          </p:spPr>
        </p:pic>
      </p:grpSp>
      <p:grpSp>
        <p:nvGrpSpPr>
          <p:cNvPr id="25" name="Group 24"/>
          <p:cNvGrpSpPr/>
          <p:nvPr/>
        </p:nvGrpSpPr>
        <p:grpSpPr>
          <a:xfrm>
            <a:off x="9815596" y="2965232"/>
            <a:ext cx="1375914" cy="907964"/>
            <a:chOff x="9764591" y="3213524"/>
            <a:chExt cx="1375914" cy="907964"/>
          </a:xfrm>
        </p:grpSpPr>
        <p:pic>
          <p:nvPicPr>
            <p:cNvPr id="245" name="Picture 24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64591" y="3213524"/>
              <a:ext cx="1375914" cy="907964"/>
            </a:xfrm>
            <a:prstGeom prst="rect">
              <a:avLst/>
            </a:prstGeom>
          </p:spPr>
        </p:pic>
        <p:pic>
          <p:nvPicPr>
            <p:cNvPr id="26" name="Picture 2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897450" y="3667963"/>
              <a:ext cx="1188720" cy="287894"/>
            </a:xfrm>
            <a:prstGeom prst="rect">
              <a:avLst/>
            </a:prstGeom>
          </p:spPr>
        </p:pic>
      </p:grpSp>
      <p:grpSp>
        <p:nvGrpSpPr>
          <p:cNvPr id="32" name="Group 31"/>
          <p:cNvGrpSpPr/>
          <p:nvPr/>
        </p:nvGrpSpPr>
        <p:grpSpPr>
          <a:xfrm>
            <a:off x="8102893" y="1457352"/>
            <a:ext cx="1375914" cy="907964"/>
            <a:chOff x="8193932" y="294356"/>
            <a:chExt cx="1375914" cy="907964"/>
          </a:xfrm>
        </p:grpSpPr>
        <p:pic>
          <p:nvPicPr>
            <p:cNvPr id="242" name="Picture 24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93932" y="294356"/>
              <a:ext cx="1375914" cy="907964"/>
            </a:xfrm>
            <a:prstGeom prst="rect">
              <a:avLst/>
            </a:prstGeom>
          </p:spPr>
        </p:pic>
        <p:pic>
          <p:nvPicPr>
            <p:cNvPr id="83" name="Picture 82"/>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361388" y="724606"/>
              <a:ext cx="1055270" cy="376425"/>
            </a:xfrm>
            <a:prstGeom prst="rect">
              <a:avLst/>
            </a:prstGeom>
          </p:spPr>
        </p:pic>
      </p:grpSp>
      <p:grpSp>
        <p:nvGrpSpPr>
          <p:cNvPr id="15" name="Group 14"/>
          <p:cNvGrpSpPr/>
          <p:nvPr/>
        </p:nvGrpSpPr>
        <p:grpSpPr>
          <a:xfrm>
            <a:off x="10181653" y="3962241"/>
            <a:ext cx="1375914" cy="907964"/>
            <a:chOff x="10413979" y="3960950"/>
            <a:chExt cx="1375914" cy="907964"/>
          </a:xfrm>
        </p:grpSpPr>
        <p:pic>
          <p:nvPicPr>
            <p:cNvPr id="252" name="Picture 25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13979" y="3960950"/>
              <a:ext cx="1375914" cy="907964"/>
            </a:xfrm>
            <a:prstGeom prst="rect">
              <a:avLst/>
            </a:prstGeom>
          </p:spPr>
        </p:pic>
        <p:pic>
          <p:nvPicPr>
            <p:cNvPr id="127" name="Picture 12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528749" y="4456888"/>
              <a:ext cx="1097280" cy="248478"/>
            </a:xfrm>
            <a:prstGeom prst="rect">
              <a:avLst/>
            </a:prstGeom>
          </p:spPr>
        </p:pic>
      </p:grpSp>
      <p:grpSp>
        <p:nvGrpSpPr>
          <p:cNvPr id="452" name="Group 451"/>
          <p:cNvGrpSpPr/>
          <p:nvPr/>
        </p:nvGrpSpPr>
        <p:grpSpPr>
          <a:xfrm>
            <a:off x="3686279" y="1379923"/>
            <a:ext cx="1536981" cy="1014252"/>
            <a:chOff x="3759810" y="1371600"/>
            <a:chExt cx="1664840" cy="1098626"/>
          </a:xfrm>
        </p:grpSpPr>
        <p:pic>
          <p:nvPicPr>
            <p:cNvPr id="277" name="Picture 27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9810" y="1371600"/>
              <a:ext cx="1664840" cy="1098626"/>
            </a:xfrm>
            <a:prstGeom prst="rect">
              <a:avLst/>
            </a:prstGeom>
          </p:spPr>
        </p:pic>
        <p:grpSp>
          <p:nvGrpSpPr>
            <p:cNvPr id="457" name="Group 456"/>
            <p:cNvGrpSpPr/>
            <p:nvPr/>
          </p:nvGrpSpPr>
          <p:grpSpPr>
            <a:xfrm>
              <a:off x="4031903" y="1686139"/>
              <a:ext cx="1120654" cy="658748"/>
              <a:chOff x="3992920" y="1695234"/>
              <a:chExt cx="1097280" cy="645008"/>
            </a:xfrm>
          </p:grpSpPr>
          <p:pic>
            <p:nvPicPr>
              <p:cNvPr id="108" name="Picture 10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992920" y="1960380"/>
                <a:ext cx="1097280" cy="379862"/>
              </a:xfrm>
              <a:prstGeom prst="rect">
                <a:avLst/>
              </a:prstGeom>
            </p:spPr>
          </p:pic>
          <p:pic>
            <p:nvPicPr>
              <p:cNvPr id="114" name="Picture 11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094939" y="1695234"/>
                <a:ext cx="914400" cy="281611"/>
              </a:xfrm>
              <a:prstGeom prst="rect">
                <a:avLst/>
              </a:prstGeom>
              <a:noFill/>
              <a:ln>
                <a:noFill/>
              </a:ln>
            </p:spPr>
          </p:pic>
        </p:grpSp>
      </p:grpSp>
      <p:grpSp>
        <p:nvGrpSpPr>
          <p:cNvPr id="472" name="Group 471"/>
          <p:cNvGrpSpPr/>
          <p:nvPr/>
        </p:nvGrpSpPr>
        <p:grpSpPr>
          <a:xfrm>
            <a:off x="1114974" y="2579050"/>
            <a:ext cx="1375914" cy="907964"/>
            <a:chOff x="408239" y="2905499"/>
            <a:chExt cx="1375914" cy="907964"/>
          </a:xfrm>
        </p:grpSpPr>
        <p:pic>
          <p:nvPicPr>
            <p:cNvPr id="234" name="Picture 23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8239" y="2905499"/>
              <a:ext cx="1375914" cy="907964"/>
            </a:xfrm>
            <a:prstGeom prst="rect">
              <a:avLst/>
            </a:prstGeom>
          </p:spPr>
        </p:pic>
        <p:pic>
          <p:nvPicPr>
            <p:cNvPr id="122" name="Picture 12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84716" y="3389146"/>
              <a:ext cx="822960" cy="240689"/>
            </a:xfrm>
            <a:prstGeom prst="rect">
              <a:avLst/>
            </a:prstGeom>
          </p:spPr>
        </p:pic>
      </p:grpSp>
      <p:grpSp>
        <p:nvGrpSpPr>
          <p:cNvPr id="36" name="Group 35"/>
          <p:cNvGrpSpPr/>
          <p:nvPr/>
        </p:nvGrpSpPr>
        <p:grpSpPr>
          <a:xfrm>
            <a:off x="6890382" y="1289958"/>
            <a:ext cx="1375914" cy="907964"/>
            <a:chOff x="6472902" y="-30754"/>
            <a:chExt cx="1375914" cy="907964"/>
          </a:xfrm>
        </p:grpSpPr>
        <p:pic>
          <p:nvPicPr>
            <p:cNvPr id="279" name="Picture 27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72902" y="-30754"/>
              <a:ext cx="1375914" cy="907964"/>
            </a:xfrm>
            <a:prstGeom prst="rect">
              <a:avLst/>
            </a:prstGeom>
          </p:spPr>
        </p:pic>
        <p:pic>
          <p:nvPicPr>
            <p:cNvPr id="110" name="Picture 10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681118" y="343920"/>
              <a:ext cx="972692" cy="362330"/>
            </a:xfrm>
            <a:prstGeom prst="rect">
              <a:avLst/>
            </a:prstGeom>
          </p:spPr>
        </p:pic>
      </p:grpSp>
      <p:grpSp>
        <p:nvGrpSpPr>
          <p:cNvPr id="85" name="Group 84"/>
          <p:cNvGrpSpPr/>
          <p:nvPr/>
        </p:nvGrpSpPr>
        <p:grpSpPr>
          <a:xfrm>
            <a:off x="3139464" y="3375250"/>
            <a:ext cx="6157548" cy="884638"/>
            <a:chOff x="3456878" y="3375250"/>
            <a:chExt cx="6157548" cy="884638"/>
          </a:xfrm>
        </p:grpSpPr>
        <p:sp>
          <p:nvSpPr>
            <p:cNvPr id="84" name="Rectangle 83"/>
            <p:cNvSpPr/>
            <p:nvPr/>
          </p:nvSpPr>
          <p:spPr bwMode="auto">
            <a:xfrm>
              <a:off x="3456878" y="3375250"/>
              <a:ext cx="6157548" cy="884638"/>
            </a:xfrm>
            <a:prstGeom prst="rect">
              <a:avLst/>
            </a:prstGeom>
            <a:solidFill>
              <a:schemeClr val="tx1"/>
            </a:solidFill>
            <a:ln w="34925">
              <a:solidFill>
                <a:srgbClr val="0070C0"/>
              </a:solidFill>
              <a:headEnd type="none" w="med" len="med"/>
              <a:tailEnd type="none" w="med" len="med"/>
            </a:ln>
            <a:effectLst>
              <a:softEdge rad="1524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80" name="Group 479"/>
            <p:cNvGrpSpPr/>
            <p:nvPr/>
          </p:nvGrpSpPr>
          <p:grpSpPr>
            <a:xfrm>
              <a:off x="3681239" y="3530443"/>
              <a:ext cx="5708824" cy="574253"/>
              <a:chOff x="3099639" y="3512051"/>
              <a:chExt cx="6363235" cy="640080"/>
            </a:xfrm>
          </p:grpSpPr>
          <p:pic>
            <p:nvPicPr>
              <p:cNvPr id="477" name="Picture 476"/>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099639" y="3512051"/>
                <a:ext cx="452941" cy="631064"/>
              </a:xfrm>
              <a:prstGeom prst="rect">
                <a:avLst/>
              </a:prstGeom>
            </p:spPr>
          </p:pic>
          <p:pic>
            <p:nvPicPr>
              <p:cNvPr id="478" name="Picture 477"/>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565193" y="3512051"/>
                <a:ext cx="343978" cy="627254"/>
              </a:xfrm>
              <a:prstGeom prst="rect">
                <a:avLst/>
              </a:prstGeom>
            </p:spPr>
          </p:pic>
          <p:pic>
            <p:nvPicPr>
              <p:cNvPr id="286" name="Picture 285"/>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295658" y="3512051"/>
                <a:ext cx="1221396" cy="626854"/>
              </a:xfrm>
              <a:prstGeom prst="rect">
                <a:avLst/>
              </a:prstGeom>
            </p:spPr>
          </p:pic>
          <p:pic>
            <p:nvPicPr>
              <p:cNvPr id="479" name="Picture 478"/>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866599" y="3512051"/>
                <a:ext cx="373380" cy="640080"/>
              </a:xfrm>
              <a:prstGeom prst="rect">
                <a:avLst/>
              </a:prstGeom>
            </p:spPr>
          </p:pic>
          <p:pic>
            <p:nvPicPr>
              <p:cNvPr id="287" name="Picture 286"/>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581889" y="3512051"/>
                <a:ext cx="373380" cy="640080"/>
              </a:xfrm>
              <a:prstGeom prst="rect">
                <a:avLst/>
              </a:prstGeom>
            </p:spPr>
          </p:pic>
          <p:pic>
            <p:nvPicPr>
              <p:cNvPr id="288" name="Picture 287"/>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604426" y="3512051"/>
                <a:ext cx="1221396" cy="626854"/>
              </a:xfrm>
              <a:prstGeom prst="rect">
                <a:avLst/>
              </a:prstGeom>
            </p:spPr>
          </p:pic>
          <p:pic>
            <p:nvPicPr>
              <p:cNvPr id="289" name="Picture 288"/>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327878" y="3512051"/>
                <a:ext cx="1221396" cy="626854"/>
              </a:xfrm>
              <a:prstGeom prst="rect">
                <a:avLst/>
              </a:prstGeom>
            </p:spPr>
          </p:pic>
          <p:pic>
            <p:nvPicPr>
              <p:cNvPr id="290" name="Picture 289"/>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944800" y="3512051"/>
                <a:ext cx="343978" cy="627254"/>
              </a:xfrm>
              <a:prstGeom prst="rect">
                <a:avLst/>
              </a:prstGeom>
            </p:spPr>
          </p:pic>
          <p:pic>
            <p:nvPicPr>
              <p:cNvPr id="291" name="Picture 29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009933" y="3512051"/>
                <a:ext cx="452941" cy="631064"/>
              </a:xfrm>
              <a:prstGeom prst="rect">
                <a:avLst/>
              </a:prstGeom>
            </p:spPr>
          </p:pic>
        </p:grpSp>
      </p:grpSp>
      <p:grpSp>
        <p:nvGrpSpPr>
          <p:cNvPr id="469" name="Group 468"/>
          <p:cNvGrpSpPr/>
          <p:nvPr/>
        </p:nvGrpSpPr>
        <p:grpSpPr>
          <a:xfrm>
            <a:off x="2533916" y="1230419"/>
            <a:ext cx="1375914" cy="907964"/>
            <a:chOff x="2422314" y="1325042"/>
            <a:chExt cx="1375914" cy="907964"/>
          </a:xfrm>
        </p:grpSpPr>
        <p:pic>
          <p:nvPicPr>
            <p:cNvPr id="237" name="Picture 23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22314" y="1325042"/>
              <a:ext cx="1375914" cy="907964"/>
            </a:xfrm>
            <a:prstGeom prst="rect">
              <a:avLst/>
            </a:prstGeom>
          </p:spPr>
        </p:pic>
        <p:grpSp>
          <p:nvGrpSpPr>
            <p:cNvPr id="459" name="Group 458"/>
            <p:cNvGrpSpPr/>
            <p:nvPr/>
          </p:nvGrpSpPr>
          <p:grpSpPr>
            <a:xfrm>
              <a:off x="2645837" y="1814692"/>
              <a:ext cx="928868" cy="243982"/>
              <a:chOff x="2609292" y="1767155"/>
              <a:chExt cx="928868" cy="243982"/>
            </a:xfrm>
          </p:grpSpPr>
          <p:pic>
            <p:nvPicPr>
              <p:cNvPr id="111" name="Picture 110"/>
              <p:cNvPicPr>
                <a:picLocks noChangeAspect="1"/>
              </p:cNvPicPr>
              <p:nvPr/>
            </p:nvPicPr>
            <p:blipFill rotWithShape="1">
              <a:blip r:embed="rId18" cstate="email">
                <a:extLst>
                  <a:ext uri="{28A0092B-C50C-407E-A947-70E740481C1C}">
                    <a14:useLocalDpi xmlns:a14="http://schemas.microsoft.com/office/drawing/2010/main"/>
                  </a:ext>
                </a:extLst>
              </a:blip>
              <a:srcRect l="21612"/>
              <a:stretch/>
            </p:blipFill>
            <p:spPr>
              <a:xfrm>
                <a:off x="2678023" y="1767155"/>
                <a:ext cx="860137" cy="243982"/>
              </a:xfrm>
              <a:prstGeom prst="rect">
                <a:avLst/>
              </a:prstGeom>
            </p:spPr>
          </p:pic>
          <p:sp>
            <p:nvSpPr>
              <p:cNvPr id="112" name="Oval 111"/>
              <p:cNvSpPr/>
              <p:nvPr/>
            </p:nvSpPr>
            <p:spPr bwMode="auto">
              <a:xfrm rot="16652055">
                <a:off x="2594483" y="1795085"/>
                <a:ext cx="201415" cy="171798"/>
              </a:xfrm>
              <a:prstGeom prst="ellipse">
                <a:avLst/>
              </a:prstGeom>
              <a:solidFill>
                <a:srgbClr val="2BAEE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470" name="Group 469"/>
          <p:cNvGrpSpPr/>
          <p:nvPr/>
        </p:nvGrpSpPr>
        <p:grpSpPr>
          <a:xfrm>
            <a:off x="1586345" y="1676774"/>
            <a:ext cx="1375914" cy="907964"/>
            <a:chOff x="1619125" y="1844026"/>
            <a:chExt cx="1375914" cy="907964"/>
          </a:xfrm>
        </p:grpSpPr>
        <p:pic>
          <p:nvPicPr>
            <p:cNvPr id="236" name="Picture 23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9125" y="1844026"/>
              <a:ext cx="1375914" cy="907964"/>
            </a:xfrm>
            <a:prstGeom prst="rect">
              <a:avLst/>
            </a:prstGeom>
          </p:spPr>
        </p:pic>
        <p:pic>
          <p:nvPicPr>
            <p:cNvPr id="109" name="Picture 108"/>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781776" y="2365138"/>
              <a:ext cx="1097280" cy="243982"/>
            </a:xfrm>
            <a:prstGeom prst="rect">
              <a:avLst/>
            </a:prstGeom>
          </p:spPr>
        </p:pic>
      </p:grpSp>
      <p:grpSp>
        <p:nvGrpSpPr>
          <p:cNvPr id="475" name="Group 474"/>
          <p:cNvGrpSpPr/>
          <p:nvPr/>
        </p:nvGrpSpPr>
        <p:grpSpPr>
          <a:xfrm>
            <a:off x="1239360" y="3334000"/>
            <a:ext cx="1375914" cy="907964"/>
            <a:chOff x="1520867" y="3620731"/>
            <a:chExt cx="1375914" cy="907964"/>
          </a:xfrm>
        </p:grpSpPr>
        <p:pic>
          <p:nvPicPr>
            <p:cNvPr id="229" name="Picture 22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0867" y="3620731"/>
              <a:ext cx="1375914" cy="907964"/>
            </a:xfrm>
            <a:prstGeom prst="rect">
              <a:avLst/>
            </a:prstGeom>
          </p:spPr>
        </p:pic>
        <p:pic>
          <p:nvPicPr>
            <p:cNvPr id="116" name="Picture 115"/>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835920" y="4067039"/>
              <a:ext cx="745808" cy="205740"/>
            </a:xfrm>
            <a:prstGeom prst="rect">
              <a:avLst/>
            </a:prstGeom>
          </p:spPr>
        </p:pic>
      </p:grpSp>
      <p:cxnSp>
        <p:nvCxnSpPr>
          <p:cNvPr id="579" name="Straight Arrow Connector 578"/>
          <p:cNvCxnSpPr/>
          <p:nvPr/>
        </p:nvCxnSpPr>
        <p:spPr>
          <a:xfrm>
            <a:off x="9317321" y="5317366"/>
            <a:ext cx="471043" cy="18"/>
          </a:xfrm>
          <a:prstGeom prst="straightConnector1">
            <a:avLst/>
          </a:prstGeom>
          <a:noFill/>
          <a:ln w="9525" cap="flat" cmpd="sng" algn="ctr">
            <a:solidFill>
              <a:srgbClr val="0070C0"/>
            </a:solidFill>
            <a:prstDash val="solid"/>
            <a:miter lim="800000"/>
            <a:headEnd type="triangle" w="med" len="med"/>
            <a:tailEnd type="triangle" w="med" len="med"/>
          </a:ln>
          <a:effectLst/>
        </p:spPr>
      </p:cxnSp>
      <p:grpSp>
        <p:nvGrpSpPr>
          <p:cNvPr id="473" name="Group 472"/>
          <p:cNvGrpSpPr/>
          <p:nvPr/>
        </p:nvGrpSpPr>
        <p:grpSpPr>
          <a:xfrm>
            <a:off x="208153" y="3529733"/>
            <a:ext cx="1375914" cy="907964"/>
            <a:chOff x="531730" y="3957031"/>
            <a:chExt cx="1375914" cy="907964"/>
          </a:xfrm>
        </p:grpSpPr>
        <p:pic>
          <p:nvPicPr>
            <p:cNvPr id="228" name="Picture 22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1730" y="3957031"/>
              <a:ext cx="1375914" cy="907964"/>
            </a:xfrm>
            <a:prstGeom prst="rect">
              <a:avLst/>
            </a:prstGeom>
          </p:spPr>
        </p:pic>
        <p:pic>
          <p:nvPicPr>
            <p:cNvPr id="120" name="Picture 119"/>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972010" y="4364628"/>
              <a:ext cx="495355" cy="274320"/>
            </a:xfrm>
            <a:prstGeom prst="rect">
              <a:avLst/>
            </a:prstGeom>
          </p:spPr>
        </p:pic>
      </p:grpSp>
      <p:grpSp>
        <p:nvGrpSpPr>
          <p:cNvPr id="474" name="Group 473"/>
          <p:cNvGrpSpPr/>
          <p:nvPr/>
        </p:nvGrpSpPr>
        <p:grpSpPr>
          <a:xfrm>
            <a:off x="1019158" y="4128905"/>
            <a:ext cx="1375914" cy="907964"/>
            <a:chOff x="1335516" y="4213855"/>
            <a:chExt cx="1375914" cy="907964"/>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5516" y="4213855"/>
              <a:ext cx="1375914" cy="907964"/>
            </a:xfrm>
            <a:prstGeom prst="rect">
              <a:avLst/>
            </a:prstGeom>
          </p:spPr>
        </p:pic>
        <p:pic>
          <p:nvPicPr>
            <p:cNvPr id="2" name="Picture 1"/>
            <p:cNvPicPr>
              <a:picLocks noChangeAspect="1"/>
            </p:cNvPicPr>
            <p:nvPr/>
          </p:nvPicPr>
          <p:blipFill>
            <a:blip r:embed="rId21" cstate="email">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1698110" y="4671587"/>
              <a:ext cx="650727" cy="197041"/>
            </a:xfrm>
            <a:prstGeom prst="rect">
              <a:avLst/>
            </a:prstGeom>
          </p:spPr>
        </p:pic>
      </p:grpSp>
      <p:grpSp>
        <p:nvGrpSpPr>
          <p:cNvPr id="640" name="Group 639"/>
          <p:cNvGrpSpPr/>
          <p:nvPr/>
        </p:nvGrpSpPr>
        <p:grpSpPr>
          <a:xfrm>
            <a:off x="1364214" y="5153141"/>
            <a:ext cx="9882683" cy="1634863"/>
            <a:chOff x="1707123" y="5153141"/>
            <a:chExt cx="9882683" cy="1634863"/>
          </a:xfrm>
        </p:grpSpPr>
        <p:grpSp>
          <p:nvGrpSpPr>
            <p:cNvPr id="641" name="Group 640"/>
            <p:cNvGrpSpPr/>
            <p:nvPr/>
          </p:nvGrpSpPr>
          <p:grpSpPr>
            <a:xfrm>
              <a:off x="1707123" y="5153141"/>
              <a:ext cx="2238093" cy="1595786"/>
              <a:chOff x="2147654" y="5153141"/>
              <a:chExt cx="2238093" cy="1595786"/>
            </a:xfrm>
          </p:grpSpPr>
          <p:pic>
            <p:nvPicPr>
              <p:cNvPr id="701" name="Picture 700"/>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2147654" y="5153141"/>
                <a:ext cx="975495" cy="1298665"/>
              </a:xfrm>
              <a:prstGeom prst="rect">
                <a:avLst/>
              </a:prstGeom>
            </p:spPr>
          </p:pic>
          <p:sp>
            <p:nvSpPr>
              <p:cNvPr id="702" name="Rectangle 701"/>
              <p:cNvSpPr/>
              <p:nvPr/>
            </p:nvSpPr>
            <p:spPr>
              <a:xfrm>
                <a:off x="2651529" y="6441150"/>
                <a:ext cx="1595146" cy="307777"/>
              </a:xfrm>
              <a:prstGeom prst="rect">
                <a:avLst/>
              </a:prstGeom>
              <a:ln w="19050">
                <a:noFill/>
              </a:ln>
            </p:spPr>
            <p:txBody>
              <a:bodyPr wrap="squar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1118538" rtl="0" eaLnBrk="1" fontAlgn="base" latinLnBrk="0" hangingPunct="1">
                  <a:lnSpc>
                    <a:spcPct val="100000"/>
                  </a:lnSpc>
                  <a:spcBef>
                    <a:spcPts val="0"/>
                  </a:spcBef>
                  <a:spcAft>
                    <a:spcPct val="0"/>
                  </a:spcAft>
                  <a:buClrTx/>
                  <a:buSzTx/>
                  <a:buFontTx/>
                  <a:buNone/>
                  <a:tabLst/>
                  <a:defRPr/>
                </a:pPr>
                <a:r>
                  <a:rPr kumimoji="0" lang="en-US" sz="2000" b="0" i="0" u="none" strike="noStrike" kern="1200" cap="none" spc="0" normalizeH="0" baseline="0" noProof="0" dirty="0">
                    <a:ln>
                      <a:solidFill>
                        <a:srgbClr val="FFFFFF">
                          <a:alpha val="0"/>
                        </a:srgbClr>
                      </a:solidFill>
                    </a:ln>
                    <a:solidFill>
                      <a:srgbClr val="505050"/>
                    </a:solidFill>
                    <a:effectLst/>
                    <a:uLnTx/>
                    <a:uFillTx/>
                    <a:latin typeface="Segoe UI Light" panose="020B0502040204020203" pitchFamily="34" charset="0"/>
                    <a:ea typeface="+mn-ea"/>
                    <a:cs typeface="Segoe UI Light" panose="020B0502040204020203" pitchFamily="34" charset="0"/>
                  </a:rPr>
                  <a:t>On-Premises</a:t>
                </a:r>
              </a:p>
            </p:txBody>
          </p:sp>
          <p:grpSp>
            <p:nvGrpSpPr>
              <p:cNvPr id="703" name="Group 4"/>
              <p:cNvGrpSpPr>
                <a:grpSpLocks noChangeAspect="1"/>
              </p:cNvGrpSpPr>
              <p:nvPr/>
            </p:nvGrpSpPr>
            <p:grpSpPr bwMode="auto">
              <a:xfrm>
                <a:off x="3204647" y="5565653"/>
                <a:ext cx="1181100" cy="882650"/>
                <a:chOff x="2108" y="3767"/>
                <a:chExt cx="744" cy="556"/>
              </a:xfrm>
            </p:grpSpPr>
            <p:sp>
              <p:nvSpPr>
                <p:cNvPr id="704" name="AutoShape 3"/>
                <p:cNvSpPr>
                  <a:spLocks noChangeAspect="1" noChangeArrowheads="1" noTextEdit="1"/>
                </p:cNvSpPr>
                <p:nvPr/>
              </p:nvSpPr>
              <p:spPr bwMode="auto">
                <a:xfrm>
                  <a:off x="2108" y="3767"/>
                  <a:ext cx="744" cy="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05" name="Freeform 5"/>
                <p:cNvSpPr>
                  <a:spLocks/>
                </p:cNvSpPr>
                <p:nvPr/>
              </p:nvSpPr>
              <p:spPr bwMode="auto">
                <a:xfrm>
                  <a:off x="2369" y="3768"/>
                  <a:ext cx="221" cy="48"/>
                </a:xfrm>
                <a:custGeom>
                  <a:avLst/>
                  <a:gdLst>
                    <a:gd name="T0" fmla="*/ 404 w 404"/>
                    <a:gd name="T1" fmla="*/ 88 h 88"/>
                    <a:gd name="T2" fmla="*/ 323 w 404"/>
                    <a:gd name="T3" fmla="*/ 0 h 88"/>
                    <a:gd name="T4" fmla="*/ 81 w 404"/>
                    <a:gd name="T5" fmla="*/ 0 h 88"/>
                    <a:gd name="T6" fmla="*/ 0 w 404"/>
                    <a:gd name="T7" fmla="*/ 88 h 88"/>
                  </a:gdLst>
                  <a:ahLst/>
                  <a:cxnLst>
                    <a:cxn ang="0">
                      <a:pos x="T0" y="T1"/>
                    </a:cxn>
                    <a:cxn ang="0">
                      <a:pos x="T2" y="T3"/>
                    </a:cxn>
                    <a:cxn ang="0">
                      <a:pos x="T4" y="T5"/>
                    </a:cxn>
                    <a:cxn ang="0">
                      <a:pos x="T6" y="T7"/>
                    </a:cxn>
                  </a:cxnLst>
                  <a:rect l="0" t="0" r="r" b="b"/>
                  <a:pathLst>
                    <a:path w="404" h="88">
                      <a:moveTo>
                        <a:pt x="404" y="88"/>
                      </a:moveTo>
                      <a:cubicBezTo>
                        <a:pt x="404" y="39"/>
                        <a:pt x="368" y="0"/>
                        <a:pt x="323" y="0"/>
                      </a:cubicBezTo>
                      <a:cubicBezTo>
                        <a:pt x="81" y="0"/>
                        <a:pt x="81" y="0"/>
                        <a:pt x="81" y="0"/>
                      </a:cubicBezTo>
                      <a:cubicBezTo>
                        <a:pt x="36" y="0"/>
                        <a:pt x="0" y="39"/>
                        <a:pt x="0" y="88"/>
                      </a:cubicBezTo>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06" name="Freeform 6"/>
                <p:cNvSpPr>
                  <a:spLocks noEditPoints="1"/>
                </p:cNvSpPr>
                <p:nvPr/>
              </p:nvSpPr>
              <p:spPr bwMode="auto">
                <a:xfrm>
                  <a:off x="2371" y="4195"/>
                  <a:ext cx="217" cy="128"/>
                </a:xfrm>
                <a:custGeom>
                  <a:avLst/>
                  <a:gdLst>
                    <a:gd name="T0" fmla="*/ 0 w 396"/>
                    <a:gd name="T1" fmla="*/ 0 h 234"/>
                    <a:gd name="T2" fmla="*/ 0 w 396"/>
                    <a:gd name="T3" fmla="*/ 146 h 234"/>
                    <a:gd name="T4" fmla="*/ 88 w 396"/>
                    <a:gd name="T5" fmla="*/ 234 h 234"/>
                    <a:gd name="T6" fmla="*/ 308 w 396"/>
                    <a:gd name="T7" fmla="*/ 234 h 234"/>
                    <a:gd name="T8" fmla="*/ 396 w 396"/>
                    <a:gd name="T9" fmla="*/ 146 h 234"/>
                    <a:gd name="T10" fmla="*/ 396 w 396"/>
                    <a:gd name="T11" fmla="*/ 0 h 234"/>
                    <a:gd name="T12" fmla="*/ 0 w 396"/>
                    <a:gd name="T13" fmla="*/ 0 h 234"/>
                    <a:gd name="T14" fmla="*/ 198 w 396"/>
                    <a:gd name="T15" fmla="*/ 178 h 234"/>
                    <a:gd name="T16" fmla="*/ 137 w 396"/>
                    <a:gd name="T17" fmla="*/ 117 h 234"/>
                    <a:gd name="T18" fmla="*/ 198 w 396"/>
                    <a:gd name="T19" fmla="*/ 57 h 234"/>
                    <a:gd name="T20" fmla="*/ 259 w 396"/>
                    <a:gd name="T21" fmla="*/ 117 h 234"/>
                    <a:gd name="T22" fmla="*/ 198 w 396"/>
                    <a:gd name="T23" fmla="*/ 17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6" h="234">
                      <a:moveTo>
                        <a:pt x="0" y="0"/>
                      </a:moveTo>
                      <a:cubicBezTo>
                        <a:pt x="0" y="146"/>
                        <a:pt x="0" y="146"/>
                        <a:pt x="0" y="146"/>
                      </a:cubicBezTo>
                      <a:cubicBezTo>
                        <a:pt x="0" y="195"/>
                        <a:pt x="40" y="234"/>
                        <a:pt x="88" y="234"/>
                      </a:cubicBezTo>
                      <a:cubicBezTo>
                        <a:pt x="308" y="234"/>
                        <a:pt x="308" y="234"/>
                        <a:pt x="308" y="234"/>
                      </a:cubicBezTo>
                      <a:cubicBezTo>
                        <a:pt x="356" y="234"/>
                        <a:pt x="396" y="195"/>
                        <a:pt x="396" y="146"/>
                      </a:cubicBezTo>
                      <a:cubicBezTo>
                        <a:pt x="396" y="0"/>
                        <a:pt x="396" y="0"/>
                        <a:pt x="396" y="0"/>
                      </a:cubicBezTo>
                      <a:lnTo>
                        <a:pt x="0" y="0"/>
                      </a:lnTo>
                      <a:close/>
                      <a:moveTo>
                        <a:pt x="198" y="178"/>
                      </a:moveTo>
                      <a:cubicBezTo>
                        <a:pt x="165" y="178"/>
                        <a:pt x="137" y="151"/>
                        <a:pt x="137" y="117"/>
                      </a:cubicBezTo>
                      <a:cubicBezTo>
                        <a:pt x="137" y="84"/>
                        <a:pt x="165" y="57"/>
                        <a:pt x="198" y="57"/>
                      </a:cubicBezTo>
                      <a:cubicBezTo>
                        <a:pt x="231" y="57"/>
                        <a:pt x="259" y="84"/>
                        <a:pt x="259" y="117"/>
                      </a:cubicBezTo>
                      <a:cubicBezTo>
                        <a:pt x="259" y="151"/>
                        <a:pt x="231" y="178"/>
                        <a:pt x="198" y="178"/>
                      </a:cubicBez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07" name="Rectangle 7"/>
                <p:cNvSpPr>
                  <a:spLocks noChangeArrowheads="1"/>
                </p:cNvSpPr>
                <p:nvPr/>
              </p:nvSpPr>
              <p:spPr bwMode="auto">
                <a:xfrm>
                  <a:off x="2474" y="4247"/>
                  <a:ext cx="11" cy="25"/>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08" name="Rectangle 8"/>
                <p:cNvSpPr>
                  <a:spLocks noChangeArrowheads="1"/>
                </p:cNvSpPr>
                <p:nvPr/>
              </p:nvSpPr>
              <p:spPr bwMode="auto">
                <a:xfrm>
                  <a:off x="2371" y="3847"/>
                  <a:ext cx="217" cy="31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09" name="Freeform 9"/>
                <p:cNvSpPr>
                  <a:spLocks/>
                </p:cNvSpPr>
                <p:nvPr/>
              </p:nvSpPr>
              <p:spPr bwMode="auto">
                <a:xfrm>
                  <a:off x="2371" y="3847"/>
                  <a:ext cx="217" cy="317"/>
                </a:xfrm>
                <a:custGeom>
                  <a:avLst/>
                  <a:gdLst>
                    <a:gd name="T0" fmla="*/ 217 w 217"/>
                    <a:gd name="T1" fmla="*/ 0 h 317"/>
                    <a:gd name="T2" fmla="*/ 0 w 217"/>
                    <a:gd name="T3" fmla="*/ 317 h 317"/>
                    <a:gd name="T4" fmla="*/ 217 w 217"/>
                    <a:gd name="T5" fmla="*/ 317 h 317"/>
                    <a:gd name="T6" fmla="*/ 217 w 217"/>
                    <a:gd name="T7" fmla="*/ 0 h 317"/>
                  </a:gdLst>
                  <a:ahLst/>
                  <a:cxnLst>
                    <a:cxn ang="0">
                      <a:pos x="T0" y="T1"/>
                    </a:cxn>
                    <a:cxn ang="0">
                      <a:pos x="T2" y="T3"/>
                    </a:cxn>
                    <a:cxn ang="0">
                      <a:pos x="T4" y="T5"/>
                    </a:cxn>
                    <a:cxn ang="0">
                      <a:pos x="T6" y="T7"/>
                    </a:cxn>
                  </a:cxnLst>
                  <a:rect l="0" t="0" r="r" b="b"/>
                  <a:pathLst>
                    <a:path w="217" h="317">
                      <a:moveTo>
                        <a:pt x="217" y="0"/>
                      </a:moveTo>
                      <a:lnTo>
                        <a:pt x="0" y="317"/>
                      </a:lnTo>
                      <a:lnTo>
                        <a:pt x="217" y="317"/>
                      </a:lnTo>
                      <a:lnTo>
                        <a:pt x="217" y="0"/>
                      </a:ln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10" name="Rectangle 10"/>
                <p:cNvSpPr>
                  <a:spLocks noChangeArrowheads="1"/>
                </p:cNvSpPr>
                <p:nvPr/>
              </p:nvSpPr>
              <p:spPr bwMode="auto">
                <a:xfrm>
                  <a:off x="2451" y="3922"/>
                  <a:ext cx="57" cy="5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11" name="Rectangle 11"/>
                <p:cNvSpPr>
                  <a:spLocks noChangeArrowheads="1"/>
                </p:cNvSpPr>
                <p:nvPr/>
              </p:nvSpPr>
              <p:spPr bwMode="auto">
                <a:xfrm>
                  <a:off x="2428" y="4001"/>
                  <a:ext cx="36" cy="3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12" name="Rectangle 12"/>
                <p:cNvSpPr>
                  <a:spLocks noChangeArrowheads="1"/>
                </p:cNvSpPr>
                <p:nvPr/>
              </p:nvSpPr>
              <p:spPr bwMode="auto">
                <a:xfrm>
                  <a:off x="2495" y="4001"/>
                  <a:ext cx="36" cy="3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13" name="Rectangle 13"/>
                <p:cNvSpPr>
                  <a:spLocks noChangeArrowheads="1"/>
                </p:cNvSpPr>
                <p:nvPr/>
              </p:nvSpPr>
              <p:spPr bwMode="auto">
                <a:xfrm>
                  <a:off x="2395" y="4054"/>
                  <a:ext cx="36" cy="3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14" name="Rectangle 14"/>
                <p:cNvSpPr>
                  <a:spLocks noChangeArrowheads="1"/>
                </p:cNvSpPr>
                <p:nvPr/>
              </p:nvSpPr>
              <p:spPr bwMode="auto">
                <a:xfrm>
                  <a:off x="2463" y="4054"/>
                  <a:ext cx="35" cy="3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15" name="Rectangle 15"/>
                <p:cNvSpPr>
                  <a:spLocks noChangeArrowheads="1"/>
                </p:cNvSpPr>
                <p:nvPr/>
              </p:nvSpPr>
              <p:spPr bwMode="auto">
                <a:xfrm>
                  <a:off x="2528" y="4054"/>
                  <a:ext cx="36" cy="3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16" name="Line 16"/>
                <p:cNvSpPr>
                  <a:spLocks noChangeShapeType="1"/>
                </p:cNvSpPr>
                <p:nvPr/>
              </p:nvSpPr>
              <p:spPr bwMode="auto">
                <a:xfrm flipH="1">
                  <a:off x="2441" y="3972"/>
                  <a:ext cx="32" cy="37"/>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17" name="Line 17"/>
                <p:cNvSpPr>
                  <a:spLocks noChangeShapeType="1"/>
                </p:cNvSpPr>
                <p:nvPr/>
              </p:nvSpPr>
              <p:spPr bwMode="auto">
                <a:xfrm flipH="1">
                  <a:off x="2413" y="4026"/>
                  <a:ext cx="32" cy="37"/>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18" name="Line 18"/>
                <p:cNvSpPr>
                  <a:spLocks noChangeShapeType="1"/>
                </p:cNvSpPr>
                <p:nvPr/>
              </p:nvSpPr>
              <p:spPr bwMode="auto">
                <a:xfrm>
                  <a:off x="2487" y="3972"/>
                  <a:ext cx="32" cy="37"/>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19" name="Line 19"/>
                <p:cNvSpPr>
                  <a:spLocks noChangeShapeType="1"/>
                </p:cNvSpPr>
                <p:nvPr/>
              </p:nvSpPr>
              <p:spPr bwMode="auto">
                <a:xfrm>
                  <a:off x="2515" y="4026"/>
                  <a:ext cx="32" cy="37"/>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20" name="Line 20"/>
                <p:cNvSpPr>
                  <a:spLocks noChangeShapeType="1"/>
                </p:cNvSpPr>
                <p:nvPr/>
              </p:nvSpPr>
              <p:spPr bwMode="auto">
                <a:xfrm>
                  <a:off x="2448" y="4026"/>
                  <a:ext cx="33" cy="37"/>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21" name="Freeform 21"/>
                <p:cNvSpPr>
                  <a:spLocks/>
                </p:cNvSpPr>
                <p:nvPr/>
              </p:nvSpPr>
              <p:spPr bwMode="auto">
                <a:xfrm>
                  <a:off x="2631" y="3768"/>
                  <a:ext cx="221" cy="48"/>
                </a:xfrm>
                <a:custGeom>
                  <a:avLst/>
                  <a:gdLst>
                    <a:gd name="T0" fmla="*/ 404 w 404"/>
                    <a:gd name="T1" fmla="*/ 88 h 88"/>
                    <a:gd name="T2" fmla="*/ 324 w 404"/>
                    <a:gd name="T3" fmla="*/ 0 h 88"/>
                    <a:gd name="T4" fmla="*/ 81 w 404"/>
                    <a:gd name="T5" fmla="*/ 0 h 88"/>
                    <a:gd name="T6" fmla="*/ 0 w 404"/>
                    <a:gd name="T7" fmla="*/ 88 h 88"/>
                  </a:gdLst>
                  <a:ahLst/>
                  <a:cxnLst>
                    <a:cxn ang="0">
                      <a:pos x="T0" y="T1"/>
                    </a:cxn>
                    <a:cxn ang="0">
                      <a:pos x="T2" y="T3"/>
                    </a:cxn>
                    <a:cxn ang="0">
                      <a:pos x="T4" y="T5"/>
                    </a:cxn>
                    <a:cxn ang="0">
                      <a:pos x="T6" y="T7"/>
                    </a:cxn>
                  </a:cxnLst>
                  <a:rect l="0" t="0" r="r" b="b"/>
                  <a:pathLst>
                    <a:path w="404" h="88">
                      <a:moveTo>
                        <a:pt x="404" y="88"/>
                      </a:moveTo>
                      <a:cubicBezTo>
                        <a:pt x="404" y="39"/>
                        <a:pt x="368" y="0"/>
                        <a:pt x="324" y="0"/>
                      </a:cubicBezTo>
                      <a:cubicBezTo>
                        <a:pt x="81" y="0"/>
                        <a:pt x="81" y="0"/>
                        <a:pt x="81" y="0"/>
                      </a:cubicBezTo>
                      <a:cubicBezTo>
                        <a:pt x="36" y="0"/>
                        <a:pt x="0" y="39"/>
                        <a:pt x="0" y="88"/>
                      </a:cubicBezTo>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22" name="Freeform 22"/>
                <p:cNvSpPr>
                  <a:spLocks noEditPoints="1"/>
                </p:cNvSpPr>
                <p:nvPr/>
              </p:nvSpPr>
              <p:spPr bwMode="auto">
                <a:xfrm>
                  <a:off x="2633" y="4195"/>
                  <a:ext cx="216" cy="128"/>
                </a:xfrm>
                <a:custGeom>
                  <a:avLst/>
                  <a:gdLst>
                    <a:gd name="T0" fmla="*/ 0 w 396"/>
                    <a:gd name="T1" fmla="*/ 0 h 234"/>
                    <a:gd name="T2" fmla="*/ 0 w 396"/>
                    <a:gd name="T3" fmla="*/ 146 h 234"/>
                    <a:gd name="T4" fmla="*/ 88 w 396"/>
                    <a:gd name="T5" fmla="*/ 234 h 234"/>
                    <a:gd name="T6" fmla="*/ 308 w 396"/>
                    <a:gd name="T7" fmla="*/ 234 h 234"/>
                    <a:gd name="T8" fmla="*/ 396 w 396"/>
                    <a:gd name="T9" fmla="*/ 146 h 234"/>
                    <a:gd name="T10" fmla="*/ 396 w 396"/>
                    <a:gd name="T11" fmla="*/ 0 h 234"/>
                    <a:gd name="T12" fmla="*/ 0 w 396"/>
                    <a:gd name="T13" fmla="*/ 0 h 234"/>
                    <a:gd name="T14" fmla="*/ 198 w 396"/>
                    <a:gd name="T15" fmla="*/ 178 h 234"/>
                    <a:gd name="T16" fmla="*/ 138 w 396"/>
                    <a:gd name="T17" fmla="*/ 117 h 234"/>
                    <a:gd name="T18" fmla="*/ 198 w 396"/>
                    <a:gd name="T19" fmla="*/ 57 h 234"/>
                    <a:gd name="T20" fmla="*/ 259 w 396"/>
                    <a:gd name="T21" fmla="*/ 117 h 234"/>
                    <a:gd name="T22" fmla="*/ 198 w 396"/>
                    <a:gd name="T23" fmla="*/ 17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6" h="234">
                      <a:moveTo>
                        <a:pt x="0" y="0"/>
                      </a:moveTo>
                      <a:cubicBezTo>
                        <a:pt x="0" y="146"/>
                        <a:pt x="0" y="146"/>
                        <a:pt x="0" y="146"/>
                      </a:cubicBezTo>
                      <a:cubicBezTo>
                        <a:pt x="0" y="195"/>
                        <a:pt x="40" y="234"/>
                        <a:pt x="88" y="234"/>
                      </a:cubicBezTo>
                      <a:cubicBezTo>
                        <a:pt x="308" y="234"/>
                        <a:pt x="308" y="234"/>
                        <a:pt x="308" y="234"/>
                      </a:cubicBezTo>
                      <a:cubicBezTo>
                        <a:pt x="356" y="234"/>
                        <a:pt x="396" y="195"/>
                        <a:pt x="396" y="146"/>
                      </a:cubicBezTo>
                      <a:cubicBezTo>
                        <a:pt x="396" y="0"/>
                        <a:pt x="396" y="0"/>
                        <a:pt x="396" y="0"/>
                      </a:cubicBezTo>
                      <a:lnTo>
                        <a:pt x="0" y="0"/>
                      </a:lnTo>
                      <a:close/>
                      <a:moveTo>
                        <a:pt x="198" y="178"/>
                      </a:moveTo>
                      <a:cubicBezTo>
                        <a:pt x="165" y="178"/>
                        <a:pt x="138" y="151"/>
                        <a:pt x="138" y="117"/>
                      </a:cubicBezTo>
                      <a:cubicBezTo>
                        <a:pt x="138" y="84"/>
                        <a:pt x="165" y="57"/>
                        <a:pt x="198" y="57"/>
                      </a:cubicBezTo>
                      <a:cubicBezTo>
                        <a:pt x="232" y="57"/>
                        <a:pt x="259" y="84"/>
                        <a:pt x="259" y="117"/>
                      </a:cubicBezTo>
                      <a:cubicBezTo>
                        <a:pt x="259" y="151"/>
                        <a:pt x="232" y="178"/>
                        <a:pt x="198" y="178"/>
                      </a:cubicBez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23" name="Rectangle 23"/>
                <p:cNvSpPr>
                  <a:spLocks noChangeArrowheads="1"/>
                </p:cNvSpPr>
                <p:nvPr/>
              </p:nvSpPr>
              <p:spPr bwMode="auto">
                <a:xfrm>
                  <a:off x="2736" y="4247"/>
                  <a:ext cx="11" cy="25"/>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24" name="Rectangle 24"/>
                <p:cNvSpPr>
                  <a:spLocks noChangeArrowheads="1"/>
                </p:cNvSpPr>
                <p:nvPr/>
              </p:nvSpPr>
              <p:spPr bwMode="auto">
                <a:xfrm>
                  <a:off x="2633" y="3847"/>
                  <a:ext cx="216" cy="31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25" name="Freeform 25"/>
                <p:cNvSpPr>
                  <a:spLocks/>
                </p:cNvSpPr>
                <p:nvPr/>
              </p:nvSpPr>
              <p:spPr bwMode="auto">
                <a:xfrm>
                  <a:off x="2633" y="3847"/>
                  <a:ext cx="216" cy="317"/>
                </a:xfrm>
                <a:custGeom>
                  <a:avLst/>
                  <a:gdLst>
                    <a:gd name="T0" fmla="*/ 216 w 216"/>
                    <a:gd name="T1" fmla="*/ 0 h 317"/>
                    <a:gd name="T2" fmla="*/ 0 w 216"/>
                    <a:gd name="T3" fmla="*/ 317 h 317"/>
                    <a:gd name="T4" fmla="*/ 216 w 216"/>
                    <a:gd name="T5" fmla="*/ 317 h 317"/>
                    <a:gd name="T6" fmla="*/ 216 w 216"/>
                    <a:gd name="T7" fmla="*/ 0 h 317"/>
                  </a:gdLst>
                  <a:ahLst/>
                  <a:cxnLst>
                    <a:cxn ang="0">
                      <a:pos x="T0" y="T1"/>
                    </a:cxn>
                    <a:cxn ang="0">
                      <a:pos x="T2" y="T3"/>
                    </a:cxn>
                    <a:cxn ang="0">
                      <a:pos x="T4" y="T5"/>
                    </a:cxn>
                    <a:cxn ang="0">
                      <a:pos x="T6" y="T7"/>
                    </a:cxn>
                  </a:cxnLst>
                  <a:rect l="0" t="0" r="r" b="b"/>
                  <a:pathLst>
                    <a:path w="216" h="317">
                      <a:moveTo>
                        <a:pt x="216" y="0"/>
                      </a:moveTo>
                      <a:lnTo>
                        <a:pt x="0" y="317"/>
                      </a:lnTo>
                      <a:lnTo>
                        <a:pt x="216" y="317"/>
                      </a:lnTo>
                      <a:lnTo>
                        <a:pt x="216" y="0"/>
                      </a:ln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26" name="Freeform 26"/>
                <p:cNvSpPr>
                  <a:spLocks noEditPoints="1"/>
                </p:cNvSpPr>
                <p:nvPr/>
              </p:nvSpPr>
              <p:spPr bwMode="auto">
                <a:xfrm>
                  <a:off x="2724" y="3976"/>
                  <a:ext cx="93" cy="93"/>
                </a:xfrm>
                <a:custGeom>
                  <a:avLst/>
                  <a:gdLst>
                    <a:gd name="T0" fmla="*/ 84 w 169"/>
                    <a:gd name="T1" fmla="*/ 0 h 170"/>
                    <a:gd name="T2" fmla="*/ 0 w 169"/>
                    <a:gd name="T3" fmla="*/ 85 h 170"/>
                    <a:gd name="T4" fmla="*/ 84 w 169"/>
                    <a:gd name="T5" fmla="*/ 170 h 170"/>
                    <a:gd name="T6" fmla="*/ 169 w 169"/>
                    <a:gd name="T7" fmla="*/ 85 h 170"/>
                    <a:gd name="T8" fmla="*/ 84 w 169"/>
                    <a:gd name="T9" fmla="*/ 0 h 170"/>
                    <a:gd name="T10" fmla="*/ 84 w 169"/>
                    <a:gd name="T11" fmla="*/ 116 h 170"/>
                    <a:gd name="T12" fmla="*/ 54 w 169"/>
                    <a:gd name="T13" fmla="*/ 85 h 170"/>
                    <a:gd name="T14" fmla="*/ 84 w 169"/>
                    <a:gd name="T15" fmla="*/ 54 h 170"/>
                    <a:gd name="T16" fmla="*/ 115 w 169"/>
                    <a:gd name="T17" fmla="*/ 85 h 170"/>
                    <a:gd name="T18" fmla="*/ 84 w 169"/>
                    <a:gd name="T19" fmla="*/ 11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170">
                      <a:moveTo>
                        <a:pt x="84" y="0"/>
                      </a:moveTo>
                      <a:cubicBezTo>
                        <a:pt x="38" y="0"/>
                        <a:pt x="0" y="38"/>
                        <a:pt x="0" y="85"/>
                      </a:cubicBezTo>
                      <a:cubicBezTo>
                        <a:pt x="0" y="132"/>
                        <a:pt x="38" y="170"/>
                        <a:pt x="84" y="170"/>
                      </a:cubicBezTo>
                      <a:cubicBezTo>
                        <a:pt x="131" y="170"/>
                        <a:pt x="169" y="132"/>
                        <a:pt x="169" y="85"/>
                      </a:cubicBezTo>
                      <a:cubicBezTo>
                        <a:pt x="169" y="38"/>
                        <a:pt x="131" y="0"/>
                        <a:pt x="84" y="0"/>
                      </a:cubicBezTo>
                      <a:close/>
                      <a:moveTo>
                        <a:pt x="84" y="116"/>
                      </a:moveTo>
                      <a:cubicBezTo>
                        <a:pt x="68" y="116"/>
                        <a:pt x="54" y="102"/>
                        <a:pt x="54" y="85"/>
                      </a:cubicBezTo>
                      <a:cubicBezTo>
                        <a:pt x="54" y="68"/>
                        <a:pt x="68" y="54"/>
                        <a:pt x="84" y="54"/>
                      </a:cubicBezTo>
                      <a:cubicBezTo>
                        <a:pt x="101" y="54"/>
                        <a:pt x="115" y="68"/>
                        <a:pt x="115" y="85"/>
                      </a:cubicBezTo>
                      <a:cubicBezTo>
                        <a:pt x="115" y="102"/>
                        <a:pt x="101" y="116"/>
                        <a:pt x="84" y="11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27" name="Freeform 27"/>
                <p:cNvSpPr>
                  <a:spLocks/>
                </p:cNvSpPr>
                <p:nvPr/>
              </p:nvSpPr>
              <p:spPr bwMode="auto">
                <a:xfrm>
                  <a:off x="2666" y="3943"/>
                  <a:ext cx="104" cy="38"/>
                </a:xfrm>
                <a:custGeom>
                  <a:avLst/>
                  <a:gdLst>
                    <a:gd name="T0" fmla="*/ 191 w 191"/>
                    <a:gd name="T1" fmla="*/ 8 h 69"/>
                    <a:gd name="T2" fmla="*/ 191 w 191"/>
                    <a:gd name="T3" fmla="*/ 42 h 69"/>
                    <a:gd name="T4" fmla="*/ 125 w 191"/>
                    <a:gd name="T5" fmla="*/ 69 h 69"/>
                    <a:gd name="T6" fmla="*/ 0 w 191"/>
                    <a:gd name="T7" fmla="*/ 69 h 69"/>
                    <a:gd name="T8" fmla="*/ 0 w 191"/>
                    <a:gd name="T9" fmla="*/ 10 h 69"/>
                    <a:gd name="T10" fmla="*/ 53 w 191"/>
                    <a:gd name="T11" fmla="*/ 10 h 69"/>
                    <a:gd name="T12" fmla="*/ 53 w 191"/>
                    <a:gd name="T13" fmla="*/ 0 h 69"/>
                    <a:gd name="T14" fmla="*/ 139 w 191"/>
                    <a:gd name="T15" fmla="*/ 0 h 69"/>
                    <a:gd name="T16" fmla="*/ 139 w 191"/>
                    <a:gd name="T17" fmla="*/ 9 h 69"/>
                    <a:gd name="T18" fmla="*/ 191 w 191"/>
                    <a:gd name="T19"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1" h="69">
                      <a:moveTo>
                        <a:pt x="191" y="8"/>
                      </a:moveTo>
                      <a:cubicBezTo>
                        <a:pt x="191" y="42"/>
                        <a:pt x="191" y="42"/>
                        <a:pt x="191" y="42"/>
                      </a:cubicBezTo>
                      <a:cubicBezTo>
                        <a:pt x="191" y="42"/>
                        <a:pt x="151" y="43"/>
                        <a:pt x="125" y="69"/>
                      </a:cubicBezTo>
                      <a:cubicBezTo>
                        <a:pt x="0" y="69"/>
                        <a:pt x="0" y="69"/>
                        <a:pt x="0" y="69"/>
                      </a:cubicBezTo>
                      <a:cubicBezTo>
                        <a:pt x="0" y="10"/>
                        <a:pt x="0" y="10"/>
                        <a:pt x="0" y="10"/>
                      </a:cubicBezTo>
                      <a:cubicBezTo>
                        <a:pt x="53" y="10"/>
                        <a:pt x="53" y="10"/>
                        <a:pt x="53" y="10"/>
                      </a:cubicBezTo>
                      <a:cubicBezTo>
                        <a:pt x="53" y="0"/>
                        <a:pt x="53" y="0"/>
                        <a:pt x="53" y="0"/>
                      </a:cubicBezTo>
                      <a:cubicBezTo>
                        <a:pt x="139" y="0"/>
                        <a:pt x="139" y="0"/>
                        <a:pt x="139" y="0"/>
                      </a:cubicBezTo>
                      <a:cubicBezTo>
                        <a:pt x="139" y="9"/>
                        <a:pt x="139" y="9"/>
                        <a:pt x="139" y="9"/>
                      </a:cubicBezTo>
                      <a:lnTo>
                        <a:pt x="191" y="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28" name="Freeform 28"/>
                <p:cNvSpPr>
                  <a:spLocks/>
                </p:cNvSpPr>
                <p:nvPr/>
              </p:nvSpPr>
              <p:spPr bwMode="auto">
                <a:xfrm>
                  <a:off x="2666" y="3987"/>
                  <a:ext cx="62" cy="37"/>
                </a:xfrm>
                <a:custGeom>
                  <a:avLst/>
                  <a:gdLst>
                    <a:gd name="T0" fmla="*/ 113 w 113"/>
                    <a:gd name="T1" fmla="*/ 0 h 68"/>
                    <a:gd name="T2" fmla="*/ 89 w 113"/>
                    <a:gd name="T3" fmla="*/ 68 h 68"/>
                    <a:gd name="T4" fmla="*/ 0 w 113"/>
                    <a:gd name="T5" fmla="*/ 68 h 68"/>
                    <a:gd name="T6" fmla="*/ 0 w 113"/>
                    <a:gd name="T7" fmla="*/ 10 h 68"/>
                    <a:gd name="T8" fmla="*/ 57 w 113"/>
                    <a:gd name="T9" fmla="*/ 10 h 68"/>
                    <a:gd name="T10" fmla="*/ 57 w 113"/>
                    <a:gd name="T11" fmla="*/ 0 h 68"/>
                    <a:gd name="T12" fmla="*/ 113 w 113"/>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113" h="68">
                      <a:moveTo>
                        <a:pt x="113" y="0"/>
                      </a:moveTo>
                      <a:cubicBezTo>
                        <a:pt x="113" y="0"/>
                        <a:pt x="89" y="20"/>
                        <a:pt x="89" y="68"/>
                      </a:cubicBezTo>
                      <a:cubicBezTo>
                        <a:pt x="0" y="68"/>
                        <a:pt x="0" y="68"/>
                        <a:pt x="0" y="68"/>
                      </a:cubicBezTo>
                      <a:cubicBezTo>
                        <a:pt x="0" y="10"/>
                        <a:pt x="0" y="10"/>
                        <a:pt x="0" y="10"/>
                      </a:cubicBezTo>
                      <a:cubicBezTo>
                        <a:pt x="57" y="10"/>
                        <a:pt x="57" y="10"/>
                        <a:pt x="57" y="10"/>
                      </a:cubicBezTo>
                      <a:cubicBezTo>
                        <a:pt x="57" y="0"/>
                        <a:pt x="57" y="0"/>
                        <a:pt x="57" y="0"/>
                      </a:cubicBezTo>
                      <a:lnTo>
                        <a:pt x="113"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29" name="Freeform 29"/>
                <p:cNvSpPr>
                  <a:spLocks/>
                </p:cNvSpPr>
                <p:nvPr/>
              </p:nvSpPr>
              <p:spPr bwMode="auto">
                <a:xfrm>
                  <a:off x="2666" y="4029"/>
                  <a:ext cx="71" cy="40"/>
                </a:xfrm>
                <a:custGeom>
                  <a:avLst/>
                  <a:gdLst>
                    <a:gd name="T0" fmla="*/ 89 w 131"/>
                    <a:gd name="T1" fmla="*/ 0 h 72"/>
                    <a:gd name="T2" fmla="*/ 131 w 131"/>
                    <a:gd name="T3" fmla="*/ 72 h 72"/>
                    <a:gd name="T4" fmla="*/ 0 w 131"/>
                    <a:gd name="T5" fmla="*/ 72 h 72"/>
                    <a:gd name="T6" fmla="*/ 0 w 131"/>
                    <a:gd name="T7" fmla="*/ 10 h 72"/>
                    <a:gd name="T8" fmla="*/ 52 w 131"/>
                    <a:gd name="T9" fmla="*/ 10 h 72"/>
                    <a:gd name="T10" fmla="*/ 52 w 131"/>
                    <a:gd name="T11" fmla="*/ 0 h 72"/>
                    <a:gd name="T12" fmla="*/ 89 w 131"/>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131" h="72">
                      <a:moveTo>
                        <a:pt x="89" y="0"/>
                      </a:moveTo>
                      <a:cubicBezTo>
                        <a:pt x="89" y="0"/>
                        <a:pt x="88" y="39"/>
                        <a:pt x="131" y="72"/>
                      </a:cubicBezTo>
                      <a:cubicBezTo>
                        <a:pt x="0" y="72"/>
                        <a:pt x="0" y="72"/>
                        <a:pt x="0" y="72"/>
                      </a:cubicBezTo>
                      <a:cubicBezTo>
                        <a:pt x="0" y="10"/>
                        <a:pt x="0" y="10"/>
                        <a:pt x="0" y="10"/>
                      </a:cubicBezTo>
                      <a:cubicBezTo>
                        <a:pt x="52" y="10"/>
                        <a:pt x="52" y="10"/>
                        <a:pt x="52" y="10"/>
                      </a:cubicBezTo>
                      <a:cubicBezTo>
                        <a:pt x="52" y="0"/>
                        <a:pt x="52" y="0"/>
                        <a:pt x="52" y="0"/>
                      </a:cubicBezTo>
                      <a:lnTo>
                        <a:pt x="8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30" name="Freeform 30"/>
                <p:cNvSpPr>
                  <a:spLocks/>
                </p:cNvSpPr>
                <p:nvPr/>
              </p:nvSpPr>
              <p:spPr bwMode="auto">
                <a:xfrm>
                  <a:off x="2108" y="3768"/>
                  <a:ext cx="221" cy="48"/>
                </a:xfrm>
                <a:custGeom>
                  <a:avLst/>
                  <a:gdLst>
                    <a:gd name="T0" fmla="*/ 404 w 404"/>
                    <a:gd name="T1" fmla="*/ 88 h 88"/>
                    <a:gd name="T2" fmla="*/ 323 w 404"/>
                    <a:gd name="T3" fmla="*/ 0 h 88"/>
                    <a:gd name="T4" fmla="*/ 80 w 404"/>
                    <a:gd name="T5" fmla="*/ 0 h 88"/>
                    <a:gd name="T6" fmla="*/ 0 w 404"/>
                    <a:gd name="T7" fmla="*/ 88 h 88"/>
                  </a:gdLst>
                  <a:ahLst/>
                  <a:cxnLst>
                    <a:cxn ang="0">
                      <a:pos x="T0" y="T1"/>
                    </a:cxn>
                    <a:cxn ang="0">
                      <a:pos x="T2" y="T3"/>
                    </a:cxn>
                    <a:cxn ang="0">
                      <a:pos x="T4" y="T5"/>
                    </a:cxn>
                    <a:cxn ang="0">
                      <a:pos x="T6" y="T7"/>
                    </a:cxn>
                  </a:cxnLst>
                  <a:rect l="0" t="0" r="r" b="b"/>
                  <a:pathLst>
                    <a:path w="404" h="88">
                      <a:moveTo>
                        <a:pt x="404" y="88"/>
                      </a:moveTo>
                      <a:cubicBezTo>
                        <a:pt x="404" y="39"/>
                        <a:pt x="368" y="0"/>
                        <a:pt x="323" y="0"/>
                      </a:cubicBezTo>
                      <a:cubicBezTo>
                        <a:pt x="80" y="0"/>
                        <a:pt x="80" y="0"/>
                        <a:pt x="80" y="0"/>
                      </a:cubicBezTo>
                      <a:cubicBezTo>
                        <a:pt x="36" y="0"/>
                        <a:pt x="0" y="39"/>
                        <a:pt x="0" y="88"/>
                      </a:cubicBezTo>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31" name="Freeform 31"/>
                <p:cNvSpPr>
                  <a:spLocks noEditPoints="1"/>
                </p:cNvSpPr>
                <p:nvPr/>
              </p:nvSpPr>
              <p:spPr bwMode="auto">
                <a:xfrm>
                  <a:off x="2110" y="4195"/>
                  <a:ext cx="217" cy="128"/>
                </a:xfrm>
                <a:custGeom>
                  <a:avLst/>
                  <a:gdLst>
                    <a:gd name="T0" fmla="*/ 0 w 396"/>
                    <a:gd name="T1" fmla="*/ 0 h 234"/>
                    <a:gd name="T2" fmla="*/ 0 w 396"/>
                    <a:gd name="T3" fmla="*/ 146 h 234"/>
                    <a:gd name="T4" fmla="*/ 88 w 396"/>
                    <a:gd name="T5" fmla="*/ 234 h 234"/>
                    <a:gd name="T6" fmla="*/ 308 w 396"/>
                    <a:gd name="T7" fmla="*/ 234 h 234"/>
                    <a:gd name="T8" fmla="*/ 396 w 396"/>
                    <a:gd name="T9" fmla="*/ 146 h 234"/>
                    <a:gd name="T10" fmla="*/ 396 w 396"/>
                    <a:gd name="T11" fmla="*/ 0 h 234"/>
                    <a:gd name="T12" fmla="*/ 0 w 396"/>
                    <a:gd name="T13" fmla="*/ 0 h 234"/>
                    <a:gd name="T14" fmla="*/ 198 w 396"/>
                    <a:gd name="T15" fmla="*/ 178 h 234"/>
                    <a:gd name="T16" fmla="*/ 137 w 396"/>
                    <a:gd name="T17" fmla="*/ 117 h 234"/>
                    <a:gd name="T18" fmla="*/ 198 w 396"/>
                    <a:gd name="T19" fmla="*/ 57 h 234"/>
                    <a:gd name="T20" fmla="*/ 258 w 396"/>
                    <a:gd name="T21" fmla="*/ 117 h 234"/>
                    <a:gd name="T22" fmla="*/ 198 w 396"/>
                    <a:gd name="T23" fmla="*/ 17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6" h="234">
                      <a:moveTo>
                        <a:pt x="0" y="0"/>
                      </a:moveTo>
                      <a:cubicBezTo>
                        <a:pt x="0" y="146"/>
                        <a:pt x="0" y="146"/>
                        <a:pt x="0" y="146"/>
                      </a:cubicBezTo>
                      <a:cubicBezTo>
                        <a:pt x="0" y="195"/>
                        <a:pt x="39" y="234"/>
                        <a:pt x="88" y="234"/>
                      </a:cubicBezTo>
                      <a:cubicBezTo>
                        <a:pt x="308" y="234"/>
                        <a:pt x="308" y="234"/>
                        <a:pt x="308" y="234"/>
                      </a:cubicBezTo>
                      <a:cubicBezTo>
                        <a:pt x="356" y="234"/>
                        <a:pt x="396" y="195"/>
                        <a:pt x="396" y="146"/>
                      </a:cubicBezTo>
                      <a:cubicBezTo>
                        <a:pt x="396" y="0"/>
                        <a:pt x="396" y="0"/>
                        <a:pt x="396" y="0"/>
                      </a:cubicBezTo>
                      <a:lnTo>
                        <a:pt x="0" y="0"/>
                      </a:lnTo>
                      <a:close/>
                      <a:moveTo>
                        <a:pt x="198" y="178"/>
                      </a:moveTo>
                      <a:cubicBezTo>
                        <a:pt x="164" y="178"/>
                        <a:pt x="137" y="151"/>
                        <a:pt x="137" y="117"/>
                      </a:cubicBezTo>
                      <a:cubicBezTo>
                        <a:pt x="137" y="84"/>
                        <a:pt x="164" y="57"/>
                        <a:pt x="198" y="57"/>
                      </a:cubicBezTo>
                      <a:cubicBezTo>
                        <a:pt x="231" y="57"/>
                        <a:pt x="258" y="84"/>
                        <a:pt x="258" y="117"/>
                      </a:cubicBezTo>
                      <a:cubicBezTo>
                        <a:pt x="258" y="151"/>
                        <a:pt x="231" y="178"/>
                        <a:pt x="198" y="178"/>
                      </a:cubicBez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32" name="Rectangle 32"/>
                <p:cNvSpPr>
                  <a:spLocks noChangeArrowheads="1"/>
                </p:cNvSpPr>
                <p:nvPr/>
              </p:nvSpPr>
              <p:spPr bwMode="auto">
                <a:xfrm>
                  <a:off x="2212" y="4247"/>
                  <a:ext cx="12" cy="25"/>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33" name="Rectangle 33"/>
                <p:cNvSpPr>
                  <a:spLocks noChangeArrowheads="1"/>
                </p:cNvSpPr>
                <p:nvPr/>
              </p:nvSpPr>
              <p:spPr bwMode="auto">
                <a:xfrm>
                  <a:off x="2110" y="3847"/>
                  <a:ext cx="217" cy="31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34" name="Freeform 34"/>
                <p:cNvSpPr>
                  <a:spLocks/>
                </p:cNvSpPr>
                <p:nvPr/>
              </p:nvSpPr>
              <p:spPr bwMode="auto">
                <a:xfrm>
                  <a:off x="2110" y="3847"/>
                  <a:ext cx="217" cy="317"/>
                </a:xfrm>
                <a:custGeom>
                  <a:avLst/>
                  <a:gdLst>
                    <a:gd name="T0" fmla="*/ 217 w 217"/>
                    <a:gd name="T1" fmla="*/ 0 h 317"/>
                    <a:gd name="T2" fmla="*/ 0 w 217"/>
                    <a:gd name="T3" fmla="*/ 317 h 317"/>
                    <a:gd name="T4" fmla="*/ 217 w 217"/>
                    <a:gd name="T5" fmla="*/ 317 h 317"/>
                    <a:gd name="T6" fmla="*/ 217 w 217"/>
                    <a:gd name="T7" fmla="*/ 0 h 317"/>
                  </a:gdLst>
                  <a:ahLst/>
                  <a:cxnLst>
                    <a:cxn ang="0">
                      <a:pos x="T0" y="T1"/>
                    </a:cxn>
                    <a:cxn ang="0">
                      <a:pos x="T2" y="T3"/>
                    </a:cxn>
                    <a:cxn ang="0">
                      <a:pos x="T4" y="T5"/>
                    </a:cxn>
                    <a:cxn ang="0">
                      <a:pos x="T6" y="T7"/>
                    </a:cxn>
                  </a:cxnLst>
                  <a:rect l="0" t="0" r="r" b="b"/>
                  <a:pathLst>
                    <a:path w="217" h="317">
                      <a:moveTo>
                        <a:pt x="217" y="0"/>
                      </a:moveTo>
                      <a:lnTo>
                        <a:pt x="0" y="317"/>
                      </a:lnTo>
                      <a:lnTo>
                        <a:pt x="217" y="317"/>
                      </a:lnTo>
                      <a:lnTo>
                        <a:pt x="217" y="0"/>
                      </a:ln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35" name="Freeform 35"/>
                <p:cNvSpPr>
                  <a:spLocks/>
                </p:cNvSpPr>
                <p:nvPr/>
              </p:nvSpPr>
              <p:spPr bwMode="auto">
                <a:xfrm>
                  <a:off x="2140" y="3978"/>
                  <a:ext cx="158" cy="78"/>
                </a:xfrm>
                <a:custGeom>
                  <a:avLst/>
                  <a:gdLst>
                    <a:gd name="T0" fmla="*/ 0 w 158"/>
                    <a:gd name="T1" fmla="*/ 0 h 78"/>
                    <a:gd name="T2" fmla="*/ 79 w 158"/>
                    <a:gd name="T3" fmla="*/ 54 h 78"/>
                    <a:gd name="T4" fmla="*/ 158 w 158"/>
                    <a:gd name="T5" fmla="*/ 0 h 78"/>
                    <a:gd name="T6" fmla="*/ 158 w 158"/>
                    <a:gd name="T7" fmla="*/ 78 h 78"/>
                    <a:gd name="T8" fmla="*/ 0 w 158"/>
                    <a:gd name="T9" fmla="*/ 78 h 78"/>
                    <a:gd name="T10" fmla="*/ 0 w 158"/>
                    <a:gd name="T11" fmla="*/ 0 h 78"/>
                  </a:gdLst>
                  <a:ahLst/>
                  <a:cxnLst>
                    <a:cxn ang="0">
                      <a:pos x="T0" y="T1"/>
                    </a:cxn>
                    <a:cxn ang="0">
                      <a:pos x="T2" y="T3"/>
                    </a:cxn>
                    <a:cxn ang="0">
                      <a:pos x="T4" y="T5"/>
                    </a:cxn>
                    <a:cxn ang="0">
                      <a:pos x="T6" y="T7"/>
                    </a:cxn>
                    <a:cxn ang="0">
                      <a:pos x="T8" y="T9"/>
                    </a:cxn>
                    <a:cxn ang="0">
                      <a:pos x="T10" y="T11"/>
                    </a:cxn>
                  </a:cxnLst>
                  <a:rect l="0" t="0" r="r" b="b"/>
                  <a:pathLst>
                    <a:path w="158" h="78">
                      <a:moveTo>
                        <a:pt x="0" y="0"/>
                      </a:moveTo>
                      <a:lnTo>
                        <a:pt x="79" y="54"/>
                      </a:lnTo>
                      <a:lnTo>
                        <a:pt x="158" y="0"/>
                      </a:lnTo>
                      <a:lnTo>
                        <a:pt x="158" y="78"/>
                      </a:lnTo>
                      <a:lnTo>
                        <a:pt x="0" y="78"/>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36" name="Freeform 36"/>
                <p:cNvSpPr>
                  <a:spLocks/>
                </p:cNvSpPr>
                <p:nvPr/>
              </p:nvSpPr>
              <p:spPr bwMode="auto">
                <a:xfrm>
                  <a:off x="2139" y="3956"/>
                  <a:ext cx="159" cy="60"/>
                </a:xfrm>
                <a:custGeom>
                  <a:avLst/>
                  <a:gdLst>
                    <a:gd name="T0" fmla="*/ 0 w 159"/>
                    <a:gd name="T1" fmla="*/ 5 h 60"/>
                    <a:gd name="T2" fmla="*/ 4 w 159"/>
                    <a:gd name="T3" fmla="*/ 0 h 60"/>
                    <a:gd name="T4" fmla="*/ 155 w 159"/>
                    <a:gd name="T5" fmla="*/ 0 h 60"/>
                    <a:gd name="T6" fmla="*/ 159 w 159"/>
                    <a:gd name="T7" fmla="*/ 5 h 60"/>
                    <a:gd name="T8" fmla="*/ 80 w 159"/>
                    <a:gd name="T9" fmla="*/ 60 h 60"/>
                    <a:gd name="T10" fmla="*/ 0 w 159"/>
                    <a:gd name="T11" fmla="*/ 5 h 60"/>
                  </a:gdLst>
                  <a:ahLst/>
                  <a:cxnLst>
                    <a:cxn ang="0">
                      <a:pos x="T0" y="T1"/>
                    </a:cxn>
                    <a:cxn ang="0">
                      <a:pos x="T2" y="T3"/>
                    </a:cxn>
                    <a:cxn ang="0">
                      <a:pos x="T4" y="T5"/>
                    </a:cxn>
                    <a:cxn ang="0">
                      <a:pos x="T6" y="T7"/>
                    </a:cxn>
                    <a:cxn ang="0">
                      <a:pos x="T8" y="T9"/>
                    </a:cxn>
                    <a:cxn ang="0">
                      <a:pos x="T10" y="T11"/>
                    </a:cxn>
                  </a:cxnLst>
                  <a:rect l="0" t="0" r="r" b="b"/>
                  <a:pathLst>
                    <a:path w="159" h="60">
                      <a:moveTo>
                        <a:pt x="0" y="5"/>
                      </a:moveTo>
                      <a:lnTo>
                        <a:pt x="4" y="0"/>
                      </a:lnTo>
                      <a:lnTo>
                        <a:pt x="155" y="0"/>
                      </a:lnTo>
                      <a:lnTo>
                        <a:pt x="159" y="5"/>
                      </a:lnTo>
                      <a:lnTo>
                        <a:pt x="80" y="60"/>
                      </a:lnTo>
                      <a:lnTo>
                        <a:pt x="0"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grpSp>
          <p:nvGrpSpPr>
            <p:cNvPr id="642" name="Group 641"/>
            <p:cNvGrpSpPr/>
            <p:nvPr/>
          </p:nvGrpSpPr>
          <p:grpSpPr>
            <a:xfrm>
              <a:off x="4443325" y="5533487"/>
              <a:ext cx="7146481" cy="1254517"/>
              <a:chOff x="4443325" y="5533487"/>
              <a:chExt cx="7146481" cy="1254517"/>
            </a:xfrm>
          </p:grpSpPr>
          <p:sp>
            <p:nvSpPr>
              <p:cNvPr id="643" name="Rectangle 642"/>
              <p:cNvSpPr/>
              <p:nvPr/>
            </p:nvSpPr>
            <p:spPr>
              <a:xfrm>
                <a:off x="9905430" y="6480227"/>
                <a:ext cx="1684376" cy="307777"/>
              </a:xfrm>
              <a:prstGeom prst="rect">
                <a:avLst/>
              </a:prstGeom>
              <a:ln w="19050">
                <a:noFill/>
              </a:ln>
            </p:spPr>
            <p:txBody>
              <a:bodyPr wrap="squar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1118538" rtl="0" eaLnBrk="1" fontAlgn="base" latinLnBrk="0" hangingPunct="1">
                  <a:lnSpc>
                    <a:spcPct val="100000"/>
                  </a:lnSpc>
                  <a:spcBef>
                    <a:spcPts val="0"/>
                  </a:spcBef>
                  <a:spcAft>
                    <a:spcPct val="0"/>
                  </a:spcAft>
                  <a:buClrTx/>
                  <a:buSzTx/>
                  <a:buFontTx/>
                  <a:buNone/>
                  <a:tabLst/>
                  <a:defRPr/>
                </a:pPr>
                <a:r>
                  <a:rPr kumimoji="0" lang="en-US" sz="2000" b="0" i="0" u="none" strike="noStrike" kern="1200" cap="none" spc="0" normalizeH="0" baseline="0" noProof="0" dirty="0">
                    <a:ln>
                      <a:solidFill>
                        <a:srgbClr val="FFFFFF">
                          <a:alpha val="0"/>
                        </a:srgbClr>
                      </a:solidFill>
                    </a:ln>
                    <a:solidFill>
                      <a:srgbClr val="505050"/>
                    </a:solidFill>
                    <a:effectLst/>
                    <a:uLnTx/>
                    <a:uFillTx/>
                    <a:latin typeface="Segoe UI Light" panose="020B0502040204020203" pitchFamily="34" charset="0"/>
                    <a:ea typeface="+mn-ea"/>
                    <a:cs typeface="Segoe UI Light" panose="020B0502040204020203" pitchFamily="34" charset="0"/>
                  </a:rPr>
                  <a:t>Private Cloud</a:t>
                </a:r>
              </a:p>
            </p:txBody>
          </p:sp>
          <p:grpSp>
            <p:nvGrpSpPr>
              <p:cNvPr id="644" name="Group 643"/>
              <p:cNvGrpSpPr/>
              <p:nvPr/>
            </p:nvGrpSpPr>
            <p:grpSpPr>
              <a:xfrm>
                <a:off x="4443325" y="5533487"/>
                <a:ext cx="4758645" cy="1215440"/>
                <a:chOff x="4663981" y="5533487"/>
                <a:chExt cx="4758645" cy="1215440"/>
              </a:xfrm>
            </p:grpSpPr>
            <p:grpSp>
              <p:nvGrpSpPr>
                <p:cNvPr id="648" name="Group 647"/>
                <p:cNvGrpSpPr/>
                <p:nvPr/>
              </p:nvGrpSpPr>
              <p:grpSpPr>
                <a:xfrm>
                  <a:off x="4663981" y="5533487"/>
                  <a:ext cx="4758645" cy="901001"/>
                  <a:chOff x="4738123" y="5533487"/>
                  <a:chExt cx="4758645" cy="901001"/>
                </a:xfrm>
              </p:grpSpPr>
              <p:grpSp>
                <p:nvGrpSpPr>
                  <p:cNvPr id="688" name="Group 687"/>
                  <p:cNvGrpSpPr/>
                  <p:nvPr/>
                </p:nvGrpSpPr>
                <p:grpSpPr>
                  <a:xfrm>
                    <a:off x="4738123" y="5533487"/>
                    <a:ext cx="571041" cy="901001"/>
                    <a:chOff x="10035219" y="1385450"/>
                    <a:chExt cx="466344" cy="801128"/>
                  </a:xfrm>
                </p:grpSpPr>
                <p:sp>
                  <p:nvSpPr>
                    <p:cNvPr id="693" name="Freeform 10"/>
                    <p:cNvSpPr>
                      <a:spLocks/>
                    </p:cNvSpPr>
                    <p:nvPr/>
                  </p:nvSpPr>
                  <p:spPr bwMode="auto">
                    <a:xfrm>
                      <a:off x="10035219" y="1385450"/>
                      <a:ext cx="466344" cy="801128"/>
                    </a:xfrm>
                    <a:custGeom>
                      <a:avLst/>
                      <a:gdLst>
                        <a:gd name="T0" fmla="*/ 172 w 184"/>
                        <a:gd name="T1" fmla="*/ 0 h 314"/>
                        <a:gd name="T2" fmla="*/ 12 w 184"/>
                        <a:gd name="T3" fmla="*/ 0 h 314"/>
                        <a:gd name="T4" fmla="*/ 0 w 184"/>
                        <a:gd name="T5" fmla="*/ 12 h 314"/>
                        <a:gd name="T6" fmla="*/ 0 w 184"/>
                        <a:gd name="T7" fmla="*/ 302 h 314"/>
                        <a:gd name="T8" fmla="*/ 12 w 184"/>
                        <a:gd name="T9" fmla="*/ 314 h 314"/>
                        <a:gd name="T10" fmla="*/ 172 w 184"/>
                        <a:gd name="T11" fmla="*/ 314 h 314"/>
                        <a:gd name="T12" fmla="*/ 184 w 184"/>
                        <a:gd name="T13" fmla="*/ 302 h 314"/>
                        <a:gd name="T14" fmla="*/ 184 w 184"/>
                        <a:gd name="T15" fmla="*/ 12 h 314"/>
                        <a:gd name="T16" fmla="*/ 172 w 184"/>
                        <a:gd name="T1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314">
                          <a:moveTo>
                            <a:pt x="172" y="0"/>
                          </a:moveTo>
                          <a:cubicBezTo>
                            <a:pt x="12" y="0"/>
                            <a:pt x="12" y="0"/>
                            <a:pt x="12" y="0"/>
                          </a:cubicBezTo>
                          <a:cubicBezTo>
                            <a:pt x="6" y="0"/>
                            <a:pt x="0" y="5"/>
                            <a:pt x="0" y="12"/>
                          </a:cubicBezTo>
                          <a:cubicBezTo>
                            <a:pt x="0" y="302"/>
                            <a:pt x="0" y="302"/>
                            <a:pt x="0" y="302"/>
                          </a:cubicBezTo>
                          <a:cubicBezTo>
                            <a:pt x="0" y="308"/>
                            <a:pt x="6" y="314"/>
                            <a:pt x="12" y="314"/>
                          </a:cubicBezTo>
                          <a:cubicBezTo>
                            <a:pt x="172" y="314"/>
                            <a:pt x="172" y="314"/>
                            <a:pt x="172" y="314"/>
                          </a:cubicBezTo>
                          <a:cubicBezTo>
                            <a:pt x="178" y="314"/>
                            <a:pt x="184" y="308"/>
                            <a:pt x="184" y="302"/>
                          </a:cubicBezTo>
                          <a:cubicBezTo>
                            <a:pt x="184" y="12"/>
                            <a:pt x="184" y="12"/>
                            <a:pt x="184" y="12"/>
                          </a:cubicBezTo>
                          <a:cubicBezTo>
                            <a:pt x="184" y="5"/>
                            <a:pt x="178" y="0"/>
                            <a:pt x="172" y="0"/>
                          </a:cubicBezTo>
                        </a:path>
                      </a:pathLst>
                    </a:custGeom>
                    <a:solidFill>
                      <a:srgbClr val="282828"/>
                    </a:solidFill>
                    <a:ln>
                      <a:noFill/>
                    </a:ln>
                    <a:extLst/>
                  </p:spPr>
                  <p:txBody>
                    <a:bodyPr vert="horz" wrap="square" lIns="91440" tIns="45720" rIns="91440" bIns="45720" numCol="1" anchor="t" anchorCtr="0" compatLnSpc="1">
                      <a:prstTxWarp prst="textNoShape">
                        <a:avLst/>
                      </a:prstTxWarp>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94" name="Rectangle 11"/>
                    <p:cNvSpPr>
                      <a:spLocks noChangeArrowheads="1"/>
                    </p:cNvSpPr>
                    <p:nvPr/>
                  </p:nvSpPr>
                  <p:spPr bwMode="auto">
                    <a:xfrm>
                      <a:off x="10081211" y="1431443"/>
                      <a:ext cx="374359" cy="629993"/>
                    </a:xfrm>
                    <a:prstGeom prst="rect">
                      <a:avLst/>
                    </a:prstGeom>
                    <a:solidFill>
                      <a:srgbClr val="008272"/>
                    </a:solidFill>
                    <a:ln>
                      <a:noFill/>
                    </a:ln>
                    <a:extLst/>
                  </p:spPr>
                  <p:txBody>
                    <a:bodyPr vert="horz" wrap="square" lIns="91440" tIns="45720" rIns="91440" bIns="45720" numCol="1" anchor="t" anchorCtr="0" compatLnSpc="1">
                      <a:prstTxWarp prst="textNoShape">
                        <a:avLst/>
                      </a:prstTxWarp>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95" name="Rectangle 12"/>
                    <p:cNvSpPr>
                      <a:spLocks noChangeArrowheads="1"/>
                    </p:cNvSpPr>
                    <p:nvPr/>
                  </p:nvSpPr>
                  <p:spPr bwMode="auto">
                    <a:xfrm>
                      <a:off x="10081211" y="1431443"/>
                      <a:ext cx="374359" cy="629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96" name="Freeform 13"/>
                    <p:cNvSpPr>
                      <a:spLocks/>
                    </p:cNvSpPr>
                    <p:nvPr/>
                  </p:nvSpPr>
                  <p:spPr bwMode="auto">
                    <a:xfrm>
                      <a:off x="10197798" y="2099940"/>
                      <a:ext cx="141187" cy="18183"/>
                    </a:xfrm>
                    <a:custGeom>
                      <a:avLst/>
                      <a:gdLst>
                        <a:gd name="T0" fmla="*/ 56 w 56"/>
                        <a:gd name="T1" fmla="*/ 3 h 7"/>
                        <a:gd name="T2" fmla="*/ 52 w 56"/>
                        <a:gd name="T3" fmla="*/ 7 h 7"/>
                        <a:gd name="T4" fmla="*/ 4 w 56"/>
                        <a:gd name="T5" fmla="*/ 7 h 7"/>
                        <a:gd name="T6" fmla="*/ 0 w 56"/>
                        <a:gd name="T7" fmla="*/ 3 h 7"/>
                        <a:gd name="T8" fmla="*/ 4 w 56"/>
                        <a:gd name="T9" fmla="*/ 0 h 7"/>
                        <a:gd name="T10" fmla="*/ 52 w 56"/>
                        <a:gd name="T11" fmla="*/ 0 h 7"/>
                        <a:gd name="T12" fmla="*/ 56 w 5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56" h="7">
                          <a:moveTo>
                            <a:pt x="56" y="3"/>
                          </a:moveTo>
                          <a:cubicBezTo>
                            <a:pt x="56" y="5"/>
                            <a:pt x="54" y="7"/>
                            <a:pt x="52" y="7"/>
                          </a:cubicBezTo>
                          <a:cubicBezTo>
                            <a:pt x="4" y="7"/>
                            <a:pt x="4" y="7"/>
                            <a:pt x="4" y="7"/>
                          </a:cubicBezTo>
                          <a:cubicBezTo>
                            <a:pt x="2" y="7"/>
                            <a:pt x="0" y="5"/>
                            <a:pt x="0" y="3"/>
                          </a:cubicBezTo>
                          <a:cubicBezTo>
                            <a:pt x="0" y="1"/>
                            <a:pt x="2" y="0"/>
                            <a:pt x="4" y="0"/>
                          </a:cubicBezTo>
                          <a:cubicBezTo>
                            <a:pt x="52" y="0"/>
                            <a:pt x="52" y="0"/>
                            <a:pt x="52" y="0"/>
                          </a:cubicBezTo>
                          <a:cubicBezTo>
                            <a:pt x="54" y="0"/>
                            <a:pt x="56" y="1"/>
                            <a:pt x="56" y="3"/>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97" name="Rectangle 14"/>
                    <p:cNvSpPr>
                      <a:spLocks noChangeArrowheads="1"/>
                    </p:cNvSpPr>
                    <p:nvPr/>
                  </p:nvSpPr>
                  <p:spPr bwMode="auto">
                    <a:xfrm>
                      <a:off x="10081211" y="2061435"/>
                      <a:ext cx="124073" cy="1070"/>
                    </a:xfrm>
                    <a:prstGeom prst="rect">
                      <a:avLst/>
                    </a:prstGeom>
                    <a:solidFill>
                      <a:srgbClr val="5C47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98" name="Freeform 15"/>
                    <p:cNvSpPr>
                      <a:spLocks/>
                    </p:cNvSpPr>
                    <p:nvPr/>
                  </p:nvSpPr>
                  <p:spPr bwMode="auto">
                    <a:xfrm>
                      <a:off x="10081211" y="2061435"/>
                      <a:ext cx="124073" cy="0"/>
                    </a:xfrm>
                    <a:custGeom>
                      <a:avLst/>
                      <a:gdLst>
                        <a:gd name="T0" fmla="*/ 116 w 116"/>
                        <a:gd name="T1" fmla="*/ 0 w 116"/>
                        <a:gd name="T2" fmla="*/ 0 w 116"/>
                        <a:gd name="T3" fmla="*/ 116 w 116"/>
                      </a:gdLst>
                      <a:ahLst/>
                      <a:cxnLst>
                        <a:cxn ang="0">
                          <a:pos x="T0" y="0"/>
                        </a:cxn>
                        <a:cxn ang="0">
                          <a:pos x="T1" y="0"/>
                        </a:cxn>
                        <a:cxn ang="0">
                          <a:pos x="T2" y="0"/>
                        </a:cxn>
                        <a:cxn ang="0">
                          <a:pos x="T3" y="0"/>
                        </a:cxn>
                      </a:cxnLst>
                      <a:rect l="0" t="0" r="r" b="b"/>
                      <a:pathLst>
                        <a:path w="116">
                          <a:moveTo>
                            <a:pt x="116" y="0"/>
                          </a:moveTo>
                          <a:lnTo>
                            <a:pt x="0" y="0"/>
                          </a:lnTo>
                          <a:lnTo>
                            <a:pt x="0" y="0"/>
                          </a:lnTo>
                          <a:lnTo>
                            <a:pt x="1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99" name="Freeform 16"/>
                    <p:cNvSpPr>
                      <a:spLocks/>
                    </p:cNvSpPr>
                    <p:nvPr/>
                  </p:nvSpPr>
                  <p:spPr bwMode="auto">
                    <a:xfrm>
                      <a:off x="10081211" y="1431444"/>
                      <a:ext cx="220337" cy="621830"/>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close/>
                        </a:path>
                      </a:pathLst>
                    </a:custGeom>
                    <a:solidFill>
                      <a:srgbClr val="20B093"/>
                    </a:solidFill>
                    <a:ln>
                      <a:noFill/>
                    </a:ln>
                    <a:extLst/>
                  </p:spPr>
                  <p:txBody>
                    <a:bodyPr vert="horz" wrap="square" lIns="91440" tIns="45720" rIns="91440" bIns="45720" numCol="1" anchor="t" anchorCtr="0" compatLnSpc="1">
                      <a:prstTxWarp prst="textNoShape">
                        <a:avLst/>
                      </a:prstTxWarp>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700" name="Freeform 17"/>
                    <p:cNvSpPr>
                      <a:spLocks/>
                    </p:cNvSpPr>
                    <p:nvPr/>
                  </p:nvSpPr>
                  <p:spPr bwMode="auto">
                    <a:xfrm>
                      <a:off x="10081211" y="1431443"/>
                      <a:ext cx="220337" cy="629993"/>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grpSp>
              <p:grpSp>
                <p:nvGrpSpPr>
                  <p:cNvPr id="651" name="Group 650"/>
                  <p:cNvGrpSpPr/>
                  <p:nvPr/>
                </p:nvGrpSpPr>
                <p:grpSpPr>
                  <a:xfrm>
                    <a:off x="5413122" y="5545847"/>
                    <a:ext cx="1887593" cy="885855"/>
                    <a:chOff x="6070281" y="6112055"/>
                    <a:chExt cx="1540340" cy="722888"/>
                  </a:xfrm>
                </p:grpSpPr>
                <p:grpSp>
                  <p:nvGrpSpPr>
                    <p:cNvPr id="677" name="Group 676"/>
                    <p:cNvGrpSpPr/>
                    <p:nvPr/>
                  </p:nvGrpSpPr>
                  <p:grpSpPr>
                    <a:xfrm>
                      <a:off x="6070281" y="6112055"/>
                      <a:ext cx="1540340" cy="722888"/>
                      <a:chOff x="10135989" y="2338343"/>
                      <a:chExt cx="1709928" cy="873714"/>
                    </a:xfrm>
                  </p:grpSpPr>
                  <p:sp>
                    <p:nvSpPr>
                      <p:cNvPr id="683" name="Freeform 5"/>
                      <p:cNvSpPr>
                        <a:spLocks/>
                      </p:cNvSpPr>
                      <p:nvPr/>
                    </p:nvSpPr>
                    <p:spPr bwMode="auto">
                      <a:xfrm>
                        <a:off x="10135989" y="3143309"/>
                        <a:ext cx="1709928" cy="68748"/>
                      </a:xfrm>
                      <a:custGeom>
                        <a:avLst/>
                        <a:gdLst>
                          <a:gd name="T0" fmla="*/ 0 w 578"/>
                          <a:gd name="T1" fmla="*/ 6 h 23"/>
                          <a:gd name="T2" fmla="*/ 0 w 578"/>
                          <a:gd name="T3" fmla="*/ 11 h 23"/>
                          <a:gd name="T4" fmla="*/ 0 w 578"/>
                          <a:gd name="T5" fmla="*/ 12 h 23"/>
                          <a:gd name="T6" fmla="*/ 0 w 578"/>
                          <a:gd name="T7" fmla="*/ 12 h 23"/>
                          <a:gd name="T8" fmla="*/ 0 w 578"/>
                          <a:gd name="T9" fmla="*/ 13 h 23"/>
                          <a:gd name="T10" fmla="*/ 0 w 578"/>
                          <a:gd name="T11" fmla="*/ 14 h 23"/>
                          <a:gd name="T12" fmla="*/ 11 w 578"/>
                          <a:gd name="T13" fmla="*/ 23 h 23"/>
                          <a:gd name="T14" fmla="*/ 566 w 578"/>
                          <a:gd name="T15" fmla="*/ 23 h 23"/>
                          <a:gd name="T16" fmla="*/ 578 w 578"/>
                          <a:gd name="T17" fmla="*/ 15 h 23"/>
                          <a:gd name="T18" fmla="*/ 578 w 578"/>
                          <a:gd name="T19" fmla="*/ 14 h 23"/>
                          <a:gd name="T20" fmla="*/ 578 w 578"/>
                          <a:gd name="T21" fmla="*/ 6 h 23"/>
                          <a:gd name="T22" fmla="*/ 0 w 578"/>
                          <a:gd name="T23"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23">
                            <a:moveTo>
                              <a:pt x="0" y="6"/>
                            </a:moveTo>
                            <a:cubicBezTo>
                              <a:pt x="0" y="18"/>
                              <a:pt x="0" y="11"/>
                              <a:pt x="0" y="11"/>
                            </a:cubicBezTo>
                            <a:cubicBezTo>
                              <a:pt x="0" y="12"/>
                              <a:pt x="0" y="12"/>
                              <a:pt x="0" y="12"/>
                            </a:cubicBezTo>
                            <a:cubicBezTo>
                              <a:pt x="0" y="12"/>
                              <a:pt x="0" y="12"/>
                              <a:pt x="0" y="12"/>
                            </a:cubicBezTo>
                            <a:cubicBezTo>
                              <a:pt x="0" y="13"/>
                              <a:pt x="0" y="13"/>
                              <a:pt x="0" y="13"/>
                            </a:cubicBezTo>
                            <a:cubicBezTo>
                              <a:pt x="0" y="14"/>
                              <a:pt x="0" y="14"/>
                              <a:pt x="0" y="14"/>
                            </a:cubicBezTo>
                            <a:cubicBezTo>
                              <a:pt x="0" y="19"/>
                              <a:pt x="6" y="23"/>
                              <a:pt x="11" y="23"/>
                            </a:cubicBezTo>
                            <a:cubicBezTo>
                              <a:pt x="566" y="23"/>
                              <a:pt x="566" y="23"/>
                              <a:pt x="566" y="23"/>
                            </a:cubicBezTo>
                            <a:cubicBezTo>
                              <a:pt x="572" y="23"/>
                              <a:pt x="576" y="20"/>
                              <a:pt x="578" y="15"/>
                            </a:cubicBezTo>
                            <a:cubicBezTo>
                              <a:pt x="578" y="14"/>
                              <a:pt x="578" y="14"/>
                              <a:pt x="578" y="14"/>
                            </a:cubicBezTo>
                            <a:cubicBezTo>
                              <a:pt x="578" y="0"/>
                              <a:pt x="578" y="6"/>
                              <a:pt x="578" y="6"/>
                            </a:cubicBezTo>
                            <a:lnTo>
                              <a:pt x="0" y="6"/>
                            </a:lnTo>
                            <a:close/>
                          </a:path>
                        </a:pathLst>
                      </a:custGeom>
                      <a:solidFill>
                        <a:srgbClr val="282828"/>
                      </a:solidFill>
                      <a:ln>
                        <a:noFill/>
                      </a:ln>
                    </p:spPr>
                    <p:txBody>
                      <a:bodyPr vert="horz" wrap="square" lIns="91440" tIns="45720" rIns="91440" bIns="45720" numCol="1" anchor="t" anchorCtr="0" compatLnSpc="1">
                        <a:prstTxWarp prst="textNoShape">
                          <a:avLst/>
                        </a:prstTxWarp>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84" name="Freeform 6"/>
                      <p:cNvSpPr>
                        <a:spLocks/>
                      </p:cNvSpPr>
                      <p:nvPr/>
                    </p:nvSpPr>
                    <p:spPr bwMode="auto">
                      <a:xfrm>
                        <a:off x="10352230" y="2338343"/>
                        <a:ext cx="1277446" cy="828716"/>
                      </a:xfrm>
                      <a:custGeom>
                        <a:avLst/>
                        <a:gdLst>
                          <a:gd name="T0" fmla="*/ 15 w 432"/>
                          <a:gd name="T1" fmla="*/ 278 h 278"/>
                          <a:gd name="T2" fmla="*/ 418 w 432"/>
                          <a:gd name="T3" fmla="*/ 278 h 278"/>
                          <a:gd name="T4" fmla="*/ 432 w 432"/>
                          <a:gd name="T5" fmla="*/ 263 h 278"/>
                          <a:gd name="T6" fmla="*/ 432 w 432"/>
                          <a:gd name="T7" fmla="*/ 15 h 278"/>
                          <a:gd name="T8" fmla="*/ 418 w 432"/>
                          <a:gd name="T9" fmla="*/ 0 h 278"/>
                          <a:gd name="T10" fmla="*/ 15 w 432"/>
                          <a:gd name="T11" fmla="*/ 0 h 278"/>
                          <a:gd name="T12" fmla="*/ 0 w 432"/>
                          <a:gd name="T13" fmla="*/ 15 h 278"/>
                          <a:gd name="T14" fmla="*/ 0 w 432"/>
                          <a:gd name="T15" fmla="*/ 263 h 278"/>
                          <a:gd name="T16" fmla="*/ 15 w 432"/>
                          <a:gd name="T17"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278">
                            <a:moveTo>
                              <a:pt x="15" y="278"/>
                            </a:moveTo>
                            <a:cubicBezTo>
                              <a:pt x="418" y="278"/>
                              <a:pt x="418" y="278"/>
                              <a:pt x="418" y="278"/>
                            </a:cubicBezTo>
                            <a:cubicBezTo>
                              <a:pt x="427" y="278"/>
                              <a:pt x="432" y="272"/>
                              <a:pt x="432" y="263"/>
                            </a:cubicBezTo>
                            <a:cubicBezTo>
                              <a:pt x="432" y="15"/>
                              <a:pt x="432" y="15"/>
                              <a:pt x="432" y="15"/>
                            </a:cubicBezTo>
                            <a:cubicBezTo>
                              <a:pt x="432" y="6"/>
                              <a:pt x="427" y="0"/>
                              <a:pt x="418" y="0"/>
                            </a:cubicBezTo>
                            <a:cubicBezTo>
                              <a:pt x="15" y="0"/>
                              <a:pt x="15" y="0"/>
                              <a:pt x="15" y="0"/>
                            </a:cubicBezTo>
                            <a:cubicBezTo>
                              <a:pt x="8" y="0"/>
                              <a:pt x="0" y="6"/>
                              <a:pt x="0" y="15"/>
                            </a:cubicBezTo>
                            <a:cubicBezTo>
                              <a:pt x="0" y="263"/>
                              <a:pt x="0" y="263"/>
                              <a:pt x="0" y="263"/>
                            </a:cubicBezTo>
                            <a:cubicBezTo>
                              <a:pt x="0" y="272"/>
                              <a:pt x="8" y="278"/>
                              <a:pt x="15" y="278"/>
                            </a:cubicBezTo>
                          </a:path>
                        </a:pathLst>
                      </a:custGeom>
                      <a:solidFill>
                        <a:srgbClr val="282828"/>
                      </a:solidFill>
                      <a:ln>
                        <a:noFill/>
                      </a:ln>
                    </p:spPr>
                    <p:txBody>
                      <a:bodyPr vert="horz" wrap="square" lIns="91440" tIns="45720" rIns="91440" bIns="45720" numCol="1" anchor="t" anchorCtr="0" compatLnSpc="1">
                        <a:prstTxWarp prst="textNoShape">
                          <a:avLst/>
                        </a:prstTxWarp>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85" name="Freeform 7"/>
                      <p:cNvSpPr>
                        <a:spLocks/>
                      </p:cNvSpPr>
                      <p:nvPr/>
                    </p:nvSpPr>
                    <p:spPr bwMode="auto">
                      <a:xfrm>
                        <a:off x="10408478" y="2385841"/>
                        <a:ext cx="1167451" cy="727470"/>
                      </a:xfrm>
                      <a:custGeom>
                        <a:avLst/>
                        <a:gdLst>
                          <a:gd name="T0" fmla="*/ 0 w 395"/>
                          <a:gd name="T1" fmla="*/ 0 h 244"/>
                          <a:gd name="T2" fmla="*/ 395 w 395"/>
                          <a:gd name="T3" fmla="*/ 0 h 244"/>
                          <a:gd name="T4" fmla="*/ 395 w 395"/>
                          <a:gd name="T5" fmla="*/ 244 h 244"/>
                          <a:gd name="T6" fmla="*/ 0 w 395"/>
                          <a:gd name="T7" fmla="*/ 244 h 244"/>
                          <a:gd name="T8" fmla="*/ 0 w 395"/>
                          <a:gd name="T9" fmla="*/ 0 h 244"/>
                        </a:gdLst>
                        <a:ahLst/>
                        <a:cxnLst>
                          <a:cxn ang="0">
                            <a:pos x="T0" y="T1"/>
                          </a:cxn>
                          <a:cxn ang="0">
                            <a:pos x="T2" y="T3"/>
                          </a:cxn>
                          <a:cxn ang="0">
                            <a:pos x="T4" y="T5"/>
                          </a:cxn>
                          <a:cxn ang="0">
                            <a:pos x="T6" y="T7"/>
                          </a:cxn>
                          <a:cxn ang="0">
                            <a:pos x="T8" y="T9"/>
                          </a:cxn>
                        </a:cxnLst>
                        <a:rect l="0" t="0" r="r" b="b"/>
                        <a:pathLst>
                          <a:path w="395" h="244">
                            <a:moveTo>
                              <a:pt x="0" y="0"/>
                            </a:moveTo>
                            <a:cubicBezTo>
                              <a:pt x="395" y="0"/>
                              <a:pt x="395" y="0"/>
                              <a:pt x="395" y="0"/>
                            </a:cubicBezTo>
                            <a:cubicBezTo>
                              <a:pt x="395" y="244"/>
                              <a:pt x="395" y="244"/>
                              <a:pt x="395" y="244"/>
                            </a:cubicBezTo>
                            <a:cubicBezTo>
                              <a:pt x="0" y="244"/>
                              <a:pt x="0" y="244"/>
                              <a:pt x="0" y="244"/>
                            </a:cubicBezTo>
                            <a:cubicBezTo>
                              <a:pt x="0" y="0"/>
                              <a:pt x="0" y="0"/>
                              <a:pt x="0" y="0"/>
                            </a:cubicBezTo>
                          </a:path>
                        </a:pathLst>
                      </a:custGeom>
                      <a:solidFill>
                        <a:srgbClr val="008272"/>
                      </a:solidFill>
                      <a:ln>
                        <a:noFill/>
                      </a:ln>
                    </p:spPr>
                    <p:txBody>
                      <a:bodyPr vert="horz" wrap="square" lIns="91440" tIns="45720" rIns="91440" bIns="45720" numCol="1" anchor="t" anchorCtr="0" compatLnSpc="1">
                        <a:prstTxWarp prst="textNoShape">
                          <a:avLst/>
                        </a:prstTxWarp>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86" name="Freeform 8"/>
                      <p:cNvSpPr>
                        <a:spLocks/>
                      </p:cNvSpPr>
                      <p:nvPr/>
                    </p:nvSpPr>
                    <p:spPr bwMode="auto">
                      <a:xfrm>
                        <a:off x="10408478" y="2385841"/>
                        <a:ext cx="694971" cy="727470"/>
                      </a:xfrm>
                      <a:custGeom>
                        <a:avLst/>
                        <a:gdLst>
                          <a:gd name="T0" fmla="*/ 235 w 235"/>
                          <a:gd name="T1" fmla="*/ 0 h 244"/>
                          <a:gd name="T2" fmla="*/ 205 w 235"/>
                          <a:gd name="T3" fmla="*/ 0 h 244"/>
                          <a:gd name="T4" fmla="*/ 0 w 235"/>
                          <a:gd name="T5" fmla="*/ 0 h 244"/>
                          <a:gd name="T6" fmla="*/ 0 w 235"/>
                          <a:gd name="T7" fmla="*/ 244 h 244"/>
                          <a:gd name="T8" fmla="*/ 0 w 235"/>
                          <a:gd name="T9" fmla="*/ 0 h 244"/>
                          <a:gd name="T10" fmla="*/ 235 w 235"/>
                          <a:gd name="T11" fmla="*/ 0 h 244"/>
                          <a:gd name="T12" fmla="*/ 235 w 235"/>
                          <a:gd name="T13" fmla="*/ 0 h 244"/>
                        </a:gdLst>
                        <a:ahLst/>
                        <a:cxnLst>
                          <a:cxn ang="0">
                            <a:pos x="T0" y="T1"/>
                          </a:cxn>
                          <a:cxn ang="0">
                            <a:pos x="T2" y="T3"/>
                          </a:cxn>
                          <a:cxn ang="0">
                            <a:pos x="T4" y="T5"/>
                          </a:cxn>
                          <a:cxn ang="0">
                            <a:pos x="T6" y="T7"/>
                          </a:cxn>
                          <a:cxn ang="0">
                            <a:pos x="T8" y="T9"/>
                          </a:cxn>
                          <a:cxn ang="0">
                            <a:pos x="T10" y="T11"/>
                          </a:cxn>
                          <a:cxn ang="0">
                            <a:pos x="T12" y="T13"/>
                          </a:cxn>
                        </a:cxnLst>
                        <a:rect l="0" t="0" r="r" b="b"/>
                        <a:pathLst>
                          <a:path w="235" h="244">
                            <a:moveTo>
                              <a:pt x="235" y="0"/>
                            </a:moveTo>
                            <a:cubicBezTo>
                              <a:pt x="205" y="0"/>
                              <a:pt x="205" y="0"/>
                              <a:pt x="205" y="0"/>
                            </a:cubicBezTo>
                            <a:cubicBezTo>
                              <a:pt x="0" y="0"/>
                              <a:pt x="0" y="0"/>
                              <a:pt x="0" y="0"/>
                            </a:cubicBezTo>
                            <a:cubicBezTo>
                              <a:pt x="0" y="244"/>
                              <a:pt x="0" y="244"/>
                              <a:pt x="0" y="244"/>
                            </a:cubicBezTo>
                            <a:cubicBezTo>
                              <a:pt x="0" y="0"/>
                              <a:pt x="0" y="0"/>
                              <a:pt x="0" y="0"/>
                            </a:cubicBezTo>
                            <a:cubicBezTo>
                              <a:pt x="103" y="0"/>
                              <a:pt x="179" y="0"/>
                              <a:pt x="235" y="0"/>
                            </a:cubicBezTo>
                            <a:cubicBezTo>
                              <a:pt x="235" y="0"/>
                              <a:pt x="235" y="0"/>
                              <a:pt x="235" y="0"/>
                            </a:cubicBezTo>
                          </a:path>
                        </a:pathLst>
                      </a:custGeom>
                      <a:solidFill>
                        <a:srgbClr val="5C47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87" name="Freeform 9"/>
                      <p:cNvSpPr>
                        <a:spLocks/>
                      </p:cNvSpPr>
                      <p:nvPr/>
                    </p:nvSpPr>
                    <p:spPr bwMode="auto">
                      <a:xfrm>
                        <a:off x="10408475" y="2385840"/>
                        <a:ext cx="694971" cy="727470"/>
                      </a:xfrm>
                      <a:custGeom>
                        <a:avLst/>
                        <a:gdLst>
                          <a:gd name="T0" fmla="*/ 235 w 235"/>
                          <a:gd name="T1" fmla="*/ 0 h 244"/>
                          <a:gd name="T2" fmla="*/ 0 w 235"/>
                          <a:gd name="T3" fmla="*/ 0 h 244"/>
                          <a:gd name="T4" fmla="*/ 0 w 235"/>
                          <a:gd name="T5" fmla="*/ 244 h 244"/>
                          <a:gd name="T6" fmla="*/ 205 w 235"/>
                          <a:gd name="T7" fmla="*/ 244 h 244"/>
                          <a:gd name="T8" fmla="*/ 235 w 235"/>
                          <a:gd name="T9" fmla="*/ 0 h 244"/>
                        </a:gdLst>
                        <a:ahLst/>
                        <a:cxnLst>
                          <a:cxn ang="0">
                            <a:pos x="T0" y="T1"/>
                          </a:cxn>
                          <a:cxn ang="0">
                            <a:pos x="T2" y="T3"/>
                          </a:cxn>
                          <a:cxn ang="0">
                            <a:pos x="T4" y="T5"/>
                          </a:cxn>
                          <a:cxn ang="0">
                            <a:pos x="T6" y="T7"/>
                          </a:cxn>
                          <a:cxn ang="0">
                            <a:pos x="T8" y="T9"/>
                          </a:cxn>
                        </a:cxnLst>
                        <a:rect l="0" t="0" r="r" b="b"/>
                        <a:pathLst>
                          <a:path w="235" h="244">
                            <a:moveTo>
                              <a:pt x="235" y="0"/>
                            </a:moveTo>
                            <a:cubicBezTo>
                              <a:pt x="179" y="0"/>
                              <a:pt x="103" y="0"/>
                              <a:pt x="0" y="0"/>
                            </a:cubicBezTo>
                            <a:cubicBezTo>
                              <a:pt x="0" y="0"/>
                              <a:pt x="0" y="0"/>
                              <a:pt x="0" y="244"/>
                            </a:cubicBezTo>
                            <a:cubicBezTo>
                              <a:pt x="205" y="244"/>
                              <a:pt x="205" y="244"/>
                              <a:pt x="205" y="244"/>
                            </a:cubicBezTo>
                            <a:cubicBezTo>
                              <a:pt x="235" y="0"/>
                              <a:pt x="235" y="0"/>
                              <a:pt x="235" y="0"/>
                            </a:cubicBezTo>
                          </a:path>
                        </a:pathLst>
                      </a:custGeom>
                      <a:solidFill>
                        <a:srgbClr val="20B093"/>
                      </a:solidFill>
                      <a:ln>
                        <a:noFill/>
                      </a:ln>
                    </p:spPr>
                    <p:txBody>
                      <a:bodyPr vert="horz" wrap="square" lIns="91440" tIns="45720" rIns="91440" bIns="45720" numCol="1" anchor="t" anchorCtr="0" compatLnSpc="1">
                        <a:prstTxWarp prst="textNoShape">
                          <a:avLst/>
                        </a:prstTxWarp>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grpSp>
                <p:sp>
                  <p:nvSpPr>
                    <p:cNvPr id="682" name="Freeform 73"/>
                    <p:cNvSpPr>
                      <a:spLocks/>
                    </p:cNvSpPr>
                    <p:nvPr/>
                  </p:nvSpPr>
                  <p:spPr bwMode="auto">
                    <a:xfrm>
                      <a:off x="6803928" y="6472824"/>
                      <a:ext cx="57580" cy="93798"/>
                    </a:xfrm>
                    <a:custGeom>
                      <a:avLst/>
                      <a:gdLst>
                        <a:gd name="T0" fmla="*/ 22 w 22"/>
                        <a:gd name="T1" fmla="*/ 11 h 39"/>
                        <a:gd name="T2" fmla="*/ 11 w 22"/>
                        <a:gd name="T3" fmla="*/ 0 h 39"/>
                        <a:gd name="T4" fmla="*/ 0 w 22"/>
                        <a:gd name="T5" fmla="*/ 11 h 39"/>
                        <a:gd name="T6" fmla="*/ 7 w 22"/>
                        <a:gd name="T7" fmla="*/ 21 h 39"/>
                        <a:gd name="T8" fmla="*/ 7 w 22"/>
                        <a:gd name="T9" fmla="*/ 39 h 39"/>
                        <a:gd name="T10" fmla="*/ 15 w 22"/>
                        <a:gd name="T11" fmla="*/ 39 h 39"/>
                        <a:gd name="T12" fmla="*/ 15 w 22"/>
                        <a:gd name="T13" fmla="*/ 21 h 39"/>
                        <a:gd name="T14" fmla="*/ 22 w 22"/>
                        <a:gd name="T15" fmla="*/ 11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9">
                          <a:moveTo>
                            <a:pt x="22" y="11"/>
                          </a:moveTo>
                          <a:cubicBezTo>
                            <a:pt x="22" y="5"/>
                            <a:pt x="17" y="0"/>
                            <a:pt x="11" y="0"/>
                          </a:cubicBezTo>
                          <a:cubicBezTo>
                            <a:pt x="5" y="0"/>
                            <a:pt x="0" y="5"/>
                            <a:pt x="0" y="11"/>
                          </a:cubicBezTo>
                          <a:cubicBezTo>
                            <a:pt x="0" y="16"/>
                            <a:pt x="3" y="20"/>
                            <a:pt x="7" y="21"/>
                          </a:cubicBezTo>
                          <a:cubicBezTo>
                            <a:pt x="7" y="39"/>
                            <a:pt x="7" y="39"/>
                            <a:pt x="7" y="39"/>
                          </a:cubicBezTo>
                          <a:cubicBezTo>
                            <a:pt x="15" y="39"/>
                            <a:pt x="15" y="39"/>
                            <a:pt x="15" y="39"/>
                          </a:cubicBezTo>
                          <a:cubicBezTo>
                            <a:pt x="15" y="21"/>
                            <a:pt x="15" y="21"/>
                            <a:pt x="15" y="21"/>
                          </a:cubicBezTo>
                          <a:cubicBezTo>
                            <a:pt x="19" y="20"/>
                            <a:pt x="22" y="16"/>
                            <a:pt x="22" y="11"/>
                          </a:cubicBezTo>
                          <a:close/>
                        </a:path>
                      </a:pathLst>
                    </a:custGeom>
                    <a:solidFill>
                      <a:srgbClr val="20B093"/>
                    </a:solidFill>
                    <a:ln>
                      <a:noFill/>
                    </a:ln>
                  </p:spPr>
                  <p:txBody>
                    <a:bodyPr vert="horz" wrap="square" lIns="91440" tIns="45720" rIns="91440" bIns="45720" numCol="1" anchor="t" anchorCtr="0" compatLnSpc="1">
                      <a:prstTxWarp prst="textNoShape">
                        <a:avLst/>
                      </a:prstTxWarp>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grpSp>
              <p:grpSp>
                <p:nvGrpSpPr>
                  <p:cNvPr id="652" name="Group 651"/>
                  <p:cNvGrpSpPr/>
                  <p:nvPr/>
                </p:nvGrpSpPr>
                <p:grpSpPr>
                  <a:xfrm>
                    <a:off x="7370901" y="5546786"/>
                    <a:ext cx="1482584" cy="884706"/>
                    <a:chOff x="7914527" y="6133537"/>
                    <a:chExt cx="1177908" cy="702896"/>
                  </a:xfrm>
                </p:grpSpPr>
                <p:grpSp>
                  <p:nvGrpSpPr>
                    <p:cNvPr id="667" name="Group 666"/>
                    <p:cNvGrpSpPr/>
                    <p:nvPr/>
                  </p:nvGrpSpPr>
                  <p:grpSpPr>
                    <a:xfrm>
                      <a:off x="7914527" y="6133537"/>
                      <a:ext cx="1177908" cy="702896"/>
                      <a:chOff x="10676717" y="1335618"/>
                      <a:chExt cx="1307592" cy="849551"/>
                    </a:xfrm>
                  </p:grpSpPr>
                  <p:sp>
                    <p:nvSpPr>
                      <p:cNvPr id="673" name="Freeform 18"/>
                      <p:cNvSpPr>
                        <a:spLocks/>
                      </p:cNvSpPr>
                      <p:nvPr/>
                    </p:nvSpPr>
                    <p:spPr bwMode="auto">
                      <a:xfrm>
                        <a:off x="10676717" y="1335618"/>
                        <a:ext cx="1307592" cy="849551"/>
                      </a:xfrm>
                      <a:custGeom>
                        <a:avLst/>
                        <a:gdLst>
                          <a:gd name="T0" fmla="*/ 14 w 432"/>
                          <a:gd name="T1" fmla="*/ 278 h 278"/>
                          <a:gd name="T2" fmla="*/ 418 w 432"/>
                          <a:gd name="T3" fmla="*/ 278 h 278"/>
                          <a:gd name="T4" fmla="*/ 432 w 432"/>
                          <a:gd name="T5" fmla="*/ 263 h 278"/>
                          <a:gd name="T6" fmla="*/ 432 w 432"/>
                          <a:gd name="T7" fmla="*/ 15 h 278"/>
                          <a:gd name="T8" fmla="*/ 418 w 432"/>
                          <a:gd name="T9" fmla="*/ 0 h 278"/>
                          <a:gd name="T10" fmla="*/ 14 w 432"/>
                          <a:gd name="T11" fmla="*/ 0 h 278"/>
                          <a:gd name="T12" fmla="*/ 0 w 432"/>
                          <a:gd name="T13" fmla="*/ 15 h 278"/>
                          <a:gd name="T14" fmla="*/ 0 w 432"/>
                          <a:gd name="T15" fmla="*/ 263 h 278"/>
                          <a:gd name="T16" fmla="*/ 14 w 432"/>
                          <a:gd name="T17"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278">
                            <a:moveTo>
                              <a:pt x="14" y="278"/>
                            </a:moveTo>
                            <a:cubicBezTo>
                              <a:pt x="418" y="278"/>
                              <a:pt x="418" y="278"/>
                              <a:pt x="418" y="278"/>
                            </a:cubicBezTo>
                            <a:cubicBezTo>
                              <a:pt x="427" y="278"/>
                              <a:pt x="432" y="272"/>
                              <a:pt x="432" y="263"/>
                            </a:cubicBezTo>
                            <a:cubicBezTo>
                              <a:pt x="432" y="15"/>
                              <a:pt x="432" y="15"/>
                              <a:pt x="432" y="15"/>
                            </a:cubicBezTo>
                            <a:cubicBezTo>
                              <a:pt x="432" y="6"/>
                              <a:pt x="427" y="0"/>
                              <a:pt x="418" y="0"/>
                            </a:cubicBezTo>
                            <a:cubicBezTo>
                              <a:pt x="14" y="0"/>
                              <a:pt x="14" y="0"/>
                              <a:pt x="14" y="0"/>
                            </a:cubicBezTo>
                            <a:cubicBezTo>
                              <a:pt x="7" y="0"/>
                              <a:pt x="0" y="6"/>
                              <a:pt x="0" y="15"/>
                            </a:cubicBezTo>
                            <a:cubicBezTo>
                              <a:pt x="0" y="263"/>
                              <a:pt x="0" y="263"/>
                              <a:pt x="0" y="263"/>
                            </a:cubicBezTo>
                            <a:cubicBezTo>
                              <a:pt x="0" y="272"/>
                              <a:pt x="7" y="278"/>
                              <a:pt x="14" y="278"/>
                            </a:cubicBezTo>
                          </a:path>
                        </a:pathLst>
                      </a:custGeom>
                      <a:solidFill>
                        <a:srgbClr val="282828"/>
                      </a:solidFill>
                      <a:ln>
                        <a:noFill/>
                      </a:ln>
                    </p:spPr>
                    <p:txBody>
                      <a:bodyPr vert="horz" wrap="square" lIns="91440" tIns="45720" rIns="91440" bIns="45720" numCol="1" anchor="t" anchorCtr="0" compatLnSpc="1">
                        <a:prstTxWarp prst="textNoShape">
                          <a:avLst/>
                        </a:prstTxWarp>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74" name="Freeform 19"/>
                      <p:cNvSpPr>
                        <a:spLocks/>
                      </p:cNvSpPr>
                      <p:nvPr/>
                    </p:nvSpPr>
                    <p:spPr bwMode="auto">
                      <a:xfrm>
                        <a:off x="10734292" y="1350971"/>
                        <a:ext cx="1192442" cy="742078"/>
                      </a:xfrm>
                      <a:custGeom>
                        <a:avLst/>
                        <a:gdLst>
                          <a:gd name="T0" fmla="*/ 0 w 394"/>
                          <a:gd name="T1" fmla="*/ 12 h 243"/>
                          <a:gd name="T2" fmla="*/ 394 w 394"/>
                          <a:gd name="T3" fmla="*/ 12 h 243"/>
                          <a:gd name="T4" fmla="*/ 394 w 394"/>
                          <a:gd name="T5" fmla="*/ 243 h 243"/>
                          <a:gd name="T6" fmla="*/ 0 w 394"/>
                          <a:gd name="T7" fmla="*/ 243 h 243"/>
                          <a:gd name="T8" fmla="*/ 0 w 394"/>
                          <a:gd name="T9" fmla="*/ 12 h 243"/>
                        </a:gdLst>
                        <a:ahLst/>
                        <a:cxnLst>
                          <a:cxn ang="0">
                            <a:pos x="T0" y="T1"/>
                          </a:cxn>
                          <a:cxn ang="0">
                            <a:pos x="T2" y="T3"/>
                          </a:cxn>
                          <a:cxn ang="0">
                            <a:pos x="T4" y="T5"/>
                          </a:cxn>
                          <a:cxn ang="0">
                            <a:pos x="T6" y="T7"/>
                          </a:cxn>
                          <a:cxn ang="0">
                            <a:pos x="T8" y="T9"/>
                          </a:cxn>
                        </a:cxnLst>
                        <a:rect l="0" t="0" r="r" b="b"/>
                        <a:pathLst>
                          <a:path w="394" h="243">
                            <a:moveTo>
                              <a:pt x="0" y="12"/>
                            </a:moveTo>
                            <a:cubicBezTo>
                              <a:pt x="394" y="12"/>
                              <a:pt x="394" y="12"/>
                              <a:pt x="394" y="12"/>
                            </a:cubicBezTo>
                            <a:cubicBezTo>
                              <a:pt x="394" y="173"/>
                              <a:pt x="394" y="243"/>
                              <a:pt x="394" y="243"/>
                            </a:cubicBezTo>
                            <a:cubicBezTo>
                              <a:pt x="0" y="243"/>
                              <a:pt x="0" y="243"/>
                              <a:pt x="0" y="243"/>
                            </a:cubicBezTo>
                            <a:cubicBezTo>
                              <a:pt x="0" y="0"/>
                              <a:pt x="0" y="12"/>
                              <a:pt x="0" y="12"/>
                            </a:cubicBezTo>
                          </a:path>
                        </a:pathLst>
                      </a:custGeom>
                      <a:solidFill>
                        <a:srgbClr val="008272"/>
                      </a:solidFill>
                      <a:ln>
                        <a:noFill/>
                      </a:ln>
                    </p:spPr>
                    <p:txBody>
                      <a:bodyPr vert="horz" wrap="square" lIns="91440" tIns="45720" rIns="91440" bIns="45720" numCol="1" anchor="t" anchorCtr="0" compatLnSpc="1">
                        <a:prstTxWarp prst="textNoShape">
                          <a:avLst/>
                        </a:prstTxWarp>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75" name="Freeform 20"/>
                      <p:cNvSpPr>
                        <a:spLocks noEditPoints="1"/>
                      </p:cNvSpPr>
                      <p:nvPr/>
                    </p:nvSpPr>
                    <p:spPr bwMode="auto">
                      <a:xfrm>
                        <a:off x="10734292" y="1388076"/>
                        <a:ext cx="711371" cy="704974"/>
                      </a:xfrm>
                      <a:custGeom>
                        <a:avLst/>
                        <a:gdLst>
                          <a:gd name="T0" fmla="*/ 0 w 235"/>
                          <a:gd name="T1" fmla="*/ 0 h 231"/>
                          <a:gd name="T2" fmla="*/ 0 w 235"/>
                          <a:gd name="T3" fmla="*/ 0 h 231"/>
                          <a:gd name="T4" fmla="*/ 0 w 235"/>
                          <a:gd name="T5" fmla="*/ 231 h 231"/>
                          <a:gd name="T6" fmla="*/ 0 w 235"/>
                          <a:gd name="T7" fmla="*/ 0 h 231"/>
                          <a:gd name="T8" fmla="*/ 0 w 235"/>
                          <a:gd name="T9" fmla="*/ 0 h 231"/>
                          <a:gd name="T10" fmla="*/ 0 w 235"/>
                          <a:gd name="T11" fmla="*/ 0 h 231"/>
                          <a:gd name="T12" fmla="*/ 235 w 235"/>
                          <a:gd name="T13" fmla="*/ 0 h 231"/>
                          <a:gd name="T14" fmla="*/ 205 w 235"/>
                          <a:gd name="T15" fmla="*/ 0 h 231"/>
                          <a:gd name="T16" fmla="*/ 0 w 235"/>
                          <a:gd name="T17" fmla="*/ 0 h 231"/>
                          <a:gd name="T18" fmla="*/ 0 w 235"/>
                          <a:gd name="T19" fmla="*/ 0 h 231"/>
                          <a:gd name="T20" fmla="*/ 235 w 235"/>
                          <a:gd name="T21" fmla="*/ 0 h 231"/>
                          <a:gd name="T22" fmla="*/ 235 w 235"/>
                          <a:gd name="T23"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 h="231">
                            <a:moveTo>
                              <a:pt x="0" y="0"/>
                            </a:moveTo>
                            <a:cubicBezTo>
                              <a:pt x="0" y="0"/>
                              <a:pt x="0" y="0"/>
                              <a:pt x="0" y="0"/>
                            </a:cubicBezTo>
                            <a:cubicBezTo>
                              <a:pt x="0" y="231"/>
                              <a:pt x="0" y="231"/>
                              <a:pt x="0" y="231"/>
                            </a:cubicBezTo>
                            <a:cubicBezTo>
                              <a:pt x="0" y="20"/>
                              <a:pt x="0" y="1"/>
                              <a:pt x="0" y="0"/>
                            </a:cubicBezTo>
                            <a:cubicBezTo>
                              <a:pt x="0" y="0"/>
                              <a:pt x="0" y="0"/>
                              <a:pt x="0" y="0"/>
                            </a:cubicBezTo>
                            <a:cubicBezTo>
                              <a:pt x="0" y="0"/>
                              <a:pt x="0" y="0"/>
                              <a:pt x="0" y="0"/>
                            </a:cubicBezTo>
                            <a:moveTo>
                              <a:pt x="235" y="0"/>
                            </a:moveTo>
                            <a:cubicBezTo>
                              <a:pt x="205" y="0"/>
                              <a:pt x="205" y="0"/>
                              <a:pt x="205" y="0"/>
                            </a:cubicBezTo>
                            <a:cubicBezTo>
                              <a:pt x="0" y="0"/>
                              <a:pt x="0" y="0"/>
                              <a:pt x="0" y="0"/>
                            </a:cubicBezTo>
                            <a:cubicBezTo>
                              <a:pt x="0" y="0"/>
                              <a:pt x="0" y="0"/>
                              <a:pt x="0" y="0"/>
                            </a:cubicBezTo>
                            <a:cubicBezTo>
                              <a:pt x="102" y="0"/>
                              <a:pt x="179" y="0"/>
                              <a:pt x="235" y="0"/>
                            </a:cubicBezTo>
                            <a:cubicBezTo>
                              <a:pt x="235" y="0"/>
                              <a:pt x="235" y="0"/>
                              <a:pt x="235" y="0"/>
                            </a:cubicBezTo>
                          </a:path>
                        </a:pathLst>
                      </a:custGeom>
                      <a:solidFill>
                        <a:srgbClr val="5C47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76" name="Freeform 21"/>
                      <p:cNvSpPr>
                        <a:spLocks noEditPoints="1"/>
                      </p:cNvSpPr>
                      <p:nvPr/>
                    </p:nvSpPr>
                    <p:spPr bwMode="auto">
                      <a:xfrm>
                        <a:off x="10734292" y="1388076"/>
                        <a:ext cx="711371" cy="704974"/>
                      </a:xfrm>
                      <a:custGeom>
                        <a:avLst/>
                        <a:gdLst>
                          <a:gd name="T0" fmla="*/ 235 w 235"/>
                          <a:gd name="T1" fmla="*/ 0 h 231"/>
                          <a:gd name="T2" fmla="*/ 0 w 235"/>
                          <a:gd name="T3" fmla="*/ 0 h 231"/>
                          <a:gd name="T4" fmla="*/ 0 w 235"/>
                          <a:gd name="T5" fmla="*/ 231 h 231"/>
                          <a:gd name="T6" fmla="*/ 205 w 235"/>
                          <a:gd name="T7" fmla="*/ 231 h 231"/>
                          <a:gd name="T8" fmla="*/ 235 w 235"/>
                          <a:gd name="T9" fmla="*/ 0 h 231"/>
                          <a:gd name="T10" fmla="*/ 0 w 235"/>
                          <a:gd name="T11" fmla="*/ 0 h 231"/>
                          <a:gd name="T12" fmla="*/ 0 w 235"/>
                          <a:gd name="T13" fmla="*/ 0 h 231"/>
                          <a:gd name="T14" fmla="*/ 0 w 235"/>
                          <a:gd name="T15" fmla="*/ 0 h 231"/>
                          <a:gd name="T16" fmla="*/ 0 w 235"/>
                          <a:gd name="T17" fmla="*/ 0 h 231"/>
                          <a:gd name="T18" fmla="*/ 0 w 235"/>
                          <a:gd name="T19"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5" h="231">
                            <a:moveTo>
                              <a:pt x="235" y="0"/>
                            </a:moveTo>
                            <a:cubicBezTo>
                              <a:pt x="179" y="0"/>
                              <a:pt x="102" y="0"/>
                              <a:pt x="0" y="0"/>
                            </a:cubicBezTo>
                            <a:cubicBezTo>
                              <a:pt x="0" y="1"/>
                              <a:pt x="0" y="20"/>
                              <a:pt x="0" y="231"/>
                            </a:cubicBezTo>
                            <a:cubicBezTo>
                              <a:pt x="205" y="231"/>
                              <a:pt x="205" y="231"/>
                              <a:pt x="205" y="231"/>
                            </a:cubicBezTo>
                            <a:cubicBezTo>
                              <a:pt x="235" y="0"/>
                              <a:pt x="235" y="0"/>
                              <a:pt x="235"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20B093"/>
                      </a:solidFill>
                      <a:ln>
                        <a:noFill/>
                      </a:ln>
                    </p:spPr>
                    <p:txBody>
                      <a:bodyPr vert="horz" wrap="square" lIns="91440" tIns="45720" rIns="91440" bIns="45720" numCol="1" anchor="t" anchorCtr="0" compatLnSpc="1">
                        <a:prstTxWarp prst="textNoShape">
                          <a:avLst/>
                        </a:prstTxWarp>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grpSp>
                <p:sp>
                  <p:nvSpPr>
                    <p:cNvPr id="672" name="Freeform 73"/>
                    <p:cNvSpPr>
                      <a:spLocks/>
                    </p:cNvSpPr>
                    <p:nvPr/>
                  </p:nvSpPr>
                  <p:spPr bwMode="auto">
                    <a:xfrm>
                      <a:off x="8481500" y="6498379"/>
                      <a:ext cx="57581" cy="93798"/>
                    </a:xfrm>
                    <a:custGeom>
                      <a:avLst/>
                      <a:gdLst>
                        <a:gd name="T0" fmla="*/ 22 w 22"/>
                        <a:gd name="T1" fmla="*/ 11 h 39"/>
                        <a:gd name="T2" fmla="*/ 11 w 22"/>
                        <a:gd name="T3" fmla="*/ 0 h 39"/>
                        <a:gd name="T4" fmla="*/ 0 w 22"/>
                        <a:gd name="T5" fmla="*/ 11 h 39"/>
                        <a:gd name="T6" fmla="*/ 7 w 22"/>
                        <a:gd name="T7" fmla="*/ 21 h 39"/>
                        <a:gd name="T8" fmla="*/ 7 w 22"/>
                        <a:gd name="T9" fmla="*/ 39 h 39"/>
                        <a:gd name="T10" fmla="*/ 15 w 22"/>
                        <a:gd name="T11" fmla="*/ 39 h 39"/>
                        <a:gd name="T12" fmla="*/ 15 w 22"/>
                        <a:gd name="T13" fmla="*/ 21 h 39"/>
                        <a:gd name="T14" fmla="*/ 22 w 22"/>
                        <a:gd name="T15" fmla="*/ 11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9">
                          <a:moveTo>
                            <a:pt x="22" y="11"/>
                          </a:moveTo>
                          <a:cubicBezTo>
                            <a:pt x="22" y="5"/>
                            <a:pt x="17" y="0"/>
                            <a:pt x="11" y="0"/>
                          </a:cubicBezTo>
                          <a:cubicBezTo>
                            <a:pt x="5" y="0"/>
                            <a:pt x="0" y="5"/>
                            <a:pt x="0" y="11"/>
                          </a:cubicBezTo>
                          <a:cubicBezTo>
                            <a:pt x="0" y="16"/>
                            <a:pt x="3" y="20"/>
                            <a:pt x="7" y="21"/>
                          </a:cubicBezTo>
                          <a:cubicBezTo>
                            <a:pt x="7" y="39"/>
                            <a:pt x="7" y="39"/>
                            <a:pt x="7" y="39"/>
                          </a:cubicBezTo>
                          <a:cubicBezTo>
                            <a:pt x="15" y="39"/>
                            <a:pt x="15" y="39"/>
                            <a:pt x="15" y="39"/>
                          </a:cubicBezTo>
                          <a:cubicBezTo>
                            <a:pt x="15" y="21"/>
                            <a:pt x="15" y="21"/>
                            <a:pt x="15" y="21"/>
                          </a:cubicBezTo>
                          <a:cubicBezTo>
                            <a:pt x="19" y="20"/>
                            <a:pt x="22" y="16"/>
                            <a:pt x="22" y="11"/>
                          </a:cubicBezTo>
                          <a:close/>
                        </a:path>
                      </a:pathLst>
                    </a:custGeom>
                    <a:solidFill>
                      <a:srgbClr val="20B093"/>
                    </a:solidFill>
                    <a:ln>
                      <a:noFill/>
                    </a:ln>
                  </p:spPr>
                  <p:txBody>
                    <a:bodyPr vert="horz" wrap="square" lIns="91440" tIns="45720" rIns="91440" bIns="45720" numCol="1" anchor="t" anchorCtr="0" compatLnSpc="1">
                      <a:prstTxWarp prst="textNoShape">
                        <a:avLst/>
                      </a:prstTxWarp>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grpSp>
              <p:grpSp>
                <p:nvGrpSpPr>
                  <p:cNvPr id="653" name="Group 652"/>
                  <p:cNvGrpSpPr/>
                  <p:nvPr/>
                </p:nvGrpSpPr>
                <p:grpSpPr>
                  <a:xfrm>
                    <a:off x="8929827" y="5538768"/>
                    <a:ext cx="566941" cy="894532"/>
                    <a:chOff x="9660101" y="6172111"/>
                    <a:chExt cx="420093" cy="662832"/>
                  </a:xfrm>
                </p:grpSpPr>
                <p:sp>
                  <p:nvSpPr>
                    <p:cNvPr id="654" name="Freeform 10"/>
                    <p:cNvSpPr>
                      <a:spLocks/>
                    </p:cNvSpPr>
                    <p:nvPr/>
                  </p:nvSpPr>
                  <p:spPr bwMode="auto">
                    <a:xfrm>
                      <a:off x="9660101" y="6172111"/>
                      <a:ext cx="420093" cy="662832"/>
                    </a:xfrm>
                    <a:custGeom>
                      <a:avLst/>
                      <a:gdLst>
                        <a:gd name="T0" fmla="*/ 172 w 184"/>
                        <a:gd name="T1" fmla="*/ 0 h 314"/>
                        <a:gd name="T2" fmla="*/ 12 w 184"/>
                        <a:gd name="T3" fmla="*/ 0 h 314"/>
                        <a:gd name="T4" fmla="*/ 0 w 184"/>
                        <a:gd name="T5" fmla="*/ 12 h 314"/>
                        <a:gd name="T6" fmla="*/ 0 w 184"/>
                        <a:gd name="T7" fmla="*/ 302 h 314"/>
                        <a:gd name="T8" fmla="*/ 12 w 184"/>
                        <a:gd name="T9" fmla="*/ 314 h 314"/>
                        <a:gd name="T10" fmla="*/ 172 w 184"/>
                        <a:gd name="T11" fmla="*/ 314 h 314"/>
                        <a:gd name="T12" fmla="*/ 184 w 184"/>
                        <a:gd name="T13" fmla="*/ 302 h 314"/>
                        <a:gd name="T14" fmla="*/ 184 w 184"/>
                        <a:gd name="T15" fmla="*/ 12 h 314"/>
                        <a:gd name="T16" fmla="*/ 172 w 184"/>
                        <a:gd name="T1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314">
                          <a:moveTo>
                            <a:pt x="172" y="0"/>
                          </a:moveTo>
                          <a:cubicBezTo>
                            <a:pt x="12" y="0"/>
                            <a:pt x="12" y="0"/>
                            <a:pt x="12" y="0"/>
                          </a:cubicBezTo>
                          <a:cubicBezTo>
                            <a:pt x="6" y="0"/>
                            <a:pt x="0" y="5"/>
                            <a:pt x="0" y="12"/>
                          </a:cubicBezTo>
                          <a:cubicBezTo>
                            <a:pt x="0" y="302"/>
                            <a:pt x="0" y="302"/>
                            <a:pt x="0" y="302"/>
                          </a:cubicBezTo>
                          <a:cubicBezTo>
                            <a:pt x="0" y="308"/>
                            <a:pt x="6" y="314"/>
                            <a:pt x="12" y="314"/>
                          </a:cubicBezTo>
                          <a:cubicBezTo>
                            <a:pt x="172" y="314"/>
                            <a:pt x="172" y="314"/>
                            <a:pt x="172" y="314"/>
                          </a:cubicBezTo>
                          <a:cubicBezTo>
                            <a:pt x="178" y="314"/>
                            <a:pt x="184" y="308"/>
                            <a:pt x="184" y="302"/>
                          </a:cubicBezTo>
                          <a:cubicBezTo>
                            <a:pt x="184" y="12"/>
                            <a:pt x="184" y="12"/>
                            <a:pt x="184" y="12"/>
                          </a:cubicBezTo>
                          <a:cubicBezTo>
                            <a:pt x="184" y="5"/>
                            <a:pt x="178" y="0"/>
                            <a:pt x="172" y="0"/>
                          </a:cubicBezTo>
                        </a:path>
                      </a:pathLst>
                    </a:custGeom>
                    <a:solidFill>
                      <a:srgbClr val="282828"/>
                    </a:solidFill>
                    <a:ln>
                      <a:noFill/>
                    </a:ln>
                    <a:extLst/>
                  </p:spPr>
                  <p:txBody>
                    <a:bodyPr vert="horz" wrap="square" lIns="91440" tIns="45720" rIns="91440" bIns="45720" numCol="1" anchor="t" anchorCtr="0" compatLnSpc="1">
                      <a:prstTxWarp prst="textNoShape">
                        <a:avLst/>
                      </a:prstTxWarp>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55" name="Rectangle 11"/>
                    <p:cNvSpPr>
                      <a:spLocks noChangeArrowheads="1"/>
                    </p:cNvSpPr>
                    <p:nvPr/>
                  </p:nvSpPr>
                  <p:spPr bwMode="auto">
                    <a:xfrm>
                      <a:off x="9701532" y="6210164"/>
                      <a:ext cx="337231" cy="521239"/>
                    </a:xfrm>
                    <a:prstGeom prst="rect">
                      <a:avLst/>
                    </a:prstGeom>
                    <a:solidFill>
                      <a:srgbClr val="008272"/>
                    </a:solidFill>
                    <a:ln>
                      <a:noFill/>
                    </a:ln>
                    <a:extLst/>
                  </p:spPr>
                  <p:txBody>
                    <a:bodyPr vert="horz" wrap="square" lIns="91440" tIns="45720" rIns="91440" bIns="45720" numCol="1" anchor="t" anchorCtr="0" compatLnSpc="1">
                      <a:prstTxWarp prst="textNoShape">
                        <a:avLst/>
                      </a:prstTxWarp>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56" name="Rectangle 12"/>
                    <p:cNvSpPr>
                      <a:spLocks noChangeArrowheads="1"/>
                    </p:cNvSpPr>
                    <p:nvPr/>
                  </p:nvSpPr>
                  <p:spPr bwMode="auto">
                    <a:xfrm>
                      <a:off x="9701532" y="6210164"/>
                      <a:ext cx="337231" cy="521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57" name="Freeform 13"/>
                    <p:cNvSpPr>
                      <a:spLocks/>
                    </p:cNvSpPr>
                    <p:nvPr/>
                  </p:nvSpPr>
                  <p:spPr bwMode="auto">
                    <a:xfrm>
                      <a:off x="9806556" y="6763261"/>
                      <a:ext cx="127184" cy="15044"/>
                    </a:xfrm>
                    <a:custGeom>
                      <a:avLst/>
                      <a:gdLst>
                        <a:gd name="T0" fmla="*/ 56 w 56"/>
                        <a:gd name="T1" fmla="*/ 3 h 7"/>
                        <a:gd name="T2" fmla="*/ 52 w 56"/>
                        <a:gd name="T3" fmla="*/ 7 h 7"/>
                        <a:gd name="T4" fmla="*/ 4 w 56"/>
                        <a:gd name="T5" fmla="*/ 7 h 7"/>
                        <a:gd name="T6" fmla="*/ 0 w 56"/>
                        <a:gd name="T7" fmla="*/ 3 h 7"/>
                        <a:gd name="T8" fmla="*/ 4 w 56"/>
                        <a:gd name="T9" fmla="*/ 0 h 7"/>
                        <a:gd name="T10" fmla="*/ 52 w 56"/>
                        <a:gd name="T11" fmla="*/ 0 h 7"/>
                        <a:gd name="T12" fmla="*/ 56 w 5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56" h="7">
                          <a:moveTo>
                            <a:pt x="56" y="3"/>
                          </a:moveTo>
                          <a:cubicBezTo>
                            <a:pt x="56" y="5"/>
                            <a:pt x="54" y="7"/>
                            <a:pt x="52" y="7"/>
                          </a:cubicBezTo>
                          <a:cubicBezTo>
                            <a:pt x="4" y="7"/>
                            <a:pt x="4" y="7"/>
                            <a:pt x="4" y="7"/>
                          </a:cubicBezTo>
                          <a:cubicBezTo>
                            <a:pt x="2" y="7"/>
                            <a:pt x="0" y="5"/>
                            <a:pt x="0" y="3"/>
                          </a:cubicBezTo>
                          <a:cubicBezTo>
                            <a:pt x="0" y="1"/>
                            <a:pt x="2" y="0"/>
                            <a:pt x="4" y="0"/>
                          </a:cubicBezTo>
                          <a:cubicBezTo>
                            <a:pt x="52" y="0"/>
                            <a:pt x="52" y="0"/>
                            <a:pt x="52" y="0"/>
                          </a:cubicBezTo>
                          <a:cubicBezTo>
                            <a:pt x="54" y="0"/>
                            <a:pt x="56" y="1"/>
                            <a:pt x="56" y="3"/>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58" name="Rectangle 14"/>
                    <p:cNvSpPr>
                      <a:spLocks noChangeArrowheads="1"/>
                    </p:cNvSpPr>
                    <p:nvPr/>
                  </p:nvSpPr>
                  <p:spPr bwMode="auto">
                    <a:xfrm>
                      <a:off x="9701532" y="6731403"/>
                      <a:ext cx="111768" cy="885"/>
                    </a:xfrm>
                    <a:prstGeom prst="rect">
                      <a:avLst/>
                    </a:prstGeom>
                    <a:solidFill>
                      <a:srgbClr val="5C47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59" name="Freeform 15"/>
                    <p:cNvSpPr>
                      <a:spLocks/>
                    </p:cNvSpPr>
                    <p:nvPr/>
                  </p:nvSpPr>
                  <p:spPr bwMode="auto">
                    <a:xfrm>
                      <a:off x="9701532" y="6731403"/>
                      <a:ext cx="111768" cy="0"/>
                    </a:xfrm>
                    <a:custGeom>
                      <a:avLst/>
                      <a:gdLst>
                        <a:gd name="T0" fmla="*/ 116 w 116"/>
                        <a:gd name="T1" fmla="*/ 0 w 116"/>
                        <a:gd name="T2" fmla="*/ 0 w 116"/>
                        <a:gd name="T3" fmla="*/ 116 w 116"/>
                      </a:gdLst>
                      <a:ahLst/>
                      <a:cxnLst>
                        <a:cxn ang="0">
                          <a:pos x="T0" y="0"/>
                        </a:cxn>
                        <a:cxn ang="0">
                          <a:pos x="T1" y="0"/>
                        </a:cxn>
                        <a:cxn ang="0">
                          <a:pos x="T2" y="0"/>
                        </a:cxn>
                        <a:cxn ang="0">
                          <a:pos x="T3" y="0"/>
                        </a:cxn>
                      </a:cxnLst>
                      <a:rect l="0" t="0" r="r" b="b"/>
                      <a:pathLst>
                        <a:path w="116">
                          <a:moveTo>
                            <a:pt x="116" y="0"/>
                          </a:moveTo>
                          <a:lnTo>
                            <a:pt x="0" y="0"/>
                          </a:lnTo>
                          <a:lnTo>
                            <a:pt x="0" y="0"/>
                          </a:lnTo>
                          <a:lnTo>
                            <a:pt x="1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60" name="Freeform 16"/>
                    <p:cNvSpPr>
                      <a:spLocks/>
                    </p:cNvSpPr>
                    <p:nvPr/>
                  </p:nvSpPr>
                  <p:spPr bwMode="auto">
                    <a:xfrm>
                      <a:off x="9701532" y="6210164"/>
                      <a:ext cx="198484" cy="521239"/>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close/>
                        </a:path>
                      </a:pathLst>
                    </a:custGeom>
                    <a:solidFill>
                      <a:srgbClr val="20B093"/>
                    </a:solidFill>
                    <a:ln>
                      <a:noFill/>
                    </a:ln>
                    <a:extLst/>
                  </p:spPr>
                  <p:txBody>
                    <a:bodyPr vert="horz" wrap="square" lIns="91440" tIns="45720" rIns="91440" bIns="45720" numCol="1" anchor="t" anchorCtr="0" compatLnSpc="1">
                      <a:prstTxWarp prst="textNoShape">
                        <a:avLst/>
                      </a:prstTxWarp>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sp>
                  <p:nvSpPr>
                    <p:cNvPr id="661" name="Freeform 17"/>
                    <p:cNvSpPr>
                      <a:spLocks/>
                    </p:cNvSpPr>
                    <p:nvPr/>
                  </p:nvSpPr>
                  <p:spPr bwMode="auto">
                    <a:xfrm>
                      <a:off x="9701532" y="6210164"/>
                      <a:ext cx="198484" cy="521239"/>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ＭＳ Ｐゴシック" charset="0"/>
                        <a:cs typeface="+mn-cs"/>
                      </a:endParaRPr>
                    </a:p>
                  </p:txBody>
                </p:sp>
              </p:grpSp>
            </p:grpSp>
            <p:sp>
              <p:nvSpPr>
                <p:cNvPr id="649" name="Rectangle 648"/>
                <p:cNvSpPr/>
                <p:nvPr/>
              </p:nvSpPr>
              <p:spPr>
                <a:xfrm>
                  <a:off x="5811156" y="6441150"/>
                  <a:ext cx="2464294" cy="307777"/>
                </a:xfrm>
                <a:prstGeom prst="rect">
                  <a:avLst/>
                </a:prstGeom>
                <a:ln>
                  <a:noFill/>
                </a:ln>
              </p:spPr>
              <p:txBody>
                <a:bodyPr wrap="squar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1118538" rtl="0" eaLnBrk="1" fontAlgn="base" latinLnBrk="0" hangingPunct="1">
                    <a:lnSpc>
                      <a:spcPct val="100000"/>
                    </a:lnSpc>
                    <a:spcBef>
                      <a:spcPts val="0"/>
                    </a:spcBef>
                    <a:spcAft>
                      <a:spcPct val="0"/>
                    </a:spcAft>
                    <a:buClrTx/>
                    <a:buSzTx/>
                    <a:buFontTx/>
                    <a:buNone/>
                    <a:tabLst/>
                    <a:defRPr/>
                  </a:pPr>
                  <a:r>
                    <a:rPr kumimoji="0" lang="en-US" sz="2000" b="0" i="0" u="none" strike="noStrike" kern="1200" cap="none" spc="0" normalizeH="0" baseline="0" noProof="0" dirty="0">
                      <a:ln>
                        <a:solidFill>
                          <a:srgbClr val="FFFFFF">
                            <a:alpha val="0"/>
                          </a:srgbClr>
                        </a:solidFill>
                      </a:ln>
                      <a:solidFill>
                        <a:srgbClr val="505050"/>
                      </a:solidFill>
                      <a:effectLst/>
                      <a:uLnTx/>
                      <a:uFillTx/>
                      <a:latin typeface="Segoe UI Light" panose="020B0502040204020203" pitchFamily="34" charset="0"/>
                      <a:ea typeface="+mn-ea"/>
                      <a:cs typeface="Segoe UI Light" panose="020B0502040204020203" pitchFamily="34" charset="0"/>
                    </a:rPr>
                    <a:t>Managed devices</a:t>
                  </a:r>
                </a:p>
              </p:txBody>
            </p:sp>
          </p:grpSp>
        </p:grpSp>
      </p:grpSp>
      <p:grpSp>
        <p:nvGrpSpPr>
          <p:cNvPr id="31" name="Group 30"/>
          <p:cNvGrpSpPr/>
          <p:nvPr/>
        </p:nvGrpSpPr>
        <p:grpSpPr>
          <a:xfrm>
            <a:off x="9307262" y="1153469"/>
            <a:ext cx="1375914" cy="907964"/>
            <a:chOff x="9367824" y="1114068"/>
            <a:chExt cx="1375914" cy="907964"/>
          </a:xfrm>
        </p:grpSpPr>
        <p:pic>
          <p:nvPicPr>
            <p:cNvPr id="243" name="Picture 24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67824" y="1114068"/>
              <a:ext cx="1375914" cy="907964"/>
            </a:xfrm>
            <a:prstGeom prst="rect">
              <a:avLst/>
            </a:prstGeom>
          </p:spPr>
        </p:pic>
        <p:pic>
          <p:nvPicPr>
            <p:cNvPr id="119" name="Picture 118"/>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9771439" y="1520200"/>
              <a:ext cx="548640" cy="261555"/>
            </a:xfrm>
            <a:prstGeom prst="rect">
              <a:avLst/>
            </a:prstGeom>
          </p:spPr>
        </p:pic>
      </p:grpSp>
      <p:grpSp>
        <p:nvGrpSpPr>
          <p:cNvPr id="361" name="Group 360"/>
          <p:cNvGrpSpPr/>
          <p:nvPr/>
        </p:nvGrpSpPr>
        <p:grpSpPr>
          <a:xfrm>
            <a:off x="10164785" y="1821613"/>
            <a:ext cx="1375914" cy="907964"/>
            <a:chOff x="10147650" y="1965491"/>
            <a:chExt cx="1375914" cy="907964"/>
          </a:xfrm>
        </p:grpSpPr>
        <p:pic>
          <p:nvPicPr>
            <p:cNvPr id="368" name="Picture 36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47650" y="1965491"/>
              <a:ext cx="1375914" cy="907964"/>
            </a:xfrm>
            <a:prstGeom prst="rect">
              <a:avLst/>
            </a:prstGeom>
          </p:spPr>
        </p:pic>
        <p:pic>
          <p:nvPicPr>
            <p:cNvPr id="369" name="Picture 368"/>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0271499" y="2525521"/>
              <a:ext cx="1188720" cy="133731"/>
            </a:xfrm>
            <a:prstGeom prst="rect">
              <a:avLst/>
            </a:prstGeom>
          </p:spPr>
        </p:pic>
      </p:grpSp>
      <p:pic>
        <p:nvPicPr>
          <p:cNvPr id="274" name="Picture 273"/>
          <p:cNvPicPr>
            <a:picLocks noChangeAspect="1"/>
          </p:cNvPicPr>
          <p:nvPr/>
        </p:nvPicPr>
        <p:blipFill>
          <a:blip r:embed="rId25" cstate="email">
            <a:biLevel thresh="25000"/>
            <a:extLst>
              <a:ext uri="{28A0092B-C50C-407E-A947-70E740481C1C}">
                <a14:useLocalDpi xmlns:a14="http://schemas.microsoft.com/office/drawing/2010/main"/>
              </a:ext>
            </a:extLst>
          </a:blip>
          <a:stretch>
            <a:fillRect/>
          </a:stretch>
        </p:blipFill>
        <p:spPr>
          <a:xfrm>
            <a:off x="5609309" y="5677672"/>
            <a:ext cx="223283" cy="570242"/>
          </a:xfrm>
          <a:prstGeom prst="rect">
            <a:avLst/>
          </a:prstGeom>
        </p:spPr>
      </p:pic>
      <p:pic>
        <p:nvPicPr>
          <p:cNvPr id="276" name="Picture 275"/>
          <p:cNvPicPr>
            <a:picLocks noChangeAspect="1"/>
          </p:cNvPicPr>
          <p:nvPr/>
        </p:nvPicPr>
        <p:blipFill>
          <a:blip r:embed="rId25" cstate="email">
            <a:biLevel thresh="25000"/>
            <a:extLst>
              <a:ext uri="{28A0092B-C50C-407E-A947-70E740481C1C}">
                <a14:useLocalDpi xmlns:a14="http://schemas.microsoft.com/office/drawing/2010/main"/>
              </a:ext>
            </a:extLst>
          </a:blip>
          <a:stretch>
            <a:fillRect/>
          </a:stretch>
        </p:blipFill>
        <p:spPr>
          <a:xfrm>
            <a:off x="7380052" y="5677672"/>
            <a:ext cx="223283" cy="570242"/>
          </a:xfrm>
          <a:prstGeom prst="rect">
            <a:avLst/>
          </a:prstGeom>
        </p:spPr>
      </p:pic>
      <p:pic>
        <p:nvPicPr>
          <p:cNvPr id="282" name="Picture 281"/>
          <p:cNvPicPr>
            <a:picLocks noChangeAspect="1"/>
          </p:cNvPicPr>
          <p:nvPr/>
        </p:nvPicPr>
        <p:blipFill>
          <a:blip r:embed="rId25" cstate="email">
            <a:biLevel thresh="25000"/>
            <a:extLst>
              <a:ext uri="{28A0092B-C50C-407E-A947-70E740481C1C}">
                <a14:useLocalDpi xmlns:a14="http://schemas.microsoft.com/office/drawing/2010/main"/>
              </a:ext>
            </a:extLst>
          </a:blip>
          <a:stretch>
            <a:fillRect/>
          </a:stretch>
        </p:blipFill>
        <p:spPr>
          <a:xfrm>
            <a:off x="8467621" y="5679129"/>
            <a:ext cx="223283" cy="570242"/>
          </a:xfrm>
          <a:prstGeom prst="rect">
            <a:avLst/>
          </a:prstGeom>
        </p:spPr>
      </p:pic>
      <p:pic>
        <p:nvPicPr>
          <p:cNvPr id="283" name="Picture 282"/>
          <p:cNvPicPr>
            <a:picLocks noChangeAspect="1"/>
          </p:cNvPicPr>
          <p:nvPr/>
        </p:nvPicPr>
        <p:blipFill>
          <a:blip r:embed="rId25" cstate="email">
            <a:biLevel thresh="25000"/>
            <a:extLst>
              <a:ext uri="{28A0092B-C50C-407E-A947-70E740481C1C}">
                <a14:useLocalDpi xmlns:a14="http://schemas.microsoft.com/office/drawing/2010/main"/>
              </a:ext>
            </a:extLst>
          </a:blip>
          <a:stretch>
            <a:fillRect/>
          </a:stretch>
        </p:blipFill>
        <p:spPr>
          <a:xfrm>
            <a:off x="4278652" y="5677672"/>
            <a:ext cx="223283" cy="570242"/>
          </a:xfrm>
          <a:prstGeom prst="rect">
            <a:avLst/>
          </a:prstGeom>
        </p:spPr>
      </p:pic>
      <p:pic>
        <p:nvPicPr>
          <p:cNvPr id="4" name="Picture 3"/>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9342437" y="5990601"/>
            <a:ext cx="2155764" cy="334906"/>
          </a:xfrm>
          <a:prstGeom prst="rect">
            <a:avLst/>
          </a:prstGeom>
        </p:spPr>
      </p:pic>
      <p:pic>
        <p:nvPicPr>
          <p:cNvPr id="5" name="Picture 4"/>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9859929" y="5221897"/>
            <a:ext cx="1120781" cy="751744"/>
          </a:xfrm>
          <a:prstGeom prst="rect">
            <a:avLst/>
          </a:prstGeom>
        </p:spPr>
      </p:pic>
      <p:sp>
        <p:nvSpPr>
          <p:cNvPr id="259" name="Freeform 258"/>
          <p:cNvSpPr>
            <a:spLocks noEditPoints="1"/>
          </p:cNvSpPr>
          <p:nvPr/>
        </p:nvSpPr>
        <p:spPr bwMode="black">
          <a:xfrm>
            <a:off x="256222" y="6294098"/>
            <a:ext cx="407744" cy="565581"/>
          </a:xfrm>
          <a:custGeom>
            <a:avLst/>
            <a:gdLst>
              <a:gd name="T0" fmla="*/ 221 w 288"/>
              <a:gd name="T1" fmla="*/ 373 h 399"/>
              <a:gd name="T2" fmla="*/ 194 w 288"/>
              <a:gd name="T3" fmla="*/ 350 h 399"/>
              <a:gd name="T4" fmla="*/ 137 w 288"/>
              <a:gd name="T5" fmla="*/ 150 h 399"/>
              <a:gd name="T6" fmla="*/ 165 w 288"/>
              <a:gd name="T7" fmla="*/ 398 h 399"/>
              <a:gd name="T8" fmla="*/ 94 w 288"/>
              <a:gd name="T9" fmla="*/ 325 h 399"/>
              <a:gd name="T10" fmla="*/ 192 w 288"/>
              <a:gd name="T11" fmla="*/ 269 h 399"/>
              <a:gd name="T12" fmla="*/ 223 w 288"/>
              <a:gd name="T13" fmla="*/ 371 h 399"/>
              <a:gd name="T14" fmla="*/ 135 w 288"/>
              <a:gd name="T15" fmla="*/ 170 h 399"/>
              <a:gd name="T16" fmla="*/ 179 w 288"/>
              <a:gd name="T17" fmla="*/ 395 h 399"/>
              <a:gd name="T18" fmla="*/ 135 w 288"/>
              <a:gd name="T19" fmla="*/ 324 h 399"/>
              <a:gd name="T20" fmla="*/ 154 w 288"/>
              <a:gd name="T21" fmla="*/ 308 h 399"/>
              <a:gd name="T22" fmla="*/ 208 w 288"/>
              <a:gd name="T23" fmla="*/ 382 h 399"/>
              <a:gd name="T24" fmla="*/ 85 w 288"/>
              <a:gd name="T25" fmla="*/ 380 h 399"/>
              <a:gd name="T26" fmla="*/ 143 w 288"/>
              <a:gd name="T27" fmla="*/ 82 h 399"/>
              <a:gd name="T28" fmla="*/ 228 w 288"/>
              <a:gd name="T29" fmla="*/ 288 h 399"/>
              <a:gd name="T30" fmla="*/ 253 w 288"/>
              <a:gd name="T31" fmla="*/ 340 h 399"/>
              <a:gd name="T32" fmla="*/ 247 w 288"/>
              <a:gd name="T33" fmla="*/ 233 h 399"/>
              <a:gd name="T34" fmla="*/ 20 w 288"/>
              <a:gd name="T35" fmla="*/ 263 h 399"/>
              <a:gd name="T36" fmla="*/ 85 w 288"/>
              <a:gd name="T37" fmla="*/ 380 h 399"/>
              <a:gd name="T38" fmla="*/ 219 w 288"/>
              <a:gd name="T39" fmla="*/ 242 h 399"/>
              <a:gd name="T40" fmla="*/ 56 w 288"/>
              <a:gd name="T41" fmla="*/ 305 h 399"/>
              <a:gd name="T42" fmla="*/ 129 w 288"/>
              <a:gd name="T43" fmla="*/ 397 h 399"/>
              <a:gd name="T44" fmla="*/ 137 w 288"/>
              <a:gd name="T45" fmla="*/ 115 h 399"/>
              <a:gd name="T46" fmla="*/ 210 w 288"/>
              <a:gd name="T47" fmla="*/ 334 h 399"/>
              <a:gd name="T48" fmla="*/ 239 w 288"/>
              <a:gd name="T49" fmla="*/ 357 h 399"/>
              <a:gd name="T50" fmla="*/ 0 w 288"/>
              <a:gd name="T51" fmla="*/ 202 h 399"/>
              <a:gd name="T52" fmla="*/ 144 w 288"/>
              <a:gd name="T53" fmla="*/ 51 h 399"/>
              <a:gd name="T54" fmla="*/ 252 w 288"/>
              <a:gd name="T55" fmla="*/ 298 h 399"/>
              <a:gd name="T56" fmla="*/ 266 w 288"/>
              <a:gd name="T57" fmla="*/ 320 h 399"/>
              <a:gd name="T58" fmla="*/ 277 w 288"/>
              <a:gd name="T59" fmla="*/ 221 h 399"/>
              <a:gd name="T60" fmla="*/ 3 w 288"/>
              <a:gd name="T61" fmla="*/ 162 h 399"/>
              <a:gd name="T62" fmla="*/ 0 w 288"/>
              <a:gd name="T63" fmla="*/ 202 h 399"/>
              <a:gd name="T64" fmla="*/ 145 w 288"/>
              <a:gd name="T65" fmla="*/ 0 h 399"/>
              <a:gd name="T66" fmla="*/ 144 w 288"/>
              <a:gd name="T67" fmla="*/ 18 h 399"/>
              <a:gd name="T68" fmla="*/ 142 w 288"/>
              <a:gd name="T69" fmla="*/ 308 h 399"/>
              <a:gd name="T70" fmla="*/ 137 w 288"/>
              <a:gd name="T71" fmla="*/ 201 h 399"/>
              <a:gd name="T72" fmla="*/ 130 w 288"/>
              <a:gd name="T73" fmla="*/ 208 h 399"/>
              <a:gd name="T74" fmla="*/ 142 w 288"/>
              <a:gd name="T75" fmla="*/ 30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 h="399">
                <a:moveTo>
                  <a:pt x="223" y="371"/>
                </a:moveTo>
                <a:cubicBezTo>
                  <a:pt x="221" y="373"/>
                  <a:pt x="221" y="373"/>
                  <a:pt x="221" y="373"/>
                </a:cubicBezTo>
                <a:cubicBezTo>
                  <a:pt x="220" y="374"/>
                  <a:pt x="218" y="375"/>
                  <a:pt x="217" y="376"/>
                </a:cubicBezTo>
                <a:cubicBezTo>
                  <a:pt x="215" y="374"/>
                  <a:pt x="205" y="366"/>
                  <a:pt x="194" y="350"/>
                </a:cubicBezTo>
                <a:cubicBezTo>
                  <a:pt x="181" y="332"/>
                  <a:pt x="177" y="299"/>
                  <a:pt x="180" y="268"/>
                </a:cubicBezTo>
                <a:cubicBezTo>
                  <a:pt x="186" y="212"/>
                  <a:pt x="180" y="148"/>
                  <a:pt x="137" y="150"/>
                </a:cubicBezTo>
                <a:cubicBezTo>
                  <a:pt x="90" y="152"/>
                  <a:pt x="69" y="245"/>
                  <a:pt x="106" y="319"/>
                </a:cubicBezTo>
                <a:cubicBezTo>
                  <a:pt x="125" y="357"/>
                  <a:pt x="150" y="384"/>
                  <a:pt x="165" y="398"/>
                </a:cubicBezTo>
                <a:cubicBezTo>
                  <a:pt x="161" y="398"/>
                  <a:pt x="157" y="399"/>
                  <a:pt x="153" y="399"/>
                </a:cubicBezTo>
                <a:cubicBezTo>
                  <a:pt x="137" y="384"/>
                  <a:pt x="115" y="364"/>
                  <a:pt x="94" y="325"/>
                </a:cubicBezTo>
                <a:cubicBezTo>
                  <a:pt x="46" y="236"/>
                  <a:pt x="82" y="134"/>
                  <a:pt x="137" y="134"/>
                </a:cubicBezTo>
                <a:cubicBezTo>
                  <a:pt x="195" y="134"/>
                  <a:pt x="201" y="201"/>
                  <a:pt x="192" y="269"/>
                </a:cubicBezTo>
                <a:cubicBezTo>
                  <a:pt x="188" y="301"/>
                  <a:pt x="191" y="329"/>
                  <a:pt x="202" y="346"/>
                </a:cubicBezTo>
                <a:cubicBezTo>
                  <a:pt x="213" y="363"/>
                  <a:pt x="224" y="370"/>
                  <a:pt x="223" y="371"/>
                </a:cubicBezTo>
                <a:close/>
                <a:moveTo>
                  <a:pt x="166" y="306"/>
                </a:moveTo>
                <a:cubicBezTo>
                  <a:pt x="163" y="275"/>
                  <a:pt x="185" y="172"/>
                  <a:pt x="135" y="170"/>
                </a:cubicBezTo>
                <a:cubicBezTo>
                  <a:pt x="104" y="169"/>
                  <a:pt x="77" y="248"/>
                  <a:pt x="125" y="329"/>
                </a:cubicBezTo>
                <a:cubicBezTo>
                  <a:pt x="143" y="361"/>
                  <a:pt x="166" y="383"/>
                  <a:pt x="179" y="395"/>
                </a:cubicBezTo>
                <a:cubicBezTo>
                  <a:pt x="182" y="394"/>
                  <a:pt x="185" y="393"/>
                  <a:pt x="188" y="392"/>
                </a:cubicBezTo>
                <a:cubicBezTo>
                  <a:pt x="177" y="381"/>
                  <a:pt x="153" y="358"/>
                  <a:pt x="135" y="324"/>
                </a:cubicBezTo>
                <a:cubicBezTo>
                  <a:pt x="101" y="266"/>
                  <a:pt x="110" y="186"/>
                  <a:pt x="135" y="186"/>
                </a:cubicBezTo>
                <a:cubicBezTo>
                  <a:pt x="168" y="186"/>
                  <a:pt x="149" y="268"/>
                  <a:pt x="154" y="308"/>
                </a:cubicBezTo>
                <a:cubicBezTo>
                  <a:pt x="160" y="352"/>
                  <a:pt x="187" y="377"/>
                  <a:pt x="200" y="386"/>
                </a:cubicBezTo>
                <a:cubicBezTo>
                  <a:pt x="203" y="385"/>
                  <a:pt x="205" y="384"/>
                  <a:pt x="208" y="382"/>
                </a:cubicBezTo>
                <a:cubicBezTo>
                  <a:pt x="199" y="375"/>
                  <a:pt x="170" y="350"/>
                  <a:pt x="166" y="306"/>
                </a:cubicBezTo>
                <a:close/>
                <a:moveTo>
                  <a:pt x="85" y="380"/>
                </a:moveTo>
                <a:cubicBezTo>
                  <a:pt x="65" y="357"/>
                  <a:pt x="36" y="313"/>
                  <a:pt x="31" y="261"/>
                </a:cubicBezTo>
                <a:cubicBezTo>
                  <a:pt x="25" y="164"/>
                  <a:pt x="66" y="82"/>
                  <a:pt x="143" y="82"/>
                </a:cubicBezTo>
                <a:cubicBezTo>
                  <a:pt x="213" y="82"/>
                  <a:pt x="241" y="157"/>
                  <a:pt x="235" y="231"/>
                </a:cubicBezTo>
                <a:cubicBezTo>
                  <a:pt x="234" y="251"/>
                  <a:pt x="228" y="269"/>
                  <a:pt x="228" y="288"/>
                </a:cubicBezTo>
                <a:cubicBezTo>
                  <a:pt x="227" y="320"/>
                  <a:pt x="236" y="334"/>
                  <a:pt x="248" y="347"/>
                </a:cubicBezTo>
                <a:cubicBezTo>
                  <a:pt x="250" y="345"/>
                  <a:pt x="251" y="343"/>
                  <a:pt x="253" y="340"/>
                </a:cubicBezTo>
                <a:cubicBezTo>
                  <a:pt x="246" y="330"/>
                  <a:pt x="237" y="313"/>
                  <a:pt x="238" y="289"/>
                </a:cubicBezTo>
                <a:cubicBezTo>
                  <a:pt x="239" y="273"/>
                  <a:pt x="243" y="254"/>
                  <a:pt x="247" y="233"/>
                </a:cubicBezTo>
                <a:cubicBezTo>
                  <a:pt x="257" y="169"/>
                  <a:pt x="233" y="66"/>
                  <a:pt x="143" y="65"/>
                </a:cubicBezTo>
                <a:cubicBezTo>
                  <a:pt x="77" y="64"/>
                  <a:pt x="7" y="129"/>
                  <a:pt x="20" y="263"/>
                </a:cubicBezTo>
                <a:cubicBezTo>
                  <a:pt x="24" y="299"/>
                  <a:pt x="39" y="330"/>
                  <a:pt x="54" y="354"/>
                </a:cubicBezTo>
                <a:cubicBezTo>
                  <a:pt x="64" y="365"/>
                  <a:pt x="74" y="373"/>
                  <a:pt x="85" y="380"/>
                </a:cubicBezTo>
                <a:close/>
                <a:moveTo>
                  <a:pt x="219" y="331"/>
                </a:moveTo>
                <a:cubicBezTo>
                  <a:pt x="211" y="309"/>
                  <a:pt x="212" y="277"/>
                  <a:pt x="219" y="242"/>
                </a:cubicBezTo>
                <a:cubicBezTo>
                  <a:pt x="228" y="183"/>
                  <a:pt x="216" y="99"/>
                  <a:pt x="137" y="99"/>
                </a:cubicBezTo>
                <a:cubicBezTo>
                  <a:pt x="73" y="99"/>
                  <a:pt x="16" y="198"/>
                  <a:pt x="56" y="305"/>
                </a:cubicBezTo>
                <a:cubicBezTo>
                  <a:pt x="72" y="346"/>
                  <a:pt x="96" y="376"/>
                  <a:pt x="113" y="393"/>
                </a:cubicBezTo>
                <a:cubicBezTo>
                  <a:pt x="118" y="395"/>
                  <a:pt x="123" y="396"/>
                  <a:pt x="129" y="397"/>
                </a:cubicBezTo>
                <a:cubicBezTo>
                  <a:pt x="113" y="382"/>
                  <a:pt x="84" y="348"/>
                  <a:pt x="67" y="300"/>
                </a:cubicBezTo>
                <a:cubicBezTo>
                  <a:pt x="37" y="213"/>
                  <a:pt x="79" y="116"/>
                  <a:pt x="137" y="115"/>
                </a:cubicBezTo>
                <a:cubicBezTo>
                  <a:pt x="189" y="114"/>
                  <a:pt x="216" y="168"/>
                  <a:pt x="208" y="239"/>
                </a:cubicBezTo>
                <a:cubicBezTo>
                  <a:pt x="201" y="274"/>
                  <a:pt x="200" y="310"/>
                  <a:pt x="210" y="334"/>
                </a:cubicBezTo>
                <a:cubicBezTo>
                  <a:pt x="217" y="351"/>
                  <a:pt x="228" y="359"/>
                  <a:pt x="233" y="363"/>
                </a:cubicBezTo>
                <a:cubicBezTo>
                  <a:pt x="235" y="361"/>
                  <a:pt x="237" y="359"/>
                  <a:pt x="239" y="357"/>
                </a:cubicBezTo>
                <a:cubicBezTo>
                  <a:pt x="235" y="354"/>
                  <a:pt x="225" y="347"/>
                  <a:pt x="219" y="331"/>
                </a:cubicBezTo>
                <a:close/>
                <a:moveTo>
                  <a:pt x="0" y="202"/>
                </a:moveTo>
                <a:cubicBezTo>
                  <a:pt x="0" y="217"/>
                  <a:pt x="1" y="231"/>
                  <a:pt x="4" y="245"/>
                </a:cubicBezTo>
                <a:cubicBezTo>
                  <a:pt x="6" y="146"/>
                  <a:pt x="40" y="49"/>
                  <a:pt x="144" y="51"/>
                </a:cubicBezTo>
                <a:cubicBezTo>
                  <a:pt x="230" y="51"/>
                  <a:pt x="271" y="143"/>
                  <a:pt x="262" y="219"/>
                </a:cubicBezTo>
                <a:cubicBezTo>
                  <a:pt x="259" y="248"/>
                  <a:pt x="252" y="276"/>
                  <a:pt x="252" y="298"/>
                </a:cubicBezTo>
                <a:cubicBezTo>
                  <a:pt x="252" y="315"/>
                  <a:pt x="258" y="326"/>
                  <a:pt x="260" y="330"/>
                </a:cubicBezTo>
                <a:cubicBezTo>
                  <a:pt x="262" y="327"/>
                  <a:pt x="264" y="323"/>
                  <a:pt x="266" y="320"/>
                </a:cubicBezTo>
                <a:cubicBezTo>
                  <a:pt x="263" y="314"/>
                  <a:pt x="261" y="308"/>
                  <a:pt x="262" y="298"/>
                </a:cubicBezTo>
                <a:cubicBezTo>
                  <a:pt x="262" y="279"/>
                  <a:pt x="272" y="252"/>
                  <a:pt x="277" y="221"/>
                </a:cubicBezTo>
                <a:cubicBezTo>
                  <a:pt x="288" y="144"/>
                  <a:pt x="247" y="31"/>
                  <a:pt x="144" y="31"/>
                </a:cubicBezTo>
                <a:cubicBezTo>
                  <a:pt x="62" y="32"/>
                  <a:pt x="18" y="92"/>
                  <a:pt x="3" y="162"/>
                </a:cubicBezTo>
                <a:cubicBezTo>
                  <a:pt x="1" y="175"/>
                  <a:pt x="0" y="188"/>
                  <a:pt x="0" y="201"/>
                </a:cubicBezTo>
                <a:cubicBezTo>
                  <a:pt x="0" y="201"/>
                  <a:pt x="0" y="202"/>
                  <a:pt x="0" y="202"/>
                </a:cubicBezTo>
                <a:close/>
                <a:moveTo>
                  <a:pt x="262" y="75"/>
                </a:moveTo>
                <a:cubicBezTo>
                  <a:pt x="244" y="44"/>
                  <a:pt x="206" y="0"/>
                  <a:pt x="145" y="0"/>
                </a:cubicBezTo>
                <a:cubicBezTo>
                  <a:pt x="108" y="0"/>
                  <a:pt x="80" y="18"/>
                  <a:pt x="58" y="40"/>
                </a:cubicBezTo>
                <a:cubicBezTo>
                  <a:pt x="60" y="39"/>
                  <a:pt x="91" y="18"/>
                  <a:pt x="144" y="18"/>
                </a:cubicBezTo>
                <a:cubicBezTo>
                  <a:pt x="220" y="18"/>
                  <a:pt x="262" y="75"/>
                  <a:pt x="262" y="75"/>
                </a:cubicBezTo>
                <a:close/>
                <a:moveTo>
                  <a:pt x="142" y="308"/>
                </a:moveTo>
                <a:cubicBezTo>
                  <a:pt x="140" y="294"/>
                  <a:pt x="141" y="277"/>
                  <a:pt x="142" y="260"/>
                </a:cubicBezTo>
                <a:cubicBezTo>
                  <a:pt x="143" y="238"/>
                  <a:pt x="144" y="209"/>
                  <a:pt x="137" y="201"/>
                </a:cubicBezTo>
                <a:cubicBezTo>
                  <a:pt x="137" y="201"/>
                  <a:pt x="137" y="201"/>
                  <a:pt x="135" y="201"/>
                </a:cubicBezTo>
                <a:cubicBezTo>
                  <a:pt x="135" y="201"/>
                  <a:pt x="132" y="202"/>
                  <a:pt x="130" y="208"/>
                </a:cubicBezTo>
                <a:cubicBezTo>
                  <a:pt x="122" y="227"/>
                  <a:pt x="122" y="271"/>
                  <a:pt x="141" y="308"/>
                </a:cubicBezTo>
                <a:cubicBezTo>
                  <a:pt x="141" y="309"/>
                  <a:pt x="142" y="309"/>
                  <a:pt x="142" y="308"/>
                </a:cubicBezTo>
                <a:close/>
              </a:path>
            </a:pathLst>
          </a:custGeom>
          <a:solidFill>
            <a:srgbClr val="000000"/>
          </a:solidFill>
          <a:ln>
            <a:noFill/>
          </a:ln>
          <a:extLst/>
        </p:spPr>
        <p:txBody>
          <a:bodyPr/>
          <a:lstStyle/>
          <a:p>
            <a:pPr marL="0" marR="0" lvl="0" indent="0" defTabSz="932509"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505050"/>
              </a:solidFill>
              <a:effectLst/>
              <a:uLnTx/>
              <a:uFillTx/>
              <a:ea typeface="ＭＳ Ｐゴシック" charset="0"/>
            </a:endParaRPr>
          </a:p>
        </p:txBody>
      </p:sp>
    </p:spTree>
    <p:extLst>
      <p:ext uri="{BB962C8B-B14F-4D97-AF65-F5344CB8AC3E}">
        <p14:creationId xmlns:p14="http://schemas.microsoft.com/office/powerpoint/2010/main" val="2006868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500"/>
                                  </p:stCondLst>
                                  <p:childTnLst>
                                    <p:set>
                                      <p:cBhvr>
                                        <p:cTn id="6" dur="1" fill="hold">
                                          <p:stCondLst>
                                            <p:cond delay="0"/>
                                          </p:stCondLst>
                                        </p:cTn>
                                        <p:tgtEl>
                                          <p:spTgt spid="525"/>
                                        </p:tgtEl>
                                        <p:attrNameLst>
                                          <p:attrName>style.visibility</p:attrName>
                                        </p:attrNameLst>
                                      </p:cBhvr>
                                      <p:to>
                                        <p:strVal val="visible"/>
                                      </p:to>
                                    </p:set>
                                    <p:animEffect transition="in" filter="barn(inVertical)">
                                      <p:cBhvr>
                                        <p:cTn id="7" dur="500"/>
                                        <p:tgtEl>
                                          <p:spTgt spid="525"/>
                                        </p:tgtEl>
                                      </p:cBhvr>
                                    </p:animEffect>
                                  </p:childTnLst>
                                </p:cTn>
                              </p:par>
                              <p:par>
                                <p:cTn id="8" presetID="16" presetClass="entr" presetSubtype="21" fill="hold" nodeType="withEffect">
                                  <p:stCondLst>
                                    <p:cond delay="0"/>
                                  </p:stCondLst>
                                  <p:childTnLst>
                                    <p:set>
                                      <p:cBhvr>
                                        <p:cTn id="9" dur="1" fill="hold">
                                          <p:stCondLst>
                                            <p:cond delay="0"/>
                                          </p:stCondLst>
                                        </p:cTn>
                                        <p:tgtEl>
                                          <p:spTgt spid="526"/>
                                        </p:tgtEl>
                                        <p:attrNameLst>
                                          <p:attrName>style.visibility</p:attrName>
                                        </p:attrNameLst>
                                      </p:cBhvr>
                                      <p:to>
                                        <p:strVal val="visible"/>
                                      </p:to>
                                    </p:set>
                                    <p:animEffect transition="in" filter="barn(inVertical)">
                                      <p:cBhvr>
                                        <p:cTn id="10" dur="500"/>
                                        <p:tgtEl>
                                          <p:spTgt spid="526"/>
                                        </p:tgtEl>
                                      </p:cBhvr>
                                    </p:animEffect>
                                  </p:childTnLst>
                                </p:cTn>
                              </p:par>
                              <p:par>
                                <p:cTn id="11" presetID="16" presetClass="entr" presetSubtype="21" fill="hold" nodeType="withEffect">
                                  <p:stCondLst>
                                    <p:cond delay="0"/>
                                  </p:stCondLst>
                                  <p:childTnLst>
                                    <p:set>
                                      <p:cBhvr>
                                        <p:cTn id="12" dur="1" fill="hold">
                                          <p:stCondLst>
                                            <p:cond delay="0"/>
                                          </p:stCondLst>
                                        </p:cTn>
                                        <p:tgtEl>
                                          <p:spTgt spid="516"/>
                                        </p:tgtEl>
                                        <p:attrNameLst>
                                          <p:attrName>style.visibility</p:attrName>
                                        </p:attrNameLst>
                                      </p:cBhvr>
                                      <p:to>
                                        <p:strVal val="visible"/>
                                      </p:to>
                                    </p:set>
                                    <p:animEffect transition="in" filter="barn(inVertical)">
                                      <p:cBhvr>
                                        <p:cTn id="13" dur="500"/>
                                        <p:tgtEl>
                                          <p:spTgt spid="516"/>
                                        </p:tgtEl>
                                      </p:cBhvr>
                                    </p:animEffect>
                                  </p:childTnLst>
                                </p:cTn>
                              </p:par>
                              <p:par>
                                <p:cTn id="14" presetID="16" presetClass="entr" presetSubtype="21" fill="hold" nodeType="withEffect">
                                  <p:stCondLst>
                                    <p:cond delay="0"/>
                                  </p:stCondLst>
                                  <p:childTnLst>
                                    <p:set>
                                      <p:cBhvr>
                                        <p:cTn id="15" dur="1" fill="hold">
                                          <p:stCondLst>
                                            <p:cond delay="0"/>
                                          </p:stCondLst>
                                        </p:cTn>
                                        <p:tgtEl>
                                          <p:spTgt spid="432"/>
                                        </p:tgtEl>
                                        <p:attrNameLst>
                                          <p:attrName>style.visibility</p:attrName>
                                        </p:attrNameLst>
                                      </p:cBhvr>
                                      <p:to>
                                        <p:strVal val="visible"/>
                                      </p:to>
                                    </p:set>
                                    <p:animEffect transition="in" filter="barn(inVertical)">
                                      <p:cBhvr>
                                        <p:cTn id="16" dur="500"/>
                                        <p:tgtEl>
                                          <p:spTgt spid="432"/>
                                        </p:tgtEl>
                                      </p:cBhvr>
                                    </p:animEffect>
                                  </p:childTnLst>
                                </p:cTn>
                              </p:par>
                              <p:par>
                                <p:cTn id="17" presetID="16" presetClass="entr" presetSubtype="21" fill="hold" nodeType="withEffect">
                                  <p:stCondLst>
                                    <p:cond delay="0"/>
                                  </p:stCondLst>
                                  <p:childTnLst>
                                    <p:set>
                                      <p:cBhvr>
                                        <p:cTn id="18" dur="1" fill="hold">
                                          <p:stCondLst>
                                            <p:cond delay="0"/>
                                          </p:stCondLst>
                                        </p:cTn>
                                        <p:tgtEl>
                                          <p:spTgt spid="504"/>
                                        </p:tgtEl>
                                        <p:attrNameLst>
                                          <p:attrName>style.visibility</p:attrName>
                                        </p:attrNameLst>
                                      </p:cBhvr>
                                      <p:to>
                                        <p:strVal val="visible"/>
                                      </p:to>
                                    </p:set>
                                    <p:animEffect transition="in" filter="barn(inVertical)">
                                      <p:cBhvr>
                                        <p:cTn id="19" dur="500"/>
                                        <p:tgtEl>
                                          <p:spTgt spid="504"/>
                                        </p:tgtEl>
                                      </p:cBhvr>
                                    </p:animEffect>
                                  </p:childTnLst>
                                </p:cTn>
                              </p:par>
                              <p:par>
                                <p:cTn id="20" presetID="16" presetClass="entr" presetSubtype="21" fill="hold" nodeType="withEffect">
                                  <p:stCondLst>
                                    <p:cond delay="0"/>
                                  </p:stCondLst>
                                  <p:childTnLst>
                                    <p:set>
                                      <p:cBhvr>
                                        <p:cTn id="21" dur="1" fill="hold">
                                          <p:stCondLst>
                                            <p:cond delay="0"/>
                                          </p:stCondLst>
                                        </p:cTn>
                                        <p:tgtEl>
                                          <p:spTgt spid="153"/>
                                        </p:tgtEl>
                                        <p:attrNameLst>
                                          <p:attrName>style.visibility</p:attrName>
                                        </p:attrNameLst>
                                      </p:cBhvr>
                                      <p:to>
                                        <p:strVal val="visible"/>
                                      </p:to>
                                    </p:set>
                                    <p:animEffect transition="in" filter="barn(inVertical)">
                                      <p:cBhvr>
                                        <p:cTn id="22" dur="500"/>
                                        <p:tgtEl>
                                          <p:spTgt spid="153"/>
                                        </p:tgtEl>
                                      </p:cBhvr>
                                    </p:animEffect>
                                  </p:childTnLst>
                                </p:cTn>
                              </p:par>
                              <p:par>
                                <p:cTn id="23" presetID="16" presetClass="entr" presetSubtype="2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par>
                                <p:cTn id="38" presetID="16" presetClass="entr" presetSubtype="21"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par>
                                <p:cTn id="41" presetID="16" presetClass="entr" presetSubtype="21"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par>
                                <p:cTn id="47" presetID="16" presetClass="entr" presetSubtype="21"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par>
                                <p:cTn id="50" presetID="16" presetClass="entr" presetSubtype="21"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par>
                                <p:cTn id="53" presetID="16" presetClass="entr" presetSubtype="21"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inVertical)">
                                      <p:cBhvr>
                                        <p:cTn id="55" dur="500"/>
                                        <p:tgtEl>
                                          <p:spTgt spid="23"/>
                                        </p:tgtEl>
                                      </p:cBhvr>
                                    </p:animEffect>
                                  </p:childTnLst>
                                </p:cTn>
                              </p:par>
                              <p:par>
                                <p:cTn id="56" presetID="16" presetClass="entr" presetSubtype="21" fill="hold" nodeType="withEffect">
                                  <p:stCondLst>
                                    <p:cond delay="0"/>
                                  </p:stCondLst>
                                  <p:childTnLst>
                                    <p:set>
                                      <p:cBhvr>
                                        <p:cTn id="57" dur="1" fill="hold">
                                          <p:stCondLst>
                                            <p:cond delay="0"/>
                                          </p:stCondLst>
                                        </p:cTn>
                                        <p:tgtEl>
                                          <p:spTgt spid="141"/>
                                        </p:tgtEl>
                                        <p:attrNameLst>
                                          <p:attrName>style.visibility</p:attrName>
                                        </p:attrNameLst>
                                      </p:cBhvr>
                                      <p:to>
                                        <p:strVal val="visible"/>
                                      </p:to>
                                    </p:set>
                                    <p:animEffect transition="in" filter="barn(inVertical)">
                                      <p:cBhvr>
                                        <p:cTn id="58" dur="500"/>
                                        <p:tgtEl>
                                          <p:spTgt spid="141"/>
                                        </p:tgtEl>
                                      </p:cBhvr>
                                    </p:animEffect>
                                  </p:childTnLst>
                                </p:cTn>
                              </p:par>
                              <p:par>
                                <p:cTn id="59" presetID="16" presetClass="entr" presetSubtype="21" fill="hold" nodeType="withEffect">
                                  <p:stCondLst>
                                    <p:cond delay="0"/>
                                  </p:stCondLst>
                                  <p:childTnLst>
                                    <p:set>
                                      <p:cBhvr>
                                        <p:cTn id="60" dur="1" fill="hold">
                                          <p:stCondLst>
                                            <p:cond delay="0"/>
                                          </p:stCondLst>
                                        </p:cTn>
                                        <p:tgtEl>
                                          <p:spTgt spid="142"/>
                                        </p:tgtEl>
                                        <p:attrNameLst>
                                          <p:attrName>style.visibility</p:attrName>
                                        </p:attrNameLst>
                                      </p:cBhvr>
                                      <p:to>
                                        <p:strVal val="visible"/>
                                      </p:to>
                                    </p:set>
                                    <p:animEffect transition="in" filter="barn(inVertical)">
                                      <p:cBhvr>
                                        <p:cTn id="61" dur="500"/>
                                        <p:tgtEl>
                                          <p:spTgt spid="142"/>
                                        </p:tgtEl>
                                      </p:cBhvr>
                                    </p:animEffect>
                                  </p:childTnLst>
                                </p:cTn>
                              </p:par>
                              <p:par>
                                <p:cTn id="62" presetID="16" presetClass="entr" presetSubtype="21" fill="hold" nodeType="withEffect">
                                  <p:stCondLst>
                                    <p:cond delay="0"/>
                                  </p:stCondLst>
                                  <p:childTnLst>
                                    <p:set>
                                      <p:cBhvr>
                                        <p:cTn id="63" dur="1" fill="hold">
                                          <p:stCondLst>
                                            <p:cond delay="0"/>
                                          </p:stCondLst>
                                        </p:cTn>
                                        <p:tgtEl>
                                          <p:spTgt spid="144"/>
                                        </p:tgtEl>
                                        <p:attrNameLst>
                                          <p:attrName>style.visibility</p:attrName>
                                        </p:attrNameLst>
                                      </p:cBhvr>
                                      <p:to>
                                        <p:strVal val="visible"/>
                                      </p:to>
                                    </p:set>
                                    <p:animEffect transition="in" filter="barn(inVertical)">
                                      <p:cBhvr>
                                        <p:cTn id="64" dur="500"/>
                                        <p:tgtEl>
                                          <p:spTgt spid="144"/>
                                        </p:tgtEl>
                                      </p:cBhvr>
                                    </p:animEffect>
                                  </p:childTnLst>
                                </p:cTn>
                              </p:par>
                              <p:par>
                                <p:cTn id="65" presetID="16" presetClass="entr" presetSubtype="21" fill="hold" nodeType="withEffect">
                                  <p:stCondLst>
                                    <p:cond delay="0"/>
                                  </p:stCondLst>
                                  <p:childTnLst>
                                    <p:set>
                                      <p:cBhvr>
                                        <p:cTn id="66" dur="1" fill="hold">
                                          <p:stCondLst>
                                            <p:cond delay="0"/>
                                          </p:stCondLst>
                                        </p:cTn>
                                        <p:tgtEl>
                                          <p:spTgt spid="145"/>
                                        </p:tgtEl>
                                        <p:attrNameLst>
                                          <p:attrName>style.visibility</p:attrName>
                                        </p:attrNameLst>
                                      </p:cBhvr>
                                      <p:to>
                                        <p:strVal val="visible"/>
                                      </p:to>
                                    </p:set>
                                    <p:animEffect transition="in" filter="barn(inVertical)">
                                      <p:cBhvr>
                                        <p:cTn id="67" dur="500"/>
                                        <p:tgtEl>
                                          <p:spTgt spid="145"/>
                                        </p:tgtEl>
                                      </p:cBhvr>
                                    </p:animEffect>
                                  </p:childTnLst>
                                </p:cTn>
                              </p:par>
                              <p:par>
                                <p:cTn id="68" presetID="16" presetClass="entr" presetSubtype="21" fill="hold" nodeType="withEffect">
                                  <p:stCondLst>
                                    <p:cond delay="0"/>
                                  </p:stCondLst>
                                  <p:childTnLst>
                                    <p:set>
                                      <p:cBhvr>
                                        <p:cTn id="69" dur="1" fill="hold">
                                          <p:stCondLst>
                                            <p:cond delay="0"/>
                                          </p:stCondLst>
                                        </p:cTn>
                                        <p:tgtEl>
                                          <p:spTgt spid="146"/>
                                        </p:tgtEl>
                                        <p:attrNameLst>
                                          <p:attrName>style.visibility</p:attrName>
                                        </p:attrNameLst>
                                      </p:cBhvr>
                                      <p:to>
                                        <p:strVal val="visible"/>
                                      </p:to>
                                    </p:set>
                                    <p:animEffect transition="in" filter="barn(inVertical)">
                                      <p:cBhvr>
                                        <p:cTn id="70" dur="500"/>
                                        <p:tgtEl>
                                          <p:spTgt spid="146"/>
                                        </p:tgtEl>
                                      </p:cBhvr>
                                    </p:animEffect>
                                  </p:childTnLst>
                                </p:cTn>
                              </p:par>
                              <p:par>
                                <p:cTn id="71" presetID="16" presetClass="entr" presetSubtype="21" fill="hold" nodeType="withEffect">
                                  <p:stCondLst>
                                    <p:cond delay="0"/>
                                  </p:stCondLst>
                                  <p:childTnLst>
                                    <p:set>
                                      <p:cBhvr>
                                        <p:cTn id="72" dur="1" fill="hold">
                                          <p:stCondLst>
                                            <p:cond delay="0"/>
                                          </p:stCondLst>
                                        </p:cTn>
                                        <p:tgtEl>
                                          <p:spTgt spid="148"/>
                                        </p:tgtEl>
                                        <p:attrNameLst>
                                          <p:attrName>style.visibility</p:attrName>
                                        </p:attrNameLst>
                                      </p:cBhvr>
                                      <p:to>
                                        <p:strVal val="visible"/>
                                      </p:to>
                                    </p:set>
                                    <p:animEffect transition="in" filter="barn(inVertical)">
                                      <p:cBhvr>
                                        <p:cTn id="73" dur="500"/>
                                        <p:tgtEl>
                                          <p:spTgt spid="148"/>
                                        </p:tgtEl>
                                      </p:cBhvr>
                                    </p:animEffect>
                                  </p:childTnLst>
                                </p:cTn>
                              </p:par>
                              <p:par>
                                <p:cTn id="74" presetID="16" presetClass="entr" presetSubtype="21" fill="hold" nodeType="withEffect">
                                  <p:stCondLst>
                                    <p:cond delay="0"/>
                                  </p:stCondLst>
                                  <p:childTnLst>
                                    <p:set>
                                      <p:cBhvr>
                                        <p:cTn id="75" dur="1" fill="hold">
                                          <p:stCondLst>
                                            <p:cond delay="0"/>
                                          </p:stCondLst>
                                        </p:cTn>
                                        <p:tgtEl>
                                          <p:spTgt spid="149"/>
                                        </p:tgtEl>
                                        <p:attrNameLst>
                                          <p:attrName>style.visibility</p:attrName>
                                        </p:attrNameLst>
                                      </p:cBhvr>
                                      <p:to>
                                        <p:strVal val="visible"/>
                                      </p:to>
                                    </p:set>
                                    <p:animEffect transition="in" filter="barn(inVertical)">
                                      <p:cBhvr>
                                        <p:cTn id="76" dur="500"/>
                                        <p:tgtEl>
                                          <p:spTgt spid="149"/>
                                        </p:tgtEl>
                                      </p:cBhvr>
                                    </p:animEffect>
                                  </p:childTnLst>
                                </p:cTn>
                              </p:par>
                              <p:par>
                                <p:cTn id="77" presetID="16" presetClass="entr" presetSubtype="21" fill="hold" nodeType="withEffect">
                                  <p:stCondLst>
                                    <p:cond delay="0"/>
                                  </p:stCondLst>
                                  <p:childTnLst>
                                    <p:set>
                                      <p:cBhvr>
                                        <p:cTn id="78" dur="1" fill="hold">
                                          <p:stCondLst>
                                            <p:cond delay="0"/>
                                          </p:stCondLst>
                                        </p:cTn>
                                        <p:tgtEl>
                                          <p:spTgt spid="150"/>
                                        </p:tgtEl>
                                        <p:attrNameLst>
                                          <p:attrName>style.visibility</p:attrName>
                                        </p:attrNameLst>
                                      </p:cBhvr>
                                      <p:to>
                                        <p:strVal val="visible"/>
                                      </p:to>
                                    </p:set>
                                    <p:animEffect transition="in" filter="barn(inVertical)">
                                      <p:cBhvr>
                                        <p:cTn id="79" dur="500"/>
                                        <p:tgtEl>
                                          <p:spTgt spid="150"/>
                                        </p:tgtEl>
                                      </p:cBhvr>
                                    </p:animEffect>
                                  </p:childTnLst>
                                </p:cTn>
                              </p:par>
                              <p:par>
                                <p:cTn id="80" presetID="16" presetClass="entr" presetSubtype="21" fill="hold" nodeType="withEffect">
                                  <p:stCondLst>
                                    <p:cond delay="0"/>
                                  </p:stCondLst>
                                  <p:childTnLst>
                                    <p:set>
                                      <p:cBhvr>
                                        <p:cTn id="81" dur="1" fill="hold">
                                          <p:stCondLst>
                                            <p:cond delay="0"/>
                                          </p:stCondLst>
                                        </p:cTn>
                                        <p:tgtEl>
                                          <p:spTgt spid="151"/>
                                        </p:tgtEl>
                                        <p:attrNameLst>
                                          <p:attrName>style.visibility</p:attrName>
                                        </p:attrNameLst>
                                      </p:cBhvr>
                                      <p:to>
                                        <p:strVal val="visible"/>
                                      </p:to>
                                    </p:set>
                                    <p:animEffect transition="in" filter="barn(inVertical)">
                                      <p:cBhvr>
                                        <p:cTn id="82" dur="500"/>
                                        <p:tgtEl>
                                          <p:spTgt spid="151"/>
                                        </p:tgtEl>
                                      </p:cBhvr>
                                    </p:animEffect>
                                  </p:childTnLst>
                                </p:cTn>
                              </p:par>
                              <p:par>
                                <p:cTn id="83" presetID="16" presetClass="entr" presetSubtype="21" fill="hold" nodeType="withEffect">
                                  <p:stCondLst>
                                    <p:cond delay="0"/>
                                  </p:stCondLst>
                                  <p:childTnLst>
                                    <p:set>
                                      <p:cBhvr>
                                        <p:cTn id="84" dur="1" fill="hold">
                                          <p:stCondLst>
                                            <p:cond delay="0"/>
                                          </p:stCondLst>
                                        </p:cTn>
                                        <p:tgtEl>
                                          <p:spTgt spid="152"/>
                                        </p:tgtEl>
                                        <p:attrNameLst>
                                          <p:attrName>style.visibility</p:attrName>
                                        </p:attrNameLst>
                                      </p:cBhvr>
                                      <p:to>
                                        <p:strVal val="visible"/>
                                      </p:to>
                                    </p:set>
                                    <p:animEffect transition="in" filter="barn(inVertical)">
                                      <p:cBhvr>
                                        <p:cTn id="85" dur="500"/>
                                        <p:tgtEl>
                                          <p:spTgt spid="152"/>
                                        </p:tgtEl>
                                      </p:cBhvr>
                                    </p:animEffect>
                                  </p:childTnLst>
                                </p:cTn>
                              </p:par>
                              <p:par>
                                <p:cTn id="86" presetID="16" presetClass="entr" presetSubtype="21" fill="hold" nodeType="withEffect">
                                  <p:stCondLst>
                                    <p:cond delay="0"/>
                                  </p:stCondLst>
                                  <p:childTnLst>
                                    <p:set>
                                      <p:cBhvr>
                                        <p:cTn id="87" dur="1" fill="hold">
                                          <p:stCondLst>
                                            <p:cond delay="0"/>
                                          </p:stCondLst>
                                        </p:cTn>
                                        <p:tgtEl>
                                          <p:spTgt spid="154"/>
                                        </p:tgtEl>
                                        <p:attrNameLst>
                                          <p:attrName>style.visibility</p:attrName>
                                        </p:attrNameLst>
                                      </p:cBhvr>
                                      <p:to>
                                        <p:strVal val="visible"/>
                                      </p:to>
                                    </p:set>
                                    <p:animEffect transition="in" filter="barn(inVertical)">
                                      <p:cBhvr>
                                        <p:cTn id="88" dur="500"/>
                                        <p:tgtEl>
                                          <p:spTgt spid="154"/>
                                        </p:tgtEl>
                                      </p:cBhvr>
                                    </p:animEffect>
                                  </p:childTnLst>
                                </p:cTn>
                              </p:par>
                              <p:par>
                                <p:cTn id="89" presetID="16" presetClass="entr" presetSubtype="21" fill="hold" nodeType="withEffect">
                                  <p:stCondLst>
                                    <p:cond delay="0"/>
                                  </p:stCondLst>
                                  <p:childTnLst>
                                    <p:set>
                                      <p:cBhvr>
                                        <p:cTn id="90" dur="1" fill="hold">
                                          <p:stCondLst>
                                            <p:cond delay="0"/>
                                          </p:stCondLst>
                                        </p:cTn>
                                        <p:tgtEl>
                                          <p:spTgt spid="155"/>
                                        </p:tgtEl>
                                        <p:attrNameLst>
                                          <p:attrName>style.visibility</p:attrName>
                                        </p:attrNameLst>
                                      </p:cBhvr>
                                      <p:to>
                                        <p:strVal val="visible"/>
                                      </p:to>
                                    </p:set>
                                    <p:animEffect transition="in" filter="barn(inVertical)">
                                      <p:cBhvr>
                                        <p:cTn id="91" dur="500"/>
                                        <p:tgtEl>
                                          <p:spTgt spid="155"/>
                                        </p:tgtEl>
                                      </p:cBhvr>
                                    </p:animEffect>
                                  </p:childTnLst>
                                </p:cTn>
                              </p:par>
                              <p:par>
                                <p:cTn id="92" presetID="16" presetClass="entr" presetSubtype="21" fill="hold" nodeType="withEffect">
                                  <p:stCondLst>
                                    <p:cond delay="0"/>
                                  </p:stCondLst>
                                  <p:childTnLst>
                                    <p:set>
                                      <p:cBhvr>
                                        <p:cTn id="93" dur="1" fill="hold">
                                          <p:stCondLst>
                                            <p:cond delay="0"/>
                                          </p:stCondLst>
                                        </p:cTn>
                                        <p:tgtEl>
                                          <p:spTgt spid="156"/>
                                        </p:tgtEl>
                                        <p:attrNameLst>
                                          <p:attrName>style.visibility</p:attrName>
                                        </p:attrNameLst>
                                      </p:cBhvr>
                                      <p:to>
                                        <p:strVal val="visible"/>
                                      </p:to>
                                    </p:set>
                                    <p:animEffect transition="in" filter="barn(inVertical)">
                                      <p:cBhvr>
                                        <p:cTn id="94" dur="500"/>
                                        <p:tgtEl>
                                          <p:spTgt spid="156"/>
                                        </p:tgtEl>
                                      </p:cBhvr>
                                    </p:animEffect>
                                  </p:childTnLst>
                                </p:cTn>
                              </p:par>
                              <p:par>
                                <p:cTn id="95" presetID="16" presetClass="entr" presetSubtype="21" fill="hold" nodeType="withEffect">
                                  <p:stCondLst>
                                    <p:cond delay="0"/>
                                  </p:stCondLst>
                                  <p:childTnLst>
                                    <p:set>
                                      <p:cBhvr>
                                        <p:cTn id="96" dur="1" fill="hold">
                                          <p:stCondLst>
                                            <p:cond delay="0"/>
                                          </p:stCondLst>
                                        </p:cTn>
                                        <p:tgtEl>
                                          <p:spTgt spid="157"/>
                                        </p:tgtEl>
                                        <p:attrNameLst>
                                          <p:attrName>style.visibility</p:attrName>
                                        </p:attrNameLst>
                                      </p:cBhvr>
                                      <p:to>
                                        <p:strVal val="visible"/>
                                      </p:to>
                                    </p:set>
                                    <p:animEffect transition="in" filter="barn(inVertical)">
                                      <p:cBhvr>
                                        <p:cTn id="97" dur="500"/>
                                        <p:tgtEl>
                                          <p:spTgt spid="157"/>
                                        </p:tgtEl>
                                      </p:cBhvr>
                                    </p:animEffect>
                                  </p:childTnLst>
                                </p:cTn>
                              </p:par>
                              <p:par>
                                <p:cTn id="98" presetID="16" presetClass="entr" presetSubtype="21" fill="hold" nodeType="withEffect">
                                  <p:stCondLst>
                                    <p:cond delay="0"/>
                                  </p:stCondLst>
                                  <p:childTnLst>
                                    <p:set>
                                      <p:cBhvr>
                                        <p:cTn id="99" dur="1" fill="hold">
                                          <p:stCondLst>
                                            <p:cond delay="0"/>
                                          </p:stCondLst>
                                        </p:cTn>
                                        <p:tgtEl>
                                          <p:spTgt spid="158"/>
                                        </p:tgtEl>
                                        <p:attrNameLst>
                                          <p:attrName>style.visibility</p:attrName>
                                        </p:attrNameLst>
                                      </p:cBhvr>
                                      <p:to>
                                        <p:strVal val="visible"/>
                                      </p:to>
                                    </p:set>
                                    <p:animEffect transition="in" filter="barn(inVertical)">
                                      <p:cBhvr>
                                        <p:cTn id="100" dur="500"/>
                                        <p:tgtEl>
                                          <p:spTgt spid="158"/>
                                        </p:tgtEl>
                                      </p:cBhvr>
                                    </p:animEffect>
                                  </p:childTnLst>
                                </p:cTn>
                              </p:par>
                              <p:par>
                                <p:cTn id="101" presetID="16" presetClass="entr" presetSubtype="21" fill="hold" nodeType="withEffect">
                                  <p:stCondLst>
                                    <p:cond delay="0"/>
                                  </p:stCondLst>
                                  <p:childTnLst>
                                    <p:set>
                                      <p:cBhvr>
                                        <p:cTn id="102" dur="1" fill="hold">
                                          <p:stCondLst>
                                            <p:cond delay="0"/>
                                          </p:stCondLst>
                                        </p:cTn>
                                        <p:tgtEl>
                                          <p:spTgt spid="159"/>
                                        </p:tgtEl>
                                        <p:attrNameLst>
                                          <p:attrName>style.visibility</p:attrName>
                                        </p:attrNameLst>
                                      </p:cBhvr>
                                      <p:to>
                                        <p:strVal val="visible"/>
                                      </p:to>
                                    </p:set>
                                    <p:animEffect transition="in" filter="barn(inVertical)">
                                      <p:cBhvr>
                                        <p:cTn id="103" dur="500"/>
                                        <p:tgtEl>
                                          <p:spTgt spid="159"/>
                                        </p:tgtEl>
                                      </p:cBhvr>
                                    </p:animEffect>
                                  </p:childTnLst>
                                </p:cTn>
                              </p:par>
                              <p:par>
                                <p:cTn id="104" presetID="16" presetClass="entr" presetSubtype="21" fill="hold" nodeType="withEffect">
                                  <p:stCondLst>
                                    <p:cond delay="0"/>
                                  </p:stCondLst>
                                  <p:childTnLst>
                                    <p:set>
                                      <p:cBhvr>
                                        <p:cTn id="105" dur="1" fill="hold">
                                          <p:stCondLst>
                                            <p:cond delay="0"/>
                                          </p:stCondLst>
                                        </p:cTn>
                                        <p:tgtEl>
                                          <p:spTgt spid="160"/>
                                        </p:tgtEl>
                                        <p:attrNameLst>
                                          <p:attrName>style.visibility</p:attrName>
                                        </p:attrNameLst>
                                      </p:cBhvr>
                                      <p:to>
                                        <p:strVal val="visible"/>
                                      </p:to>
                                    </p:set>
                                    <p:animEffect transition="in" filter="barn(inVertical)">
                                      <p:cBhvr>
                                        <p:cTn id="106" dur="500"/>
                                        <p:tgtEl>
                                          <p:spTgt spid="160"/>
                                        </p:tgtEl>
                                      </p:cBhvr>
                                    </p:animEffect>
                                  </p:childTnLst>
                                </p:cTn>
                              </p:par>
                              <p:par>
                                <p:cTn id="107" presetID="16" presetClass="entr" presetSubtype="21" fill="hold" nodeType="withEffect">
                                  <p:stCondLst>
                                    <p:cond delay="0"/>
                                  </p:stCondLst>
                                  <p:childTnLst>
                                    <p:set>
                                      <p:cBhvr>
                                        <p:cTn id="108" dur="1" fill="hold">
                                          <p:stCondLst>
                                            <p:cond delay="0"/>
                                          </p:stCondLst>
                                        </p:cTn>
                                        <p:tgtEl>
                                          <p:spTgt spid="161"/>
                                        </p:tgtEl>
                                        <p:attrNameLst>
                                          <p:attrName>style.visibility</p:attrName>
                                        </p:attrNameLst>
                                      </p:cBhvr>
                                      <p:to>
                                        <p:strVal val="visible"/>
                                      </p:to>
                                    </p:set>
                                    <p:animEffect transition="in" filter="barn(inVertical)">
                                      <p:cBhvr>
                                        <p:cTn id="109" dur="500"/>
                                        <p:tgtEl>
                                          <p:spTgt spid="161"/>
                                        </p:tgtEl>
                                      </p:cBhvr>
                                    </p:animEffect>
                                  </p:childTnLst>
                                </p:cTn>
                              </p:par>
                              <p:par>
                                <p:cTn id="110" presetID="16" presetClass="entr" presetSubtype="21" fill="hold" nodeType="withEffect">
                                  <p:stCondLst>
                                    <p:cond delay="0"/>
                                  </p:stCondLst>
                                  <p:childTnLst>
                                    <p:set>
                                      <p:cBhvr>
                                        <p:cTn id="111" dur="1" fill="hold">
                                          <p:stCondLst>
                                            <p:cond delay="0"/>
                                          </p:stCondLst>
                                        </p:cTn>
                                        <p:tgtEl>
                                          <p:spTgt spid="162"/>
                                        </p:tgtEl>
                                        <p:attrNameLst>
                                          <p:attrName>style.visibility</p:attrName>
                                        </p:attrNameLst>
                                      </p:cBhvr>
                                      <p:to>
                                        <p:strVal val="visible"/>
                                      </p:to>
                                    </p:set>
                                    <p:animEffect transition="in" filter="barn(inVertical)">
                                      <p:cBhvr>
                                        <p:cTn id="112" dur="500"/>
                                        <p:tgtEl>
                                          <p:spTgt spid="162"/>
                                        </p:tgtEl>
                                      </p:cBhvr>
                                    </p:animEffect>
                                  </p:childTnLst>
                                </p:cTn>
                              </p:par>
                              <p:par>
                                <p:cTn id="113" presetID="16" presetClass="entr" presetSubtype="21" fill="hold" nodeType="withEffect">
                                  <p:stCondLst>
                                    <p:cond delay="0"/>
                                  </p:stCondLst>
                                  <p:childTnLst>
                                    <p:set>
                                      <p:cBhvr>
                                        <p:cTn id="114" dur="1" fill="hold">
                                          <p:stCondLst>
                                            <p:cond delay="0"/>
                                          </p:stCondLst>
                                        </p:cTn>
                                        <p:tgtEl>
                                          <p:spTgt spid="169"/>
                                        </p:tgtEl>
                                        <p:attrNameLst>
                                          <p:attrName>style.visibility</p:attrName>
                                        </p:attrNameLst>
                                      </p:cBhvr>
                                      <p:to>
                                        <p:strVal val="visible"/>
                                      </p:to>
                                    </p:set>
                                    <p:animEffect transition="in" filter="barn(inVertical)">
                                      <p:cBhvr>
                                        <p:cTn id="115" dur="500"/>
                                        <p:tgtEl>
                                          <p:spTgt spid="169"/>
                                        </p:tgtEl>
                                      </p:cBhvr>
                                    </p:animEffect>
                                  </p:childTnLst>
                                </p:cTn>
                              </p:par>
                              <p:par>
                                <p:cTn id="116" presetID="16" presetClass="entr" presetSubtype="21" fill="hold" nodeType="withEffect">
                                  <p:stCondLst>
                                    <p:cond delay="0"/>
                                  </p:stCondLst>
                                  <p:childTnLst>
                                    <p:set>
                                      <p:cBhvr>
                                        <p:cTn id="117" dur="1" fill="hold">
                                          <p:stCondLst>
                                            <p:cond delay="0"/>
                                          </p:stCondLst>
                                        </p:cTn>
                                        <p:tgtEl>
                                          <p:spTgt spid="170"/>
                                        </p:tgtEl>
                                        <p:attrNameLst>
                                          <p:attrName>style.visibility</p:attrName>
                                        </p:attrNameLst>
                                      </p:cBhvr>
                                      <p:to>
                                        <p:strVal val="visible"/>
                                      </p:to>
                                    </p:set>
                                    <p:animEffect transition="in" filter="barn(inVertical)">
                                      <p:cBhvr>
                                        <p:cTn id="118" dur="500"/>
                                        <p:tgtEl>
                                          <p:spTgt spid="170"/>
                                        </p:tgtEl>
                                      </p:cBhvr>
                                    </p:animEffect>
                                  </p:childTnLst>
                                </p:cTn>
                              </p:par>
                              <p:par>
                                <p:cTn id="119" presetID="16" presetClass="entr" presetSubtype="21" fill="hold" nodeType="withEffect">
                                  <p:stCondLst>
                                    <p:cond delay="0"/>
                                  </p:stCondLst>
                                  <p:childTnLst>
                                    <p:set>
                                      <p:cBhvr>
                                        <p:cTn id="120" dur="1" fill="hold">
                                          <p:stCondLst>
                                            <p:cond delay="0"/>
                                          </p:stCondLst>
                                        </p:cTn>
                                        <p:tgtEl>
                                          <p:spTgt spid="171"/>
                                        </p:tgtEl>
                                        <p:attrNameLst>
                                          <p:attrName>style.visibility</p:attrName>
                                        </p:attrNameLst>
                                      </p:cBhvr>
                                      <p:to>
                                        <p:strVal val="visible"/>
                                      </p:to>
                                    </p:set>
                                    <p:animEffect transition="in" filter="barn(inVertical)">
                                      <p:cBhvr>
                                        <p:cTn id="121" dur="500"/>
                                        <p:tgtEl>
                                          <p:spTgt spid="171"/>
                                        </p:tgtEl>
                                      </p:cBhvr>
                                    </p:animEffect>
                                  </p:childTnLst>
                                </p:cTn>
                              </p:par>
                              <p:par>
                                <p:cTn id="122" presetID="16" presetClass="entr" presetSubtype="21" fill="hold" nodeType="withEffect">
                                  <p:stCondLst>
                                    <p:cond delay="0"/>
                                  </p:stCondLst>
                                  <p:childTnLst>
                                    <p:set>
                                      <p:cBhvr>
                                        <p:cTn id="123" dur="1" fill="hold">
                                          <p:stCondLst>
                                            <p:cond delay="0"/>
                                          </p:stCondLst>
                                        </p:cTn>
                                        <p:tgtEl>
                                          <p:spTgt spid="196"/>
                                        </p:tgtEl>
                                        <p:attrNameLst>
                                          <p:attrName>style.visibility</p:attrName>
                                        </p:attrNameLst>
                                      </p:cBhvr>
                                      <p:to>
                                        <p:strVal val="visible"/>
                                      </p:to>
                                    </p:set>
                                    <p:animEffect transition="in" filter="barn(inVertical)">
                                      <p:cBhvr>
                                        <p:cTn id="124" dur="500"/>
                                        <p:tgtEl>
                                          <p:spTgt spid="196"/>
                                        </p:tgtEl>
                                      </p:cBhvr>
                                    </p:animEffect>
                                  </p:childTnLst>
                                </p:cTn>
                              </p:par>
                              <p:par>
                                <p:cTn id="125" presetID="16" presetClass="entr" presetSubtype="21" fill="hold" nodeType="withEffect">
                                  <p:stCondLst>
                                    <p:cond delay="0"/>
                                  </p:stCondLst>
                                  <p:childTnLst>
                                    <p:set>
                                      <p:cBhvr>
                                        <p:cTn id="126" dur="1" fill="hold">
                                          <p:stCondLst>
                                            <p:cond delay="0"/>
                                          </p:stCondLst>
                                        </p:cTn>
                                        <p:tgtEl>
                                          <p:spTgt spid="197"/>
                                        </p:tgtEl>
                                        <p:attrNameLst>
                                          <p:attrName>style.visibility</p:attrName>
                                        </p:attrNameLst>
                                      </p:cBhvr>
                                      <p:to>
                                        <p:strVal val="visible"/>
                                      </p:to>
                                    </p:set>
                                    <p:animEffect transition="in" filter="barn(inVertical)">
                                      <p:cBhvr>
                                        <p:cTn id="127" dur="500"/>
                                        <p:tgtEl>
                                          <p:spTgt spid="197"/>
                                        </p:tgtEl>
                                      </p:cBhvr>
                                    </p:animEffect>
                                  </p:childTnLst>
                                </p:cTn>
                              </p:par>
                              <p:par>
                                <p:cTn id="128" presetID="16" presetClass="entr" presetSubtype="21" fill="hold" nodeType="withEffect">
                                  <p:stCondLst>
                                    <p:cond delay="0"/>
                                  </p:stCondLst>
                                  <p:childTnLst>
                                    <p:set>
                                      <p:cBhvr>
                                        <p:cTn id="129" dur="1" fill="hold">
                                          <p:stCondLst>
                                            <p:cond delay="0"/>
                                          </p:stCondLst>
                                        </p:cTn>
                                        <p:tgtEl>
                                          <p:spTgt spid="198"/>
                                        </p:tgtEl>
                                        <p:attrNameLst>
                                          <p:attrName>style.visibility</p:attrName>
                                        </p:attrNameLst>
                                      </p:cBhvr>
                                      <p:to>
                                        <p:strVal val="visible"/>
                                      </p:to>
                                    </p:set>
                                    <p:animEffect transition="in" filter="barn(inVertical)">
                                      <p:cBhvr>
                                        <p:cTn id="130" dur="500"/>
                                        <p:tgtEl>
                                          <p:spTgt spid="198"/>
                                        </p:tgtEl>
                                      </p:cBhvr>
                                    </p:animEffect>
                                  </p:childTnLst>
                                </p:cTn>
                              </p:par>
                              <p:par>
                                <p:cTn id="131" presetID="16" presetClass="entr" presetSubtype="21" fill="hold" nodeType="withEffect">
                                  <p:stCondLst>
                                    <p:cond delay="0"/>
                                  </p:stCondLst>
                                  <p:childTnLst>
                                    <p:set>
                                      <p:cBhvr>
                                        <p:cTn id="132" dur="1" fill="hold">
                                          <p:stCondLst>
                                            <p:cond delay="0"/>
                                          </p:stCondLst>
                                        </p:cTn>
                                        <p:tgtEl>
                                          <p:spTgt spid="199"/>
                                        </p:tgtEl>
                                        <p:attrNameLst>
                                          <p:attrName>style.visibility</p:attrName>
                                        </p:attrNameLst>
                                      </p:cBhvr>
                                      <p:to>
                                        <p:strVal val="visible"/>
                                      </p:to>
                                    </p:set>
                                    <p:animEffect transition="in" filter="barn(inVertical)">
                                      <p:cBhvr>
                                        <p:cTn id="133" dur="500"/>
                                        <p:tgtEl>
                                          <p:spTgt spid="199"/>
                                        </p:tgtEl>
                                      </p:cBhvr>
                                    </p:animEffect>
                                  </p:childTnLst>
                                </p:cTn>
                              </p:par>
                              <p:par>
                                <p:cTn id="134" presetID="16" presetClass="entr" presetSubtype="21" fill="hold" nodeType="withEffect">
                                  <p:stCondLst>
                                    <p:cond delay="0"/>
                                  </p:stCondLst>
                                  <p:childTnLst>
                                    <p:set>
                                      <p:cBhvr>
                                        <p:cTn id="135" dur="1" fill="hold">
                                          <p:stCondLst>
                                            <p:cond delay="0"/>
                                          </p:stCondLst>
                                        </p:cTn>
                                        <p:tgtEl>
                                          <p:spTgt spid="200"/>
                                        </p:tgtEl>
                                        <p:attrNameLst>
                                          <p:attrName>style.visibility</p:attrName>
                                        </p:attrNameLst>
                                      </p:cBhvr>
                                      <p:to>
                                        <p:strVal val="visible"/>
                                      </p:to>
                                    </p:set>
                                    <p:animEffect transition="in" filter="barn(inVertical)">
                                      <p:cBhvr>
                                        <p:cTn id="136" dur="500"/>
                                        <p:tgtEl>
                                          <p:spTgt spid="200"/>
                                        </p:tgtEl>
                                      </p:cBhvr>
                                    </p:animEffect>
                                  </p:childTnLst>
                                </p:cTn>
                              </p:par>
                              <p:par>
                                <p:cTn id="137" presetID="16" presetClass="entr" presetSubtype="21" fill="hold" nodeType="withEffect">
                                  <p:stCondLst>
                                    <p:cond delay="0"/>
                                  </p:stCondLst>
                                  <p:childTnLst>
                                    <p:set>
                                      <p:cBhvr>
                                        <p:cTn id="138" dur="1" fill="hold">
                                          <p:stCondLst>
                                            <p:cond delay="0"/>
                                          </p:stCondLst>
                                        </p:cTn>
                                        <p:tgtEl>
                                          <p:spTgt spid="201"/>
                                        </p:tgtEl>
                                        <p:attrNameLst>
                                          <p:attrName>style.visibility</p:attrName>
                                        </p:attrNameLst>
                                      </p:cBhvr>
                                      <p:to>
                                        <p:strVal val="visible"/>
                                      </p:to>
                                    </p:set>
                                    <p:animEffect transition="in" filter="barn(inVertical)">
                                      <p:cBhvr>
                                        <p:cTn id="139" dur="500"/>
                                        <p:tgtEl>
                                          <p:spTgt spid="201"/>
                                        </p:tgtEl>
                                      </p:cBhvr>
                                    </p:animEffect>
                                  </p:childTnLst>
                                </p:cTn>
                              </p:par>
                              <p:par>
                                <p:cTn id="140" presetID="16" presetClass="entr" presetSubtype="21" fill="hold" nodeType="withEffect">
                                  <p:stCondLst>
                                    <p:cond delay="0"/>
                                  </p:stCondLst>
                                  <p:childTnLst>
                                    <p:set>
                                      <p:cBhvr>
                                        <p:cTn id="141" dur="1" fill="hold">
                                          <p:stCondLst>
                                            <p:cond delay="0"/>
                                          </p:stCondLst>
                                        </p:cTn>
                                        <p:tgtEl>
                                          <p:spTgt spid="202"/>
                                        </p:tgtEl>
                                        <p:attrNameLst>
                                          <p:attrName>style.visibility</p:attrName>
                                        </p:attrNameLst>
                                      </p:cBhvr>
                                      <p:to>
                                        <p:strVal val="visible"/>
                                      </p:to>
                                    </p:set>
                                    <p:animEffect transition="in" filter="barn(inVertical)">
                                      <p:cBhvr>
                                        <p:cTn id="142" dur="500"/>
                                        <p:tgtEl>
                                          <p:spTgt spid="202"/>
                                        </p:tgtEl>
                                      </p:cBhvr>
                                    </p:animEffect>
                                  </p:childTnLst>
                                </p:cTn>
                              </p:par>
                              <p:par>
                                <p:cTn id="143" presetID="16" presetClass="entr" presetSubtype="21" fill="hold" nodeType="withEffect">
                                  <p:stCondLst>
                                    <p:cond delay="0"/>
                                  </p:stCondLst>
                                  <p:childTnLst>
                                    <p:set>
                                      <p:cBhvr>
                                        <p:cTn id="144" dur="1" fill="hold">
                                          <p:stCondLst>
                                            <p:cond delay="0"/>
                                          </p:stCondLst>
                                        </p:cTn>
                                        <p:tgtEl>
                                          <p:spTgt spid="208"/>
                                        </p:tgtEl>
                                        <p:attrNameLst>
                                          <p:attrName>style.visibility</p:attrName>
                                        </p:attrNameLst>
                                      </p:cBhvr>
                                      <p:to>
                                        <p:strVal val="visible"/>
                                      </p:to>
                                    </p:set>
                                    <p:animEffect transition="in" filter="barn(inVertical)">
                                      <p:cBhvr>
                                        <p:cTn id="145" dur="500"/>
                                        <p:tgtEl>
                                          <p:spTgt spid="208"/>
                                        </p:tgtEl>
                                      </p:cBhvr>
                                    </p:animEffect>
                                  </p:childTnLst>
                                </p:cTn>
                              </p:par>
                              <p:par>
                                <p:cTn id="146" presetID="16" presetClass="entr" presetSubtype="21" fill="hold" nodeType="withEffect">
                                  <p:stCondLst>
                                    <p:cond delay="0"/>
                                  </p:stCondLst>
                                  <p:childTnLst>
                                    <p:set>
                                      <p:cBhvr>
                                        <p:cTn id="147" dur="1" fill="hold">
                                          <p:stCondLst>
                                            <p:cond delay="0"/>
                                          </p:stCondLst>
                                        </p:cTn>
                                        <p:tgtEl>
                                          <p:spTgt spid="220"/>
                                        </p:tgtEl>
                                        <p:attrNameLst>
                                          <p:attrName>style.visibility</p:attrName>
                                        </p:attrNameLst>
                                      </p:cBhvr>
                                      <p:to>
                                        <p:strVal val="visible"/>
                                      </p:to>
                                    </p:set>
                                    <p:animEffect transition="in" filter="barn(inVertical)">
                                      <p:cBhvr>
                                        <p:cTn id="148" dur="500"/>
                                        <p:tgtEl>
                                          <p:spTgt spid="220"/>
                                        </p:tgtEl>
                                      </p:cBhvr>
                                    </p:animEffect>
                                  </p:childTnLst>
                                </p:cTn>
                              </p:par>
                              <p:par>
                                <p:cTn id="149" presetID="16" presetClass="entr" presetSubtype="21" fill="hold" nodeType="withEffect">
                                  <p:stCondLst>
                                    <p:cond delay="0"/>
                                  </p:stCondLst>
                                  <p:childTnLst>
                                    <p:set>
                                      <p:cBhvr>
                                        <p:cTn id="150" dur="1" fill="hold">
                                          <p:stCondLst>
                                            <p:cond delay="0"/>
                                          </p:stCondLst>
                                        </p:cTn>
                                        <p:tgtEl>
                                          <p:spTgt spid="221"/>
                                        </p:tgtEl>
                                        <p:attrNameLst>
                                          <p:attrName>style.visibility</p:attrName>
                                        </p:attrNameLst>
                                      </p:cBhvr>
                                      <p:to>
                                        <p:strVal val="visible"/>
                                      </p:to>
                                    </p:set>
                                    <p:animEffect transition="in" filter="barn(inVertical)">
                                      <p:cBhvr>
                                        <p:cTn id="151" dur="500"/>
                                        <p:tgtEl>
                                          <p:spTgt spid="221"/>
                                        </p:tgtEl>
                                      </p:cBhvr>
                                    </p:animEffect>
                                  </p:childTnLst>
                                </p:cTn>
                              </p:par>
                              <p:par>
                                <p:cTn id="152" presetID="16" presetClass="entr" presetSubtype="21" fill="hold" nodeType="withEffect">
                                  <p:stCondLst>
                                    <p:cond delay="0"/>
                                  </p:stCondLst>
                                  <p:childTnLst>
                                    <p:set>
                                      <p:cBhvr>
                                        <p:cTn id="153" dur="1" fill="hold">
                                          <p:stCondLst>
                                            <p:cond delay="0"/>
                                          </p:stCondLst>
                                        </p:cTn>
                                        <p:tgtEl>
                                          <p:spTgt spid="222"/>
                                        </p:tgtEl>
                                        <p:attrNameLst>
                                          <p:attrName>style.visibility</p:attrName>
                                        </p:attrNameLst>
                                      </p:cBhvr>
                                      <p:to>
                                        <p:strVal val="visible"/>
                                      </p:to>
                                    </p:set>
                                    <p:animEffect transition="in" filter="barn(inVertical)">
                                      <p:cBhvr>
                                        <p:cTn id="154" dur="500"/>
                                        <p:tgtEl>
                                          <p:spTgt spid="222"/>
                                        </p:tgtEl>
                                      </p:cBhvr>
                                    </p:animEffect>
                                  </p:childTnLst>
                                </p:cTn>
                              </p:par>
                              <p:par>
                                <p:cTn id="155" presetID="16" presetClass="entr" presetSubtype="21" fill="hold" nodeType="withEffect">
                                  <p:stCondLst>
                                    <p:cond delay="0"/>
                                  </p:stCondLst>
                                  <p:childTnLst>
                                    <p:set>
                                      <p:cBhvr>
                                        <p:cTn id="156" dur="1" fill="hold">
                                          <p:stCondLst>
                                            <p:cond delay="0"/>
                                          </p:stCondLst>
                                        </p:cTn>
                                        <p:tgtEl>
                                          <p:spTgt spid="223"/>
                                        </p:tgtEl>
                                        <p:attrNameLst>
                                          <p:attrName>style.visibility</p:attrName>
                                        </p:attrNameLst>
                                      </p:cBhvr>
                                      <p:to>
                                        <p:strVal val="visible"/>
                                      </p:to>
                                    </p:set>
                                    <p:animEffect transition="in" filter="barn(inVertical)">
                                      <p:cBhvr>
                                        <p:cTn id="157" dur="500"/>
                                        <p:tgtEl>
                                          <p:spTgt spid="223"/>
                                        </p:tgtEl>
                                      </p:cBhvr>
                                    </p:animEffect>
                                  </p:childTnLst>
                                </p:cTn>
                              </p:par>
                              <p:par>
                                <p:cTn id="158" presetID="16" presetClass="entr" presetSubtype="21" fill="hold" nodeType="withEffect">
                                  <p:stCondLst>
                                    <p:cond delay="0"/>
                                  </p:stCondLst>
                                  <p:childTnLst>
                                    <p:set>
                                      <p:cBhvr>
                                        <p:cTn id="159" dur="1" fill="hold">
                                          <p:stCondLst>
                                            <p:cond delay="0"/>
                                          </p:stCondLst>
                                        </p:cTn>
                                        <p:tgtEl>
                                          <p:spTgt spid="224"/>
                                        </p:tgtEl>
                                        <p:attrNameLst>
                                          <p:attrName>style.visibility</p:attrName>
                                        </p:attrNameLst>
                                      </p:cBhvr>
                                      <p:to>
                                        <p:strVal val="visible"/>
                                      </p:to>
                                    </p:set>
                                    <p:animEffect transition="in" filter="barn(inVertical)">
                                      <p:cBhvr>
                                        <p:cTn id="160" dur="500"/>
                                        <p:tgtEl>
                                          <p:spTgt spid="224"/>
                                        </p:tgtEl>
                                      </p:cBhvr>
                                    </p:animEffect>
                                  </p:childTnLst>
                                </p:cTn>
                              </p:par>
                              <p:par>
                                <p:cTn id="161" presetID="16" presetClass="entr" presetSubtype="21" fill="hold" nodeType="withEffect">
                                  <p:stCondLst>
                                    <p:cond delay="0"/>
                                  </p:stCondLst>
                                  <p:childTnLst>
                                    <p:set>
                                      <p:cBhvr>
                                        <p:cTn id="162" dur="1" fill="hold">
                                          <p:stCondLst>
                                            <p:cond delay="0"/>
                                          </p:stCondLst>
                                        </p:cTn>
                                        <p:tgtEl>
                                          <p:spTgt spid="225"/>
                                        </p:tgtEl>
                                        <p:attrNameLst>
                                          <p:attrName>style.visibility</p:attrName>
                                        </p:attrNameLst>
                                      </p:cBhvr>
                                      <p:to>
                                        <p:strVal val="visible"/>
                                      </p:to>
                                    </p:set>
                                    <p:animEffect transition="in" filter="barn(inVertical)">
                                      <p:cBhvr>
                                        <p:cTn id="163" dur="500"/>
                                        <p:tgtEl>
                                          <p:spTgt spid="225"/>
                                        </p:tgtEl>
                                      </p:cBhvr>
                                    </p:animEffect>
                                  </p:childTnLst>
                                </p:cTn>
                              </p:par>
                              <p:par>
                                <p:cTn id="164" presetID="16" presetClass="entr" presetSubtype="21" fill="hold" nodeType="withEffect">
                                  <p:stCondLst>
                                    <p:cond delay="0"/>
                                  </p:stCondLst>
                                  <p:childTnLst>
                                    <p:set>
                                      <p:cBhvr>
                                        <p:cTn id="165" dur="1" fill="hold">
                                          <p:stCondLst>
                                            <p:cond delay="0"/>
                                          </p:stCondLst>
                                        </p:cTn>
                                        <p:tgtEl>
                                          <p:spTgt spid="226"/>
                                        </p:tgtEl>
                                        <p:attrNameLst>
                                          <p:attrName>style.visibility</p:attrName>
                                        </p:attrNameLst>
                                      </p:cBhvr>
                                      <p:to>
                                        <p:strVal val="visible"/>
                                      </p:to>
                                    </p:set>
                                    <p:animEffect transition="in" filter="barn(inVertical)">
                                      <p:cBhvr>
                                        <p:cTn id="166" dur="500"/>
                                        <p:tgtEl>
                                          <p:spTgt spid="226"/>
                                        </p:tgtEl>
                                      </p:cBhvr>
                                    </p:animEffect>
                                  </p:childTnLst>
                                </p:cTn>
                              </p:par>
                              <p:par>
                                <p:cTn id="167" presetID="16" presetClass="entr" presetSubtype="21" fill="hold" nodeType="withEffect">
                                  <p:stCondLst>
                                    <p:cond delay="0"/>
                                  </p:stCondLst>
                                  <p:childTnLst>
                                    <p:set>
                                      <p:cBhvr>
                                        <p:cTn id="168" dur="1" fill="hold">
                                          <p:stCondLst>
                                            <p:cond delay="0"/>
                                          </p:stCondLst>
                                        </p:cTn>
                                        <p:tgtEl>
                                          <p:spTgt spid="285"/>
                                        </p:tgtEl>
                                        <p:attrNameLst>
                                          <p:attrName>style.visibility</p:attrName>
                                        </p:attrNameLst>
                                      </p:cBhvr>
                                      <p:to>
                                        <p:strVal val="visible"/>
                                      </p:to>
                                    </p:set>
                                    <p:animEffect transition="in" filter="barn(inVertical)">
                                      <p:cBhvr>
                                        <p:cTn id="169" dur="500"/>
                                        <p:tgtEl>
                                          <p:spTgt spid="285"/>
                                        </p:tgtEl>
                                      </p:cBhvr>
                                    </p:animEffect>
                                  </p:childTnLst>
                                </p:cTn>
                              </p:par>
                              <p:par>
                                <p:cTn id="170" presetID="16" presetClass="entr" presetSubtype="21" fill="hold" nodeType="withEffect">
                                  <p:stCondLst>
                                    <p:cond delay="0"/>
                                  </p:stCondLst>
                                  <p:childTnLst>
                                    <p:set>
                                      <p:cBhvr>
                                        <p:cTn id="171" dur="1" fill="hold">
                                          <p:stCondLst>
                                            <p:cond delay="0"/>
                                          </p:stCondLst>
                                        </p:cTn>
                                        <p:tgtEl>
                                          <p:spTgt spid="294"/>
                                        </p:tgtEl>
                                        <p:attrNameLst>
                                          <p:attrName>style.visibility</p:attrName>
                                        </p:attrNameLst>
                                      </p:cBhvr>
                                      <p:to>
                                        <p:strVal val="visible"/>
                                      </p:to>
                                    </p:set>
                                    <p:animEffect transition="in" filter="barn(inVertical)">
                                      <p:cBhvr>
                                        <p:cTn id="172" dur="500"/>
                                        <p:tgtEl>
                                          <p:spTgt spid="294"/>
                                        </p:tgtEl>
                                      </p:cBhvr>
                                    </p:animEffect>
                                  </p:childTnLst>
                                </p:cTn>
                              </p:par>
                              <p:par>
                                <p:cTn id="173" presetID="16" presetClass="entr" presetSubtype="21" fill="hold" nodeType="withEffect">
                                  <p:stCondLst>
                                    <p:cond delay="0"/>
                                  </p:stCondLst>
                                  <p:childTnLst>
                                    <p:set>
                                      <p:cBhvr>
                                        <p:cTn id="174" dur="1" fill="hold">
                                          <p:stCondLst>
                                            <p:cond delay="0"/>
                                          </p:stCondLst>
                                        </p:cTn>
                                        <p:tgtEl>
                                          <p:spTgt spid="295"/>
                                        </p:tgtEl>
                                        <p:attrNameLst>
                                          <p:attrName>style.visibility</p:attrName>
                                        </p:attrNameLst>
                                      </p:cBhvr>
                                      <p:to>
                                        <p:strVal val="visible"/>
                                      </p:to>
                                    </p:set>
                                    <p:animEffect transition="in" filter="barn(inVertical)">
                                      <p:cBhvr>
                                        <p:cTn id="175" dur="500"/>
                                        <p:tgtEl>
                                          <p:spTgt spid="295"/>
                                        </p:tgtEl>
                                      </p:cBhvr>
                                    </p:animEffect>
                                  </p:childTnLst>
                                </p:cTn>
                              </p:par>
                              <p:par>
                                <p:cTn id="176" presetID="16" presetClass="entr" presetSubtype="21" fill="hold" nodeType="withEffect">
                                  <p:stCondLst>
                                    <p:cond delay="0"/>
                                  </p:stCondLst>
                                  <p:childTnLst>
                                    <p:set>
                                      <p:cBhvr>
                                        <p:cTn id="177" dur="1" fill="hold">
                                          <p:stCondLst>
                                            <p:cond delay="0"/>
                                          </p:stCondLst>
                                        </p:cTn>
                                        <p:tgtEl>
                                          <p:spTgt spid="296"/>
                                        </p:tgtEl>
                                        <p:attrNameLst>
                                          <p:attrName>style.visibility</p:attrName>
                                        </p:attrNameLst>
                                      </p:cBhvr>
                                      <p:to>
                                        <p:strVal val="visible"/>
                                      </p:to>
                                    </p:set>
                                    <p:animEffect transition="in" filter="barn(inVertical)">
                                      <p:cBhvr>
                                        <p:cTn id="178" dur="500"/>
                                        <p:tgtEl>
                                          <p:spTgt spid="296"/>
                                        </p:tgtEl>
                                      </p:cBhvr>
                                    </p:animEffect>
                                  </p:childTnLst>
                                </p:cTn>
                              </p:par>
                              <p:par>
                                <p:cTn id="179" presetID="16" presetClass="entr" presetSubtype="21" fill="hold" nodeType="withEffect">
                                  <p:stCondLst>
                                    <p:cond delay="0"/>
                                  </p:stCondLst>
                                  <p:childTnLst>
                                    <p:set>
                                      <p:cBhvr>
                                        <p:cTn id="180" dur="1" fill="hold">
                                          <p:stCondLst>
                                            <p:cond delay="0"/>
                                          </p:stCondLst>
                                        </p:cTn>
                                        <p:tgtEl>
                                          <p:spTgt spid="297"/>
                                        </p:tgtEl>
                                        <p:attrNameLst>
                                          <p:attrName>style.visibility</p:attrName>
                                        </p:attrNameLst>
                                      </p:cBhvr>
                                      <p:to>
                                        <p:strVal val="visible"/>
                                      </p:to>
                                    </p:set>
                                    <p:animEffect transition="in" filter="barn(inVertical)">
                                      <p:cBhvr>
                                        <p:cTn id="181" dur="500"/>
                                        <p:tgtEl>
                                          <p:spTgt spid="297"/>
                                        </p:tgtEl>
                                      </p:cBhvr>
                                    </p:animEffect>
                                  </p:childTnLst>
                                </p:cTn>
                              </p:par>
                              <p:par>
                                <p:cTn id="182" presetID="16" presetClass="entr" presetSubtype="21" fill="hold" nodeType="withEffect">
                                  <p:stCondLst>
                                    <p:cond delay="0"/>
                                  </p:stCondLst>
                                  <p:childTnLst>
                                    <p:set>
                                      <p:cBhvr>
                                        <p:cTn id="183" dur="1" fill="hold">
                                          <p:stCondLst>
                                            <p:cond delay="0"/>
                                          </p:stCondLst>
                                        </p:cTn>
                                        <p:tgtEl>
                                          <p:spTgt spid="307"/>
                                        </p:tgtEl>
                                        <p:attrNameLst>
                                          <p:attrName>style.visibility</p:attrName>
                                        </p:attrNameLst>
                                      </p:cBhvr>
                                      <p:to>
                                        <p:strVal val="visible"/>
                                      </p:to>
                                    </p:set>
                                    <p:animEffect transition="in" filter="barn(inVertical)">
                                      <p:cBhvr>
                                        <p:cTn id="184" dur="500"/>
                                        <p:tgtEl>
                                          <p:spTgt spid="307"/>
                                        </p:tgtEl>
                                      </p:cBhvr>
                                    </p:animEffect>
                                  </p:childTnLst>
                                </p:cTn>
                              </p:par>
                              <p:par>
                                <p:cTn id="185" presetID="16" presetClass="entr" presetSubtype="21" fill="hold" nodeType="withEffect">
                                  <p:stCondLst>
                                    <p:cond delay="0"/>
                                  </p:stCondLst>
                                  <p:childTnLst>
                                    <p:set>
                                      <p:cBhvr>
                                        <p:cTn id="186" dur="1" fill="hold">
                                          <p:stCondLst>
                                            <p:cond delay="0"/>
                                          </p:stCondLst>
                                        </p:cTn>
                                        <p:tgtEl>
                                          <p:spTgt spid="337"/>
                                        </p:tgtEl>
                                        <p:attrNameLst>
                                          <p:attrName>style.visibility</p:attrName>
                                        </p:attrNameLst>
                                      </p:cBhvr>
                                      <p:to>
                                        <p:strVal val="visible"/>
                                      </p:to>
                                    </p:set>
                                    <p:animEffect transition="in" filter="barn(inVertical)">
                                      <p:cBhvr>
                                        <p:cTn id="187" dur="500"/>
                                        <p:tgtEl>
                                          <p:spTgt spid="337"/>
                                        </p:tgtEl>
                                      </p:cBhvr>
                                    </p:animEffect>
                                  </p:childTnLst>
                                </p:cTn>
                              </p:par>
                              <p:par>
                                <p:cTn id="188" presetID="16" presetClass="entr" presetSubtype="21" fill="hold" nodeType="withEffect">
                                  <p:stCondLst>
                                    <p:cond delay="0"/>
                                  </p:stCondLst>
                                  <p:childTnLst>
                                    <p:set>
                                      <p:cBhvr>
                                        <p:cTn id="189" dur="1" fill="hold">
                                          <p:stCondLst>
                                            <p:cond delay="0"/>
                                          </p:stCondLst>
                                        </p:cTn>
                                        <p:tgtEl>
                                          <p:spTgt spid="338"/>
                                        </p:tgtEl>
                                        <p:attrNameLst>
                                          <p:attrName>style.visibility</p:attrName>
                                        </p:attrNameLst>
                                      </p:cBhvr>
                                      <p:to>
                                        <p:strVal val="visible"/>
                                      </p:to>
                                    </p:set>
                                    <p:animEffect transition="in" filter="barn(inVertical)">
                                      <p:cBhvr>
                                        <p:cTn id="190" dur="500"/>
                                        <p:tgtEl>
                                          <p:spTgt spid="338"/>
                                        </p:tgtEl>
                                      </p:cBhvr>
                                    </p:animEffect>
                                  </p:childTnLst>
                                </p:cTn>
                              </p:par>
                              <p:par>
                                <p:cTn id="191" presetID="16" presetClass="entr" presetSubtype="21" fill="hold" nodeType="withEffect">
                                  <p:stCondLst>
                                    <p:cond delay="0"/>
                                  </p:stCondLst>
                                  <p:childTnLst>
                                    <p:set>
                                      <p:cBhvr>
                                        <p:cTn id="192" dur="1" fill="hold">
                                          <p:stCondLst>
                                            <p:cond delay="0"/>
                                          </p:stCondLst>
                                        </p:cTn>
                                        <p:tgtEl>
                                          <p:spTgt spid="339"/>
                                        </p:tgtEl>
                                        <p:attrNameLst>
                                          <p:attrName>style.visibility</p:attrName>
                                        </p:attrNameLst>
                                      </p:cBhvr>
                                      <p:to>
                                        <p:strVal val="visible"/>
                                      </p:to>
                                    </p:set>
                                    <p:animEffect transition="in" filter="barn(inVertical)">
                                      <p:cBhvr>
                                        <p:cTn id="193" dur="500"/>
                                        <p:tgtEl>
                                          <p:spTgt spid="339"/>
                                        </p:tgtEl>
                                      </p:cBhvr>
                                    </p:animEffect>
                                  </p:childTnLst>
                                </p:cTn>
                              </p:par>
                              <p:par>
                                <p:cTn id="194" presetID="16" presetClass="entr" presetSubtype="21" fill="hold" nodeType="withEffect">
                                  <p:stCondLst>
                                    <p:cond delay="0"/>
                                  </p:stCondLst>
                                  <p:childTnLst>
                                    <p:set>
                                      <p:cBhvr>
                                        <p:cTn id="195" dur="1" fill="hold">
                                          <p:stCondLst>
                                            <p:cond delay="0"/>
                                          </p:stCondLst>
                                        </p:cTn>
                                        <p:tgtEl>
                                          <p:spTgt spid="340"/>
                                        </p:tgtEl>
                                        <p:attrNameLst>
                                          <p:attrName>style.visibility</p:attrName>
                                        </p:attrNameLst>
                                      </p:cBhvr>
                                      <p:to>
                                        <p:strVal val="visible"/>
                                      </p:to>
                                    </p:set>
                                    <p:animEffect transition="in" filter="barn(inVertical)">
                                      <p:cBhvr>
                                        <p:cTn id="196" dur="500"/>
                                        <p:tgtEl>
                                          <p:spTgt spid="340"/>
                                        </p:tgtEl>
                                      </p:cBhvr>
                                    </p:animEffect>
                                  </p:childTnLst>
                                </p:cTn>
                              </p:par>
                              <p:par>
                                <p:cTn id="197" presetID="16" presetClass="entr" presetSubtype="21" fill="hold" nodeType="withEffect">
                                  <p:stCondLst>
                                    <p:cond delay="0"/>
                                  </p:stCondLst>
                                  <p:childTnLst>
                                    <p:set>
                                      <p:cBhvr>
                                        <p:cTn id="198" dur="1" fill="hold">
                                          <p:stCondLst>
                                            <p:cond delay="0"/>
                                          </p:stCondLst>
                                        </p:cTn>
                                        <p:tgtEl>
                                          <p:spTgt spid="341"/>
                                        </p:tgtEl>
                                        <p:attrNameLst>
                                          <p:attrName>style.visibility</p:attrName>
                                        </p:attrNameLst>
                                      </p:cBhvr>
                                      <p:to>
                                        <p:strVal val="visible"/>
                                      </p:to>
                                    </p:set>
                                    <p:animEffect transition="in" filter="barn(inVertical)">
                                      <p:cBhvr>
                                        <p:cTn id="199" dur="500"/>
                                        <p:tgtEl>
                                          <p:spTgt spid="341"/>
                                        </p:tgtEl>
                                      </p:cBhvr>
                                    </p:animEffect>
                                  </p:childTnLst>
                                </p:cTn>
                              </p:par>
                              <p:par>
                                <p:cTn id="200" presetID="16" presetClass="entr" presetSubtype="21" fill="hold" nodeType="withEffect">
                                  <p:stCondLst>
                                    <p:cond delay="0"/>
                                  </p:stCondLst>
                                  <p:childTnLst>
                                    <p:set>
                                      <p:cBhvr>
                                        <p:cTn id="201" dur="1" fill="hold">
                                          <p:stCondLst>
                                            <p:cond delay="0"/>
                                          </p:stCondLst>
                                        </p:cTn>
                                        <p:tgtEl>
                                          <p:spTgt spid="342"/>
                                        </p:tgtEl>
                                        <p:attrNameLst>
                                          <p:attrName>style.visibility</p:attrName>
                                        </p:attrNameLst>
                                      </p:cBhvr>
                                      <p:to>
                                        <p:strVal val="visible"/>
                                      </p:to>
                                    </p:set>
                                    <p:animEffect transition="in" filter="barn(inVertical)">
                                      <p:cBhvr>
                                        <p:cTn id="202" dur="500"/>
                                        <p:tgtEl>
                                          <p:spTgt spid="342"/>
                                        </p:tgtEl>
                                      </p:cBhvr>
                                    </p:animEffect>
                                  </p:childTnLst>
                                </p:cTn>
                              </p:par>
                              <p:par>
                                <p:cTn id="203" presetID="16" presetClass="entr" presetSubtype="21" fill="hold" nodeType="withEffect">
                                  <p:stCondLst>
                                    <p:cond delay="0"/>
                                  </p:stCondLst>
                                  <p:childTnLst>
                                    <p:set>
                                      <p:cBhvr>
                                        <p:cTn id="204" dur="1" fill="hold">
                                          <p:stCondLst>
                                            <p:cond delay="0"/>
                                          </p:stCondLst>
                                        </p:cTn>
                                        <p:tgtEl>
                                          <p:spTgt spid="353"/>
                                        </p:tgtEl>
                                        <p:attrNameLst>
                                          <p:attrName>style.visibility</p:attrName>
                                        </p:attrNameLst>
                                      </p:cBhvr>
                                      <p:to>
                                        <p:strVal val="visible"/>
                                      </p:to>
                                    </p:set>
                                    <p:animEffect transition="in" filter="barn(inVertical)">
                                      <p:cBhvr>
                                        <p:cTn id="205" dur="500"/>
                                        <p:tgtEl>
                                          <p:spTgt spid="353"/>
                                        </p:tgtEl>
                                      </p:cBhvr>
                                    </p:animEffect>
                                  </p:childTnLst>
                                </p:cTn>
                              </p:par>
                              <p:par>
                                <p:cTn id="206" presetID="16" presetClass="entr" presetSubtype="21" fill="hold" nodeType="withEffect">
                                  <p:stCondLst>
                                    <p:cond delay="0"/>
                                  </p:stCondLst>
                                  <p:childTnLst>
                                    <p:set>
                                      <p:cBhvr>
                                        <p:cTn id="207" dur="1" fill="hold">
                                          <p:stCondLst>
                                            <p:cond delay="0"/>
                                          </p:stCondLst>
                                        </p:cTn>
                                        <p:tgtEl>
                                          <p:spTgt spid="362"/>
                                        </p:tgtEl>
                                        <p:attrNameLst>
                                          <p:attrName>style.visibility</p:attrName>
                                        </p:attrNameLst>
                                      </p:cBhvr>
                                      <p:to>
                                        <p:strVal val="visible"/>
                                      </p:to>
                                    </p:set>
                                    <p:animEffect transition="in" filter="barn(inVertical)">
                                      <p:cBhvr>
                                        <p:cTn id="208" dur="500"/>
                                        <p:tgtEl>
                                          <p:spTgt spid="362"/>
                                        </p:tgtEl>
                                      </p:cBhvr>
                                    </p:animEffect>
                                  </p:childTnLst>
                                </p:cTn>
                              </p:par>
                              <p:par>
                                <p:cTn id="209" presetID="16" presetClass="entr" presetSubtype="21" fill="hold" nodeType="withEffect">
                                  <p:stCondLst>
                                    <p:cond delay="0"/>
                                  </p:stCondLst>
                                  <p:childTnLst>
                                    <p:set>
                                      <p:cBhvr>
                                        <p:cTn id="210" dur="1" fill="hold">
                                          <p:stCondLst>
                                            <p:cond delay="0"/>
                                          </p:stCondLst>
                                        </p:cTn>
                                        <p:tgtEl>
                                          <p:spTgt spid="363"/>
                                        </p:tgtEl>
                                        <p:attrNameLst>
                                          <p:attrName>style.visibility</p:attrName>
                                        </p:attrNameLst>
                                      </p:cBhvr>
                                      <p:to>
                                        <p:strVal val="visible"/>
                                      </p:to>
                                    </p:set>
                                    <p:animEffect transition="in" filter="barn(inVertical)">
                                      <p:cBhvr>
                                        <p:cTn id="211" dur="500"/>
                                        <p:tgtEl>
                                          <p:spTgt spid="363"/>
                                        </p:tgtEl>
                                      </p:cBhvr>
                                    </p:animEffect>
                                  </p:childTnLst>
                                </p:cTn>
                              </p:par>
                              <p:par>
                                <p:cTn id="212" presetID="16" presetClass="entr" presetSubtype="21" fill="hold" nodeType="withEffect">
                                  <p:stCondLst>
                                    <p:cond delay="0"/>
                                  </p:stCondLst>
                                  <p:childTnLst>
                                    <p:set>
                                      <p:cBhvr>
                                        <p:cTn id="213" dur="1" fill="hold">
                                          <p:stCondLst>
                                            <p:cond delay="0"/>
                                          </p:stCondLst>
                                        </p:cTn>
                                        <p:tgtEl>
                                          <p:spTgt spid="364"/>
                                        </p:tgtEl>
                                        <p:attrNameLst>
                                          <p:attrName>style.visibility</p:attrName>
                                        </p:attrNameLst>
                                      </p:cBhvr>
                                      <p:to>
                                        <p:strVal val="visible"/>
                                      </p:to>
                                    </p:set>
                                    <p:animEffect transition="in" filter="barn(inVertical)">
                                      <p:cBhvr>
                                        <p:cTn id="214" dur="500"/>
                                        <p:tgtEl>
                                          <p:spTgt spid="364"/>
                                        </p:tgtEl>
                                      </p:cBhvr>
                                    </p:animEffect>
                                  </p:childTnLst>
                                </p:cTn>
                              </p:par>
                              <p:par>
                                <p:cTn id="215" presetID="16" presetClass="entr" presetSubtype="21" fill="hold" nodeType="withEffect">
                                  <p:stCondLst>
                                    <p:cond delay="0"/>
                                  </p:stCondLst>
                                  <p:childTnLst>
                                    <p:set>
                                      <p:cBhvr>
                                        <p:cTn id="216" dur="1" fill="hold">
                                          <p:stCondLst>
                                            <p:cond delay="0"/>
                                          </p:stCondLst>
                                        </p:cTn>
                                        <p:tgtEl>
                                          <p:spTgt spid="365"/>
                                        </p:tgtEl>
                                        <p:attrNameLst>
                                          <p:attrName>style.visibility</p:attrName>
                                        </p:attrNameLst>
                                      </p:cBhvr>
                                      <p:to>
                                        <p:strVal val="visible"/>
                                      </p:to>
                                    </p:set>
                                    <p:animEffect transition="in" filter="barn(inVertical)">
                                      <p:cBhvr>
                                        <p:cTn id="217" dur="500"/>
                                        <p:tgtEl>
                                          <p:spTgt spid="365"/>
                                        </p:tgtEl>
                                      </p:cBhvr>
                                    </p:animEffect>
                                  </p:childTnLst>
                                </p:cTn>
                              </p:par>
                              <p:par>
                                <p:cTn id="218" presetID="16" presetClass="entr" presetSubtype="21" fill="hold" nodeType="withEffect">
                                  <p:stCondLst>
                                    <p:cond delay="0"/>
                                  </p:stCondLst>
                                  <p:childTnLst>
                                    <p:set>
                                      <p:cBhvr>
                                        <p:cTn id="219" dur="1" fill="hold">
                                          <p:stCondLst>
                                            <p:cond delay="0"/>
                                          </p:stCondLst>
                                        </p:cTn>
                                        <p:tgtEl>
                                          <p:spTgt spid="366"/>
                                        </p:tgtEl>
                                        <p:attrNameLst>
                                          <p:attrName>style.visibility</p:attrName>
                                        </p:attrNameLst>
                                      </p:cBhvr>
                                      <p:to>
                                        <p:strVal val="visible"/>
                                      </p:to>
                                    </p:set>
                                    <p:animEffect transition="in" filter="barn(inVertical)">
                                      <p:cBhvr>
                                        <p:cTn id="220" dur="500"/>
                                        <p:tgtEl>
                                          <p:spTgt spid="366"/>
                                        </p:tgtEl>
                                      </p:cBhvr>
                                    </p:animEffect>
                                  </p:childTnLst>
                                </p:cTn>
                              </p:par>
                              <p:par>
                                <p:cTn id="221" presetID="16" presetClass="entr" presetSubtype="21" fill="hold" nodeType="withEffect">
                                  <p:stCondLst>
                                    <p:cond delay="0"/>
                                  </p:stCondLst>
                                  <p:childTnLst>
                                    <p:set>
                                      <p:cBhvr>
                                        <p:cTn id="222" dur="1" fill="hold">
                                          <p:stCondLst>
                                            <p:cond delay="0"/>
                                          </p:stCondLst>
                                        </p:cTn>
                                        <p:tgtEl>
                                          <p:spTgt spid="367"/>
                                        </p:tgtEl>
                                        <p:attrNameLst>
                                          <p:attrName>style.visibility</p:attrName>
                                        </p:attrNameLst>
                                      </p:cBhvr>
                                      <p:to>
                                        <p:strVal val="visible"/>
                                      </p:to>
                                    </p:set>
                                    <p:animEffect transition="in" filter="barn(inVertical)">
                                      <p:cBhvr>
                                        <p:cTn id="223" dur="500"/>
                                        <p:tgtEl>
                                          <p:spTgt spid="367"/>
                                        </p:tgtEl>
                                      </p:cBhvr>
                                    </p:animEffect>
                                  </p:childTnLst>
                                </p:cTn>
                              </p:par>
                              <p:par>
                                <p:cTn id="224" presetID="16" presetClass="entr" presetSubtype="21" fill="hold" nodeType="withEffect">
                                  <p:stCondLst>
                                    <p:cond delay="0"/>
                                  </p:stCondLst>
                                  <p:childTnLst>
                                    <p:set>
                                      <p:cBhvr>
                                        <p:cTn id="225" dur="1" fill="hold">
                                          <p:stCondLst>
                                            <p:cond delay="0"/>
                                          </p:stCondLst>
                                        </p:cTn>
                                        <p:tgtEl>
                                          <p:spTgt spid="378"/>
                                        </p:tgtEl>
                                        <p:attrNameLst>
                                          <p:attrName>style.visibility</p:attrName>
                                        </p:attrNameLst>
                                      </p:cBhvr>
                                      <p:to>
                                        <p:strVal val="visible"/>
                                      </p:to>
                                    </p:set>
                                    <p:animEffect transition="in" filter="barn(inVertical)">
                                      <p:cBhvr>
                                        <p:cTn id="226" dur="500"/>
                                        <p:tgtEl>
                                          <p:spTgt spid="378"/>
                                        </p:tgtEl>
                                      </p:cBhvr>
                                    </p:animEffect>
                                  </p:childTnLst>
                                </p:cTn>
                              </p:par>
                              <p:par>
                                <p:cTn id="227" presetID="16" presetClass="entr" presetSubtype="21" fill="hold" nodeType="withEffect">
                                  <p:stCondLst>
                                    <p:cond delay="0"/>
                                  </p:stCondLst>
                                  <p:childTnLst>
                                    <p:set>
                                      <p:cBhvr>
                                        <p:cTn id="228" dur="1" fill="hold">
                                          <p:stCondLst>
                                            <p:cond delay="0"/>
                                          </p:stCondLst>
                                        </p:cTn>
                                        <p:tgtEl>
                                          <p:spTgt spid="379"/>
                                        </p:tgtEl>
                                        <p:attrNameLst>
                                          <p:attrName>style.visibility</p:attrName>
                                        </p:attrNameLst>
                                      </p:cBhvr>
                                      <p:to>
                                        <p:strVal val="visible"/>
                                      </p:to>
                                    </p:set>
                                    <p:animEffect transition="in" filter="barn(inVertical)">
                                      <p:cBhvr>
                                        <p:cTn id="229" dur="500"/>
                                        <p:tgtEl>
                                          <p:spTgt spid="379"/>
                                        </p:tgtEl>
                                      </p:cBhvr>
                                    </p:animEffect>
                                  </p:childTnLst>
                                </p:cTn>
                              </p:par>
                              <p:par>
                                <p:cTn id="230" presetID="16" presetClass="entr" presetSubtype="21" fill="hold" nodeType="withEffect">
                                  <p:stCondLst>
                                    <p:cond delay="0"/>
                                  </p:stCondLst>
                                  <p:childTnLst>
                                    <p:set>
                                      <p:cBhvr>
                                        <p:cTn id="231" dur="1" fill="hold">
                                          <p:stCondLst>
                                            <p:cond delay="0"/>
                                          </p:stCondLst>
                                        </p:cTn>
                                        <p:tgtEl>
                                          <p:spTgt spid="380"/>
                                        </p:tgtEl>
                                        <p:attrNameLst>
                                          <p:attrName>style.visibility</p:attrName>
                                        </p:attrNameLst>
                                      </p:cBhvr>
                                      <p:to>
                                        <p:strVal val="visible"/>
                                      </p:to>
                                    </p:set>
                                    <p:animEffect transition="in" filter="barn(inVertical)">
                                      <p:cBhvr>
                                        <p:cTn id="232" dur="500"/>
                                        <p:tgtEl>
                                          <p:spTgt spid="380"/>
                                        </p:tgtEl>
                                      </p:cBhvr>
                                    </p:animEffect>
                                  </p:childTnLst>
                                </p:cTn>
                              </p:par>
                              <p:par>
                                <p:cTn id="233" presetID="16" presetClass="entr" presetSubtype="21" fill="hold" nodeType="withEffect">
                                  <p:stCondLst>
                                    <p:cond delay="0"/>
                                  </p:stCondLst>
                                  <p:childTnLst>
                                    <p:set>
                                      <p:cBhvr>
                                        <p:cTn id="234" dur="1" fill="hold">
                                          <p:stCondLst>
                                            <p:cond delay="0"/>
                                          </p:stCondLst>
                                        </p:cTn>
                                        <p:tgtEl>
                                          <p:spTgt spid="381"/>
                                        </p:tgtEl>
                                        <p:attrNameLst>
                                          <p:attrName>style.visibility</p:attrName>
                                        </p:attrNameLst>
                                      </p:cBhvr>
                                      <p:to>
                                        <p:strVal val="visible"/>
                                      </p:to>
                                    </p:set>
                                    <p:animEffect transition="in" filter="barn(inVertical)">
                                      <p:cBhvr>
                                        <p:cTn id="235" dur="500"/>
                                        <p:tgtEl>
                                          <p:spTgt spid="381"/>
                                        </p:tgtEl>
                                      </p:cBhvr>
                                    </p:animEffect>
                                  </p:childTnLst>
                                </p:cTn>
                              </p:par>
                              <p:par>
                                <p:cTn id="236" presetID="16" presetClass="entr" presetSubtype="21" fill="hold" nodeType="withEffect">
                                  <p:stCondLst>
                                    <p:cond delay="0"/>
                                  </p:stCondLst>
                                  <p:childTnLst>
                                    <p:set>
                                      <p:cBhvr>
                                        <p:cTn id="237" dur="1" fill="hold">
                                          <p:stCondLst>
                                            <p:cond delay="0"/>
                                          </p:stCondLst>
                                        </p:cTn>
                                        <p:tgtEl>
                                          <p:spTgt spid="388"/>
                                        </p:tgtEl>
                                        <p:attrNameLst>
                                          <p:attrName>style.visibility</p:attrName>
                                        </p:attrNameLst>
                                      </p:cBhvr>
                                      <p:to>
                                        <p:strVal val="visible"/>
                                      </p:to>
                                    </p:set>
                                    <p:animEffect transition="in" filter="barn(inVertical)">
                                      <p:cBhvr>
                                        <p:cTn id="238" dur="500"/>
                                        <p:tgtEl>
                                          <p:spTgt spid="388"/>
                                        </p:tgtEl>
                                      </p:cBhvr>
                                    </p:animEffect>
                                  </p:childTnLst>
                                </p:cTn>
                              </p:par>
                              <p:par>
                                <p:cTn id="239" presetID="16" presetClass="entr" presetSubtype="21" fill="hold" nodeType="withEffect">
                                  <p:stCondLst>
                                    <p:cond delay="0"/>
                                  </p:stCondLst>
                                  <p:childTnLst>
                                    <p:set>
                                      <p:cBhvr>
                                        <p:cTn id="240" dur="1" fill="hold">
                                          <p:stCondLst>
                                            <p:cond delay="0"/>
                                          </p:stCondLst>
                                        </p:cTn>
                                        <p:tgtEl>
                                          <p:spTgt spid="389"/>
                                        </p:tgtEl>
                                        <p:attrNameLst>
                                          <p:attrName>style.visibility</p:attrName>
                                        </p:attrNameLst>
                                      </p:cBhvr>
                                      <p:to>
                                        <p:strVal val="visible"/>
                                      </p:to>
                                    </p:set>
                                    <p:animEffect transition="in" filter="barn(inVertical)">
                                      <p:cBhvr>
                                        <p:cTn id="241" dur="500"/>
                                        <p:tgtEl>
                                          <p:spTgt spid="389"/>
                                        </p:tgtEl>
                                      </p:cBhvr>
                                    </p:animEffect>
                                  </p:childTnLst>
                                </p:cTn>
                              </p:par>
                              <p:par>
                                <p:cTn id="242" presetID="16" presetClass="entr" presetSubtype="21" fill="hold" nodeType="withEffect">
                                  <p:stCondLst>
                                    <p:cond delay="0"/>
                                  </p:stCondLst>
                                  <p:childTnLst>
                                    <p:set>
                                      <p:cBhvr>
                                        <p:cTn id="243" dur="1" fill="hold">
                                          <p:stCondLst>
                                            <p:cond delay="0"/>
                                          </p:stCondLst>
                                        </p:cTn>
                                        <p:tgtEl>
                                          <p:spTgt spid="390"/>
                                        </p:tgtEl>
                                        <p:attrNameLst>
                                          <p:attrName>style.visibility</p:attrName>
                                        </p:attrNameLst>
                                      </p:cBhvr>
                                      <p:to>
                                        <p:strVal val="visible"/>
                                      </p:to>
                                    </p:set>
                                    <p:animEffect transition="in" filter="barn(inVertical)">
                                      <p:cBhvr>
                                        <p:cTn id="244" dur="500"/>
                                        <p:tgtEl>
                                          <p:spTgt spid="390"/>
                                        </p:tgtEl>
                                      </p:cBhvr>
                                    </p:animEffect>
                                  </p:childTnLst>
                                </p:cTn>
                              </p:par>
                              <p:par>
                                <p:cTn id="245" presetID="16" presetClass="entr" presetSubtype="21" fill="hold" nodeType="withEffect">
                                  <p:stCondLst>
                                    <p:cond delay="0"/>
                                  </p:stCondLst>
                                  <p:childTnLst>
                                    <p:set>
                                      <p:cBhvr>
                                        <p:cTn id="246" dur="1" fill="hold">
                                          <p:stCondLst>
                                            <p:cond delay="0"/>
                                          </p:stCondLst>
                                        </p:cTn>
                                        <p:tgtEl>
                                          <p:spTgt spid="391"/>
                                        </p:tgtEl>
                                        <p:attrNameLst>
                                          <p:attrName>style.visibility</p:attrName>
                                        </p:attrNameLst>
                                      </p:cBhvr>
                                      <p:to>
                                        <p:strVal val="visible"/>
                                      </p:to>
                                    </p:set>
                                    <p:animEffect transition="in" filter="barn(inVertical)">
                                      <p:cBhvr>
                                        <p:cTn id="247" dur="500"/>
                                        <p:tgtEl>
                                          <p:spTgt spid="391"/>
                                        </p:tgtEl>
                                      </p:cBhvr>
                                    </p:animEffect>
                                  </p:childTnLst>
                                </p:cTn>
                              </p:par>
                              <p:par>
                                <p:cTn id="248" presetID="16" presetClass="entr" presetSubtype="21" fill="hold" nodeType="withEffect">
                                  <p:stCondLst>
                                    <p:cond delay="0"/>
                                  </p:stCondLst>
                                  <p:childTnLst>
                                    <p:set>
                                      <p:cBhvr>
                                        <p:cTn id="249" dur="1" fill="hold">
                                          <p:stCondLst>
                                            <p:cond delay="0"/>
                                          </p:stCondLst>
                                        </p:cTn>
                                        <p:tgtEl>
                                          <p:spTgt spid="392"/>
                                        </p:tgtEl>
                                        <p:attrNameLst>
                                          <p:attrName>style.visibility</p:attrName>
                                        </p:attrNameLst>
                                      </p:cBhvr>
                                      <p:to>
                                        <p:strVal val="visible"/>
                                      </p:to>
                                    </p:set>
                                    <p:animEffect transition="in" filter="barn(inVertical)">
                                      <p:cBhvr>
                                        <p:cTn id="250" dur="500"/>
                                        <p:tgtEl>
                                          <p:spTgt spid="392"/>
                                        </p:tgtEl>
                                      </p:cBhvr>
                                    </p:animEffect>
                                  </p:childTnLst>
                                </p:cTn>
                              </p:par>
                              <p:par>
                                <p:cTn id="251" presetID="16" presetClass="entr" presetSubtype="21" fill="hold" nodeType="withEffect">
                                  <p:stCondLst>
                                    <p:cond delay="0"/>
                                  </p:stCondLst>
                                  <p:childTnLst>
                                    <p:set>
                                      <p:cBhvr>
                                        <p:cTn id="252" dur="1" fill="hold">
                                          <p:stCondLst>
                                            <p:cond delay="0"/>
                                          </p:stCondLst>
                                        </p:cTn>
                                        <p:tgtEl>
                                          <p:spTgt spid="403"/>
                                        </p:tgtEl>
                                        <p:attrNameLst>
                                          <p:attrName>style.visibility</p:attrName>
                                        </p:attrNameLst>
                                      </p:cBhvr>
                                      <p:to>
                                        <p:strVal val="visible"/>
                                      </p:to>
                                    </p:set>
                                    <p:animEffect transition="in" filter="barn(inVertical)">
                                      <p:cBhvr>
                                        <p:cTn id="253" dur="500"/>
                                        <p:tgtEl>
                                          <p:spTgt spid="403"/>
                                        </p:tgtEl>
                                      </p:cBhvr>
                                    </p:animEffect>
                                  </p:childTnLst>
                                </p:cTn>
                              </p:par>
                              <p:par>
                                <p:cTn id="254" presetID="16" presetClass="entr" presetSubtype="21" fill="hold" nodeType="withEffect">
                                  <p:stCondLst>
                                    <p:cond delay="0"/>
                                  </p:stCondLst>
                                  <p:childTnLst>
                                    <p:set>
                                      <p:cBhvr>
                                        <p:cTn id="255" dur="1" fill="hold">
                                          <p:stCondLst>
                                            <p:cond delay="0"/>
                                          </p:stCondLst>
                                        </p:cTn>
                                        <p:tgtEl>
                                          <p:spTgt spid="404"/>
                                        </p:tgtEl>
                                        <p:attrNameLst>
                                          <p:attrName>style.visibility</p:attrName>
                                        </p:attrNameLst>
                                      </p:cBhvr>
                                      <p:to>
                                        <p:strVal val="visible"/>
                                      </p:to>
                                    </p:set>
                                    <p:animEffect transition="in" filter="barn(inVertical)">
                                      <p:cBhvr>
                                        <p:cTn id="256" dur="500"/>
                                        <p:tgtEl>
                                          <p:spTgt spid="404"/>
                                        </p:tgtEl>
                                      </p:cBhvr>
                                    </p:animEffect>
                                  </p:childTnLst>
                                </p:cTn>
                              </p:par>
                              <p:par>
                                <p:cTn id="257" presetID="16" presetClass="entr" presetSubtype="21" fill="hold" nodeType="withEffect">
                                  <p:stCondLst>
                                    <p:cond delay="0"/>
                                  </p:stCondLst>
                                  <p:childTnLst>
                                    <p:set>
                                      <p:cBhvr>
                                        <p:cTn id="258" dur="1" fill="hold">
                                          <p:stCondLst>
                                            <p:cond delay="0"/>
                                          </p:stCondLst>
                                        </p:cTn>
                                        <p:tgtEl>
                                          <p:spTgt spid="405"/>
                                        </p:tgtEl>
                                        <p:attrNameLst>
                                          <p:attrName>style.visibility</p:attrName>
                                        </p:attrNameLst>
                                      </p:cBhvr>
                                      <p:to>
                                        <p:strVal val="visible"/>
                                      </p:to>
                                    </p:set>
                                    <p:animEffect transition="in" filter="barn(inVertical)">
                                      <p:cBhvr>
                                        <p:cTn id="259" dur="500"/>
                                        <p:tgtEl>
                                          <p:spTgt spid="405"/>
                                        </p:tgtEl>
                                      </p:cBhvr>
                                    </p:animEffect>
                                  </p:childTnLst>
                                </p:cTn>
                              </p:par>
                              <p:par>
                                <p:cTn id="260" presetID="16" presetClass="entr" presetSubtype="21" fill="hold" nodeType="withEffect">
                                  <p:stCondLst>
                                    <p:cond delay="0"/>
                                  </p:stCondLst>
                                  <p:childTnLst>
                                    <p:set>
                                      <p:cBhvr>
                                        <p:cTn id="261" dur="1" fill="hold">
                                          <p:stCondLst>
                                            <p:cond delay="0"/>
                                          </p:stCondLst>
                                        </p:cTn>
                                        <p:tgtEl>
                                          <p:spTgt spid="406"/>
                                        </p:tgtEl>
                                        <p:attrNameLst>
                                          <p:attrName>style.visibility</p:attrName>
                                        </p:attrNameLst>
                                      </p:cBhvr>
                                      <p:to>
                                        <p:strVal val="visible"/>
                                      </p:to>
                                    </p:set>
                                    <p:animEffect transition="in" filter="barn(inVertical)">
                                      <p:cBhvr>
                                        <p:cTn id="262" dur="500"/>
                                        <p:tgtEl>
                                          <p:spTgt spid="406"/>
                                        </p:tgtEl>
                                      </p:cBhvr>
                                    </p:animEffect>
                                  </p:childTnLst>
                                </p:cTn>
                              </p:par>
                              <p:par>
                                <p:cTn id="263" presetID="16" presetClass="entr" presetSubtype="21" fill="hold" nodeType="withEffect">
                                  <p:stCondLst>
                                    <p:cond delay="0"/>
                                  </p:stCondLst>
                                  <p:childTnLst>
                                    <p:set>
                                      <p:cBhvr>
                                        <p:cTn id="264" dur="1" fill="hold">
                                          <p:stCondLst>
                                            <p:cond delay="0"/>
                                          </p:stCondLst>
                                        </p:cTn>
                                        <p:tgtEl>
                                          <p:spTgt spid="431"/>
                                        </p:tgtEl>
                                        <p:attrNameLst>
                                          <p:attrName>style.visibility</p:attrName>
                                        </p:attrNameLst>
                                      </p:cBhvr>
                                      <p:to>
                                        <p:strVal val="visible"/>
                                      </p:to>
                                    </p:set>
                                    <p:animEffect transition="in" filter="barn(inVertical)">
                                      <p:cBhvr>
                                        <p:cTn id="265" dur="500"/>
                                        <p:tgtEl>
                                          <p:spTgt spid="431"/>
                                        </p:tgtEl>
                                      </p:cBhvr>
                                    </p:animEffect>
                                  </p:childTnLst>
                                </p:cTn>
                              </p:par>
                              <p:par>
                                <p:cTn id="266" presetID="16" presetClass="entr" presetSubtype="21" fill="hold" nodeType="withEffect">
                                  <p:stCondLst>
                                    <p:cond delay="0"/>
                                  </p:stCondLst>
                                  <p:childTnLst>
                                    <p:set>
                                      <p:cBhvr>
                                        <p:cTn id="267" dur="1" fill="hold">
                                          <p:stCondLst>
                                            <p:cond delay="0"/>
                                          </p:stCondLst>
                                        </p:cTn>
                                        <p:tgtEl>
                                          <p:spTgt spid="433"/>
                                        </p:tgtEl>
                                        <p:attrNameLst>
                                          <p:attrName>style.visibility</p:attrName>
                                        </p:attrNameLst>
                                      </p:cBhvr>
                                      <p:to>
                                        <p:strVal val="visible"/>
                                      </p:to>
                                    </p:set>
                                    <p:animEffect transition="in" filter="barn(inVertical)">
                                      <p:cBhvr>
                                        <p:cTn id="268" dur="500"/>
                                        <p:tgtEl>
                                          <p:spTgt spid="433"/>
                                        </p:tgtEl>
                                      </p:cBhvr>
                                    </p:animEffect>
                                  </p:childTnLst>
                                </p:cTn>
                              </p:par>
                              <p:par>
                                <p:cTn id="269" presetID="16" presetClass="entr" presetSubtype="21" fill="hold" nodeType="withEffect">
                                  <p:stCondLst>
                                    <p:cond delay="0"/>
                                  </p:stCondLst>
                                  <p:childTnLst>
                                    <p:set>
                                      <p:cBhvr>
                                        <p:cTn id="270" dur="1" fill="hold">
                                          <p:stCondLst>
                                            <p:cond delay="0"/>
                                          </p:stCondLst>
                                        </p:cTn>
                                        <p:tgtEl>
                                          <p:spTgt spid="434"/>
                                        </p:tgtEl>
                                        <p:attrNameLst>
                                          <p:attrName>style.visibility</p:attrName>
                                        </p:attrNameLst>
                                      </p:cBhvr>
                                      <p:to>
                                        <p:strVal val="visible"/>
                                      </p:to>
                                    </p:set>
                                    <p:animEffect transition="in" filter="barn(inVertical)">
                                      <p:cBhvr>
                                        <p:cTn id="271" dur="500"/>
                                        <p:tgtEl>
                                          <p:spTgt spid="434"/>
                                        </p:tgtEl>
                                      </p:cBhvr>
                                    </p:animEffect>
                                  </p:childTnLst>
                                </p:cTn>
                              </p:par>
                              <p:par>
                                <p:cTn id="272" presetID="16" presetClass="entr" presetSubtype="21" fill="hold" nodeType="withEffect">
                                  <p:stCondLst>
                                    <p:cond delay="0"/>
                                  </p:stCondLst>
                                  <p:childTnLst>
                                    <p:set>
                                      <p:cBhvr>
                                        <p:cTn id="273" dur="1" fill="hold">
                                          <p:stCondLst>
                                            <p:cond delay="0"/>
                                          </p:stCondLst>
                                        </p:cTn>
                                        <p:tgtEl>
                                          <p:spTgt spid="435"/>
                                        </p:tgtEl>
                                        <p:attrNameLst>
                                          <p:attrName>style.visibility</p:attrName>
                                        </p:attrNameLst>
                                      </p:cBhvr>
                                      <p:to>
                                        <p:strVal val="visible"/>
                                      </p:to>
                                    </p:set>
                                    <p:animEffect transition="in" filter="barn(inVertical)">
                                      <p:cBhvr>
                                        <p:cTn id="274" dur="500"/>
                                        <p:tgtEl>
                                          <p:spTgt spid="435"/>
                                        </p:tgtEl>
                                      </p:cBhvr>
                                    </p:animEffect>
                                  </p:childTnLst>
                                </p:cTn>
                              </p:par>
                              <p:par>
                                <p:cTn id="275" presetID="16" presetClass="entr" presetSubtype="21" fill="hold" nodeType="withEffect">
                                  <p:stCondLst>
                                    <p:cond delay="0"/>
                                  </p:stCondLst>
                                  <p:childTnLst>
                                    <p:set>
                                      <p:cBhvr>
                                        <p:cTn id="276" dur="1" fill="hold">
                                          <p:stCondLst>
                                            <p:cond delay="0"/>
                                          </p:stCondLst>
                                        </p:cTn>
                                        <p:tgtEl>
                                          <p:spTgt spid="436"/>
                                        </p:tgtEl>
                                        <p:attrNameLst>
                                          <p:attrName>style.visibility</p:attrName>
                                        </p:attrNameLst>
                                      </p:cBhvr>
                                      <p:to>
                                        <p:strVal val="visible"/>
                                      </p:to>
                                    </p:set>
                                    <p:animEffect transition="in" filter="barn(inVertical)">
                                      <p:cBhvr>
                                        <p:cTn id="277" dur="500"/>
                                        <p:tgtEl>
                                          <p:spTgt spid="436"/>
                                        </p:tgtEl>
                                      </p:cBhvr>
                                    </p:animEffect>
                                  </p:childTnLst>
                                </p:cTn>
                              </p:par>
                              <p:par>
                                <p:cTn id="278" presetID="16" presetClass="entr" presetSubtype="21" fill="hold" nodeType="withEffect">
                                  <p:stCondLst>
                                    <p:cond delay="0"/>
                                  </p:stCondLst>
                                  <p:childTnLst>
                                    <p:set>
                                      <p:cBhvr>
                                        <p:cTn id="279" dur="1" fill="hold">
                                          <p:stCondLst>
                                            <p:cond delay="0"/>
                                          </p:stCondLst>
                                        </p:cTn>
                                        <p:tgtEl>
                                          <p:spTgt spid="437"/>
                                        </p:tgtEl>
                                        <p:attrNameLst>
                                          <p:attrName>style.visibility</p:attrName>
                                        </p:attrNameLst>
                                      </p:cBhvr>
                                      <p:to>
                                        <p:strVal val="visible"/>
                                      </p:to>
                                    </p:set>
                                    <p:animEffect transition="in" filter="barn(inVertical)">
                                      <p:cBhvr>
                                        <p:cTn id="280" dur="500"/>
                                        <p:tgtEl>
                                          <p:spTgt spid="437"/>
                                        </p:tgtEl>
                                      </p:cBhvr>
                                    </p:animEffect>
                                  </p:childTnLst>
                                </p:cTn>
                              </p:par>
                              <p:par>
                                <p:cTn id="281" presetID="16" presetClass="entr" presetSubtype="21" fill="hold" nodeType="withEffect">
                                  <p:stCondLst>
                                    <p:cond delay="0"/>
                                  </p:stCondLst>
                                  <p:childTnLst>
                                    <p:set>
                                      <p:cBhvr>
                                        <p:cTn id="282" dur="1" fill="hold">
                                          <p:stCondLst>
                                            <p:cond delay="0"/>
                                          </p:stCondLst>
                                        </p:cTn>
                                        <p:tgtEl>
                                          <p:spTgt spid="505"/>
                                        </p:tgtEl>
                                        <p:attrNameLst>
                                          <p:attrName>style.visibility</p:attrName>
                                        </p:attrNameLst>
                                      </p:cBhvr>
                                      <p:to>
                                        <p:strVal val="visible"/>
                                      </p:to>
                                    </p:set>
                                    <p:animEffect transition="in" filter="barn(inVertical)">
                                      <p:cBhvr>
                                        <p:cTn id="283" dur="500"/>
                                        <p:tgtEl>
                                          <p:spTgt spid="505"/>
                                        </p:tgtEl>
                                      </p:cBhvr>
                                    </p:animEffect>
                                  </p:childTnLst>
                                </p:cTn>
                              </p:par>
                              <p:par>
                                <p:cTn id="284" presetID="16" presetClass="entr" presetSubtype="21" fill="hold" nodeType="withEffect">
                                  <p:stCondLst>
                                    <p:cond delay="0"/>
                                  </p:stCondLst>
                                  <p:childTnLst>
                                    <p:set>
                                      <p:cBhvr>
                                        <p:cTn id="285" dur="1" fill="hold">
                                          <p:stCondLst>
                                            <p:cond delay="0"/>
                                          </p:stCondLst>
                                        </p:cTn>
                                        <p:tgtEl>
                                          <p:spTgt spid="506"/>
                                        </p:tgtEl>
                                        <p:attrNameLst>
                                          <p:attrName>style.visibility</p:attrName>
                                        </p:attrNameLst>
                                      </p:cBhvr>
                                      <p:to>
                                        <p:strVal val="visible"/>
                                      </p:to>
                                    </p:set>
                                    <p:animEffect transition="in" filter="barn(inVertical)">
                                      <p:cBhvr>
                                        <p:cTn id="286" dur="500"/>
                                        <p:tgtEl>
                                          <p:spTgt spid="506"/>
                                        </p:tgtEl>
                                      </p:cBhvr>
                                    </p:animEffect>
                                  </p:childTnLst>
                                </p:cTn>
                              </p:par>
                              <p:par>
                                <p:cTn id="287" presetID="16" presetClass="entr" presetSubtype="21" fill="hold" nodeType="withEffect">
                                  <p:stCondLst>
                                    <p:cond delay="0"/>
                                  </p:stCondLst>
                                  <p:childTnLst>
                                    <p:set>
                                      <p:cBhvr>
                                        <p:cTn id="288" dur="1" fill="hold">
                                          <p:stCondLst>
                                            <p:cond delay="0"/>
                                          </p:stCondLst>
                                        </p:cTn>
                                        <p:tgtEl>
                                          <p:spTgt spid="508"/>
                                        </p:tgtEl>
                                        <p:attrNameLst>
                                          <p:attrName>style.visibility</p:attrName>
                                        </p:attrNameLst>
                                      </p:cBhvr>
                                      <p:to>
                                        <p:strVal val="visible"/>
                                      </p:to>
                                    </p:set>
                                    <p:animEffect transition="in" filter="barn(inVertical)">
                                      <p:cBhvr>
                                        <p:cTn id="289" dur="500"/>
                                        <p:tgtEl>
                                          <p:spTgt spid="508"/>
                                        </p:tgtEl>
                                      </p:cBhvr>
                                    </p:animEffect>
                                  </p:childTnLst>
                                </p:cTn>
                              </p:par>
                              <p:par>
                                <p:cTn id="290" presetID="16" presetClass="entr" presetSubtype="21" fill="hold" nodeType="withEffect">
                                  <p:stCondLst>
                                    <p:cond delay="0"/>
                                  </p:stCondLst>
                                  <p:childTnLst>
                                    <p:set>
                                      <p:cBhvr>
                                        <p:cTn id="291" dur="1" fill="hold">
                                          <p:stCondLst>
                                            <p:cond delay="0"/>
                                          </p:stCondLst>
                                        </p:cTn>
                                        <p:tgtEl>
                                          <p:spTgt spid="518"/>
                                        </p:tgtEl>
                                        <p:attrNameLst>
                                          <p:attrName>style.visibility</p:attrName>
                                        </p:attrNameLst>
                                      </p:cBhvr>
                                      <p:to>
                                        <p:strVal val="visible"/>
                                      </p:to>
                                    </p:set>
                                    <p:animEffect transition="in" filter="barn(inVertical)">
                                      <p:cBhvr>
                                        <p:cTn id="292" dur="500"/>
                                        <p:tgtEl>
                                          <p:spTgt spid="518"/>
                                        </p:tgtEl>
                                      </p:cBhvr>
                                    </p:animEffect>
                                  </p:childTnLst>
                                </p:cTn>
                              </p:par>
                              <p:par>
                                <p:cTn id="293" presetID="16" presetClass="entr" presetSubtype="21" fill="hold" nodeType="withEffect">
                                  <p:stCondLst>
                                    <p:cond delay="0"/>
                                  </p:stCondLst>
                                  <p:childTnLst>
                                    <p:set>
                                      <p:cBhvr>
                                        <p:cTn id="294" dur="1" fill="hold">
                                          <p:stCondLst>
                                            <p:cond delay="0"/>
                                          </p:stCondLst>
                                        </p:cTn>
                                        <p:tgtEl>
                                          <p:spTgt spid="519"/>
                                        </p:tgtEl>
                                        <p:attrNameLst>
                                          <p:attrName>style.visibility</p:attrName>
                                        </p:attrNameLst>
                                      </p:cBhvr>
                                      <p:to>
                                        <p:strVal val="visible"/>
                                      </p:to>
                                    </p:set>
                                    <p:animEffect transition="in" filter="barn(inVertical)">
                                      <p:cBhvr>
                                        <p:cTn id="295" dur="500"/>
                                        <p:tgtEl>
                                          <p:spTgt spid="519"/>
                                        </p:tgtEl>
                                      </p:cBhvr>
                                    </p:animEffect>
                                  </p:childTnLst>
                                </p:cTn>
                              </p:par>
                              <p:par>
                                <p:cTn id="296" presetID="16" presetClass="entr" presetSubtype="21" fill="hold" nodeType="withEffect">
                                  <p:stCondLst>
                                    <p:cond delay="0"/>
                                  </p:stCondLst>
                                  <p:childTnLst>
                                    <p:set>
                                      <p:cBhvr>
                                        <p:cTn id="297" dur="1" fill="hold">
                                          <p:stCondLst>
                                            <p:cond delay="0"/>
                                          </p:stCondLst>
                                        </p:cTn>
                                        <p:tgtEl>
                                          <p:spTgt spid="520"/>
                                        </p:tgtEl>
                                        <p:attrNameLst>
                                          <p:attrName>style.visibility</p:attrName>
                                        </p:attrNameLst>
                                      </p:cBhvr>
                                      <p:to>
                                        <p:strVal val="visible"/>
                                      </p:to>
                                    </p:set>
                                    <p:animEffect transition="in" filter="barn(inVertical)">
                                      <p:cBhvr>
                                        <p:cTn id="298" dur="500"/>
                                        <p:tgtEl>
                                          <p:spTgt spid="520"/>
                                        </p:tgtEl>
                                      </p:cBhvr>
                                    </p:animEffect>
                                  </p:childTnLst>
                                </p:cTn>
                              </p:par>
                              <p:par>
                                <p:cTn id="299" presetID="16" presetClass="entr" presetSubtype="21" fill="hold" nodeType="withEffect">
                                  <p:stCondLst>
                                    <p:cond delay="0"/>
                                  </p:stCondLst>
                                  <p:childTnLst>
                                    <p:set>
                                      <p:cBhvr>
                                        <p:cTn id="300" dur="1" fill="hold">
                                          <p:stCondLst>
                                            <p:cond delay="0"/>
                                          </p:stCondLst>
                                        </p:cTn>
                                        <p:tgtEl>
                                          <p:spTgt spid="521"/>
                                        </p:tgtEl>
                                        <p:attrNameLst>
                                          <p:attrName>style.visibility</p:attrName>
                                        </p:attrNameLst>
                                      </p:cBhvr>
                                      <p:to>
                                        <p:strVal val="visible"/>
                                      </p:to>
                                    </p:set>
                                    <p:animEffect transition="in" filter="barn(inVertical)">
                                      <p:cBhvr>
                                        <p:cTn id="301" dur="500"/>
                                        <p:tgtEl>
                                          <p:spTgt spid="521"/>
                                        </p:tgtEl>
                                      </p:cBhvr>
                                    </p:animEffect>
                                  </p:childTnLst>
                                </p:cTn>
                              </p:par>
                              <p:par>
                                <p:cTn id="302" presetID="16" presetClass="entr" presetSubtype="21" fill="hold" nodeType="withEffect">
                                  <p:stCondLst>
                                    <p:cond delay="0"/>
                                  </p:stCondLst>
                                  <p:childTnLst>
                                    <p:set>
                                      <p:cBhvr>
                                        <p:cTn id="303" dur="1" fill="hold">
                                          <p:stCondLst>
                                            <p:cond delay="0"/>
                                          </p:stCondLst>
                                        </p:cTn>
                                        <p:tgtEl>
                                          <p:spTgt spid="522"/>
                                        </p:tgtEl>
                                        <p:attrNameLst>
                                          <p:attrName>style.visibility</p:attrName>
                                        </p:attrNameLst>
                                      </p:cBhvr>
                                      <p:to>
                                        <p:strVal val="visible"/>
                                      </p:to>
                                    </p:set>
                                    <p:animEffect transition="in" filter="barn(inVertical)">
                                      <p:cBhvr>
                                        <p:cTn id="304" dur="500"/>
                                        <p:tgtEl>
                                          <p:spTgt spid="522"/>
                                        </p:tgtEl>
                                      </p:cBhvr>
                                    </p:animEffect>
                                  </p:childTnLst>
                                </p:cTn>
                              </p:par>
                              <p:par>
                                <p:cTn id="305" presetID="16" presetClass="entr" presetSubtype="21" fill="hold" nodeType="withEffect">
                                  <p:stCondLst>
                                    <p:cond delay="0"/>
                                  </p:stCondLst>
                                  <p:childTnLst>
                                    <p:set>
                                      <p:cBhvr>
                                        <p:cTn id="306" dur="1" fill="hold">
                                          <p:stCondLst>
                                            <p:cond delay="0"/>
                                          </p:stCondLst>
                                        </p:cTn>
                                        <p:tgtEl>
                                          <p:spTgt spid="523"/>
                                        </p:tgtEl>
                                        <p:attrNameLst>
                                          <p:attrName>style.visibility</p:attrName>
                                        </p:attrNameLst>
                                      </p:cBhvr>
                                      <p:to>
                                        <p:strVal val="visible"/>
                                      </p:to>
                                    </p:set>
                                    <p:animEffect transition="in" filter="barn(inVertical)">
                                      <p:cBhvr>
                                        <p:cTn id="307" dur="500"/>
                                        <p:tgtEl>
                                          <p:spTgt spid="523"/>
                                        </p:tgtEl>
                                      </p:cBhvr>
                                    </p:animEffect>
                                  </p:childTnLst>
                                </p:cTn>
                              </p:par>
                              <p:par>
                                <p:cTn id="308" presetID="16" presetClass="entr" presetSubtype="21" fill="hold" nodeType="withEffect">
                                  <p:stCondLst>
                                    <p:cond delay="0"/>
                                  </p:stCondLst>
                                  <p:childTnLst>
                                    <p:set>
                                      <p:cBhvr>
                                        <p:cTn id="309" dur="1" fill="hold">
                                          <p:stCondLst>
                                            <p:cond delay="0"/>
                                          </p:stCondLst>
                                        </p:cTn>
                                        <p:tgtEl>
                                          <p:spTgt spid="524"/>
                                        </p:tgtEl>
                                        <p:attrNameLst>
                                          <p:attrName>style.visibility</p:attrName>
                                        </p:attrNameLst>
                                      </p:cBhvr>
                                      <p:to>
                                        <p:strVal val="visible"/>
                                      </p:to>
                                    </p:set>
                                    <p:animEffect transition="in" filter="barn(inVertical)">
                                      <p:cBhvr>
                                        <p:cTn id="310" dur="500"/>
                                        <p:tgtEl>
                                          <p:spTgt spid="524"/>
                                        </p:tgtEl>
                                      </p:cBhvr>
                                    </p:animEffect>
                                  </p:childTnLst>
                                </p:cTn>
                              </p:par>
                              <p:par>
                                <p:cTn id="311" presetID="16" presetClass="entr" presetSubtype="21" fill="hold" nodeType="withEffect">
                                  <p:stCondLst>
                                    <p:cond delay="0"/>
                                  </p:stCondLst>
                                  <p:childTnLst>
                                    <p:set>
                                      <p:cBhvr>
                                        <p:cTn id="312" dur="1" fill="hold">
                                          <p:stCondLst>
                                            <p:cond delay="0"/>
                                          </p:stCondLst>
                                        </p:cTn>
                                        <p:tgtEl>
                                          <p:spTgt spid="527"/>
                                        </p:tgtEl>
                                        <p:attrNameLst>
                                          <p:attrName>style.visibility</p:attrName>
                                        </p:attrNameLst>
                                      </p:cBhvr>
                                      <p:to>
                                        <p:strVal val="visible"/>
                                      </p:to>
                                    </p:set>
                                    <p:animEffect transition="in" filter="barn(inVertical)">
                                      <p:cBhvr>
                                        <p:cTn id="313" dur="500"/>
                                        <p:tgtEl>
                                          <p:spTgt spid="527"/>
                                        </p:tgtEl>
                                      </p:cBhvr>
                                    </p:animEffect>
                                  </p:childTnLst>
                                </p:cTn>
                              </p:par>
                              <p:par>
                                <p:cTn id="314" presetID="16" presetClass="entr" presetSubtype="21" fill="hold" nodeType="withEffect">
                                  <p:stCondLst>
                                    <p:cond delay="0"/>
                                  </p:stCondLst>
                                  <p:childTnLst>
                                    <p:set>
                                      <p:cBhvr>
                                        <p:cTn id="315" dur="1" fill="hold">
                                          <p:stCondLst>
                                            <p:cond delay="0"/>
                                          </p:stCondLst>
                                        </p:cTn>
                                        <p:tgtEl>
                                          <p:spTgt spid="548"/>
                                        </p:tgtEl>
                                        <p:attrNameLst>
                                          <p:attrName>style.visibility</p:attrName>
                                        </p:attrNameLst>
                                      </p:cBhvr>
                                      <p:to>
                                        <p:strVal val="visible"/>
                                      </p:to>
                                    </p:set>
                                    <p:animEffect transition="in" filter="barn(inVertical)">
                                      <p:cBhvr>
                                        <p:cTn id="316" dur="500"/>
                                        <p:tgtEl>
                                          <p:spTgt spid="548"/>
                                        </p:tgtEl>
                                      </p:cBhvr>
                                    </p:animEffect>
                                  </p:childTnLst>
                                </p:cTn>
                              </p:par>
                              <p:par>
                                <p:cTn id="317" presetID="16" presetClass="entr" presetSubtype="21" fill="hold" nodeType="withEffect">
                                  <p:stCondLst>
                                    <p:cond delay="0"/>
                                  </p:stCondLst>
                                  <p:childTnLst>
                                    <p:set>
                                      <p:cBhvr>
                                        <p:cTn id="318" dur="1" fill="hold">
                                          <p:stCondLst>
                                            <p:cond delay="0"/>
                                          </p:stCondLst>
                                        </p:cTn>
                                        <p:tgtEl>
                                          <p:spTgt spid="549"/>
                                        </p:tgtEl>
                                        <p:attrNameLst>
                                          <p:attrName>style.visibility</p:attrName>
                                        </p:attrNameLst>
                                      </p:cBhvr>
                                      <p:to>
                                        <p:strVal val="visible"/>
                                      </p:to>
                                    </p:set>
                                    <p:animEffect transition="in" filter="barn(inVertical)">
                                      <p:cBhvr>
                                        <p:cTn id="319" dur="500"/>
                                        <p:tgtEl>
                                          <p:spTgt spid="549"/>
                                        </p:tgtEl>
                                      </p:cBhvr>
                                    </p:animEffect>
                                  </p:childTnLst>
                                </p:cTn>
                              </p:par>
                              <p:par>
                                <p:cTn id="320" presetID="16" presetClass="entr" presetSubtype="21" fill="hold" nodeType="withEffect">
                                  <p:stCondLst>
                                    <p:cond delay="0"/>
                                  </p:stCondLst>
                                  <p:childTnLst>
                                    <p:set>
                                      <p:cBhvr>
                                        <p:cTn id="321" dur="1" fill="hold">
                                          <p:stCondLst>
                                            <p:cond delay="0"/>
                                          </p:stCondLst>
                                        </p:cTn>
                                        <p:tgtEl>
                                          <p:spTgt spid="550"/>
                                        </p:tgtEl>
                                        <p:attrNameLst>
                                          <p:attrName>style.visibility</p:attrName>
                                        </p:attrNameLst>
                                      </p:cBhvr>
                                      <p:to>
                                        <p:strVal val="visible"/>
                                      </p:to>
                                    </p:set>
                                    <p:animEffect transition="in" filter="barn(inVertical)">
                                      <p:cBhvr>
                                        <p:cTn id="322" dur="500"/>
                                        <p:tgtEl>
                                          <p:spTgt spid="550"/>
                                        </p:tgtEl>
                                      </p:cBhvr>
                                    </p:animEffect>
                                  </p:childTnLst>
                                </p:cTn>
                              </p:par>
                              <p:par>
                                <p:cTn id="323" presetID="16" presetClass="entr" presetSubtype="21" fill="hold" nodeType="withEffect">
                                  <p:stCondLst>
                                    <p:cond delay="0"/>
                                  </p:stCondLst>
                                  <p:childTnLst>
                                    <p:set>
                                      <p:cBhvr>
                                        <p:cTn id="324" dur="1" fill="hold">
                                          <p:stCondLst>
                                            <p:cond delay="0"/>
                                          </p:stCondLst>
                                        </p:cTn>
                                        <p:tgtEl>
                                          <p:spTgt spid="551"/>
                                        </p:tgtEl>
                                        <p:attrNameLst>
                                          <p:attrName>style.visibility</p:attrName>
                                        </p:attrNameLst>
                                      </p:cBhvr>
                                      <p:to>
                                        <p:strVal val="visible"/>
                                      </p:to>
                                    </p:set>
                                    <p:animEffect transition="in" filter="barn(inVertical)">
                                      <p:cBhvr>
                                        <p:cTn id="325" dur="500"/>
                                        <p:tgtEl>
                                          <p:spTgt spid="551"/>
                                        </p:tgtEl>
                                      </p:cBhvr>
                                    </p:animEffect>
                                  </p:childTnLst>
                                </p:cTn>
                              </p:par>
                              <p:par>
                                <p:cTn id="326" presetID="16" presetClass="entr" presetSubtype="21" fill="hold" nodeType="withEffect">
                                  <p:stCondLst>
                                    <p:cond delay="0"/>
                                  </p:stCondLst>
                                  <p:childTnLst>
                                    <p:set>
                                      <p:cBhvr>
                                        <p:cTn id="327" dur="1" fill="hold">
                                          <p:stCondLst>
                                            <p:cond delay="0"/>
                                          </p:stCondLst>
                                        </p:cTn>
                                        <p:tgtEl>
                                          <p:spTgt spid="579"/>
                                        </p:tgtEl>
                                        <p:attrNameLst>
                                          <p:attrName>style.visibility</p:attrName>
                                        </p:attrNameLst>
                                      </p:cBhvr>
                                      <p:to>
                                        <p:strVal val="visible"/>
                                      </p:to>
                                    </p:set>
                                    <p:animEffect transition="in" filter="barn(inVertical)">
                                      <p:cBhvr>
                                        <p:cTn id="328" dur="500"/>
                                        <p:tgtEl>
                                          <p:spTgt spid="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5397275" y="1769985"/>
            <a:ext cx="1753753" cy="2863600"/>
            <a:chOff x="5397275" y="1769985"/>
            <a:chExt cx="1753753" cy="2863600"/>
          </a:xfrm>
        </p:grpSpPr>
        <p:grpSp>
          <p:nvGrpSpPr>
            <p:cNvPr id="38" name="Group 37"/>
            <p:cNvGrpSpPr/>
            <p:nvPr/>
          </p:nvGrpSpPr>
          <p:grpSpPr>
            <a:xfrm>
              <a:off x="5397275" y="1769985"/>
              <a:ext cx="1753753" cy="2863600"/>
              <a:chOff x="5397275" y="1769985"/>
              <a:chExt cx="1753753" cy="2863600"/>
            </a:xfrm>
          </p:grpSpPr>
          <p:sp>
            <p:nvSpPr>
              <p:cNvPr id="76" name="Rectangle 75"/>
              <p:cNvSpPr/>
              <p:nvPr/>
            </p:nvSpPr>
            <p:spPr bwMode="auto">
              <a:xfrm>
                <a:off x="5397275" y="1769985"/>
                <a:ext cx="1753753" cy="286360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5" tIns="182845" rIns="0" bIns="46627"/>
              <a:lstStyle/>
              <a:p>
                <a:pPr marL="0" marR="0" lvl="0" indent="0" algn="l" defTabSz="932205"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505050"/>
                    </a:solidFill>
                    <a:effectLst/>
                    <a:uLnTx/>
                    <a:uFillTx/>
                    <a:latin typeface="Segoe UI Light"/>
                    <a:ea typeface="+mn-ea"/>
                    <a:cs typeface="+mn-cs"/>
                  </a:rPr>
                  <a:t>Self-service</a:t>
                </a:r>
              </a:p>
            </p:txBody>
          </p:sp>
          <p:grpSp>
            <p:nvGrpSpPr>
              <p:cNvPr id="30" name="Group 29"/>
              <p:cNvGrpSpPr/>
              <p:nvPr/>
            </p:nvGrpSpPr>
            <p:grpSpPr>
              <a:xfrm>
                <a:off x="5586313" y="2425556"/>
                <a:ext cx="1374099" cy="807315"/>
                <a:chOff x="5206395" y="-1116208"/>
                <a:chExt cx="1575473" cy="925627"/>
              </a:xfrm>
            </p:grpSpPr>
            <p:sp>
              <p:nvSpPr>
                <p:cNvPr id="221" name="Rectangle 220"/>
                <p:cNvSpPr/>
                <p:nvPr/>
              </p:nvSpPr>
              <p:spPr bwMode="auto">
                <a:xfrm>
                  <a:off x="6348324" y="-1093792"/>
                  <a:ext cx="393363" cy="778103"/>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099"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50"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grpSp>
              <p:nvGrpSpPr>
                <p:cNvPr id="28" name="Group 27"/>
                <p:cNvGrpSpPr/>
                <p:nvPr/>
              </p:nvGrpSpPr>
              <p:grpSpPr>
                <a:xfrm>
                  <a:off x="5206395" y="-1116208"/>
                  <a:ext cx="1575473" cy="925627"/>
                  <a:chOff x="5206396" y="-1645228"/>
                  <a:chExt cx="2119013" cy="1244967"/>
                </a:xfrm>
              </p:grpSpPr>
              <p:sp>
                <p:nvSpPr>
                  <p:cNvPr id="219" name="Freeform 5"/>
                  <p:cNvSpPr>
                    <a:spLocks noChangeAspect="1" noEditPoints="1"/>
                  </p:cNvSpPr>
                  <p:nvPr/>
                </p:nvSpPr>
                <p:spPr bwMode="auto">
                  <a:xfrm>
                    <a:off x="6690557" y="-1645228"/>
                    <a:ext cx="634852" cy="1220267"/>
                  </a:xfrm>
                  <a:custGeom>
                    <a:avLst/>
                    <a:gdLst>
                      <a:gd name="T0" fmla="*/ 179 w 192"/>
                      <a:gd name="T1" fmla="*/ 0 h 370"/>
                      <a:gd name="T2" fmla="*/ 12 w 192"/>
                      <a:gd name="T3" fmla="*/ 0 h 370"/>
                      <a:gd name="T4" fmla="*/ 0 w 192"/>
                      <a:gd name="T5" fmla="*/ 13 h 370"/>
                      <a:gd name="T6" fmla="*/ 0 w 192"/>
                      <a:gd name="T7" fmla="*/ 358 h 370"/>
                      <a:gd name="T8" fmla="*/ 12 w 192"/>
                      <a:gd name="T9" fmla="*/ 370 h 370"/>
                      <a:gd name="T10" fmla="*/ 179 w 192"/>
                      <a:gd name="T11" fmla="*/ 370 h 370"/>
                      <a:gd name="T12" fmla="*/ 192 w 192"/>
                      <a:gd name="T13" fmla="*/ 358 h 370"/>
                      <a:gd name="T14" fmla="*/ 192 w 192"/>
                      <a:gd name="T15" fmla="*/ 13 h 370"/>
                      <a:gd name="T16" fmla="*/ 179 w 192"/>
                      <a:gd name="T17" fmla="*/ 0 h 370"/>
                      <a:gd name="T18" fmla="*/ 94 w 192"/>
                      <a:gd name="T19" fmla="*/ 353 h 370"/>
                      <a:gd name="T20" fmla="*/ 86 w 192"/>
                      <a:gd name="T21" fmla="*/ 352 h 370"/>
                      <a:gd name="T22" fmla="*/ 86 w 192"/>
                      <a:gd name="T23" fmla="*/ 345 h 370"/>
                      <a:gd name="T24" fmla="*/ 94 w 192"/>
                      <a:gd name="T25" fmla="*/ 345 h 370"/>
                      <a:gd name="T26" fmla="*/ 94 w 192"/>
                      <a:gd name="T27" fmla="*/ 353 h 370"/>
                      <a:gd name="T28" fmla="*/ 94 w 192"/>
                      <a:gd name="T29" fmla="*/ 344 h 370"/>
                      <a:gd name="T30" fmla="*/ 86 w 192"/>
                      <a:gd name="T31" fmla="*/ 344 h 370"/>
                      <a:gd name="T32" fmla="*/ 86 w 192"/>
                      <a:gd name="T33" fmla="*/ 337 h 370"/>
                      <a:gd name="T34" fmla="*/ 94 w 192"/>
                      <a:gd name="T35" fmla="*/ 336 h 370"/>
                      <a:gd name="T36" fmla="*/ 94 w 192"/>
                      <a:gd name="T37" fmla="*/ 344 h 370"/>
                      <a:gd name="T38" fmla="*/ 106 w 192"/>
                      <a:gd name="T39" fmla="*/ 355 h 370"/>
                      <a:gd name="T40" fmla="*/ 95 w 192"/>
                      <a:gd name="T41" fmla="*/ 353 h 370"/>
                      <a:gd name="T42" fmla="*/ 95 w 192"/>
                      <a:gd name="T43" fmla="*/ 345 h 370"/>
                      <a:gd name="T44" fmla="*/ 106 w 192"/>
                      <a:gd name="T45" fmla="*/ 345 h 370"/>
                      <a:gd name="T46" fmla="*/ 106 w 192"/>
                      <a:gd name="T47" fmla="*/ 355 h 370"/>
                      <a:gd name="T48" fmla="*/ 106 w 192"/>
                      <a:gd name="T49" fmla="*/ 344 h 370"/>
                      <a:gd name="T50" fmla="*/ 95 w 192"/>
                      <a:gd name="T51" fmla="*/ 344 h 370"/>
                      <a:gd name="T52" fmla="*/ 95 w 192"/>
                      <a:gd name="T53" fmla="*/ 336 h 370"/>
                      <a:gd name="T54" fmla="*/ 106 w 192"/>
                      <a:gd name="T55" fmla="*/ 334 h 370"/>
                      <a:gd name="T56" fmla="*/ 106 w 192"/>
                      <a:gd name="T57" fmla="*/ 344 h 370"/>
                      <a:gd name="T58" fmla="*/ 175 w 192"/>
                      <a:gd name="T59" fmla="*/ 320 h 370"/>
                      <a:gd name="T60" fmla="*/ 18 w 192"/>
                      <a:gd name="T61" fmla="*/ 320 h 370"/>
                      <a:gd name="T62" fmla="*/ 18 w 192"/>
                      <a:gd name="T63" fmla="*/ 30 h 370"/>
                      <a:gd name="T64" fmla="*/ 175 w 192"/>
                      <a:gd name="T65" fmla="*/ 30 h 370"/>
                      <a:gd name="T66" fmla="*/ 175 w 192"/>
                      <a:gd name="T67" fmla="*/ 32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2" h="370">
                        <a:moveTo>
                          <a:pt x="179" y="0"/>
                        </a:moveTo>
                        <a:cubicBezTo>
                          <a:pt x="12" y="0"/>
                          <a:pt x="12" y="0"/>
                          <a:pt x="12" y="0"/>
                        </a:cubicBezTo>
                        <a:cubicBezTo>
                          <a:pt x="5" y="0"/>
                          <a:pt x="0" y="6"/>
                          <a:pt x="0" y="13"/>
                        </a:cubicBezTo>
                        <a:cubicBezTo>
                          <a:pt x="0" y="358"/>
                          <a:pt x="0" y="358"/>
                          <a:pt x="0" y="358"/>
                        </a:cubicBezTo>
                        <a:cubicBezTo>
                          <a:pt x="0" y="364"/>
                          <a:pt x="5" y="370"/>
                          <a:pt x="12" y="370"/>
                        </a:cubicBezTo>
                        <a:cubicBezTo>
                          <a:pt x="179" y="370"/>
                          <a:pt x="179" y="370"/>
                          <a:pt x="179" y="370"/>
                        </a:cubicBezTo>
                        <a:cubicBezTo>
                          <a:pt x="187" y="370"/>
                          <a:pt x="192" y="364"/>
                          <a:pt x="192" y="358"/>
                        </a:cubicBezTo>
                        <a:cubicBezTo>
                          <a:pt x="192" y="13"/>
                          <a:pt x="192" y="13"/>
                          <a:pt x="192" y="13"/>
                        </a:cubicBezTo>
                        <a:cubicBezTo>
                          <a:pt x="192" y="6"/>
                          <a:pt x="187" y="0"/>
                          <a:pt x="179" y="0"/>
                        </a:cubicBezTo>
                        <a:close/>
                        <a:moveTo>
                          <a:pt x="94" y="353"/>
                        </a:moveTo>
                        <a:cubicBezTo>
                          <a:pt x="86" y="352"/>
                          <a:pt x="86" y="352"/>
                          <a:pt x="86" y="352"/>
                        </a:cubicBezTo>
                        <a:cubicBezTo>
                          <a:pt x="86" y="345"/>
                          <a:pt x="86" y="345"/>
                          <a:pt x="86" y="345"/>
                        </a:cubicBezTo>
                        <a:cubicBezTo>
                          <a:pt x="94" y="345"/>
                          <a:pt x="94" y="345"/>
                          <a:pt x="94" y="345"/>
                        </a:cubicBezTo>
                        <a:lnTo>
                          <a:pt x="94" y="353"/>
                        </a:lnTo>
                        <a:close/>
                        <a:moveTo>
                          <a:pt x="94" y="344"/>
                        </a:moveTo>
                        <a:cubicBezTo>
                          <a:pt x="86" y="344"/>
                          <a:pt x="86" y="344"/>
                          <a:pt x="86" y="344"/>
                        </a:cubicBezTo>
                        <a:cubicBezTo>
                          <a:pt x="86" y="337"/>
                          <a:pt x="86" y="337"/>
                          <a:pt x="86" y="337"/>
                        </a:cubicBezTo>
                        <a:cubicBezTo>
                          <a:pt x="94" y="336"/>
                          <a:pt x="94" y="336"/>
                          <a:pt x="94" y="336"/>
                        </a:cubicBezTo>
                        <a:lnTo>
                          <a:pt x="94" y="344"/>
                        </a:lnTo>
                        <a:close/>
                        <a:moveTo>
                          <a:pt x="106" y="355"/>
                        </a:moveTo>
                        <a:cubicBezTo>
                          <a:pt x="95" y="353"/>
                          <a:pt x="95" y="353"/>
                          <a:pt x="95" y="353"/>
                        </a:cubicBezTo>
                        <a:cubicBezTo>
                          <a:pt x="95" y="345"/>
                          <a:pt x="95" y="345"/>
                          <a:pt x="95" y="345"/>
                        </a:cubicBezTo>
                        <a:cubicBezTo>
                          <a:pt x="106" y="345"/>
                          <a:pt x="106" y="345"/>
                          <a:pt x="106" y="345"/>
                        </a:cubicBezTo>
                        <a:lnTo>
                          <a:pt x="106" y="355"/>
                        </a:lnTo>
                        <a:close/>
                        <a:moveTo>
                          <a:pt x="106" y="344"/>
                        </a:moveTo>
                        <a:cubicBezTo>
                          <a:pt x="95" y="344"/>
                          <a:pt x="95" y="344"/>
                          <a:pt x="95" y="344"/>
                        </a:cubicBezTo>
                        <a:cubicBezTo>
                          <a:pt x="95" y="336"/>
                          <a:pt x="95" y="336"/>
                          <a:pt x="95" y="336"/>
                        </a:cubicBezTo>
                        <a:cubicBezTo>
                          <a:pt x="106" y="334"/>
                          <a:pt x="106" y="334"/>
                          <a:pt x="106" y="334"/>
                        </a:cubicBezTo>
                        <a:lnTo>
                          <a:pt x="106" y="344"/>
                        </a:lnTo>
                        <a:close/>
                        <a:moveTo>
                          <a:pt x="175" y="320"/>
                        </a:moveTo>
                        <a:cubicBezTo>
                          <a:pt x="18" y="320"/>
                          <a:pt x="18" y="320"/>
                          <a:pt x="18" y="320"/>
                        </a:cubicBezTo>
                        <a:cubicBezTo>
                          <a:pt x="18" y="58"/>
                          <a:pt x="18" y="30"/>
                          <a:pt x="18" y="30"/>
                        </a:cubicBezTo>
                        <a:cubicBezTo>
                          <a:pt x="175" y="30"/>
                          <a:pt x="175" y="30"/>
                          <a:pt x="175" y="30"/>
                        </a:cubicBezTo>
                        <a:lnTo>
                          <a:pt x="175" y="320"/>
                        </a:lnTo>
                        <a:close/>
                      </a:path>
                    </a:pathLst>
                  </a:custGeom>
                  <a:solidFill>
                    <a:schemeClr val="bg2">
                      <a:lumMod val="75000"/>
                    </a:schemeClr>
                  </a:solidFill>
                  <a:ln>
                    <a:noFill/>
                  </a:ln>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pic>
                <p:nvPicPr>
                  <p:cNvPr id="23" name="Picture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6396" y="-1645228"/>
                    <a:ext cx="1460260" cy="1244967"/>
                  </a:xfrm>
                  <a:prstGeom prst="rect">
                    <a:avLst/>
                  </a:prstGeom>
                </p:spPr>
              </p:pic>
              <p:pic>
                <p:nvPicPr>
                  <p:cNvPr id="228" name="Picture 227"/>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6842329" y="-1265818"/>
                    <a:ext cx="338493" cy="394914"/>
                  </a:xfrm>
                  <a:prstGeom prst="rect">
                    <a:avLst/>
                  </a:prstGeom>
                  <a:noFill/>
                  <a:ln>
                    <a:noFill/>
                  </a:ln>
                </p:spPr>
              </p:pic>
              <p:pic>
                <p:nvPicPr>
                  <p:cNvPr id="229" name="Picture 228"/>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6158969" y="-1265818"/>
                    <a:ext cx="338493" cy="394914"/>
                  </a:xfrm>
                  <a:prstGeom prst="rect">
                    <a:avLst/>
                  </a:prstGeom>
                  <a:noFill/>
                  <a:ln>
                    <a:noFill/>
                  </a:ln>
                </p:spPr>
              </p:pic>
              <p:pic>
                <p:nvPicPr>
                  <p:cNvPr id="230" name="Picture 229"/>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5397275" y="-1265818"/>
                    <a:ext cx="338493" cy="394914"/>
                  </a:xfrm>
                  <a:prstGeom prst="rect">
                    <a:avLst/>
                  </a:prstGeom>
                  <a:noFill/>
                  <a:ln>
                    <a:noFill/>
                  </a:ln>
                </p:spPr>
              </p:pic>
            </p:grpSp>
          </p:grpSp>
        </p:grpSp>
        <p:grpSp>
          <p:nvGrpSpPr>
            <p:cNvPr id="13" name="Group 12"/>
            <p:cNvGrpSpPr/>
            <p:nvPr/>
          </p:nvGrpSpPr>
          <p:grpSpPr>
            <a:xfrm>
              <a:off x="5457211" y="3478754"/>
              <a:ext cx="935062" cy="484847"/>
              <a:chOff x="5338516" y="3496630"/>
              <a:chExt cx="935062" cy="484847"/>
            </a:xfrm>
          </p:grpSpPr>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38516" y="3496630"/>
                <a:ext cx="935062" cy="484847"/>
              </a:xfrm>
              <a:prstGeom prst="rect">
                <a:avLst/>
              </a:prstGeom>
            </p:spPr>
          </p:pic>
          <p:pic>
            <p:nvPicPr>
              <p:cNvPr id="173" name="Picture 17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5682480" y="3607222"/>
                <a:ext cx="219500" cy="256087"/>
              </a:xfrm>
              <a:prstGeom prst="rect">
                <a:avLst/>
              </a:prstGeom>
              <a:noFill/>
              <a:ln>
                <a:noFill/>
              </a:ln>
            </p:spPr>
          </p:pic>
        </p:grpSp>
        <p:grpSp>
          <p:nvGrpSpPr>
            <p:cNvPr id="19" name="Group 18"/>
            <p:cNvGrpSpPr/>
            <p:nvPr/>
          </p:nvGrpSpPr>
          <p:grpSpPr>
            <a:xfrm>
              <a:off x="6407204" y="3301011"/>
              <a:ext cx="603142" cy="840333"/>
              <a:chOff x="6993567" y="2662187"/>
              <a:chExt cx="1001250" cy="1395000"/>
            </a:xfrm>
          </p:grpSpPr>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93567" y="2662187"/>
                <a:ext cx="1001250" cy="1395000"/>
              </a:xfrm>
              <a:prstGeom prst="rect">
                <a:avLst/>
              </a:prstGeom>
            </p:spPr>
          </p:pic>
          <p:pic>
            <p:nvPicPr>
              <p:cNvPr id="176" name="Picture 175"/>
              <p:cNvPicPr>
                <a:picLocks noChangeAspect="1"/>
              </p:cNvPicPr>
              <p:nvPr/>
            </p:nvPicPr>
            <p:blipFill rotWithShape="1">
              <a:blip r:embed="rId8"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7384442" y="3231644"/>
                <a:ext cx="219500" cy="256087"/>
              </a:xfrm>
              <a:prstGeom prst="rect">
                <a:avLst/>
              </a:prstGeom>
              <a:noFill/>
              <a:ln>
                <a:noFill/>
              </a:ln>
            </p:spPr>
          </p:pic>
        </p:grpSp>
      </p:grpSp>
      <p:grpSp>
        <p:nvGrpSpPr>
          <p:cNvPr id="10" name="Group 9"/>
          <p:cNvGrpSpPr/>
          <p:nvPr/>
        </p:nvGrpSpPr>
        <p:grpSpPr>
          <a:xfrm>
            <a:off x="7247928" y="1761930"/>
            <a:ext cx="1753753" cy="2891844"/>
            <a:chOff x="7248074" y="1761684"/>
            <a:chExt cx="1754002" cy="2892254"/>
          </a:xfrm>
        </p:grpSpPr>
        <p:sp>
          <p:nvSpPr>
            <p:cNvPr id="122" name="Rectangle 121"/>
            <p:cNvSpPr/>
            <p:nvPr/>
          </p:nvSpPr>
          <p:spPr bwMode="auto">
            <a:xfrm>
              <a:off x="7248074" y="1761684"/>
              <a:ext cx="1754002" cy="2892254"/>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5" tIns="182845" rIns="0" bIns="46627"/>
            <a:lstStyle/>
            <a:p>
              <a:pPr marL="0" marR="0" lvl="0" indent="0" algn="l" defTabSz="932205"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505050"/>
                  </a:solidFill>
                  <a:effectLst/>
                  <a:uLnTx/>
                  <a:uFillTx/>
                  <a:latin typeface="Segoe UI Light"/>
                  <a:ea typeface="+mn-ea"/>
                  <a:cs typeface="+mn-cs"/>
                </a:rPr>
                <a:t>Single</a:t>
              </a:r>
              <a:br>
                <a:rPr kumimoji="0" lang="en-US" sz="2000" b="0" i="0" u="none" strike="noStrike" kern="1200" cap="none" spc="0" normalizeH="0" baseline="0" noProof="0" dirty="0">
                  <a:ln>
                    <a:noFill/>
                  </a:ln>
                  <a:solidFill>
                    <a:srgbClr val="505050"/>
                  </a:solidFill>
                  <a:effectLst/>
                  <a:uLnTx/>
                  <a:uFillTx/>
                  <a:latin typeface="Segoe UI Light"/>
                  <a:ea typeface="+mn-ea"/>
                  <a:cs typeface="+mn-cs"/>
                </a:rPr>
              </a:br>
              <a:r>
                <a:rPr kumimoji="0" lang="en-US" sz="2000" b="0" i="0" u="none" strike="noStrike" kern="1200" cap="none" spc="0" normalizeH="0" baseline="0" noProof="0" dirty="0">
                  <a:ln>
                    <a:noFill/>
                  </a:ln>
                  <a:solidFill>
                    <a:srgbClr val="505050"/>
                  </a:solidFill>
                  <a:effectLst/>
                  <a:uLnTx/>
                  <a:uFillTx/>
                  <a:latin typeface="Segoe UI Light"/>
                  <a:ea typeface="+mn-ea"/>
                  <a:cs typeface="+mn-cs"/>
                </a:rPr>
                <a:t> sign on</a:t>
              </a:r>
            </a:p>
          </p:txBody>
        </p:sp>
        <p:grpSp>
          <p:nvGrpSpPr>
            <p:cNvPr id="123" name="Group 122"/>
            <p:cNvGrpSpPr/>
            <p:nvPr/>
          </p:nvGrpSpPr>
          <p:grpSpPr>
            <a:xfrm>
              <a:off x="7538811" y="3073333"/>
              <a:ext cx="1448018" cy="600423"/>
              <a:chOff x="2870280" y="3798066"/>
              <a:chExt cx="1318293" cy="499981"/>
            </a:xfrm>
          </p:grpSpPr>
          <p:sp>
            <p:nvSpPr>
              <p:cNvPr id="124" name="Rectangle 123"/>
              <p:cNvSpPr/>
              <p:nvPr/>
            </p:nvSpPr>
            <p:spPr bwMode="auto">
              <a:xfrm>
                <a:off x="2870280" y="4093972"/>
                <a:ext cx="1070116" cy="199074"/>
              </a:xfrm>
              <a:prstGeom prst="rect">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25" name="Rectangle 124"/>
              <p:cNvSpPr/>
              <p:nvPr/>
            </p:nvSpPr>
            <p:spPr bwMode="auto">
              <a:xfrm>
                <a:off x="2906688" y="4081732"/>
                <a:ext cx="1281885" cy="21631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0" marR="0" lvl="0" indent="0" algn="l" defTabSz="932293" rtl="0" eaLnBrk="1" fontAlgn="base" latinLnBrk="0" hangingPunct="1">
                  <a:lnSpc>
                    <a:spcPct val="100000"/>
                  </a:lnSpc>
                  <a:spcBef>
                    <a:spcPct val="0"/>
                  </a:spcBef>
                  <a:spcAft>
                    <a:spcPct val="0"/>
                  </a:spcAft>
                  <a:buClrTx/>
                  <a:buSzTx/>
                  <a:buFontTx/>
                  <a:buNone/>
                  <a:tabLst/>
                  <a:defRPr/>
                </a:pPr>
                <a:r>
                  <a:rPr kumimoji="0" lang="en-US" sz="1399" b="0" i="0" u="none" strike="noStrike" kern="1200" cap="none" spc="0" normalizeH="0" baseline="0" noProof="0" dirty="0">
                    <a:ln>
                      <a:noFill/>
                    </a:ln>
                    <a:solidFill>
                      <a:srgbClr val="FFFFFF"/>
                    </a:solidFill>
                    <a:effectLst/>
                    <a:uLnTx/>
                    <a:uFillTx/>
                    <a:latin typeface="Segoe UI"/>
                    <a:ea typeface="+mn-ea"/>
                    <a:cs typeface="+mn-cs"/>
                  </a:rPr>
                  <a:t> •••••••••••</a:t>
                </a:r>
              </a:p>
            </p:txBody>
          </p:sp>
          <p:sp>
            <p:nvSpPr>
              <p:cNvPr id="126" name="Rectangle 125"/>
              <p:cNvSpPr/>
              <p:nvPr/>
            </p:nvSpPr>
            <p:spPr bwMode="auto">
              <a:xfrm>
                <a:off x="2870280" y="3798066"/>
                <a:ext cx="1070116" cy="199074"/>
              </a:xfrm>
              <a:prstGeom prst="rect">
                <a:avLst/>
              </a:prstGeom>
              <a:solidFill>
                <a:srgbClr val="7F7F7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91423" marR="0" lvl="0" indent="0" algn="l" defTabSz="932293"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Segoe UI"/>
                    <a:ea typeface="+mn-ea"/>
                    <a:cs typeface="+mn-cs"/>
                  </a:rPr>
                  <a:t>Username</a:t>
                </a:r>
              </a:p>
            </p:txBody>
          </p:sp>
        </p:grpSp>
      </p:grpSp>
      <p:sp>
        <p:nvSpPr>
          <p:cNvPr id="6" name="Title 5"/>
          <p:cNvSpPr>
            <a:spLocks noGrp="1"/>
          </p:cNvSpPr>
          <p:nvPr>
            <p:ph type="title" idx="4294967295"/>
          </p:nvPr>
        </p:nvSpPr>
        <p:spPr>
          <a:xfrm>
            <a:off x="0" y="157163"/>
            <a:ext cx="11376025" cy="946150"/>
          </a:xfrm>
        </p:spPr>
        <p:txBody>
          <a:bodyPr/>
          <a:lstStyle/>
          <a:p>
            <a:r>
              <a:rPr lang="en-US" dirty="0">
                <a:solidFill>
                  <a:schemeClr val="tx1"/>
                </a:solidFill>
              </a:rPr>
              <a:t>Integrated Identity as the control plane</a:t>
            </a:r>
          </a:p>
        </p:txBody>
      </p:sp>
      <p:grpSp>
        <p:nvGrpSpPr>
          <p:cNvPr id="4" name="Group 3"/>
          <p:cNvGrpSpPr/>
          <p:nvPr/>
        </p:nvGrpSpPr>
        <p:grpSpPr>
          <a:xfrm>
            <a:off x="9476297" y="2656292"/>
            <a:ext cx="2312721" cy="1596880"/>
            <a:chOff x="9521740" y="1887431"/>
            <a:chExt cx="2313049" cy="1597107"/>
          </a:xfrm>
        </p:grpSpPr>
        <p:grpSp>
          <p:nvGrpSpPr>
            <p:cNvPr id="186" name="Group 185"/>
            <p:cNvGrpSpPr/>
            <p:nvPr/>
          </p:nvGrpSpPr>
          <p:grpSpPr>
            <a:xfrm>
              <a:off x="9521740" y="3041563"/>
              <a:ext cx="652316" cy="406532"/>
              <a:chOff x="5556947" y="2637516"/>
              <a:chExt cx="869608" cy="541950"/>
            </a:xfrm>
          </p:grpSpPr>
          <p:grpSp>
            <p:nvGrpSpPr>
              <p:cNvPr id="187" name="Group 115"/>
              <p:cNvGrpSpPr>
                <a:grpSpLocks/>
              </p:cNvGrpSpPr>
              <p:nvPr/>
            </p:nvGrpSpPr>
            <p:grpSpPr bwMode="auto">
              <a:xfrm>
                <a:off x="5556947" y="2637516"/>
                <a:ext cx="869608" cy="541950"/>
                <a:chOff x="5437366" y="1237061"/>
                <a:chExt cx="4432300" cy="2764080"/>
              </a:xfrm>
            </p:grpSpPr>
            <p:sp>
              <p:nvSpPr>
                <p:cNvPr id="194" name="Rectangle 193"/>
                <p:cNvSpPr/>
                <p:nvPr/>
              </p:nvSpPr>
              <p:spPr bwMode="auto">
                <a:xfrm>
                  <a:off x="5437366" y="1237061"/>
                  <a:ext cx="4432300" cy="338459"/>
                </a:xfrm>
                <a:prstGeom prst="rect">
                  <a:avLst/>
                </a:prstGeom>
                <a:solidFill>
                  <a:schemeClr val="bg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96" name="Oval 195"/>
                <p:cNvSpPr/>
                <p:nvPr/>
              </p:nvSpPr>
              <p:spPr bwMode="auto">
                <a:xfrm>
                  <a:off x="5552459" y="1302872"/>
                  <a:ext cx="321795" cy="322005"/>
                </a:xfrm>
                <a:prstGeom prst="ellipse">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02" name="Rectangle 201"/>
                <p:cNvSpPr/>
                <p:nvPr/>
              </p:nvSpPr>
              <p:spPr bwMode="auto">
                <a:xfrm>
                  <a:off x="5437366" y="1575520"/>
                  <a:ext cx="4432300" cy="2425621"/>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03" name="Oval 202"/>
                <p:cNvSpPr/>
                <p:nvPr/>
              </p:nvSpPr>
              <p:spPr bwMode="auto">
                <a:xfrm>
                  <a:off x="5904789" y="1349881"/>
                  <a:ext cx="213747" cy="211537"/>
                </a:xfrm>
                <a:prstGeom prst="ellipse">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sp>
            <p:nvSpPr>
              <p:cNvPr id="188" name="icon GEARS"/>
              <p:cNvSpPr>
                <a:spLocks noEditPoints="1"/>
              </p:cNvSpPr>
              <p:nvPr/>
            </p:nvSpPr>
            <p:spPr bwMode="auto">
              <a:xfrm>
                <a:off x="5738305" y="2740353"/>
                <a:ext cx="490556" cy="409570"/>
              </a:xfrm>
              <a:custGeom>
                <a:avLst/>
                <a:gdLst>
                  <a:gd name="T0" fmla="*/ 2147483647 w 315"/>
                  <a:gd name="T1" fmla="*/ 2147483647 h 262"/>
                  <a:gd name="T2" fmla="*/ 2147483647 w 315"/>
                  <a:gd name="T3" fmla="*/ 2147483647 h 262"/>
                  <a:gd name="T4" fmla="*/ 2147483647 w 315"/>
                  <a:gd name="T5" fmla="*/ 2147483647 h 262"/>
                  <a:gd name="T6" fmla="*/ 2147483647 w 315"/>
                  <a:gd name="T7" fmla="*/ 2147483647 h 262"/>
                  <a:gd name="T8" fmla="*/ 2147483647 w 315"/>
                  <a:gd name="T9" fmla="*/ 2147483647 h 262"/>
                  <a:gd name="T10" fmla="*/ 2147483647 w 315"/>
                  <a:gd name="T11" fmla="*/ 2147483647 h 262"/>
                  <a:gd name="T12" fmla="*/ 2147483647 w 315"/>
                  <a:gd name="T13" fmla="*/ 2147483647 h 262"/>
                  <a:gd name="T14" fmla="*/ 2147483647 w 315"/>
                  <a:gd name="T15" fmla="*/ 2147483647 h 262"/>
                  <a:gd name="T16" fmla="*/ 2147483647 w 315"/>
                  <a:gd name="T17" fmla="*/ 2147483647 h 262"/>
                  <a:gd name="T18" fmla="*/ 2147483647 w 315"/>
                  <a:gd name="T19" fmla="*/ 2147483647 h 262"/>
                  <a:gd name="T20" fmla="*/ 2147483647 w 315"/>
                  <a:gd name="T21" fmla="*/ 2147483647 h 262"/>
                  <a:gd name="T22" fmla="*/ 2147483647 w 315"/>
                  <a:gd name="T23" fmla="*/ 2147483647 h 262"/>
                  <a:gd name="T24" fmla="*/ 2147483647 w 315"/>
                  <a:gd name="T25" fmla="*/ 2147483647 h 262"/>
                  <a:gd name="T26" fmla="*/ 2147483647 w 315"/>
                  <a:gd name="T27" fmla="*/ 2147483647 h 262"/>
                  <a:gd name="T28" fmla="*/ 2147483647 w 315"/>
                  <a:gd name="T29" fmla="*/ 2147483647 h 262"/>
                  <a:gd name="T30" fmla="*/ 2147483647 w 315"/>
                  <a:gd name="T31" fmla="*/ 2147483647 h 262"/>
                  <a:gd name="T32" fmla="*/ 2147483647 w 315"/>
                  <a:gd name="T33" fmla="*/ 2147483647 h 262"/>
                  <a:gd name="T34" fmla="*/ 2147483647 w 315"/>
                  <a:gd name="T35" fmla="*/ 2147483647 h 262"/>
                  <a:gd name="T36" fmla="*/ 2147483647 w 315"/>
                  <a:gd name="T37" fmla="*/ 2147483647 h 262"/>
                  <a:gd name="T38" fmla="*/ 2147483647 w 315"/>
                  <a:gd name="T39" fmla="*/ 2147483647 h 262"/>
                  <a:gd name="T40" fmla="*/ 2147483647 w 315"/>
                  <a:gd name="T41" fmla="*/ 2147483647 h 262"/>
                  <a:gd name="T42" fmla="*/ 2147483647 w 315"/>
                  <a:gd name="T43" fmla="*/ 2147483647 h 262"/>
                  <a:gd name="T44" fmla="*/ 2147483647 w 315"/>
                  <a:gd name="T45" fmla="*/ 2147483647 h 262"/>
                  <a:gd name="T46" fmla="*/ 2147483647 w 315"/>
                  <a:gd name="T47" fmla="*/ 2147483647 h 262"/>
                  <a:gd name="T48" fmla="*/ 2147483647 w 315"/>
                  <a:gd name="T49" fmla="*/ 2147483647 h 262"/>
                  <a:gd name="T50" fmla="*/ 2147483647 w 315"/>
                  <a:gd name="T51" fmla="*/ 2147483647 h 262"/>
                  <a:gd name="T52" fmla="*/ 2147483647 w 315"/>
                  <a:gd name="T53" fmla="*/ 2147483647 h 262"/>
                  <a:gd name="T54" fmla="*/ 2147483647 w 315"/>
                  <a:gd name="T55" fmla="*/ 2147483647 h 262"/>
                  <a:gd name="T56" fmla="*/ 2147483647 w 315"/>
                  <a:gd name="T57" fmla="*/ 2147483647 h 262"/>
                  <a:gd name="T58" fmla="*/ 2147483647 w 315"/>
                  <a:gd name="T59" fmla="*/ 2147483647 h 262"/>
                  <a:gd name="T60" fmla="*/ 2147483647 w 315"/>
                  <a:gd name="T61" fmla="*/ 2147483647 h 262"/>
                  <a:gd name="T62" fmla="*/ 2147483647 w 315"/>
                  <a:gd name="T63" fmla="*/ 2147483647 h 262"/>
                  <a:gd name="T64" fmla="*/ 2147483647 w 315"/>
                  <a:gd name="T65" fmla="*/ 2147483647 h 262"/>
                  <a:gd name="T66" fmla="*/ 2147483647 w 315"/>
                  <a:gd name="T67" fmla="*/ 2147483647 h 262"/>
                  <a:gd name="T68" fmla="*/ 2147483647 w 315"/>
                  <a:gd name="T69" fmla="*/ 2147483647 h 262"/>
                  <a:gd name="T70" fmla="*/ 2147483647 w 315"/>
                  <a:gd name="T71" fmla="*/ 2147483647 h 262"/>
                  <a:gd name="T72" fmla="*/ 2147483647 w 315"/>
                  <a:gd name="T73" fmla="*/ 2147483647 h 262"/>
                  <a:gd name="T74" fmla="*/ 2147483647 w 315"/>
                  <a:gd name="T75" fmla="*/ 2147483647 h 262"/>
                  <a:gd name="T76" fmla="*/ 2147483647 w 315"/>
                  <a:gd name="T77" fmla="*/ 2147483647 h 262"/>
                  <a:gd name="T78" fmla="*/ 2147483647 w 315"/>
                  <a:gd name="T79" fmla="*/ 2147483647 h 262"/>
                  <a:gd name="T80" fmla="*/ 2147483647 w 315"/>
                  <a:gd name="T81" fmla="*/ 2147483647 h 262"/>
                  <a:gd name="T82" fmla="*/ 2147483647 w 315"/>
                  <a:gd name="T83" fmla="*/ 2147483647 h 262"/>
                  <a:gd name="T84" fmla="*/ 2147483647 w 315"/>
                  <a:gd name="T85" fmla="*/ 2147483647 h 262"/>
                  <a:gd name="T86" fmla="*/ 2147483647 w 315"/>
                  <a:gd name="T87" fmla="*/ 2147483647 h 262"/>
                  <a:gd name="T88" fmla="*/ 2147483647 w 315"/>
                  <a:gd name="T89" fmla="*/ 2147483647 h 262"/>
                  <a:gd name="T90" fmla="*/ 2147483647 w 315"/>
                  <a:gd name="T91" fmla="*/ 2147483647 h 262"/>
                  <a:gd name="T92" fmla="*/ 2147483647 w 315"/>
                  <a:gd name="T93" fmla="*/ 2147483647 h 262"/>
                  <a:gd name="T94" fmla="*/ 2147483647 w 315"/>
                  <a:gd name="T95" fmla="*/ 0 h 262"/>
                  <a:gd name="T96" fmla="*/ 2147483647 w 315"/>
                  <a:gd name="T97" fmla="*/ 2147483647 h 262"/>
                  <a:gd name="T98" fmla="*/ 2147483647 w 315"/>
                  <a:gd name="T99" fmla="*/ 2147483647 h 262"/>
                  <a:gd name="T100" fmla="*/ 2147483647 w 315"/>
                  <a:gd name="T101" fmla="*/ 2147483647 h 262"/>
                  <a:gd name="T102" fmla="*/ 2147483647 w 315"/>
                  <a:gd name="T103" fmla="*/ 2147483647 h 262"/>
                  <a:gd name="T104" fmla="*/ 2147483647 w 315"/>
                  <a:gd name="T105" fmla="*/ 2147483647 h 262"/>
                  <a:gd name="T106" fmla="*/ 2147483647 w 315"/>
                  <a:gd name="T107" fmla="*/ 2147483647 h 262"/>
                  <a:gd name="T108" fmla="*/ 2147483647 w 315"/>
                  <a:gd name="T109" fmla="*/ 2147483647 h 262"/>
                  <a:gd name="T110" fmla="*/ 2147483647 w 315"/>
                  <a:gd name="T111" fmla="*/ 2147483647 h 2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5" h="262">
                    <a:moveTo>
                      <a:pt x="132" y="150"/>
                    </a:moveTo>
                    <a:cubicBezTo>
                      <a:pt x="132" y="160"/>
                      <a:pt x="124" y="169"/>
                      <a:pt x="114" y="169"/>
                    </a:cubicBezTo>
                    <a:cubicBezTo>
                      <a:pt x="103" y="169"/>
                      <a:pt x="95" y="160"/>
                      <a:pt x="95" y="150"/>
                    </a:cubicBezTo>
                    <a:cubicBezTo>
                      <a:pt x="95" y="140"/>
                      <a:pt x="103" y="132"/>
                      <a:pt x="114" y="132"/>
                    </a:cubicBezTo>
                    <a:cubicBezTo>
                      <a:pt x="124" y="132"/>
                      <a:pt x="132" y="140"/>
                      <a:pt x="132" y="150"/>
                    </a:cubicBezTo>
                    <a:close/>
                    <a:moveTo>
                      <a:pt x="227" y="139"/>
                    </a:moveTo>
                    <a:cubicBezTo>
                      <a:pt x="227" y="143"/>
                      <a:pt x="225" y="147"/>
                      <a:pt x="222" y="148"/>
                    </a:cubicBezTo>
                    <a:cubicBezTo>
                      <a:pt x="195" y="159"/>
                      <a:pt x="195" y="159"/>
                      <a:pt x="195" y="159"/>
                    </a:cubicBezTo>
                    <a:cubicBezTo>
                      <a:pt x="194" y="162"/>
                      <a:pt x="194" y="165"/>
                      <a:pt x="193" y="168"/>
                    </a:cubicBezTo>
                    <a:cubicBezTo>
                      <a:pt x="216" y="187"/>
                      <a:pt x="216" y="187"/>
                      <a:pt x="216" y="187"/>
                    </a:cubicBezTo>
                    <a:cubicBezTo>
                      <a:pt x="218" y="189"/>
                      <a:pt x="219" y="193"/>
                      <a:pt x="217" y="196"/>
                    </a:cubicBezTo>
                    <a:cubicBezTo>
                      <a:pt x="208" y="214"/>
                      <a:pt x="208" y="214"/>
                      <a:pt x="208" y="214"/>
                    </a:cubicBezTo>
                    <a:cubicBezTo>
                      <a:pt x="206" y="217"/>
                      <a:pt x="202" y="219"/>
                      <a:pt x="198" y="218"/>
                    </a:cubicBezTo>
                    <a:cubicBezTo>
                      <a:pt x="170" y="209"/>
                      <a:pt x="170" y="209"/>
                      <a:pt x="170" y="209"/>
                    </a:cubicBezTo>
                    <a:cubicBezTo>
                      <a:pt x="169" y="210"/>
                      <a:pt x="168" y="211"/>
                      <a:pt x="166" y="213"/>
                    </a:cubicBezTo>
                    <a:cubicBezTo>
                      <a:pt x="172" y="242"/>
                      <a:pt x="172" y="242"/>
                      <a:pt x="172" y="242"/>
                    </a:cubicBezTo>
                    <a:cubicBezTo>
                      <a:pt x="173" y="245"/>
                      <a:pt x="171" y="249"/>
                      <a:pt x="168" y="250"/>
                    </a:cubicBezTo>
                    <a:cubicBezTo>
                      <a:pt x="149" y="258"/>
                      <a:pt x="149" y="258"/>
                      <a:pt x="149" y="258"/>
                    </a:cubicBezTo>
                    <a:cubicBezTo>
                      <a:pt x="146" y="260"/>
                      <a:pt x="142" y="258"/>
                      <a:pt x="140" y="256"/>
                    </a:cubicBezTo>
                    <a:cubicBezTo>
                      <a:pt x="123" y="231"/>
                      <a:pt x="123" y="231"/>
                      <a:pt x="123" y="231"/>
                    </a:cubicBezTo>
                    <a:cubicBezTo>
                      <a:pt x="120" y="232"/>
                      <a:pt x="117" y="232"/>
                      <a:pt x="114" y="232"/>
                    </a:cubicBezTo>
                    <a:cubicBezTo>
                      <a:pt x="113" y="232"/>
                      <a:pt x="113" y="232"/>
                      <a:pt x="113" y="232"/>
                    </a:cubicBezTo>
                    <a:cubicBezTo>
                      <a:pt x="99" y="258"/>
                      <a:pt x="99" y="258"/>
                      <a:pt x="99" y="258"/>
                    </a:cubicBezTo>
                    <a:cubicBezTo>
                      <a:pt x="97" y="261"/>
                      <a:pt x="93" y="262"/>
                      <a:pt x="90" y="261"/>
                    </a:cubicBezTo>
                    <a:cubicBezTo>
                      <a:pt x="70" y="255"/>
                      <a:pt x="70" y="255"/>
                      <a:pt x="70" y="255"/>
                    </a:cubicBezTo>
                    <a:cubicBezTo>
                      <a:pt x="67" y="254"/>
                      <a:pt x="65" y="251"/>
                      <a:pt x="65" y="247"/>
                    </a:cubicBezTo>
                    <a:cubicBezTo>
                      <a:pt x="68" y="218"/>
                      <a:pt x="68" y="218"/>
                      <a:pt x="68" y="218"/>
                    </a:cubicBezTo>
                    <a:cubicBezTo>
                      <a:pt x="65" y="216"/>
                      <a:pt x="63" y="214"/>
                      <a:pt x="60" y="212"/>
                    </a:cubicBezTo>
                    <a:cubicBezTo>
                      <a:pt x="32" y="222"/>
                      <a:pt x="32" y="222"/>
                      <a:pt x="32" y="222"/>
                    </a:cubicBezTo>
                    <a:cubicBezTo>
                      <a:pt x="29" y="223"/>
                      <a:pt x="25" y="222"/>
                      <a:pt x="23" y="219"/>
                    </a:cubicBezTo>
                    <a:cubicBezTo>
                      <a:pt x="12" y="202"/>
                      <a:pt x="12" y="202"/>
                      <a:pt x="12" y="202"/>
                    </a:cubicBezTo>
                    <a:cubicBezTo>
                      <a:pt x="11" y="199"/>
                      <a:pt x="11" y="195"/>
                      <a:pt x="14" y="192"/>
                    </a:cubicBezTo>
                    <a:cubicBezTo>
                      <a:pt x="35" y="172"/>
                      <a:pt x="35" y="172"/>
                      <a:pt x="35" y="172"/>
                    </a:cubicBezTo>
                    <a:cubicBezTo>
                      <a:pt x="34" y="168"/>
                      <a:pt x="33" y="163"/>
                      <a:pt x="33" y="159"/>
                    </a:cubicBezTo>
                    <a:cubicBezTo>
                      <a:pt x="5" y="148"/>
                      <a:pt x="5" y="148"/>
                      <a:pt x="5" y="148"/>
                    </a:cubicBezTo>
                    <a:cubicBezTo>
                      <a:pt x="2" y="147"/>
                      <a:pt x="0" y="143"/>
                      <a:pt x="1" y="140"/>
                    </a:cubicBezTo>
                    <a:cubicBezTo>
                      <a:pt x="4" y="120"/>
                      <a:pt x="4" y="120"/>
                      <a:pt x="4" y="120"/>
                    </a:cubicBezTo>
                    <a:cubicBezTo>
                      <a:pt x="5" y="116"/>
                      <a:pt x="8" y="113"/>
                      <a:pt x="12" y="113"/>
                    </a:cubicBezTo>
                    <a:cubicBezTo>
                      <a:pt x="41" y="113"/>
                      <a:pt x="41" y="113"/>
                      <a:pt x="41" y="113"/>
                    </a:cubicBezTo>
                    <a:cubicBezTo>
                      <a:pt x="42" y="110"/>
                      <a:pt x="44" y="108"/>
                      <a:pt x="45" y="106"/>
                    </a:cubicBezTo>
                    <a:cubicBezTo>
                      <a:pt x="31" y="80"/>
                      <a:pt x="31" y="80"/>
                      <a:pt x="31" y="80"/>
                    </a:cubicBezTo>
                    <a:cubicBezTo>
                      <a:pt x="29" y="77"/>
                      <a:pt x="30" y="73"/>
                      <a:pt x="33" y="70"/>
                    </a:cubicBezTo>
                    <a:cubicBezTo>
                      <a:pt x="48" y="57"/>
                      <a:pt x="48" y="57"/>
                      <a:pt x="48" y="57"/>
                    </a:cubicBezTo>
                    <a:cubicBezTo>
                      <a:pt x="51" y="55"/>
                      <a:pt x="55" y="55"/>
                      <a:pt x="58" y="57"/>
                    </a:cubicBezTo>
                    <a:cubicBezTo>
                      <a:pt x="81" y="75"/>
                      <a:pt x="81" y="75"/>
                      <a:pt x="81" y="75"/>
                    </a:cubicBezTo>
                    <a:cubicBezTo>
                      <a:pt x="84" y="74"/>
                      <a:pt x="87" y="73"/>
                      <a:pt x="90" y="72"/>
                    </a:cubicBezTo>
                    <a:cubicBezTo>
                      <a:pt x="96" y="43"/>
                      <a:pt x="96" y="43"/>
                      <a:pt x="96" y="43"/>
                    </a:cubicBezTo>
                    <a:cubicBezTo>
                      <a:pt x="97" y="40"/>
                      <a:pt x="100" y="37"/>
                      <a:pt x="103" y="37"/>
                    </a:cubicBezTo>
                    <a:cubicBezTo>
                      <a:pt x="124" y="37"/>
                      <a:pt x="124" y="37"/>
                      <a:pt x="124" y="37"/>
                    </a:cubicBezTo>
                    <a:cubicBezTo>
                      <a:pt x="127" y="37"/>
                      <a:pt x="131" y="40"/>
                      <a:pt x="131" y="43"/>
                    </a:cubicBezTo>
                    <a:cubicBezTo>
                      <a:pt x="137" y="72"/>
                      <a:pt x="137" y="72"/>
                      <a:pt x="137" y="72"/>
                    </a:cubicBezTo>
                    <a:cubicBezTo>
                      <a:pt x="140" y="73"/>
                      <a:pt x="143" y="74"/>
                      <a:pt x="146" y="75"/>
                    </a:cubicBezTo>
                    <a:cubicBezTo>
                      <a:pt x="169" y="57"/>
                      <a:pt x="169" y="57"/>
                      <a:pt x="169" y="57"/>
                    </a:cubicBezTo>
                    <a:cubicBezTo>
                      <a:pt x="171" y="55"/>
                      <a:pt x="176" y="55"/>
                      <a:pt x="179" y="57"/>
                    </a:cubicBezTo>
                    <a:cubicBezTo>
                      <a:pt x="194" y="70"/>
                      <a:pt x="194" y="70"/>
                      <a:pt x="194" y="70"/>
                    </a:cubicBezTo>
                    <a:cubicBezTo>
                      <a:pt x="197" y="72"/>
                      <a:pt x="198" y="77"/>
                      <a:pt x="196" y="80"/>
                    </a:cubicBezTo>
                    <a:cubicBezTo>
                      <a:pt x="182" y="106"/>
                      <a:pt x="182" y="106"/>
                      <a:pt x="182" y="106"/>
                    </a:cubicBezTo>
                    <a:cubicBezTo>
                      <a:pt x="183" y="108"/>
                      <a:pt x="185" y="110"/>
                      <a:pt x="186" y="113"/>
                    </a:cubicBezTo>
                    <a:cubicBezTo>
                      <a:pt x="216" y="113"/>
                      <a:pt x="216" y="113"/>
                      <a:pt x="216" y="113"/>
                    </a:cubicBezTo>
                    <a:cubicBezTo>
                      <a:pt x="219" y="113"/>
                      <a:pt x="222" y="116"/>
                      <a:pt x="223" y="120"/>
                    </a:cubicBezTo>
                    <a:lnTo>
                      <a:pt x="227" y="139"/>
                    </a:lnTo>
                    <a:close/>
                    <a:moveTo>
                      <a:pt x="157" y="150"/>
                    </a:moveTo>
                    <a:cubicBezTo>
                      <a:pt x="157" y="126"/>
                      <a:pt x="137" y="107"/>
                      <a:pt x="114" y="107"/>
                    </a:cubicBezTo>
                    <a:cubicBezTo>
                      <a:pt x="90" y="107"/>
                      <a:pt x="70" y="126"/>
                      <a:pt x="70" y="150"/>
                    </a:cubicBezTo>
                    <a:cubicBezTo>
                      <a:pt x="70" y="174"/>
                      <a:pt x="90" y="193"/>
                      <a:pt x="114" y="193"/>
                    </a:cubicBezTo>
                    <a:cubicBezTo>
                      <a:pt x="137" y="193"/>
                      <a:pt x="157" y="174"/>
                      <a:pt x="157" y="150"/>
                    </a:cubicBezTo>
                    <a:close/>
                    <a:moveTo>
                      <a:pt x="311" y="83"/>
                    </a:moveTo>
                    <a:cubicBezTo>
                      <a:pt x="313" y="85"/>
                      <a:pt x="314" y="90"/>
                      <a:pt x="312" y="93"/>
                    </a:cubicBezTo>
                    <a:cubicBezTo>
                      <a:pt x="310" y="96"/>
                      <a:pt x="310" y="96"/>
                      <a:pt x="310" y="96"/>
                    </a:cubicBezTo>
                    <a:cubicBezTo>
                      <a:pt x="308" y="99"/>
                      <a:pt x="304" y="100"/>
                      <a:pt x="300" y="98"/>
                    </a:cubicBezTo>
                    <a:cubicBezTo>
                      <a:pt x="289" y="93"/>
                      <a:pt x="289" y="93"/>
                      <a:pt x="289" y="93"/>
                    </a:cubicBezTo>
                    <a:cubicBezTo>
                      <a:pt x="285" y="97"/>
                      <a:pt x="279" y="100"/>
                      <a:pt x="273" y="102"/>
                    </a:cubicBezTo>
                    <a:cubicBezTo>
                      <a:pt x="271" y="114"/>
                      <a:pt x="271" y="114"/>
                      <a:pt x="271" y="114"/>
                    </a:cubicBezTo>
                    <a:cubicBezTo>
                      <a:pt x="270" y="118"/>
                      <a:pt x="267" y="120"/>
                      <a:pt x="263" y="120"/>
                    </a:cubicBezTo>
                    <a:cubicBezTo>
                      <a:pt x="259" y="120"/>
                      <a:pt x="259" y="120"/>
                      <a:pt x="259" y="120"/>
                    </a:cubicBezTo>
                    <a:cubicBezTo>
                      <a:pt x="256" y="120"/>
                      <a:pt x="253" y="118"/>
                      <a:pt x="252" y="114"/>
                    </a:cubicBezTo>
                    <a:cubicBezTo>
                      <a:pt x="250" y="102"/>
                      <a:pt x="250" y="102"/>
                      <a:pt x="250" y="102"/>
                    </a:cubicBezTo>
                    <a:cubicBezTo>
                      <a:pt x="244" y="100"/>
                      <a:pt x="238" y="97"/>
                      <a:pt x="233" y="93"/>
                    </a:cubicBezTo>
                    <a:cubicBezTo>
                      <a:pt x="222" y="98"/>
                      <a:pt x="222" y="98"/>
                      <a:pt x="222" y="98"/>
                    </a:cubicBezTo>
                    <a:cubicBezTo>
                      <a:pt x="219" y="100"/>
                      <a:pt x="215" y="99"/>
                      <a:pt x="213" y="96"/>
                    </a:cubicBezTo>
                    <a:cubicBezTo>
                      <a:pt x="210" y="93"/>
                      <a:pt x="210" y="93"/>
                      <a:pt x="210" y="93"/>
                    </a:cubicBezTo>
                    <a:cubicBezTo>
                      <a:pt x="208" y="90"/>
                      <a:pt x="209" y="85"/>
                      <a:pt x="211" y="83"/>
                    </a:cubicBezTo>
                    <a:cubicBezTo>
                      <a:pt x="220" y="74"/>
                      <a:pt x="220" y="74"/>
                      <a:pt x="220" y="74"/>
                    </a:cubicBezTo>
                    <a:cubicBezTo>
                      <a:pt x="219" y="70"/>
                      <a:pt x="218" y="65"/>
                      <a:pt x="218" y="61"/>
                    </a:cubicBezTo>
                    <a:cubicBezTo>
                      <a:pt x="218" y="56"/>
                      <a:pt x="219" y="52"/>
                      <a:pt x="220" y="48"/>
                    </a:cubicBezTo>
                    <a:cubicBezTo>
                      <a:pt x="220" y="48"/>
                      <a:pt x="220" y="48"/>
                      <a:pt x="220" y="48"/>
                    </a:cubicBezTo>
                    <a:cubicBezTo>
                      <a:pt x="211" y="39"/>
                      <a:pt x="211" y="39"/>
                      <a:pt x="211" y="39"/>
                    </a:cubicBezTo>
                    <a:cubicBezTo>
                      <a:pt x="208" y="37"/>
                      <a:pt x="208" y="32"/>
                      <a:pt x="210" y="29"/>
                    </a:cubicBezTo>
                    <a:cubicBezTo>
                      <a:pt x="212" y="26"/>
                      <a:pt x="212" y="26"/>
                      <a:pt x="212" y="26"/>
                    </a:cubicBezTo>
                    <a:cubicBezTo>
                      <a:pt x="214" y="23"/>
                      <a:pt x="218" y="22"/>
                      <a:pt x="221" y="23"/>
                    </a:cubicBezTo>
                    <a:cubicBezTo>
                      <a:pt x="233" y="28"/>
                      <a:pt x="233" y="28"/>
                      <a:pt x="233" y="28"/>
                    </a:cubicBezTo>
                    <a:cubicBezTo>
                      <a:pt x="233" y="28"/>
                      <a:pt x="233" y="28"/>
                      <a:pt x="233" y="28"/>
                    </a:cubicBezTo>
                    <a:cubicBezTo>
                      <a:pt x="238" y="24"/>
                      <a:pt x="243" y="21"/>
                      <a:pt x="249" y="19"/>
                    </a:cubicBezTo>
                    <a:cubicBezTo>
                      <a:pt x="252" y="7"/>
                      <a:pt x="252" y="7"/>
                      <a:pt x="252" y="7"/>
                    </a:cubicBezTo>
                    <a:cubicBezTo>
                      <a:pt x="253" y="3"/>
                      <a:pt x="256" y="0"/>
                      <a:pt x="259" y="0"/>
                    </a:cubicBezTo>
                    <a:cubicBezTo>
                      <a:pt x="263" y="0"/>
                      <a:pt x="263" y="0"/>
                      <a:pt x="263" y="0"/>
                    </a:cubicBezTo>
                    <a:cubicBezTo>
                      <a:pt x="267" y="0"/>
                      <a:pt x="270" y="3"/>
                      <a:pt x="271" y="7"/>
                    </a:cubicBezTo>
                    <a:cubicBezTo>
                      <a:pt x="273" y="19"/>
                      <a:pt x="273" y="19"/>
                      <a:pt x="273" y="19"/>
                    </a:cubicBezTo>
                    <a:cubicBezTo>
                      <a:pt x="279" y="21"/>
                      <a:pt x="285" y="24"/>
                      <a:pt x="290" y="28"/>
                    </a:cubicBezTo>
                    <a:cubicBezTo>
                      <a:pt x="301" y="23"/>
                      <a:pt x="301" y="23"/>
                      <a:pt x="301" y="23"/>
                    </a:cubicBezTo>
                    <a:cubicBezTo>
                      <a:pt x="305" y="22"/>
                      <a:pt x="309" y="23"/>
                      <a:pt x="311" y="26"/>
                    </a:cubicBezTo>
                    <a:cubicBezTo>
                      <a:pt x="313" y="29"/>
                      <a:pt x="313" y="29"/>
                      <a:pt x="313" y="29"/>
                    </a:cubicBezTo>
                    <a:cubicBezTo>
                      <a:pt x="315" y="32"/>
                      <a:pt x="314" y="37"/>
                      <a:pt x="312" y="39"/>
                    </a:cubicBezTo>
                    <a:cubicBezTo>
                      <a:pt x="303" y="48"/>
                      <a:pt x="303" y="48"/>
                      <a:pt x="303" y="48"/>
                    </a:cubicBezTo>
                    <a:cubicBezTo>
                      <a:pt x="304" y="52"/>
                      <a:pt x="304" y="56"/>
                      <a:pt x="304" y="61"/>
                    </a:cubicBezTo>
                    <a:cubicBezTo>
                      <a:pt x="304" y="65"/>
                      <a:pt x="304" y="70"/>
                      <a:pt x="302" y="74"/>
                    </a:cubicBezTo>
                    <a:lnTo>
                      <a:pt x="311" y="83"/>
                    </a:lnTo>
                    <a:close/>
                    <a:moveTo>
                      <a:pt x="276" y="61"/>
                    </a:moveTo>
                    <a:cubicBezTo>
                      <a:pt x="276" y="52"/>
                      <a:pt x="269" y="46"/>
                      <a:pt x="261" y="46"/>
                    </a:cubicBezTo>
                    <a:cubicBezTo>
                      <a:pt x="253" y="46"/>
                      <a:pt x="246" y="52"/>
                      <a:pt x="246" y="61"/>
                    </a:cubicBezTo>
                    <a:cubicBezTo>
                      <a:pt x="246" y="69"/>
                      <a:pt x="253" y="75"/>
                      <a:pt x="261" y="75"/>
                    </a:cubicBezTo>
                    <a:cubicBezTo>
                      <a:pt x="269" y="75"/>
                      <a:pt x="276" y="69"/>
                      <a:pt x="276" y="61"/>
                    </a:cubicBezTo>
                    <a:close/>
                  </a:path>
                </a:pathLst>
              </a:custGeom>
              <a:solidFill>
                <a:srgbClr val="007233"/>
              </a:solidFill>
              <a:ln>
                <a:noFill/>
              </a:ln>
              <a:extLst/>
            </p:spPr>
            <p:txBody>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noFill/>
                  <a:effectLst/>
                  <a:uLnTx/>
                  <a:uFillTx/>
                  <a:latin typeface="Segoe UI"/>
                  <a:ea typeface="ＭＳ Ｐゴシック" charset="0"/>
                  <a:cs typeface="+mn-cs"/>
                </a:endParaRPr>
              </a:p>
            </p:txBody>
          </p:sp>
        </p:grpSp>
        <p:grpSp>
          <p:nvGrpSpPr>
            <p:cNvPr id="140" name="Group 139"/>
            <p:cNvGrpSpPr/>
            <p:nvPr/>
          </p:nvGrpSpPr>
          <p:grpSpPr>
            <a:xfrm>
              <a:off x="9871859" y="1887431"/>
              <a:ext cx="652316" cy="406532"/>
              <a:chOff x="5556947" y="2637516"/>
              <a:chExt cx="869608" cy="541950"/>
            </a:xfrm>
          </p:grpSpPr>
          <p:grpSp>
            <p:nvGrpSpPr>
              <p:cNvPr id="141" name="Group 115"/>
              <p:cNvGrpSpPr>
                <a:grpSpLocks/>
              </p:cNvGrpSpPr>
              <p:nvPr/>
            </p:nvGrpSpPr>
            <p:grpSpPr bwMode="auto">
              <a:xfrm>
                <a:off x="5556947" y="2637516"/>
                <a:ext cx="869608" cy="541950"/>
                <a:chOff x="5437366" y="1237061"/>
                <a:chExt cx="4432300" cy="2764080"/>
              </a:xfrm>
            </p:grpSpPr>
            <p:sp>
              <p:nvSpPr>
                <p:cNvPr id="143" name="Rectangle 142"/>
                <p:cNvSpPr/>
                <p:nvPr/>
              </p:nvSpPr>
              <p:spPr bwMode="auto">
                <a:xfrm>
                  <a:off x="5437366" y="1237061"/>
                  <a:ext cx="4432300" cy="338459"/>
                </a:xfrm>
                <a:prstGeom prst="rect">
                  <a:avLst/>
                </a:prstGeom>
                <a:solidFill>
                  <a:schemeClr val="bg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44" name="Oval 143"/>
                <p:cNvSpPr/>
                <p:nvPr/>
              </p:nvSpPr>
              <p:spPr bwMode="auto">
                <a:xfrm>
                  <a:off x="5552459" y="1302872"/>
                  <a:ext cx="321795" cy="322005"/>
                </a:xfrm>
                <a:prstGeom prst="ellipse">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45" name="Rectangle 144"/>
                <p:cNvSpPr/>
                <p:nvPr/>
              </p:nvSpPr>
              <p:spPr bwMode="auto">
                <a:xfrm>
                  <a:off x="5437366" y="1575520"/>
                  <a:ext cx="4432300" cy="2425621"/>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47" name="Oval 146"/>
                <p:cNvSpPr/>
                <p:nvPr/>
              </p:nvSpPr>
              <p:spPr bwMode="auto">
                <a:xfrm>
                  <a:off x="5904789" y="1349881"/>
                  <a:ext cx="213747" cy="211537"/>
                </a:xfrm>
                <a:prstGeom prst="ellipse">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sp>
            <p:nvSpPr>
              <p:cNvPr id="142" name="icon GEARS"/>
              <p:cNvSpPr>
                <a:spLocks noEditPoints="1"/>
              </p:cNvSpPr>
              <p:nvPr/>
            </p:nvSpPr>
            <p:spPr bwMode="auto">
              <a:xfrm>
                <a:off x="5738305" y="2740353"/>
                <a:ext cx="490556" cy="409570"/>
              </a:xfrm>
              <a:custGeom>
                <a:avLst/>
                <a:gdLst>
                  <a:gd name="T0" fmla="*/ 2147483647 w 315"/>
                  <a:gd name="T1" fmla="*/ 2147483647 h 262"/>
                  <a:gd name="T2" fmla="*/ 2147483647 w 315"/>
                  <a:gd name="T3" fmla="*/ 2147483647 h 262"/>
                  <a:gd name="T4" fmla="*/ 2147483647 w 315"/>
                  <a:gd name="T5" fmla="*/ 2147483647 h 262"/>
                  <a:gd name="T6" fmla="*/ 2147483647 w 315"/>
                  <a:gd name="T7" fmla="*/ 2147483647 h 262"/>
                  <a:gd name="T8" fmla="*/ 2147483647 w 315"/>
                  <a:gd name="T9" fmla="*/ 2147483647 h 262"/>
                  <a:gd name="T10" fmla="*/ 2147483647 w 315"/>
                  <a:gd name="T11" fmla="*/ 2147483647 h 262"/>
                  <a:gd name="T12" fmla="*/ 2147483647 w 315"/>
                  <a:gd name="T13" fmla="*/ 2147483647 h 262"/>
                  <a:gd name="T14" fmla="*/ 2147483647 w 315"/>
                  <a:gd name="T15" fmla="*/ 2147483647 h 262"/>
                  <a:gd name="T16" fmla="*/ 2147483647 w 315"/>
                  <a:gd name="T17" fmla="*/ 2147483647 h 262"/>
                  <a:gd name="T18" fmla="*/ 2147483647 w 315"/>
                  <a:gd name="T19" fmla="*/ 2147483647 h 262"/>
                  <a:gd name="T20" fmla="*/ 2147483647 w 315"/>
                  <a:gd name="T21" fmla="*/ 2147483647 h 262"/>
                  <a:gd name="T22" fmla="*/ 2147483647 w 315"/>
                  <a:gd name="T23" fmla="*/ 2147483647 h 262"/>
                  <a:gd name="T24" fmla="*/ 2147483647 w 315"/>
                  <a:gd name="T25" fmla="*/ 2147483647 h 262"/>
                  <a:gd name="T26" fmla="*/ 2147483647 w 315"/>
                  <a:gd name="T27" fmla="*/ 2147483647 h 262"/>
                  <a:gd name="T28" fmla="*/ 2147483647 w 315"/>
                  <a:gd name="T29" fmla="*/ 2147483647 h 262"/>
                  <a:gd name="T30" fmla="*/ 2147483647 w 315"/>
                  <a:gd name="T31" fmla="*/ 2147483647 h 262"/>
                  <a:gd name="T32" fmla="*/ 2147483647 w 315"/>
                  <a:gd name="T33" fmla="*/ 2147483647 h 262"/>
                  <a:gd name="T34" fmla="*/ 2147483647 w 315"/>
                  <a:gd name="T35" fmla="*/ 2147483647 h 262"/>
                  <a:gd name="T36" fmla="*/ 2147483647 w 315"/>
                  <a:gd name="T37" fmla="*/ 2147483647 h 262"/>
                  <a:gd name="T38" fmla="*/ 2147483647 w 315"/>
                  <a:gd name="T39" fmla="*/ 2147483647 h 262"/>
                  <a:gd name="T40" fmla="*/ 2147483647 w 315"/>
                  <a:gd name="T41" fmla="*/ 2147483647 h 262"/>
                  <a:gd name="T42" fmla="*/ 2147483647 w 315"/>
                  <a:gd name="T43" fmla="*/ 2147483647 h 262"/>
                  <a:gd name="T44" fmla="*/ 2147483647 w 315"/>
                  <a:gd name="T45" fmla="*/ 2147483647 h 262"/>
                  <a:gd name="T46" fmla="*/ 2147483647 w 315"/>
                  <a:gd name="T47" fmla="*/ 2147483647 h 262"/>
                  <a:gd name="T48" fmla="*/ 2147483647 w 315"/>
                  <a:gd name="T49" fmla="*/ 2147483647 h 262"/>
                  <a:gd name="T50" fmla="*/ 2147483647 w 315"/>
                  <a:gd name="T51" fmla="*/ 2147483647 h 262"/>
                  <a:gd name="T52" fmla="*/ 2147483647 w 315"/>
                  <a:gd name="T53" fmla="*/ 2147483647 h 262"/>
                  <a:gd name="T54" fmla="*/ 2147483647 w 315"/>
                  <a:gd name="T55" fmla="*/ 2147483647 h 262"/>
                  <a:gd name="T56" fmla="*/ 2147483647 w 315"/>
                  <a:gd name="T57" fmla="*/ 2147483647 h 262"/>
                  <a:gd name="T58" fmla="*/ 2147483647 w 315"/>
                  <a:gd name="T59" fmla="*/ 2147483647 h 262"/>
                  <a:gd name="T60" fmla="*/ 2147483647 w 315"/>
                  <a:gd name="T61" fmla="*/ 2147483647 h 262"/>
                  <a:gd name="T62" fmla="*/ 2147483647 w 315"/>
                  <a:gd name="T63" fmla="*/ 2147483647 h 262"/>
                  <a:gd name="T64" fmla="*/ 2147483647 w 315"/>
                  <a:gd name="T65" fmla="*/ 2147483647 h 262"/>
                  <a:gd name="T66" fmla="*/ 2147483647 w 315"/>
                  <a:gd name="T67" fmla="*/ 2147483647 h 262"/>
                  <a:gd name="T68" fmla="*/ 2147483647 w 315"/>
                  <a:gd name="T69" fmla="*/ 2147483647 h 262"/>
                  <a:gd name="T70" fmla="*/ 2147483647 w 315"/>
                  <a:gd name="T71" fmla="*/ 2147483647 h 262"/>
                  <a:gd name="T72" fmla="*/ 2147483647 w 315"/>
                  <a:gd name="T73" fmla="*/ 2147483647 h 262"/>
                  <a:gd name="T74" fmla="*/ 2147483647 w 315"/>
                  <a:gd name="T75" fmla="*/ 2147483647 h 262"/>
                  <a:gd name="T76" fmla="*/ 2147483647 w 315"/>
                  <a:gd name="T77" fmla="*/ 2147483647 h 262"/>
                  <a:gd name="T78" fmla="*/ 2147483647 w 315"/>
                  <a:gd name="T79" fmla="*/ 2147483647 h 262"/>
                  <a:gd name="T80" fmla="*/ 2147483647 w 315"/>
                  <a:gd name="T81" fmla="*/ 2147483647 h 262"/>
                  <a:gd name="T82" fmla="*/ 2147483647 w 315"/>
                  <a:gd name="T83" fmla="*/ 2147483647 h 262"/>
                  <a:gd name="T84" fmla="*/ 2147483647 w 315"/>
                  <a:gd name="T85" fmla="*/ 2147483647 h 262"/>
                  <a:gd name="T86" fmla="*/ 2147483647 w 315"/>
                  <a:gd name="T87" fmla="*/ 2147483647 h 262"/>
                  <a:gd name="T88" fmla="*/ 2147483647 w 315"/>
                  <a:gd name="T89" fmla="*/ 2147483647 h 262"/>
                  <a:gd name="T90" fmla="*/ 2147483647 w 315"/>
                  <a:gd name="T91" fmla="*/ 2147483647 h 262"/>
                  <a:gd name="T92" fmla="*/ 2147483647 w 315"/>
                  <a:gd name="T93" fmla="*/ 2147483647 h 262"/>
                  <a:gd name="T94" fmla="*/ 2147483647 w 315"/>
                  <a:gd name="T95" fmla="*/ 0 h 262"/>
                  <a:gd name="T96" fmla="*/ 2147483647 w 315"/>
                  <a:gd name="T97" fmla="*/ 2147483647 h 262"/>
                  <a:gd name="T98" fmla="*/ 2147483647 w 315"/>
                  <a:gd name="T99" fmla="*/ 2147483647 h 262"/>
                  <a:gd name="T100" fmla="*/ 2147483647 w 315"/>
                  <a:gd name="T101" fmla="*/ 2147483647 h 262"/>
                  <a:gd name="T102" fmla="*/ 2147483647 w 315"/>
                  <a:gd name="T103" fmla="*/ 2147483647 h 262"/>
                  <a:gd name="T104" fmla="*/ 2147483647 w 315"/>
                  <a:gd name="T105" fmla="*/ 2147483647 h 262"/>
                  <a:gd name="T106" fmla="*/ 2147483647 w 315"/>
                  <a:gd name="T107" fmla="*/ 2147483647 h 262"/>
                  <a:gd name="T108" fmla="*/ 2147483647 w 315"/>
                  <a:gd name="T109" fmla="*/ 2147483647 h 262"/>
                  <a:gd name="T110" fmla="*/ 2147483647 w 315"/>
                  <a:gd name="T111" fmla="*/ 2147483647 h 2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5" h="262">
                    <a:moveTo>
                      <a:pt x="132" y="150"/>
                    </a:moveTo>
                    <a:cubicBezTo>
                      <a:pt x="132" y="160"/>
                      <a:pt x="124" y="169"/>
                      <a:pt x="114" y="169"/>
                    </a:cubicBezTo>
                    <a:cubicBezTo>
                      <a:pt x="103" y="169"/>
                      <a:pt x="95" y="160"/>
                      <a:pt x="95" y="150"/>
                    </a:cubicBezTo>
                    <a:cubicBezTo>
                      <a:pt x="95" y="140"/>
                      <a:pt x="103" y="132"/>
                      <a:pt x="114" y="132"/>
                    </a:cubicBezTo>
                    <a:cubicBezTo>
                      <a:pt x="124" y="132"/>
                      <a:pt x="132" y="140"/>
                      <a:pt x="132" y="150"/>
                    </a:cubicBezTo>
                    <a:close/>
                    <a:moveTo>
                      <a:pt x="227" y="139"/>
                    </a:moveTo>
                    <a:cubicBezTo>
                      <a:pt x="227" y="143"/>
                      <a:pt x="225" y="147"/>
                      <a:pt x="222" y="148"/>
                    </a:cubicBezTo>
                    <a:cubicBezTo>
                      <a:pt x="195" y="159"/>
                      <a:pt x="195" y="159"/>
                      <a:pt x="195" y="159"/>
                    </a:cubicBezTo>
                    <a:cubicBezTo>
                      <a:pt x="194" y="162"/>
                      <a:pt x="194" y="165"/>
                      <a:pt x="193" y="168"/>
                    </a:cubicBezTo>
                    <a:cubicBezTo>
                      <a:pt x="216" y="187"/>
                      <a:pt x="216" y="187"/>
                      <a:pt x="216" y="187"/>
                    </a:cubicBezTo>
                    <a:cubicBezTo>
                      <a:pt x="218" y="189"/>
                      <a:pt x="219" y="193"/>
                      <a:pt x="217" y="196"/>
                    </a:cubicBezTo>
                    <a:cubicBezTo>
                      <a:pt x="208" y="214"/>
                      <a:pt x="208" y="214"/>
                      <a:pt x="208" y="214"/>
                    </a:cubicBezTo>
                    <a:cubicBezTo>
                      <a:pt x="206" y="217"/>
                      <a:pt x="202" y="219"/>
                      <a:pt x="198" y="218"/>
                    </a:cubicBezTo>
                    <a:cubicBezTo>
                      <a:pt x="170" y="209"/>
                      <a:pt x="170" y="209"/>
                      <a:pt x="170" y="209"/>
                    </a:cubicBezTo>
                    <a:cubicBezTo>
                      <a:pt x="169" y="210"/>
                      <a:pt x="168" y="211"/>
                      <a:pt x="166" y="213"/>
                    </a:cubicBezTo>
                    <a:cubicBezTo>
                      <a:pt x="172" y="242"/>
                      <a:pt x="172" y="242"/>
                      <a:pt x="172" y="242"/>
                    </a:cubicBezTo>
                    <a:cubicBezTo>
                      <a:pt x="173" y="245"/>
                      <a:pt x="171" y="249"/>
                      <a:pt x="168" y="250"/>
                    </a:cubicBezTo>
                    <a:cubicBezTo>
                      <a:pt x="149" y="258"/>
                      <a:pt x="149" y="258"/>
                      <a:pt x="149" y="258"/>
                    </a:cubicBezTo>
                    <a:cubicBezTo>
                      <a:pt x="146" y="260"/>
                      <a:pt x="142" y="258"/>
                      <a:pt x="140" y="256"/>
                    </a:cubicBezTo>
                    <a:cubicBezTo>
                      <a:pt x="123" y="231"/>
                      <a:pt x="123" y="231"/>
                      <a:pt x="123" y="231"/>
                    </a:cubicBezTo>
                    <a:cubicBezTo>
                      <a:pt x="120" y="232"/>
                      <a:pt x="117" y="232"/>
                      <a:pt x="114" y="232"/>
                    </a:cubicBezTo>
                    <a:cubicBezTo>
                      <a:pt x="113" y="232"/>
                      <a:pt x="113" y="232"/>
                      <a:pt x="113" y="232"/>
                    </a:cubicBezTo>
                    <a:cubicBezTo>
                      <a:pt x="99" y="258"/>
                      <a:pt x="99" y="258"/>
                      <a:pt x="99" y="258"/>
                    </a:cubicBezTo>
                    <a:cubicBezTo>
                      <a:pt x="97" y="261"/>
                      <a:pt x="93" y="262"/>
                      <a:pt x="90" y="261"/>
                    </a:cubicBezTo>
                    <a:cubicBezTo>
                      <a:pt x="70" y="255"/>
                      <a:pt x="70" y="255"/>
                      <a:pt x="70" y="255"/>
                    </a:cubicBezTo>
                    <a:cubicBezTo>
                      <a:pt x="67" y="254"/>
                      <a:pt x="65" y="251"/>
                      <a:pt x="65" y="247"/>
                    </a:cubicBezTo>
                    <a:cubicBezTo>
                      <a:pt x="68" y="218"/>
                      <a:pt x="68" y="218"/>
                      <a:pt x="68" y="218"/>
                    </a:cubicBezTo>
                    <a:cubicBezTo>
                      <a:pt x="65" y="216"/>
                      <a:pt x="63" y="214"/>
                      <a:pt x="60" y="212"/>
                    </a:cubicBezTo>
                    <a:cubicBezTo>
                      <a:pt x="32" y="222"/>
                      <a:pt x="32" y="222"/>
                      <a:pt x="32" y="222"/>
                    </a:cubicBezTo>
                    <a:cubicBezTo>
                      <a:pt x="29" y="223"/>
                      <a:pt x="25" y="222"/>
                      <a:pt x="23" y="219"/>
                    </a:cubicBezTo>
                    <a:cubicBezTo>
                      <a:pt x="12" y="202"/>
                      <a:pt x="12" y="202"/>
                      <a:pt x="12" y="202"/>
                    </a:cubicBezTo>
                    <a:cubicBezTo>
                      <a:pt x="11" y="199"/>
                      <a:pt x="11" y="195"/>
                      <a:pt x="14" y="192"/>
                    </a:cubicBezTo>
                    <a:cubicBezTo>
                      <a:pt x="35" y="172"/>
                      <a:pt x="35" y="172"/>
                      <a:pt x="35" y="172"/>
                    </a:cubicBezTo>
                    <a:cubicBezTo>
                      <a:pt x="34" y="168"/>
                      <a:pt x="33" y="163"/>
                      <a:pt x="33" y="159"/>
                    </a:cubicBezTo>
                    <a:cubicBezTo>
                      <a:pt x="5" y="148"/>
                      <a:pt x="5" y="148"/>
                      <a:pt x="5" y="148"/>
                    </a:cubicBezTo>
                    <a:cubicBezTo>
                      <a:pt x="2" y="147"/>
                      <a:pt x="0" y="143"/>
                      <a:pt x="1" y="140"/>
                    </a:cubicBezTo>
                    <a:cubicBezTo>
                      <a:pt x="4" y="120"/>
                      <a:pt x="4" y="120"/>
                      <a:pt x="4" y="120"/>
                    </a:cubicBezTo>
                    <a:cubicBezTo>
                      <a:pt x="5" y="116"/>
                      <a:pt x="8" y="113"/>
                      <a:pt x="12" y="113"/>
                    </a:cubicBezTo>
                    <a:cubicBezTo>
                      <a:pt x="41" y="113"/>
                      <a:pt x="41" y="113"/>
                      <a:pt x="41" y="113"/>
                    </a:cubicBezTo>
                    <a:cubicBezTo>
                      <a:pt x="42" y="110"/>
                      <a:pt x="44" y="108"/>
                      <a:pt x="45" y="106"/>
                    </a:cubicBezTo>
                    <a:cubicBezTo>
                      <a:pt x="31" y="80"/>
                      <a:pt x="31" y="80"/>
                      <a:pt x="31" y="80"/>
                    </a:cubicBezTo>
                    <a:cubicBezTo>
                      <a:pt x="29" y="77"/>
                      <a:pt x="30" y="73"/>
                      <a:pt x="33" y="70"/>
                    </a:cubicBezTo>
                    <a:cubicBezTo>
                      <a:pt x="48" y="57"/>
                      <a:pt x="48" y="57"/>
                      <a:pt x="48" y="57"/>
                    </a:cubicBezTo>
                    <a:cubicBezTo>
                      <a:pt x="51" y="55"/>
                      <a:pt x="55" y="55"/>
                      <a:pt x="58" y="57"/>
                    </a:cubicBezTo>
                    <a:cubicBezTo>
                      <a:pt x="81" y="75"/>
                      <a:pt x="81" y="75"/>
                      <a:pt x="81" y="75"/>
                    </a:cubicBezTo>
                    <a:cubicBezTo>
                      <a:pt x="84" y="74"/>
                      <a:pt x="87" y="73"/>
                      <a:pt x="90" y="72"/>
                    </a:cubicBezTo>
                    <a:cubicBezTo>
                      <a:pt x="96" y="43"/>
                      <a:pt x="96" y="43"/>
                      <a:pt x="96" y="43"/>
                    </a:cubicBezTo>
                    <a:cubicBezTo>
                      <a:pt x="97" y="40"/>
                      <a:pt x="100" y="37"/>
                      <a:pt x="103" y="37"/>
                    </a:cubicBezTo>
                    <a:cubicBezTo>
                      <a:pt x="124" y="37"/>
                      <a:pt x="124" y="37"/>
                      <a:pt x="124" y="37"/>
                    </a:cubicBezTo>
                    <a:cubicBezTo>
                      <a:pt x="127" y="37"/>
                      <a:pt x="131" y="40"/>
                      <a:pt x="131" y="43"/>
                    </a:cubicBezTo>
                    <a:cubicBezTo>
                      <a:pt x="137" y="72"/>
                      <a:pt x="137" y="72"/>
                      <a:pt x="137" y="72"/>
                    </a:cubicBezTo>
                    <a:cubicBezTo>
                      <a:pt x="140" y="73"/>
                      <a:pt x="143" y="74"/>
                      <a:pt x="146" y="75"/>
                    </a:cubicBezTo>
                    <a:cubicBezTo>
                      <a:pt x="169" y="57"/>
                      <a:pt x="169" y="57"/>
                      <a:pt x="169" y="57"/>
                    </a:cubicBezTo>
                    <a:cubicBezTo>
                      <a:pt x="171" y="55"/>
                      <a:pt x="176" y="55"/>
                      <a:pt x="179" y="57"/>
                    </a:cubicBezTo>
                    <a:cubicBezTo>
                      <a:pt x="194" y="70"/>
                      <a:pt x="194" y="70"/>
                      <a:pt x="194" y="70"/>
                    </a:cubicBezTo>
                    <a:cubicBezTo>
                      <a:pt x="197" y="72"/>
                      <a:pt x="198" y="77"/>
                      <a:pt x="196" y="80"/>
                    </a:cubicBezTo>
                    <a:cubicBezTo>
                      <a:pt x="182" y="106"/>
                      <a:pt x="182" y="106"/>
                      <a:pt x="182" y="106"/>
                    </a:cubicBezTo>
                    <a:cubicBezTo>
                      <a:pt x="183" y="108"/>
                      <a:pt x="185" y="110"/>
                      <a:pt x="186" y="113"/>
                    </a:cubicBezTo>
                    <a:cubicBezTo>
                      <a:pt x="216" y="113"/>
                      <a:pt x="216" y="113"/>
                      <a:pt x="216" y="113"/>
                    </a:cubicBezTo>
                    <a:cubicBezTo>
                      <a:pt x="219" y="113"/>
                      <a:pt x="222" y="116"/>
                      <a:pt x="223" y="120"/>
                    </a:cubicBezTo>
                    <a:lnTo>
                      <a:pt x="227" y="139"/>
                    </a:lnTo>
                    <a:close/>
                    <a:moveTo>
                      <a:pt x="157" y="150"/>
                    </a:moveTo>
                    <a:cubicBezTo>
                      <a:pt x="157" y="126"/>
                      <a:pt x="137" y="107"/>
                      <a:pt x="114" y="107"/>
                    </a:cubicBezTo>
                    <a:cubicBezTo>
                      <a:pt x="90" y="107"/>
                      <a:pt x="70" y="126"/>
                      <a:pt x="70" y="150"/>
                    </a:cubicBezTo>
                    <a:cubicBezTo>
                      <a:pt x="70" y="174"/>
                      <a:pt x="90" y="193"/>
                      <a:pt x="114" y="193"/>
                    </a:cubicBezTo>
                    <a:cubicBezTo>
                      <a:pt x="137" y="193"/>
                      <a:pt x="157" y="174"/>
                      <a:pt x="157" y="150"/>
                    </a:cubicBezTo>
                    <a:close/>
                    <a:moveTo>
                      <a:pt x="311" y="83"/>
                    </a:moveTo>
                    <a:cubicBezTo>
                      <a:pt x="313" y="85"/>
                      <a:pt x="314" y="90"/>
                      <a:pt x="312" y="93"/>
                    </a:cubicBezTo>
                    <a:cubicBezTo>
                      <a:pt x="310" y="96"/>
                      <a:pt x="310" y="96"/>
                      <a:pt x="310" y="96"/>
                    </a:cubicBezTo>
                    <a:cubicBezTo>
                      <a:pt x="308" y="99"/>
                      <a:pt x="304" y="100"/>
                      <a:pt x="300" y="98"/>
                    </a:cubicBezTo>
                    <a:cubicBezTo>
                      <a:pt x="289" y="93"/>
                      <a:pt x="289" y="93"/>
                      <a:pt x="289" y="93"/>
                    </a:cubicBezTo>
                    <a:cubicBezTo>
                      <a:pt x="285" y="97"/>
                      <a:pt x="279" y="100"/>
                      <a:pt x="273" y="102"/>
                    </a:cubicBezTo>
                    <a:cubicBezTo>
                      <a:pt x="271" y="114"/>
                      <a:pt x="271" y="114"/>
                      <a:pt x="271" y="114"/>
                    </a:cubicBezTo>
                    <a:cubicBezTo>
                      <a:pt x="270" y="118"/>
                      <a:pt x="267" y="120"/>
                      <a:pt x="263" y="120"/>
                    </a:cubicBezTo>
                    <a:cubicBezTo>
                      <a:pt x="259" y="120"/>
                      <a:pt x="259" y="120"/>
                      <a:pt x="259" y="120"/>
                    </a:cubicBezTo>
                    <a:cubicBezTo>
                      <a:pt x="256" y="120"/>
                      <a:pt x="253" y="118"/>
                      <a:pt x="252" y="114"/>
                    </a:cubicBezTo>
                    <a:cubicBezTo>
                      <a:pt x="250" y="102"/>
                      <a:pt x="250" y="102"/>
                      <a:pt x="250" y="102"/>
                    </a:cubicBezTo>
                    <a:cubicBezTo>
                      <a:pt x="244" y="100"/>
                      <a:pt x="238" y="97"/>
                      <a:pt x="233" y="93"/>
                    </a:cubicBezTo>
                    <a:cubicBezTo>
                      <a:pt x="222" y="98"/>
                      <a:pt x="222" y="98"/>
                      <a:pt x="222" y="98"/>
                    </a:cubicBezTo>
                    <a:cubicBezTo>
                      <a:pt x="219" y="100"/>
                      <a:pt x="215" y="99"/>
                      <a:pt x="213" y="96"/>
                    </a:cubicBezTo>
                    <a:cubicBezTo>
                      <a:pt x="210" y="93"/>
                      <a:pt x="210" y="93"/>
                      <a:pt x="210" y="93"/>
                    </a:cubicBezTo>
                    <a:cubicBezTo>
                      <a:pt x="208" y="90"/>
                      <a:pt x="209" y="85"/>
                      <a:pt x="211" y="83"/>
                    </a:cubicBezTo>
                    <a:cubicBezTo>
                      <a:pt x="220" y="74"/>
                      <a:pt x="220" y="74"/>
                      <a:pt x="220" y="74"/>
                    </a:cubicBezTo>
                    <a:cubicBezTo>
                      <a:pt x="219" y="70"/>
                      <a:pt x="218" y="65"/>
                      <a:pt x="218" y="61"/>
                    </a:cubicBezTo>
                    <a:cubicBezTo>
                      <a:pt x="218" y="56"/>
                      <a:pt x="219" y="52"/>
                      <a:pt x="220" y="48"/>
                    </a:cubicBezTo>
                    <a:cubicBezTo>
                      <a:pt x="220" y="48"/>
                      <a:pt x="220" y="48"/>
                      <a:pt x="220" y="48"/>
                    </a:cubicBezTo>
                    <a:cubicBezTo>
                      <a:pt x="211" y="39"/>
                      <a:pt x="211" y="39"/>
                      <a:pt x="211" y="39"/>
                    </a:cubicBezTo>
                    <a:cubicBezTo>
                      <a:pt x="208" y="37"/>
                      <a:pt x="208" y="32"/>
                      <a:pt x="210" y="29"/>
                    </a:cubicBezTo>
                    <a:cubicBezTo>
                      <a:pt x="212" y="26"/>
                      <a:pt x="212" y="26"/>
                      <a:pt x="212" y="26"/>
                    </a:cubicBezTo>
                    <a:cubicBezTo>
                      <a:pt x="214" y="23"/>
                      <a:pt x="218" y="22"/>
                      <a:pt x="221" y="23"/>
                    </a:cubicBezTo>
                    <a:cubicBezTo>
                      <a:pt x="233" y="28"/>
                      <a:pt x="233" y="28"/>
                      <a:pt x="233" y="28"/>
                    </a:cubicBezTo>
                    <a:cubicBezTo>
                      <a:pt x="233" y="28"/>
                      <a:pt x="233" y="28"/>
                      <a:pt x="233" y="28"/>
                    </a:cubicBezTo>
                    <a:cubicBezTo>
                      <a:pt x="238" y="24"/>
                      <a:pt x="243" y="21"/>
                      <a:pt x="249" y="19"/>
                    </a:cubicBezTo>
                    <a:cubicBezTo>
                      <a:pt x="252" y="7"/>
                      <a:pt x="252" y="7"/>
                      <a:pt x="252" y="7"/>
                    </a:cubicBezTo>
                    <a:cubicBezTo>
                      <a:pt x="253" y="3"/>
                      <a:pt x="256" y="0"/>
                      <a:pt x="259" y="0"/>
                    </a:cubicBezTo>
                    <a:cubicBezTo>
                      <a:pt x="263" y="0"/>
                      <a:pt x="263" y="0"/>
                      <a:pt x="263" y="0"/>
                    </a:cubicBezTo>
                    <a:cubicBezTo>
                      <a:pt x="267" y="0"/>
                      <a:pt x="270" y="3"/>
                      <a:pt x="271" y="7"/>
                    </a:cubicBezTo>
                    <a:cubicBezTo>
                      <a:pt x="273" y="19"/>
                      <a:pt x="273" y="19"/>
                      <a:pt x="273" y="19"/>
                    </a:cubicBezTo>
                    <a:cubicBezTo>
                      <a:pt x="279" y="21"/>
                      <a:pt x="285" y="24"/>
                      <a:pt x="290" y="28"/>
                    </a:cubicBezTo>
                    <a:cubicBezTo>
                      <a:pt x="301" y="23"/>
                      <a:pt x="301" y="23"/>
                      <a:pt x="301" y="23"/>
                    </a:cubicBezTo>
                    <a:cubicBezTo>
                      <a:pt x="305" y="22"/>
                      <a:pt x="309" y="23"/>
                      <a:pt x="311" y="26"/>
                    </a:cubicBezTo>
                    <a:cubicBezTo>
                      <a:pt x="313" y="29"/>
                      <a:pt x="313" y="29"/>
                      <a:pt x="313" y="29"/>
                    </a:cubicBezTo>
                    <a:cubicBezTo>
                      <a:pt x="315" y="32"/>
                      <a:pt x="314" y="37"/>
                      <a:pt x="312" y="39"/>
                    </a:cubicBezTo>
                    <a:cubicBezTo>
                      <a:pt x="303" y="48"/>
                      <a:pt x="303" y="48"/>
                      <a:pt x="303" y="48"/>
                    </a:cubicBezTo>
                    <a:cubicBezTo>
                      <a:pt x="304" y="52"/>
                      <a:pt x="304" y="56"/>
                      <a:pt x="304" y="61"/>
                    </a:cubicBezTo>
                    <a:cubicBezTo>
                      <a:pt x="304" y="65"/>
                      <a:pt x="304" y="70"/>
                      <a:pt x="302" y="74"/>
                    </a:cubicBezTo>
                    <a:lnTo>
                      <a:pt x="311" y="83"/>
                    </a:lnTo>
                    <a:close/>
                    <a:moveTo>
                      <a:pt x="276" y="61"/>
                    </a:moveTo>
                    <a:cubicBezTo>
                      <a:pt x="276" y="52"/>
                      <a:pt x="269" y="46"/>
                      <a:pt x="261" y="46"/>
                    </a:cubicBezTo>
                    <a:cubicBezTo>
                      <a:pt x="253" y="46"/>
                      <a:pt x="246" y="52"/>
                      <a:pt x="246" y="61"/>
                    </a:cubicBezTo>
                    <a:cubicBezTo>
                      <a:pt x="246" y="69"/>
                      <a:pt x="253" y="75"/>
                      <a:pt x="261" y="75"/>
                    </a:cubicBezTo>
                    <a:cubicBezTo>
                      <a:pt x="269" y="75"/>
                      <a:pt x="276" y="69"/>
                      <a:pt x="276" y="61"/>
                    </a:cubicBezTo>
                    <a:close/>
                  </a:path>
                </a:pathLst>
              </a:custGeom>
              <a:solidFill>
                <a:srgbClr val="442359"/>
              </a:solidFill>
              <a:ln>
                <a:noFill/>
              </a:ln>
              <a:extLst/>
            </p:spPr>
            <p:txBody>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grpSp>
        <p:grpSp>
          <p:nvGrpSpPr>
            <p:cNvPr id="133" name="Group 132"/>
            <p:cNvGrpSpPr/>
            <p:nvPr/>
          </p:nvGrpSpPr>
          <p:grpSpPr>
            <a:xfrm>
              <a:off x="11182473" y="2625948"/>
              <a:ext cx="652316" cy="406531"/>
              <a:chOff x="5556947" y="2637517"/>
              <a:chExt cx="869608" cy="541949"/>
            </a:xfrm>
          </p:grpSpPr>
          <p:grpSp>
            <p:nvGrpSpPr>
              <p:cNvPr id="134" name="Group 115"/>
              <p:cNvGrpSpPr>
                <a:grpSpLocks/>
              </p:cNvGrpSpPr>
              <p:nvPr/>
            </p:nvGrpSpPr>
            <p:grpSpPr bwMode="auto">
              <a:xfrm>
                <a:off x="5556947" y="2637517"/>
                <a:ext cx="869608" cy="541949"/>
                <a:chOff x="5437366" y="1237068"/>
                <a:chExt cx="4432300" cy="2764073"/>
              </a:xfrm>
            </p:grpSpPr>
            <p:sp>
              <p:nvSpPr>
                <p:cNvPr id="136" name="Rectangle 135"/>
                <p:cNvSpPr/>
                <p:nvPr/>
              </p:nvSpPr>
              <p:spPr bwMode="auto">
                <a:xfrm>
                  <a:off x="5437366" y="1237068"/>
                  <a:ext cx="4432298" cy="338457"/>
                </a:xfrm>
                <a:prstGeom prst="rect">
                  <a:avLst/>
                </a:prstGeom>
                <a:solidFill>
                  <a:schemeClr val="bg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37" name="Oval 136"/>
                <p:cNvSpPr/>
                <p:nvPr/>
              </p:nvSpPr>
              <p:spPr bwMode="auto">
                <a:xfrm>
                  <a:off x="5552459" y="1302872"/>
                  <a:ext cx="321795" cy="322005"/>
                </a:xfrm>
                <a:prstGeom prst="ellipse">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38" name="Rectangle 137"/>
                <p:cNvSpPr/>
                <p:nvPr/>
              </p:nvSpPr>
              <p:spPr bwMode="auto">
                <a:xfrm>
                  <a:off x="5437366" y="1575520"/>
                  <a:ext cx="4432300" cy="2425621"/>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39" name="Oval 138"/>
                <p:cNvSpPr/>
                <p:nvPr/>
              </p:nvSpPr>
              <p:spPr bwMode="auto">
                <a:xfrm>
                  <a:off x="5904789" y="1349881"/>
                  <a:ext cx="213747" cy="211537"/>
                </a:xfrm>
                <a:prstGeom prst="ellipse">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sp>
            <p:nvSpPr>
              <p:cNvPr id="135" name="icon GEARS"/>
              <p:cNvSpPr>
                <a:spLocks noEditPoints="1"/>
              </p:cNvSpPr>
              <p:nvPr/>
            </p:nvSpPr>
            <p:spPr bwMode="auto">
              <a:xfrm>
                <a:off x="5738305" y="2740353"/>
                <a:ext cx="490556" cy="409570"/>
              </a:xfrm>
              <a:custGeom>
                <a:avLst/>
                <a:gdLst>
                  <a:gd name="T0" fmla="*/ 2147483647 w 315"/>
                  <a:gd name="T1" fmla="*/ 2147483647 h 262"/>
                  <a:gd name="T2" fmla="*/ 2147483647 w 315"/>
                  <a:gd name="T3" fmla="*/ 2147483647 h 262"/>
                  <a:gd name="T4" fmla="*/ 2147483647 w 315"/>
                  <a:gd name="T5" fmla="*/ 2147483647 h 262"/>
                  <a:gd name="T6" fmla="*/ 2147483647 w 315"/>
                  <a:gd name="T7" fmla="*/ 2147483647 h 262"/>
                  <a:gd name="T8" fmla="*/ 2147483647 w 315"/>
                  <a:gd name="T9" fmla="*/ 2147483647 h 262"/>
                  <a:gd name="T10" fmla="*/ 2147483647 w 315"/>
                  <a:gd name="T11" fmla="*/ 2147483647 h 262"/>
                  <a:gd name="T12" fmla="*/ 2147483647 w 315"/>
                  <a:gd name="T13" fmla="*/ 2147483647 h 262"/>
                  <a:gd name="T14" fmla="*/ 2147483647 w 315"/>
                  <a:gd name="T15" fmla="*/ 2147483647 h 262"/>
                  <a:gd name="T16" fmla="*/ 2147483647 w 315"/>
                  <a:gd name="T17" fmla="*/ 2147483647 h 262"/>
                  <a:gd name="T18" fmla="*/ 2147483647 w 315"/>
                  <a:gd name="T19" fmla="*/ 2147483647 h 262"/>
                  <a:gd name="T20" fmla="*/ 2147483647 w 315"/>
                  <a:gd name="T21" fmla="*/ 2147483647 h 262"/>
                  <a:gd name="T22" fmla="*/ 2147483647 w 315"/>
                  <a:gd name="T23" fmla="*/ 2147483647 h 262"/>
                  <a:gd name="T24" fmla="*/ 2147483647 w 315"/>
                  <a:gd name="T25" fmla="*/ 2147483647 h 262"/>
                  <a:gd name="T26" fmla="*/ 2147483647 w 315"/>
                  <a:gd name="T27" fmla="*/ 2147483647 h 262"/>
                  <a:gd name="T28" fmla="*/ 2147483647 w 315"/>
                  <a:gd name="T29" fmla="*/ 2147483647 h 262"/>
                  <a:gd name="T30" fmla="*/ 2147483647 w 315"/>
                  <a:gd name="T31" fmla="*/ 2147483647 h 262"/>
                  <a:gd name="T32" fmla="*/ 2147483647 w 315"/>
                  <a:gd name="T33" fmla="*/ 2147483647 h 262"/>
                  <a:gd name="T34" fmla="*/ 2147483647 w 315"/>
                  <a:gd name="T35" fmla="*/ 2147483647 h 262"/>
                  <a:gd name="T36" fmla="*/ 2147483647 w 315"/>
                  <a:gd name="T37" fmla="*/ 2147483647 h 262"/>
                  <a:gd name="T38" fmla="*/ 2147483647 w 315"/>
                  <a:gd name="T39" fmla="*/ 2147483647 h 262"/>
                  <a:gd name="T40" fmla="*/ 2147483647 w 315"/>
                  <a:gd name="T41" fmla="*/ 2147483647 h 262"/>
                  <a:gd name="T42" fmla="*/ 2147483647 w 315"/>
                  <a:gd name="T43" fmla="*/ 2147483647 h 262"/>
                  <a:gd name="T44" fmla="*/ 2147483647 w 315"/>
                  <a:gd name="T45" fmla="*/ 2147483647 h 262"/>
                  <a:gd name="T46" fmla="*/ 2147483647 w 315"/>
                  <a:gd name="T47" fmla="*/ 2147483647 h 262"/>
                  <a:gd name="T48" fmla="*/ 2147483647 w 315"/>
                  <a:gd name="T49" fmla="*/ 2147483647 h 262"/>
                  <a:gd name="T50" fmla="*/ 2147483647 w 315"/>
                  <a:gd name="T51" fmla="*/ 2147483647 h 262"/>
                  <a:gd name="T52" fmla="*/ 2147483647 w 315"/>
                  <a:gd name="T53" fmla="*/ 2147483647 h 262"/>
                  <a:gd name="T54" fmla="*/ 2147483647 w 315"/>
                  <a:gd name="T55" fmla="*/ 2147483647 h 262"/>
                  <a:gd name="T56" fmla="*/ 2147483647 w 315"/>
                  <a:gd name="T57" fmla="*/ 2147483647 h 262"/>
                  <a:gd name="T58" fmla="*/ 2147483647 w 315"/>
                  <a:gd name="T59" fmla="*/ 2147483647 h 262"/>
                  <a:gd name="T60" fmla="*/ 2147483647 w 315"/>
                  <a:gd name="T61" fmla="*/ 2147483647 h 262"/>
                  <a:gd name="T62" fmla="*/ 2147483647 w 315"/>
                  <a:gd name="T63" fmla="*/ 2147483647 h 262"/>
                  <a:gd name="T64" fmla="*/ 2147483647 w 315"/>
                  <a:gd name="T65" fmla="*/ 2147483647 h 262"/>
                  <a:gd name="T66" fmla="*/ 2147483647 w 315"/>
                  <a:gd name="T67" fmla="*/ 2147483647 h 262"/>
                  <a:gd name="T68" fmla="*/ 2147483647 w 315"/>
                  <a:gd name="T69" fmla="*/ 2147483647 h 262"/>
                  <a:gd name="T70" fmla="*/ 2147483647 w 315"/>
                  <a:gd name="T71" fmla="*/ 2147483647 h 262"/>
                  <a:gd name="T72" fmla="*/ 2147483647 w 315"/>
                  <a:gd name="T73" fmla="*/ 2147483647 h 262"/>
                  <a:gd name="T74" fmla="*/ 2147483647 w 315"/>
                  <a:gd name="T75" fmla="*/ 2147483647 h 262"/>
                  <a:gd name="T76" fmla="*/ 2147483647 w 315"/>
                  <a:gd name="T77" fmla="*/ 2147483647 h 262"/>
                  <a:gd name="T78" fmla="*/ 2147483647 w 315"/>
                  <a:gd name="T79" fmla="*/ 2147483647 h 262"/>
                  <a:gd name="T80" fmla="*/ 2147483647 w 315"/>
                  <a:gd name="T81" fmla="*/ 2147483647 h 262"/>
                  <a:gd name="T82" fmla="*/ 2147483647 w 315"/>
                  <a:gd name="T83" fmla="*/ 2147483647 h 262"/>
                  <a:gd name="T84" fmla="*/ 2147483647 w 315"/>
                  <a:gd name="T85" fmla="*/ 2147483647 h 262"/>
                  <a:gd name="T86" fmla="*/ 2147483647 w 315"/>
                  <a:gd name="T87" fmla="*/ 2147483647 h 262"/>
                  <a:gd name="T88" fmla="*/ 2147483647 w 315"/>
                  <a:gd name="T89" fmla="*/ 2147483647 h 262"/>
                  <a:gd name="T90" fmla="*/ 2147483647 w 315"/>
                  <a:gd name="T91" fmla="*/ 2147483647 h 262"/>
                  <a:gd name="T92" fmla="*/ 2147483647 w 315"/>
                  <a:gd name="T93" fmla="*/ 2147483647 h 262"/>
                  <a:gd name="T94" fmla="*/ 2147483647 w 315"/>
                  <a:gd name="T95" fmla="*/ 0 h 262"/>
                  <a:gd name="T96" fmla="*/ 2147483647 w 315"/>
                  <a:gd name="T97" fmla="*/ 2147483647 h 262"/>
                  <a:gd name="T98" fmla="*/ 2147483647 w 315"/>
                  <a:gd name="T99" fmla="*/ 2147483647 h 262"/>
                  <a:gd name="T100" fmla="*/ 2147483647 w 315"/>
                  <a:gd name="T101" fmla="*/ 2147483647 h 262"/>
                  <a:gd name="T102" fmla="*/ 2147483647 w 315"/>
                  <a:gd name="T103" fmla="*/ 2147483647 h 262"/>
                  <a:gd name="T104" fmla="*/ 2147483647 w 315"/>
                  <a:gd name="T105" fmla="*/ 2147483647 h 262"/>
                  <a:gd name="T106" fmla="*/ 2147483647 w 315"/>
                  <a:gd name="T107" fmla="*/ 2147483647 h 262"/>
                  <a:gd name="T108" fmla="*/ 2147483647 w 315"/>
                  <a:gd name="T109" fmla="*/ 2147483647 h 262"/>
                  <a:gd name="T110" fmla="*/ 2147483647 w 315"/>
                  <a:gd name="T111" fmla="*/ 2147483647 h 2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5" h="262">
                    <a:moveTo>
                      <a:pt x="132" y="150"/>
                    </a:moveTo>
                    <a:cubicBezTo>
                      <a:pt x="132" y="160"/>
                      <a:pt x="124" y="169"/>
                      <a:pt x="114" y="169"/>
                    </a:cubicBezTo>
                    <a:cubicBezTo>
                      <a:pt x="103" y="169"/>
                      <a:pt x="95" y="160"/>
                      <a:pt x="95" y="150"/>
                    </a:cubicBezTo>
                    <a:cubicBezTo>
                      <a:pt x="95" y="140"/>
                      <a:pt x="103" y="132"/>
                      <a:pt x="114" y="132"/>
                    </a:cubicBezTo>
                    <a:cubicBezTo>
                      <a:pt x="124" y="132"/>
                      <a:pt x="132" y="140"/>
                      <a:pt x="132" y="150"/>
                    </a:cubicBezTo>
                    <a:close/>
                    <a:moveTo>
                      <a:pt x="227" y="139"/>
                    </a:moveTo>
                    <a:cubicBezTo>
                      <a:pt x="227" y="143"/>
                      <a:pt x="225" y="147"/>
                      <a:pt x="222" y="148"/>
                    </a:cubicBezTo>
                    <a:cubicBezTo>
                      <a:pt x="195" y="159"/>
                      <a:pt x="195" y="159"/>
                      <a:pt x="195" y="159"/>
                    </a:cubicBezTo>
                    <a:cubicBezTo>
                      <a:pt x="194" y="162"/>
                      <a:pt x="194" y="165"/>
                      <a:pt x="193" y="168"/>
                    </a:cubicBezTo>
                    <a:cubicBezTo>
                      <a:pt x="216" y="187"/>
                      <a:pt x="216" y="187"/>
                      <a:pt x="216" y="187"/>
                    </a:cubicBezTo>
                    <a:cubicBezTo>
                      <a:pt x="218" y="189"/>
                      <a:pt x="219" y="193"/>
                      <a:pt x="217" y="196"/>
                    </a:cubicBezTo>
                    <a:cubicBezTo>
                      <a:pt x="208" y="214"/>
                      <a:pt x="208" y="214"/>
                      <a:pt x="208" y="214"/>
                    </a:cubicBezTo>
                    <a:cubicBezTo>
                      <a:pt x="206" y="217"/>
                      <a:pt x="202" y="219"/>
                      <a:pt x="198" y="218"/>
                    </a:cubicBezTo>
                    <a:cubicBezTo>
                      <a:pt x="170" y="209"/>
                      <a:pt x="170" y="209"/>
                      <a:pt x="170" y="209"/>
                    </a:cubicBezTo>
                    <a:cubicBezTo>
                      <a:pt x="169" y="210"/>
                      <a:pt x="168" y="211"/>
                      <a:pt x="166" y="213"/>
                    </a:cubicBezTo>
                    <a:cubicBezTo>
                      <a:pt x="172" y="242"/>
                      <a:pt x="172" y="242"/>
                      <a:pt x="172" y="242"/>
                    </a:cubicBezTo>
                    <a:cubicBezTo>
                      <a:pt x="173" y="245"/>
                      <a:pt x="171" y="249"/>
                      <a:pt x="168" y="250"/>
                    </a:cubicBezTo>
                    <a:cubicBezTo>
                      <a:pt x="149" y="258"/>
                      <a:pt x="149" y="258"/>
                      <a:pt x="149" y="258"/>
                    </a:cubicBezTo>
                    <a:cubicBezTo>
                      <a:pt x="146" y="260"/>
                      <a:pt x="142" y="258"/>
                      <a:pt x="140" y="256"/>
                    </a:cubicBezTo>
                    <a:cubicBezTo>
                      <a:pt x="123" y="231"/>
                      <a:pt x="123" y="231"/>
                      <a:pt x="123" y="231"/>
                    </a:cubicBezTo>
                    <a:cubicBezTo>
                      <a:pt x="120" y="232"/>
                      <a:pt x="117" y="232"/>
                      <a:pt x="114" y="232"/>
                    </a:cubicBezTo>
                    <a:cubicBezTo>
                      <a:pt x="113" y="232"/>
                      <a:pt x="113" y="232"/>
                      <a:pt x="113" y="232"/>
                    </a:cubicBezTo>
                    <a:cubicBezTo>
                      <a:pt x="99" y="258"/>
                      <a:pt x="99" y="258"/>
                      <a:pt x="99" y="258"/>
                    </a:cubicBezTo>
                    <a:cubicBezTo>
                      <a:pt x="97" y="261"/>
                      <a:pt x="93" y="262"/>
                      <a:pt x="90" y="261"/>
                    </a:cubicBezTo>
                    <a:cubicBezTo>
                      <a:pt x="70" y="255"/>
                      <a:pt x="70" y="255"/>
                      <a:pt x="70" y="255"/>
                    </a:cubicBezTo>
                    <a:cubicBezTo>
                      <a:pt x="67" y="254"/>
                      <a:pt x="65" y="251"/>
                      <a:pt x="65" y="247"/>
                    </a:cubicBezTo>
                    <a:cubicBezTo>
                      <a:pt x="68" y="218"/>
                      <a:pt x="68" y="218"/>
                      <a:pt x="68" y="218"/>
                    </a:cubicBezTo>
                    <a:cubicBezTo>
                      <a:pt x="65" y="216"/>
                      <a:pt x="63" y="214"/>
                      <a:pt x="60" y="212"/>
                    </a:cubicBezTo>
                    <a:cubicBezTo>
                      <a:pt x="32" y="222"/>
                      <a:pt x="32" y="222"/>
                      <a:pt x="32" y="222"/>
                    </a:cubicBezTo>
                    <a:cubicBezTo>
                      <a:pt x="29" y="223"/>
                      <a:pt x="25" y="222"/>
                      <a:pt x="23" y="219"/>
                    </a:cubicBezTo>
                    <a:cubicBezTo>
                      <a:pt x="12" y="202"/>
                      <a:pt x="12" y="202"/>
                      <a:pt x="12" y="202"/>
                    </a:cubicBezTo>
                    <a:cubicBezTo>
                      <a:pt x="11" y="199"/>
                      <a:pt x="11" y="195"/>
                      <a:pt x="14" y="192"/>
                    </a:cubicBezTo>
                    <a:cubicBezTo>
                      <a:pt x="35" y="172"/>
                      <a:pt x="35" y="172"/>
                      <a:pt x="35" y="172"/>
                    </a:cubicBezTo>
                    <a:cubicBezTo>
                      <a:pt x="34" y="168"/>
                      <a:pt x="33" y="163"/>
                      <a:pt x="33" y="159"/>
                    </a:cubicBezTo>
                    <a:cubicBezTo>
                      <a:pt x="5" y="148"/>
                      <a:pt x="5" y="148"/>
                      <a:pt x="5" y="148"/>
                    </a:cubicBezTo>
                    <a:cubicBezTo>
                      <a:pt x="2" y="147"/>
                      <a:pt x="0" y="143"/>
                      <a:pt x="1" y="140"/>
                    </a:cubicBezTo>
                    <a:cubicBezTo>
                      <a:pt x="4" y="120"/>
                      <a:pt x="4" y="120"/>
                      <a:pt x="4" y="120"/>
                    </a:cubicBezTo>
                    <a:cubicBezTo>
                      <a:pt x="5" y="116"/>
                      <a:pt x="8" y="113"/>
                      <a:pt x="12" y="113"/>
                    </a:cubicBezTo>
                    <a:cubicBezTo>
                      <a:pt x="41" y="113"/>
                      <a:pt x="41" y="113"/>
                      <a:pt x="41" y="113"/>
                    </a:cubicBezTo>
                    <a:cubicBezTo>
                      <a:pt x="42" y="110"/>
                      <a:pt x="44" y="108"/>
                      <a:pt x="45" y="106"/>
                    </a:cubicBezTo>
                    <a:cubicBezTo>
                      <a:pt x="31" y="80"/>
                      <a:pt x="31" y="80"/>
                      <a:pt x="31" y="80"/>
                    </a:cubicBezTo>
                    <a:cubicBezTo>
                      <a:pt x="29" y="77"/>
                      <a:pt x="30" y="73"/>
                      <a:pt x="33" y="70"/>
                    </a:cubicBezTo>
                    <a:cubicBezTo>
                      <a:pt x="48" y="57"/>
                      <a:pt x="48" y="57"/>
                      <a:pt x="48" y="57"/>
                    </a:cubicBezTo>
                    <a:cubicBezTo>
                      <a:pt x="51" y="55"/>
                      <a:pt x="55" y="55"/>
                      <a:pt x="58" y="57"/>
                    </a:cubicBezTo>
                    <a:cubicBezTo>
                      <a:pt x="81" y="75"/>
                      <a:pt x="81" y="75"/>
                      <a:pt x="81" y="75"/>
                    </a:cubicBezTo>
                    <a:cubicBezTo>
                      <a:pt x="84" y="74"/>
                      <a:pt x="87" y="73"/>
                      <a:pt x="90" y="72"/>
                    </a:cubicBezTo>
                    <a:cubicBezTo>
                      <a:pt x="96" y="43"/>
                      <a:pt x="96" y="43"/>
                      <a:pt x="96" y="43"/>
                    </a:cubicBezTo>
                    <a:cubicBezTo>
                      <a:pt x="97" y="40"/>
                      <a:pt x="100" y="37"/>
                      <a:pt x="103" y="37"/>
                    </a:cubicBezTo>
                    <a:cubicBezTo>
                      <a:pt x="124" y="37"/>
                      <a:pt x="124" y="37"/>
                      <a:pt x="124" y="37"/>
                    </a:cubicBezTo>
                    <a:cubicBezTo>
                      <a:pt x="127" y="37"/>
                      <a:pt x="131" y="40"/>
                      <a:pt x="131" y="43"/>
                    </a:cubicBezTo>
                    <a:cubicBezTo>
                      <a:pt x="137" y="72"/>
                      <a:pt x="137" y="72"/>
                      <a:pt x="137" y="72"/>
                    </a:cubicBezTo>
                    <a:cubicBezTo>
                      <a:pt x="140" y="73"/>
                      <a:pt x="143" y="74"/>
                      <a:pt x="146" y="75"/>
                    </a:cubicBezTo>
                    <a:cubicBezTo>
                      <a:pt x="169" y="57"/>
                      <a:pt x="169" y="57"/>
                      <a:pt x="169" y="57"/>
                    </a:cubicBezTo>
                    <a:cubicBezTo>
                      <a:pt x="171" y="55"/>
                      <a:pt x="176" y="55"/>
                      <a:pt x="179" y="57"/>
                    </a:cubicBezTo>
                    <a:cubicBezTo>
                      <a:pt x="194" y="70"/>
                      <a:pt x="194" y="70"/>
                      <a:pt x="194" y="70"/>
                    </a:cubicBezTo>
                    <a:cubicBezTo>
                      <a:pt x="197" y="72"/>
                      <a:pt x="198" y="77"/>
                      <a:pt x="196" y="80"/>
                    </a:cubicBezTo>
                    <a:cubicBezTo>
                      <a:pt x="182" y="106"/>
                      <a:pt x="182" y="106"/>
                      <a:pt x="182" y="106"/>
                    </a:cubicBezTo>
                    <a:cubicBezTo>
                      <a:pt x="183" y="108"/>
                      <a:pt x="185" y="110"/>
                      <a:pt x="186" y="113"/>
                    </a:cubicBezTo>
                    <a:cubicBezTo>
                      <a:pt x="216" y="113"/>
                      <a:pt x="216" y="113"/>
                      <a:pt x="216" y="113"/>
                    </a:cubicBezTo>
                    <a:cubicBezTo>
                      <a:pt x="219" y="113"/>
                      <a:pt x="222" y="116"/>
                      <a:pt x="223" y="120"/>
                    </a:cubicBezTo>
                    <a:lnTo>
                      <a:pt x="227" y="139"/>
                    </a:lnTo>
                    <a:close/>
                    <a:moveTo>
                      <a:pt x="157" y="150"/>
                    </a:moveTo>
                    <a:cubicBezTo>
                      <a:pt x="157" y="126"/>
                      <a:pt x="137" y="107"/>
                      <a:pt x="114" y="107"/>
                    </a:cubicBezTo>
                    <a:cubicBezTo>
                      <a:pt x="90" y="107"/>
                      <a:pt x="70" y="126"/>
                      <a:pt x="70" y="150"/>
                    </a:cubicBezTo>
                    <a:cubicBezTo>
                      <a:pt x="70" y="174"/>
                      <a:pt x="90" y="193"/>
                      <a:pt x="114" y="193"/>
                    </a:cubicBezTo>
                    <a:cubicBezTo>
                      <a:pt x="137" y="193"/>
                      <a:pt x="157" y="174"/>
                      <a:pt x="157" y="150"/>
                    </a:cubicBezTo>
                    <a:close/>
                    <a:moveTo>
                      <a:pt x="311" y="83"/>
                    </a:moveTo>
                    <a:cubicBezTo>
                      <a:pt x="313" y="85"/>
                      <a:pt x="314" y="90"/>
                      <a:pt x="312" y="93"/>
                    </a:cubicBezTo>
                    <a:cubicBezTo>
                      <a:pt x="310" y="96"/>
                      <a:pt x="310" y="96"/>
                      <a:pt x="310" y="96"/>
                    </a:cubicBezTo>
                    <a:cubicBezTo>
                      <a:pt x="308" y="99"/>
                      <a:pt x="304" y="100"/>
                      <a:pt x="300" y="98"/>
                    </a:cubicBezTo>
                    <a:cubicBezTo>
                      <a:pt x="289" y="93"/>
                      <a:pt x="289" y="93"/>
                      <a:pt x="289" y="93"/>
                    </a:cubicBezTo>
                    <a:cubicBezTo>
                      <a:pt x="285" y="97"/>
                      <a:pt x="279" y="100"/>
                      <a:pt x="273" y="102"/>
                    </a:cubicBezTo>
                    <a:cubicBezTo>
                      <a:pt x="271" y="114"/>
                      <a:pt x="271" y="114"/>
                      <a:pt x="271" y="114"/>
                    </a:cubicBezTo>
                    <a:cubicBezTo>
                      <a:pt x="270" y="118"/>
                      <a:pt x="267" y="120"/>
                      <a:pt x="263" y="120"/>
                    </a:cubicBezTo>
                    <a:cubicBezTo>
                      <a:pt x="259" y="120"/>
                      <a:pt x="259" y="120"/>
                      <a:pt x="259" y="120"/>
                    </a:cubicBezTo>
                    <a:cubicBezTo>
                      <a:pt x="256" y="120"/>
                      <a:pt x="253" y="118"/>
                      <a:pt x="252" y="114"/>
                    </a:cubicBezTo>
                    <a:cubicBezTo>
                      <a:pt x="250" y="102"/>
                      <a:pt x="250" y="102"/>
                      <a:pt x="250" y="102"/>
                    </a:cubicBezTo>
                    <a:cubicBezTo>
                      <a:pt x="244" y="100"/>
                      <a:pt x="238" y="97"/>
                      <a:pt x="233" y="93"/>
                    </a:cubicBezTo>
                    <a:cubicBezTo>
                      <a:pt x="222" y="98"/>
                      <a:pt x="222" y="98"/>
                      <a:pt x="222" y="98"/>
                    </a:cubicBezTo>
                    <a:cubicBezTo>
                      <a:pt x="219" y="100"/>
                      <a:pt x="215" y="99"/>
                      <a:pt x="213" y="96"/>
                    </a:cubicBezTo>
                    <a:cubicBezTo>
                      <a:pt x="210" y="93"/>
                      <a:pt x="210" y="93"/>
                      <a:pt x="210" y="93"/>
                    </a:cubicBezTo>
                    <a:cubicBezTo>
                      <a:pt x="208" y="90"/>
                      <a:pt x="209" y="85"/>
                      <a:pt x="211" y="83"/>
                    </a:cubicBezTo>
                    <a:cubicBezTo>
                      <a:pt x="220" y="74"/>
                      <a:pt x="220" y="74"/>
                      <a:pt x="220" y="74"/>
                    </a:cubicBezTo>
                    <a:cubicBezTo>
                      <a:pt x="219" y="70"/>
                      <a:pt x="218" y="65"/>
                      <a:pt x="218" y="61"/>
                    </a:cubicBezTo>
                    <a:cubicBezTo>
                      <a:pt x="218" y="56"/>
                      <a:pt x="219" y="52"/>
                      <a:pt x="220" y="48"/>
                    </a:cubicBezTo>
                    <a:cubicBezTo>
                      <a:pt x="220" y="48"/>
                      <a:pt x="220" y="48"/>
                      <a:pt x="220" y="48"/>
                    </a:cubicBezTo>
                    <a:cubicBezTo>
                      <a:pt x="211" y="39"/>
                      <a:pt x="211" y="39"/>
                      <a:pt x="211" y="39"/>
                    </a:cubicBezTo>
                    <a:cubicBezTo>
                      <a:pt x="208" y="37"/>
                      <a:pt x="208" y="32"/>
                      <a:pt x="210" y="29"/>
                    </a:cubicBezTo>
                    <a:cubicBezTo>
                      <a:pt x="212" y="26"/>
                      <a:pt x="212" y="26"/>
                      <a:pt x="212" y="26"/>
                    </a:cubicBezTo>
                    <a:cubicBezTo>
                      <a:pt x="214" y="23"/>
                      <a:pt x="218" y="22"/>
                      <a:pt x="221" y="23"/>
                    </a:cubicBezTo>
                    <a:cubicBezTo>
                      <a:pt x="233" y="28"/>
                      <a:pt x="233" y="28"/>
                      <a:pt x="233" y="28"/>
                    </a:cubicBezTo>
                    <a:cubicBezTo>
                      <a:pt x="233" y="28"/>
                      <a:pt x="233" y="28"/>
                      <a:pt x="233" y="28"/>
                    </a:cubicBezTo>
                    <a:cubicBezTo>
                      <a:pt x="238" y="24"/>
                      <a:pt x="243" y="21"/>
                      <a:pt x="249" y="19"/>
                    </a:cubicBezTo>
                    <a:cubicBezTo>
                      <a:pt x="252" y="7"/>
                      <a:pt x="252" y="7"/>
                      <a:pt x="252" y="7"/>
                    </a:cubicBezTo>
                    <a:cubicBezTo>
                      <a:pt x="253" y="3"/>
                      <a:pt x="256" y="0"/>
                      <a:pt x="259" y="0"/>
                    </a:cubicBezTo>
                    <a:cubicBezTo>
                      <a:pt x="263" y="0"/>
                      <a:pt x="263" y="0"/>
                      <a:pt x="263" y="0"/>
                    </a:cubicBezTo>
                    <a:cubicBezTo>
                      <a:pt x="267" y="0"/>
                      <a:pt x="270" y="3"/>
                      <a:pt x="271" y="7"/>
                    </a:cubicBezTo>
                    <a:cubicBezTo>
                      <a:pt x="273" y="19"/>
                      <a:pt x="273" y="19"/>
                      <a:pt x="273" y="19"/>
                    </a:cubicBezTo>
                    <a:cubicBezTo>
                      <a:pt x="279" y="21"/>
                      <a:pt x="285" y="24"/>
                      <a:pt x="290" y="28"/>
                    </a:cubicBezTo>
                    <a:cubicBezTo>
                      <a:pt x="301" y="23"/>
                      <a:pt x="301" y="23"/>
                      <a:pt x="301" y="23"/>
                    </a:cubicBezTo>
                    <a:cubicBezTo>
                      <a:pt x="305" y="22"/>
                      <a:pt x="309" y="23"/>
                      <a:pt x="311" y="26"/>
                    </a:cubicBezTo>
                    <a:cubicBezTo>
                      <a:pt x="313" y="29"/>
                      <a:pt x="313" y="29"/>
                      <a:pt x="313" y="29"/>
                    </a:cubicBezTo>
                    <a:cubicBezTo>
                      <a:pt x="315" y="32"/>
                      <a:pt x="314" y="37"/>
                      <a:pt x="312" y="39"/>
                    </a:cubicBezTo>
                    <a:cubicBezTo>
                      <a:pt x="303" y="48"/>
                      <a:pt x="303" y="48"/>
                      <a:pt x="303" y="48"/>
                    </a:cubicBezTo>
                    <a:cubicBezTo>
                      <a:pt x="304" y="52"/>
                      <a:pt x="304" y="56"/>
                      <a:pt x="304" y="61"/>
                    </a:cubicBezTo>
                    <a:cubicBezTo>
                      <a:pt x="304" y="65"/>
                      <a:pt x="304" y="70"/>
                      <a:pt x="302" y="74"/>
                    </a:cubicBezTo>
                    <a:lnTo>
                      <a:pt x="311" y="83"/>
                    </a:lnTo>
                    <a:close/>
                    <a:moveTo>
                      <a:pt x="276" y="61"/>
                    </a:moveTo>
                    <a:cubicBezTo>
                      <a:pt x="276" y="52"/>
                      <a:pt x="269" y="46"/>
                      <a:pt x="261" y="46"/>
                    </a:cubicBezTo>
                    <a:cubicBezTo>
                      <a:pt x="253" y="46"/>
                      <a:pt x="246" y="52"/>
                      <a:pt x="246" y="61"/>
                    </a:cubicBezTo>
                    <a:cubicBezTo>
                      <a:pt x="246" y="69"/>
                      <a:pt x="253" y="75"/>
                      <a:pt x="261" y="75"/>
                    </a:cubicBezTo>
                    <a:cubicBezTo>
                      <a:pt x="269" y="75"/>
                      <a:pt x="276" y="69"/>
                      <a:pt x="276" y="61"/>
                    </a:cubicBezTo>
                    <a:close/>
                  </a:path>
                </a:pathLst>
              </a:custGeom>
              <a:solidFill>
                <a:srgbClr val="FF8C00"/>
              </a:solidFill>
              <a:ln>
                <a:noFill/>
              </a:ln>
              <a:extLst/>
            </p:spPr>
            <p:txBody>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grpSp>
        <p:grpSp>
          <p:nvGrpSpPr>
            <p:cNvPr id="5" name="Group 4"/>
            <p:cNvGrpSpPr/>
            <p:nvPr/>
          </p:nvGrpSpPr>
          <p:grpSpPr>
            <a:xfrm>
              <a:off x="9673563" y="1959773"/>
              <a:ext cx="1746705" cy="1524765"/>
              <a:chOff x="9673563" y="1959773"/>
              <a:chExt cx="1746705" cy="1524765"/>
            </a:xfrm>
          </p:grpSpPr>
          <p:grpSp>
            <p:nvGrpSpPr>
              <p:cNvPr id="11" name="Group 10"/>
              <p:cNvGrpSpPr/>
              <p:nvPr/>
            </p:nvGrpSpPr>
            <p:grpSpPr>
              <a:xfrm>
                <a:off x="10137646" y="2215552"/>
                <a:ext cx="420672" cy="419860"/>
                <a:chOff x="12908129" y="6174892"/>
                <a:chExt cx="456988" cy="456106"/>
              </a:xfrm>
            </p:grpSpPr>
            <p:sp>
              <p:nvSpPr>
                <p:cNvPr id="146" name="Oval 12"/>
                <p:cNvSpPr>
                  <a:spLocks noChangeArrowheads="1"/>
                </p:cNvSpPr>
                <p:nvPr/>
              </p:nvSpPr>
              <p:spPr bwMode="auto">
                <a:xfrm>
                  <a:off x="12908129" y="6174892"/>
                  <a:ext cx="456988" cy="456106"/>
                </a:xfrm>
                <a:prstGeom prst="ellipse">
                  <a:avLst/>
                </a:prstGeom>
                <a:solidFill>
                  <a:srgbClr val="00B294">
                    <a:alpha val="8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148" name="Freeform 13"/>
                <p:cNvSpPr>
                  <a:spLocks/>
                </p:cNvSpPr>
                <p:nvPr/>
              </p:nvSpPr>
              <p:spPr bwMode="auto">
                <a:xfrm>
                  <a:off x="13014672" y="6333385"/>
                  <a:ext cx="123272" cy="206921"/>
                </a:xfrm>
                <a:custGeom>
                  <a:avLst/>
                  <a:gdLst>
                    <a:gd name="T0" fmla="*/ 163 w 163"/>
                    <a:gd name="T1" fmla="*/ 90 h 275"/>
                    <a:gd name="T2" fmla="*/ 161 w 163"/>
                    <a:gd name="T3" fmla="*/ 275 h 275"/>
                    <a:gd name="T4" fmla="*/ 0 w 163"/>
                    <a:gd name="T5" fmla="*/ 183 h 275"/>
                    <a:gd name="T6" fmla="*/ 0 w 163"/>
                    <a:gd name="T7" fmla="*/ 0 h 275"/>
                    <a:gd name="T8" fmla="*/ 163 w 163"/>
                    <a:gd name="T9" fmla="*/ 90 h 275"/>
                  </a:gdLst>
                  <a:ahLst/>
                  <a:cxnLst>
                    <a:cxn ang="0">
                      <a:pos x="T0" y="T1"/>
                    </a:cxn>
                    <a:cxn ang="0">
                      <a:pos x="T2" y="T3"/>
                    </a:cxn>
                    <a:cxn ang="0">
                      <a:pos x="T4" y="T5"/>
                    </a:cxn>
                    <a:cxn ang="0">
                      <a:pos x="T6" y="T7"/>
                    </a:cxn>
                    <a:cxn ang="0">
                      <a:pos x="T8" y="T9"/>
                    </a:cxn>
                  </a:cxnLst>
                  <a:rect l="0" t="0" r="r" b="b"/>
                  <a:pathLst>
                    <a:path w="163" h="275">
                      <a:moveTo>
                        <a:pt x="163" y="90"/>
                      </a:moveTo>
                      <a:lnTo>
                        <a:pt x="161" y="275"/>
                      </a:lnTo>
                      <a:lnTo>
                        <a:pt x="0" y="183"/>
                      </a:lnTo>
                      <a:lnTo>
                        <a:pt x="0" y="0"/>
                      </a:lnTo>
                      <a:lnTo>
                        <a:pt x="163" y="90"/>
                      </a:lnTo>
                      <a:close/>
                    </a:path>
                  </a:pathLst>
                </a:custGeom>
                <a:solidFill>
                  <a:srgbClr val="009E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149" name="Freeform 14"/>
                <p:cNvSpPr>
                  <a:spLocks/>
                </p:cNvSpPr>
                <p:nvPr/>
              </p:nvSpPr>
              <p:spPr bwMode="auto">
                <a:xfrm>
                  <a:off x="13137063" y="6333385"/>
                  <a:ext cx="121511" cy="206921"/>
                </a:xfrm>
                <a:custGeom>
                  <a:avLst/>
                  <a:gdLst>
                    <a:gd name="T0" fmla="*/ 2 w 161"/>
                    <a:gd name="T1" fmla="*/ 90 h 275"/>
                    <a:gd name="T2" fmla="*/ 0 w 161"/>
                    <a:gd name="T3" fmla="*/ 275 h 275"/>
                    <a:gd name="T4" fmla="*/ 161 w 161"/>
                    <a:gd name="T5" fmla="*/ 183 h 275"/>
                    <a:gd name="T6" fmla="*/ 161 w 161"/>
                    <a:gd name="T7" fmla="*/ 0 h 275"/>
                    <a:gd name="T8" fmla="*/ 2 w 161"/>
                    <a:gd name="T9" fmla="*/ 90 h 275"/>
                  </a:gdLst>
                  <a:ahLst/>
                  <a:cxnLst>
                    <a:cxn ang="0">
                      <a:pos x="T0" y="T1"/>
                    </a:cxn>
                    <a:cxn ang="0">
                      <a:pos x="T2" y="T3"/>
                    </a:cxn>
                    <a:cxn ang="0">
                      <a:pos x="T4" y="T5"/>
                    </a:cxn>
                    <a:cxn ang="0">
                      <a:pos x="T6" y="T7"/>
                    </a:cxn>
                    <a:cxn ang="0">
                      <a:pos x="T8" y="T9"/>
                    </a:cxn>
                  </a:cxnLst>
                  <a:rect l="0" t="0" r="r" b="b"/>
                  <a:pathLst>
                    <a:path w="161" h="275">
                      <a:moveTo>
                        <a:pt x="2" y="90"/>
                      </a:moveTo>
                      <a:lnTo>
                        <a:pt x="0" y="275"/>
                      </a:lnTo>
                      <a:lnTo>
                        <a:pt x="161" y="183"/>
                      </a:lnTo>
                      <a:lnTo>
                        <a:pt x="161" y="0"/>
                      </a:lnTo>
                      <a:lnTo>
                        <a:pt x="2" y="90"/>
                      </a:lnTo>
                      <a:close/>
                    </a:path>
                  </a:pathLst>
                </a:custGeom>
                <a:solidFill>
                  <a:srgbClr val="0072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150" name="Freeform 15"/>
                <p:cNvSpPr>
                  <a:spLocks/>
                </p:cNvSpPr>
                <p:nvPr/>
              </p:nvSpPr>
              <p:spPr bwMode="auto">
                <a:xfrm>
                  <a:off x="13014672" y="6263824"/>
                  <a:ext cx="243903" cy="139121"/>
                </a:xfrm>
                <a:custGeom>
                  <a:avLst/>
                  <a:gdLst>
                    <a:gd name="T0" fmla="*/ 163 w 322"/>
                    <a:gd name="T1" fmla="*/ 185 h 185"/>
                    <a:gd name="T2" fmla="*/ 0 w 322"/>
                    <a:gd name="T3" fmla="*/ 90 h 185"/>
                    <a:gd name="T4" fmla="*/ 161 w 322"/>
                    <a:gd name="T5" fmla="*/ 0 h 185"/>
                    <a:gd name="T6" fmla="*/ 322 w 322"/>
                    <a:gd name="T7" fmla="*/ 90 h 185"/>
                    <a:gd name="T8" fmla="*/ 163 w 322"/>
                    <a:gd name="T9" fmla="*/ 185 h 185"/>
                  </a:gdLst>
                  <a:ahLst/>
                  <a:cxnLst>
                    <a:cxn ang="0">
                      <a:pos x="T0" y="T1"/>
                    </a:cxn>
                    <a:cxn ang="0">
                      <a:pos x="T2" y="T3"/>
                    </a:cxn>
                    <a:cxn ang="0">
                      <a:pos x="T4" y="T5"/>
                    </a:cxn>
                    <a:cxn ang="0">
                      <a:pos x="T6" y="T7"/>
                    </a:cxn>
                    <a:cxn ang="0">
                      <a:pos x="T8" y="T9"/>
                    </a:cxn>
                  </a:cxnLst>
                  <a:rect l="0" t="0" r="r" b="b"/>
                  <a:pathLst>
                    <a:path w="322" h="185">
                      <a:moveTo>
                        <a:pt x="163" y="185"/>
                      </a:moveTo>
                      <a:lnTo>
                        <a:pt x="0" y="90"/>
                      </a:lnTo>
                      <a:lnTo>
                        <a:pt x="161" y="0"/>
                      </a:lnTo>
                      <a:lnTo>
                        <a:pt x="322" y="90"/>
                      </a:lnTo>
                      <a:lnTo>
                        <a:pt x="163" y="185"/>
                      </a:lnTo>
                      <a:close/>
                    </a:path>
                  </a:pathLst>
                </a:custGeom>
                <a:solidFill>
                  <a:srgbClr val="55D45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grpSp>
          <p:grpSp>
            <p:nvGrpSpPr>
              <p:cNvPr id="287" name="Group 286"/>
              <p:cNvGrpSpPr/>
              <p:nvPr/>
            </p:nvGrpSpPr>
            <p:grpSpPr>
              <a:xfrm>
                <a:off x="10821785" y="2860779"/>
                <a:ext cx="511793" cy="510805"/>
                <a:chOff x="12997613" y="6264976"/>
                <a:chExt cx="456988" cy="456106"/>
              </a:xfrm>
            </p:grpSpPr>
            <p:sp>
              <p:nvSpPr>
                <p:cNvPr id="288" name="Oval 12"/>
                <p:cNvSpPr>
                  <a:spLocks noChangeArrowheads="1"/>
                </p:cNvSpPr>
                <p:nvPr/>
              </p:nvSpPr>
              <p:spPr bwMode="auto">
                <a:xfrm>
                  <a:off x="12997613" y="6264976"/>
                  <a:ext cx="456988" cy="456106"/>
                </a:xfrm>
                <a:prstGeom prst="ellipse">
                  <a:avLst/>
                </a:prstGeom>
                <a:solidFill>
                  <a:srgbClr val="00B294">
                    <a:alpha val="8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89" name="Freeform 13"/>
                <p:cNvSpPr>
                  <a:spLocks/>
                </p:cNvSpPr>
                <p:nvPr/>
              </p:nvSpPr>
              <p:spPr bwMode="auto">
                <a:xfrm>
                  <a:off x="13104157" y="6423474"/>
                  <a:ext cx="123272" cy="206921"/>
                </a:xfrm>
                <a:custGeom>
                  <a:avLst/>
                  <a:gdLst>
                    <a:gd name="T0" fmla="*/ 163 w 163"/>
                    <a:gd name="T1" fmla="*/ 90 h 275"/>
                    <a:gd name="T2" fmla="*/ 161 w 163"/>
                    <a:gd name="T3" fmla="*/ 275 h 275"/>
                    <a:gd name="T4" fmla="*/ 0 w 163"/>
                    <a:gd name="T5" fmla="*/ 183 h 275"/>
                    <a:gd name="T6" fmla="*/ 0 w 163"/>
                    <a:gd name="T7" fmla="*/ 0 h 275"/>
                    <a:gd name="T8" fmla="*/ 163 w 163"/>
                    <a:gd name="T9" fmla="*/ 90 h 275"/>
                  </a:gdLst>
                  <a:ahLst/>
                  <a:cxnLst>
                    <a:cxn ang="0">
                      <a:pos x="T0" y="T1"/>
                    </a:cxn>
                    <a:cxn ang="0">
                      <a:pos x="T2" y="T3"/>
                    </a:cxn>
                    <a:cxn ang="0">
                      <a:pos x="T4" y="T5"/>
                    </a:cxn>
                    <a:cxn ang="0">
                      <a:pos x="T6" y="T7"/>
                    </a:cxn>
                    <a:cxn ang="0">
                      <a:pos x="T8" y="T9"/>
                    </a:cxn>
                  </a:cxnLst>
                  <a:rect l="0" t="0" r="r" b="b"/>
                  <a:pathLst>
                    <a:path w="163" h="275">
                      <a:moveTo>
                        <a:pt x="163" y="90"/>
                      </a:moveTo>
                      <a:lnTo>
                        <a:pt x="161" y="275"/>
                      </a:lnTo>
                      <a:lnTo>
                        <a:pt x="0" y="183"/>
                      </a:lnTo>
                      <a:lnTo>
                        <a:pt x="0" y="0"/>
                      </a:lnTo>
                      <a:lnTo>
                        <a:pt x="163" y="90"/>
                      </a:lnTo>
                      <a:close/>
                    </a:path>
                  </a:pathLst>
                </a:custGeom>
                <a:solidFill>
                  <a:srgbClr val="009E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90" name="Freeform 14"/>
                <p:cNvSpPr>
                  <a:spLocks/>
                </p:cNvSpPr>
                <p:nvPr/>
              </p:nvSpPr>
              <p:spPr bwMode="auto">
                <a:xfrm>
                  <a:off x="13226548" y="6423474"/>
                  <a:ext cx="121511" cy="206921"/>
                </a:xfrm>
                <a:custGeom>
                  <a:avLst/>
                  <a:gdLst>
                    <a:gd name="T0" fmla="*/ 2 w 161"/>
                    <a:gd name="T1" fmla="*/ 90 h 275"/>
                    <a:gd name="T2" fmla="*/ 0 w 161"/>
                    <a:gd name="T3" fmla="*/ 275 h 275"/>
                    <a:gd name="T4" fmla="*/ 161 w 161"/>
                    <a:gd name="T5" fmla="*/ 183 h 275"/>
                    <a:gd name="T6" fmla="*/ 161 w 161"/>
                    <a:gd name="T7" fmla="*/ 0 h 275"/>
                    <a:gd name="T8" fmla="*/ 2 w 161"/>
                    <a:gd name="T9" fmla="*/ 90 h 275"/>
                  </a:gdLst>
                  <a:ahLst/>
                  <a:cxnLst>
                    <a:cxn ang="0">
                      <a:pos x="T0" y="T1"/>
                    </a:cxn>
                    <a:cxn ang="0">
                      <a:pos x="T2" y="T3"/>
                    </a:cxn>
                    <a:cxn ang="0">
                      <a:pos x="T4" y="T5"/>
                    </a:cxn>
                    <a:cxn ang="0">
                      <a:pos x="T6" y="T7"/>
                    </a:cxn>
                    <a:cxn ang="0">
                      <a:pos x="T8" y="T9"/>
                    </a:cxn>
                  </a:cxnLst>
                  <a:rect l="0" t="0" r="r" b="b"/>
                  <a:pathLst>
                    <a:path w="161" h="275">
                      <a:moveTo>
                        <a:pt x="2" y="90"/>
                      </a:moveTo>
                      <a:lnTo>
                        <a:pt x="0" y="275"/>
                      </a:lnTo>
                      <a:lnTo>
                        <a:pt x="161" y="183"/>
                      </a:lnTo>
                      <a:lnTo>
                        <a:pt x="161" y="0"/>
                      </a:lnTo>
                      <a:lnTo>
                        <a:pt x="2" y="90"/>
                      </a:lnTo>
                      <a:close/>
                    </a:path>
                  </a:pathLst>
                </a:custGeom>
                <a:solidFill>
                  <a:srgbClr val="0072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91" name="Freeform 15"/>
                <p:cNvSpPr>
                  <a:spLocks/>
                </p:cNvSpPr>
                <p:nvPr/>
              </p:nvSpPr>
              <p:spPr bwMode="auto">
                <a:xfrm>
                  <a:off x="13104157" y="6353913"/>
                  <a:ext cx="243903" cy="139121"/>
                </a:xfrm>
                <a:custGeom>
                  <a:avLst/>
                  <a:gdLst>
                    <a:gd name="T0" fmla="*/ 163 w 322"/>
                    <a:gd name="T1" fmla="*/ 185 h 185"/>
                    <a:gd name="T2" fmla="*/ 0 w 322"/>
                    <a:gd name="T3" fmla="*/ 90 h 185"/>
                    <a:gd name="T4" fmla="*/ 161 w 322"/>
                    <a:gd name="T5" fmla="*/ 0 h 185"/>
                    <a:gd name="T6" fmla="*/ 322 w 322"/>
                    <a:gd name="T7" fmla="*/ 90 h 185"/>
                    <a:gd name="T8" fmla="*/ 163 w 322"/>
                    <a:gd name="T9" fmla="*/ 185 h 185"/>
                  </a:gdLst>
                  <a:ahLst/>
                  <a:cxnLst>
                    <a:cxn ang="0">
                      <a:pos x="T0" y="T1"/>
                    </a:cxn>
                    <a:cxn ang="0">
                      <a:pos x="T2" y="T3"/>
                    </a:cxn>
                    <a:cxn ang="0">
                      <a:pos x="T4" y="T5"/>
                    </a:cxn>
                    <a:cxn ang="0">
                      <a:pos x="T6" y="T7"/>
                    </a:cxn>
                    <a:cxn ang="0">
                      <a:pos x="T8" y="T9"/>
                    </a:cxn>
                  </a:cxnLst>
                  <a:rect l="0" t="0" r="r" b="b"/>
                  <a:pathLst>
                    <a:path w="322" h="185">
                      <a:moveTo>
                        <a:pt x="163" y="185"/>
                      </a:moveTo>
                      <a:lnTo>
                        <a:pt x="0" y="90"/>
                      </a:lnTo>
                      <a:lnTo>
                        <a:pt x="161" y="0"/>
                      </a:lnTo>
                      <a:lnTo>
                        <a:pt x="322" y="90"/>
                      </a:lnTo>
                      <a:lnTo>
                        <a:pt x="163" y="185"/>
                      </a:lnTo>
                      <a:close/>
                    </a:path>
                  </a:pathLst>
                </a:custGeom>
                <a:solidFill>
                  <a:srgbClr val="55D45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grpSp>
          <p:grpSp>
            <p:nvGrpSpPr>
              <p:cNvPr id="292" name="Group 291"/>
              <p:cNvGrpSpPr/>
              <p:nvPr/>
            </p:nvGrpSpPr>
            <p:grpSpPr>
              <a:xfrm>
                <a:off x="10454633" y="2215550"/>
                <a:ext cx="660034" cy="660031"/>
                <a:chOff x="13614635" y="6174652"/>
                <a:chExt cx="456987" cy="456987"/>
              </a:xfrm>
            </p:grpSpPr>
            <p:sp>
              <p:nvSpPr>
                <p:cNvPr id="293" name="Oval 7"/>
                <p:cNvSpPr>
                  <a:spLocks noChangeArrowheads="1"/>
                </p:cNvSpPr>
                <p:nvPr/>
              </p:nvSpPr>
              <p:spPr bwMode="auto">
                <a:xfrm>
                  <a:off x="13614635" y="6174652"/>
                  <a:ext cx="456987" cy="456987"/>
                </a:xfrm>
                <a:prstGeom prst="ellipse">
                  <a:avLst/>
                </a:prstGeom>
                <a:solidFill>
                  <a:srgbClr val="FFB900">
                    <a:alpha val="8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94" name="Freeform 8"/>
                <p:cNvSpPr>
                  <a:spLocks/>
                </p:cNvSpPr>
                <p:nvPr/>
              </p:nvSpPr>
              <p:spPr bwMode="auto">
                <a:xfrm>
                  <a:off x="13721177" y="6333144"/>
                  <a:ext cx="122392" cy="20868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close/>
                    </a:path>
                  </a:pathLst>
                </a:custGeom>
                <a:solidFill>
                  <a:srgbClr val="FF8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95" name="Freeform 9"/>
                <p:cNvSpPr>
                  <a:spLocks/>
                </p:cNvSpPr>
                <p:nvPr/>
              </p:nvSpPr>
              <p:spPr bwMode="auto">
                <a:xfrm>
                  <a:off x="13721177" y="6333144"/>
                  <a:ext cx="122392" cy="20868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96" name="Freeform 10"/>
                <p:cNvSpPr>
                  <a:spLocks/>
                </p:cNvSpPr>
                <p:nvPr/>
              </p:nvSpPr>
              <p:spPr bwMode="auto">
                <a:xfrm>
                  <a:off x="13843569" y="6333144"/>
                  <a:ext cx="121511" cy="208682"/>
                </a:xfrm>
                <a:custGeom>
                  <a:avLst/>
                  <a:gdLst>
                    <a:gd name="T0" fmla="*/ 0 w 230"/>
                    <a:gd name="T1" fmla="*/ 132 h 395"/>
                    <a:gd name="T2" fmla="*/ 0 w 230"/>
                    <a:gd name="T3" fmla="*/ 395 h 395"/>
                    <a:gd name="T4" fmla="*/ 230 w 230"/>
                    <a:gd name="T5" fmla="*/ 262 h 395"/>
                    <a:gd name="T6" fmla="*/ 230 w 230"/>
                    <a:gd name="T7" fmla="*/ 0 h 395"/>
                    <a:gd name="T8" fmla="*/ 0 w 230"/>
                    <a:gd name="T9" fmla="*/ 132 h 395"/>
                  </a:gdLst>
                  <a:ahLst/>
                  <a:cxnLst>
                    <a:cxn ang="0">
                      <a:pos x="T0" y="T1"/>
                    </a:cxn>
                    <a:cxn ang="0">
                      <a:pos x="T2" y="T3"/>
                    </a:cxn>
                    <a:cxn ang="0">
                      <a:pos x="T4" y="T5"/>
                    </a:cxn>
                    <a:cxn ang="0">
                      <a:pos x="T6" y="T7"/>
                    </a:cxn>
                    <a:cxn ang="0">
                      <a:pos x="T8" y="T9"/>
                    </a:cxn>
                  </a:cxnLst>
                  <a:rect l="0" t="0" r="r" b="b"/>
                  <a:pathLst>
                    <a:path w="230" h="395">
                      <a:moveTo>
                        <a:pt x="0" y="132"/>
                      </a:moveTo>
                      <a:lnTo>
                        <a:pt x="0" y="395"/>
                      </a:lnTo>
                      <a:lnTo>
                        <a:pt x="230" y="262"/>
                      </a:lnTo>
                      <a:lnTo>
                        <a:pt x="230" y="0"/>
                      </a:lnTo>
                      <a:lnTo>
                        <a:pt x="0" y="132"/>
                      </a:lnTo>
                      <a:close/>
                    </a:path>
                  </a:pathLst>
                </a:custGeom>
                <a:solidFill>
                  <a:srgbClr val="EB3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97" name="Freeform 11"/>
                <p:cNvSpPr>
                  <a:spLocks/>
                </p:cNvSpPr>
                <p:nvPr/>
              </p:nvSpPr>
              <p:spPr bwMode="auto">
                <a:xfrm>
                  <a:off x="13722058" y="6263583"/>
                  <a:ext cx="243022" cy="140002"/>
                </a:xfrm>
                <a:custGeom>
                  <a:avLst/>
                  <a:gdLst>
                    <a:gd name="T0" fmla="*/ 230 w 460"/>
                    <a:gd name="T1" fmla="*/ 265 h 265"/>
                    <a:gd name="T2" fmla="*/ 0 w 460"/>
                    <a:gd name="T3" fmla="*/ 130 h 265"/>
                    <a:gd name="T4" fmla="*/ 228 w 460"/>
                    <a:gd name="T5" fmla="*/ 0 h 265"/>
                    <a:gd name="T6" fmla="*/ 460 w 460"/>
                    <a:gd name="T7" fmla="*/ 130 h 265"/>
                    <a:gd name="T8" fmla="*/ 230 w 460"/>
                    <a:gd name="T9" fmla="*/ 265 h 265"/>
                  </a:gdLst>
                  <a:ahLst/>
                  <a:cxnLst>
                    <a:cxn ang="0">
                      <a:pos x="T0" y="T1"/>
                    </a:cxn>
                    <a:cxn ang="0">
                      <a:pos x="T2" y="T3"/>
                    </a:cxn>
                    <a:cxn ang="0">
                      <a:pos x="T4" y="T5"/>
                    </a:cxn>
                    <a:cxn ang="0">
                      <a:pos x="T6" y="T7"/>
                    </a:cxn>
                    <a:cxn ang="0">
                      <a:pos x="T8" y="T9"/>
                    </a:cxn>
                  </a:cxnLst>
                  <a:rect l="0" t="0" r="r" b="b"/>
                  <a:pathLst>
                    <a:path w="460" h="265">
                      <a:moveTo>
                        <a:pt x="230" y="265"/>
                      </a:moveTo>
                      <a:lnTo>
                        <a:pt x="0" y="130"/>
                      </a:lnTo>
                      <a:lnTo>
                        <a:pt x="228" y="0"/>
                      </a:lnTo>
                      <a:lnTo>
                        <a:pt x="460" y="130"/>
                      </a:lnTo>
                      <a:lnTo>
                        <a:pt x="230" y="265"/>
                      </a:lnTo>
                      <a:close/>
                    </a:path>
                  </a:pathLst>
                </a:custGeom>
                <a:solidFill>
                  <a:srgbClr val="FCD1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grpSp>
          <p:grpSp>
            <p:nvGrpSpPr>
              <p:cNvPr id="299" name="Group 7"/>
              <p:cNvGrpSpPr>
                <a:grpSpLocks/>
              </p:cNvGrpSpPr>
              <p:nvPr/>
            </p:nvGrpSpPr>
            <p:grpSpPr bwMode="auto">
              <a:xfrm>
                <a:off x="10909468" y="1959773"/>
                <a:ext cx="510800" cy="510658"/>
                <a:chOff x="5873289" y="2477014"/>
                <a:chExt cx="1305953" cy="1315159"/>
              </a:xfrm>
            </p:grpSpPr>
            <p:sp>
              <p:nvSpPr>
                <p:cNvPr id="312" name="Freeform 16"/>
                <p:cNvSpPr>
                  <a:spLocks/>
                </p:cNvSpPr>
                <p:nvPr/>
              </p:nvSpPr>
              <p:spPr bwMode="auto">
                <a:xfrm>
                  <a:off x="5874461" y="2477826"/>
                  <a:ext cx="1304514" cy="1314071"/>
                </a:xfrm>
                <a:prstGeom prst="ellipse">
                  <a:avLst/>
                </a:prstGeom>
                <a:solidFill>
                  <a:srgbClr val="5364B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313" name="Freeform 19"/>
                <p:cNvSpPr>
                  <a:spLocks/>
                </p:cNvSpPr>
                <p:nvPr/>
              </p:nvSpPr>
              <p:spPr bwMode="auto">
                <a:xfrm>
                  <a:off x="6179183" y="2934453"/>
                  <a:ext cx="350054" cy="598689"/>
                </a:xfrm>
                <a:custGeom>
                  <a:avLst/>
                  <a:gdLst>
                    <a:gd name="T0" fmla="*/ 304 w 304"/>
                    <a:gd name="T1" fmla="*/ 173 h 521"/>
                    <a:gd name="T2" fmla="*/ 304 w 304"/>
                    <a:gd name="T3" fmla="*/ 521 h 521"/>
                    <a:gd name="T4" fmla="*/ 0 w 304"/>
                    <a:gd name="T5" fmla="*/ 346 h 521"/>
                    <a:gd name="T6" fmla="*/ 0 w 304"/>
                    <a:gd name="T7" fmla="*/ 0 h 521"/>
                    <a:gd name="T8" fmla="*/ 304 w 304"/>
                    <a:gd name="T9" fmla="*/ 173 h 521"/>
                  </a:gdLst>
                  <a:ahLst/>
                  <a:cxnLst>
                    <a:cxn ang="0">
                      <a:pos x="T0" y="T1"/>
                    </a:cxn>
                    <a:cxn ang="0">
                      <a:pos x="T2" y="T3"/>
                    </a:cxn>
                    <a:cxn ang="0">
                      <a:pos x="T4" y="T5"/>
                    </a:cxn>
                    <a:cxn ang="0">
                      <a:pos x="T6" y="T7"/>
                    </a:cxn>
                    <a:cxn ang="0">
                      <a:pos x="T8" y="T9"/>
                    </a:cxn>
                  </a:cxnLst>
                  <a:rect l="0" t="0" r="r" b="b"/>
                  <a:pathLst>
                    <a:path w="304" h="521">
                      <a:moveTo>
                        <a:pt x="304" y="173"/>
                      </a:moveTo>
                      <a:lnTo>
                        <a:pt x="304" y="521"/>
                      </a:lnTo>
                      <a:lnTo>
                        <a:pt x="0" y="346"/>
                      </a:lnTo>
                      <a:lnTo>
                        <a:pt x="0" y="0"/>
                      </a:lnTo>
                      <a:lnTo>
                        <a:pt x="304" y="173"/>
                      </a:lnTo>
                      <a:close/>
                    </a:path>
                  </a:pathLst>
                </a:custGeom>
                <a:solidFill>
                  <a:srgbClr val="68217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314" name="Freeform 20"/>
                <p:cNvSpPr>
                  <a:spLocks/>
                </p:cNvSpPr>
                <p:nvPr/>
              </p:nvSpPr>
              <p:spPr bwMode="auto">
                <a:xfrm>
                  <a:off x="6529237" y="2934453"/>
                  <a:ext cx="347535" cy="598689"/>
                </a:xfrm>
                <a:custGeom>
                  <a:avLst/>
                  <a:gdLst>
                    <a:gd name="T0" fmla="*/ 0 w 303"/>
                    <a:gd name="T1" fmla="*/ 173 h 521"/>
                    <a:gd name="T2" fmla="*/ 0 w 303"/>
                    <a:gd name="T3" fmla="*/ 521 h 521"/>
                    <a:gd name="T4" fmla="*/ 303 w 303"/>
                    <a:gd name="T5" fmla="*/ 346 h 521"/>
                    <a:gd name="T6" fmla="*/ 303 w 303"/>
                    <a:gd name="T7" fmla="*/ 0 h 521"/>
                    <a:gd name="T8" fmla="*/ 0 w 303"/>
                    <a:gd name="T9" fmla="*/ 173 h 521"/>
                  </a:gdLst>
                  <a:ahLst/>
                  <a:cxnLst>
                    <a:cxn ang="0">
                      <a:pos x="T0" y="T1"/>
                    </a:cxn>
                    <a:cxn ang="0">
                      <a:pos x="T2" y="T3"/>
                    </a:cxn>
                    <a:cxn ang="0">
                      <a:pos x="T4" y="T5"/>
                    </a:cxn>
                    <a:cxn ang="0">
                      <a:pos x="T6" y="T7"/>
                    </a:cxn>
                    <a:cxn ang="0">
                      <a:pos x="T8" y="T9"/>
                    </a:cxn>
                  </a:cxnLst>
                  <a:rect l="0" t="0" r="r" b="b"/>
                  <a:pathLst>
                    <a:path w="303" h="521">
                      <a:moveTo>
                        <a:pt x="0" y="173"/>
                      </a:moveTo>
                      <a:lnTo>
                        <a:pt x="0" y="521"/>
                      </a:lnTo>
                      <a:lnTo>
                        <a:pt x="303" y="346"/>
                      </a:lnTo>
                      <a:lnTo>
                        <a:pt x="303" y="0"/>
                      </a:lnTo>
                      <a:lnTo>
                        <a:pt x="0" y="173"/>
                      </a:lnTo>
                      <a:close/>
                    </a:path>
                  </a:pathLst>
                </a:custGeom>
                <a:solidFill>
                  <a:srgbClr val="44235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315" name="Freeform 21"/>
                <p:cNvSpPr>
                  <a:spLocks/>
                </p:cNvSpPr>
                <p:nvPr/>
              </p:nvSpPr>
              <p:spPr bwMode="auto">
                <a:xfrm>
                  <a:off x="6179183" y="2734043"/>
                  <a:ext cx="697588" cy="398281"/>
                </a:xfrm>
                <a:custGeom>
                  <a:avLst/>
                  <a:gdLst>
                    <a:gd name="T0" fmla="*/ 304 w 607"/>
                    <a:gd name="T1" fmla="*/ 348 h 348"/>
                    <a:gd name="T2" fmla="*/ 0 w 607"/>
                    <a:gd name="T3" fmla="*/ 171 h 348"/>
                    <a:gd name="T4" fmla="*/ 304 w 607"/>
                    <a:gd name="T5" fmla="*/ 0 h 348"/>
                    <a:gd name="T6" fmla="*/ 607 w 607"/>
                    <a:gd name="T7" fmla="*/ 171 h 348"/>
                    <a:gd name="T8" fmla="*/ 304 w 607"/>
                    <a:gd name="T9" fmla="*/ 348 h 348"/>
                  </a:gdLst>
                  <a:ahLst/>
                  <a:cxnLst>
                    <a:cxn ang="0">
                      <a:pos x="T0" y="T1"/>
                    </a:cxn>
                    <a:cxn ang="0">
                      <a:pos x="T2" y="T3"/>
                    </a:cxn>
                    <a:cxn ang="0">
                      <a:pos x="T4" y="T5"/>
                    </a:cxn>
                    <a:cxn ang="0">
                      <a:pos x="T6" y="T7"/>
                    </a:cxn>
                    <a:cxn ang="0">
                      <a:pos x="T8" y="T9"/>
                    </a:cxn>
                  </a:cxnLst>
                  <a:rect l="0" t="0" r="r" b="b"/>
                  <a:pathLst>
                    <a:path w="607" h="348">
                      <a:moveTo>
                        <a:pt x="304" y="348"/>
                      </a:moveTo>
                      <a:lnTo>
                        <a:pt x="0" y="171"/>
                      </a:lnTo>
                      <a:lnTo>
                        <a:pt x="304" y="0"/>
                      </a:lnTo>
                      <a:lnTo>
                        <a:pt x="607" y="171"/>
                      </a:lnTo>
                      <a:lnTo>
                        <a:pt x="304" y="348"/>
                      </a:lnTo>
                      <a:close/>
                    </a:path>
                  </a:pathLst>
                </a:custGeom>
                <a:solidFill>
                  <a:srgbClr val="9B4F9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grpSp>
          <p:grpSp>
            <p:nvGrpSpPr>
              <p:cNvPr id="316" name="Group 7"/>
              <p:cNvGrpSpPr>
                <a:grpSpLocks/>
              </p:cNvGrpSpPr>
              <p:nvPr/>
            </p:nvGrpSpPr>
            <p:grpSpPr bwMode="auto">
              <a:xfrm>
                <a:off x="10119414" y="2912481"/>
                <a:ext cx="572217" cy="572057"/>
                <a:chOff x="5873289" y="2477014"/>
                <a:chExt cx="1305953" cy="1315159"/>
              </a:xfrm>
            </p:grpSpPr>
            <p:sp>
              <p:nvSpPr>
                <p:cNvPr id="317" name="Freeform 16"/>
                <p:cNvSpPr>
                  <a:spLocks/>
                </p:cNvSpPr>
                <p:nvPr/>
              </p:nvSpPr>
              <p:spPr bwMode="auto">
                <a:xfrm>
                  <a:off x="5874461" y="2477826"/>
                  <a:ext cx="1304514" cy="1314071"/>
                </a:xfrm>
                <a:prstGeom prst="ellipse">
                  <a:avLst/>
                </a:prstGeom>
                <a:solidFill>
                  <a:srgbClr val="5364B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318" name="Freeform 19"/>
                <p:cNvSpPr>
                  <a:spLocks/>
                </p:cNvSpPr>
                <p:nvPr/>
              </p:nvSpPr>
              <p:spPr bwMode="auto">
                <a:xfrm>
                  <a:off x="6179183" y="2934453"/>
                  <a:ext cx="350054" cy="598689"/>
                </a:xfrm>
                <a:custGeom>
                  <a:avLst/>
                  <a:gdLst>
                    <a:gd name="T0" fmla="*/ 304 w 304"/>
                    <a:gd name="T1" fmla="*/ 173 h 521"/>
                    <a:gd name="T2" fmla="*/ 304 w 304"/>
                    <a:gd name="T3" fmla="*/ 521 h 521"/>
                    <a:gd name="T4" fmla="*/ 0 w 304"/>
                    <a:gd name="T5" fmla="*/ 346 h 521"/>
                    <a:gd name="T6" fmla="*/ 0 w 304"/>
                    <a:gd name="T7" fmla="*/ 0 h 521"/>
                    <a:gd name="T8" fmla="*/ 304 w 304"/>
                    <a:gd name="T9" fmla="*/ 173 h 521"/>
                  </a:gdLst>
                  <a:ahLst/>
                  <a:cxnLst>
                    <a:cxn ang="0">
                      <a:pos x="T0" y="T1"/>
                    </a:cxn>
                    <a:cxn ang="0">
                      <a:pos x="T2" y="T3"/>
                    </a:cxn>
                    <a:cxn ang="0">
                      <a:pos x="T4" y="T5"/>
                    </a:cxn>
                    <a:cxn ang="0">
                      <a:pos x="T6" y="T7"/>
                    </a:cxn>
                    <a:cxn ang="0">
                      <a:pos x="T8" y="T9"/>
                    </a:cxn>
                  </a:cxnLst>
                  <a:rect l="0" t="0" r="r" b="b"/>
                  <a:pathLst>
                    <a:path w="304" h="521">
                      <a:moveTo>
                        <a:pt x="304" y="173"/>
                      </a:moveTo>
                      <a:lnTo>
                        <a:pt x="304" y="521"/>
                      </a:lnTo>
                      <a:lnTo>
                        <a:pt x="0" y="346"/>
                      </a:lnTo>
                      <a:lnTo>
                        <a:pt x="0" y="0"/>
                      </a:lnTo>
                      <a:lnTo>
                        <a:pt x="304" y="173"/>
                      </a:lnTo>
                      <a:close/>
                    </a:path>
                  </a:pathLst>
                </a:custGeom>
                <a:solidFill>
                  <a:srgbClr val="68217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319" name="Freeform 20"/>
                <p:cNvSpPr>
                  <a:spLocks/>
                </p:cNvSpPr>
                <p:nvPr/>
              </p:nvSpPr>
              <p:spPr bwMode="auto">
                <a:xfrm>
                  <a:off x="6529237" y="2934453"/>
                  <a:ext cx="347535" cy="598689"/>
                </a:xfrm>
                <a:custGeom>
                  <a:avLst/>
                  <a:gdLst>
                    <a:gd name="T0" fmla="*/ 0 w 303"/>
                    <a:gd name="T1" fmla="*/ 173 h 521"/>
                    <a:gd name="T2" fmla="*/ 0 w 303"/>
                    <a:gd name="T3" fmla="*/ 521 h 521"/>
                    <a:gd name="T4" fmla="*/ 303 w 303"/>
                    <a:gd name="T5" fmla="*/ 346 h 521"/>
                    <a:gd name="T6" fmla="*/ 303 w 303"/>
                    <a:gd name="T7" fmla="*/ 0 h 521"/>
                    <a:gd name="T8" fmla="*/ 0 w 303"/>
                    <a:gd name="T9" fmla="*/ 173 h 521"/>
                  </a:gdLst>
                  <a:ahLst/>
                  <a:cxnLst>
                    <a:cxn ang="0">
                      <a:pos x="T0" y="T1"/>
                    </a:cxn>
                    <a:cxn ang="0">
                      <a:pos x="T2" y="T3"/>
                    </a:cxn>
                    <a:cxn ang="0">
                      <a:pos x="T4" y="T5"/>
                    </a:cxn>
                    <a:cxn ang="0">
                      <a:pos x="T6" y="T7"/>
                    </a:cxn>
                    <a:cxn ang="0">
                      <a:pos x="T8" y="T9"/>
                    </a:cxn>
                  </a:cxnLst>
                  <a:rect l="0" t="0" r="r" b="b"/>
                  <a:pathLst>
                    <a:path w="303" h="521">
                      <a:moveTo>
                        <a:pt x="0" y="173"/>
                      </a:moveTo>
                      <a:lnTo>
                        <a:pt x="0" y="521"/>
                      </a:lnTo>
                      <a:lnTo>
                        <a:pt x="303" y="346"/>
                      </a:lnTo>
                      <a:lnTo>
                        <a:pt x="303" y="0"/>
                      </a:lnTo>
                      <a:lnTo>
                        <a:pt x="0" y="173"/>
                      </a:lnTo>
                      <a:close/>
                    </a:path>
                  </a:pathLst>
                </a:custGeom>
                <a:solidFill>
                  <a:srgbClr val="44235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320" name="Freeform 21"/>
                <p:cNvSpPr>
                  <a:spLocks/>
                </p:cNvSpPr>
                <p:nvPr/>
              </p:nvSpPr>
              <p:spPr bwMode="auto">
                <a:xfrm>
                  <a:off x="6179183" y="2734043"/>
                  <a:ext cx="697588" cy="398281"/>
                </a:xfrm>
                <a:custGeom>
                  <a:avLst/>
                  <a:gdLst>
                    <a:gd name="T0" fmla="*/ 304 w 607"/>
                    <a:gd name="T1" fmla="*/ 348 h 348"/>
                    <a:gd name="T2" fmla="*/ 0 w 607"/>
                    <a:gd name="T3" fmla="*/ 171 h 348"/>
                    <a:gd name="T4" fmla="*/ 304 w 607"/>
                    <a:gd name="T5" fmla="*/ 0 h 348"/>
                    <a:gd name="T6" fmla="*/ 607 w 607"/>
                    <a:gd name="T7" fmla="*/ 171 h 348"/>
                    <a:gd name="T8" fmla="*/ 304 w 607"/>
                    <a:gd name="T9" fmla="*/ 348 h 348"/>
                  </a:gdLst>
                  <a:ahLst/>
                  <a:cxnLst>
                    <a:cxn ang="0">
                      <a:pos x="T0" y="T1"/>
                    </a:cxn>
                    <a:cxn ang="0">
                      <a:pos x="T2" y="T3"/>
                    </a:cxn>
                    <a:cxn ang="0">
                      <a:pos x="T4" y="T5"/>
                    </a:cxn>
                    <a:cxn ang="0">
                      <a:pos x="T6" y="T7"/>
                    </a:cxn>
                    <a:cxn ang="0">
                      <a:pos x="T8" y="T9"/>
                    </a:cxn>
                  </a:cxnLst>
                  <a:rect l="0" t="0" r="r" b="b"/>
                  <a:pathLst>
                    <a:path w="607" h="348">
                      <a:moveTo>
                        <a:pt x="304" y="348"/>
                      </a:moveTo>
                      <a:lnTo>
                        <a:pt x="0" y="171"/>
                      </a:lnTo>
                      <a:lnTo>
                        <a:pt x="304" y="0"/>
                      </a:lnTo>
                      <a:lnTo>
                        <a:pt x="607" y="171"/>
                      </a:lnTo>
                      <a:lnTo>
                        <a:pt x="304" y="348"/>
                      </a:lnTo>
                      <a:close/>
                    </a:path>
                  </a:pathLst>
                </a:custGeom>
                <a:solidFill>
                  <a:srgbClr val="9B4F9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grpSp>
          <p:grpSp>
            <p:nvGrpSpPr>
              <p:cNvPr id="331" name="Group 330"/>
              <p:cNvGrpSpPr/>
              <p:nvPr/>
            </p:nvGrpSpPr>
            <p:grpSpPr>
              <a:xfrm>
                <a:off x="9673563" y="2526268"/>
                <a:ext cx="441321" cy="441319"/>
                <a:chOff x="13614635" y="6174652"/>
                <a:chExt cx="456987" cy="456987"/>
              </a:xfrm>
            </p:grpSpPr>
            <p:sp>
              <p:nvSpPr>
                <p:cNvPr id="332" name="Oval 7"/>
                <p:cNvSpPr>
                  <a:spLocks noChangeArrowheads="1"/>
                </p:cNvSpPr>
                <p:nvPr/>
              </p:nvSpPr>
              <p:spPr bwMode="auto">
                <a:xfrm>
                  <a:off x="13614635" y="6174652"/>
                  <a:ext cx="456987" cy="456987"/>
                </a:xfrm>
                <a:prstGeom prst="ellipse">
                  <a:avLst/>
                </a:prstGeom>
                <a:solidFill>
                  <a:srgbClr val="FFB900">
                    <a:alpha val="8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333" name="Freeform 8"/>
                <p:cNvSpPr>
                  <a:spLocks/>
                </p:cNvSpPr>
                <p:nvPr/>
              </p:nvSpPr>
              <p:spPr bwMode="auto">
                <a:xfrm>
                  <a:off x="13721177" y="6333144"/>
                  <a:ext cx="122392" cy="20868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close/>
                    </a:path>
                  </a:pathLst>
                </a:custGeom>
                <a:solidFill>
                  <a:srgbClr val="FF8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334" name="Freeform 9"/>
                <p:cNvSpPr>
                  <a:spLocks/>
                </p:cNvSpPr>
                <p:nvPr/>
              </p:nvSpPr>
              <p:spPr bwMode="auto">
                <a:xfrm>
                  <a:off x="13721177" y="6333144"/>
                  <a:ext cx="122392" cy="20868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335" name="Freeform 10"/>
                <p:cNvSpPr>
                  <a:spLocks/>
                </p:cNvSpPr>
                <p:nvPr/>
              </p:nvSpPr>
              <p:spPr bwMode="auto">
                <a:xfrm>
                  <a:off x="13843569" y="6333144"/>
                  <a:ext cx="121511" cy="208682"/>
                </a:xfrm>
                <a:custGeom>
                  <a:avLst/>
                  <a:gdLst>
                    <a:gd name="T0" fmla="*/ 0 w 230"/>
                    <a:gd name="T1" fmla="*/ 132 h 395"/>
                    <a:gd name="T2" fmla="*/ 0 w 230"/>
                    <a:gd name="T3" fmla="*/ 395 h 395"/>
                    <a:gd name="T4" fmla="*/ 230 w 230"/>
                    <a:gd name="T5" fmla="*/ 262 h 395"/>
                    <a:gd name="T6" fmla="*/ 230 w 230"/>
                    <a:gd name="T7" fmla="*/ 0 h 395"/>
                    <a:gd name="T8" fmla="*/ 0 w 230"/>
                    <a:gd name="T9" fmla="*/ 132 h 395"/>
                  </a:gdLst>
                  <a:ahLst/>
                  <a:cxnLst>
                    <a:cxn ang="0">
                      <a:pos x="T0" y="T1"/>
                    </a:cxn>
                    <a:cxn ang="0">
                      <a:pos x="T2" y="T3"/>
                    </a:cxn>
                    <a:cxn ang="0">
                      <a:pos x="T4" y="T5"/>
                    </a:cxn>
                    <a:cxn ang="0">
                      <a:pos x="T6" y="T7"/>
                    </a:cxn>
                    <a:cxn ang="0">
                      <a:pos x="T8" y="T9"/>
                    </a:cxn>
                  </a:cxnLst>
                  <a:rect l="0" t="0" r="r" b="b"/>
                  <a:pathLst>
                    <a:path w="230" h="395">
                      <a:moveTo>
                        <a:pt x="0" y="132"/>
                      </a:moveTo>
                      <a:lnTo>
                        <a:pt x="0" y="395"/>
                      </a:lnTo>
                      <a:lnTo>
                        <a:pt x="230" y="262"/>
                      </a:lnTo>
                      <a:lnTo>
                        <a:pt x="230" y="0"/>
                      </a:lnTo>
                      <a:lnTo>
                        <a:pt x="0" y="132"/>
                      </a:lnTo>
                      <a:close/>
                    </a:path>
                  </a:pathLst>
                </a:custGeom>
                <a:solidFill>
                  <a:srgbClr val="EB3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336" name="Freeform 11"/>
                <p:cNvSpPr>
                  <a:spLocks/>
                </p:cNvSpPr>
                <p:nvPr/>
              </p:nvSpPr>
              <p:spPr bwMode="auto">
                <a:xfrm>
                  <a:off x="13722058" y="6263583"/>
                  <a:ext cx="243022" cy="140002"/>
                </a:xfrm>
                <a:custGeom>
                  <a:avLst/>
                  <a:gdLst>
                    <a:gd name="T0" fmla="*/ 230 w 460"/>
                    <a:gd name="T1" fmla="*/ 265 h 265"/>
                    <a:gd name="T2" fmla="*/ 0 w 460"/>
                    <a:gd name="T3" fmla="*/ 130 h 265"/>
                    <a:gd name="T4" fmla="*/ 228 w 460"/>
                    <a:gd name="T5" fmla="*/ 0 h 265"/>
                    <a:gd name="T6" fmla="*/ 460 w 460"/>
                    <a:gd name="T7" fmla="*/ 130 h 265"/>
                    <a:gd name="T8" fmla="*/ 230 w 460"/>
                    <a:gd name="T9" fmla="*/ 265 h 265"/>
                  </a:gdLst>
                  <a:ahLst/>
                  <a:cxnLst>
                    <a:cxn ang="0">
                      <a:pos x="T0" y="T1"/>
                    </a:cxn>
                    <a:cxn ang="0">
                      <a:pos x="T2" y="T3"/>
                    </a:cxn>
                    <a:cxn ang="0">
                      <a:pos x="T4" y="T5"/>
                    </a:cxn>
                    <a:cxn ang="0">
                      <a:pos x="T6" y="T7"/>
                    </a:cxn>
                    <a:cxn ang="0">
                      <a:pos x="T8" y="T9"/>
                    </a:cxn>
                  </a:cxnLst>
                  <a:rect l="0" t="0" r="r" b="b"/>
                  <a:pathLst>
                    <a:path w="460" h="265">
                      <a:moveTo>
                        <a:pt x="230" y="265"/>
                      </a:moveTo>
                      <a:lnTo>
                        <a:pt x="0" y="130"/>
                      </a:lnTo>
                      <a:lnTo>
                        <a:pt x="228" y="0"/>
                      </a:lnTo>
                      <a:lnTo>
                        <a:pt x="460" y="130"/>
                      </a:lnTo>
                      <a:lnTo>
                        <a:pt x="230" y="265"/>
                      </a:lnTo>
                      <a:close/>
                    </a:path>
                  </a:pathLst>
                </a:custGeom>
                <a:solidFill>
                  <a:srgbClr val="FCD1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grpSp>
        </p:grpSp>
      </p:grpSp>
      <p:grpSp>
        <p:nvGrpSpPr>
          <p:cNvPr id="9" name="Group 8"/>
          <p:cNvGrpSpPr/>
          <p:nvPr/>
        </p:nvGrpSpPr>
        <p:grpSpPr>
          <a:xfrm>
            <a:off x="3546643" y="1769985"/>
            <a:ext cx="1753753" cy="2863600"/>
            <a:chOff x="3546264" y="1769740"/>
            <a:chExt cx="1754002" cy="2864006"/>
          </a:xfrm>
        </p:grpSpPr>
        <p:sp>
          <p:nvSpPr>
            <p:cNvPr id="119" name="Rectangle 118"/>
            <p:cNvSpPr/>
            <p:nvPr/>
          </p:nvSpPr>
          <p:spPr bwMode="auto">
            <a:xfrm>
              <a:off x="3546264" y="1769740"/>
              <a:ext cx="1754002" cy="286400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5" tIns="182845" rIns="0" bIns="46627"/>
            <a:lstStyle/>
            <a:p>
              <a:pPr marL="0" marR="0" lvl="0" indent="0" algn="l" defTabSz="932205"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505050"/>
                  </a:solidFill>
                  <a:effectLst/>
                  <a:uLnTx/>
                  <a:uFillTx/>
                  <a:latin typeface="Segoe UI Light"/>
                  <a:ea typeface="+mn-ea"/>
                  <a:cs typeface="+mn-cs"/>
                </a:rPr>
                <a:t>Simple connection</a:t>
              </a:r>
            </a:p>
          </p:txBody>
        </p:sp>
        <p:grpSp>
          <p:nvGrpSpPr>
            <p:cNvPr id="8" name="Group 7"/>
            <p:cNvGrpSpPr/>
            <p:nvPr/>
          </p:nvGrpSpPr>
          <p:grpSpPr>
            <a:xfrm>
              <a:off x="3823347" y="3091711"/>
              <a:ext cx="1225479" cy="1281986"/>
              <a:chOff x="3823347" y="3091711"/>
              <a:chExt cx="1225479" cy="1281986"/>
            </a:xfrm>
          </p:grpSpPr>
          <p:sp>
            <p:nvSpPr>
              <p:cNvPr id="278" name="Freeform 31"/>
              <p:cNvSpPr>
                <a:spLocks noEditPoints="1"/>
              </p:cNvSpPr>
              <p:nvPr/>
            </p:nvSpPr>
            <p:spPr bwMode="auto">
              <a:xfrm rot="900000">
                <a:off x="4042038" y="3717351"/>
                <a:ext cx="788096" cy="656346"/>
              </a:xfrm>
              <a:custGeom>
                <a:avLst/>
                <a:gdLst>
                  <a:gd name="T0" fmla="*/ 1019 w 2056"/>
                  <a:gd name="T1" fmla="*/ 1507 h 1713"/>
                  <a:gd name="T2" fmla="*/ 943 w 2056"/>
                  <a:gd name="T3" fmla="*/ 1501 h 1713"/>
                  <a:gd name="T4" fmla="*/ 878 w 2056"/>
                  <a:gd name="T5" fmla="*/ 1489 h 1713"/>
                  <a:gd name="T6" fmla="*/ 819 w 2056"/>
                  <a:gd name="T7" fmla="*/ 1472 h 1713"/>
                  <a:gd name="T8" fmla="*/ 766 w 2056"/>
                  <a:gd name="T9" fmla="*/ 1454 h 1713"/>
                  <a:gd name="T10" fmla="*/ 713 w 2056"/>
                  <a:gd name="T11" fmla="*/ 1430 h 1713"/>
                  <a:gd name="T12" fmla="*/ 566 w 2056"/>
                  <a:gd name="T13" fmla="*/ 1313 h 1713"/>
                  <a:gd name="T14" fmla="*/ 518 w 2056"/>
                  <a:gd name="T15" fmla="*/ 1260 h 1713"/>
                  <a:gd name="T16" fmla="*/ 548 w 2056"/>
                  <a:gd name="T17" fmla="*/ 859 h 1713"/>
                  <a:gd name="T18" fmla="*/ 0 w 2056"/>
                  <a:gd name="T19" fmla="*/ 859 h 1713"/>
                  <a:gd name="T20" fmla="*/ 318 w 2056"/>
                  <a:gd name="T21" fmla="*/ 1342 h 1713"/>
                  <a:gd name="T22" fmla="*/ 353 w 2056"/>
                  <a:gd name="T23" fmla="*/ 1389 h 1713"/>
                  <a:gd name="T24" fmla="*/ 418 w 2056"/>
                  <a:gd name="T25" fmla="*/ 1460 h 1713"/>
                  <a:gd name="T26" fmla="*/ 613 w 2056"/>
                  <a:gd name="T27" fmla="*/ 1607 h 1713"/>
                  <a:gd name="T28" fmla="*/ 683 w 2056"/>
                  <a:gd name="T29" fmla="*/ 1642 h 1713"/>
                  <a:gd name="T30" fmla="*/ 754 w 2056"/>
                  <a:gd name="T31" fmla="*/ 1666 h 1713"/>
                  <a:gd name="T32" fmla="*/ 831 w 2056"/>
                  <a:gd name="T33" fmla="*/ 1690 h 1713"/>
                  <a:gd name="T34" fmla="*/ 878 w 2056"/>
                  <a:gd name="T35" fmla="*/ 1701 h 1713"/>
                  <a:gd name="T36" fmla="*/ 943 w 2056"/>
                  <a:gd name="T37" fmla="*/ 1707 h 1713"/>
                  <a:gd name="T38" fmla="*/ 1520 w 2056"/>
                  <a:gd name="T39" fmla="*/ 1560 h 1713"/>
                  <a:gd name="T40" fmla="*/ 1396 w 2056"/>
                  <a:gd name="T41" fmla="*/ 1389 h 1713"/>
                  <a:gd name="T42" fmla="*/ 1732 w 2056"/>
                  <a:gd name="T43" fmla="*/ 371 h 1713"/>
                  <a:gd name="T44" fmla="*/ 1691 w 2056"/>
                  <a:gd name="T45" fmla="*/ 318 h 1713"/>
                  <a:gd name="T46" fmla="*/ 1367 w 2056"/>
                  <a:gd name="T47" fmla="*/ 70 h 1713"/>
                  <a:gd name="T48" fmla="*/ 1296 w 2056"/>
                  <a:gd name="T49" fmla="*/ 47 h 1713"/>
                  <a:gd name="T50" fmla="*/ 1220 w 2056"/>
                  <a:gd name="T51" fmla="*/ 23 h 1713"/>
                  <a:gd name="T52" fmla="*/ 1172 w 2056"/>
                  <a:gd name="T53" fmla="*/ 11 h 1713"/>
                  <a:gd name="T54" fmla="*/ 1108 w 2056"/>
                  <a:gd name="T55" fmla="*/ 5 h 1713"/>
                  <a:gd name="T56" fmla="*/ 1025 w 2056"/>
                  <a:gd name="T57" fmla="*/ 0 h 1713"/>
                  <a:gd name="T58" fmla="*/ 536 w 2056"/>
                  <a:gd name="T59" fmla="*/ 159 h 1713"/>
                  <a:gd name="T60" fmla="*/ 654 w 2056"/>
                  <a:gd name="T61" fmla="*/ 323 h 1713"/>
                  <a:gd name="T62" fmla="*/ 1090 w 2056"/>
                  <a:gd name="T63" fmla="*/ 212 h 1713"/>
                  <a:gd name="T64" fmla="*/ 1149 w 2056"/>
                  <a:gd name="T65" fmla="*/ 217 h 1713"/>
                  <a:gd name="T66" fmla="*/ 1214 w 2056"/>
                  <a:gd name="T67" fmla="*/ 235 h 1713"/>
                  <a:gd name="T68" fmla="*/ 1278 w 2056"/>
                  <a:gd name="T69" fmla="*/ 259 h 1713"/>
                  <a:gd name="T70" fmla="*/ 1526 w 2056"/>
                  <a:gd name="T71" fmla="*/ 441 h 1713"/>
                  <a:gd name="T72" fmla="*/ 1679 w 2056"/>
                  <a:gd name="T73" fmla="*/ 859 h 1713"/>
                  <a:gd name="T74" fmla="*/ 1779 w 2056"/>
                  <a:gd name="T75" fmla="*/ 1266 h 1713"/>
                  <a:gd name="T76" fmla="*/ 1885 w 2056"/>
                  <a:gd name="T77" fmla="*/ 859 h 1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56" h="1713">
                    <a:moveTo>
                      <a:pt x="1396" y="1389"/>
                    </a:moveTo>
                    <a:cubicBezTo>
                      <a:pt x="1284" y="1472"/>
                      <a:pt x="1155" y="1507"/>
                      <a:pt x="1019" y="1507"/>
                    </a:cubicBezTo>
                    <a:cubicBezTo>
                      <a:pt x="1001" y="1507"/>
                      <a:pt x="984" y="1507"/>
                      <a:pt x="966" y="1507"/>
                    </a:cubicBezTo>
                    <a:cubicBezTo>
                      <a:pt x="960" y="1501"/>
                      <a:pt x="948" y="1501"/>
                      <a:pt x="943" y="1501"/>
                    </a:cubicBezTo>
                    <a:cubicBezTo>
                      <a:pt x="931" y="1501"/>
                      <a:pt x="913" y="1495"/>
                      <a:pt x="901" y="1495"/>
                    </a:cubicBezTo>
                    <a:cubicBezTo>
                      <a:pt x="895" y="1495"/>
                      <a:pt x="884" y="1489"/>
                      <a:pt x="878" y="1489"/>
                    </a:cubicBezTo>
                    <a:cubicBezTo>
                      <a:pt x="866" y="1489"/>
                      <a:pt x="848" y="1483"/>
                      <a:pt x="836" y="1478"/>
                    </a:cubicBezTo>
                    <a:cubicBezTo>
                      <a:pt x="831" y="1478"/>
                      <a:pt x="825" y="1478"/>
                      <a:pt x="819" y="1472"/>
                    </a:cubicBezTo>
                    <a:cubicBezTo>
                      <a:pt x="807" y="1466"/>
                      <a:pt x="789" y="1466"/>
                      <a:pt x="778" y="1460"/>
                    </a:cubicBezTo>
                    <a:cubicBezTo>
                      <a:pt x="772" y="1454"/>
                      <a:pt x="772" y="1454"/>
                      <a:pt x="766" y="1454"/>
                    </a:cubicBezTo>
                    <a:cubicBezTo>
                      <a:pt x="748" y="1448"/>
                      <a:pt x="730" y="1436"/>
                      <a:pt x="719" y="1430"/>
                    </a:cubicBezTo>
                    <a:cubicBezTo>
                      <a:pt x="713" y="1430"/>
                      <a:pt x="713" y="1430"/>
                      <a:pt x="713" y="1430"/>
                    </a:cubicBezTo>
                    <a:cubicBezTo>
                      <a:pt x="660" y="1395"/>
                      <a:pt x="607" y="1360"/>
                      <a:pt x="566" y="1319"/>
                    </a:cubicBezTo>
                    <a:cubicBezTo>
                      <a:pt x="566" y="1313"/>
                      <a:pt x="566" y="1313"/>
                      <a:pt x="566" y="1313"/>
                    </a:cubicBezTo>
                    <a:cubicBezTo>
                      <a:pt x="548" y="1301"/>
                      <a:pt x="536" y="1289"/>
                      <a:pt x="524" y="1271"/>
                    </a:cubicBezTo>
                    <a:cubicBezTo>
                      <a:pt x="524" y="1271"/>
                      <a:pt x="518" y="1266"/>
                      <a:pt x="518" y="1260"/>
                    </a:cubicBezTo>
                    <a:cubicBezTo>
                      <a:pt x="430" y="1154"/>
                      <a:pt x="377" y="1012"/>
                      <a:pt x="377" y="859"/>
                    </a:cubicBezTo>
                    <a:cubicBezTo>
                      <a:pt x="548" y="859"/>
                      <a:pt x="548" y="859"/>
                      <a:pt x="548" y="859"/>
                    </a:cubicBezTo>
                    <a:cubicBezTo>
                      <a:pt x="271" y="447"/>
                      <a:pt x="271" y="447"/>
                      <a:pt x="271" y="447"/>
                    </a:cubicBezTo>
                    <a:cubicBezTo>
                      <a:pt x="0" y="859"/>
                      <a:pt x="0" y="859"/>
                      <a:pt x="0" y="859"/>
                    </a:cubicBezTo>
                    <a:cubicBezTo>
                      <a:pt x="171" y="859"/>
                      <a:pt x="171" y="859"/>
                      <a:pt x="171" y="859"/>
                    </a:cubicBezTo>
                    <a:cubicBezTo>
                      <a:pt x="171" y="1036"/>
                      <a:pt x="224" y="1207"/>
                      <a:pt x="318" y="1342"/>
                    </a:cubicBezTo>
                    <a:cubicBezTo>
                      <a:pt x="324" y="1342"/>
                      <a:pt x="324" y="1348"/>
                      <a:pt x="324" y="1348"/>
                    </a:cubicBezTo>
                    <a:cubicBezTo>
                      <a:pt x="336" y="1360"/>
                      <a:pt x="348" y="1377"/>
                      <a:pt x="353" y="1389"/>
                    </a:cubicBezTo>
                    <a:cubicBezTo>
                      <a:pt x="359" y="1395"/>
                      <a:pt x="365" y="1401"/>
                      <a:pt x="365" y="1401"/>
                    </a:cubicBezTo>
                    <a:cubicBezTo>
                      <a:pt x="383" y="1425"/>
                      <a:pt x="400" y="1442"/>
                      <a:pt x="418" y="1460"/>
                    </a:cubicBezTo>
                    <a:cubicBezTo>
                      <a:pt x="418" y="1460"/>
                      <a:pt x="418" y="1460"/>
                      <a:pt x="424" y="1466"/>
                    </a:cubicBezTo>
                    <a:cubicBezTo>
                      <a:pt x="477" y="1519"/>
                      <a:pt x="542" y="1566"/>
                      <a:pt x="613" y="1607"/>
                    </a:cubicBezTo>
                    <a:cubicBezTo>
                      <a:pt x="613" y="1607"/>
                      <a:pt x="619" y="1607"/>
                      <a:pt x="619" y="1613"/>
                    </a:cubicBezTo>
                    <a:cubicBezTo>
                      <a:pt x="642" y="1619"/>
                      <a:pt x="660" y="1631"/>
                      <a:pt x="683" y="1642"/>
                    </a:cubicBezTo>
                    <a:cubicBezTo>
                      <a:pt x="689" y="1642"/>
                      <a:pt x="689" y="1642"/>
                      <a:pt x="695" y="1648"/>
                    </a:cubicBezTo>
                    <a:cubicBezTo>
                      <a:pt x="713" y="1654"/>
                      <a:pt x="736" y="1660"/>
                      <a:pt x="754" y="1666"/>
                    </a:cubicBezTo>
                    <a:cubicBezTo>
                      <a:pt x="760" y="1672"/>
                      <a:pt x="772" y="1672"/>
                      <a:pt x="778" y="1678"/>
                    </a:cubicBezTo>
                    <a:cubicBezTo>
                      <a:pt x="795" y="1684"/>
                      <a:pt x="813" y="1684"/>
                      <a:pt x="831" y="1690"/>
                    </a:cubicBezTo>
                    <a:cubicBezTo>
                      <a:pt x="842" y="1690"/>
                      <a:pt x="854" y="1695"/>
                      <a:pt x="860" y="1695"/>
                    </a:cubicBezTo>
                    <a:cubicBezTo>
                      <a:pt x="866" y="1695"/>
                      <a:pt x="872" y="1701"/>
                      <a:pt x="878" y="1701"/>
                    </a:cubicBezTo>
                    <a:cubicBezTo>
                      <a:pt x="895" y="1701"/>
                      <a:pt x="907" y="1707"/>
                      <a:pt x="925" y="1707"/>
                    </a:cubicBezTo>
                    <a:cubicBezTo>
                      <a:pt x="931" y="1707"/>
                      <a:pt x="937" y="1707"/>
                      <a:pt x="943" y="1707"/>
                    </a:cubicBezTo>
                    <a:cubicBezTo>
                      <a:pt x="972" y="1713"/>
                      <a:pt x="1001" y="1713"/>
                      <a:pt x="1025" y="1713"/>
                    </a:cubicBezTo>
                    <a:cubicBezTo>
                      <a:pt x="1202" y="1713"/>
                      <a:pt x="1373" y="1660"/>
                      <a:pt x="1520" y="1560"/>
                    </a:cubicBezTo>
                    <a:cubicBezTo>
                      <a:pt x="1561" y="1525"/>
                      <a:pt x="1573" y="1460"/>
                      <a:pt x="1544" y="1413"/>
                    </a:cubicBezTo>
                    <a:cubicBezTo>
                      <a:pt x="1508" y="1366"/>
                      <a:pt x="1443" y="1360"/>
                      <a:pt x="1396" y="1389"/>
                    </a:cubicBezTo>
                    <a:close/>
                    <a:moveTo>
                      <a:pt x="1885" y="859"/>
                    </a:moveTo>
                    <a:cubicBezTo>
                      <a:pt x="1879" y="677"/>
                      <a:pt x="1826" y="512"/>
                      <a:pt x="1732" y="371"/>
                    </a:cubicBezTo>
                    <a:cubicBezTo>
                      <a:pt x="1732" y="371"/>
                      <a:pt x="1726" y="371"/>
                      <a:pt x="1726" y="365"/>
                    </a:cubicBezTo>
                    <a:cubicBezTo>
                      <a:pt x="1714" y="347"/>
                      <a:pt x="1703" y="335"/>
                      <a:pt x="1691" y="318"/>
                    </a:cubicBezTo>
                    <a:cubicBezTo>
                      <a:pt x="1685" y="312"/>
                      <a:pt x="1685" y="312"/>
                      <a:pt x="1685" y="312"/>
                    </a:cubicBezTo>
                    <a:cubicBezTo>
                      <a:pt x="1597" y="206"/>
                      <a:pt x="1490" y="123"/>
                      <a:pt x="1367" y="70"/>
                    </a:cubicBezTo>
                    <a:cubicBezTo>
                      <a:pt x="1361" y="70"/>
                      <a:pt x="1361" y="70"/>
                      <a:pt x="1355" y="64"/>
                    </a:cubicBezTo>
                    <a:cubicBezTo>
                      <a:pt x="1337" y="59"/>
                      <a:pt x="1314" y="53"/>
                      <a:pt x="1296" y="47"/>
                    </a:cubicBezTo>
                    <a:cubicBezTo>
                      <a:pt x="1290" y="41"/>
                      <a:pt x="1278" y="41"/>
                      <a:pt x="1272" y="35"/>
                    </a:cubicBezTo>
                    <a:cubicBezTo>
                      <a:pt x="1255" y="35"/>
                      <a:pt x="1237" y="29"/>
                      <a:pt x="1220" y="23"/>
                    </a:cubicBezTo>
                    <a:cubicBezTo>
                      <a:pt x="1208" y="23"/>
                      <a:pt x="1202" y="17"/>
                      <a:pt x="1190" y="17"/>
                    </a:cubicBezTo>
                    <a:cubicBezTo>
                      <a:pt x="1184" y="17"/>
                      <a:pt x="1178" y="17"/>
                      <a:pt x="1172" y="11"/>
                    </a:cubicBezTo>
                    <a:cubicBezTo>
                      <a:pt x="1161" y="11"/>
                      <a:pt x="1149" y="11"/>
                      <a:pt x="1131" y="11"/>
                    </a:cubicBezTo>
                    <a:cubicBezTo>
                      <a:pt x="1125" y="5"/>
                      <a:pt x="1113" y="5"/>
                      <a:pt x="1108" y="5"/>
                    </a:cubicBezTo>
                    <a:cubicBezTo>
                      <a:pt x="1084" y="5"/>
                      <a:pt x="1060" y="0"/>
                      <a:pt x="1037" y="0"/>
                    </a:cubicBezTo>
                    <a:cubicBezTo>
                      <a:pt x="1031" y="0"/>
                      <a:pt x="1031" y="0"/>
                      <a:pt x="1025" y="0"/>
                    </a:cubicBezTo>
                    <a:cubicBezTo>
                      <a:pt x="1025" y="0"/>
                      <a:pt x="1025" y="0"/>
                      <a:pt x="1025" y="0"/>
                    </a:cubicBezTo>
                    <a:cubicBezTo>
                      <a:pt x="848" y="0"/>
                      <a:pt x="677" y="53"/>
                      <a:pt x="536" y="159"/>
                    </a:cubicBezTo>
                    <a:cubicBezTo>
                      <a:pt x="489" y="188"/>
                      <a:pt x="477" y="253"/>
                      <a:pt x="507" y="300"/>
                    </a:cubicBezTo>
                    <a:cubicBezTo>
                      <a:pt x="542" y="347"/>
                      <a:pt x="607" y="359"/>
                      <a:pt x="654" y="323"/>
                    </a:cubicBezTo>
                    <a:cubicBezTo>
                      <a:pt x="766" y="247"/>
                      <a:pt x="895" y="206"/>
                      <a:pt x="1031" y="206"/>
                    </a:cubicBezTo>
                    <a:cubicBezTo>
                      <a:pt x="1049" y="206"/>
                      <a:pt x="1066" y="206"/>
                      <a:pt x="1090" y="212"/>
                    </a:cubicBezTo>
                    <a:cubicBezTo>
                      <a:pt x="1096" y="212"/>
                      <a:pt x="1102" y="212"/>
                      <a:pt x="1108" y="212"/>
                    </a:cubicBezTo>
                    <a:cubicBezTo>
                      <a:pt x="1119" y="212"/>
                      <a:pt x="1137" y="217"/>
                      <a:pt x="1149" y="217"/>
                    </a:cubicBezTo>
                    <a:cubicBezTo>
                      <a:pt x="1155" y="217"/>
                      <a:pt x="1166" y="223"/>
                      <a:pt x="1172" y="223"/>
                    </a:cubicBezTo>
                    <a:cubicBezTo>
                      <a:pt x="1184" y="229"/>
                      <a:pt x="1202" y="229"/>
                      <a:pt x="1214" y="235"/>
                    </a:cubicBezTo>
                    <a:cubicBezTo>
                      <a:pt x="1220" y="235"/>
                      <a:pt x="1225" y="235"/>
                      <a:pt x="1231" y="241"/>
                    </a:cubicBezTo>
                    <a:cubicBezTo>
                      <a:pt x="1243" y="247"/>
                      <a:pt x="1261" y="253"/>
                      <a:pt x="1278" y="259"/>
                    </a:cubicBezTo>
                    <a:cubicBezTo>
                      <a:pt x="1278" y="259"/>
                      <a:pt x="1278" y="259"/>
                      <a:pt x="1284" y="259"/>
                    </a:cubicBezTo>
                    <a:cubicBezTo>
                      <a:pt x="1379" y="300"/>
                      <a:pt x="1461" y="365"/>
                      <a:pt x="1526" y="441"/>
                    </a:cubicBezTo>
                    <a:cubicBezTo>
                      <a:pt x="1526" y="447"/>
                      <a:pt x="1526" y="447"/>
                      <a:pt x="1526" y="447"/>
                    </a:cubicBezTo>
                    <a:cubicBezTo>
                      <a:pt x="1620" y="559"/>
                      <a:pt x="1679" y="700"/>
                      <a:pt x="1679" y="859"/>
                    </a:cubicBezTo>
                    <a:cubicBezTo>
                      <a:pt x="1502" y="859"/>
                      <a:pt x="1502" y="859"/>
                      <a:pt x="1502" y="859"/>
                    </a:cubicBezTo>
                    <a:cubicBezTo>
                      <a:pt x="1779" y="1266"/>
                      <a:pt x="1779" y="1266"/>
                      <a:pt x="1779" y="1266"/>
                    </a:cubicBezTo>
                    <a:cubicBezTo>
                      <a:pt x="2056" y="859"/>
                      <a:pt x="2056" y="859"/>
                      <a:pt x="2056" y="859"/>
                    </a:cubicBezTo>
                    <a:cubicBezTo>
                      <a:pt x="1885" y="859"/>
                      <a:pt x="1885" y="859"/>
                      <a:pt x="1885" y="859"/>
                    </a:cubicBezTo>
                    <a:cubicBezTo>
                      <a:pt x="1885" y="859"/>
                      <a:pt x="1885" y="859"/>
                      <a:pt x="1885" y="859"/>
                    </a:cubicBezTo>
                    <a:close/>
                  </a:path>
                </a:pathLst>
              </a:custGeom>
              <a:solidFill>
                <a:schemeClr val="bg1">
                  <a:lumMod val="50000"/>
                </a:schemeClr>
              </a:solidFill>
              <a:ln>
                <a:noFill/>
              </a:ln>
            </p:spPr>
            <p:txBody>
              <a:bodyPr vert="horz" wrap="square" lIns="91427" tIns="45713" rIns="91427" bIns="45713" numCol="1" anchor="t" anchorCtr="0" compatLnSpc="1">
                <a:prstTxWarp prst="textNoShape">
                  <a:avLst/>
                </a:prstTxWarp>
              </a:bodyPr>
              <a:lstStyle/>
              <a:p>
                <a:pPr marL="0" marR="0" lvl="0" indent="0" algn="l" defTabSz="9323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grpSp>
            <p:nvGrpSpPr>
              <p:cNvPr id="338" name="Group 337"/>
              <p:cNvGrpSpPr/>
              <p:nvPr/>
            </p:nvGrpSpPr>
            <p:grpSpPr>
              <a:xfrm>
                <a:off x="3823347" y="3091711"/>
                <a:ext cx="1225479" cy="378265"/>
                <a:chOff x="8854342" y="3656746"/>
                <a:chExt cx="665520" cy="205424"/>
              </a:xfrm>
              <a:solidFill>
                <a:srgbClr val="7F7F7F"/>
              </a:solidFill>
            </p:grpSpPr>
            <p:sp>
              <p:nvSpPr>
                <p:cNvPr id="339" name="Freeform 131"/>
                <p:cNvSpPr>
                  <a:spLocks/>
                </p:cNvSpPr>
                <p:nvPr/>
              </p:nvSpPr>
              <p:spPr bwMode="black">
                <a:xfrm>
                  <a:off x="9220413" y="3660251"/>
                  <a:ext cx="299449" cy="192102"/>
                </a:xfrm>
                <a:custGeom>
                  <a:avLst/>
                  <a:gdLst>
                    <a:gd name="T0" fmla="*/ 427 w 427"/>
                    <a:gd name="T1" fmla="*/ 123 h 274"/>
                    <a:gd name="T2" fmla="*/ 312 w 427"/>
                    <a:gd name="T3" fmla="*/ 123 h 274"/>
                    <a:gd name="T4" fmla="*/ 312 w 427"/>
                    <a:gd name="T5" fmla="*/ 0 h 274"/>
                    <a:gd name="T6" fmla="*/ 253 w 427"/>
                    <a:gd name="T7" fmla="*/ 0 h 274"/>
                    <a:gd name="T8" fmla="*/ 253 w 427"/>
                    <a:gd name="T9" fmla="*/ 23 h 274"/>
                    <a:gd name="T10" fmla="*/ 118 w 427"/>
                    <a:gd name="T11" fmla="*/ 23 h 274"/>
                    <a:gd name="T12" fmla="*/ 118 w 427"/>
                    <a:gd name="T13" fmla="*/ 68 h 274"/>
                    <a:gd name="T14" fmla="*/ 0 w 427"/>
                    <a:gd name="T15" fmla="*/ 68 h 274"/>
                    <a:gd name="T16" fmla="*/ 0 w 427"/>
                    <a:gd name="T17" fmla="*/ 99 h 274"/>
                    <a:gd name="T18" fmla="*/ 118 w 427"/>
                    <a:gd name="T19" fmla="*/ 99 h 274"/>
                    <a:gd name="T20" fmla="*/ 118 w 427"/>
                    <a:gd name="T21" fmla="*/ 175 h 274"/>
                    <a:gd name="T22" fmla="*/ 0 w 427"/>
                    <a:gd name="T23" fmla="*/ 175 h 274"/>
                    <a:gd name="T24" fmla="*/ 0 w 427"/>
                    <a:gd name="T25" fmla="*/ 208 h 274"/>
                    <a:gd name="T26" fmla="*/ 118 w 427"/>
                    <a:gd name="T27" fmla="*/ 208 h 274"/>
                    <a:gd name="T28" fmla="*/ 118 w 427"/>
                    <a:gd name="T29" fmla="*/ 250 h 274"/>
                    <a:gd name="T30" fmla="*/ 253 w 427"/>
                    <a:gd name="T31" fmla="*/ 250 h 274"/>
                    <a:gd name="T32" fmla="*/ 253 w 427"/>
                    <a:gd name="T33" fmla="*/ 274 h 274"/>
                    <a:gd name="T34" fmla="*/ 312 w 427"/>
                    <a:gd name="T35" fmla="*/ 274 h 274"/>
                    <a:gd name="T36" fmla="*/ 312 w 427"/>
                    <a:gd name="T37" fmla="*/ 160 h 274"/>
                    <a:gd name="T38" fmla="*/ 427 w 427"/>
                    <a:gd name="T39" fmla="*/ 160 h 274"/>
                    <a:gd name="T40" fmla="*/ 427 w 427"/>
                    <a:gd name="T41" fmla="*/ 12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7" h="274">
                      <a:moveTo>
                        <a:pt x="427" y="123"/>
                      </a:moveTo>
                      <a:lnTo>
                        <a:pt x="312" y="123"/>
                      </a:lnTo>
                      <a:lnTo>
                        <a:pt x="312" y="0"/>
                      </a:lnTo>
                      <a:lnTo>
                        <a:pt x="253" y="0"/>
                      </a:lnTo>
                      <a:lnTo>
                        <a:pt x="253" y="23"/>
                      </a:lnTo>
                      <a:lnTo>
                        <a:pt x="118" y="23"/>
                      </a:lnTo>
                      <a:lnTo>
                        <a:pt x="118" y="68"/>
                      </a:lnTo>
                      <a:lnTo>
                        <a:pt x="0" y="68"/>
                      </a:lnTo>
                      <a:lnTo>
                        <a:pt x="0" y="99"/>
                      </a:lnTo>
                      <a:lnTo>
                        <a:pt x="118" y="99"/>
                      </a:lnTo>
                      <a:lnTo>
                        <a:pt x="118" y="175"/>
                      </a:lnTo>
                      <a:lnTo>
                        <a:pt x="0" y="175"/>
                      </a:lnTo>
                      <a:lnTo>
                        <a:pt x="0" y="208"/>
                      </a:lnTo>
                      <a:lnTo>
                        <a:pt x="118" y="208"/>
                      </a:lnTo>
                      <a:lnTo>
                        <a:pt x="118" y="250"/>
                      </a:lnTo>
                      <a:lnTo>
                        <a:pt x="253" y="250"/>
                      </a:lnTo>
                      <a:lnTo>
                        <a:pt x="253" y="274"/>
                      </a:lnTo>
                      <a:lnTo>
                        <a:pt x="312" y="274"/>
                      </a:lnTo>
                      <a:lnTo>
                        <a:pt x="312" y="160"/>
                      </a:lnTo>
                      <a:lnTo>
                        <a:pt x="427" y="160"/>
                      </a:lnTo>
                      <a:lnTo>
                        <a:pt x="427" y="123"/>
                      </a:lnTo>
                      <a:close/>
                    </a:path>
                  </a:pathLst>
                </a:custGeom>
                <a:solidFill>
                  <a:schemeClr val="bg1">
                    <a:lumMod val="65000"/>
                  </a:schemeClr>
                </a:solidFill>
                <a:ln>
                  <a:noFill/>
                </a:ln>
              </p:spPr>
              <p:txBody>
                <a:bodyPr vert="horz" wrap="square" lIns="82293" tIns="41147" rIns="82293" bIns="41147"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599"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340" name="Freeform 132"/>
                <p:cNvSpPr>
                  <a:spLocks/>
                </p:cNvSpPr>
                <p:nvPr/>
              </p:nvSpPr>
              <p:spPr bwMode="black">
                <a:xfrm>
                  <a:off x="8854342" y="3656746"/>
                  <a:ext cx="307865" cy="205424"/>
                </a:xfrm>
                <a:custGeom>
                  <a:avLst/>
                  <a:gdLst>
                    <a:gd name="T0" fmla="*/ 156 w 439"/>
                    <a:gd name="T1" fmla="*/ 0 h 293"/>
                    <a:gd name="T2" fmla="*/ 113 w 439"/>
                    <a:gd name="T3" fmla="*/ 57 h 293"/>
                    <a:gd name="T4" fmla="*/ 111 w 439"/>
                    <a:gd name="T5" fmla="*/ 57 h 293"/>
                    <a:gd name="T6" fmla="*/ 111 w 439"/>
                    <a:gd name="T7" fmla="*/ 59 h 293"/>
                    <a:gd name="T8" fmla="*/ 111 w 439"/>
                    <a:gd name="T9" fmla="*/ 61 h 293"/>
                    <a:gd name="T10" fmla="*/ 111 w 439"/>
                    <a:gd name="T11" fmla="*/ 61 h 293"/>
                    <a:gd name="T12" fmla="*/ 111 w 439"/>
                    <a:gd name="T13" fmla="*/ 123 h 293"/>
                    <a:gd name="T14" fmla="*/ 0 w 439"/>
                    <a:gd name="T15" fmla="*/ 123 h 293"/>
                    <a:gd name="T16" fmla="*/ 0 w 439"/>
                    <a:gd name="T17" fmla="*/ 161 h 293"/>
                    <a:gd name="T18" fmla="*/ 111 w 439"/>
                    <a:gd name="T19" fmla="*/ 161 h 293"/>
                    <a:gd name="T20" fmla="*/ 111 w 439"/>
                    <a:gd name="T21" fmla="*/ 234 h 293"/>
                    <a:gd name="T22" fmla="*/ 111 w 439"/>
                    <a:gd name="T23" fmla="*/ 234 h 293"/>
                    <a:gd name="T24" fmla="*/ 111 w 439"/>
                    <a:gd name="T25" fmla="*/ 234 h 293"/>
                    <a:gd name="T26" fmla="*/ 111 w 439"/>
                    <a:gd name="T27" fmla="*/ 239 h 293"/>
                    <a:gd name="T28" fmla="*/ 115 w 439"/>
                    <a:gd name="T29" fmla="*/ 239 h 293"/>
                    <a:gd name="T30" fmla="*/ 156 w 439"/>
                    <a:gd name="T31" fmla="*/ 293 h 293"/>
                    <a:gd name="T32" fmla="*/ 439 w 439"/>
                    <a:gd name="T33" fmla="*/ 293 h 293"/>
                    <a:gd name="T34" fmla="*/ 437 w 439"/>
                    <a:gd name="T35" fmla="*/ 239 h 293"/>
                    <a:gd name="T36" fmla="*/ 437 w 439"/>
                    <a:gd name="T37" fmla="*/ 239 h 293"/>
                    <a:gd name="T38" fmla="*/ 437 w 439"/>
                    <a:gd name="T39" fmla="*/ 57 h 293"/>
                    <a:gd name="T40" fmla="*/ 437 w 439"/>
                    <a:gd name="T41" fmla="*/ 57 h 293"/>
                    <a:gd name="T42" fmla="*/ 439 w 439"/>
                    <a:gd name="T43" fmla="*/ 0 h 293"/>
                    <a:gd name="T44" fmla="*/ 156 w 439"/>
                    <a:gd name="T45"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9" h="293">
                      <a:moveTo>
                        <a:pt x="156" y="0"/>
                      </a:moveTo>
                      <a:lnTo>
                        <a:pt x="113" y="57"/>
                      </a:lnTo>
                      <a:lnTo>
                        <a:pt x="111" y="57"/>
                      </a:lnTo>
                      <a:lnTo>
                        <a:pt x="111" y="59"/>
                      </a:lnTo>
                      <a:lnTo>
                        <a:pt x="111" y="61"/>
                      </a:lnTo>
                      <a:lnTo>
                        <a:pt x="111" y="61"/>
                      </a:lnTo>
                      <a:lnTo>
                        <a:pt x="111" y="123"/>
                      </a:lnTo>
                      <a:lnTo>
                        <a:pt x="0" y="123"/>
                      </a:lnTo>
                      <a:lnTo>
                        <a:pt x="0" y="161"/>
                      </a:lnTo>
                      <a:lnTo>
                        <a:pt x="111" y="161"/>
                      </a:lnTo>
                      <a:lnTo>
                        <a:pt x="111" y="234"/>
                      </a:lnTo>
                      <a:lnTo>
                        <a:pt x="111" y="234"/>
                      </a:lnTo>
                      <a:lnTo>
                        <a:pt x="111" y="234"/>
                      </a:lnTo>
                      <a:lnTo>
                        <a:pt x="111" y="239"/>
                      </a:lnTo>
                      <a:lnTo>
                        <a:pt x="115" y="239"/>
                      </a:lnTo>
                      <a:lnTo>
                        <a:pt x="156" y="293"/>
                      </a:lnTo>
                      <a:lnTo>
                        <a:pt x="439" y="293"/>
                      </a:lnTo>
                      <a:lnTo>
                        <a:pt x="437" y="239"/>
                      </a:lnTo>
                      <a:lnTo>
                        <a:pt x="437" y="239"/>
                      </a:lnTo>
                      <a:lnTo>
                        <a:pt x="437" y="57"/>
                      </a:lnTo>
                      <a:lnTo>
                        <a:pt x="437" y="57"/>
                      </a:lnTo>
                      <a:lnTo>
                        <a:pt x="439" y="0"/>
                      </a:lnTo>
                      <a:lnTo>
                        <a:pt x="156" y="0"/>
                      </a:lnTo>
                      <a:close/>
                    </a:path>
                  </a:pathLst>
                </a:custGeom>
                <a:grpFill/>
                <a:ln>
                  <a:noFill/>
                </a:ln>
              </p:spPr>
              <p:txBody>
                <a:bodyPr vert="horz" wrap="square" lIns="82293" tIns="41147" rIns="82293" bIns="41147"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599" b="0" i="0" u="none" strike="noStrike" kern="1200" cap="none" spc="0" normalizeH="0" baseline="0" noProof="0">
                    <a:ln>
                      <a:noFill/>
                    </a:ln>
                    <a:solidFill>
                      <a:srgbClr val="505050"/>
                    </a:solidFill>
                    <a:effectLst/>
                    <a:uLnTx/>
                    <a:uFillTx/>
                    <a:latin typeface="Segoe UI"/>
                    <a:ea typeface="ＭＳ Ｐゴシック" charset="0"/>
                    <a:cs typeface="+mn-cs"/>
                  </a:endParaRPr>
                </a:p>
              </p:txBody>
            </p:sp>
          </p:grpSp>
        </p:grpSp>
      </p:grpSp>
      <p:grpSp>
        <p:nvGrpSpPr>
          <p:cNvPr id="15" name="Group 14"/>
          <p:cNvGrpSpPr/>
          <p:nvPr/>
        </p:nvGrpSpPr>
        <p:grpSpPr>
          <a:xfrm>
            <a:off x="8822415" y="4045446"/>
            <a:ext cx="3079337" cy="2459062"/>
            <a:chOff x="8822415" y="4045446"/>
            <a:chExt cx="3079337" cy="2459062"/>
          </a:xfrm>
        </p:grpSpPr>
        <p:sp>
          <p:nvSpPr>
            <p:cNvPr id="281" name="Rectangle 280"/>
            <p:cNvSpPr/>
            <p:nvPr/>
          </p:nvSpPr>
          <p:spPr bwMode="auto">
            <a:xfrm>
              <a:off x="8822416" y="5921686"/>
              <a:ext cx="3026266" cy="58282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5" tIns="182845" rIns="0" bIns="46627"/>
            <a:lstStyle/>
            <a:p>
              <a:pPr marL="0" marR="0" lvl="0" indent="0" algn="ctr" defTabSz="932205"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505050"/>
                  </a:solidFill>
                  <a:effectLst/>
                  <a:uLnTx/>
                  <a:uFillTx/>
                  <a:latin typeface="Segoe UI Light"/>
                  <a:ea typeface="+mn-ea"/>
                  <a:cs typeface="+mn-cs"/>
                </a:rPr>
                <a:t>Cloud</a:t>
              </a:r>
            </a:p>
          </p:txBody>
        </p:sp>
        <p:grpSp>
          <p:nvGrpSpPr>
            <p:cNvPr id="12" name="Group 11"/>
            <p:cNvGrpSpPr/>
            <p:nvPr/>
          </p:nvGrpSpPr>
          <p:grpSpPr>
            <a:xfrm>
              <a:off x="8822415" y="4045446"/>
              <a:ext cx="3079337" cy="1985188"/>
              <a:chOff x="9300956" y="3223358"/>
              <a:chExt cx="2946190" cy="1899351"/>
            </a:xfrm>
          </p:grpSpPr>
          <p:grpSp>
            <p:nvGrpSpPr>
              <p:cNvPr id="35" name="Group 34"/>
              <p:cNvGrpSpPr/>
              <p:nvPr/>
            </p:nvGrpSpPr>
            <p:grpSpPr>
              <a:xfrm>
                <a:off x="10788656" y="3223358"/>
                <a:ext cx="1458490" cy="980587"/>
                <a:chOff x="10628955" y="3238085"/>
                <a:chExt cx="1458490" cy="980587"/>
              </a:xfrm>
            </p:grpSpPr>
            <p:pic>
              <p:nvPicPr>
                <p:cNvPr id="32" name="Picture 3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628955" y="3238085"/>
                  <a:ext cx="1458490" cy="980587"/>
                </a:xfrm>
                <a:prstGeom prst="rect">
                  <a:avLst/>
                </a:prstGeom>
              </p:spPr>
            </p:pic>
            <p:sp>
              <p:nvSpPr>
                <p:cNvPr id="180" name="TextBox 179"/>
                <p:cNvSpPr txBox="1"/>
                <p:nvPr/>
              </p:nvSpPr>
              <p:spPr>
                <a:xfrm>
                  <a:off x="10691609" y="3647935"/>
                  <a:ext cx="1333920" cy="238520"/>
                </a:xfrm>
                <a:prstGeom prst="rect">
                  <a:avLst/>
                </a:prstGeom>
              </p:spPr>
              <p:txBody>
                <a:bodyPr wrap="square" lIns="0" tIns="0" rIns="0" bIns="0" rtlCol="0">
                  <a:spAutoFit/>
                </a:bodyPr>
                <a:lstStyle/>
                <a:p>
                  <a:pPr marL="0" marR="0" lvl="0" indent="0" algn="ctr" defTabSz="913923" rtl="0" eaLnBrk="1" fontAlgn="base" latinLnBrk="0" hangingPunct="1">
                    <a:lnSpc>
                      <a:spcPct val="90000"/>
                    </a:lnSpc>
                    <a:spcBef>
                      <a:spcPct val="0"/>
                    </a:spcBef>
                    <a:spcAft>
                      <a:spcPct val="0"/>
                    </a:spcAft>
                    <a:buClrTx/>
                    <a:buSzPct val="80000"/>
                    <a:buFontTx/>
                    <a:buNone/>
                    <a:tabLst/>
                    <a:defRPr/>
                  </a:pPr>
                  <a:r>
                    <a:rPr kumimoji="0" lang="en-US" sz="1800" b="0" i="0" u="none" strike="noStrike" kern="1200" cap="none" spc="0" normalizeH="0" baseline="0" noProof="0" dirty="0">
                      <a:ln>
                        <a:noFill/>
                      </a:ln>
                      <a:solidFill>
                        <a:srgbClr val="FFFFFF"/>
                      </a:solidFill>
                      <a:effectLst/>
                      <a:uLnTx/>
                      <a:uFillTx/>
                      <a:latin typeface="Segoe UI Light"/>
                      <a:ea typeface="ＭＳ Ｐゴシック" charset="0"/>
                      <a:cs typeface="Segoe UI Light"/>
                    </a:rPr>
                    <a:t>SaaS</a:t>
                  </a:r>
                </a:p>
              </p:txBody>
            </p:sp>
          </p:grpSp>
          <p:grpSp>
            <p:nvGrpSpPr>
              <p:cNvPr id="36" name="Group 35"/>
              <p:cNvGrpSpPr/>
              <p:nvPr/>
            </p:nvGrpSpPr>
            <p:grpSpPr>
              <a:xfrm>
                <a:off x="9418029" y="3373118"/>
                <a:ext cx="1641567" cy="1112793"/>
                <a:chOff x="9408112" y="3317093"/>
                <a:chExt cx="1292341" cy="876058"/>
              </a:xfrm>
            </p:grpSpPr>
            <p:pic>
              <p:nvPicPr>
                <p:cNvPr id="33" name="Picture 3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408112" y="3317093"/>
                  <a:ext cx="1292341" cy="876058"/>
                </a:xfrm>
                <a:prstGeom prst="rect">
                  <a:avLst/>
                </a:prstGeom>
              </p:spPr>
            </p:pic>
            <p:sp>
              <p:nvSpPr>
                <p:cNvPr id="204" name="TextBox 203"/>
                <p:cNvSpPr txBox="1"/>
                <p:nvPr/>
              </p:nvSpPr>
              <p:spPr>
                <a:xfrm>
                  <a:off x="9442526" y="3700547"/>
                  <a:ext cx="1185112" cy="187777"/>
                </a:xfrm>
                <a:prstGeom prst="rect">
                  <a:avLst/>
                </a:prstGeom>
              </p:spPr>
              <p:txBody>
                <a:bodyPr wrap="square" lIns="0" tIns="0" rIns="0" bIns="0" rtlCol="0">
                  <a:spAutoFit/>
                </a:bodyPr>
                <a:lstStyle/>
                <a:p>
                  <a:pPr marL="0" marR="0" lvl="0" indent="0" algn="ctr" defTabSz="913923" rtl="0" eaLnBrk="1" fontAlgn="base" latinLnBrk="0" hangingPunct="1">
                    <a:lnSpc>
                      <a:spcPct val="90000"/>
                    </a:lnSpc>
                    <a:spcBef>
                      <a:spcPct val="0"/>
                    </a:spcBef>
                    <a:spcAft>
                      <a:spcPct val="0"/>
                    </a:spcAft>
                    <a:buClrTx/>
                    <a:buSzPct val="80000"/>
                    <a:buFontTx/>
                    <a:buNone/>
                    <a:tabLst/>
                    <a:defRPr/>
                  </a:pPr>
                  <a:r>
                    <a:rPr kumimoji="0" lang="en-US" sz="1800" b="0" i="0" u="none" strike="noStrike" kern="1200" cap="none" spc="0" normalizeH="0" baseline="0" noProof="0" dirty="0">
                      <a:ln>
                        <a:noFill/>
                      </a:ln>
                      <a:solidFill>
                        <a:srgbClr val="FFFFFF"/>
                      </a:solidFill>
                      <a:effectLst/>
                      <a:uLnTx/>
                      <a:uFillTx/>
                      <a:latin typeface="Segoe UI Light"/>
                      <a:ea typeface="ＭＳ Ｐゴシック" charset="0"/>
                      <a:cs typeface="Segoe UI Light"/>
                    </a:rPr>
                    <a:t>Azure</a:t>
                  </a:r>
                </a:p>
              </p:txBody>
            </p:sp>
          </p:grpSp>
          <p:grpSp>
            <p:nvGrpSpPr>
              <p:cNvPr id="34" name="Group 33"/>
              <p:cNvGrpSpPr/>
              <p:nvPr/>
            </p:nvGrpSpPr>
            <p:grpSpPr>
              <a:xfrm>
                <a:off x="10474084" y="3905483"/>
                <a:ext cx="1740922" cy="1174699"/>
                <a:chOff x="10266385" y="3762279"/>
                <a:chExt cx="1740922" cy="1174699"/>
              </a:xfrm>
            </p:grpSpPr>
            <p:pic>
              <p:nvPicPr>
                <p:cNvPr id="31" name="Picture 3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266385" y="3762279"/>
                  <a:ext cx="1740922" cy="1174699"/>
                </a:xfrm>
                <a:prstGeom prst="rect">
                  <a:avLst/>
                </a:prstGeom>
              </p:spPr>
            </p:pic>
            <p:sp>
              <p:nvSpPr>
                <p:cNvPr id="121" name="TextBox 120"/>
                <p:cNvSpPr txBox="1"/>
                <p:nvPr/>
              </p:nvSpPr>
              <p:spPr>
                <a:xfrm>
                  <a:off x="10405117" y="4325388"/>
                  <a:ext cx="1489586" cy="238520"/>
                </a:xfrm>
                <a:prstGeom prst="rect">
                  <a:avLst/>
                </a:prstGeom>
              </p:spPr>
              <p:txBody>
                <a:bodyPr wrap="square" lIns="0" tIns="0" rIns="0" bIns="0" rtlCol="0">
                  <a:spAutoFit/>
                </a:bodyPr>
                <a:lstStyle/>
                <a:p>
                  <a:pPr marL="0" marR="0" lvl="0" indent="0" algn="ctr" defTabSz="913923" rtl="0" eaLnBrk="1" fontAlgn="base" latinLnBrk="0" hangingPunct="1">
                    <a:lnSpc>
                      <a:spcPct val="90000"/>
                    </a:lnSpc>
                    <a:spcBef>
                      <a:spcPct val="0"/>
                    </a:spcBef>
                    <a:spcAft>
                      <a:spcPct val="0"/>
                    </a:spcAft>
                    <a:buClrTx/>
                    <a:buSzPct val="80000"/>
                    <a:buFontTx/>
                    <a:buNone/>
                    <a:tabLst/>
                    <a:defRPr/>
                  </a:pPr>
                  <a:r>
                    <a:rPr kumimoji="0" lang="en-US" sz="1800" b="0" i="0" u="none" strike="noStrike" kern="1200" cap="none" spc="0" normalizeH="0" baseline="0" noProof="0" dirty="0">
                      <a:ln>
                        <a:noFill/>
                      </a:ln>
                      <a:solidFill>
                        <a:srgbClr val="FFFFFF"/>
                      </a:solidFill>
                      <a:effectLst/>
                      <a:uLnTx/>
                      <a:uFillTx/>
                      <a:latin typeface="Segoe UI Light"/>
                      <a:ea typeface="ＭＳ Ｐゴシック" charset="0"/>
                      <a:cs typeface="Segoe UI Light"/>
                    </a:rPr>
                    <a:t>Office 365</a:t>
                  </a:r>
                </a:p>
              </p:txBody>
            </p:sp>
          </p:grpSp>
          <p:grpSp>
            <p:nvGrpSpPr>
              <p:cNvPr id="37" name="Group 36"/>
              <p:cNvGrpSpPr/>
              <p:nvPr/>
            </p:nvGrpSpPr>
            <p:grpSpPr>
              <a:xfrm>
                <a:off x="9300956" y="4146061"/>
                <a:ext cx="1452632" cy="976648"/>
                <a:chOff x="9301960" y="4339948"/>
                <a:chExt cx="1452632" cy="976648"/>
              </a:xfrm>
            </p:grpSpPr>
            <p:pic>
              <p:nvPicPr>
                <p:cNvPr id="210" name="Picture 20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301960" y="4339948"/>
                  <a:ext cx="1452632" cy="976648"/>
                </a:xfrm>
                <a:prstGeom prst="rect">
                  <a:avLst/>
                </a:prstGeom>
              </p:spPr>
            </p:pic>
            <p:sp>
              <p:nvSpPr>
                <p:cNvPr id="174" name="TextBox 173"/>
                <p:cNvSpPr txBox="1"/>
                <p:nvPr/>
              </p:nvSpPr>
              <p:spPr>
                <a:xfrm>
                  <a:off x="9637156" y="4658664"/>
                  <a:ext cx="836500" cy="477039"/>
                </a:xfrm>
                <a:prstGeom prst="rect">
                  <a:avLst/>
                </a:prstGeom>
              </p:spPr>
              <p:txBody>
                <a:bodyPr wrap="square" lIns="0" tIns="0" rIns="0" bIns="0" rtlCol="0">
                  <a:spAutoFit/>
                </a:bodyPr>
                <a:lstStyle/>
                <a:p>
                  <a:pPr marL="0" marR="0" lvl="0" indent="0" algn="ctr" defTabSz="913923" rtl="0" eaLnBrk="1" fontAlgn="base" latinLnBrk="0" hangingPunct="1">
                    <a:lnSpc>
                      <a:spcPct val="90000"/>
                    </a:lnSpc>
                    <a:spcBef>
                      <a:spcPct val="0"/>
                    </a:spcBef>
                    <a:spcAft>
                      <a:spcPct val="0"/>
                    </a:spcAft>
                    <a:buClrTx/>
                    <a:buSzPct val="80000"/>
                    <a:buFontTx/>
                    <a:buNone/>
                    <a:tabLst/>
                    <a:defRPr/>
                  </a:pPr>
                  <a:r>
                    <a:rPr kumimoji="0" lang="en-US" sz="1800" b="0" i="0" u="none" strike="noStrike" kern="1200" cap="none" spc="0" normalizeH="0" baseline="0" noProof="0" dirty="0">
                      <a:ln>
                        <a:noFill/>
                      </a:ln>
                      <a:solidFill>
                        <a:srgbClr val="FFFFFF"/>
                      </a:solidFill>
                      <a:effectLst/>
                      <a:uLnTx/>
                      <a:uFillTx/>
                      <a:latin typeface="Segoe UI Light"/>
                      <a:ea typeface="ＭＳ Ｐゴシック" charset="0"/>
                      <a:cs typeface="Segoe UI Light"/>
                    </a:rPr>
                    <a:t>Public</a:t>
                  </a:r>
                </a:p>
                <a:p>
                  <a:pPr marL="0" marR="0" lvl="0" indent="0" algn="ctr" defTabSz="913923" rtl="0" eaLnBrk="1" fontAlgn="base" latinLnBrk="0" hangingPunct="1">
                    <a:lnSpc>
                      <a:spcPct val="90000"/>
                    </a:lnSpc>
                    <a:spcBef>
                      <a:spcPct val="0"/>
                    </a:spcBef>
                    <a:spcAft>
                      <a:spcPct val="0"/>
                    </a:spcAft>
                    <a:buClrTx/>
                    <a:buSzPct val="80000"/>
                    <a:buFontTx/>
                    <a:buNone/>
                    <a:tabLst/>
                    <a:defRPr/>
                  </a:pPr>
                  <a:r>
                    <a:rPr kumimoji="0" lang="en-US" sz="1800" b="0" i="0" u="none" strike="noStrike" kern="1200" cap="none" spc="0" normalizeH="0" baseline="0" noProof="0" dirty="0">
                      <a:ln>
                        <a:noFill/>
                      </a:ln>
                      <a:solidFill>
                        <a:srgbClr val="FFFFFF"/>
                      </a:solidFill>
                      <a:effectLst/>
                      <a:uLnTx/>
                      <a:uFillTx/>
                      <a:latin typeface="Segoe UI Light"/>
                      <a:ea typeface="ＭＳ Ｐゴシック" charset="0"/>
                      <a:cs typeface="Segoe UI Light"/>
                    </a:rPr>
                    <a:t>cloud</a:t>
                  </a:r>
                </a:p>
              </p:txBody>
            </p:sp>
          </p:grpSp>
        </p:grpSp>
      </p:grpSp>
      <p:grpSp>
        <p:nvGrpSpPr>
          <p:cNvPr id="22" name="Group 21"/>
          <p:cNvGrpSpPr/>
          <p:nvPr/>
        </p:nvGrpSpPr>
        <p:grpSpPr>
          <a:xfrm>
            <a:off x="452147" y="2840836"/>
            <a:ext cx="3019924" cy="4013157"/>
            <a:chOff x="452147" y="2891636"/>
            <a:chExt cx="3019924" cy="4013157"/>
          </a:xfrm>
        </p:grpSpPr>
        <p:grpSp>
          <p:nvGrpSpPr>
            <p:cNvPr id="24" name="Group 23"/>
            <p:cNvGrpSpPr/>
            <p:nvPr/>
          </p:nvGrpSpPr>
          <p:grpSpPr>
            <a:xfrm>
              <a:off x="657780" y="4081871"/>
              <a:ext cx="1446550" cy="1323565"/>
              <a:chOff x="2501656" y="3425981"/>
              <a:chExt cx="1199283" cy="1097328"/>
            </a:xfrm>
          </p:grpSpPr>
          <p:grpSp>
            <p:nvGrpSpPr>
              <p:cNvPr id="222" name="Group 221"/>
              <p:cNvGrpSpPr/>
              <p:nvPr/>
            </p:nvGrpSpPr>
            <p:grpSpPr>
              <a:xfrm>
                <a:off x="2501656" y="3425981"/>
                <a:ext cx="1098104" cy="1097328"/>
                <a:chOff x="13721177" y="6333144"/>
                <a:chExt cx="776180" cy="775633"/>
              </a:xfrm>
            </p:grpSpPr>
            <p:sp>
              <p:nvSpPr>
                <p:cNvPr id="223" name="Oval 7"/>
                <p:cNvSpPr>
                  <a:spLocks noChangeArrowheads="1"/>
                </p:cNvSpPr>
                <p:nvPr/>
              </p:nvSpPr>
              <p:spPr bwMode="auto">
                <a:xfrm>
                  <a:off x="14040370" y="6651788"/>
                  <a:ext cx="456987" cy="456989"/>
                </a:xfrm>
                <a:prstGeom prst="ellipse">
                  <a:avLst/>
                </a:prstGeom>
                <a:solidFill>
                  <a:srgbClr val="FFB900">
                    <a:alpha val="8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24" name="Freeform 8"/>
                <p:cNvSpPr>
                  <a:spLocks/>
                </p:cNvSpPr>
                <p:nvPr/>
              </p:nvSpPr>
              <p:spPr bwMode="auto">
                <a:xfrm>
                  <a:off x="14139586" y="6788254"/>
                  <a:ext cx="122392" cy="20868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close/>
                    </a:path>
                  </a:pathLst>
                </a:custGeom>
                <a:solidFill>
                  <a:srgbClr val="FF8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25" name="Freeform 9"/>
                <p:cNvSpPr>
                  <a:spLocks/>
                </p:cNvSpPr>
                <p:nvPr/>
              </p:nvSpPr>
              <p:spPr bwMode="auto">
                <a:xfrm>
                  <a:off x="13721177" y="6333144"/>
                  <a:ext cx="122392" cy="20868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26" name="Freeform 10"/>
                <p:cNvSpPr>
                  <a:spLocks/>
                </p:cNvSpPr>
                <p:nvPr/>
              </p:nvSpPr>
              <p:spPr bwMode="auto">
                <a:xfrm>
                  <a:off x="14261979" y="6788254"/>
                  <a:ext cx="121511" cy="208682"/>
                </a:xfrm>
                <a:custGeom>
                  <a:avLst/>
                  <a:gdLst>
                    <a:gd name="T0" fmla="*/ 0 w 230"/>
                    <a:gd name="T1" fmla="*/ 132 h 395"/>
                    <a:gd name="T2" fmla="*/ 0 w 230"/>
                    <a:gd name="T3" fmla="*/ 395 h 395"/>
                    <a:gd name="T4" fmla="*/ 230 w 230"/>
                    <a:gd name="T5" fmla="*/ 262 h 395"/>
                    <a:gd name="T6" fmla="*/ 230 w 230"/>
                    <a:gd name="T7" fmla="*/ 0 h 395"/>
                    <a:gd name="T8" fmla="*/ 0 w 230"/>
                    <a:gd name="T9" fmla="*/ 132 h 395"/>
                  </a:gdLst>
                  <a:ahLst/>
                  <a:cxnLst>
                    <a:cxn ang="0">
                      <a:pos x="T0" y="T1"/>
                    </a:cxn>
                    <a:cxn ang="0">
                      <a:pos x="T2" y="T3"/>
                    </a:cxn>
                    <a:cxn ang="0">
                      <a:pos x="T4" y="T5"/>
                    </a:cxn>
                    <a:cxn ang="0">
                      <a:pos x="T6" y="T7"/>
                    </a:cxn>
                    <a:cxn ang="0">
                      <a:pos x="T8" y="T9"/>
                    </a:cxn>
                  </a:cxnLst>
                  <a:rect l="0" t="0" r="r" b="b"/>
                  <a:pathLst>
                    <a:path w="230" h="395">
                      <a:moveTo>
                        <a:pt x="0" y="132"/>
                      </a:moveTo>
                      <a:lnTo>
                        <a:pt x="0" y="395"/>
                      </a:lnTo>
                      <a:lnTo>
                        <a:pt x="230" y="262"/>
                      </a:lnTo>
                      <a:lnTo>
                        <a:pt x="230" y="0"/>
                      </a:lnTo>
                      <a:lnTo>
                        <a:pt x="0" y="132"/>
                      </a:lnTo>
                      <a:close/>
                    </a:path>
                  </a:pathLst>
                </a:custGeom>
                <a:solidFill>
                  <a:srgbClr val="EB3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31" name="Freeform 11"/>
                <p:cNvSpPr>
                  <a:spLocks/>
                </p:cNvSpPr>
                <p:nvPr/>
              </p:nvSpPr>
              <p:spPr bwMode="auto">
                <a:xfrm>
                  <a:off x="14140465" y="6718695"/>
                  <a:ext cx="243022" cy="140002"/>
                </a:xfrm>
                <a:custGeom>
                  <a:avLst/>
                  <a:gdLst>
                    <a:gd name="T0" fmla="*/ 230 w 460"/>
                    <a:gd name="T1" fmla="*/ 265 h 265"/>
                    <a:gd name="T2" fmla="*/ 0 w 460"/>
                    <a:gd name="T3" fmla="*/ 130 h 265"/>
                    <a:gd name="T4" fmla="*/ 228 w 460"/>
                    <a:gd name="T5" fmla="*/ 0 h 265"/>
                    <a:gd name="T6" fmla="*/ 460 w 460"/>
                    <a:gd name="T7" fmla="*/ 130 h 265"/>
                    <a:gd name="T8" fmla="*/ 230 w 460"/>
                    <a:gd name="T9" fmla="*/ 265 h 265"/>
                  </a:gdLst>
                  <a:ahLst/>
                  <a:cxnLst>
                    <a:cxn ang="0">
                      <a:pos x="T0" y="T1"/>
                    </a:cxn>
                    <a:cxn ang="0">
                      <a:pos x="T2" y="T3"/>
                    </a:cxn>
                    <a:cxn ang="0">
                      <a:pos x="T4" y="T5"/>
                    </a:cxn>
                    <a:cxn ang="0">
                      <a:pos x="T6" y="T7"/>
                    </a:cxn>
                    <a:cxn ang="0">
                      <a:pos x="T8" y="T9"/>
                    </a:cxn>
                  </a:cxnLst>
                  <a:rect l="0" t="0" r="r" b="b"/>
                  <a:pathLst>
                    <a:path w="460" h="265">
                      <a:moveTo>
                        <a:pt x="230" y="265"/>
                      </a:moveTo>
                      <a:lnTo>
                        <a:pt x="0" y="130"/>
                      </a:lnTo>
                      <a:lnTo>
                        <a:pt x="228" y="0"/>
                      </a:lnTo>
                      <a:lnTo>
                        <a:pt x="460" y="130"/>
                      </a:lnTo>
                      <a:lnTo>
                        <a:pt x="230" y="265"/>
                      </a:lnTo>
                      <a:close/>
                    </a:path>
                  </a:pathLst>
                </a:custGeom>
                <a:solidFill>
                  <a:srgbClr val="FCD1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grpSp>
          <p:grpSp>
            <p:nvGrpSpPr>
              <p:cNvPr id="321" name="Group 320"/>
              <p:cNvGrpSpPr/>
              <p:nvPr/>
            </p:nvGrpSpPr>
            <p:grpSpPr>
              <a:xfrm>
                <a:off x="2933524" y="3467810"/>
                <a:ext cx="511794" cy="510807"/>
                <a:chOff x="13445955" y="6796212"/>
                <a:chExt cx="456988" cy="456109"/>
              </a:xfrm>
            </p:grpSpPr>
            <p:sp>
              <p:nvSpPr>
                <p:cNvPr id="322" name="Oval 12"/>
                <p:cNvSpPr>
                  <a:spLocks noChangeArrowheads="1"/>
                </p:cNvSpPr>
                <p:nvPr/>
              </p:nvSpPr>
              <p:spPr bwMode="auto">
                <a:xfrm>
                  <a:off x="13445955" y="6796212"/>
                  <a:ext cx="456988" cy="456109"/>
                </a:xfrm>
                <a:prstGeom prst="ellipse">
                  <a:avLst/>
                </a:prstGeom>
                <a:solidFill>
                  <a:srgbClr val="00B294">
                    <a:alpha val="8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323" name="Freeform 13"/>
                <p:cNvSpPr>
                  <a:spLocks/>
                </p:cNvSpPr>
                <p:nvPr/>
              </p:nvSpPr>
              <p:spPr bwMode="auto">
                <a:xfrm>
                  <a:off x="13533952" y="6963973"/>
                  <a:ext cx="123272" cy="206923"/>
                </a:xfrm>
                <a:custGeom>
                  <a:avLst/>
                  <a:gdLst>
                    <a:gd name="T0" fmla="*/ 163 w 163"/>
                    <a:gd name="T1" fmla="*/ 90 h 275"/>
                    <a:gd name="T2" fmla="*/ 161 w 163"/>
                    <a:gd name="T3" fmla="*/ 275 h 275"/>
                    <a:gd name="T4" fmla="*/ 0 w 163"/>
                    <a:gd name="T5" fmla="*/ 183 h 275"/>
                    <a:gd name="T6" fmla="*/ 0 w 163"/>
                    <a:gd name="T7" fmla="*/ 0 h 275"/>
                    <a:gd name="T8" fmla="*/ 163 w 163"/>
                    <a:gd name="T9" fmla="*/ 90 h 275"/>
                  </a:gdLst>
                  <a:ahLst/>
                  <a:cxnLst>
                    <a:cxn ang="0">
                      <a:pos x="T0" y="T1"/>
                    </a:cxn>
                    <a:cxn ang="0">
                      <a:pos x="T2" y="T3"/>
                    </a:cxn>
                    <a:cxn ang="0">
                      <a:pos x="T4" y="T5"/>
                    </a:cxn>
                    <a:cxn ang="0">
                      <a:pos x="T6" y="T7"/>
                    </a:cxn>
                    <a:cxn ang="0">
                      <a:pos x="T8" y="T9"/>
                    </a:cxn>
                  </a:cxnLst>
                  <a:rect l="0" t="0" r="r" b="b"/>
                  <a:pathLst>
                    <a:path w="163" h="275">
                      <a:moveTo>
                        <a:pt x="163" y="90"/>
                      </a:moveTo>
                      <a:lnTo>
                        <a:pt x="161" y="275"/>
                      </a:lnTo>
                      <a:lnTo>
                        <a:pt x="0" y="183"/>
                      </a:lnTo>
                      <a:lnTo>
                        <a:pt x="0" y="0"/>
                      </a:lnTo>
                      <a:lnTo>
                        <a:pt x="163" y="90"/>
                      </a:lnTo>
                      <a:close/>
                    </a:path>
                  </a:pathLst>
                </a:custGeom>
                <a:solidFill>
                  <a:srgbClr val="009E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324" name="Freeform 14"/>
                <p:cNvSpPr>
                  <a:spLocks/>
                </p:cNvSpPr>
                <p:nvPr/>
              </p:nvSpPr>
              <p:spPr bwMode="auto">
                <a:xfrm>
                  <a:off x="13656342" y="6945399"/>
                  <a:ext cx="121511" cy="206921"/>
                </a:xfrm>
                <a:custGeom>
                  <a:avLst/>
                  <a:gdLst>
                    <a:gd name="T0" fmla="*/ 2 w 161"/>
                    <a:gd name="T1" fmla="*/ 90 h 275"/>
                    <a:gd name="T2" fmla="*/ 0 w 161"/>
                    <a:gd name="T3" fmla="*/ 275 h 275"/>
                    <a:gd name="T4" fmla="*/ 161 w 161"/>
                    <a:gd name="T5" fmla="*/ 183 h 275"/>
                    <a:gd name="T6" fmla="*/ 161 w 161"/>
                    <a:gd name="T7" fmla="*/ 0 h 275"/>
                    <a:gd name="T8" fmla="*/ 2 w 161"/>
                    <a:gd name="T9" fmla="*/ 90 h 275"/>
                  </a:gdLst>
                  <a:ahLst/>
                  <a:cxnLst>
                    <a:cxn ang="0">
                      <a:pos x="T0" y="T1"/>
                    </a:cxn>
                    <a:cxn ang="0">
                      <a:pos x="T2" y="T3"/>
                    </a:cxn>
                    <a:cxn ang="0">
                      <a:pos x="T4" y="T5"/>
                    </a:cxn>
                    <a:cxn ang="0">
                      <a:pos x="T6" y="T7"/>
                    </a:cxn>
                    <a:cxn ang="0">
                      <a:pos x="T8" y="T9"/>
                    </a:cxn>
                  </a:cxnLst>
                  <a:rect l="0" t="0" r="r" b="b"/>
                  <a:pathLst>
                    <a:path w="161" h="275">
                      <a:moveTo>
                        <a:pt x="2" y="90"/>
                      </a:moveTo>
                      <a:lnTo>
                        <a:pt x="0" y="275"/>
                      </a:lnTo>
                      <a:lnTo>
                        <a:pt x="161" y="183"/>
                      </a:lnTo>
                      <a:lnTo>
                        <a:pt x="161" y="0"/>
                      </a:lnTo>
                      <a:lnTo>
                        <a:pt x="2" y="90"/>
                      </a:lnTo>
                      <a:close/>
                    </a:path>
                  </a:pathLst>
                </a:custGeom>
                <a:solidFill>
                  <a:srgbClr val="0072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325" name="Freeform 15"/>
                <p:cNvSpPr>
                  <a:spLocks/>
                </p:cNvSpPr>
                <p:nvPr/>
              </p:nvSpPr>
              <p:spPr bwMode="auto">
                <a:xfrm>
                  <a:off x="13524680" y="6875836"/>
                  <a:ext cx="243903" cy="139121"/>
                </a:xfrm>
                <a:custGeom>
                  <a:avLst/>
                  <a:gdLst>
                    <a:gd name="T0" fmla="*/ 163 w 322"/>
                    <a:gd name="T1" fmla="*/ 185 h 185"/>
                    <a:gd name="T2" fmla="*/ 0 w 322"/>
                    <a:gd name="T3" fmla="*/ 90 h 185"/>
                    <a:gd name="T4" fmla="*/ 161 w 322"/>
                    <a:gd name="T5" fmla="*/ 0 h 185"/>
                    <a:gd name="T6" fmla="*/ 322 w 322"/>
                    <a:gd name="T7" fmla="*/ 90 h 185"/>
                    <a:gd name="T8" fmla="*/ 163 w 322"/>
                    <a:gd name="T9" fmla="*/ 185 h 185"/>
                  </a:gdLst>
                  <a:ahLst/>
                  <a:cxnLst>
                    <a:cxn ang="0">
                      <a:pos x="T0" y="T1"/>
                    </a:cxn>
                    <a:cxn ang="0">
                      <a:pos x="T2" y="T3"/>
                    </a:cxn>
                    <a:cxn ang="0">
                      <a:pos x="T4" y="T5"/>
                    </a:cxn>
                    <a:cxn ang="0">
                      <a:pos x="T6" y="T7"/>
                    </a:cxn>
                    <a:cxn ang="0">
                      <a:pos x="T8" y="T9"/>
                    </a:cxn>
                  </a:cxnLst>
                  <a:rect l="0" t="0" r="r" b="b"/>
                  <a:pathLst>
                    <a:path w="322" h="185">
                      <a:moveTo>
                        <a:pt x="163" y="185"/>
                      </a:moveTo>
                      <a:lnTo>
                        <a:pt x="0" y="90"/>
                      </a:lnTo>
                      <a:lnTo>
                        <a:pt x="161" y="0"/>
                      </a:lnTo>
                      <a:lnTo>
                        <a:pt x="322" y="90"/>
                      </a:lnTo>
                      <a:lnTo>
                        <a:pt x="163" y="185"/>
                      </a:lnTo>
                      <a:close/>
                    </a:path>
                  </a:pathLst>
                </a:custGeom>
                <a:solidFill>
                  <a:srgbClr val="55D45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grpSp>
          <p:grpSp>
            <p:nvGrpSpPr>
              <p:cNvPr id="326" name="Group 7"/>
              <p:cNvGrpSpPr>
                <a:grpSpLocks/>
              </p:cNvGrpSpPr>
              <p:nvPr/>
            </p:nvGrpSpPr>
            <p:grpSpPr bwMode="auto">
              <a:xfrm>
                <a:off x="3304795" y="3695801"/>
                <a:ext cx="396144" cy="396143"/>
                <a:chOff x="7857929" y="4717012"/>
                <a:chExt cx="1304516" cy="1314073"/>
              </a:xfrm>
            </p:grpSpPr>
            <p:sp>
              <p:nvSpPr>
                <p:cNvPr id="327" name="Freeform 16"/>
                <p:cNvSpPr>
                  <a:spLocks/>
                </p:cNvSpPr>
                <p:nvPr/>
              </p:nvSpPr>
              <p:spPr bwMode="auto">
                <a:xfrm>
                  <a:off x="7857929" y="4717012"/>
                  <a:ext cx="1304516" cy="1314073"/>
                </a:xfrm>
                <a:prstGeom prst="ellipse">
                  <a:avLst/>
                </a:prstGeom>
                <a:solidFill>
                  <a:srgbClr val="5364B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328" name="Freeform 19"/>
                <p:cNvSpPr>
                  <a:spLocks/>
                </p:cNvSpPr>
                <p:nvPr/>
              </p:nvSpPr>
              <p:spPr bwMode="auto">
                <a:xfrm>
                  <a:off x="8162648" y="5104697"/>
                  <a:ext cx="350056" cy="598689"/>
                </a:xfrm>
                <a:custGeom>
                  <a:avLst/>
                  <a:gdLst>
                    <a:gd name="T0" fmla="*/ 304 w 304"/>
                    <a:gd name="T1" fmla="*/ 173 h 521"/>
                    <a:gd name="T2" fmla="*/ 304 w 304"/>
                    <a:gd name="T3" fmla="*/ 521 h 521"/>
                    <a:gd name="T4" fmla="*/ 0 w 304"/>
                    <a:gd name="T5" fmla="*/ 346 h 521"/>
                    <a:gd name="T6" fmla="*/ 0 w 304"/>
                    <a:gd name="T7" fmla="*/ 0 h 521"/>
                    <a:gd name="T8" fmla="*/ 304 w 304"/>
                    <a:gd name="T9" fmla="*/ 173 h 521"/>
                  </a:gdLst>
                  <a:ahLst/>
                  <a:cxnLst>
                    <a:cxn ang="0">
                      <a:pos x="T0" y="T1"/>
                    </a:cxn>
                    <a:cxn ang="0">
                      <a:pos x="T2" y="T3"/>
                    </a:cxn>
                    <a:cxn ang="0">
                      <a:pos x="T4" y="T5"/>
                    </a:cxn>
                    <a:cxn ang="0">
                      <a:pos x="T6" y="T7"/>
                    </a:cxn>
                    <a:cxn ang="0">
                      <a:pos x="T8" y="T9"/>
                    </a:cxn>
                  </a:cxnLst>
                  <a:rect l="0" t="0" r="r" b="b"/>
                  <a:pathLst>
                    <a:path w="304" h="521">
                      <a:moveTo>
                        <a:pt x="304" y="173"/>
                      </a:moveTo>
                      <a:lnTo>
                        <a:pt x="304" y="521"/>
                      </a:lnTo>
                      <a:lnTo>
                        <a:pt x="0" y="346"/>
                      </a:lnTo>
                      <a:lnTo>
                        <a:pt x="0" y="0"/>
                      </a:lnTo>
                      <a:lnTo>
                        <a:pt x="304" y="173"/>
                      </a:lnTo>
                      <a:close/>
                    </a:path>
                  </a:pathLst>
                </a:custGeom>
                <a:solidFill>
                  <a:srgbClr val="68217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329" name="Freeform 20"/>
                <p:cNvSpPr>
                  <a:spLocks/>
                </p:cNvSpPr>
                <p:nvPr/>
              </p:nvSpPr>
              <p:spPr bwMode="auto">
                <a:xfrm>
                  <a:off x="8512704" y="5104697"/>
                  <a:ext cx="347536" cy="598689"/>
                </a:xfrm>
                <a:custGeom>
                  <a:avLst/>
                  <a:gdLst>
                    <a:gd name="T0" fmla="*/ 0 w 303"/>
                    <a:gd name="T1" fmla="*/ 173 h 521"/>
                    <a:gd name="T2" fmla="*/ 0 w 303"/>
                    <a:gd name="T3" fmla="*/ 521 h 521"/>
                    <a:gd name="T4" fmla="*/ 303 w 303"/>
                    <a:gd name="T5" fmla="*/ 346 h 521"/>
                    <a:gd name="T6" fmla="*/ 303 w 303"/>
                    <a:gd name="T7" fmla="*/ 0 h 521"/>
                    <a:gd name="T8" fmla="*/ 0 w 303"/>
                    <a:gd name="T9" fmla="*/ 173 h 521"/>
                  </a:gdLst>
                  <a:ahLst/>
                  <a:cxnLst>
                    <a:cxn ang="0">
                      <a:pos x="T0" y="T1"/>
                    </a:cxn>
                    <a:cxn ang="0">
                      <a:pos x="T2" y="T3"/>
                    </a:cxn>
                    <a:cxn ang="0">
                      <a:pos x="T4" y="T5"/>
                    </a:cxn>
                    <a:cxn ang="0">
                      <a:pos x="T6" y="T7"/>
                    </a:cxn>
                    <a:cxn ang="0">
                      <a:pos x="T8" y="T9"/>
                    </a:cxn>
                  </a:cxnLst>
                  <a:rect l="0" t="0" r="r" b="b"/>
                  <a:pathLst>
                    <a:path w="303" h="521">
                      <a:moveTo>
                        <a:pt x="0" y="173"/>
                      </a:moveTo>
                      <a:lnTo>
                        <a:pt x="0" y="521"/>
                      </a:lnTo>
                      <a:lnTo>
                        <a:pt x="303" y="346"/>
                      </a:lnTo>
                      <a:lnTo>
                        <a:pt x="303" y="0"/>
                      </a:lnTo>
                      <a:lnTo>
                        <a:pt x="0" y="173"/>
                      </a:lnTo>
                      <a:close/>
                    </a:path>
                  </a:pathLst>
                </a:custGeom>
                <a:solidFill>
                  <a:srgbClr val="44235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330" name="Freeform 21"/>
                <p:cNvSpPr>
                  <a:spLocks/>
                </p:cNvSpPr>
                <p:nvPr/>
              </p:nvSpPr>
              <p:spPr bwMode="auto">
                <a:xfrm>
                  <a:off x="8180459" y="4853346"/>
                  <a:ext cx="697588" cy="398284"/>
                </a:xfrm>
                <a:custGeom>
                  <a:avLst/>
                  <a:gdLst>
                    <a:gd name="T0" fmla="*/ 304 w 607"/>
                    <a:gd name="T1" fmla="*/ 348 h 348"/>
                    <a:gd name="T2" fmla="*/ 0 w 607"/>
                    <a:gd name="T3" fmla="*/ 171 h 348"/>
                    <a:gd name="T4" fmla="*/ 304 w 607"/>
                    <a:gd name="T5" fmla="*/ 0 h 348"/>
                    <a:gd name="T6" fmla="*/ 607 w 607"/>
                    <a:gd name="T7" fmla="*/ 171 h 348"/>
                    <a:gd name="T8" fmla="*/ 304 w 607"/>
                    <a:gd name="T9" fmla="*/ 348 h 348"/>
                  </a:gdLst>
                  <a:ahLst/>
                  <a:cxnLst>
                    <a:cxn ang="0">
                      <a:pos x="T0" y="T1"/>
                    </a:cxn>
                    <a:cxn ang="0">
                      <a:pos x="T2" y="T3"/>
                    </a:cxn>
                    <a:cxn ang="0">
                      <a:pos x="T4" y="T5"/>
                    </a:cxn>
                    <a:cxn ang="0">
                      <a:pos x="T6" y="T7"/>
                    </a:cxn>
                    <a:cxn ang="0">
                      <a:pos x="T8" y="T9"/>
                    </a:cxn>
                  </a:cxnLst>
                  <a:rect l="0" t="0" r="r" b="b"/>
                  <a:pathLst>
                    <a:path w="607" h="348">
                      <a:moveTo>
                        <a:pt x="304" y="348"/>
                      </a:moveTo>
                      <a:lnTo>
                        <a:pt x="0" y="171"/>
                      </a:lnTo>
                      <a:lnTo>
                        <a:pt x="304" y="0"/>
                      </a:lnTo>
                      <a:lnTo>
                        <a:pt x="607" y="171"/>
                      </a:lnTo>
                      <a:lnTo>
                        <a:pt x="304" y="348"/>
                      </a:lnTo>
                      <a:close/>
                    </a:path>
                  </a:pathLst>
                </a:custGeom>
                <a:solidFill>
                  <a:srgbClr val="9B4F9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grpSp>
        </p:grpSp>
        <p:grpSp>
          <p:nvGrpSpPr>
            <p:cNvPr id="2" name="Group 1"/>
            <p:cNvGrpSpPr/>
            <p:nvPr/>
          </p:nvGrpSpPr>
          <p:grpSpPr>
            <a:xfrm>
              <a:off x="452147" y="2891636"/>
              <a:ext cx="3019924" cy="1258353"/>
              <a:chOff x="452147" y="2891636"/>
              <a:chExt cx="3019924" cy="1258353"/>
            </a:xfrm>
          </p:grpSpPr>
          <p:grpSp>
            <p:nvGrpSpPr>
              <p:cNvPr id="14" name="Group 13"/>
              <p:cNvGrpSpPr/>
              <p:nvPr/>
            </p:nvGrpSpPr>
            <p:grpSpPr>
              <a:xfrm>
                <a:off x="1027539" y="2964450"/>
                <a:ext cx="2444532" cy="1185539"/>
                <a:chOff x="1026802" y="2964358"/>
                <a:chExt cx="2444879" cy="1185707"/>
              </a:xfrm>
            </p:grpSpPr>
            <p:sp>
              <p:nvSpPr>
                <p:cNvPr id="69" name="Rectangle 68"/>
                <p:cNvSpPr/>
                <p:nvPr/>
              </p:nvSpPr>
              <p:spPr bwMode="auto">
                <a:xfrm>
                  <a:off x="1026802" y="3691328"/>
                  <a:ext cx="2444879" cy="458737"/>
                </a:xfrm>
                <a:prstGeom prst="rect">
                  <a:avLst/>
                </a:prstGeom>
                <a:noFill/>
                <a:ln w="19050">
                  <a:no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46283" rIns="182854" bIns="146283" numCol="1" spcCol="0" rtlCol="0" fromWordArt="0" anchor="b" anchorCtr="0" forceAA="0" compatLnSpc="1">
                  <a:prstTxWarp prst="textNoShape">
                    <a:avLst/>
                  </a:prstTxWarp>
                  <a:noAutofit/>
                </a:bodyPr>
                <a:lstStyle/>
                <a:p>
                  <a:pPr marL="0" marR="0" lvl="0" indent="0" algn="l" defTabSz="913923"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2050"/>
                    </a:solidFill>
                    <a:effectLst/>
                    <a:uLnTx/>
                    <a:uFillTx/>
                    <a:latin typeface="Segoe UI"/>
                    <a:ea typeface="+mn-ea"/>
                    <a:cs typeface="+mn-cs"/>
                  </a:endParaRPr>
                </a:p>
                <a:p>
                  <a:pPr marL="0" marR="0" lvl="0" indent="0" algn="l" defTabSz="913923"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2050"/>
                    </a:solidFill>
                    <a:effectLst/>
                    <a:uLnTx/>
                    <a:uFillTx/>
                    <a:latin typeface="Segoe UI"/>
                    <a:ea typeface="+mn-ea"/>
                    <a:cs typeface="+mn-cs"/>
                  </a:endParaRPr>
                </a:p>
                <a:p>
                  <a:pPr marL="0" marR="0" lvl="0" indent="0" algn="l" defTabSz="913923" rtl="0" eaLnBrk="1" fontAlgn="base" latinLnBrk="0" hangingPunct="1">
                    <a:lnSpc>
                      <a:spcPct val="90000"/>
                    </a:lnSpc>
                    <a:spcBef>
                      <a:spcPct val="0"/>
                    </a:spcBef>
                    <a:spcAft>
                      <a:spcPct val="0"/>
                    </a:spcAft>
                    <a:buClrTx/>
                    <a:buSzPct val="80000"/>
                    <a:buFontTx/>
                    <a:buNone/>
                    <a:tabLst/>
                    <a:defRPr/>
                  </a:pPr>
                  <a:r>
                    <a:rPr kumimoji="0" lang="en-US" sz="1399" b="0" i="0" u="none" strike="noStrike" kern="1200" cap="none" spc="0" normalizeH="0" baseline="0" noProof="0" dirty="0">
                      <a:ln>
                        <a:noFill/>
                      </a:ln>
                      <a:solidFill>
                        <a:srgbClr val="002050"/>
                      </a:solidFill>
                      <a:effectLst/>
                      <a:uLnTx/>
                      <a:uFillTx/>
                      <a:latin typeface="Segoe UI"/>
                      <a:ea typeface="+mn-ea"/>
                      <a:cs typeface="+mn-cs"/>
                    </a:rPr>
                    <a:t>Other </a:t>
                  </a:r>
                  <a:br>
                    <a:rPr kumimoji="0" lang="en-US" sz="1399" b="0" i="0" u="none" strike="noStrike" kern="1200" cap="none" spc="0" normalizeH="0" baseline="0" noProof="0" dirty="0">
                      <a:ln>
                        <a:noFill/>
                      </a:ln>
                      <a:solidFill>
                        <a:srgbClr val="002050"/>
                      </a:solidFill>
                      <a:effectLst/>
                      <a:uLnTx/>
                      <a:uFillTx/>
                      <a:latin typeface="Segoe UI"/>
                      <a:ea typeface="+mn-ea"/>
                      <a:cs typeface="+mn-cs"/>
                    </a:rPr>
                  </a:br>
                  <a:r>
                    <a:rPr kumimoji="0" lang="en-US" sz="1399" b="0" i="0" u="none" strike="noStrike" kern="1200" cap="none" spc="0" normalizeH="0" baseline="0" noProof="0" dirty="0">
                      <a:ln>
                        <a:noFill/>
                      </a:ln>
                      <a:solidFill>
                        <a:srgbClr val="002050"/>
                      </a:solidFill>
                      <a:effectLst/>
                      <a:uLnTx/>
                      <a:uFillTx/>
                      <a:latin typeface="Segoe UI"/>
                      <a:ea typeface="+mn-ea"/>
                      <a:cs typeface="+mn-cs"/>
                    </a:rPr>
                    <a:t>Directories</a:t>
                  </a:r>
                </a:p>
              </p:txBody>
            </p:sp>
            <p:sp>
              <p:nvSpPr>
                <p:cNvPr id="285" name="Rectangle 284"/>
                <p:cNvSpPr/>
                <p:nvPr/>
              </p:nvSpPr>
              <p:spPr>
                <a:xfrm>
                  <a:off x="1194501" y="2964358"/>
                  <a:ext cx="1698924" cy="395313"/>
                </a:xfrm>
                <a:prstGeom prst="rect">
                  <a:avLst/>
                </a:prstGeom>
                <a:ln>
                  <a:noFill/>
                </a:ln>
              </p:spPr>
              <p:txBody>
                <a:bodyPr wrap="square" lIns="0" tIns="0" rIns="0" bIns="0" anchor="ctr">
                  <a:spAutoFit/>
                </a:bodyPr>
                <a:lstStyle/>
                <a:p>
                  <a:pPr marL="0" marR="0" lvl="0" indent="0" algn="l" defTabSz="913923" rtl="0" eaLnBrk="1" fontAlgn="base" latinLnBrk="0" hangingPunct="1">
                    <a:lnSpc>
                      <a:spcPct val="90000"/>
                    </a:lnSpc>
                    <a:spcBef>
                      <a:spcPct val="0"/>
                    </a:spcBef>
                    <a:spcAft>
                      <a:spcPct val="0"/>
                    </a:spcAft>
                    <a:buClrTx/>
                    <a:buSzPct val="80000"/>
                    <a:buFontTx/>
                    <a:buNone/>
                    <a:tabLst/>
                    <a:defRPr/>
                  </a:pPr>
                  <a:r>
                    <a:rPr kumimoji="0" lang="en-US" sz="1399" b="0" i="0" u="none" strike="noStrike" kern="1200" cap="none" spc="0" normalizeH="0" baseline="0" noProof="0" dirty="0">
                      <a:ln>
                        <a:noFill/>
                      </a:ln>
                      <a:solidFill>
                        <a:srgbClr val="002050"/>
                      </a:solidFill>
                      <a:effectLst/>
                      <a:uLnTx/>
                      <a:uFillTx/>
                      <a:latin typeface="Segoe UI"/>
                      <a:ea typeface="ＭＳ Ｐゴシック" charset="0"/>
                      <a:cs typeface="+mn-cs"/>
                    </a:rPr>
                    <a:t>Windows Server</a:t>
                  </a:r>
                </a:p>
                <a:p>
                  <a:pPr marL="0" marR="0" lvl="0" indent="0" algn="l" defTabSz="913923" rtl="0" eaLnBrk="1" fontAlgn="base" latinLnBrk="0" hangingPunct="1">
                    <a:lnSpc>
                      <a:spcPct val="90000"/>
                    </a:lnSpc>
                    <a:spcBef>
                      <a:spcPct val="0"/>
                    </a:spcBef>
                    <a:spcAft>
                      <a:spcPct val="0"/>
                    </a:spcAft>
                    <a:buClrTx/>
                    <a:buSzPct val="80000"/>
                    <a:buFontTx/>
                    <a:buNone/>
                    <a:tabLst/>
                    <a:defRPr/>
                  </a:pPr>
                  <a:r>
                    <a:rPr kumimoji="0" lang="en-US" sz="1399" b="0" i="0" u="none" strike="noStrike" kern="1200" cap="none" spc="0" normalizeH="0" baseline="0" noProof="0" dirty="0">
                      <a:ln>
                        <a:noFill/>
                      </a:ln>
                      <a:solidFill>
                        <a:srgbClr val="002050"/>
                      </a:solidFill>
                      <a:effectLst/>
                      <a:uLnTx/>
                      <a:uFillTx/>
                      <a:latin typeface="Segoe UI"/>
                      <a:ea typeface="ＭＳ Ｐゴシック" charset="0"/>
                      <a:cs typeface="+mn-cs"/>
                    </a:rPr>
                    <a:t>Active Directory</a:t>
                  </a:r>
                </a:p>
              </p:txBody>
            </p:sp>
          </p:grpSp>
          <p:pic>
            <p:nvPicPr>
              <p:cNvPr id="206" name="Picture 20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52147" y="2891636"/>
                <a:ext cx="690146" cy="456857"/>
              </a:xfrm>
              <a:prstGeom prst="rect">
                <a:avLst/>
              </a:prstGeom>
            </p:spPr>
          </p:pic>
          <p:pic>
            <p:nvPicPr>
              <p:cNvPr id="207" name="Picture 20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06183" y="3581552"/>
                <a:ext cx="366507" cy="513929"/>
              </a:xfrm>
              <a:prstGeom prst="rect">
                <a:avLst/>
              </a:prstGeom>
            </p:spPr>
          </p:pic>
        </p:grpSp>
        <p:grpSp>
          <p:nvGrpSpPr>
            <p:cNvPr id="17" name="Group 16"/>
            <p:cNvGrpSpPr/>
            <p:nvPr/>
          </p:nvGrpSpPr>
          <p:grpSpPr>
            <a:xfrm>
              <a:off x="1341864" y="4194317"/>
              <a:ext cx="1701865" cy="2710476"/>
              <a:chOff x="1341864" y="4194317"/>
              <a:chExt cx="1701865" cy="2710476"/>
            </a:xfrm>
          </p:grpSpPr>
          <p:grpSp>
            <p:nvGrpSpPr>
              <p:cNvPr id="211" name="Group 210"/>
              <p:cNvGrpSpPr/>
              <p:nvPr/>
            </p:nvGrpSpPr>
            <p:grpSpPr>
              <a:xfrm>
                <a:off x="1638076" y="4194317"/>
                <a:ext cx="1286469" cy="1827789"/>
                <a:chOff x="4410437" y="5171160"/>
                <a:chExt cx="871461" cy="1238332"/>
              </a:xfrm>
            </p:grpSpPr>
            <p:sp>
              <p:nvSpPr>
                <p:cNvPr id="213" name="Freeform 12"/>
                <p:cNvSpPr>
                  <a:spLocks noEditPoints="1"/>
                </p:cNvSpPr>
                <p:nvPr/>
              </p:nvSpPr>
              <p:spPr bwMode="auto">
                <a:xfrm>
                  <a:off x="4942457" y="5171160"/>
                  <a:ext cx="26858" cy="68574"/>
                </a:xfrm>
                <a:custGeom>
                  <a:avLst/>
                  <a:gdLst>
                    <a:gd name="T0" fmla="*/ 20 w 20"/>
                    <a:gd name="T1" fmla="*/ 0 h 51"/>
                    <a:gd name="T2" fmla="*/ 0 w 20"/>
                    <a:gd name="T3" fmla="*/ 51 h 51"/>
                    <a:gd name="T4" fmla="*/ 0 w 20"/>
                    <a:gd name="T5" fmla="*/ 51 h 51"/>
                    <a:gd name="T6" fmla="*/ 1 w 20"/>
                    <a:gd name="T7" fmla="*/ 46 h 51"/>
                    <a:gd name="T8" fmla="*/ 2 w 20"/>
                    <a:gd name="T9" fmla="*/ 43 h 51"/>
                    <a:gd name="T10" fmla="*/ 4 w 20"/>
                    <a:gd name="T11" fmla="*/ 36 h 51"/>
                    <a:gd name="T12" fmla="*/ 4 w 20"/>
                    <a:gd name="T13" fmla="*/ 34 h 51"/>
                    <a:gd name="T14" fmla="*/ 7 w 20"/>
                    <a:gd name="T15" fmla="*/ 27 h 51"/>
                    <a:gd name="T16" fmla="*/ 7 w 20"/>
                    <a:gd name="T17" fmla="*/ 25 h 51"/>
                    <a:gd name="T18" fmla="*/ 11 w 20"/>
                    <a:gd name="T19" fmla="*/ 18 h 51"/>
                    <a:gd name="T20" fmla="*/ 11 w 20"/>
                    <a:gd name="T21" fmla="*/ 17 h 51"/>
                    <a:gd name="T22" fmla="*/ 15 w 20"/>
                    <a:gd name="T23" fmla="*/ 8 h 51"/>
                    <a:gd name="T24" fmla="*/ 15 w 20"/>
                    <a:gd name="T25" fmla="*/ 8 h 51"/>
                    <a:gd name="T26" fmla="*/ 20 w 20"/>
                    <a:gd name="T27" fmla="*/ 0 h 51"/>
                    <a:gd name="T28" fmla="*/ 20 w 20"/>
                    <a:gd name="T29" fmla="*/ 0 h 51"/>
                    <a:gd name="T30" fmla="*/ 20 w 20"/>
                    <a:gd name="T31" fmla="*/ 0 h 51"/>
                    <a:gd name="T32" fmla="*/ 20 w 20"/>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51">
                      <a:moveTo>
                        <a:pt x="20" y="0"/>
                      </a:moveTo>
                      <a:cubicBezTo>
                        <a:pt x="10" y="16"/>
                        <a:pt x="4" y="33"/>
                        <a:pt x="0" y="51"/>
                      </a:cubicBezTo>
                      <a:cubicBezTo>
                        <a:pt x="0" y="51"/>
                        <a:pt x="0" y="51"/>
                        <a:pt x="0" y="51"/>
                      </a:cubicBezTo>
                      <a:cubicBezTo>
                        <a:pt x="1" y="49"/>
                        <a:pt x="1" y="48"/>
                        <a:pt x="1" y="46"/>
                      </a:cubicBezTo>
                      <a:cubicBezTo>
                        <a:pt x="2" y="45"/>
                        <a:pt x="2" y="44"/>
                        <a:pt x="2" y="43"/>
                      </a:cubicBezTo>
                      <a:cubicBezTo>
                        <a:pt x="3" y="41"/>
                        <a:pt x="3" y="39"/>
                        <a:pt x="4" y="36"/>
                      </a:cubicBezTo>
                      <a:cubicBezTo>
                        <a:pt x="4" y="36"/>
                        <a:pt x="4" y="35"/>
                        <a:pt x="4" y="34"/>
                      </a:cubicBezTo>
                      <a:cubicBezTo>
                        <a:pt x="5" y="32"/>
                        <a:pt x="6" y="29"/>
                        <a:pt x="7" y="27"/>
                      </a:cubicBezTo>
                      <a:cubicBezTo>
                        <a:pt x="7" y="26"/>
                        <a:pt x="7" y="26"/>
                        <a:pt x="7" y="25"/>
                      </a:cubicBezTo>
                      <a:cubicBezTo>
                        <a:pt x="8" y="23"/>
                        <a:pt x="9" y="20"/>
                        <a:pt x="11" y="18"/>
                      </a:cubicBezTo>
                      <a:cubicBezTo>
                        <a:pt x="11" y="17"/>
                        <a:pt x="11" y="17"/>
                        <a:pt x="11" y="17"/>
                      </a:cubicBezTo>
                      <a:cubicBezTo>
                        <a:pt x="12" y="14"/>
                        <a:pt x="14" y="11"/>
                        <a:pt x="15" y="8"/>
                      </a:cubicBezTo>
                      <a:cubicBezTo>
                        <a:pt x="15" y="8"/>
                        <a:pt x="15" y="8"/>
                        <a:pt x="15" y="8"/>
                      </a:cubicBezTo>
                      <a:cubicBezTo>
                        <a:pt x="17" y="5"/>
                        <a:pt x="18" y="3"/>
                        <a:pt x="20" y="0"/>
                      </a:cubicBezTo>
                      <a:moveTo>
                        <a:pt x="20" y="0"/>
                      </a:moveTo>
                      <a:cubicBezTo>
                        <a:pt x="20" y="0"/>
                        <a:pt x="20" y="0"/>
                        <a:pt x="20" y="0"/>
                      </a:cubicBezTo>
                      <a:cubicBezTo>
                        <a:pt x="20" y="0"/>
                        <a:pt x="20" y="0"/>
                        <a:pt x="20" y="0"/>
                      </a:cubicBezTo>
                    </a:path>
                  </a:pathLst>
                </a:custGeom>
                <a:solidFill>
                  <a:srgbClr val="7F8FA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14" name="Rectangle 14"/>
                <p:cNvSpPr>
                  <a:spLocks noChangeArrowheads="1"/>
                </p:cNvSpPr>
                <p:nvPr/>
              </p:nvSpPr>
              <p:spPr bwMode="auto">
                <a:xfrm>
                  <a:off x="4741878" y="5239734"/>
                  <a:ext cx="540020" cy="1169758"/>
                </a:xfrm>
                <a:prstGeom prst="rect">
                  <a:avLst/>
                </a:prstGeom>
                <a:solidFill>
                  <a:srgbClr val="0072C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15" name="Rectangle 15"/>
                <p:cNvSpPr>
                  <a:spLocks noChangeArrowheads="1"/>
                </p:cNvSpPr>
                <p:nvPr/>
              </p:nvSpPr>
              <p:spPr bwMode="auto">
                <a:xfrm>
                  <a:off x="4741878" y="5239734"/>
                  <a:ext cx="540020" cy="1169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16" name="Rectangle 16"/>
                <p:cNvSpPr>
                  <a:spLocks noChangeArrowheads="1"/>
                </p:cNvSpPr>
                <p:nvPr/>
              </p:nvSpPr>
              <p:spPr bwMode="auto">
                <a:xfrm>
                  <a:off x="4796166" y="5796326"/>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17" name="Rectangle 17"/>
                <p:cNvSpPr>
                  <a:spLocks noChangeArrowheads="1"/>
                </p:cNvSpPr>
                <p:nvPr/>
              </p:nvSpPr>
              <p:spPr bwMode="auto">
                <a:xfrm>
                  <a:off x="4796166" y="5796326"/>
                  <a:ext cx="434302"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18" name="Rectangle 18"/>
                <p:cNvSpPr>
                  <a:spLocks noChangeArrowheads="1"/>
                </p:cNvSpPr>
                <p:nvPr/>
              </p:nvSpPr>
              <p:spPr bwMode="auto">
                <a:xfrm>
                  <a:off x="4796166" y="5918045"/>
                  <a:ext cx="434302"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20" name="Rectangle 19"/>
                <p:cNvSpPr>
                  <a:spLocks noChangeArrowheads="1"/>
                </p:cNvSpPr>
                <p:nvPr/>
              </p:nvSpPr>
              <p:spPr bwMode="auto">
                <a:xfrm>
                  <a:off x="4796166" y="5918045"/>
                  <a:ext cx="434302"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32" name="Rectangle 20"/>
                <p:cNvSpPr>
                  <a:spLocks noChangeArrowheads="1"/>
                </p:cNvSpPr>
                <p:nvPr/>
              </p:nvSpPr>
              <p:spPr bwMode="auto">
                <a:xfrm>
                  <a:off x="4796166" y="6038621"/>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33" name="Rectangle 21"/>
                <p:cNvSpPr>
                  <a:spLocks noChangeArrowheads="1"/>
                </p:cNvSpPr>
                <p:nvPr/>
              </p:nvSpPr>
              <p:spPr bwMode="auto">
                <a:xfrm>
                  <a:off x="4796166" y="6038621"/>
                  <a:ext cx="434302"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34" name="Rectangle 22"/>
                <p:cNvSpPr>
                  <a:spLocks noChangeArrowheads="1"/>
                </p:cNvSpPr>
                <p:nvPr/>
              </p:nvSpPr>
              <p:spPr bwMode="auto">
                <a:xfrm>
                  <a:off x="4796166" y="6158625"/>
                  <a:ext cx="434302" cy="70860"/>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35" name="Rectangle 23"/>
                <p:cNvSpPr>
                  <a:spLocks noChangeArrowheads="1"/>
                </p:cNvSpPr>
                <p:nvPr/>
              </p:nvSpPr>
              <p:spPr bwMode="auto">
                <a:xfrm>
                  <a:off x="4796166" y="6158625"/>
                  <a:ext cx="434302" cy="70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36" name="Rectangle 24"/>
                <p:cNvSpPr>
                  <a:spLocks noChangeArrowheads="1"/>
                </p:cNvSpPr>
                <p:nvPr/>
              </p:nvSpPr>
              <p:spPr bwMode="auto">
                <a:xfrm>
                  <a:off x="4796166" y="5433455"/>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37" name="Rectangle 25"/>
                <p:cNvSpPr>
                  <a:spLocks noChangeArrowheads="1"/>
                </p:cNvSpPr>
                <p:nvPr/>
              </p:nvSpPr>
              <p:spPr bwMode="auto">
                <a:xfrm>
                  <a:off x="4796166" y="5554031"/>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38" name="Rectangle 26"/>
                <p:cNvSpPr>
                  <a:spLocks noChangeArrowheads="1"/>
                </p:cNvSpPr>
                <p:nvPr/>
              </p:nvSpPr>
              <p:spPr bwMode="auto">
                <a:xfrm>
                  <a:off x="4796166" y="5675750"/>
                  <a:ext cx="434302"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40" name="Rectangle 27"/>
                <p:cNvSpPr>
                  <a:spLocks noChangeArrowheads="1"/>
                </p:cNvSpPr>
                <p:nvPr/>
              </p:nvSpPr>
              <p:spPr bwMode="auto">
                <a:xfrm>
                  <a:off x="4796166" y="5675750"/>
                  <a:ext cx="434302"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41" name="Rectangle 28"/>
                <p:cNvSpPr>
                  <a:spLocks noChangeArrowheads="1"/>
                </p:cNvSpPr>
                <p:nvPr/>
              </p:nvSpPr>
              <p:spPr bwMode="auto">
                <a:xfrm>
                  <a:off x="4796166" y="5312880"/>
                  <a:ext cx="434302"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42" name="Freeform 29"/>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close/>
                    </a:path>
                  </a:pathLst>
                </a:custGeom>
                <a:solidFill>
                  <a:srgbClr val="00498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43" name="Freeform 30"/>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44" name="Rectangle 31"/>
                <p:cNvSpPr>
                  <a:spLocks noChangeArrowheads="1"/>
                </p:cNvSpPr>
                <p:nvPr/>
              </p:nvSpPr>
              <p:spPr bwMode="auto">
                <a:xfrm>
                  <a:off x="4796166" y="5796326"/>
                  <a:ext cx="242295"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45" name="Rectangle 32"/>
                <p:cNvSpPr>
                  <a:spLocks noChangeArrowheads="1"/>
                </p:cNvSpPr>
                <p:nvPr/>
              </p:nvSpPr>
              <p:spPr bwMode="auto">
                <a:xfrm>
                  <a:off x="4796166" y="5796326"/>
                  <a:ext cx="242295"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46" name="Rectangle 33"/>
                <p:cNvSpPr>
                  <a:spLocks noChangeArrowheads="1"/>
                </p:cNvSpPr>
                <p:nvPr/>
              </p:nvSpPr>
              <p:spPr bwMode="auto">
                <a:xfrm>
                  <a:off x="4796166" y="5918045"/>
                  <a:ext cx="242295"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47" name="Rectangle 34"/>
                <p:cNvSpPr>
                  <a:spLocks noChangeArrowheads="1"/>
                </p:cNvSpPr>
                <p:nvPr/>
              </p:nvSpPr>
              <p:spPr bwMode="auto">
                <a:xfrm>
                  <a:off x="4796166" y="5918045"/>
                  <a:ext cx="242295"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48" name="Rectangle 35"/>
                <p:cNvSpPr>
                  <a:spLocks noChangeArrowheads="1"/>
                </p:cNvSpPr>
                <p:nvPr/>
              </p:nvSpPr>
              <p:spPr bwMode="auto">
                <a:xfrm>
                  <a:off x="4796166" y="6038621"/>
                  <a:ext cx="242295"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49" name="Rectangle 36"/>
                <p:cNvSpPr>
                  <a:spLocks noChangeArrowheads="1"/>
                </p:cNvSpPr>
                <p:nvPr/>
              </p:nvSpPr>
              <p:spPr bwMode="auto">
                <a:xfrm>
                  <a:off x="4796166" y="6038621"/>
                  <a:ext cx="242295"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50" name="Rectangle 37"/>
                <p:cNvSpPr>
                  <a:spLocks noChangeArrowheads="1"/>
                </p:cNvSpPr>
                <p:nvPr/>
              </p:nvSpPr>
              <p:spPr bwMode="auto">
                <a:xfrm>
                  <a:off x="4796166" y="6158625"/>
                  <a:ext cx="242295" cy="70860"/>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51" name="Rectangle 38"/>
                <p:cNvSpPr>
                  <a:spLocks noChangeArrowheads="1"/>
                </p:cNvSpPr>
                <p:nvPr/>
              </p:nvSpPr>
              <p:spPr bwMode="auto">
                <a:xfrm>
                  <a:off x="4796166" y="6158625"/>
                  <a:ext cx="242295" cy="70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52" name="Rectangle 39"/>
                <p:cNvSpPr>
                  <a:spLocks noChangeArrowheads="1"/>
                </p:cNvSpPr>
                <p:nvPr/>
              </p:nvSpPr>
              <p:spPr bwMode="auto">
                <a:xfrm>
                  <a:off x="4796166" y="5675750"/>
                  <a:ext cx="242295"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53" name="Rectangle 40"/>
                <p:cNvSpPr>
                  <a:spLocks noChangeArrowheads="1"/>
                </p:cNvSpPr>
                <p:nvPr/>
              </p:nvSpPr>
              <p:spPr bwMode="auto">
                <a:xfrm>
                  <a:off x="4796166" y="5675750"/>
                  <a:ext cx="242295"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54" name="Rectangle 41"/>
                <p:cNvSpPr>
                  <a:spLocks noChangeArrowheads="1"/>
                </p:cNvSpPr>
                <p:nvPr/>
              </p:nvSpPr>
              <p:spPr bwMode="auto">
                <a:xfrm>
                  <a:off x="4410437" y="5735181"/>
                  <a:ext cx="540020" cy="674311"/>
                </a:xfrm>
                <a:prstGeom prst="rect">
                  <a:avLst/>
                </a:prstGeom>
                <a:solidFill>
                  <a:srgbClr val="0072C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55" name="Rectangle 42"/>
                <p:cNvSpPr>
                  <a:spLocks noChangeArrowheads="1"/>
                </p:cNvSpPr>
                <p:nvPr/>
              </p:nvSpPr>
              <p:spPr bwMode="auto">
                <a:xfrm>
                  <a:off x="4707020" y="6272344"/>
                  <a:ext cx="70289" cy="137148"/>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56" name="Rectangle 43"/>
                <p:cNvSpPr>
                  <a:spLocks noChangeArrowheads="1"/>
                </p:cNvSpPr>
                <p:nvPr/>
              </p:nvSpPr>
              <p:spPr bwMode="auto">
                <a:xfrm>
                  <a:off x="4586444" y="6272344"/>
                  <a:ext cx="68574" cy="137148"/>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57" name="Rectangle 44"/>
                <p:cNvSpPr>
                  <a:spLocks noChangeArrowheads="1"/>
                </p:cNvSpPr>
                <p:nvPr/>
              </p:nvSpPr>
              <p:spPr bwMode="auto">
                <a:xfrm>
                  <a:off x="4464153" y="5796326"/>
                  <a:ext cx="434873"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58" name="Rectangle 45"/>
                <p:cNvSpPr>
                  <a:spLocks noChangeArrowheads="1"/>
                </p:cNvSpPr>
                <p:nvPr/>
              </p:nvSpPr>
              <p:spPr bwMode="auto">
                <a:xfrm>
                  <a:off x="4464153" y="5918045"/>
                  <a:ext cx="434873"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59" name="Rectangle 46"/>
                <p:cNvSpPr>
                  <a:spLocks noChangeArrowheads="1"/>
                </p:cNvSpPr>
                <p:nvPr/>
              </p:nvSpPr>
              <p:spPr bwMode="auto">
                <a:xfrm>
                  <a:off x="4464153" y="6038621"/>
                  <a:ext cx="434873"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60" name="Rectangle 47"/>
                <p:cNvSpPr>
                  <a:spLocks noChangeArrowheads="1"/>
                </p:cNvSpPr>
                <p:nvPr/>
              </p:nvSpPr>
              <p:spPr bwMode="auto">
                <a:xfrm>
                  <a:off x="4464153" y="6158625"/>
                  <a:ext cx="434873" cy="70860"/>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grpSp>
          <p:sp>
            <p:nvSpPr>
              <p:cNvPr id="262" name="Rectangle 261"/>
              <p:cNvSpPr/>
              <p:nvPr/>
            </p:nvSpPr>
            <p:spPr bwMode="auto">
              <a:xfrm>
                <a:off x="1341864" y="5915020"/>
                <a:ext cx="1701865" cy="989773"/>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5" tIns="182845" rIns="0" bIns="46627"/>
              <a:lstStyle/>
              <a:p>
                <a:pPr marL="0" marR="0" lvl="0" indent="0" algn="ctr" defTabSz="932205"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505050"/>
                    </a:solidFill>
                    <a:effectLst/>
                    <a:uLnTx/>
                    <a:uFillTx/>
                    <a:latin typeface="Segoe UI Light"/>
                    <a:ea typeface="+mn-ea"/>
                    <a:cs typeface="+mn-cs"/>
                  </a:rPr>
                  <a:t>On-premises</a:t>
                </a:r>
              </a:p>
            </p:txBody>
          </p:sp>
        </p:grpSp>
      </p:grpSp>
      <p:grpSp>
        <p:nvGrpSpPr>
          <p:cNvPr id="3" name="Group 2"/>
          <p:cNvGrpSpPr/>
          <p:nvPr/>
        </p:nvGrpSpPr>
        <p:grpSpPr>
          <a:xfrm>
            <a:off x="3980707" y="4224074"/>
            <a:ext cx="4570497" cy="2141224"/>
            <a:chOff x="3980707" y="4224074"/>
            <a:chExt cx="4570497" cy="2141224"/>
          </a:xfrm>
        </p:grpSpPr>
        <p:grpSp>
          <p:nvGrpSpPr>
            <p:cNvPr id="18" name="Group 17"/>
            <p:cNvGrpSpPr/>
            <p:nvPr/>
          </p:nvGrpSpPr>
          <p:grpSpPr>
            <a:xfrm>
              <a:off x="5079169" y="4224074"/>
              <a:ext cx="2338242" cy="1671108"/>
              <a:chOff x="5084066" y="4224074"/>
              <a:chExt cx="2338242" cy="1671108"/>
            </a:xfrm>
          </p:grpSpPr>
          <p:grpSp>
            <p:nvGrpSpPr>
              <p:cNvPr id="29" name="Group 28"/>
              <p:cNvGrpSpPr/>
              <p:nvPr/>
            </p:nvGrpSpPr>
            <p:grpSpPr>
              <a:xfrm>
                <a:off x="5084066" y="4224074"/>
                <a:ext cx="2338242" cy="1671108"/>
                <a:chOff x="2658482" y="4224074"/>
                <a:chExt cx="2338242" cy="1671108"/>
              </a:xfrm>
            </p:grpSpPr>
            <p:grpSp>
              <p:nvGrpSpPr>
                <p:cNvPr id="26" name="Group 25"/>
                <p:cNvGrpSpPr/>
                <p:nvPr/>
              </p:nvGrpSpPr>
              <p:grpSpPr>
                <a:xfrm>
                  <a:off x="2658482" y="4224074"/>
                  <a:ext cx="2338242" cy="1671108"/>
                  <a:chOff x="2658482" y="4224074"/>
                  <a:chExt cx="2338242" cy="1671108"/>
                </a:xfrm>
              </p:grpSpPr>
              <p:pic>
                <p:nvPicPr>
                  <p:cNvPr id="21" name="Picture 2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658482" y="4315745"/>
                    <a:ext cx="2338242" cy="1579437"/>
                  </a:xfrm>
                  <a:prstGeom prst="rect">
                    <a:avLst/>
                  </a:prstGeom>
                </p:spPr>
              </p:pic>
              <p:sp>
                <p:nvSpPr>
                  <p:cNvPr id="208" name="Oval 207"/>
                  <p:cNvSpPr/>
                  <p:nvPr/>
                </p:nvSpPr>
                <p:spPr bwMode="auto">
                  <a:xfrm>
                    <a:off x="4215886" y="4224074"/>
                    <a:ext cx="734386" cy="734384"/>
                  </a:xfrm>
                  <a:prstGeom prst="ellipse">
                    <a:avLst/>
                  </a:prstGeom>
                  <a:solidFill>
                    <a:srgbClr val="0072C6"/>
                  </a:solidFill>
                  <a:ln>
                    <a:noFill/>
                    <a:headEnd type="none" w="med" len="med"/>
                    <a:tailEnd type="none" w="med" len="med"/>
                  </a:ln>
                  <a:effectLst>
                    <a:outerShdw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sp>
              <p:nvSpPr>
                <p:cNvPr id="209" name="Freeform 208"/>
                <p:cNvSpPr>
                  <a:spLocks noEditPoints="1"/>
                </p:cNvSpPr>
                <p:nvPr/>
              </p:nvSpPr>
              <p:spPr bwMode="black">
                <a:xfrm>
                  <a:off x="4436768" y="4388319"/>
                  <a:ext cx="292621" cy="405895"/>
                </a:xfrm>
                <a:custGeom>
                  <a:avLst/>
                  <a:gdLst>
                    <a:gd name="T0" fmla="*/ 221 w 288"/>
                    <a:gd name="T1" fmla="*/ 373 h 399"/>
                    <a:gd name="T2" fmla="*/ 194 w 288"/>
                    <a:gd name="T3" fmla="*/ 350 h 399"/>
                    <a:gd name="T4" fmla="*/ 137 w 288"/>
                    <a:gd name="T5" fmla="*/ 150 h 399"/>
                    <a:gd name="T6" fmla="*/ 165 w 288"/>
                    <a:gd name="T7" fmla="*/ 398 h 399"/>
                    <a:gd name="T8" fmla="*/ 94 w 288"/>
                    <a:gd name="T9" fmla="*/ 325 h 399"/>
                    <a:gd name="T10" fmla="*/ 192 w 288"/>
                    <a:gd name="T11" fmla="*/ 269 h 399"/>
                    <a:gd name="T12" fmla="*/ 223 w 288"/>
                    <a:gd name="T13" fmla="*/ 371 h 399"/>
                    <a:gd name="T14" fmla="*/ 135 w 288"/>
                    <a:gd name="T15" fmla="*/ 170 h 399"/>
                    <a:gd name="T16" fmla="*/ 179 w 288"/>
                    <a:gd name="T17" fmla="*/ 395 h 399"/>
                    <a:gd name="T18" fmla="*/ 135 w 288"/>
                    <a:gd name="T19" fmla="*/ 324 h 399"/>
                    <a:gd name="T20" fmla="*/ 154 w 288"/>
                    <a:gd name="T21" fmla="*/ 308 h 399"/>
                    <a:gd name="T22" fmla="*/ 208 w 288"/>
                    <a:gd name="T23" fmla="*/ 382 h 399"/>
                    <a:gd name="T24" fmla="*/ 85 w 288"/>
                    <a:gd name="T25" fmla="*/ 380 h 399"/>
                    <a:gd name="T26" fmla="*/ 143 w 288"/>
                    <a:gd name="T27" fmla="*/ 82 h 399"/>
                    <a:gd name="T28" fmla="*/ 228 w 288"/>
                    <a:gd name="T29" fmla="*/ 288 h 399"/>
                    <a:gd name="T30" fmla="*/ 253 w 288"/>
                    <a:gd name="T31" fmla="*/ 340 h 399"/>
                    <a:gd name="T32" fmla="*/ 247 w 288"/>
                    <a:gd name="T33" fmla="*/ 233 h 399"/>
                    <a:gd name="T34" fmla="*/ 20 w 288"/>
                    <a:gd name="T35" fmla="*/ 263 h 399"/>
                    <a:gd name="T36" fmla="*/ 85 w 288"/>
                    <a:gd name="T37" fmla="*/ 380 h 399"/>
                    <a:gd name="T38" fmla="*/ 219 w 288"/>
                    <a:gd name="T39" fmla="*/ 242 h 399"/>
                    <a:gd name="T40" fmla="*/ 56 w 288"/>
                    <a:gd name="T41" fmla="*/ 305 h 399"/>
                    <a:gd name="T42" fmla="*/ 129 w 288"/>
                    <a:gd name="T43" fmla="*/ 397 h 399"/>
                    <a:gd name="T44" fmla="*/ 137 w 288"/>
                    <a:gd name="T45" fmla="*/ 115 h 399"/>
                    <a:gd name="T46" fmla="*/ 210 w 288"/>
                    <a:gd name="T47" fmla="*/ 334 h 399"/>
                    <a:gd name="T48" fmla="*/ 239 w 288"/>
                    <a:gd name="T49" fmla="*/ 357 h 399"/>
                    <a:gd name="T50" fmla="*/ 0 w 288"/>
                    <a:gd name="T51" fmla="*/ 202 h 399"/>
                    <a:gd name="T52" fmla="*/ 144 w 288"/>
                    <a:gd name="T53" fmla="*/ 51 h 399"/>
                    <a:gd name="T54" fmla="*/ 252 w 288"/>
                    <a:gd name="T55" fmla="*/ 298 h 399"/>
                    <a:gd name="T56" fmla="*/ 266 w 288"/>
                    <a:gd name="T57" fmla="*/ 320 h 399"/>
                    <a:gd name="T58" fmla="*/ 277 w 288"/>
                    <a:gd name="T59" fmla="*/ 221 h 399"/>
                    <a:gd name="T60" fmla="*/ 3 w 288"/>
                    <a:gd name="T61" fmla="*/ 162 h 399"/>
                    <a:gd name="T62" fmla="*/ 0 w 288"/>
                    <a:gd name="T63" fmla="*/ 202 h 399"/>
                    <a:gd name="T64" fmla="*/ 145 w 288"/>
                    <a:gd name="T65" fmla="*/ 0 h 399"/>
                    <a:gd name="T66" fmla="*/ 144 w 288"/>
                    <a:gd name="T67" fmla="*/ 18 h 399"/>
                    <a:gd name="T68" fmla="*/ 142 w 288"/>
                    <a:gd name="T69" fmla="*/ 308 h 399"/>
                    <a:gd name="T70" fmla="*/ 137 w 288"/>
                    <a:gd name="T71" fmla="*/ 201 h 399"/>
                    <a:gd name="T72" fmla="*/ 130 w 288"/>
                    <a:gd name="T73" fmla="*/ 208 h 399"/>
                    <a:gd name="T74" fmla="*/ 142 w 288"/>
                    <a:gd name="T75" fmla="*/ 30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 h="399">
                      <a:moveTo>
                        <a:pt x="223" y="371"/>
                      </a:moveTo>
                      <a:cubicBezTo>
                        <a:pt x="221" y="373"/>
                        <a:pt x="221" y="373"/>
                        <a:pt x="221" y="373"/>
                      </a:cubicBezTo>
                      <a:cubicBezTo>
                        <a:pt x="220" y="374"/>
                        <a:pt x="218" y="375"/>
                        <a:pt x="217" y="376"/>
                      </a:cubicBezTo>
                      <a:cubicBezTo>
                        <a:pt x="215" y="374"/>
                        <a:pt x="205" y="366"/>
                        <a:pt x="194" y="350"/>
                      </a:cubicBezTo>
                      <a:cubicBezTo>
                        <a:pt x="181" y="332"/>
                        <a:pt x="177" y="299"/>
                        <a:pt x="180" y="268"/>
                      </a:cubicBezTo>
                      <a:cubicBezTo>
                        <a:pt x="186" y="212"/>
                        <a:pt x="180" y="148"/>
                        <a:pt x="137" y="150"/>
                      </a:cubicBezTo>
                      <a:cubicBezTo>
                        <a:pt x="90" y="152"/>
                        <a:pt x="69" y="245"/>
                        <a:pt x="106" y="319"/>
                      </a:cubicBezTo>
                      <a:cubicBezTo>
                        <a:pt x="125" y="357"/>
                        <a:pt x="150" y="384"/>
                        <a:pt x="165" y="398"/>
                      </a:cubicBezTo>
                      <a:cubicBezTo>
                        <a:pt x="161" y="398"/>
                        <a:pt x="157" y="399"/>
                        <a:pt x="153" y="399"/>
                      </a:cubicBezTo>
                      <a:cubicBezTo>
                        <a:pt x="137" y="384"/>
                        <a:pt x="115" y="364"/>
                        <a:pt x="94" y="325"/>
                      </a:cubicBezTo>
                      <a:cubicBezTo>
                        <a:pt x="46" y="236"/>
                        <a:pt x="82" y="134"/>
                        <a:pt x="137" y="134"/>
                      </a:cubicBezTo>
                      <a:cubicBezTo>
                        <a:pt x="195" y="134"/>
                        <a:pt x="201" y="201"/>
                        <a:pt x="192" y="269"/>
                      </a:cubicBezTo>
                      <a:cubicBezTo>
                        <a:pt x="188" y="301"/>
                        <a:pt x="191" y="329"/>
                        <a:pt x="202" y="346"/>
                      </a:cubicBezTo>
                      <a:cubicBezTo>
                        <a:pt x="213" y="363"/>
                        <a:pt x="224" y="370"/>
                        <a:pt x="223" y="371"/>
                      </a:cubicBezTo>
                      <a:close/>
                      <a:moveTo>
                        <a:pt x="166" y="306"/>
                      </a:moveTo>
                      <a:cubicBezTo>
                        <a:pt x="163" y="275"/>
                        <a:pt x="185" y="172"/>
                        <a:pt x="135" y="170"/>
                      </a:cubicBezTo>
                      <a:cubicBezTo>
                        <a:pt x="104" y="169"/>
                        <a:pt x="77" y="248"/>
                        <a:pt x="125" y="329"/>
                      </a:cubicBezTo>
                      <a:cubicBezTo>
                        <a:pt x="143" y="361"/>
                        <a:pt x="166" y="383"/>
                        <a:pt x="179" y="395"/>
                      </a:cubicBezTo>
                      <a:cubicBezTo>
                        <a:pt x="182" y="394"/>
                        <a:pt x="185" y="393"/>
                        <a:pt x="188" y="392"/>
                      </a:cubicBezTo>
                      <a:cubicBezTo>
                        <a:pt x="177" y="381"/>
                        <a:pt x="153" y="358"/>
                        <a:pt x="135" y="324"/>
                      </a:cubicBezTo>
                      <a:cubicBezTo>
                        <a:pt x="101" y="266"/>
                        <a:pt x="110" y="186"/>
                        <a:pt x="135" y="186"/>
                      </a:cubicBezTo>
                      <a:cubicBezTo>
                        <a:pt x="168" y="186"/>
                        <a:pt x="149" y="268"/>
                        <a:pt x="154" y="308"/>
                      </a:cubicBezTo>
                      <a:cubicBezTo>
                        <a:pt x="160" y="352"/>
                        <a:pt x="187" y="377"/>
                        <a:pt x="200" y="386"/>
                      </a:cubicBezTo>
                      <a:cubicBezTo>
                        <a:pt x="203" y="385"/>
                        <a:pt x="205" y="384"/>
                        <a:pt x="208" y="382"/>
                      </a:cubicBezTo>
                      <a:cubicBezTo>
                        <a:pt x="199" y="375"/>
                        <a:pt x="170" y="350"/>
                        <a:pt x="166" y="306"/>
                      </a:cubicBezTo>
                      <a:close/>
                      <a:moveTo>
                        <a:pt x="85" y="380"/>
                      </a:moveTo>
                      <a:cubicBezTo>
                        <a:pt x="65" y="357"/>
                        <a:pt x="36" y="313"/>
                        <a:pt x="31" y="261"/>
                      </a:cubicBezTo>
                      <a:cubicBezTo>
                        <a:pt x="25" y="164"/>
                        <a:pt x="66" y="82"/>
                        <a:pt x="143" y="82"/>
                      </a:cubicBezTo>
                      <a:cubicBezTo>
                        <a:pt x="213" y="82"/>
                        <a:pt x="241" y="157"/>
                        <a:pt x="235" y="231"/>
                      </a:cubicBezTo>
                      <a:cubicBezTo>
                        <a:pt x="234" y="251"/>
                        <a:pt x="228" y="269"/>
                        <a:pt x="228" y="288"/>
                      </a:cubicBezTo>
                      <a:cubicBezTo>
                        <a:pt x="227" y="320"/>
                        <a:pt x="236" y="334"/>
                        <a:pt x="248" y="347"/>
                      </a:cubicBezTo>
                      <a:cubicBezTo>
                        <a:pt x="250" y="345"/>
                        <a:pt x="251" y="343"/>
                        <a:pt x="253" y="340"/>
                      </a:cubicBezTo>
                      <a:cubicBezTo>
                        <a:pt x="246" y="330"/>
                        <a:pt x="237" y="313"/>
                        <a:pt x="238" y="289"/>
                      </a:cubicBezTo>
                      <a:cubicBezTo>
                        <a:pt x="239" y="273"/>
                        <a:pt x="243" y="254"/>
                        <a:pt x="247" y="233"/>
                      </a:cubicBezTo>
                      <a:cubicBezTo>
                        <a:pt x="257" y="169"/>
                        <a:pt x="233" y="66"/>
                        <a:pt x="143" y="65"/>
                      </a:cubicBezTo>
                      <a:cubicBezTo>
                        <a:pt x="77" y="64"/>
                        <a:pt x="7" y="129"/>
                        <a:pt x="20" y="263"/>
                      </a:cubicBezTo>
                      <a:cubicBezTo>
                        <a:pt x="24" y="299"/>
                        <a:pt x="39" y="330"/>
                        <a:pt x="54" y="354"/>
                      </a:cubicBezTo>
                      <a:cubicBezTo>
                        <a:pt x="64" y="365"/>
                        <a:pt x="74" y="373"/>
                        <a:pt x="85" y="380"/>
                      </a:cubicBezTo>
                      <a:close/>
                      <a:moveTo>
                        <a:pt x="219" y="331"/>
                      </a:moveTo>
                      <a:cubicBezTo>
                        <a:pt x="211" y="309"/>
                        <a:pt x="212" y="277"/>
                        <a:pt x="219" y="242"/>
                      </a:cubicBezTo>
                      <a:cubicBezTo>
                        <a:pt x="228" y="183"/>
                        <a:pt x="216" y="99"/>
                        <a:pt x="137" y="99"/>
                      </a:cubicBezTo>
                      <a:cubicBezTo>
                        <a:pt x="73" y="99"/>
                        <a:pt x="16" y="198"/>
                        <a:pt x="56" y="305"/>
                      </a:cubicBezTo>
                      <a:cubicBezTo>
                        <a:pt x="72" y="346"/>
                        <a:pt x="96" y="376"/>
                        <a:pt x="113" y="393"/>
                      </a:cubicBezTo>
                      <a:cubicBezTo>
                        <a:pt x="118" y="395"/>
                        <a:pt x="123" y="396"/>
                        <a:pt x="129" y="397"/>
                      </a:cubicBezTo>
                      <a:cubicBezTo>
                        <a:pt x="113" y="382"/>
                        <a:pt x="84" y="348"/>
                        <a:pt x="67" y="300"/>
                      </a:cubicBezTo>
                      <a:cubicBezTo>
                        <a:pt x="37" y="213"/>
                        <a:pt x="79" y="116"/>
                        <a:pt x="137" y="115"/>
                      </a:cubicBezTo>
                      <a:cubicBezTo>
                        <a:pt x="189" y="114"/>
                        <a:pt x="216" y="168"/>
                        <a:pt x="208" y="239"/>
                      </a:cubicBezTo>
                      <a:cubicBezTo>
                        <a:pt x="201" y="274"/>
                        <a:pt x="200" y="310"/>
                        <a:pt x="210" y="334"/>
                      </a:cubicBezTo>
                      <a:cubicBezTo>
                        <a:pt x="217" y="351"/>
                        <a:pt x="228" y="359"/>
                        <a:pt x="233" y="363"/>
                      </a:cubicBezTo>
                      <a:cubicBezTo>
                        <a:pt x="235" y="361"/>
                        <a:pt x="237" y="359"/>
                        <a:pt x="239" y="357"/>
                      </a:cubicBezTo>
                      <a:cubicBezTo>
                        <a:pt x="235" y="354"/>
                        <a:pt x="225" y="347"/>
                        <a:pt x="219" y="331"/>
                      </a:cubicBezTo>
                      <a:close/>
                      <a:moveTo>
                        <a:pt x="0" y="202"/>
                      </a:moveTo>
                      <a:cubicBezTo>
                        <a:pt x="0" y="217"/>
                        <a:pt x="1" y="231"/>
                        <a:pt x="4" y="245"/>
                      </a:cubicBezTo>
                      <a:cubicBezTo>
                        <a:pt x="6" y="146"/>
                        <a:pt x="40" y="49"/>
                        <a:pt x="144" y="51"/>
                      </a:cubicBezTo>
                      <a:cubicBezTo>
                        <a:pt x="230" y="51"/>
                        <a:pt x="271" y="143"/>
                        <a:pt x="262" y="219"/>
                      </a:cubicBezTo>
                      <a:cubicBezTo>
                        <a:pt x="259" y="248"/>
                        <a:pt x="252" y="276"/>
                        <a:pt x="252" y="298"/>
                      </a:cubicBezTo>
                      <a:cubicBezTo>
                        <a:pt x="252" y="315"/>
                        <a:pt x="258" y="326"/>
                        <a:pt x="260" y="330"/>
                      </a:cubicBezTo>
                      <a:cubicBezTo>
                        <a:pt x="262" y="327"/>
                        <a:pt x="264" y="323"/>
                        <a:pt x="266" y="320"/>
                      </a:cubicBezTo>
                      <a:cubicBezTo>
                        <a:pt x="263" y="314"/>
                        <a:pt x="261" y="308"/>
                        <a:pt x="262" y="298"/>
                      </a:cubicBezTo>
                      <a:cubicBezTo>
                        <a:pt x="262" y="279"/>
                        <a:pt x="272" y="252"/>
                        <a:pt x="277" y="221"/>
                      </a:cubicBezTo>
                      <a:cubicBezTo>
                        <a:pt x="288" y="144"/>
                        <a:pt x="247" y="31"/>
                        <a:pt x="144" y="31"/>
                      </a:cubicBezTo>
                      <a:cubicBezTo>
                        <a:pt x="62" y="32"/>
                        <a:pt x="18" y="92"/>
                        <a:pt x="3" y="162"/>
                      </a:cubicBezTo>
                      <a:cubicBezTo>
                        <a:pt x="1" y="175"/>
                        <a:pt x="0" y="188"/>
                        <a:pt x="0" y="201"/>
                      </a:cubicBezTo>
                      <a:cubicBezTo>
                        <a:pt x="0" y="201"/>
                        <a:pt x="0" y="202"/>
                        <a:pt x="0" y="202"/>
                      </a:cubicBezTo>
                      <a:close/>
                      <a:moveTo>
                        <a:pt x="262" y="75"/>
                      </a:moveTo>
                      <a:cubicBezTo>
                        <a:pt x="244" y="44"/>
                        <a:pt x="206" y="0"/>
                        <a:pt x="145" y="0"/>
                      </a:cubicBezTo>
                      <a:cubicBezTo>
                        <a:pt x="108" y="0"/>
                        <a:pt x="80" y="18"/>
                        <a:pt x="58" y="40"/>
                      </a:cubicBezTo>
                      <a:cubicBezTo>
                        <a:pt x="60" y="39"/>
                        <a:pt x="91" y="18"/>
                        <a:pt x="144" y="18"/>
                      </a:cubicBezTo>
                      <a:cubicBezTo>
                        <a:pt x="220" y="18"/>
                        <a:pt x="262" y="75"/>
                        <a:pt x="262" y="75"/>
                      </a:cubicBezTo>
                      <a:close/>
                      <a:moveTo>
                        <a:pt x="142" y="308"/>
                      </a:moveTo>
                      <a:cubicBezTo>
                        <a:pt x="140" y="294"/>
                        <a:pt x="141" y="277"/>
                        <a:pt x="142" y="260"/>
                      </a:cubicBezTo>
                      <a:cubicBezTo>
                        <a:pt x="143" y="238"/>
                        <a:pt x="144" y="209"/>
                        <a:pt x="137" y="201"/>
                      </a:cubicBezTo>
                      <a:cubicBezTo>
                        <a:pt x="137" y="201"/>
                        <a:pt x="137" y="201"/>
                        <a:pt x="135" y="201"/>
                      </a:cubicBezTo>
                      <a:cubicBezTo>
                        <a:pt x="135" y="201"/>
                        <a:pt x="132" y="202"/>
                        <a:pt x="130" y="208"/>
                      </a:cubicBezTo>
                      <a:cubicBezTo>
                        <a:pt x="122" y="227"/>
                        <a:pt x="122" y="271"/>
                        <a:pt x="141" y="308"/>
                      </a:cubicBezTo>
                      <a:cubicBezTo>
                        <a:pt x="141" y="309"/>
                        <a:pt x="142" y="309"/>
                        <a:pt x="142" y="308"/>
                      </a:cubicBezTo>
                      <a:close/>
                    </a:path>
                  </a:pathLst>
                </a:custGeom>
                <a:solidFill>
                  <a:schemeClr val="bg1"/>
                </a:solidFill>
                <a:ln>
                  <a:noFill/>
                </a:ln>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grpSp>
          <p:pic>
            <p:nvPicPr>
              <p:cNvPr id="205" name="Picture 204"/>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836281" y="4743137"/>
                <a:ext cx="869145" cy="869145"/>
              </a:xfrm>
              <a:prstGeom prst="rect">
                <a:avLst/>
              </a:prstGeom>
            </p:spPr>
          </p:pic>
        </p:grpSp>
        <p:sp>
          <p:nvSpPr>
            <p:cNvPr id="264" name="TextBox 263"/>
            <p:cNvSpPr txBox="1"/>
            <p:nvPr/>
          </p:nvSpPr>
          <p:spPr>
            <a:xfrm>
              <a:off x="3980707" y="6088299"/>
              <a:ext cx="4570497" cy="276999"/>
            </a:xfrm>
            <a:prstGeom prst="rect">
              <a:avLst/>
            </a:prstGeom>
          </p:spPr>
          <p:txBody>
            <a:bodyPr wrap="square" lIns="0" tIns="0" rIns="0" bIns="0" rtlCol="0">
              <a:spAutoFit/>
            </a:bodyPr>
            <a:lstStyle/>
            <a:p>
              <a:pPr marL="0" marR="0" lvl="0" indent="0" algn="ctr" defTabSz="913923" rtl="0" eaLnBrk="1" fontAlgn="base" latinLnBrk="0" hangingPunct="1">
                <a:lnSpc>
                  <a:spcPct val="90000"/>
                </a:lnSpc>
                <a:spcBef>
                  <a:spcPct val="0"/>
                </a:spcBef>
                <a:spcAft>
                  <a:spcPct val="0"/>
                </a:spcAft>
                <a:buClrTx/>
                <a:buSzPct val="80000"/>
                <a:buFontTx/>
                <a:buNone/>
                <a:tabLst/>
                <a:defRPr/>
              </a:pPr>
              <a:r>
                <a:rPr kumimoji="0" lang="en-US" sz="2000" b="0" i="0" u="none" strike="noStrike" kern="1200" cap="none" spc="0" normalizeH="0" baseline="0" noProof="0" dirty="0">
                  <a:ln>
                    <a:noFill/>
                  </a:ln>
                  <a:solidFill>
                    <a:srgbClr val="505050"/>
                  </a:solidFill>
                  <a:effectLst/>
                  <a:uLnTx/>
                  <a:uFillTx/>
                  <a:latin typeface="Segoe UI Light"/>
                  <a:ea typeface="ＭＳ Ｐゴシック" charset="0"/>
                  <a:cs typeface="Segoe UI Semibold" panose="020B0702040204020203" pitchFamily="34" charset="0"/>
                </a:rPr>
                <a:t>Microsoft Azure Active Directory</a:t>
              </a:r>
            </a:p>
          </p:txBody>
        </p:sp>
      </p:grpSp>
      <p:cxnSp>
        <p:nvCxnSpPr>
          <p:cNvPr id="167" name="Straight Arrow Connector 166"/>
          <p:cNvCxnSpPr/>
          <p:nvPr/>
        </p:nvCxnSpPr>
        <p:spPr>
          <a:xfrm flipH="1">
            <a:off x="3043729" y="5222839"/>
            <a:ext cx="2005264" cy="0"/>
          </a:xfrm>
          <a:prstGeom prst="straightConnector1">
            <a:avLst/>
          </a:prstGeom>
          <a:ln w="31750" cap="rnd">
            <a:solidFill>
              <a:schemeClr val="tx1"/>
            </a:solidFill>
            <a:prstDash val="sysDot"/>
            <a:headEnd type="triangle" w="sm" len="med"/>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p:nvPr/>
        </p:nvCxnSpPr>
        <p:spPr>
          <a:xfrm flipH="1">
            <a:off x="7525021" y="5326935"/>
            <a:ext cx="1390447" cy="0"/>
          </a:xfrm>
          <a:prstGeom prst="straightConnector1">
            <a:avLst/>
          </a:prstGeom>
          <a:ln w="31750" cap="rnd">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p:nvPr/>
        </p:nvCxnSpPr>
        <p:spPr>
          <a:xfrm>
            <a:off x="7490896" y="5092182"/>
            <a:ext cx="1319401" cy="0"/>
          </a:xfrm>
          <a:prstGeom prst="straightConnector1">
            <a:avLst/>
          </a:prstGeom>
          <a:ln w="31750" cap="rnd">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flipH="1">
            <a:off x="3387294" y="4973164"/>
            <a:ext cx="1661699" cy="2853"/>
          </a:xfrm>
          <a:prstGeom prst="straightConnector1">
            <a:avLst/>
          </a:prstGeom>
          <a:ln w="31750" cap="rnd">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nvGrpSpPr>
          <p:cNvPr id="227" name="Group 226"/>
          <p:cNvGrpSpPr/>
          <p:nvPr/>
        </p:nvGrpSpPr>
        <p:grpSpPr>
          <a:xfrm>
            <a:off x="2653417" y="4722841"/>
            <a:ext cx="654744" cy="397910"/>
            <a:chOff x="2447642" y="3590745"/>
            <a:chExt cx="654744" cy="397910"/>
          </a:xfrm>
        </p:grpSpPr>
        <p:grpSp>
          <p:nvGrpSpPr>
            <p:cNvPr id="27" name="Group 26"/>
            <p:cNvGrpSpPr/>
            <p:nvPr/>
          </p:nvGrpSpPr>
          <p:grpSpPr>
            <a:xfrm>
              <a:off x="2447642" y="3631953"/>
              <a:ext cx="652223" cy="356702"/>
              <a:chOff x="2395846" y="2369283"/>
              <a:chExt cx="652223" cy="356702"/>
            </a:xfrm>
          </p:grpSpPr>
          <p:sp>
            <p:nvSpPr>
              <p:cNvPr id="181" name="Rectangle 180"/>
              <p:cNvSpPr/>
              <p:nvPr/>
            </p:nvSpPr>
            <p:spPr bwMode="auto">
              <a:xfrm>
                <a:off x="2395846" y="2369283"/>
                <a:ext cx="652223" cy="356702"/>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82" name="icon GEARS"/>
              <p:cNvSpPr>
                <a:spLocks noEditPoints="1"/>
              </p:cNvSpPr>
              <p:nvPr/>
            </p:nvSpPr>
            <p:spPr bwMode="auto">
              <a:xfrm>
                <a:off x="2531868" y="2396641"/>
                <a:ext cx="367927" cy="307186"/>
              </a:xfrm>
              <a:custGeom>
                <a:avLst/>
                <a:gdLst>
                  <a:gd name="T0" fmla="*/ 2147483647 w 315"/>
                  <a:gd name="T1" fmla="*/ 2147483647 h 262"/>
                  <a:gd name="T2" fmla="*/ 2147483647 w 315"/>
                  <a:gd name="T3" fmla="*/ 2147483647 h 262"/>
                  <a:gd name="T4" fmla="*/ 2147483647 w 315"/>
                  <a:gd name="T5" fmla="*/ 2147483647 h 262"/>
                  <a:gd name="T6" fmla="*/ 2147483647 w 315"/>
                  <a:gd name="T7" fmla="*/ 2147483647 h 262"/>
                  <a:gd name="T8" fmla="*/ 2147483647 w 315"/>
                  <a:gd name="T9" fmla="*/ 2147483647 h 262"/>
                  <a:gd name="T10" fmla="*/ 2147483647 w 315"/>
                  <a:gd name="T11" fmla="*/ 2147483647 h 262"/>
                  <a:gd name="T12" fmla="*/ 2147483647 w 315"/>
                  <a:gd name="T13" fmla="*/ 2147483647 h 262"/>
                  <a:gd name="T14" fmla="*/ 2147483647 w 315"/>
                  <a:gd name="T15" fmla="*/ 2147483647 h 262"/>
                  <a:gd name="T16" fmla="*/ 2147483647 w 315"/>
                  <a:gd name="T17" fmla="*/ 2147483647 h 262"/>
                  <a:gd name="T18" fmla="*/ 2147483647 w 315"/>
                  <a:gd name="T19" fmla="*/ 2147483647 h 262"/>
                  <a:gd name="T20" fmla="*/ 2147483647 w 315"/>
                  <a:gd name="T21" fmla="*/ 2147483647 h 262"/>
                  <a:gd name="T22" fmla="*/ 2147483647 w 315"/>
                  <a:gd name="T23" fmla="*/ 2147483647 h 262"/>
                  <a:gd name="T24" fmla="*/ 2147483647 w 315"/>
                  <a:gd name="T25" fmla="*/ 2147483647 h 262"/>
                  <a:gd name="T26" fmla="*/ 2147483647 w 315"/>
                  <a:gd name="T27" fmla="*/ 2147483647 h 262"/>
                  <a:gd name="T28" fmla="*/ 2147483647 w 315"/>
                  <a:gd name="T29" fmla="*/ 2147483647 h 262"/>
                  <a:gd name="T30" fmla="*/ 2147483647 w 315"/>
                  <a:gd name="T31" fmla="*/ 2147483647 h 262"/>
                  <a:gd name="T32" fmla="*/ 2147483647 w 315"/>
                  <a:gd name="T33" fmla="*/ 2147483647 h 262"/>
                  <a:gd name="T34" fmla="*/ 2147483647 w 315"/>
                  <a:gd name="T35" fmla="*/ 2147483647 h 262"/>
                  <a:gd name="T36" fmla="*/ 2147483647 w 315"/>
                  <a:gd name="T37" fmla="*/ 2147483647 h 262"/>
                  <a:gd name="T38" fmla="*/ 2147483647 w 315"/>
                  <a:gd name="T39" fmla="*/ 2147483647 h 262"/>
                  <a:gd name="T40" fmla="*/ 2147483647 w 315"/>
                  <a:gd name="T41" fmla="*/ 2147483647 h 262"/>
                  <a:gd name="T42" fmla="*/ 2147483647 w 315"/>
                  <a:gd name="T43" fmla="*/ 2147483647 h 262"/>
                  <a:gd name="T44" fmla="*/ 2147483647 w 315"/>
                  <a:gd name="T45" fmla="*/ 2147483647 h 262"/>
                  <a:gd name="T46" fmla="*/ 2147483647 w 315"/>
                  <a:gd name="T47" fmla="*/ 2147483647 h 262"/>
                  <a:gd name="T48" fmla="*/ 2147483647 w 315"/>
                  <a:gd name="T49" fmla="*/ 2147483647 h 262"/>
                  <a:gd name="T50" fmla="*/ 2147483647 w 315"/>
                  <a:gd name="T51" fmla="*/ 2147483647 h 262"/>
                  <a:gd name="T52" fmla="*/ 2147483647 w 315"/>
                  <a:gd name="T53" fmla="*/ 2147483647 h 262"/>
                  <a:gd name="T54" fmla="*/ 2147483647 w 315"/>
                  <a:gd name="T55" fmla="*/ 2147483647 h 262"/>
                  <a:gd name="T56" fmla="*/ 2147483647 w 315"/>
                  <a:gd name="T57" fmla="*/ 2147483647 h 262"/>
                  <a:gd name="T58" fmla="*/ 2147483647 w 315"/>
                  <a:gd name="T59" fmla="*/ 2147483647 h 262"/>
                  <a:gd name="T60" fmla="*/ 2147483647 w 315"/>
                  <a:gd name="T61" fmla="*/ 2147483647 h 262"/>
                  <a:gd name="T62" fmla="*/ 2147483647 w 315"/>
                  <a:gd name="T63" fmla="*/ 2147483647 h 262"/>
                  <a:gd name="T64" fmla="*/ 2147483647 w 315"/>
                  <a:gd name="T65" fmla="*/ 2147483647 h 262"/>
                  <a:gd name="T66" fmla="*/ 2147483647 w 315"/>
                  <a:gd name="T67" fmla="*/ 2147483647 h 262"/>
                  <a:gd name="T68" fmla="*/ 2147483647 w 315"/>
                  <a:gd name="T69" fmla="*/ 2147483647 h 262"/>
                  <a:gd name="T70" fmla="*/ 2147483647 w 315"/>
                  <a:gd name="T71" fmla="*/ 2147483647 h 262"/>
                  <a:gd name="T72" fmla="*/ 2147483647 w 315"/>
                  <a:gd name="T73" fmla="*/ 2147483647 h 262"/>
                  <a:gd name="T74" fmla="*/ 2147483647 w 315"/>
                  <a:gd name="T75" fmla="*/ 2147483647 h 262"/>
                  <a:gd name="T76" fmla="*/ 2147483647 w 315"/>
                  <a:gd name="T77" fmla="*/ 2147483647 h 262"/>
                  <a:gd name="T78" fmla="*/ 2147483647 w 315"/>
                  <a:gd name="T79" fmla="*/ 2147483647 h 262"/>
                  <a:gd name="T80" fmla="*/ 2147483647 w 315"/>
                  <a:gd name="T81" fmla="*/ 2147483647 h 262"/>
                  <a:gd name="T82" fmla="*/ 2147483647 w 315"/>
                  <a:gd name="T83" fmla="*/ 2147483647 h 262"/>
                  <a:gd name="T84" fmla="*/ 2147483647 w 315"/>
                  <a:gd name="T85" fmla="*/ 2147483647 h 262"/>
                  <a:gd name="T86" fmla="*/ 2147483647 w 315"/>
                  <a:gd name="T87" fmla="*/ 2147483647 h 262"/>
                  <a:gd name="T88" fmla="*/ 2147483647 w 315"/>
                  <a:gd name="T89" fmla="*/ 2147483647 h 262"/>
                  <a:gd name="T90" fmla="*/ 2147483647 w 315"/>
                  <a:gd name="T91" fmla="*/ 2147483647 h 262"/>
                  <a:gd name="T92" fmla="*/ 2147483647 w 315"/>
                  <a:gd name="T93" fmla="*/ 2147483647 h 262"/>
                  <a:gd name="T94" fmla="*/ 2147483647 w 315"/>
                  <a:gd name="T95" fmla="*/ 0 h 262"/>
                  <a:gd name="T96" fmla="*/ 2147483647 w 315"/>
                  <a:gd name="T97" fmla="*/ 2147483647 h 262"/>
                  <a:gd name="T98" fmla="*/ 2147483647 w 315"/>
                  <a:gd name="T99" fmla="*/ 2147483647 h 262"/>
                  <a:gd name="T100" fmla="*/ 2147483647 w 315"/>
                  <a:gd name="T101" fmla="*/ 2147483647 h 262"/>
                  <a:gd name="T102" fmla="*/ 2147483647 w 315"/>
                  <a:gd name="T103" fmla="*/ 2147483647 h 262"/>
                  <a:gd name="T104" fmla="*/ 2147483647 w 315"/>
                  <a:gd name="T105" fmla="*/ 2147483647 h 262"/>
                  <a:gd name="T106" fmla="*/ 2147483647 w 315"/>
                  <a:gd name="T107" fmla="*/ 2147483647 h 262"/>
                  <a:gd name="T108" fmla="*/ 2147483647 w 315"/>
                  <a:gd name="T109" fmla="*/ 2147483647 h 262"/>
                  <a:gd name="T110" fmla="*/ 2147483647 w 315"/>
                  <a:gd name="T111" fmla="*/ 2147483647 h 2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5" h="262">
                    <a:moveTo>
                      <a:pt x="132" y="150"/>
                    </a:moveTo>
                    <a:cubicBezTo>
                      <a:pt x="132" y="160"/>
                      <a:pt x="124" y="169"/>
                      <a:pt x="114" y="169"/>
                    </a:cubicBezTo>
                    <a:cubicBezTo>
                      <a:pt x="103" y="169"/>
                      <a:pt x="95" y="160"/>
                      <a:pt x="95" y="150"/>
                    </a:cubicBezTo>
                    <a:cubicBezTo>
                      <a:pt x="95" y="140"/>
                      <a:pt x="103" y="132"/>
                      <a:pt x="114" y="132"/>
                    </a:cubicBezTo>
                    <a:cubicBezTo>
                      <a:pt x="124" y="132"/>
                      <a:pt x="132" y="140"/>
                      <a:pt x="132" y="150"/>
                    </a:cubicBezTo>
                    <a:close/>
                    <a:moveTo>
                      <a:pt x="227" y="139"/>
                    </a:moveTo>
                    <a:cubicBezTo>
                      <a:pt x="227" y="143"/>
                      <a:pt x="225" y="147"/>
                      <a:pt x="222" y="148"/>
                    </a:cubicBezTo>
                    <a:cubicBezTo>
                      <a:pt x="195" y="159"/>
                      <a:pt x="195" y="159"/>
                      <a:pt x="195" y="159"/>
                    </a:cubicBezTo>
                    <a:cubicBezTo>
                      <a:pt x="194" y="162"/>
                      <a:pt x="194" y="165"/>
                      <a:pt x="193" y="168"/>
                    </a:cubicBezTo>
                    <a:cubicBezTo>
                      <a:pt x="216" y="187"/>
                      <a:pt x="216" y="187"/>
                      <a:pt x="216" y="187"/>
                    </a:cubicBezTo>
                    <a:cubicBezTo>
                      <a:pt x="218" y="189"/>
                      <a:pt x="219" y="193"/>
                      <a:pt x="217" y="196"/>
                    </a:cubicBezTo>
                    <a:cubicBezTo>
                      <a:pt x="208" y="214"/>
                      <a:pt x="208" y="214"/>
                      <a:pt x="208" y="214"/>
                    </a:cubicBezTo>
                    <a:cubicBezTo>
                      <a:pt x="206" y="217"/>
                      <a:pt x="202" y="219"/>
                      <a:pt x="198" y="218"/>
                    </a:cubicBezTo>
                    <a:cubicBezTo>
                      <a:pt x="170" y="209"/>
                      <a:pt x="170" y="209"/>
                      <a:pt x="170" y="209"/>
                    </a:cubicBezTo>
                    <a:cubicBezTo>
                      <a:pt x="169" y="210"/>
                      <a:pt x="168" y="211"/>
                      <a:pt x="166" y="213"/>
                    </a:cubicBezTo>
                    <a:cubicBezTo>
                      <a:pt x="172" y="242"/>
                      <a:pt x="172" y="242"/>
                      <a:pt x="172" y="242"/>
                    </a:cubicBezTo>
                    <a:cubicBezTo>
                      <a:pt x="173" y="245"/>
                      <a:pt x="171" y="249"/>
                      <a:pt x="168" y="250"/>
                    </a:cubicBezTo>
                    <a:cubicBezTo>
                      <a:pt x="149" y="258"/>
                      <a:pt x="149" y="258"/>
                      <a:pt x="149" y="258"/>
                    </a:cubicBezTo>
                    <a:cubicBezTo>
                      <a:pt x="146" y="260"/>
                      <a:pt x="142" y="258"/>
                      <a:pt x="140" y="256"/>
                    </a:cubicBezTo>
                    <a:cubicBezTo>
                      <a:pt x="123" y="231"/>
                      <a:pt x="123" y="231"/>
                      <a:pt x="123" y="231"/>
                    </a:cubicBezTo>
                    <a:cubicBezTo>
                      <a:pt x="120" y="232"/>
                      <a:pt x="117" y="232"/>
                      <a:pt x="114" y="232"/>
                    </a:cubicBezTo>
                    <a:cubicBezTo>
                      <a:pt x="113" y="232"/>
                      <a:pt x="113" y="232"/>
                      <a:pt x="113" y="232"/>
                    </a:cubicBezTo>
                    <a:cubicBezTo>
                      <a:pt x="99" y="258"/>
                      <a:pt x="99" y="258"/>
                      <a:pt x="99" y="258"/>
                    </a:cubicBezTo>
                    <a:cubicBezTo>
                      <a:pt x="97" y="261"/>
                      <a:pt x="93" y="262"/>
                      <a:pt x="90" y="261"/>
                    </a:cubicBezTo>
                    <a:cubicBezTo>
                      <a:pt x="70" y="255"/>
                      <a:pt x="70" y="255"/>
                      <a:pt x="70" y="255"/>
                    </a:cubicBezTo>
                    <a:cubicBezTo>
                      <a:pt x="67" y="254"/>
                      <a:pt x="65" y="251"/>
                      <a:pt x="65" y="247"/>
                    </a:cubicBezTo>
                    <a:cubicBezTo>
                      <a:pt x="68" y="218"/>
                      <a:pt x="68" y="218"/>
                      <a:pt x="68" y="218"/>
                    </a:cubicBezTo>
                    <a:cubicBezTo>
                      <a:pt x="65" y="216"/>
                      <a:pt x="63" y="214"/>
                      <a:pt x="60" y="212"/>
                    </a:cubicBezTo>
                    <a:cubicBezTo>
                      <a:pt x="32" y="222"/>
                      <a:pt x="32" y="222"/>
                      <a:pt x="32" y="222"/>
                    </a:cubicBezTo>
                    <a:cubicBezTo>
                      <a:pt x="29" y="223"/>
                      <a:pt x="25" y="222"/>
                      <a:pt x="23" y="219"/>
                    </a:cubicBezTo>
                    <a:cubicBezTo>
                      <a:pt x="12" y="202"/>
                      <a:pt x="12" y="202"/>
                      <a:pt x="12" y="202"/>
                    </a:cubicBezTo>
                    <a:cubicBezTo>
                      <a:pt x="11" y="199"/>
                      <a:pt x="11" y="195"/>
                      <a:pt x="14" y="192"/>
                    </a:cubicBezTo>
                    <a:cubicBezTo>
                      <a:pt x="35" y="172"/>
                      <a:pt x="35" y="172"/>
                      <a:pt x="35" y="172"/>
                    </a:cubicBezTo>
                    <a:cubicBezTo>
                      <a:pt x="34" y="168"/>
                      <a:pt x="33" y="163"/>
                      <a:pt x="33" y="159"/>
                    </a:cubicBezTo>
                    <a:cubicBezTo>
                      <a:pt x="5" y="148"/>
                      <a:pt x="5" y="148"/>
                      <a:pt x="5" y="148"/>
                    </a:cubicBezTo>
                    <a:cubicBezTo>
                      <a:pt x="2" y="147"/>
                      <a:pt x="0" y="143"/>
                      <a:pt x="1" y="140"/>
                    </a:cubicBezTo>
                    <a:cubicBezTo>
                      <a:pt x="4" y="120"/>
                      <a:pt x="4" y="120"/>
                      <a:pt x="4" y="120"/>
                    </a:cubicBezTo>
                    <a:cubicBezTo>
                      <a:pt x="5" y="116"/>
                      <a:pt x="8" y="113"/>
                      <a:pt x="12" y="113"/>
                    </a:cubicBezTo>
                    <a:cubicBezTo>
                      <a:pt x="41" y="113"/>
                      <a:pt x="41" y="113"/>
                      <a:pt x="41" y="113"/>
                    </a:cubicBezTo>
                    <a:cubicBezTo>
                      <a:pt x="42" y="110"/>
                      <a:pt x="44" y="108"/>
                      <a:pt x="45" y="106"/>
                    </a:cubicBezTo>
                    <a:cubicBezTo>
                      <a:pt x="31" y="80"/>
                      <a:pt x="31" y="80"/>
                      <a:pt x="31" y="80"/>
                    </a:cubicBezTo>
                    <a:cubicBezTo>
                      <a:pt x="29" y="77"/>
                      <a:pt x="30" y="73"/>
                      <a:pt x="33" y="70"/>
                    </a:cubicBezTo>
                    <a:cubicBezTo>
                      <a:pt x="48" y="57"/>
                      <a:pt x="48" y="57"/>
                      <a:pt x="48" y="57"/>
                    </a:cubicBezTo>
                    <a:cubicBezTo>
                      <a:pt x="51" y="55"/>
                      <a:pt x="55" y="55"/>
                      <a:pt x="58" y="57"/>
                    </a:cubicBezTo>
                    <a:cubicBezTo>
                      <a:pt x="81" y="75"/>
                      <a:pt x="81" y="75"/>
                      <a:pt x="81" y="75"/>
                    </a:cubicBezTo>
                    <a:cubicBezTo>
                      <a:pt x="84" y="74"/>
                      <a:pt x="87" y="73"/>
                      <a:pt x="90" y="72"/>
                    </a:cubicBezTo>
                    <a:cubicBezTo>
                      <a:pt x="96" y="43"/>
                      <a:pt x="96" y="43"/>
                      <a:pt x="96" y="43"/>
                    </a:cubicBezTo>
                    <a:cubicBezTo>
                      <a:pt x="97" y="40"/>
                      <a:pt x="100" y="37"/>
                      <a:pt x="103" y="37"/>
                    </a:cubicBezTo>
                    <a:cubicBezTo>
                      <a:pt x="124" y="37"/>
                      <a:pt x="124" y="37"/>
                      <a:pt x="124" y="37"/>
                    </a:cubicBezTo>
                    <a:cubicBezTo>
                      <a:pt x="127" y="37"/>
                      <a:pt x="131" y="40"/>
                      <a:pt x="131" y="43"/>
                    </a:cubicBezTo>
                    <a:cubicBezTo>
                      <a:pt x="137" y="72"/>
                      <a:pt x="137" y="72"/>
                      <a:pt x="137" y="72"/>
                    </a:cubicBezTo>
                    <a:cubicBezTo>
                      <a:pt x="140" y="73"/>
                      <a:pt x="143" y="74"/>
                      <a:pt x="146" y="75"/>
                    </a:cubicBezTo>
                    <a:cubicBezTo>
                      <a:pt x="169" y="57"/>
                      <a:pt x="169" y="57"/>
                      <a:pt x="169" y="57"/>
                    </a:cubicBezTo>
                    <a:cubicBezTo>
                      <a:pt x="171" y="55"/>
                      <a:pt x="176" y="55"/>
                      <a:pt x="179" y="57"/>
                    </a:cubicBezTo>
                    <a:cubicBezTo>
                      <a:pt x="194" y="70"/>
                      <a:pt x="194" y="70"/>
                      <a:pt x="194" y="70"/>
                    </a:cubicBezTo>
                    <a:cubicBezTo>
                      <a:pt x="197" y="72"/>
                      <a:pt x="198" y="77"/>
                      <a:pt x="196" y="80"/>
                    </a:cubicBezTo>
                    <a:cubicBezTo>
                      <a:pt x="182" y="106"/>
                      <a:pt x="182" y="106"/>
                      <a:pt x="182" y="106"/>
                    </a:cubicBezTo>
                    <a:cubicBezTo>
                      <a:pt x="183" y="108"/>
                      <a:pt x="185" y="110"/>
                      <a:pt x="186" y="113"/>
                    </a:cubicBezTo>
                    <a:cubicBezTo>
                      <a:pt x="216" y="113"/>
                      <a:pt x="216" y="113"/>
                      <a:pt x="216" y="113"/>
                    </a:cubicBezTo>
                    <a:cubicBezTo>
                      <a:pt x="219" y="113"/>
                      <a:pt x="222" y="116"/>
                      <a:pt x="223" y="120"/>
                    </a:cubicBezTo>
                    <a:lnTo>
                      <a:pt x="227" y="139"/>
                    </a:lnTo>
                    <a:close/>
                    <a:moveTo>
                      <a:pt x="157" y="150"/>
                    </a:moveTo>
                    <a:cubicBezTo>
                      <a:pt x="157" y="126"/>
                      <a:pt x="137" y="107"/>
                      <a:pt x="114" y="107"/>
                    </a:cubicBezTo>
                    <a:cubicBezTo>
                      <a:pt x="90" y="107"/>
                      <a:pt x="70" y="126"/>
                      <a:pt x="70" y="150"/>
                    </a:cubicBezTo>
                    <a:cubicBezTo>
                      <a:pt x="70" y="174"/>
                      <a:pt x="90" y="193"/>
                      <a:pt x="114" y="193"/>
                    </a:cubicBezTo>
                    <a:cubicBezTo>
                      <a:pt x="137" y="193"/>
                      <a:pt x="157" y="174"/>
                      <a:pt x="157" y="150"/>
                    </a:cubicBezTo>
                    <a:close/>
                    <a:moveTo>
                      <a:pt x="311" y="83"/>
                    </a:moveTo>
                    <a:cubicBezTo>
                      <a:pt x="313" y="85"/>
                      <a:pt x="314" y="90"/>
                      <a:pt x="312" y="93"/>
                    </a:cubicBezTo>
                    <a:cubicBezTo>
                      <a:pt x="310" y="96"/>
                      <a:pt x="310" y="96"/>
                      <a:pt x="310" y="96"/>
                    </a:cubicBezTo>
                    <a:cubicBezTo>
                      <a:pt x="308" y="99"/>
                      <a:pt x="304" y="100"/>
                      <a:pt x="300" y="98"/>
                    </a:cubicBezTo>
                    <a:cubicBezTo>
                      <a:pt x="289" y="93"/>
                      <a:pt x="289" y="93"/>
                      <a:pt x="289" y="93"/>
                    </a:cubicBezTo>
                    <a:cubicBezTo>
                      <a:pt x="285" y="97"/>
                      <a:pt x="279" y="100"/>
                      <a:pt x="273" y="102"/>
                    </a:cubicBezTo>
                    <a:cubicBezTo>
                      <a:pt x="271" y="114"/>
                      <a:pt x="271" y="114"/>
                      <a:pt x="271" y="114"/>
                    </a:cubicBezTo>
                    <a:cubicBezTo>
                      <a:pt x="270" y="118"/>
                      <a:pt x="267" y="120"/>
                      <a:pt x="263" y="120"/>
                    </a:cubicBezTo>
                    <a:cubicBezTo>
                      <a:pt x="259" y="120"/>
                      <a:pt x="259" y="120"/>
                      <a:pt x="259" y="120"/>
                    </a:cubicBezTo>
                    <a:cubicBezTo>
                      <a:pt x="256" y="120"/>
                      <a:pt x="253" y="118"/>
                      <a:pt x="252" y="114"/>
                    </a:cubicBezTo>
                    <a:cubicBezTo>
                      <a:pt x="250" y="102"/>
                      <a:pt x="250" y="102"/>
                      <a:pt x="250" y="102"/>
                    </a:cubicBezTo>
                    <a:cubicBezTo>
                      <a:pt x="244" y="100"/>
                      <a:pt x="238" y="97"/>
                      <a:pt x="233" y="93"/>
                    </a:cubicBezTo>
                    <a:cubicBezTo>
                      <a:pt x="222" y="98"/>
                      <a:pt x="222" y="98"/>
                      <a:pt x="222" y="98"/>
                    </a:cubicBezTo>
                    <a:cubicBezTo>
                      <a:pt x="219" y="100"/>
                      <a:pt x="215" y="99"/>
                      <a:pt x="213" y="96"/>
                    </a:cubicBezTo>
                    <a:cubicBezTo>
                      <a:pt x="210" y="93"/>
                      <a:pt x="210" y="93"/>
                      <a:pt x="210" y="93"/>
                    </a:cubicBezTo>
                    <a:cubicBezTo>
                      <a:pt x="208" y="90"/>
                      <a:pt x="209" y="85"/>
                      <a:pt x="211" y="83"/>
                    </a:cubicBezTo>
                    <a:cubicBezTo>
                      <a:pt x="220" y="74"/>
                      <a:pt x="220" y="74"/>
                      <a:pt x="220" y="74"/>
                    </a:cubicBezTo>
                    <a:cubicBezTo>
                      <a:pt x="219" y="70"/>
                      <a:pt x="218" y="65"/>
                      <a:pt x="218" y="61"/>
                    </a:cubicBezTo>
                    <a:cubicBezTo>
                      <a:pt x="218" y="56"/>
                      <a:pt x="219" y="52"/>
                      <a:pt x="220" y="48"/>
                    </a:cubicBezTo>
                    <a:cubicBezTo>
                      <a:pt x="220" y="48"/>
                      <a:pt x="220" y="48"/>
                      <a:pt x="220" y="48"/>
                    </a:cubicBezTo>
                    <a:cubicBezTo>
                      <a:pt x="211" y="39"/>
                      <a:pt x="211" y="39"/>
                      <a:pt x="211" y="39"/>
                    </a:cubicBezTo>
                    <a:cubicBezTo>
                      <a:pt x="208" y="37"/>
                      <a:pt x="208" y="32"/>
                      <a:pt x="210" y="29"/>
                    </a:cubicBezTo>
                    <a:cubicBezTo>
                      <a:pt x="212" y="26"/>
                      <a:pt x="212" y="26"/>
                      <a:pt x="212" y="26"/>
                    </a:cubicBezTo>
                    <a:cubicBezTo>
                      <a:pt x="214" y="23"/>
                      <a:pt x="218" y="22"/>
                      <a:pt x="221" y="23"/>
                    </a:cubicBezTo>
                    <a:cubicBezTo>
                      <a:pt x="233" y="28"/>
                      <a:pt x="233" y="28"/>
                      <a:pt x="233" y="28"/>
                    </a:cubicBezTo>
                    <a:cubicBezTo>
                      <a:pt x="233" y="28"/>
                      <a:pt x="233" y="28"/>
                      <a:pt x="233" y="28"/>
                    </a:cubicBezTo>
                    <a:cubicBezTo>
                      <a:pt x="238" y="24"/>
                      <a:pt x="243" y="21"/>
                      <a:pt x="249" y="19"/>
                    </a:cubicBezTo>
                    <a:cubicBezTo>
                      <a:pt x="252" y="7"/>
                      <a:pt x="252" y="7"/>
                      <a:pt x="252" y="7"/>
                    </a:cubicBezTo>
                    <a:cubicBezTo>
                      <a:pt x="253" y="3"/>
                      <a:pt x="256" y="0"/>
                      <a:pt x="259" y="0"/>
                    </a:cubicBezTo>
                    <a:cubicBezTo>
                      <a:pt x="263" y="0"/>
                      <a:pt x="263" y="0"/>
                      <a:pt x="263" y="0"/>
                    </a:cubicBezTo>
                    <a:cubicBezTo>
                      <a:pt x="267" y="0"/>
                      <a:pt x="270" y="3"/>
                      <a:pt x="271" y="7"/>
                    </a:cubicBezTo>
                    <a:cubicBezTo>
                      <a:pt x="273" y="19"/>
                      <a:pt x="273" y="19"/>
                      <a:pt x="273" y="19"/>
                    </a:cubicBezTo>
                    <a:cubicBezTo>
                      <a:pt x="279" y="21"/>
                      <a:pt x="285" y="24"/>
                      <a:pt x="290" y="28"/>
                    </a:cubicBezTo>
                    <a:cubicBezTo>
                      <a:pt x="301" y="23"/>
                      <a:pt x="301" y="23"/>
                      <a:pt x="301" y="23"/>
                    </a:cubicBezTo>
                    <a:cubicBezTo>
                      <a:pt x="305" y="22"/>
                      <a:pt x="309" y="23"/>
                      <a:pt x="311" y="26"/>
                    </a:cubicBezTo>
                    <a:cubicBezTo>
                      <a:pt x="313" y="29"/>
                      <a:pt x="313" y="29"/>
                      <a:pt x="313" y="29"/>
                    </a:cubicBezTo>
                    <a:cubicBezTo>
                      <a:pt x="315" y="32"/>
                      <a:pt x="314" y="37"/>
                      <a:pt x="312" y="39"/>
                    </a:cubicBezTo>
                    <a:cubicBezTo>
                      <a:pt x="303" y="48"/>
                      <a:pt x="303" y="48"/>
                      <a:pt x="303" y="48"/>
                    </a:cubicBezTo>
                    <a:cubicBezTo>
                      <a:pt x="304" y="52"/>
                      <a:pt x="304" y="56"/>
                      <a:pt x="304" y="61"/>
                    </a:cubicBezTo>
                    <a:cubicBezTo>
                      <a:pt x="304" y="65"/>
                      <a:pt x="304" y="70"/>
                      <a:pt x="302" y="74"/>
                    </a:cubicBezTo>
                    <a:lnTo>
                      <a:pt x="311" y="83"/>
                    </a:lnTo>
                    <a:close/>
                    <a:moveTo>
                      <a:pt x="276" y="61"/>
                    </a:moveTo>
                    <a:cubicBezTo>
                      <a:pt x="276" y="52"/>
                      <a:pt x="269" y="46"/>
                      <a:pt x="261" y="46"/>
                    </a:cubicBezTo>
                    <a:cubicBezTo>
                      <a:pt x="253" y="46"/>
                      <a:pt x="246" y="52"/>
                      <a:pt x="246" y="61"/>
                    </a:cubicBezTo>
                    <a:cubicBezTo>
                      <a:pt x="246" y="69"/>
                      <a:pt x="253" y="75"/>
                      <a:pt x="261" y="75"/>
                    </a:cubicBezTo>
                    <a:cubicBezTo>
                      <a:pt x="269" y="75"/>
                      <a:pt x="276" y="69"/>
                      <a:pt x="276" y="61"/>
                    </a:cubicBezTo>
                    <a:close/>
                  </a:path>
                </a:pathLst>
              </a:custGeom>
              <a:solidFill>
                <a:srgbClr val="FF8C00"/>
              </a:solidFill>
              <a:ln>
                <a:noFill/>
              </a:ln>
              <a:extLst/>
            </p:spPr>
            <p:txBody>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grpSp>
        <p:sp>
          <p:nvSpPr>
            <p:cNvPr id="183" name="Rectangle 182"/>
            <p:cNvSpPr/>
            <p:nvPr/>
          </p:nvSpPr>
          <p:spPr bwMode="auto">
            <a:xfrm>
              <a:off x="2450163" y="3590745"/>
              <a:ext cx="652223" cy="49772"/>
            </a:xfrm>
            <a:prstGeom prst="rect">
              <a:avLst/>
            </a:prstGeom>
            <a:solidFill>
              <a:schemeClr val="bg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sp>
        <p:nvSpPr>
          <p:cNvPr id="239" name="Rectangle 238"/>
          <p:cNvSpPr/>
          <p:nvPr/>
        </p:nvSpPr>
        <p:spPr>
          <a:xfrm>
            <a:off x="4365916" y="1172676"/>
            <a:ext cx="4052713" cy="584775"/>
          </a:xfrm>
          <a:prstGeom prst="rect">
            <a:avLst/>
          </a:prstGeom>
        </p:spPr>
        <p:txBody>
          <a:bodyPr wrap="none">
            <a:spAutoFit/>
          </a:bodyPr>
          <a:lstStyle/>
          <a:p>
            <a:pPr lvl="0">
              <a:spcAft>
                <a:spcPts val="1600"/>
              </a:spcAft>
              <a:defRPr/>
            </a:pPr>
            <a:r>
              <a:rPr lang="en-US" sz="3200" dirty="0">
                <a:solidFill>
                  <a:srgbClr val="505050"/>
                </a:solidFill>
                <a:latin typeface="Segoe UI Light" panose="020B0502040204020203" pitchFamily="34" charset="0"/>
                <a:cs typeface="Segoe UI Light" panose="020B0502040204020203" pitchFamily="34" charset="0"/>
              </a:rPr>
              <a:t>One common identity </a:t>
            </a:r>
          </a:p>
        </p:txBody>
      </p:sp>
      <p:sp>
        <p:nvSpPr>
          <p:cNvPr id="189" name="Freeform 188"/>
          <p:cNvSpPr>
            <a:spLocks noEditPoints="1"/>
          </p:cNvSpPr>
          <p:nvPr/>
        </p:nvSpPr>
        <p:spPr bwMode="black">
          <a:xfrm>
            <a:off x="375960" y="6141360"/>
            <a:ext cx="407744" cy="565581"/>
          </a:xfrm>
          <a:custGeom>
            <a:avLst/>
            <a:gdLst>
              <a:gd name="T0" fmla="*/ 221 w 288"/>
              <a:gd name="T1" fmla="*/ 373 h 399"/>
              <a:gd name="T2" fmla="*/ 194 w 288"/>
              <a:gd name="T3" fmla="*/ 350 h 399"/>
              <a:gd name="T4" fmla="*/ 137 w 288"/>
              <a:gd name="T5" fmla="*/ 150 h 399"/>
              <a:gd name="T6" fmla="*/ 165 w 288"/>
              <a:gd name="T7" fmla="*/ 398 h 399"/>
              <a:gd name="T8" fmla="*/ 94 w 288"/>
              <a:gd name="T9" fmla="*/ 325 h 399"/>
              <a:gd name="T10" fmla="*/ 192 w 288"/>
              <a:gd name="T11" fmla="*/ 269 h 399"/>
              <a:gd name="T12" fmla="*/ 223 w 288"/>
              <a:gd name="T13" fmla="*/ 371 h 399"/>
              <a:gd name="T14" fmla="*/ 135 w 288"/>
              <a:gd name="T15" fmla="*/ 170 h 399"/>
              <a:gd name="T16" fmla="*/ 179 w 288"/>
              <a:gd name="T17" fmla="*/ 395 h 399"/>
              <a:gd name="T18" fmla="*/ 135 w 288"/>
              <a:gd name="T19" fmla="*/ 324 h 399"/>
              <a:gd name="T20" fmla="*/ 154 w 288"/>
              <a:gd name="T21" fmla="*/ 308 h 399"/>
              <a:gd name="T22" fmla="*/ 208 w 288"/>
              <a:gd name="T23" fmla="*/ 382 h 399"/>
              <a:gd name="T24" fmla="*/ 85 w 288"/>
              <a:gd name="T25" fmla="*/ 380 h 399"/>
              <a:gd name="T26" fmla="*/ 143 w 288"/>
              <a:gd name="T27" fmla="*/ 82 h 399"/>
              <a:gd name="T28" fmla="*/ 228 w 288"/>
              <a:gd name="T29" fmla="*/ 288 h 399"/>
              <a:gd name="T30" fmla="*/ 253 w 288"/>
              <a:gd name="T31" fmla="*/ 340 h 399"/>
              <a:gd name="T32" fmla="*/ 247 w 288"/>
              <a:gd name="T33" fmla="*/ 233 h 399"/>
              <a:gd name="T34" fmla="*/ 20 w 288"/>
              <a:gd name="T35" fmla="*/ 263 h 399"/>
              <a:gd name="T36" fmla="*/ 85 w 288"/>
              <a:gd name="T37" fmla="*/ 380 h 399"/>
              <a:gd name="T38" fmla="*/ 219 w 288"/>
              <a:gd name="T39" fmla="*/ 242 h 399"/>
              <a:gd name="T40" fmla="*/ 56 w 288"/>
              <a:gd name="T41" fmla="*/ 305 h 399"/>
              <a:gd name="T42" fmla="*/ 129 w 288"/>
              <a:gd name="T43" fmla="*/ 397 h 399"/>
              <a:gd name="T44" fmla="*/ 137 w 288"/>
              <a:gd name="T45" fmla="*/ 115 h 399"/>
              <a:gd name="T46" fmla="*/ 210 w 288"/>
              <a:gd name="T47" fmla="*/ 334 h 399"/>
              <a:gd name="T48" fmla="*/ 239 w 288"/>
              <a:gd name="T49" fmla="*/ 357 h 399"/>
              <a:gd name="T50" fmla="*/ 0 w 288"/>
              <a:gd name="T51" fmla="*/ 202 h 399"/>
              <a:gd name="T52" fmla="*/ 144 w 288"/>
              <a:gd name="T53" fmla="*/ 51 h 399"/>
              <a:gd name="T54" fmla="*/ 252 w 288"/>
              <a:gd name="T55" fmla="*/ 298 h 399"/>
              <a:gd name="T56" fmla="*/ 266 w 288"/>
              <a:gd name="T57" fmla="*/ 320 h 399"/>
              <a:gd name="T58" fmla="*/ 277 w 288"/>
              <a:gd name="T59" fmla="*/ 221 h 399"/>
              <a:gd name="T60" fmla="*/ 3 w 288"/>
              <a:gd name="T61" fmla="*/ 162 h 399"/>
              <a:gd name="T62" fmla="*/ 0 w 288"/>
              <a:gd name="T63" fmla="*/ 202 h 399"/>
              <a:gd name="T64" fmla="*/ 145 w 288"/>
              <a:gd name="T65" fmla="*/ 0 h 399"/>
              <a:gd name="T66" fmla="*/ 144 w 288"/>
              <a:gd name="T67" fmla="*/ 18 h 399"/>
              <a:gd name="T68" fmla="*/ 142 w 288"/>
              <a:gd name="T69" fmla="*/ 308 h 399"/>
              <a:gd name="T70" fmla="*/ 137 w 288"/>
              <a:gd name="T71" fmla="*/ 201 h 399"/>
              <a:gd name="T72" fmla="*/ 130 w 288"/>
              <a:gd name="T73" fmla="*/ 208 h 399"/>
              <a:gd name="T74" fmla="*/ 142 w 288"/>
              <a:gd name="T75" fmla="*/ 30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 h="399">
                <a:moveTo>
                  <a:pt x="223" y="371"/>
                </a:moveTo>
                <a:cubicBezTo>
                  <a:pt x="221" y="373"/>
                  <a:pt x="221" y="373"/>
                  <a:pt x="221" y="373"/>
                </a:cubicBezTo>
                <a:cubicBezTo>
                  <a:pt x="220" y="374"/>
                  <a:pt x="218" y="375"/>
                  <a:pt x="217" y="376"/>
                </a:cubicBezTo>
                <a:cubicBezTo>
                  <a:pt x="215" y="374"/>
                  <a:pt x="205" y="366"/>
                  <a:pt x="194" y="350"/>
                </a:cubicBezTo>
                <a:cubicBezTo>
                  <a:pt x="181" y="332"/>
                  <a:pt x="177" y="299"/>
                  <a:pt x="180" y="268"/>
                </a:cubicBezTo>
                <a:cubicBezTo>
                  <a:pt x="186" y="212"/>
                  <a:pt x="180" y="148"/>
                  <a:pt x="137" y="150"/>
                </a:cubicBezTo>
                <a:cubicBezTo>
                  <a:pt x="90" y="152"/>
                  <a:pt x="69" y="245"/>
                  <a:pt x="106" y="319"/>
                </a:cubicBezTo>
                <a:cubicBezTo>
                  <a:pt x="125" y="357"/>
                  <a:pt x="150" y="384"/>
                  <a:pt x="165" y="398"/>
                </a:cubicBezTo>
                <a:cubicBezTo>
                  <a:pt x="161" y="398"/>
                  <a:pt x="157" y="399"/>
                  <a:pt x="153" y="399"/>
                </a:cubicBezTo>
                <a:cubicBezTo>
                  <a:pt x="137" y="384"/>
                  <a:pt x="115" y="364"/>
                  <a:pt x="94" y="325"/>
                </a:cubicBezTo>
                <a:cubicBezTo>
                  <a:pt x="46" y="236"/>
                  <a:pt x="82" y="134"/>
                  <a:pt x="137" y="134"/>
                </a:cubicBezTo>
                <a:cubicBezTo>
                  <a:pt x="195" y="134"/>
                  <a:pt x="201" y="201"/>
                  <a:pt x="192" y="269"/>
                </a:cubicBezTo>
                <a:cubicBezTo>
                  <a:pt x="188" y="301"/>
                  <a:pt x="191" y="329"/>
                  <a:pt x="202" y="346"/>
                </a:cubicBezTo>
                <a:cubicBezTo>
                  <a:pt x="213" y="363"/>
                  <a:pt x="224" y="370"/>
                  <a:pt x="223" y="371"/>
                </a:cubicBezTo>
                <a:close/>
                <a:moveTo>
                  <a:pt x="166" y="306"/>
                </a:moveTo>
                <a:cubicBezTo>
                  <a:pt x="163" y="275"/>
                  <a:pt x="185" y="172"/>
                  <a:pt x="135" y="170"/>
                </a:cubicBezTo>
                <a:cubicBezTo>
                  <a:pt x="104" y="169"/>
                  <a:pt x="77" y="248"/>
                  <a:pt x="125" y="329"/>
                </a:cubicBezTo>
                <a:cubicBezTo>
                  <a:pt x="143" y="361"/>
                  <a:pt x="166" y="383"/>
                  <a:pt x="179" y="395"/>
                </a:cubicBezTo>
                <a:cubicBezTo>
                  <a:pt x="182" y="394"/>
                  <a:pt x="185" y="393"/>
                  <a:pt x="188" y="392"/>
                </a:cubicBezTo>
                <a:cubicBezTo>
                  <a:pt x="177" y="381"/>
                  <a:pt x="153" y="358"/>
                  <a:pt x="135" y="324"/>
                </a:cubicBezTo>
                <a:cubicBezTo>
                  <a:pt x="101" y="266"/>
                  <a:pt x="110" y="186"/>
                  <a:pt x="135" y="186"/>
                </a:cubicBezTo>
                <a:cubicBezTo>
                  <a:pt x="168" y="186"/>
                  <a:pt x="149" y="268"/>
                  <a:pt x="154" y="308"/>
                </a:cubicBezTo>
                <a:cubicBezTo>
                  <a:pt x="160" y="352"/>
                  <a:pt x="187" y="377"/>
                  <a:pt x="200" y="386"/>
                </a:cubicBezTo>
                <a:cubicBezTo>
                  <a:pt x="203" y="385"/>
                  <a:pt x="205" y="384"/>
                  <a:pt x="208" y="382"/>
                </a:cubicBezTo>
                <a:cubicBezTo>
                  <a:pt x="199" y="375"/>
                  <a:pt x="170" y="350"/>
                  <a:pt x="166" y="306"/>
                </a:cubicBezTo>
                <a:close/>
                <a:moveTo>
                  <a:pt x="85" y="380"/>
                </a:moveTo>
                <a:cubicBezTo>
                  <a:pt x="65" y="357"/>
                  <a:pt x="36" y="313"/>
                  <a:pt x="31" y="261"/>
                </a:cubicBezTo>
                <a:cubicBezTo>
                  <a:pt x="25" y="164"/>
                  <a:pt x="66" y="82"/>
                  <a:pt x="143" y="82"/>
                </a:cubicBezTo>
                <a:cubicBezTo>
                  <a:pt x="213" y="82"/>
                  <a:pt x="241" y="157"/>
                  <a:pt x="235" y="231"/>
                </a:cubicBezTo>
                <a:cubicBezTo>
                  <a:pt x="234" y="251"/>
                  <a:pt x="228" y="269"/>
                  <a:pt x="228" y="288"/>
                </a:cubicBezTo>
                <a:cubicBezTo>
                  <a:pt x="227" y="320"/>
                  <a:pt x="236" y="334"/>
                  <a:pt x="248" y="347"/>
                </a:cubicBezTo>
                <a:cubicBezTo>
                  <a:pt x="250" y="345"/>
                  <a:pt x="251" y="343"/>
                  <a:pt x="253" y="340"/>
                </a:cubicBezTo>
                <a:cubicBezTo>
                  <a:pt x="246" y="330"/>
                  <a:pt x="237" y="313"/>
                  <a:pt x="238" y="289"/>
                </a:cubicBezTo>
                <a:cubicBezTo>
                  <a:pt x="239" y="273"/>
                  <a:pt x="243" y="254"/>
                  <a:pt x="247" y="233"/>
                </a:cubicBezTo>
                <a:cubicBezTo>
                  <a:pt x="257" y="169"/>
                  <a:pt x="233" y="66"/>
                  <a:pt x="143" y="65"/>
                </a:cubicBezTo>
                <a:cubicBezTo>
                  <a:pt x="77" y="64"/>
                  <a:pt x="7" y="129"/>
                  <a:pt x="20" y="263"/>
                </a:cubicBezTo>
                <a:cubicBezTo>
                  <a:pt x="24" y="299"/>
                  <a:pt x="39" y="330"/>
                  <a:pt x="54" y="354"/>
                </a:cubicBezTo>
                <a:cubicBezTo>
                  <a:pt x="64" y="365"/>
                  <a:pt x="74" y="373"/>
                  <a:pt x="85" y="380"/>
                </a:cubicBezTo>
                <a:close/>
                <a:moveTo>
                  <a:pt x="219" y="331"/>
                </a:moveTo>
                <a:cubicBezTo>
                  <a:pt x="211" y="309"/>
                  <a:pt x="212" y="277"/>
                  <a:pt x="219" y="242"/>
                </a:cubicBezTo>
                <a:cubicBezTo>
                  <a:pt x="228" y="183"/>
                  <a:pt x="216" y="99"/>
                  <a:pt x="137" y="99"/>
                </a:cubicBezTo>
                <a:cubicBezTo>
                  <a:pt x="73" y="99"/>
                  <a:pt x="16" y="198"/>
                  <a:pt x="56" y="305"/>
                </a:cubicBezTo>
                <a:cubicBezTo>
                  <a:pt x="72" y="346"/>
                  <a:pt x="96" y="376"/>
                  <a:pt x="113" y="393"/>
                </a:cubicBezTo>
                <a:cubicBezTo>
                  <a:pt x="118" y="395"/>
                  <a:pt x="123" y="396"/>
                  <a:pt x="129" y="397"/>
                </a:cubicBezTo>
                <a:cubicBezTo>
                  <a:pt x="113" y="382"/>
                  <a:pt x="84" y="348"/>
                  <a:pt x="67" y="300"/>
                </a:cubicBezTo>
                <a:cubicBezTo>
                  <a:pt x="37" y="213"/>
                  <a:pt x="79" y="116"/>
                  <a:pt x="137" y="115"/>
                </a:cubicBezTo>
                <a:cubicBezTo>
                  <a:pt x="189" y="114"/>
                  <a:pt x="216" y="168"/>
                  <a:pt x="208" y="239"/>
                </a:cubicBezTo>
                <a:cubicBezTo>
                  <a:pt x="201" y="274"/>
                  <a:pt x="200" y="310"/>
                  <a:pt x="210" y="334"/>
                </a:cubicBezTo>
                <a:cubicBezTo>
                  <a:pt x="217" y="351"/>
                  <a:pt x="228" y="359"/>
                  <a:pt x="233" y="363"/>
                </a:cubicBezTo>
                <a:cubicBezTo>
                  <a:pt x="235" y="361"/>
                  <a:pt x="237" y="359"/>
                  <a:pt x="239" y="357"/>
                </a:cubicBezTo>
                <a:cubicBezTo>
                  <a:pt x="235" y="354"/>
                  <a:pt x="225" y="347"/>
                  <a:pt x="219" y="331"/>
                </a:cubicBezTo>
                <a:close/>
                <a:moveTo>
                  <a:pt x="0" y="202"/>
                </a:moveTo>
                <a:cubicBezTo>
                  <a:pt x="0" y="217"/>
                  <a:pt x="1" y="231"/>
                  <a:pt x="4" y="245"/>
                </a:cubicBezTo>
                <a:cubicBezTo>
                  <a:pt x="6" y="146"/>
                  <a:pt x="40" y="49"/>
                  <a:pt x="144" y="51"/>
                </a:cubicBezTo>
                <a:cubicBezTo>
                  <a:pt x="230" y="51"/>
                  <a:pt x="271" y="143"/>
                  <a:pt x="262" y="219"/>
                </a:cubicBezTo>
                <a:cubicBezTo>
                  <a:pt x="259" y="248"/>
                  <a:pt x="252" y="276"/>
                  <a:pt x="252" y="298"/>
                </a:cubicBezTo>
                <a:cubicBezTo>
                  <a:pt x="252" y="315"/>
                  <a:pt x="258" y="326"/>
                  <a:pt x="260" y="330"/>
                </a:cubicBezTo>
                <a:cubicBezTo>
                  <a:pt x="262" y="327"/>
                  <a:pt x="264" y="323"/>
                  <a:pt x="266" y="320"/>
                </a:cubicBezTo>
                <a:cubicBezTo>
                  <a:pt x="263" y="314"/>
                  <a:pt x="261" y="308"/>
                  <a:pt x="262" y="298"/>
                </a:cubicBezTo>
                <a:cubicBezTo>
                  <a:pt x="262" y="279"/>
                  <a:pt x="272" y="252"/>
                  <a:pt x="277" y="221"/>
                </a:cubicBezTo>
                <a:cubicBezTo>
                  <a:pt x="288" y="144"/>
                  <a:pt x="247" y="31"/>
                  <a:pt x="144" y="31"/>
                </a:cubicBezTo>
                <a:cubicBezTo>
                  <a:pt x="62" y="32"/>
                  <a:pt x="18" y="92"/>
                  <a:pt x="3" y="162"/>
                </a:cubicBezTo>
                <a:cubicBezTo>
                  <a:pt x="1" y="175"/>
                  <a:pt x="0" y="188"/>
                  <a:pt x="0" y="201"/>
                </a:cubicBezTo>
                <a:cubicBezTo>
                  <a:pt x="0" y="201"/>
                  <a:pt x="0" y="202"/>
                  <a:pt x="0" y="202"/>
                </a:cubicBezTo>
                <a:close/>
                <a:moveTo>
                  <a:pt x="262" y="75"/>
                </a:moveTo>
                <a:cubicBezTo>
                  <a:pt x="244" y="44"/>
                  <a:pt x="206" y="0"/>
                  <a:pt x="145" y="0"/>
                </a:cubicBezTo>
                <a:cubicBezTo>
                  <a:pt x="108" y="0"/>
                  <a:pt x="80" y="18"/>
                  <a:pt x="58" y="40"/>
                </a:cubicBezTo>
                <a:cubicBezTo>
                  <a:pt x="60" y="39"/>
                  <a:pt x="91" y="18"/>
                  <a:pt x="144" y="18"/>
                </a:cubicBezTo>
                <a:cubicBezTo>
                  <a:pt x="220" y="18"/>
                  <a:pt x="262" y="75"/>
                  <a:pt x="262" y="75"/>
                </a:cubicBezTo>
                <a:close/>
                <a:moveTo>
                  <a:pt x="142" y="308"/>
                </a:moveTo>
                <a:cubicBezTo>
                  <a:pt x="140" y="294"/>
                  <a:pt x="141" y="277"/>
                  <a:pt x="142" y="260"/>
                </a:cubicBezTo>
                <a:cubicBezTo>
                  <a:pt x="143" y="238"/>
                  <a:pt x="144" y="209"/>
                  <a:pt x="137" y="201"/>
                </a:cubicBezTo>
                <a:cubicBezTo>
                  <a:pt x="137" y="201"/>
                  <a:pt x="137" y="201"/>
                  <a:pt x="135" y="201"/>
                </a:cubicBezTo>
                <a:cubicBezTo>
                  <a:pt x="135" y="201"/>
                  <a:pt x="132" y="202"/>
                  <a:pt x="130" y="208"/>
                </a:cubicBezTo>
                <a:cubicBezTo>
                  <a:pt x="122" y="227"/>
                  <a:pt x="122" y="271"/>
                  <a:pt x="141" y="308"/>
                </a:cubicBezTo>
                <a:cubicBezTo>
                  <a:pt x="141" y="309"/>
                  <a:pt x="142" y="309"/>
                  <a:pt x="142" y="308"/>
                </a:cubicBezTo>
                <a:close/>
              </a:path>
            </a:pathLst>
          </a:custGeom>
          <a:solidFill>
            <a:srgbClr val="000000"/>
          </a:solidFill>
          <a:ln>
            <a:noFill/>
          </a:ln>
          <a:extLst/>
        </p:spPr>
        <p:txBody>
          <a:bodyPr/>
          <a:lstStyle/>
          <a:p>
            <a:pPr marL="0" marR="0" lvl="0" indent="0" defTabSz="932509"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505050"/>
              </a:solidFill>
              <a:effectLst/>
              <a:uLnTx/>
              <a:uFillTx/>
              <a:ea typeface="ＭＳ Ｐゴシック" charset="0"/>
            </a:endParaRPr>
          </a:p>
        </p:txBody>
      </p:sp>
    </p:spTree>
    <p:extLst>
      <p:ext uri="{BB962C8B-B14F-4D97-AF65-F5344CB8AC3E}">
        <p14:creationId xmlns:p14="http://schemas.microsoft.com/office/powerpoint/2010/main" val="3592547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22" presetClass="entr" presetSubtype="8" fill="hold" nodeType="withEffect">
                                  <p:stCondLst>
                                    <p:cond delay="0"/>
                                  </p:stCondLst>
                                  <p:childTnLst>
                                    <p:set>
                                      <p:cBhvr>
                                        <p:cTn id="27" dur="1" fill="hold">
                                          <p:stCondLst>
                                            <p:cond delay="0"/>
                                          </p:stCondLst>
                                        </p:cTn>
                                        <p:tgtEl>
                                          <p:spTgt spid="167"/>
                                        </p:tgtEl>
                                        <p:attrNameLst>
                                          <p:attrName>style.visibility</p:attrName>
                                        </p:attrNameLst>
                                      </p:cBhvr>
                                      <p:to>
                                        <p:strVal val="visible"/>
                                      </p:to>
                                    </p:set>
                                    <p:animEffect transition="in" filter="wipe(left)">
                                      <p:cBhvr>
                                        <p:cTn id="28" dur="500"/>
                                        <p:tgtEl>
                                          <p:spTgt spid="16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169"/>
                                        </p:tgtEl>
                                        <p:attrNameLst>
                                          <p:attrName>style.visibility</p:attrName>
                                        </p:attrNameLst>
                                      </p:cBhvr>
                                      <p:to>
                                        <p:strVal val="visible"/>
                                      </p:to>
                                    </p:set>
                                    <p:animEffect transition="in" filter="barn(outVertical)">
                                      <p:cBhvr>
                                        <p:cTn id="33" dur="500"/>
                                        <p:tgtEl>
                                          <p:spTgt spid="169"/>
                                        </p:tgtEl>
                                      </p:cBhvr>
                                    </p:animEffect>
                                  </p:childTnLst>
                                </p:cTn>
                              </p:par>
                              <p:par>
                                <p:cTn id="34" presetID="16" presetClass="entr" presetSubtype="37" fill="hold" nodeType="withEffect">
                                  <p:stCondLst>
                                    <p:cond delay="0"/>
                                  </p:stCondLst>
                                  <p:childTnLst>
                                    <p:set>
                                      <p:cBhvr>
                                        <p:cTn id="35" dur="1" fill="hold">
                                          <p:stCondLst>
                                            <p:cond delay="0"/>
                                          </p:stCondLst>
                                        </p:cTn>
                                        <p:tgtEl>
                                          <p:spTgt spid="168"/>
                                        </p:tgtEl>
                                        <p:attrNameLst>
                                          <p:attrName>style.visibility</p:attrName>
                                        </p:attrNameLst>
                                      </p:cBhvr>
                                      <p:to>
                                        <p:strVal val="visible"/>
                                      </p:to>
                                    </p:set>
                                    <p:animEffect transition="in" filter="barn(outVertical)">
                                      <p:cBhvr>
                                        <p:cTn id="36" dur="500"/>
                                        <p:tgtEl>
                                          <p:spTgt spid="168"/>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par>
                                <p:cTn id="45" presetID="1" presetClass="entr" presetSubtype="0" fill="hold" nodeType="withEffect">
                                  <p:stCondLst>
                                    <p:cond delay="0"/>
                                  </p:stCondLst>
                                  <p:childTnLst>
                                    <p:set>
                                      <p:cBhvr>
                                        <p:cTn id="46" dur="1" fill="hold">
                                          <p:stCondLst>
                                            <p:cond delay="0"/>
                                          </p:stCondLst>
                                        </p:cTn>
                                        <p:tgtEl>
                                          <p:spTgt spid="17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76150" y="1398211"/>
            <a:ext cx="3734188" cy="690942"/>
          </a:xfrm>
          <a:prstGeom prst="rect">
            <a:avLst/>
          </a:prstGeom>
          <a:noFill/>
        </p:spPr>
        <p:txBody>
          <a:bodyPr wrap="square" lIns="0" tIns="146283" rIns="182854" bIns="146283" rtlCol="0" anchor="ctr">
            <a:spAutoFit/>
          </a:bodyPr>
          <a:lstStyle/>
          <a:p>
            <a:pPr algn="ctr" defTabSz="932563">
              <a:lnSpc>
                <a:spcPct val="90000"/>
              </a:lnSpc>
              <a:spcAft>
                <a:spcPts val="600"/>
              </a:spcAft>
            </a:pPr>
            <a:r>
              <a:rPr lang="en-US" sz="2800" dirty="0">
                <a:latin typeface="Segoe UI Light"/>
              </a:rPr>
              <a:t>Intelligent cloud</a:t>
            </a:r>
          </a:p>
        </p:txBody>
      </p:sp>
      <p:sp>
        <p:nvSpPr>
          <p:cNvPr id="8" name="TextBox 7"/>
          <p:cNvSpPr txBox="1"/>
          <p:nvPr/>
        </p:nvSpPr>
        <p:spPr>
          <a:xfrm>
            <a:off x="376149" y="4833635"/>
            <a:ext cx="3806551" cy="1434196"/>
          </a:xfrm>
          <a:prstGeom prst="rect">
            <a:avLst/>
          </a:prstGeom>
          <a:noFill/>
        </p:spPr>
        <p:txBody>
          <a:bodyPr wrap="square" lIns="0" tIns="146283" rIns="182854" bIns="146283" rtlCol="0">
            <a:spAutoFit/>
          </a:bodyPr>
          <a:lstStyle/>
          <a:p>
            <a:pPr algn="ctr" defTabSz="932563">
              <a:lnSpc>
                <a:spcPct val="90000"/>
              </a:lnSpc>
              <a:spcAft>
                <a:spcPts val="1199"/>
              </a:spcAft>
            </a:pPr>
            <a:r>
              <a:rPr lang="en-US" sz="2000" dirty="0">
                <a:latin typeface="Segoe UI"/>
              </a:rPr>
              <a:t>Machine learning</a:t>
            </a:r>
          </a:p>
          <a:p>
            <a:pPr algn="ctr" defTabSz="932563">
              <a:lnSpc>
                <a:spcPct val="90000"/>
              </a:lnSpc>
              <a:spcAft>
                <a:spcPts val="1199"/>
              </a:spcAft>
            </a:pPr>
            <a:r>
              <a:rPr lang="en-US" sz="2000" dirty="0">
                <a:latin typeface="Segoe UI"/>
              </a:rPr>
              <a:t>Security reports</a:t>
            </a:r>
          </a:p>
          <a:p>
            <a:pPr algn="ctr" defTabSz="932563">
              <a:lnSpc>
                <a:spcPct val="90000"/>
              </a:lnSpc>
              <a:spcAft>
                <a:spcPts val="1199"/>
              </a:spcAft>
            </a:pPr>
            <a:r>
              <a:rPr lang="en-US" sz="2000" dirty="0">
                <a:latin typeface="Segoe UI"/>
              </a:rPr>
              <a:t>Privileged Identity Management</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223" y="2329089"/>
            <a:ext cx="1666020" cy="166602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8369" y="3014970"/>
            <a:ext cx="1666020" cy="1666020"/>
          </a:xfrm>
          <a:prstGeom prst="rect">
            <a:avLst/>
          </a:prstGeom>
        </p:spPr>
      </p:pic>
      <p:sp>
        <p:nvSpPr>
          <p:cNvPr id="10" name="TextBox 8"/>
          <p:cNvSpPr txBox="1"/>
          <p:nvPr/>
        </p:nvSpPr>
        <p:spPr>
          <a:xfrm>
            <a:off x="4523911" y="1384203"/>
            <a:ext cx="3734189" cy="690942"/>
          </a:xfrm>
          <a:prstGeom prst="rect">
            <a:avLst/>
          </a:prstGeom>
          <a:noFill/>
        </p:spPr>
        <p:txBody>
          <a:bodyPr wrap="square" lIns="0" tIns="146283" rIns="182854" bIns="146283" rtlCol="0" anchor="ctr">
            <a:spAutoFit/>
          </a:bodyPr>
          <a:lstStyle/>
          <a:p>
            <a:pPr algn="ctr" defTabSz="932563">
              <a:lnSpc>
                <a:spcPct val="90000"/>
              </a:lnSpc>
              <a:spcAft>
                <a:spcPts val="600"/>
              </a:spcAft>
            </a:pPr>
            <a:r>
              <a:rPr lang="en-US" sz="2800" dirty="0">
                <a:latin typeface="Segoe UI Light"/>
              </a:rPr>
              <a:t>App security</a:t>
            </a:r>
          </a:p>
        </p:txBody>
      </p:sp>
      <p:sp>
        <p:nvSpPr>
          <p:cNvPr id="11" name="TextBox 12"/>
          <p:cNvSpPr txBox="1"/>
          <p:nvPr/>
        </p:nvSpPr>
        <p:spPr>
          <a:xfrm>
            <a:off x="4447383" y="4833635"/>
            <a:ext cx="3734189" cy="1434196"/>
          </a:xfrm>
          <a:prstGeom prst="rect">
            <a:avLst/>
          </a:prstGeom>
          <a:noFill/>
        </p:spPr>
        <p:txBody>
          <a:bodyPr wrap="square" lIns="0" tIns="146283" rIns="182854" bIns="146283" rtlCol="0">
            <a:spAutoFit/>
          </a:bodyPr>
          <a:lstStyle/>
          <a:p>
            <a:pPr algn="ctr" defTabSz="932563">
              <a:lnSpc>
                <a:spcPct val="90000"/>
              </a:lnSpc>
              <a:spcAft>
                <a:spcPts val="1199"/>
              </a:spcAft>
            </a:pPr>
            <a:r>
              <a:rPr lang="en-US" sz="2000" dirty="0">
                <a:latin typeface="Segoe UI"/>
              </a:rPr>
              <a:t>Conditional access</a:t>
            </a:r>
          </a:p>
          <a:p>
            <a:pPr algn="ctr" defTabSz="932563">
              <a:lnSpc>
                <a:spcPct val="90000"/>
              </a:lnSpc>
              <a:spcAft>
                <a:spcPts val="1199"/>
              </a:spcAft>
            </a:pPr>
            <a:r>
              <a:rPr lang="en-US" sz="2000" dirty="0" err="1">
                <a:latin typeface="Segoe UI"/>
              </a:rPr>
              <a:t>Multi-factor</a:t>
            </a:r>
            <a:r>
              <a:rPr lang="en-US" sz="2000" dirty="0">
                <a:latin typeface="Segoe UI"/>
              </a:rPr>
              <a:t> authentication</a:t>
            </a:r>
          </a:p>
          <a:p>
            <a:pPr algn="ctr" defTabSz="932563">
              <a:lnSpc>
                <a:spcPct val="90000"/>
              </a:lnSpc>
              <a:spcAft>
                <a:spcPts val="1199"/>
              </a:spcAft>
            </a:pPr>
            <a:r>
              <a:rPr lang="en-US" sz="2000" dirty="0">
                <a:latin typeface="Segoe UI"/>
              </a:rPr>
              <a:t>Cloud App Discovery</a:t>
            </a:r>
          </a:p>
        </p:txBody>
      </p:sp>
      <p:grpSp>
        <p:nvGrpSpPr>
          <p:cNvPr id="18" name="Group 16"/>
          <p:cNvGrpSpPr/>
          <p:nvPr/>
        </p:nvGrpSpPr>
        <p:grpSpPr>
          <a:xfrm>
            <a:off x="5333097" y="2397394"/>
            <a:ext cx="1547808" cy="2368499"/>
            <a:chOff x="1273855" y="3237231"/>
            <a:chExt cx="1548027" cy="2368835"/>
          </a:xfrm>
        </p:grpSpPr>
        <p:grpSp>
          <p:nvGrpSpPr>
            <p:cNvPr id="19" name="Group 44"/>
            <p:cNvGrpSpPr>
              <a:grpSpLocks noChangeAspect="1"/>
            </p:cNvGrpSpPr>
            <p:nvPr/>
          </p:nvGrpSpPr>
          <p:grpSpPr bwMode="auto">
            <a:xfrm>
              <a:off x="1613595" y="3237231"/>
              <a:ext cx="1208287" cy="2159493"/>
              <a:chOff x="2213" y="1446"/>
              <a:chExt cx="799" cy="1428"/>
            </a:xfrm>
          </p:grpSpPr>
          <p:sp>
            <p:nvSpPr>
              <p:cNvPr id="36" name="AutoShape 17"/>
              <p:cNvSpPr>
                <a:spLocks noChangeAspect="1" noChangeArrowheads="1" noTextEdit="1"/>
              </p:cNvSpPr>
              <p:nvPr/>
            </p:nvSpPr>
            <p:spPr bwMode="auto">
              <a:xfrm>
                <a:off x="2213" y="1446"/>
                <a:ext cx="799" cy="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latin typeface="Segoe UI"/>
                </a:endParaRPr>
              </a:p>
            </p:txBody>
          </p:sp>
          <p:sp>
            <p:nvSpPr>
              <p:cNvPr id="37" name="Freeform 19"/>
              <p:cNvSpPr>
                <a:spLocks/>
              </p:cNvSpPr>
              <p:nvPr/>
            </p:nvSpPr>
            <p:spPr bwMode="auto">
              <a:xfrm>
                <a:off x="2218" y="1446"/>
                <a:ext cx="789" cy="1428"/>
              </a:xfrm>
              <a:custGeom>
                <a:avLst/>
                <a:gdLst>
                  <a:gd name="T0" fmla="*/ 142 w 151"/>
                  <a:gd name="T1" fmla="*/ 0 h 276"/>
                  <a:gd name="T2" fmla="*/ 10 w 151"/>
                  <a:gd name="T3" fmla="*/ 0 h 276"/>
                  <a:gd name="T4" fmla="*/ 0 w 151"/>
                  <a:gd name="T5" fmla="*/ 10 h 276"/>
                  <a:gd name="T6" fmla="*/ 0 w 151"/>
                  <a:gd name="T7" fmla="*/ 266 h 276"/>
                  <a:gd name="T8" fmla="*/ 10 w 151"/>
                  <a:gd name="T9" fmla="*/ 276 h 276"/>
                  <a:gd name="T10" fmla="*/ 142 w 151"/>
                  <a:gd name="T11" fmla="*/ 276 h 276"/>
                  <a:gd name="T12" fmla="*/ 151 w 151"/>
                  <a:gd name="T13" fmla="*/ 266 h 276"/>
                  <a:gd name="T14" fmla="*/ 151 w 151"/>
                  <a:gd name="T15" fmla="*/ 10 h 276"/>
                  <a:gd name="T16" fmla="*/ 142 w 151"/>
                  <a:gd name="T17"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276">
                    <a:moveTo>
                      <a:pt x="142" y="0"/>
                    </a:moveTo>
                    <a:cubicBezTo>
                      <a:pt x="10" y="0"/>
                      <a:pt x="10" y="0"/>
                      <a:pt x="10" y="0"/>
                    </a:cubicBezTo>
                    <a:cubicBezTo>
                      <a:pt x="5" y="0"/>
                      <a:pt x="0" y="4"/>
                      <a:pt x="0" y="10"/>
                    </a:cubicBezTo>
                    <a:cubicBezTo>
                      <a:pt x="0" y="249"/>
                      <a:pt x="0" y="266"/>
                      <a:pt x="0" y="266"/>
                    </a:cubicBezTo>
                    <a:cubicBezTo>
                      <a:pt x="0" y="271"/>
                      <a:pt x="5" y="276"/>
                      <a:pt x="10" y="276"/>
                    </a:cubicBezTo>
                    <a:cubicBezTo>
                      <a:pt x="142" y="276"/>
                      <a:pt x="142" y="276"/>
                      <a:pt x="142" y="276"/>
                    </a:cubicBezTo>
                    <a:cubicBezTo>
                      <a:pt x="147" y="276"/>
                      <a:pt x="151" y="271"/>
                      <a:pt x="151" y="266"/>
                    </a:cubicBezTo>
                    <a:cubicBezTo>
                      <a:pt x="151" y="27"/>
                      <a:pt x="151" y="10"/>
                      <a:pt x="151" y="10"/>
                    </a:cubicBezTo>
                    <a:cubicBezTo>
                      <a:pt x="151" y="4"/>
                      <a:pt x="147" y="0"/>
                      <a:pt x="142" y="0"/>
                    </a:cubicBezTo>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latin typeface="Segoe UI"/>
                </a:endParaRPr>
              </a:p>
            </p:txBody>
          </p:sp>
          <p:sp>
            <p:nvSpPr>
              <p:cNvPr id="38" name="Freeform 20"/>
              <p:cNvSpPr>
                <a:spLocks/>
              </p:cNvSpPr>
              <p:nvPr/>
            </p:nvSpPr>
            <p:spPr bwMode="auto">
              <a:xfrm>
                <a:off x="2297" y="1612"/>
                <a:ext cx="631" cy="1055"/>
              </a:xfrm>
              <a:custGeom>
                <a:avLst/>
                <a:gdLst>
                  <a:gd name="T0" fmla="*/ 0 w 631"/>
                  <a:gd name="T1" fmla="*/ 0 h 1055"/>
                  <a:gd name="T2" fmla="*/ 631 w 631"/>
                  <a:gd name="T3" fmla="*/ 0 h 1055"/>
                  <a:gd name="T4" fmla="*/ 631 w 631"/>
                  <a:gd name="T5" fmla="*/ 1055 h 1055"/>
                  <a:gd name="T6" fmla="*/ 0 w 631"/>
                  <a:gd name="T7" fmla="*/ 1055 h 1055"/>
                  <a:gd name="T8" fmla="*/ 0 w 631"/>
                  <a:gd name="T9" fmla="*/ 0 h 1055"/>
                  <a:gd name="T10" fmla="*/ 0 w 631"/>
                  <a:gd name="T11" fmla="*/ 0 h 1055"/>
                </a:gdLst>
                <a:ahLst/>
                <a:cxnLst>
                  <a:cxn ang="0">
                    <a:pos x="T0" y="T1"/>
                  </a:cxn>
                  <a:cxn ang="0">
                    <a:pos x="T2" y="T3"/>
                  </a:cxn>
                  <a:cxn ang="0">
                    <a:pos x="T4" y="T5"/>
                  </a:cxn>
                  <a:cxn ang="0">
                    <a:pos x="T6" y="T7"/>
                  </a:cxn>
                  <a:cxn ang="0">
                    <a:pos x="T8" y="T9"/>
                  </a:cxn>
                  <a:cxn ang="0">
                    <a:pos x="T10" y="T11"/>
                  </a:cxn>
                </a:cxnLst>
                <a:rect l="0" t="0" r="r" b="b"/>
                <a:pathLst>
                  <a:path w="631" h="1055">
                    <a:moveTo>
                      <a:pt x="0" y="0"/>
                    </a:moveTo>
                    <a:lnTo>
                      <a:pt x="631" y="0"/>
                    </a:lnTo>
                    <a:lnTo>
                      <a:pt x="631" y="1055"/>
                    </a:lnTo>
                    <a:lnTo>
                      <a:pt x="0" y="1055"/>
                    </a:lnTo>
                    <a:lnTo>
                      <a:pt x="0"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latin typeface="Segoe UI"/>
                </a:endParaRPr>
              </a:p>
            </p:txBody>
          </p:sp>
          <p:sp>
            <p:nvSpPr>
              <p:cNvPr id="39" name="Freeform 21"/>
              <p:cNvSpPr>
                <a:spLocks/>
              </p:cNvSpPr>
              <p:nvPr/>
            </p:nvSpPr>
            <p:spPr bwMode="auto">
              <a:xfrm>
                <a:off x="2495" y="1519"/>
                <a:ext cx="240" cy="31"/>
              </a:xfrm>
              <a:custGeom>
                <a:avLst/>
                <a:gdLst>
                  <a:gd name="T0" fmla="*/ 46 w 46"/>
                  <a:gd name="T1" fmla="*/ 3 h 6"/>
                  <a:gd name="T2" fmla="*/ 42 w 46"/>
                  <a:gd name="T3" fmla="*/ 6 h 6"/>
                  <a:gd name="T4" fmla="*/ 3 w 46"/>
                  <a:gd name="T5" fmla="*/ 6 h 6"/>
                  <a:gd name="T6" fmla="*/ 0 w 46"/>
                  <a:gd name="T7" fmla="*/ 3 h 6"/>
                  <a:gd name="T8" fmla="*/ 3 w 46"/>
                  <a:gd name="T9" fmla="*/ 0 h 6"/>
                  <a:gd name="T10" fmla="*/ 42 w 46"/>
                  <a:gd name="T11" fmla="*/ 0 h 6"/>
                  <a:gd name="T12" fmla="*/ 46 w 4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46" h="6">
                    <a:moveTo>
                      <a:pt x="46" y="3"/>
                    </a:moveTo>
                    <a:cubicBezTo>
                      <a:pt x="46" y="4"/>
                      <a:pt x="44" y="6"/>
                      <a:pt x="42" y="6"/>
                    </a:cubicBezTo>
                    <a:cubicBezTo>
                      <a:pt x="3" y="6"/>
                      <a:pt x="3" y="6"/>
                      <a:pt x="3" y="6"/>
                    </a:cubicBezTo>
                    <a:cubicBezTo>
                      <a:pt x="1" y="6"/>
                      <a:pt x="0" y="4"/>
                      <a:pt x="0" y="3"/>
                    </a:cubicBezTo>
                    <a:cubicBezTo>
                      <a:pt x="0" y="1"/>
                      <a:pt x="1" y="0"/>
                      <a:pt x="3" y="0"/>
                    </a:cubicBezTo>
                    <a:cubicBezTo>
                      <a:pt x="42" y="0"/>
                      <a:pt x="42" y="0"/>
                      <a:pt x="42" y="0"/>
                    </a:cubicBezTo>
                    <a:cubicBezTo>
                      <a:pt x="44" y="0"/>
                      <a:pt x="46" y="1"/>
                      <a:pt x="46"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latin typeface="Segoe UI"/>
                </a:endParaRPr>
              </a:p>
            </p:txBody>
          </p:sp>
          <p:sp>
            <p:nvSpPr>
              <p:cNvPr id="40" name="Freeform 22"/>
              <p:cNvSpPr>
                <a:spLocks/>
              </p:cNvSpPr>
              <p:nvPr/>
            </p:nvSpPr>
            <p:spPr bwMode="auto">
              <a:xfrm>
                <a:off x="2297" y="2667"/>
                <a:ext cx="208" cy="0"/>
              </a:xfrm>
              <a:custGeom>
                <a:avLst/>
                <a:gdLst>
                  <a:gd name="T0" fmla="*/ 0 w 208"/>
                  <a:gd name="T1" fmla="*/ 208 w 208"/>
                  <a:gd name="T2" fmla="*/ 208 w 208"/>
                  <a:gd name="T3" fmla="*/ 0 w 208"/>
                  <a:gd name="T4" fmla="*/ 0 w 208"/>
                  <a:gd name="T5" fmla="*/ 0 w 208"/>
                </a:gdLst>
                <a:ahLst/>
                <a:cxnLst>
                  <a:cxn ang="0">
                    <a:pos x="T0" y="0"/>
                  </a:cxn>
                  <a:cxn ang="0">
                    <a:pos x="T1" y="0"/>
                  </a:cxn>
                  <a:cxn ang="0">
                    <a:pos x="T2" y="0"/>
                  </a:cxn>
                  <a:cxn ang="0">
                    <a:pos x="T3" y="0"/>
                  </a:cxn>
                  <a:cxn ang="0">
                    <a:pos x="T4" y="0"/>
                  </a:cxn>
                  <a:cxn ang="0">
                    <a:pos x="T5" y="0"/>
                  </a:cxn>
                </a:cxnLst>
                <a:rect l="0" t="0" r="r" b="b"/>
                <a:pathLst>
                  <a:path w="208">
                    <a:moveTo>
                      <a:pt x="0" y="0"/>
                    </a:moveTo>
                    <a:lnTo>
                      <a:pt x="208" y="0"/>
                    </a:lnTo>
                    <a:lnTo>
                      <a:pt x="208" y="0"/>
                    </a:lnTo>
                    <a:lnTo>
                      <a:pt x="0" y="0"/>
                    </a:lnTo>
                    <a:lnTo>
                      <a:pt x="0" y="0"/>
                    </a:lnTo>
                    <a:lnTo>
                      <a:pt x="0" y="0"/>
                    </a:lnTo>
                    <a:close/>
                  </a:path>
                </a:pathLst>
              </a:custGeom>
              <a:solidFill>
                <a:srgbClr val="5D48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latin typeface="Segoe UI"/>
                </a:endParaRPr>
              </a:p>
            </p:txBody>
          </p:sp>
          <p:sp>
            <p:nvSpPr>
              <p:cNvPr id="41" name="Freeform 23"/>
              <p:cNvSpPr>
                <a:spLocks/>
              </p:cNvSpPr>
              <p:nvPr/>
            </p:nvSpPr>
            <p:spPr bwMode="auto">
              <a:xfrm>
                <a:off x="2297" y="1612"/>
                <a:ext cx="370" cy="1055"/>
              </a:xfrm>
              <a:custGeom>
                <a:avLst/>
                <a:gdLst>
                  <a:gd name="T0" fmla="*/ 370 w 370"/>
                  <a:gd name="T1" fmla="*/ 0 h 1055"/>
                  <a:gd name="T2" fmla="*/ 0 w 370"/>
                  <a:gd name="T3" fmla="*/ 0 h 1055"/>
                  <a:gd name="T4" fmla="*/ 0 w 370"/>
                  <a:gd name="T5" fmla="*/ 1055 h 1055"/>
                  <a:gd name="T6" fmla="*/ 208 w 370"/>
                  <a:gd name="T7" fmla="*/ 1055 h 1055"/>
                  <a:gd name="T8" fmla="*/ 370 w 370"/>
                  <a:gd name="T9" fmla="*/ 0 h 1055"/>
                  <a:gd name="T10" fmla="*/ 370 w 370"/>
                  <a:gd name="T11" fmla="*/ 0 h 1055"/>
                  <a:gd name="T12" fmla="*/ 370 w 370"/>
                  <a:gd name="T13" fmla="*/ 0 h 1055"/>
                </a:gdLst>
                <a:ahLst/>
                <a:cxnLst>
                  <a:cxn ang="0">
                    <a:pos x="T0" y="T1"/>
                  </a:cxn>
                  <a:cxn ang="0">
                    <a:pos x="T2" y="T3"/>
                  </a:cxn>
                  <a:cxn ang="0">
                    <a:pos x="T4" y="T5"/>
                  </a:cxn>
                  <a:cxn ang="0">
                    <a:pos x="T6" y="T7"/>
                  </a:cxn>
                  <a:cxn ang="0">
                    <a:pos x="T8" y="T9"/>
                  </a:cxn>
                  <a:cxn ang="0">
                    <a:pos x="T10" y="T11"/>
                  </a:cxn>
                  <a:cxn ang="0">
                    <a:pos x="T12" y="T13"/>
                  </a:cxn>
                </a:cxnLst>
                <a:rect l="0" t="0" r="r" b="b"/>
                <a:pathLst>
                  <a:path w="370" h="1055">
                    <a:moveTo>
                      <a:pt x="370" y="0"/>
                    </a:moveTo>
                    <a:lnTo>
                      <a:pt x="0" y="0"/>
                    </a:lnTo>
                    <a:lnTo>
                      <a:pt x="0" y="1055"/>
                    </a:lnTo>
                    <a:lnTo>
                      <a:pt x="208" y="1055"/>
                    </a:lnTo>
                    <a:lnTo>
                      <a:pt x="370" y="0"/>
                    </a:lnTo>
                    <a:lnTo>
                      <a:pt x="370" y="0"/>
                    </a:lnTo>
                    <a:lnTo>
                      <a:pt x="370" y="0"/>
                    </a:lnTo>
                    <a:close/>
                  </a:path>
                </a:pathLst>
              </a:custGeom>
              <a:solidFill>
                <a:schemeClr val="bg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latin typeface="Segoe UI"/>
                </a:endParaRPr>
              </a:p>
            </p:txBody>
          </p:sp>
          <p:sp>
            <p:nvSpPr>
              <p:cNvPr id="42" name="Oval 24"/>
              <p:cNvSpPr>
                <a:spLocks noChangeArrowheads="1"/>
              </p:cNvSpPr>
              <p:nvPr/>
            </p:nvSpPr>
            <p:spPr bwMode="auto">
              <a:xfrm>
                <a:off x="2558" y="2703"/>
                <a:ext cx="130" cy="13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latin typeface="Segoe UI"/>
                </a:endParaRPr>
              </a:p>
            </p:txBody>
          </p:sp>
        </p:grpSp>
        <p:grpSp>
          <p:nvGrpSpPr>
            <p:cNvPr id="20" name="Group 46"/>
            <p:cNvGrpSpPr/>
            <p:nvPr/>
          </p:nvGrpSpPr>
          <p:grpSpPr>
            <a:xfrm>
              <a:off x="1740492" y="3488265"/>
              <a:ext cx="954229" cy="1595424"/>
              <a:chOff x="1740492" y="3646530"/>
              <a:chExt cx="954229" cy="1595424"/>
            </a:xfrm>
          </p:grpSpPr>
          <p:grpSp>
            <p:nvGrpSpPr>
              <p:cNvPr id="30" name="Group 97"/>
              <p:cNvGrpSpPr/>
              <p:nvPr/>
            </p:nvGrpSpPr>
            <p:grpSpPr>
              <a:xfrm>
                <a:off x="1740492" y="3646530"/>
                <a:ext cx="954229" cy="1595424"/>
                <a:chOff x="5912574" y="3798930"/>
                <a:chExt cx="954229" cy="1595424"/>
              </a:xfrm>
            </p:grpSpPr>
            <p:sp>
              <p:nvSpPr>
                <p:cNvPr id="34" name="Freeform 20"/>
                <p:cNvSpPr>
                  <a:spLocks/>
                </p:cNvSpPr>
                <p:nvPr/>
              </p:nvSpPr>
              <p:spPr bwMode="auto">
                <a:xfrm>
                  <a:off x="5912574" y="3798930"/>
                  <a:ext cx="954229" cy="1595424"/>
                </a:xfrm>
                <a:custGeom>
                  <a:avLst/>
                  <a:gdLst>
                    <a:gd name="T0" fmla="*/ 0 w 631"/>
                    <a:gd name="T1" fmla="*/ 0 h 1055"/>
                    <a:gd name="T2" fmla="*/ 631 w 631"/>
                    <a:gd name="T3" fmla="*/ 0 h 1055"/>
                    <a:gd name="T4" fmla="*/ 631 w 631"/>
                    <a:gd name="T5" fmla="*/ 1055 h 1055"/>
                    <a:gd name="T6" fmla="*/ 0 w 631"/>
                    <a:gd name="T7" fmla="*/ 1055 h 1055"/>
                    <a:gd name="T8" fmla="*/ 0 w 631"/>
                    <a:gd name="T9" fmla="*/ 0 h 1055"/>
                    <a:gd name="T10" fmla="*/ 0 w 631"/>
                    <a:gd name="T11" fmla="*/ 0 h 1055"/>
                  </a:gdLst>
                  <a:ahLst/>
                  <a:cxnLst>
                    <a:cxn ang="0">
                      <a:pos x="T0" y="T1"/>
                    </a:cxn>
                    <a:cxn ang="0">
                      <a:pos x="T2" y="T3"/>
                    </a:cxn>
                    <a:cxn ang="0">
                      <a:pos x="T4" y="T5"/>
                    </a:cxn>
                    <a:cxn ang="0">
                      <a:pos x="T6" y="T7"/>
                    </a:cxn>
                    <a:cxn ang="0">
                      <a:pos x="T8" y="T9"/>
                    </a:cxn>
                    <a:cxn ang="0">
                      <a:pos x="T10" y="T11"/>
                    </a:cxn>
                  </a:cxnLst>
                  <a:rect l="0" t="0" r="r" b="b"/>
                  <a:pathLst>
                    <a:path w="631" h="1055">
                      <a:moveTo>
                        <a:pt x="0" y="0"/>
                      </a:moveTo>
                      <a:lnTo>
                        <a:pt x="631" y="0"/>
                      </a:lnTo>
                      <a:lnTo>
                        <a:pt x="631" y="1055"/>
                      </a:lnTo>
                      <a:lnTo>
                        <a:pt x="0" y="1055"/>
                      </a:lnTo>
                      <a:lnTo>
                        <a:pt x="0"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latin typeface="Segoe UI"/>
                  </a:endParaRPr>
                </a:p>
              </p:txBody>
            </p:sp>
            <p:sp>
              <p:nvSpPr>
                <p:cNvPr id="35" name="Freeform 23"/>
                <p:cNvSpPr>
                  <a:spLocks/>
                </p:cNvSpPr>
                <p:nvPr/>
              </p:nvSpPr>
              <p:spPr bwMode="auto">
                <a:xfrm>
                  <a:off x="5912574" y="3798930"/>
                  <a:ext cx="559532" cy="1595424"/>
                </a:xfrm>
                <a:custGeom>
                  <a:avLst/>
                  <a:gdLst>
                    <a:gd name="T0" fmla="*/ 370 w 370"/>
                    <a:gd name="T1" fmla="*/ 0 h 1055"/>
                    <a:gd name="T2" fmla="*/ 0 w 370"/>
                    <a:gd name="T3" fmla="*/ 0 h 1055"/>
                    <a:gd name="T4" fmla="*/ 0 w 370"/>
                    <a:gd name="T5" fmla="*/ 1055 h 1055"/>
                    <a:gd name="T6" fmla="*/ 208 w 370"/>
                    <a:gd name="T7" fmla="*/ 1055 h 1055"/>
                    <a:gd name="T8" fmla="*/ 370 w 370"/>
                    <a:gd name="T9" fmla="*/ 0 h 1055"/>
                    <a:gd name="T10" fmla="*/ 370 w 370"/>
                    <a:gd name="T11" fmla="*/ 0 h 1055"/>
                    <a:gd name="T12" fmla="*/ 370 w 370"/>
                    <a:gd name="T13" fmla="*/ 0 h 1055"/>
                  </a:gdLst>
                  <a:ahLst/>
                  <a:cxnLst>
                    <a:cxn ang="0">
                      <a:pos x="T0" y="T1"/>
                    </a:cxn>
                    <a:cxn ang="0">
                      <a:pos x="T2" y="T3"/>
                    </a:cxn>
                    <a:cxn ang="0">
                      <a:pos x="T4" y="T5"/>
                    </a:cxn>
                    <a:cxn ang="0">
                      <a:pos x="T6" y="T7"/>
                    </a:cxn>
                    <a:cxn ang="0">
                      <a:pos x="T8" y="T9"/>
                    </a:cxn>
                    <a:cxn ang="0">
                      <a:pos x="T10" y="T11"/>
                    </a:cxn>
                    <a:cxn ang="0">
                      <a:pos x="T12" y="T13"/>
                    </a:cxn>
                  </a:cxnLst>
                  <a:rect l="0" t="0" r="r" b="b"/>
                  <a:pathLst>
                    <a:path w="370" h="1055">
                      <a:moveTo>
                        <a:pt x="370" y="0"/>
                      </a:moveTo>
                      <a:lnTo>
                        <a:pt x="0" y="0"/>
                      </a:lnTo>
                      <a:lnTo>
                        <a:pt x="0" y="1055"/>
                      </a:lnTo>
                      <a:lnTo>
                        <a:pt x="208" y="1055"/>
                      </a:lnTo>
                      <a:lnTo>
                        <a:pt x="370" y="0"/>
                      </a:lnTo>
                      <a:lnTo>
                        <a:pt x="370" y="0"/>
                      </a:lnTo>
                      <a:lnTo>
                        <a:pt x="370" y="0"/>
                      </a:lnTo>
                      <a:close/>
                    </a:path>
                  </a:pathLst>
                </a:custGeom>
                <a:solidFill>
                  <a:schemeClr val="bg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latin typeface="Segoe UI"/>
                  </a:endParaRPr>
                </a:p>
              </p:txBody>
            </p:sp>
          </p:grpSp>
          <p:grpSp>
            <p:nvGrpSpPr>
              <p:cNvPr id="31" name="Group 98"/>
              <p:cNvGrpSpPr/>
              <p:nvPr/>
            </p:nvGrpSpPr>
            <p:grpSpPr>
              <a:xfrm>
                <a:off x="1856418" y="4080303"/>
                <a:ext cx="722376" cy="781578"/>
                <a:chOff x="1915692" y="4055048"/>
                <a:chExt cx="722376" cy="781578"/>
              </a:xfrm>
            </p:grpSpPr>
            <p:sp>
              <p:nvSpPr>
                <p:cNvPr id="32" name="Rectangle 99"/>
                <p:cNvSpPr/>
                <p:nvPr/>
              </p:nvSpPr>
              <p:spPr bwMode="auto">
                <a:xfrm>
                  <a:off x="1915692" y="4683065"/>
                  <a:ext cx="722376" cy="153561"/>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13923" fontAlgn="base">
                    <a:lnSpc>
                      <a:spcPct val="90000"/>
                    </a:lnSpc>
                    <a:spcBef>
                      <a:spcPct val="0"/>
                    </a:spcBef>
                    <a:spcAft>
                      <a:spcPct val="0"/>
                    </a:spcAft>
                  </a:pPr>
                  <a:r>
                    <a:rPr lang="en-US" sz="900" spc="-50" dirty="0">
                      <a:solidFill>
                        <a:schemeClr val="tx1"/>
                      </a:solidFill>
                      <a:latin typeface="Segoe UI"/>
                    </a:rPr>
                    <a:t>ALERT</a:t>
                  </a:r>
                </a:p>
              </p:txBody>
            </p:sp>
            <p:sp>
              <p:nvSpPr>
                <p:cNvPr id="33" name="Freeform 5"/>
                <p:cNvSpPr>
                  <a:spLocks/>
                </p:cNvSpPr>
                <p:nvPr/>
              </p:nvSpPr>
              <p:spPr bwMode="auto">
                <a:xfrm>
                  <a:off x="2082460" y="4055048"/>
                  <a:ext cx="388840" cy="511365"/>
                </a:xfrm>
                <a:custGeom>
                  <a:avLst/>
                  <a:gdLst>
                    <a:gd name="T0" fmla="*/ 2 w 1253"/>
                    <a:gd name="T1" fmla="*/ 228 h 1648"/>
                    <a:gd name="T2" fmla="*/ 627 w 1253"/>
                    <a:gd name="T3" fmla="*/ 0 h 1648"/>
                    <a:gd name="T4" fmla="*/ 1253 w 1253"/>
                    <a:gd name="T5" fmla="*/ 227 h 1648"/>
                    <a:gd name="T6" fmla="*/ 1253 w 1253"/>
                    <a:gd name="T7" fmla="*/ 254 h 1648"/>
                    <a:gd name="T8" fmla="*/ 1253 w 1253"/>
                    <a:gd name="T9" fmla="*/ 1014 h 1648"/>
                    <a:gd name="T10" fmla="*/ 1114 w 1253"/>
                    <a:gd name="T11" fmla="*/ 1329 h 1648"/>
                    <a:gd name="T12" fmla="*/ 844 w 1253"/>
                    <a:gd name="T13" fmla="*/ 1518 h 1648"/>
                    <a:gd name="T14" fmla="*/ 640 w 1253"/>
                    <a:gd name="T15" fmla="*/ 1643 h 1648"/>
                    <a:gd name="T16" fmla="*/ 617 w 1253"/>
                    <a:gd name="T17" fmla="*/ 1645 h 1648"/>
                    <a:gd name="T18" fmla="*/ 253 w 1253"/>
                    <a:gd name="T19" fmla="*/ 1418 h 1648"/>
                    <a:gd name="T20" fmla="*/ 81 w 1253"/>
                    <a:gd name="T21" fmla="*/ 1264 h 1648"/>
                    <a:gd name="T22" fmla="*/ 1 w 1253"/>
                    <a:gd name="T23" fmla="*/ 1026 h 1648"/>
                    <a:gd name="T24" fmla="*/ 1 w 1253"/>
                    <a:gd name="T25" fmla="*/ 248 h 1648"/>
                    <a:gd name="T26" fmla="*/ 2 w 1253"/>
                    <a:gd name="T27" fmla="*/ 228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3" h="1648">
                      <a:moveTo>
                        <a:pt x="2" y="228"/>
                      </a:moveTo>
                      <a:cubicBezTo>
                        <a:pt x="244" y="244"/>
                        <a:pt x="450" y="164"/>
                        <a:pt x="627" y="0"/>
                      </a:cubicBezTo>
                      <a:cubicBezTo>
                        <a:pt x="804" y="164"/>
                        <a:pt x="1010" y="244"/>
                        <a:pt x="1253" y="227"/>
                      </a:cubicBezTo>
                      <a:cubicBezTo>
                        <a:pt x="1253" y="239"/>
                        <a:pt x="1253" y="246"/>
                        <a:pt x="1253" y="254"/>
                      </a:cubicBezTo>
                      <a:cubicBezTo>
                        <a:pt x="1253" y="507"/>
                        <a:pt x="1253" y="761"/>
                        <a:pt x="1253" y="1014"/>
                      </a:cubicBezTo>
                      <a:cubicBezTo>
                        <a:pt x="1253" y="1139"/>
                        <a:pt x="1206" y="1244"/>
                        <a:pt x="1114" y="1329"/>
                      </a:cubicBezTo>
                      <a:cubicBezTo>
                        <a:pt x="1032" y="1404"/>
                        <a:pt x="938" y="1461"/>
                        <a:pt x="844" y="1518"/>
                      </a:cubicBezTo>
                      <a:cubicBezTo>
                        <a:pt x="776" y="1560"/>
                        <a:pt x="708" y="1602"/>
                        <a:pt x="640" y="1643"/>
                      </a:cubicBezTo>
                      <a:cubicBezTo>
                        <a:pt x="634" y="1647"/>
                        <a:pt x="623" y="1648"/>
                        <a:pt x="617" y="1645"/>
                      </a:cubicBezTo>
                      <a:cubicBezTo>
                        <a:pt x="496" y="1570"/>
                        <a:pt x="373" y="1495"/>
                        <a:pt x="253" y="1418"/>
                      </a:cubicBezTo>
                      <a:cubicBezTo>
                        <a:pt x="188" y="1376"/>
                        <a:pt x="128" y="1326"/>
                        <a:pt x="81" y="1264"/>
                      </a:cubicBezTo>
                      <a:cubicBezTo>
                        <a:pt x="28" y="1193"/>
                        <a:pt x="2" y="1113"/>
                        <a:pt x="1" y="1026"/>
                      </a:cubicBezTo>
                      <a:cubicBezTo>
                        <a:pt x="0" y="766"/>
                        <a:pt x="1" y="507"/>
                        <a:pt x="1" y="248"/>
                      </a:cubicBezTo>
                      <a:cubicBezTo>
                        <a:pt x="1" y="243"/>
                        <a:pt x="2" y="237"/>
                        <a:pt x="2" y="228"/>
                      </a:cubicBezTo>
                      <a:close/>
                    </a:path>
                  </a:pathLst>
                </a:custGeom>
                <a:solidFill>
                  <a:schemeClr val="accent3"/>
                </a:solidFill>
                <a:ln>
                  <a:noFill/>
                </a:ln>
              </p:spPr>
              <p:txBody>
                <a:bodyPr vert="horz" wrap="square" lIns="91427" tIns="45713" rIns="91427" bIns="45713" numCol="1" anchor="t" anchorCtr="0" compatLnSpc="1">
                  <a:prstTxWarp prst="textNoShape">
                    <a:avLst/>
                  </a:prstTxWarp>
                </a:bodyPr>
                <a:lstStyle/>
                <a:p>
                  <a:pPr defTabSz="932324"/>
                  <a:endParaRPr lang="en-US">
                    <a:latin typeface="Segoe UI"/>
                  </a:endParaRPr>
                </a:p>
              </p:txBody>
            </p:sp>
          </p:grpSp>
        </p:grpSp>
        <p:pic>
          <p:nvPicPr>
            <p:cNvPr id="21" name="Picture 88"/>
            <p:cNvPicPr>
              <a:picLocks noChangeAspect="1"/>
            </p:cNvPicPr>
            <p:nvPr/>
          </p:nvPicPr>
          <p:blipFill>
            <a:blip r:embed="rId5"/>
            <a:stretch>
              <a:fillRect/>
            </a:stretch>
          </p:blipFill>
          <p:spPr>
            <a:xfrm>
              <a:off x="1273855" y="4866784"/>
              <a:ext cx="443569" cy="739282"/>
            </a:xfrm>
            <a:prstGeom prst="rect">
              <a:avLst/>
            </a:prstGeom>
          </p:spPr>
        </p:pic>
        <p:grpSp>
          <p:nvGrpSpPr>
            <p:cNvPr id="22" name="Group 89"/>
            <p:cNvGrpSpPr/>
            <p:nvPr/>
          </p:nvGrpSpPr>
          <p:grpSpPr>
            <a:xfrm>
              <a:off x="1740492" y="3488265"/>
              <a:ext cx="954229" cy="1595424"/>
              <a:chOff x="4065810" y="3707784"/>
              <a:chExt cx="954229" cy="1595424"/>
            </a:xfrm>
          </p:grpSpPr>
          <p:grpSp>
            <p:nvGrpSpPr>
              <p:cNvPr id="24" name="Group 91"/>
              <p:cNvGrpSpPr/>
              <p:nvPr/>
            </p:nvGrpSpPr>
            <p:grpSpPr>
              <a:xfrm>
                <a:off x="4065810" y="3707784"/>
                <a:ext cx="954229" cy="1595424"/>
                <a:chOff x="5912574" y="3798930"/>
                <a:chExt cx="954229" cy="1595424"/>
              </a:xfrm>
            </p:grpSpPr>
            <p:sp>
              <p:nvSpPr>
                <p:cNvPr id="28" name="Freeform 20"/>
                <p:cNvSpPr>
                  <a:spLocks/>
                </p:cNvSpPr>
                <p:nvPr/>
              </p:nvSpPr>
              <p:spPr bwMode="auto">
                <a:xfrm>
                  <a:off x="5912574" y="3798930"/>
                  <a:ext cx="954229" cy="1595424"/>
                </a:xfrm>
                <a:custGeom>
                  <a:avLst/>
                  <a:gdLst>
                    <a:gd name="T0" fmla="*/ 0 w 631"/>
                    <a:gd name="T1" fmla="*/ 0 h 1055"/>
                    <a:gd name="T2" fmla="*/ 631 w 631"/>
                    <a:gd name="T3" fmla="*/ 0 h 1055"/>
                    <a:gd name="T4" fmla="*/ 631 w 631"/>
                    <a:gd name="T5" fmla="*/ 1055 h 1055"/>
                    <a:gd name="T6" fmla="*/ 0 w 631"/>
                    <a:gd name="T7" fmla="*/ 1055 h 1055"/>
                    <a:gd name="T8" fmla="*/ 0 w 631"/>
                    <a:gd name="T9" fmla="*/ 0 h 1055"/>
                    <a:gd name="T10" fmla="*/ 0 w 631"/>
                    <a:gd name="T11" fmla="*/ 0 h 1055"/>
                  </a:gdLst>
                  <a:ahLst/>
                  <a:cxnLst>
                    <a:cxn ang="0">
                      <a:pos x="T0" y="T1"/>
                    </a:cxn>
                    <a:cxn ang="0">
                      <a:pos x="T2" y="T3"/>
                    </a:cxn>
                    <a:cxn ang="0">
                      <a:pos x="T4" y="T5"/>
                    </a:cxn>
                    <a:cxn ang="0">
                      <a:pos x="T6" y="T7"/>
                    </a:cxn>
                    <a:cxn ang="0">
                      <a:pos x="T8" y="T9"/>
                    </a:cxn>
                    <a:cxn ang="0">
                      <a:pos x="T10" y="T11"/>
                    </a:cxn>
                  </a:cxnLst>
                  <a:rect l="0" t="0" r="r" b="b"/>
                  <a:pathLst>
                    <a:path w="631" h="1055">
                      <a:moveTo>
                        <a:pt x="0" y="0"/>
                      </a:moveTo>
                      <a:lnTo>
                        <a:pt x="631" y="0"/>
                      </a:lnTo>
                      <a:lnTo>
                        <a:pt x="631" y="1055"/>
                      </a:lnTo>
                      <a:lnTo>
                        <a:pt x="0" y="1055"/>
                      </a:lnTo>
                      <a:lnTo>
                        <a:pt x="0" y="0"/>
                      </a:lnTo>
                      <a:lnTo>
                        <a:pt x="0" y="0"/>
                      </a:lnTo>
                      <a:close/>
                    </a:path>
                  </a:pathLst>
                </a:custGeom>
                <a:solidFill>
                  <a:schemeClr val="tx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latin typeface="Segoe UI"/>
                  </a:endParaRPr>
                </a:p>
              </p:txBody>
            </p:sp>
            <p:sp>
              <p:nvSpPr>
                <p:cNvPr id="29" name="Freeform 23"/>
                <p:cNvSpPr>
                  <a:spLocks/>
                </p:cNvSpPr>
                <p:nvPr/>
              </p:nvSpPr>
              <p:spPr bwMode="auto">
                <a:xfrm>
                  <a:off x="5912574" y="3798930"/>
                  <a:ext cx="559532" cy="1595424"/>
                </a:xfrm>
                <a:custGeom>
                  <a:avLst/>
                  <a:gdLst>
                    <a:gd name="T0" fmla="*/ 370 w 370"/>
                    <a:gd name="T1" fmla="*/ 0 h 1055"/>
                    <a:gd name="T2" fmla="*/ 0 w 370"/>
                    <a:gd name="T3" fmla="*/ 0 h 1055"/>
                    <a:gd name="T4" fmla="*/ 0 w 370"/>
                    <a:gd name="T5" fmla="*/ 1055 h 1055"/>
                    <a:gd name="T6" fmla="*/ 208 w 370"/>
                    <a:gd name="T7" fmla="*/ 1055 h 1055"/>
                    <a:gd name="T8" fmla="*/ 370 w 370"/>
                    <a:gd name="T9" fmla="*/ 0 h 1055"/>
                    <a:gd name="T10" fmla="*/ 370 w 370"/>
                    <a:gd name="T11" fmla="*/ 0 h 1055"/>
                    <a:gd name="T12" fmla="*/ 370 w 370"/>
                    <a:gd name="T13" fmla="*/ 0 h 1055"/>
                  </a:gdLst>
                  <a:ahLst/>
                  <a:cxnLst>
                    <a:cxn ang="0">
                      <a:pos x="T0" y="T1"/>
                    </a:cxn>
                    <a:cxn ang="0">
                      <a:pos x="T2" y="T3"/>
                    </a:cxn>
                    <a:cxn ang="0">
                      <a:pos x="T4" y="T5"/>
                    </a:cxn>
                    <a:cxn ang="0">
                      <a:pos x="T6" y="T7"/>
                    </a:cxn>
                    <a:cxn ang="0">
                      <a:pos x="T8" y="T9"/>
                    </a:cxn>
                    <a:cxn ang="0">
                      <a:pos x="T10" y="T11"/>
                    </a:cxn>
                    <a:cxn ang="0">
                      <a:pos x="T12" y="T13"/>
                    </a:cxn>
                  </a:cxnLst>
                  <a:rect l="0" t="0" r="r" b="b"/>
                  <a:pathLst>
                    <a:path w="370" h="1055">
                      <a:moveTo>
                        <a:pt x="370" y="0"/>
                      </a:moveTo>
                      <a:lnTo>
                        <a:pt x="0" y="0"/>
                      </a:lnTo>
                      <a:lnTo>
                        <a:pt x="0" y="1055"/>
                      </a:lnTo>
                      <a:lnTo>
                        <a:pt x="208" y="1055"/>
                      </a:lnTo>
                      <a:lnTo>
                        <a:pt x="370" y="0"/>
                      </a:lnTo>
                      <a:lnTo>
                        <a:pt x="370" y="0"/>
                      </a:lnTo>
                      <a:lnTo>
                        <a:pt x="370" y="0"/>
                      </a:lnTo>
                      <a:close/>
                    </a:path>
                  </a:pathLst>
                </a:custGeom>
                <a:solidFill>
                  <a:schemeClr val="bg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latin typeface="Segoe UI"/>
                  </a:endParaRPr>
                </a:p>
              </p:txBody>
            </p:sp>
          </p:grpSp>
          <p:grpSp>
            <p:nvGrpSpPr>
              <p:cNvPr id="25" name="Group 92"/>
              <p:cNvGrpSpPr/>
              <p:nvPr/>
            </p:nvGrpSpPr>
            <p:grpSpPr>
              <a:xfrm>
                <a:off x="4185243" y="3893064"/>
                <a:ext cx="715362" cy="784144"/>
                <a:chOff x="4185243" y="3893064"/>
                <a:chExt cx="715362" cy="784144"/>
              </a:xfrm>
            </p:grpSpPr>
            <p:sp>
              <p:nvSpPr>
                <p:cNvPr id="26" name="Rectangle 93"/>
                <p:cNvSpPr/>
                <p:nvPr/>
              </p:nvSpPr>
              <p:spPr bwMode="auto">
                <a:xfrm>
                  <a:off x="4185243" y="4493647"/>
                  <a:ext cx="715362" cy="183561"/>
                </a:xfrm>
                <a:prstGeom prst="rect">
                  <a:avLst/>
                </a:prstGeom>
                <a:solidFill>
                  <a:schemeClr val="tx1"/>
                </a:solidFill>
                <a:ln w="12700">
                  <a:solidFill>
                    <a:schemeClr val="bg1">
                      <a:lumMod val="20000"/>
                      <a:lumOff val="8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13923" fontAlgn="base">
                    <a:lnSpc>
                      <a:spcPct val="90000"/>
                    </a:lnSpc>
                    <a:spcBef>
                      <a:spcPct val="0"/>
                    </a:spcBef>
                    <a:spcAft>
                      <a:spcPct val="0"/>
                    </a:spcAft>
                  </a:pPr>
                  <a:endParaRPr lang="en-US" sz="2000" spc="-50" dirty="0">
                    <a:solidFill>
                      <a:schemeClr val="tx1"/>
                    </a:solidFill>
                    <a:latin typeface="Segoe UI"/>
                  </a:endParaRPr>
                </a:p>
              </p:txBody>
            </p:sp>
            <p:sp>
              <p:nvSpPr>
                <p:cNvPr id="27" name="Freeform 9"/>
                <p:cNvSpPr>
                  <a:spLocks/>
                </p:cNvSpPr>
                <p:nvPr/>
              </p:nvSpPr>
              <p:spPr bwMode="auto">
                <a:xfrm>
                  <a:off x="4374138" y="3893064"/>
                  <a:ext cx="337572" cy="442921"/>
                </a:xfrm>
                <a:custGeom>
                  <a:avLst/>
                  <a:gdLst>
                    <a:gd name="T0" fmla="*/ 2 w 1253"/>
                    <a:gd name="T1" fmla="*/ 228 h 1648"/>
                    <a:gd name="T2" fmla="*/ 627 w 1253"/>
                    <a:gd name="T3" fmla="*/ 0 h 1648"/>
                    <a:gd name="T4" fmla="*/ 1253 w 1253"/>
                    <a:gd name="T5" fmla="*/ 227 h 1648"/>
                    <a:gd name="T6" fmla="*/ 1253 w 1253"/>
                    <a:gd name="T7" fmla="*/ 254 h 1648"/>
                    <a:gd name="T8" fmla="*/ 1253 w 1253"/>
                    <a:gd name="T9" fmla="*/ 1014 h 1648"/>
                    <a:gd name="T10" fmla="*/ 1114 w 1253"/>
                    <a:gd name="T11" fmla="*/ 1329 h 1648"/>
                    <a:gd name="T12" fmla="*/ 844 w 1253"/>
                    <a:gd name="T13" fmla="*/ 1518 h 1648"/>
                    <a:gd name="T14" fmla="*/ 640 w 1253"/>
                    <a:gd name="T15" fmla="*/ 1643 h 1648"/>
                    <a:gd name="T16" fmla="*/ 617 w 1253"/>
                    <a:gd name="T17" fmla="*/ 1645 h 1648"/>
                    <a:gd name="T18" fmla="*/ 253 w 1253"/>
                    <a:gd name="T19" fmla="*/ 1418 h 1648"/>
                    <a:gd name="T20" fmla="*/ 81 w 1253"/>
                    <a:gd name="T21" fmla="*/ 1264 h 1648"/>
                    <a:gd name="T22" fmla="*/ 1 w 1253"/>
                    <a:gd name="T23" fmla="*/ 1026 h 1648"/>
                    <a:gd name="T24" fmla="*/ 1 w 1253"/>
                    <a:gd name="T25" fmla="*/ 248 h 1648"/>
                    <a:gd name="T26" fmla="*/ 2 w 1253"/>
                    <a:gd name="T27" fmla="*/ 228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3" h="1648">
                      <a:moveTo>
                        <a:pt x="2" y="228"/>
                      </a:moveTo>
                      <a:cubicBezTo>
                        <a:pt x="244" y="244"/>
                        <a:pt x="450" y="164"/>
                        <a:pt x="627" y="0"/>
                      </a:cubicBezTo>
                      <a:cubicBezTo>
                        <a:pt x="804" y="164"/>
                        <a:pt x="1010" y="244"/>
                        <a:pt x="1253" y="227"/>
                      </a:cubicBezTo>
                      <a:cubicBezTo>
                        <a:pt x="1253" y="239"/>
                        <a:pt x="1253" y="246"/>
                        <a:pt x="1253" y="254"/>
                      </a:cubicBezTo>
                      <a:cubicBezTo>
                        <a:pt x="1253" y="507"/>
                        <a:pt x="1253" y="761"/>
                        <a:pt x="1253" y="1014"/>
                      </a:cubicBezTo>
                      <a:cubicBezTo>
                        <a:pt x="1253" y="1139"/>
                        <a:pt x="1206" y="1244"/>
                        <a:pt x="1114" y="1329"/>
                      </a:cubicBezTo>
                      <a:cubicBezTo>
                        <a:pt x="1032" y="1404"/>
                        <a:pt x="938" y="1461"/>
                        <a:pt x="844" y="1518"/>
                      </a:cubicBezTo>
                      <a:cubicBezTo>
                        <a:pt x="776" y="1560"/>
                        <a:pt x="708" y="1602"/>
                        <a:pt x="640" y="1643"/>
                      </a:cubicBezTo>
                      <a:cubicBezTo>
                        <a:pt x="634" y="1647"/>
                        <a:pt x="623" y="1648"/>
                        <a:pt x="617" y="1645"/>
                      </a:cubicBezTo>
                      <a:cubicBezTo>
                        <a:pt x="496" y="1570"/>
                        <a:pt x="373" y="1495"/>
                        <a:pt x="253" y="1418"/>
                      </a:cubicBezTo>
                      <a:cubicBezTo>
                        <a:pt x="188" y="1376"/>
                        <a:pt x="128" y="1326"/>
                        <a:pt x="81" y="1264"/>
                      </a:cubicBezTo>
                      <a:cubicBezTo>
                        <a:pt x="28" y="1193"/>
                        <a:pt x="2" y="1113"/>
                        <a:pt x="1" y="1026"/>
                      </a:cubicBezTo>
                      <a:cubicBezTo>
                        <a:pt x="0" y="766"/>
                        <a:pt x="1" y="507"/>
                        <a:pt x="1" y="248"/>
                      </a:cubicBezTo>
                      <a:cubicBezTo>
                        <a:pt x="1" y="243"/>
                        <a:pt x="2" y="237"/>
                        <a:pt x="2" y="228"/>
                      </a:cubicBezTo>
                      <a:close/>
                    </a:path>
                  </a:pathLst>
                </a:custGeom>
                <a:solidFill>
                  <a:schemeClr val="bg2"/>
                </a:solidFill>
                <a:ln>
                  <a:noFill/>
                </a:ln>
              </p:spPr>
              <p:txBody>
                <a:bodyPr vert="horz" wrap="square" lIns="91427" tIns="45713" rIns="91427" bIns="45713" numCol="1" anchor="t" anchorCtr="0" compatLnSpc="1">
                  <a:prstTxWarp prst="textNoShape">
                    <a:avLst/>
                  </a:prstTxWarp>
                </a:bodyPr>
                <a:lstStyle/>
                <a:p>
                  <a:pPr defTabSz="932324"/>
                  <a:endParaRPr lang="en-US">
                    <a:latin typeface="Segoe UI"/>
                  </a:endParaRPr>
                </a:p>
              </p:txBody>
            </p:sp>
          </p:grpSp>
        </p:grpSp>
        <p:sp>
          <p:nvSpPr>
            <p:cNvPr id="23" name="TextBox 90"/>
            <p:cNvSpPr txBox="1"/>
            <p:nvPr/>
          </p:nvSpPr>
          <p:spPr>
            <a:xfrm>
              <a:off x="1706109" y="4156918"/>
              <a:ext cx="1022994" cy="433965"/>
            </a:xfrm>
            <a:prstGeom prst="rect">
              <a:avLst/>
            </a:prstGeom>
            <a:noFill/>
          </p:spPr>
          <p:txBody>
            <a:bodyPr wrap="square" lIns="182854" tIns="146283" rIns="182854" bIns="146283" rtlCol="0">
              <a:spAutoFit/>
            </a:bodyPr>
            <a:lstStyle/>
            <a:p>
              <a:pPr algn="ctr" defTabSz="932324">
                <a:lnSpc>
                  <a:spcPct val="90000"/>
                </a:lnSpc>
              </a:pPr>
              <a:r>
                <a:rPr lang="en-US" sz="1000" spc="-50" dirty="0">
                  <a:latin typeface="Segoe UI"/>
                </a:rPr>
                <a:t>1 4 5 6 7 6</a:t>
              </a:r>
            </a:p>
          </p:txBody>
        </p:sp>
      </p:grpSp>
      <p:grpSp>
        <p:nvGrpSpPr>
          <p:cNvPr id="86" name="Group 85"/>
          <p:cNvGrpSpPr/>
          <p:nvPr/>
        </p:nvGrpSpPr>
        <p:grpSpPr>
          <a:xfrm>
            <a:off x="9634857" y="2274005"/>
            <a:ext cx="844199" cy="573540"/>
            <a:chOff x="7753713" y="2015916"/>
            <a:chExt cx="1524695" cy="1035861"/>
          </a:xfrm>
        </p:grpSpPr>
        <p:sp>
          <p:nvSpPr>
            <p:cNvPr id="87" name="Freeform 8"/>
            <p:cNvSpPr>
              <a:spLocks/>
            </p:cNvSpPr>
            <p:nvPr/>
          </p:nvSpPr>
          <p:spPr bwMode="auto">
            <a:xfrm>
              <a:off x="7753713" y="2052864"/>
              <a:ext cx="1403512" cy="998913"/>
            </a:xfrm>
            <a:custGeom>
              <a:avLst/>
              <a:gdLst>
                <a:gd name="T0" fmla="*/ 216 w 616"/>
                <a:gd name="T1" fmla="*/ 0 h 429"/>
                <a:gd name="T2" fmla="*/ 109 w 616"/>
                <a:gd name="T3" fmla="*/ 170 h 429"/>
                <a:gd name="T4" fmla="*/ 109 w 616"/>
                <a:gd name="T5" fmla="*/ 178 h 429"/>
                <a:gd name="T6" fmla="*/ 0 w 616"/>
                <a:gd name="T7" fmla="*/ 303 h 429"/>
                <a:gd name="T8" fmla="*/ 126 w 616"/>
                <a:gd name="T9" fmla="*/ 429 h 429"/>
                <a:gd name="T10" fmla="*/ 174 w 616"/>
                <a:gd name="T11" fmla="*/ 429 h 429"/>
                <a:gd name="T12" fmla="*/ 196 w 616"/>
                <a:gd name="T13" fmla="*/ 429 h 429"/>
                <a:gd name="T14" fmla="*/ 204 w 616"/>
                <a:gd name="T15" fmla="*/ 429 h 429"/>
                <a:gd name="T16" fmla="*/ 210 w 616"/>
                <a:gd name="T17" fmla="*/ 429 h 429"/>
                <a:gd name="T18" fmla="*/ 515 w 616"/>
                <a:gd name="T19" fmla="*/ 429 h 429"/>
                <a:gd name="T20" fmla="*/ 530 w 616"/>
                <a:gd name="T21" fmla="*/ 429 h 429"/>
                <a:gd name="T22" fmla="*/ 546 w 616"/>
                <a:gd name="T23" fmla="*/ 429 h 429"/>
                <a:gd name="T24" fmla="*/ 616 w 616"/>
                <a:gd name="T25" fmla="*/ 401 h 429"/>
                <a:gd name="T26" fmla="*/ 216 w 616"/>
                <a:gd name="T27" fmla="*/ 0 h 429"/>
                <a:gd name="T28" fmla="*/ 216 w 616"/>
                <a:gd name="T29"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6" h="429">
                  <a:moveTo>
                    <a:pt x="216" y="0"/>
                  </a:moveTo>
                  <a:cubicBezTo>
                    <a:pt x="153" y="30"/>
                    <a:pt x="109" y="95"/>
                    <a:pt x="109" y="170"/>
                  </a:cubicBezTo>
                  <a:cubicBezTo>
                    <a:pt x="109" y="172"/>
                    <a:pt x="109" y="176"/>
                    <a:pt x="109" y="178"/>
                  </a:cubicBezTo>
                  <a:cubicBezTo>
                    <a:pt x="48" y="187"/>
                    <a:pt x="0" y="239"/>
                    <a:pt x="0" y="303"/>
                  </a:cubicBezTo>
                  <a:cubicBezTo>
                    <a:pt x="0" y="371"/>
                    <a:pt x="55" y="427"/>
                    <a:pt x="126" y="429"/>
                  </a:cubicBezTo>
                  <a:cubicBezTo>
                    <a:pt x="126" y="429"/>
                    <a:pt x="126" y="429"/>
                    <a:pt x="174" y="429"/>
                  </a:cubicBezTo>
                  <a:cubicBezTo>
                    <a:pt x="181" y="429"/>
                    <a:pt x="193" y="429"/>
                    <a:pt x="196" y="429"/>
                  </a:cubicBezTo>
                  <a:cubicBezTo>
                    <a:pt x="196" y="429"/>
                    <a:pt x="196" y="429"/>
                    <a:pt x="204" y="429"/>
                  </a:cubicBezTo>
                  <a:cubicBezTo>
                    <a:pt x="206" y="429"/>
                    <a:pt x="208" y="429"/>
                    <a:pt x="210" y="429"/>
                  </a:cubicBezTo>
                  <a:cubicBezTo>
                    <a:pt x="286" y="429"/>
                    <a:pt x="447" y="429"/>
                    <a:pt x="515" y="429"/>
                  </a:cubicBezTo>
                  <a:cubicBezTo>
                    <a:pt x="520" y="429"/>
                    <a:pt x="525" y="429"/>
                    <a:pt x="530" y="429"/>
                  </a:cubicBezTo>
                  <a:cubicBezTo>
                    <a:pt x="535" y="429"/>
                    <a:pt x="541" y="429"/>
                    <a:pt x="546" y="429"/>
                  </a:cubicBezTo>
                  <a:cubicBezTo>
                    <a:pt x="573" y="426"/>
                    <a:pt x="595" y="415"/>
                    <a:pt x="616" y="401"/>
                  </a:cubicBezTo>
                  <a:cubicBezTo>
                    <a:pt x="216" y="0"/>
                    <a:pt x="216" y="0"/>
                    <a:pt x="216" y="0"/>
                  </a:cubicBezTo>
                  <a:cubicBezTo>
                    <a:pt x="216" y="0"/>
                    <a:pt x="216" y="0"/>
                    <a:pt x="21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latin typeface="Segoe UI Light"/>
              </a:endParaRPr>
            </a:p>
          </p:txBody>
        </p:sp>
        <p:sp>
          <p:nvSpPr>
            <p:cNvPr id="88" name="Freeform 7"/>
            <p:cNvSpPr>
              <a:spLocks/>
            </p:cNvSpPr>
            <p:nvPr/>
          </p:nvSpPr>
          <p:spPr bwMode="auto">
            <a:xfrm>
              <a:off x="8228557" y="2015916"/>
              <a:ext cx="1049851" cy="972521"/>
            </a:xfrm>
            <a:custGeom>
              <a:avLst/>
              <a:gdLst>
                <a:gd name="T0" fmla="*/ 461 w 461"/>
                <a:gd name="T1" fmla="*/ 299 h 418"/>
                <a:gd name="T2" fmla="*/ 394 w 461"/>
                <a:gd name="T3" fmla="*/ 175 h 418"/>
                <a:gd name="T4" fmla="*/ 345 w 461"/>
                <a:gd name="T5" fmla="*/ 88 h 418"/>
                <a:gd name="T6" fmla="*/ 286 w 461"/>
                <a:gd name="T7" fmla="*/ 70 h 418"/>
                <a:gd name="T8" fmla="*/ 234 w 461"/>
                <a:gd name="T9" fmla="*/ 83 h 418"/>
                <a:gd name="T10" fmla="*/ 79 w 461"/>
                <a:gd name="T11" fmla="*/ 0 h 418"/>
                <a:gd name="T12" fmla="*/ 0 w 461"/>
                <a:gd name="T13" fmla="*/ 18 h 418"/>
                <a:gd name="T14" fmla="*/ 400 w 461"/>
                <a:gd name="T15" fmla="*/ 418 h 418"/>
                <a:gd name="T16" fmla="*/ 461 w 461"/>
                <a:gd name="T17" fmla="*/ 299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418">
                  <a:moveTo>
                    <a:pt x="461" y="299"/>
                  </a:moveTo>
                  <a:cubicBezTo>
                    <a:pt x="461" y="249"/>
                    <a:pt x="434" y="202"/>
                    <a:pt x="394" y="175"/>
                  </a:cubicBezTo>
                  <a:cubicBezTo>
                    <a:pt x="393" y="139"/>
                    <a:pt x="374" y="107"/>
                    <a:pt x="345" y="88"/>
                  </a:cubicBezTo>
                  <a:cubicBezTo>
                    <a:pt x="329" y="77"/>
                    <a:pt x="308" y="70"/>
                    <a:pt x="286" y="70"/>
                  </a:cubicBezTo>
                  <a:cubicBezTo>
                    <a:pt x="267" y="70"/>
                    <a:pt x="249" y="75"/>
                    <a:pt x="234" y="83"/>
                  </a:cubicBezTo>
                  <a:cubicBezTo>
                    <a:pt x="201" y="34"/>
                    <a:pt x="144" y="0"/>
                    <a:pt x="79" y="0"/>
                  </a:cubicBezTo>
                  <a:cubicBezTo>
                    <a:pt x="50" y="0"/>
                    <a:pt x="24" y="7"/>
                    <a:pt x="0" y="18"/>
                  </a:cubicBezTo>
                  <a:cubicBezTo>
                    <a:pt x="400" y="418"/>
                    <a:pt x="400" y="418"/>
                    <a:pt x="400" y="418"/>
                  </a:cubicBezTo>
                  <a:cubicBezTo>
                    <a:pt x="438" y="391"/>
                    <a:pt x="461" y="349"/>
                    <a:pt x="461" y="29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latin typeface="Segoe UI"/>
              </a:endParaRPr>
            </a:p>
          </p:txBody>
        </p:sp>
      </p:grpSp>
      <p:sp>
        <p:nvSpPr>
          <p:cNvPr id="14" name="TextBox 13"/>
          <p:cNvSpPr txBox="1"/>
          <p:nvPr/>
        </p:nvSpPr>
        <p:spPr>
          <a:xfrm>
            <a:off x="8518616" y="1398328"/>
            <a:ext cx="3839514" cy="662691"/>
          </a:xfrm>
          <a:prstGeom prst="rect">
            <a:avLst/>
          </a:prstGeom>
          <a:noFill/>
        </p:spPr>
        <p:txBody>
          <a:bodyPr wrap="square" lIns="0" tIns="146283" rIns="182854" bIns="146283" rtlCol="0" anchor="ctr">
            <a:spAutoFit/>
          </a:bodyPr>
          <a:lstStyle/>
          <a:p>
            <a:pPr algn="ctr" defTabSz="932563">
              <a:lnSpc>
                <a:spcPct val="90000"/>
              </a:lnSpc>
              <a:spcAft>
                <a:spcPts val="600"/>
              </a:spcAft>
            </a:pPr>
            <a:r>
              <a:rPr lang="en-US" sz="2600" dirty="0">
                <a:latin typeface="Segoe UI Light"/>
              </a:rPr>
              <a:t>Detect threats</a:t>
            </a:r>
          </a:p>
        </p:txBody>
      </p:sp>
      <p:sp>
        <p:nvSpPr>
          <p:cNvPr id="15" name="TextBox 14"/>
          <p:cNvSpPr txBox="1"/>
          <p:nvPr/>
        </p:nvSpPr>
        <p:spPr>
          <a:xfrm>
            <a:off x="8518616" y="4833635"/>
            <a:ext cx="3734189" cy="1017402"/>
          </a:xfrm>
          <a:prstGeom prst="rect">
            <a:avLst/>
          </a:prstGeom>
          <a:noFill/>
        </p:spPr>
        <p:txBody>
          <a:bodyPr wrap="square" lIns="0" tIns="146283" rIns="182854" bIns="146283" rtlCol="0">
            <a:spAutoFit/>
          </a:bodyPr>
          <a:lstStyle/>
          <a:p>
            <a:pPr algn="ctr" defTabSz="932563">
              <a:lnSpc>
                <a:spcPct val="90000"/>
              </a:lnSpc>
              <a:spcAft>
                <a:spcPts val="1199"/>
              </a:spcAft>
            </a:pPr>
            <a:r>
              <a:rPr lang="en-US" sz="2000" dirty="0">
                <a:latin typeface="Segoe UI"/>
              </a:rPr>
              <a:t>User behavioral analysis</a:t>
            </a:r>
          </a:p>
          <a:p>
            <a:pPr algn="ctr" defTabSz="932563">
              <a:lnSpc>
                <a:spcPct val="90000"/>
              </a:lnSpc>
              <a:spcAft>
                <a:spcPts val="1199"/>
              </a:spcAft>
            </a:pPr>
            <a:r>
              <a:rPr lang="en-US" sz="2000" dirty="0">
                <a:latin typeface="Segoe UI"/>
              </a:rPr>
              <a:t>Simple attack timeline</a:t>
            </a:r>
          </a:p>
        </p:txBody>
      </p:sp>
      <p:pic>
        <p:nvPicPr>
          <p:cNvPr id="43" name="Picture 42"/>
          <p:cNvPicPr>
            <a:picLocks noChangeAspect="1"/>
          </p:cNvPicPr>
          <p:nvPr/>
        </p:nvPicPr>
        <p:blipFill rotWithShape="1">
          <a:blip r:embed="rId6"/>
          <a:srcRect b="37412"/>
          <a:stretch/>
        </p:blipFill>
        <p:spPr>
          <a:xfrm>
            <a:off x="10525488" y="3568163"/>
            <a:ext cx="506731" cy="863788"/>
          </a:xfrm>
          <a:prstGeom prst="rect">
            <a:avLst/>
          </a:prstGeom>
        </p:spPr>
      </p:pic>
      <p:grpSp>
        <p:nvGrpSpPr>
          <p:cNvPr id="44" name="Group 43"/>
          <p:cNvGrpSpPr/>
          <p:nvPr/>
        </p:nvGrpSpPr>
        <p:grpSpPr>
          <a:xfrm>
            <a:off x="9182395" y="2550545"/>
            <a:ext cx="705526" cy="1002400"/>
            <a:chOff x="4410437" y="5171160"/>
            <a:chExt cx="871461" cy="1238332"/>
          </a:xfrm>
        </p:grpSpPr>
        <p:sp>
          <p:nvSpPr>
            <p:cNvPr id="46" name="Freeform 12"/>
            <p:cNvSpPr>
              <a:spLocks noEditPoints="1"/>
            </p:cNvSpPr>
            <p:nvPr/>
          </p:nvSpPr>
          <p:spPr bwMode="auto">
            <a:xfrm>
              <a:off x="4942457" y="5171160"/>
              <a:ext cx="26858" cy="68574"/>
            </a:xfrm>
            <a:custGeom>
              <a:avLst/>
              <a:gdLst>
                <a:gd name="T0" fmla="*/ 20 w 20"/>
                <a:gd name="T1" fmla="*/ 0 h 51"/>
                <a:gd name="T2" fmla="*/ 0 w 20"/>
                <a:gd name="T3" fmla="*/ 51 h 51"/>
                <a:gd name="T4" fmla="*/ 0 w 20"/>
                <a:gd name="T5" fmla="*/ 51 h 51"/>
                <a:gd name="T6" fmla="*/ 1 w 20"/>
                <a:gd name="T7" fmla="*/ 46 h 51"/>
                <a:gd name="T8" fmla="*/ 2 w 20"/>
                <a:gd name="T9" fmla="*/ 43 h 51"/>
                <a:gd name="T10" fmla="*/ 4 w 20"/>
                <a:gd name="T11" fmla="*/ 36 h 51"/>
                <a:gd name="T12" fmla="*/ 4 w 20"/>
                <a:gd name="T13" fmla="*/ 34 h 51"/>
                <a:gd name="T14" fmla="*/ 7 w 20"/>
                <a:gd name="T15" fmla="*/ 27 h 51"/>
                <a:gd name="T16" fmla="*/ 7 w 20"/>
                <a:gd name="T17" fmla="*/ 25 h 51"/>
                <a:gd name="T18" fmla="*/ 11 w 20"/>
                <a:gd name="T19" fmla="*/ 18 h 51"/>
                <a:gd name="T20" fmla="*/ 11 w 20"/>
                <a:gd name="T21" fmla="*/ 17 h 51"/>
                <a:gd name="T22" fmla="*/ 15 w 20"/>
                <a:gd name="T23" fmla="*/ 8 h 51"/>
                <a:gd name="T24" fmla="*/ 15 w 20"/>
                <a:gd name="T25" fmla="*/ 8 h 51"/>
                <a:gd name="T26" fmla="*/ 20 w 20"/>
                <a:gd name="T27" fmla="*/ 0 h 51"/>
                <a:gd name="T28" fmla="*/ 20 w 20"/>
                <a:gd name="T29" fmla="*/ 0 h 51"/>
                <a:gd name="T30" fmla="*/ 20 w 20"/>
                <a:gd name="T31" fmla="*/ 0 h 51"/>
                <a:gd name="T32" fmla="*/ 20 w 20"/>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51">
                  <a:moveTo>
                    <a:pt x="20" y="0"/>
                  </a:moveTo>
                  <a:cubicBezTo>
                    <a:pt x="10" y="16"/>
                    <a:pt x="4" y="33"/>
                    <a:pt x="0" y="51"/>
                  </a:cubicBezTo>
                  <a:cubicBezTo>
                    <a:pt x="0" y="51"/>
                    <a:pt x="0" y="51"/>
                    <a:pt x="0" y="51"/>
                  </a:cubicBezTo>
                  <a:cubicBezTo>
                    <a:pt x="1" y="49"/>
                    <a:pt x="1" y="48"/>
                    <a:pt x="1" y="46"/>
                  </a:cubicBezTo>
                  <a:cubicBezTo>
                    <a:pt x="2" y="45"/>
                    <a:pt x="2" y="44"/>
                    <a:pt x="2" y="43"/>
                  </a:cubicBezTo>
                  <a:cubicBezTo>
                    <a:pt x="3" y="41"/>
                    <a:pt x="3" y="39"/>
                    <a:pt x="4" y="36"/>
                  </a:cubicBezTo>
                  <a:cubicBezTo>
                    <a:pt x="4" y="36"/>
                    <a:pt x="4" y="35"/>
                    <a:pt x="4" y="34"/>
                  </a:cubicBezTo>
                  <a:cubicBezTo>
                    <a:pt x="5" y="32"/>
                    <a:pt x="6" y="29"/>
                    <a:pt x="7" y="27"/>
                  </a:cubicBezTo>
                  <a:cubicBezTo>
                    <a:pt x="7" y="26"/>
                    <a:pt x="7" y="26"/>
                    <a:pt x="7" y="25"/>
                  </a:cubicBezTo>
                  <a:cubicBezTo>
                    <a:pt x="8" y="23"/>
                    <a:pt x="9" y="20"/>
                    <a:pt x="11" y="18"/>
                  </a:cubicBezTo>
                  <a:cubicBezTo>
                    <a:pt x="11" y="17"/>
                    <a:pt x="11" y="17"/>
                    <a:pt x="11" y="17"/>
                  </a:cubicBezTo>
                  <a:cubicBezTo>
                    <a:pt x="12" y="14"/>
                    <a:pt x="14" y="11"/>
                    <a:pt x="15" y="8"/>
                  </a:cubicBezTo>
                  <a:cubicBezTo>
                    <a:pt x="15" y="8"/>
                    <a:pt x="15" y="8"/>
                    <a:pt x="15" y="8"/>
                  </a:cubicBezTo>
                  <a:cubicBezTo>
                    <a:pt x="17" y="5"/>
                    <a:pt x="18" y="3"/>
                    <a:pt x="20" y="0"/>
                  </a:cubicBezTo>
                  <a:moveTo>
                    <a:pt x="20" y="0"/>
                  </a:moveTo>
                  <a:cubicBezTo>
                    <a:pt x="20" y="0"/>
                    <a:pt x="20" y="0"/>
                    <a:pt x="20" y="0"/>
                  </a:cubicBezTo>
                  <a:cubicBezTo>
                    <a:pt x="20" y="0"/>
                    <a:pt x="20" y="0"/>
                    <a:pt x="20" y="0"/>
                  </a:cubicBezTo>
                </a:path>
              </a:pathLst>
            </a:custGeom>
            <a:solidFill>
              <a:srgbClr val="7F8FA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defRPr/>
              </a:pPr>
              <a:endParaRPr lang="en-US" kern="0">
                <a:latin typeface="Segoe UI"/>
              </a:endParaRPr>
            </a:p>
          </p:txBody>
        </p:sp>
        <p:sp>
          <p:nvSpPr>
            <p:cNvPr id="48" name="Rectangle 14"/>
            <p:cNvSpPr>
              <a:spLocks noChangeArrowheads="1"/>
            </p:cNvSpPr>
            <p:nvPr/>
          </p:nvSpPr>
          <p:spPr bwMode="auto">
            <a:xfrm>
              <a:off x="4741878" y="5239734"/>
              <a:ext cx="540020" cy="1169758"/>
            </a:xfrm>
            <a:prstGeom prst="rect">
              <a:avLst/>
            </a:prstGeom>
            <a:solidFill>
              <a:srgbClr val="0072C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defRPr/>
              </a:pPr>
              <a:endParaRPr lang="en-US" kern="0">
                <a:latin typeface="Segoe UI"/>
              </a:endParaRPr>
            </a:p>
          </p:txBody>
        </p:sp>
        <p:sp>
          <p:nvSpPr>
            <p:cNvPr id="49" name="Rectangle 15"/>
            <p:cNvSpPr>
              <a:spLocks noChangeArrowheads="1"/>
            </p:cNvSpPr>
            <p:nvPr/>
          </p:nvSpPr>
          <p:spPr bwMode="auto">
            <a:xfrm>
              <a:off x="4741878" y="5239734"/>
              <a:ext cx="540020" cy="11697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defRPr/>
              </a:pPr>
              <a:endParaRPr lang="en-US" kern="0">
                <a:latin typeface="Segoe UI"/>
              </a:endParaRPr>
            </a:p>
          </p:txBody>
        </p:sp>
        <p:sp>
          <p:nvSpPr>
            <p:cNvPr id="50" name="Rectangle 16"/>
            <p:cNvSpPr>
              <a:spLocks noChangeArrowheads="1"/>
            </p:cNvSpPr>
            <p:nvPr/>
          </p:nvSpPr>
          <p:spPr bwMode="auto">
            <a:xfrm>
              <a:off x="4796166" y="5796326"/>
              <a:ext cx="434302" cy="70289"/>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defRPr/>
              </a:pPr>
              <a:endParaRPr lang="en-US" kern="0">
                <a:latin typeface="Segoe UI"/>
              </a:endParaRPr>
            </a:p>
          </p:txBody>
        </p:sp>
        <p:sp>
          <p:nvSpPr>
            <p:cNvPr id="51" name="Rectangle 17"/>
            <p:cNvSpPr>
              <a:spLocks noChangeArrowheads="1"/>
            </p:cNvSpPr>
            <p:nvPr/>
          </p:nvSpPr>
          <p:spPr bwMode="auto">
            <a:xfrm>
              <a:off x="4796166" y="5796326"/>
              <a:ext cx="434302"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defRPr/>
              </a:pPr>
              <a:endParaRPr lang="en-US" kern="0">
                <a:latin typeface="Segoe UI"/>
              </a:endParaRPr>
            </a:p>
          </p:txBody>
        </p:sp>
        <p:sp>
          <p:nvSpPr>
            <p:cNvPr id="52" name="Rectangle 18"/>
            <p:cNvSpPr>
              <a:spLocks noChangeArrowheads="1"/>
            </p:cNvSpPr>
            <p:nvPr/>
          </p:nvSpPr>
          <p:spPr bwMode="auto">
            <a:xfrm>
              <a:off x="4796166" y="5918045"/>
              <a:ext cx="434302" cy="69146"/>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defRPr/>
              </a:pPr>
              <a:endParaRPr lang="en-US" kern="0">
                <a:latin typeface="Segoe UI"/>
              </a:endParaRPr>
            </a:p>
          </p:txBody>
        </p:sp>
        <p:sp>
          <p:nvSpPr>
            <p:cNvPr id="53" name="Rectangle 19"/>
            <p:cNvSpPr>
              <a:spLocks noChangeArrowheads="1"/>
            </p:cNvSpPr>
            <p:nvPr/>
          </p:nvSpPr>
          <p:spPr bwMode="auto">
            <a:xfrm>
              <a:off x="4796166" y="5918045"/>
              <a:ext cx="434302"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defRPr/>
              </a:pPr>
              <a:endParaRPr lang="en-US" kern="0">
                <a:latin typeface="Segoe UI"/>
              </a:endParaRPr>
            </a:p>
          </p:txBody>
        </p:sp>
        <p:sp>
          <p:nvSpPr>
            <p:cNvPr id="54" name="Rectangle 20"/>
            <p:cNvSpPr>
              <a:spLocks noChangeArrowheads="1"/>
            </p:cNvSpPr>
            <p:nvPr/>
          </p:nvSpPr>
          <p:spPr bwMode="auto">
            <a:xfrm>
              <a:off x="4796166" y="6038621"/>
              <a:ext cx="434302" cy="70289"/>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defRPr/>
              </a:pPr>
              <a:endParaRPr lang="en-US" kern="0">
                <a:latin typeface="Segoe UI"/>
              </a:endParaRPr>
            </a:p>
          </p:txBody>
        </p:sp>
        <p:sp>
          <p:nvSpPr>
            <p:cNvPr id="55" name="Rectangle 21"/>
            <p:cNvSpPr>
              <a:spLocks noChangeArrowheads="1"/>
            </p:cNvSpPr>
            <p:nvPr/>
          </p:nvSpPr>
          <p:spPr bwMode="auto">
            <a:xfrm>
              <a:off x="4796166" y="6038621"/>
              <a:ext cx="434302"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defRPr/>
              </a:pPr>
              <a:endParaRPr lang="en-US" kern="0">
                <a:latin typeface="Segoe UI"/>
              </a:endParaRPr>
            </a:p>
          </p:txBody>
        </p:sp>
        <p:sp>
          <p:nvSpPr>
            <p:cNvPr id="56" name="Rectangle 22"/>
            <p:cNvSpPr>
              <a:spLocks noChangeArrowheads="1"/>
            </p:cNvSpPr>
            <p:nvPr/>
          </p:nvSpPr>
          <p:spPr bwMode="auto">
            <a:xfrm>
              <a:off x="4796166" y="6158625"/>
              <a:ext cx="434302" cy="70860"/>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defRPr/>
              </a:pPr>
              <a:endParaRPr lang="en-US" kern="0">
                <a:latin typeface="Segoe UI"/>
              </a:endParaRPr>
            </a:p>
          </p:txBody>
        </p:sp>
        <p:sp>
          <p:nvSpPr>
            <p:cNvPr id="57" name="Rectangle 23"/>
            <p:cNvSpPr>
              <a:spLocks noChangeArrowheads="1"/>
            </p:cNvSpPr>
            <p:nvPr/>
          </p:nvSpPr>
          <p:spPr bwMode="auto">
            <a:xfrm>
              <a:off x="4796166" y="6158625"/>
              <a:ext cx="434302" cy="70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defRPr/>
              </a:pPr>
              <a:endParaRPr lang="en-US" kern="0">
                <a:latin typeface="Segoe UI"/>
              </a:endParaRPr>
            </a:p>
          </p:txBody>
        </p:sp>
        <p:sp>
          <p:nvSpPr>
            <p:cNvPr id="58" name="Rectangle 24"/>
            <p:cNvSpPr>
              <a:spLocks noChangeArrowheads="1"/>
            </p:cNvSpPr>
            <p:nvPr/>
          </p:nvSpPr>
          <p:spPr bwMode="auto">
            <a:xfrm>
              <a:off x="4796166" y="5433455"/>
              <a:ext cx="434302" cy="70289"/>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defRPr/>
              </a:pPr>
              <a:endParaRPr lang="en-US" kern="0">
                <a:latin typeface="Segoe UI"/>
              </a:endParaRPr>
            </a:p>
          </p:txBody>
        </p:sp>
        <p:sp>
          <p:nvSpPr>
            <p:cNvPr id="59" name="Rectangle 25"/>
            <p:cNvSpPr>
              <a:spLocks noChangeArrowheads="1"/>
            </p:cNvSpPr>
            <p:nvPr/>
          </p:nvSpPr>
          <p:spPr bwMode="auto">
            <a:xfrm>
              <a:off x="4796166" y="5554031"/>
              <a:ext cx="434302" cy="70289"/>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defRPr/>
              </a:pPr>
              <a:endParaRPr lang="en-US" kern="0">
                <a:latin typeface="Segoe UI"/>
              </a:endParaRPr>
            </a:p>
          </p:txBody>
        </p:sp>
        <p:sp>
          <p:nvSpPr>
            <p:cNvPr id="60" name="Rectangle 26"/>
            <p:cNvSpPr>
              <a:spLocks noChangeArrowheads="1"/>
            </p:cNvSpPr>
            <p:nvPr/>
          </p:nvSpPr>
          <p:spPr bwMode="auto">
            <a:xfrm>
              <a:off x="4796166" y="5675750"/>
              <a:ext cx="434302" cy="69146"/>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defRPr/>
              </a:pPr>
              <a:endParaRPr lang="en-US" kern="0">
                <a:latin typeface="Segoe UI"/>
              </a:endParaRPr>
            </a:p>
          </p:txBody>
        </p:sp>
        <p:sp>
          <p:nvSpPr>
            <p:cNvPr id="61" name="Rectangle 27"/>
            <p:cNvSpPr>
              <a:spLocks noChangeArrowheads="1"/>
            </p:cNvSpPr>
            <p:nvPr/>
          </p:nvSpPr>
          <p:spPr bwMode="auto">
            <a:xfrm>
              <a:off x="4796166" y="5675750"/>
              <a:ext cx="434302"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defRPr/>
              </a:pPr>
              <a:endParaRPr lang="en-US" kern="0">
                <a:latin typeface="Segoe UI"/>
              </a:endParaRPr>
            </a:p>
          </p:txBody>
        </p:sp>
        <p:sp>
          <p:nvSpPr>
            <p:cNvPr id="62" name="Rectangle 28"/>
            <p:cNvSpPr>
              <a:spLocks noChangeArrowheads="1"/>
            </p:cNvSpPr>
            <p:nvPr/>
          </p:nvSpPr>
          <p:spPr bwMode="auto">
            <a:xfrm>
              <a:off x="4796166" y="5312880"/>
              <a:ext cx="434302" cy="69146"/>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defRPr/>
              </a:pPr>
              <a:endParaRPr lang="en-US" kern="0">
                <a:latin typeface="Segoe UI"/>
              </a:endParaRPr>
            </a:p>
          </p:txBody>
        </p:sp>
        <p:sp>
          <p:nvSpPr>
            <p:cNvPr id="63" name="Freeform 29"/>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close/>
                </a:path>
              </a:pathLst>
            </a:custGeom>
            <a:solidFill>
              <a:srgbClr val="00498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defRPr/>
              </a:pPr>
              <a:endParaRPr lang="en-US" kern="0">
                <a:latin typeface="Segoe UI"/>
              </a:endParaRPr>
            </a:p>
          </p:txBody>
        </p:sp>
        <p:sp>
          <p:nvSpPr>
            <p:cNvPr id="64" name="Freeform 30"/>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defRPr/>
              </a:pPr>
              <a:endParaRPr lang="en-US" kern="0">
                <a:latin typeface="Segoe UI"/>
              </a:endParaRPr>
            </a:p>
          </p:txBody>
        </p:sp>
        <p:sp>
          <p:nvSpPr>
            <p:cNvPr id="65" name="Rectangle 31"/>
            <p:cNvSpPr>
              <a:spLocks noChangeArrowheads="1"/>
            </p:cNvSpPr>
            <p:nvPr/>
          </p:nvSpPr>
          <p:spPr bwMode="auto">
            <a:xfrm>
              <a:off x="4796166" y="5796326"/>
              <a:ext cx="242295" cy="70289"/>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defRPr/>
              </a:pPr>
              <a:endParaRPr lang="en-US" kern="0">
                <a:latin typeface="Segoe UI"/>
              </a:endParaRPr>
            </a:p>
          </p:txBody>
        </p:sp>
        <p:sp>
          <p:nvSpPr>
            <p:cNvPr id="66" name="Rectangle 32"/>
            <p:cNvSpPr>
              <a:spLocks noChangeArrowheads="1"/>
            </p:cNvSpPr>
            <p:nvPr/>
          </p:nvSpPr>
          <p:spPr bwMode="auto">
            <a:xfrm>
              <a:off x="4796166" y="5796326"/>
              <a:ext cx="242295"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defRPr/>
              </a:pPr>
              <a:endParaRPr lang="en-US" kern="0">
                <a:latin typeface="Segoe UI"/>
              </a:endParaRPr>
            </a:p>
          </p:txBody>
        </p:sp>
        <p:sp>
          <p:nvSpPr>
            <p:cNvPr id="67" name="Rectangle 33"/>
            <p:cNvSpPr>
              <a:spLocks noChangeArrowheads="1"/>
            </p:cNvSpPr>
            <p:nvPr/>
          </p:nvSpPr>
          <p:spPr bwMode="auto">
            <a:xfrm>
              <a:off x="4796166" y="5918045"/>
              <a:ext cx="242295" cy="69146"/>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defRPr/>
              </a:pPr>
              <a:endParaRPr lang="en-US" kern="0">
                <a:latin typeface="Segoe UI"/>
              </a:endParaRPr>
            </a:p>
          </p:txBody>
        </p:sp>
        <p:sp>
          <p:nvSpPr>
            <p:cNvPr id="68" name="Rectangle 34"/>
            <p:cNvSpPr>
              <a:spLocks noChangeArrowheads="1"/>
            </p:cNvSpPr>
            <p:nvPr/>
          </p:nvSpPr>
          <p:spPr bwMode="auto">
            <a:xfrm>
              <a:off x="4796166" y="5918045"/>
              <a:ext cx="242295"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defRPr/>
              </a:pPr>
              <a:endParaRPr lang="en-US" kern="0">
                <a:latin typeface="Segoe UI"/>
              </a:endParaRPr>
            </a:p>
          </p:txBody>
        </p:sp>
        <p:sp>
          <p:nvSpPr>
            <p:cNvPr id="69" name="Rectangle 35"/>
            <p:cNvSpPr>
              <a:spLocks noChangeArrowheads="1"/>
            </p:cNvSpPr>
            <p:nvPr/>
          </p:nvSpPr>
          <p:spPr bwMode="auto">
            <a:xfrm>
              <a:off x="4796166" y="6038621"/>
              <a:ext cx="242295" cy="70289"/>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defRPr/>
              </a:pPr>
              <a:endParaRPr lang="en-US" kern="0">
                <a:latin typeface="Segoe UI"/>
              </a:endParaRPr>
            </a:p>
          </p:txBody>
        </p:sp>
        <p:sp>
          <p:nvSpPr>
            <p:cNvPr id="70" name="Rectangle 36"/>
            <p:cNvSpPr>
              <a:spLocks noChangeArrowheads="1"/>
            </p:cNvSpPr>
            <p:nvPr/>
          </p:nvSpPr>
          <p:spPr bwMode="auto">
            <a:xfrm>
              <a:off x="4796166" y="6038621"/>
              <a:ext cx="242295"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defRPr/>
              </a:pPr>
              <a:endParaRPr lang="en-US" kern="0">
                <a:latin typeface="Segoe UI"/>
              </a:endParaRPr>
            </a:p>
          </p:txBody>
        </p:sp>
        <p:sp>
          <p:nvSpPr>
            <p:cNvPr id="71" name="Rectangle 37"/>
            <p:cNvSpPr>
              <a:spLocks noChangeArrowheads="1"/>
            </p:cNvSpPr>
            <p:nvPr/>
          </p:nvSpPr>
          <p:spPr bwMode="auto">
            <a:xfrm>
              <a:off x="4796166" y="6158625"/>
              <a:ext cx="242295" cy="70860"/>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defRPr/>
              </a:pPr>
              <a:endParaRPr lang="en-US" kern="0">
                <a:latin typeface="Segoe UI"/>
              </a:endParaRPr>
            </a:p>
          </p:txBody>
        </p:sp>
        <p:sp>
          <p:nvSpPr>
            <p:cNvPr id="72" name="Rectangle 38"/>
            <p:cNvSpPr>
              <a:spLocks noChangeArrowheads="1"/>
            </p:cNvSpPr>
            <p:nvPr/>
          </p:nvSpPr>
          <p:spPr bwMode="auto">
            <a:xfrm>
              <a:off x="4796166" y="6158625"/>
              <a:ext cx="242295" cy="70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defRPr/>
              </a:pPr>
              <a:endParaRPr lang="en-US" kern="0">
                <a:latin typeface="Segoe UI"/>
              </a:endParaRPr>
            </a:p>
          </p:txBody>
        </p:sp>
        <p:sp>
          <p:nvSpPr>
            <p:cNvPr id="73" name="Rectangle 39"/>
            <p:cNvSpPr>
              <a:spLocks noChangeArrowheads="1"/>
            </p:cNvSpPr>
            <p:nvPr/>
          </p:nvSpPr>
          <p:spPr bwMode="auto">
            <a:xfrm>
              <a:off x="4796166" y="5675750"/>
              <a:ext cx="242295" cy="69146"/>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defRPr/>
              </a:pPr>
              <a:endParaRPr lang="en-US" kern="0">
                <a:latin typeface="Segoe UI"/>
              </a:endParaRPr>
            </a:p>
          </p:txBody>
        </p:sp>
        <p:sp>
          <p:nvSpPr>
            <p:cNvPr id="74" name="Rectangle 40"/>
            <p:cNvSpPr>
              <a:spLocks noChangeArrowheads="1"/>
            </p:cNvSpPr>
            <p:nvPr/>
          </p:nvSpPr>
          <p:spPr bwMode="auto">
            <a:xfrm>
              <a:off x="4796166" y="5675750"/>
              <a:ext cx="242295"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defRPr/>
              </a:pPr>
              <a:endParaRPr lang="en-US" kern="0">
                <a:latin typeface="Segoe UI"/>
              </a:endParaRPr>
            </a:p>
          </p:txBody>
        </p:sp>
        <p:sp>
          <p:nvSpPr>
            <p:cNvPr id="75" name="Rectangle 41"/>
            <p:cNvSpPr>
              <a:spLocks noChangeArrowheads="1"/>
            </p:cNvSpPr>
            <p:nvPr/>
          </p:nvSpPr>
          <p:spPr bwMode="auto">
            <a:xfrm>
              <a:off x="4410437" y="5735181"/>
              <a:ext cx="540020" cy="674311"/>
            </a:xfrm>
            <a:prstGeom prst="rect">
              <a:avLst/>
            </a:prstGeom>
            <a:solidFill>
              <a:srgbClr val="0072C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defRPr/>
              </a:pPr>
              <a:endParaRPr lang="en-US" kern="0">
                <a:latin typeface="Segoe UI"/>
              </a:endParaRPr>
            </a:p>
          </p:txBody>
        </p:sp>
        <p:sp>
          <p:nvSpPr>
            <p:cNvPr id="76" name="Rectangle 42"/>
            <p:cNvSpPr>
              <a:spLocks noChangeArrowheads="1"/>
            </p:cNvSpPr>
            <p:nvPr/>
          </p:nvSpPr>
          <p:spPr bwMode="auto">
            <a:xfrm>
              <a:off x="4707020" y="6272344"/>
              <a:ext cx="70289" cy="137148"/>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defRPr/>
              </a:pPr>
              <a:endParaRPr lang="en-US" kern="0">
                <a:latin typeface="Segoe UI"/>
              </a:endParaRPr>
            </a:p>
          </p:txBody>
        </p:sp>
        <p:sp>
          <p:nvSpPr>
            <p:cNvPr id="77" name="Rectangle 43"/>
            <p:cNvSpPr>
              <a:spLocks noChangeArrowheads="1"/>
            </p:cNvSpPr>
            <p:nvPr/>
          </p:nvSpPr>
          <p:spPr bwMode="auto">
            <a:xfrm>
              <a:off x="4586444" y="6272344"/>
              <a:ext cx="68574" cy="137148"/>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defRPr/>
              </a:pPr>
              <a:endParaRPr lang="en-US" kern="0">
                <a:latin typeface="Segoe UI"/>
              </a:endParaRPr>
            </a:p>
          </p:txBody>
        </p:sp>
        <p:sp>
          <p:nvSpPr>
            <p:cNvPr id="78" name="Rectangle 44"/>
            <p:cNvSpPr>
              <a:spLocks noChangeArrowheads="1"/>
            </p:cNvSpPr>
            <p:nvPr/>
          </p:nvSpPr>
          <p:spPr bwMode="auto">
            <a:xfrm>
              <a:off x="4464153" y="5796326"/>
              <a:ext cx="434873" cy="70289"/>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defRPr/>
              </a:pPr>
              <a:endParaRPr lang="en-US" kern="0">
                <a:latin typeface="Segoe UI"/>
              </a:endParaRPr>
            </a:p>
          </p:txBody>
        </p:sp>
        <p:sp>
          <p:nvSpPr>
            <p:cNvPr id="79" name="Rectangle 45"/>
            <p:cNvSpPr>
              <a:spLocks noChangeArrowheads="1"/>
            </p:cNvSpPr>
            <p:nvPr/>
          </p:nvSpPr>
          <p:spPr bwMode="auto">
            <a:xfrm>
              <a:off x="4464153" y="5918045"/>
              <a:ext cx="434873" cy="69146"/>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defRPr/>
              </a:pPr>
              <a:endParaRPr lang="en-US" kern="0">
                <a:latin typeface="Segoe UI"/>
              </a:endParaRPr>
            </a:p>
          </p:txBody>
        </p:sp>
        <p:sp>
          <p:nvSpPr>
            <p:cNvPr id="80" name="Rectangle 46"/>
            <p:cNvSpPr>
              <a:spLocks noChangeArrowheads="1"/>
            </p:cNvSpPr>
            <p:nvPr/>
          </p:nvSpPr>
          <p:spPr bwMode="auto">
            <a:xfrm>
              <a:off x="4464153" y="6038621"/>
              <a:ext cx="434873" cy="70289"/>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defRPr/>
              </a:pPr>
              <a:endParaRPr lang="en-US" kern="0">
                <a:latin typeface="Segoe UI"/>
              </a:endParaRPr>
            </a:p>
          </p:txBody>
        </p:sp>
        <p:sp>
          <p:nvSpPr>
            <p:cNvPr id="81" name="Rectangle 47"/>
            <p:cNvSpPr>
              <a:spLocks noChangeArrowheads="1"/>
            </p:cNvSpPr>
            <p:nvPr/>
          </p:nvSpPr>
          <p:spPr bwMode="auto">
            <a:xfrm>
              <a:off x="4464153" y="6158625"/>
              <a:ext cx="434873" cy="70860"/>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defRPr/>
              </a:pPr>
              <a:endParaRPr lang="en-US" kern="0">
                <a:latin typeface="Segoe UI"/>
              </a:endParaRPr>
            </a:p>
          </p:txBody>
        </p:sp>
      </p:grpSp>
      <p:cxnSp>
        <p:nvCxnSpPr>
          <p:cNvPr id="82" name="Straight Arrow Connector 81"/>
          <p:cNvCxnSpPr/>
          <p:nvPr/>
        </p:nvCxnSpPr>
        <p:spPr>
          <a:xfrm>
            <a:off x="9972486" y="3252733"/>
            <a:ext cx="513515" cy="333960"/>
          </a:xfrm>
          <a:prstGeom prst="straightConnector1">
            <a:avLst/>
          </a:prstGeom>
          <a:noFill/>
          <a:ln w="31750" cap="rnd" cmpd="sng" algn="ctr">
            <a:solidFill>
              <a:schemeClr val="tx1"/>
            </a:solidFill>
            <a:prstDash val="sysDot"/>
            <a:headEnd type="none"/>
            <a:tailEnd type="triangle"/>
          </a:ln>
          <a:effectLst/>
        </p:spPr>
      </p:cxnSp>
      <p:pic>
        <p:nvPicPr>
          <p:cNvPr id="83" name="Picture 82" descr="forensics for known attacks.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38896" y="3382991"/>
            <a:ext cx="520530" cy="516375"/>
          </a:xfrm>
          <a:prstGeom prst="rect">
            <a:avLst/>
          </a:prstGeom>
        </p:spPr>
      </p:pic>
      <p:pic>
        <p:nvPicPr>
          <p:cNvPr id="84" name="Picture 83" descr="advanced threat detection.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37667" y="4158184"/>
            <a:ext cx="516312" cy="516239"/>
          </a:xfrm>
          <a:prstGeom prst="rect">
            <a:avLst/>
          </a:prstGeom>
        </p:spPr>
      </p:pic>
      <p:sp>
        <p:nvSpPr>
          <p:cNvPr id="85" name="Title 1"/>
          <p:cNvSpPr txBox="1">
            <a:spLocks/>
          </p:cNvSpPr>
          <p:nvPr/>
        </p:nvSpPr>
        <p:spPr>
          <a:xfrm>
            <a:off x="275482" y="295731"/>
            <a:ext cx="11887878" cy="917444"/>
          </a:xfrm>
          <a:prstGeom prst="rect">
            <a:avLst/>
          </a:prstGeom>
        </p:spPr>
        <p:txBody>
          <a:bodyPr/>
          <a:lst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51227"/>
            <a:r>
              <a:rPr lang="en-US" sz="4799" spc="-104" dirty="0">
                <a:solidFill>
                  <a:schemeClr val="tx1"/>
                </a:solidFill>
                <a:latin typeface="Segoe UI Light"/>
              </a:rPr>
              <a:t>Identity Driven Security</a:t>
            </a:r>
          </a:p>
        </p:txBody>
      </p:sp>
      <p:sp>
        <p:nvSpPr>
          <p:cNvPr id="89" name="Freeform 88"/>
          <p:cNvSpPr>
            <a:spLocks noEditPoints="1"/>
          </p:cNvSpPr>
          <p:nvPr/>
        </p:nvSpPr>
        <p:spPr bwMode="black">
          <a:xfrm>
            <a:off x="114704" y="6318643"/>
            <a:ext cx="407744" cy="565581"/>
          </a:xfrm>
          <a:custGeom>
            <a:avLst/>
            <a:gdLst>
              <a:gd name="T0" fmla="*/ 221 w 288"/>
              <a:gd name="T1" fmla="*/ 373 h 399"/>
              <a:gd name="T2" fmla="*/ 194 w 288"/>
              <a:gd name="T3" fmla="*/ 350 h 399"/>
              <a:gd name="T4" fmla="*/ 137 w 288"/>
              <a:gd name="T5" fmla="*/ 150 h 399"/>
              <a:gd name="T6" fmla="*/ 165 w 288"/>
              <a:gd name="T7" fmla="*/ 398 h 399"/>
              <a:gd name="T8" fmla="*/ 94 w 288"/>
              <a:gd name="T9" fmla="*/ 325 h 399"/>
              <a:gd name="T10" fmla="*/ 192 w 288"/>
              <a:gd name="T11" fmla="*/ 269 h 399"/>
              <a:gd name="T12" fmla="*/ 223 w 288"/>
              <a:gd name="T13" fmla="*/ 371 h 399"/>
              <a:gd name="T14" fmla="*/ 135 w 288"/>
              <a:gd name="T15" fmla="*/ 170 h 399"/>
              <a:gd name="T16" fmla="*/ 179 w 288"/>
              <a:gd name="T17" fmla="*/ 395 h 399"/>
              <a:gd name="T18" fmla="*/ 135 w 288"/>
              <a:gd name="T19" fmla="*/ 324 h 399"/>
              <a:gd name="T20" fmla="*/ 154 w 288"/>
              <a:gd name="T21" fmla="*/ 308 h 399"/>
              <a:gd name="T22" fmla="*/ 208 w 288"/>
              <a:gd name="T23" fmla="*/ 382 h 399"/>
              <a:gd name="T24" fmla="*/ 85 w 288"/>
              <a:gd name="T25" fmla="*/ 380 h 399"/>
              <a:gd name="T26" fmla="*/ 143 w 288"/>
              <a:gd name="T27" fmla="*/ 82 h 399"/>
              <a:gd name="T28" fmla="*/ 228 w 288"/>
              <a:gd name="T29" fmla="*/ 288 h 399"/>
              <a:gd name="T30" fmla="*/ 253 w 288"/>
              <a:gd name="T31" fmla="*/ 340 h 399"/>
              <a:gd name="T32" fmla="*/ 247 w 288"/>
              <a:gd name="T33" fmla="*/ 233 h 399"/>
              <a:gd name="T34" fmla="*/ 20 w 288"/>
              <a:gd name="T35" fmla="*/ 263 h 399"/>
              <a:gd name="T36" fmla="*/ 85 w 288"/>
              <a:gd name="T37" fmla="*/ 380 h 399"/>
              <a:gd name="T38" fmla="*/ 219 w 288"/>
              <a:gd name="T39" fmla="*/ 242 h 399"/>
              <a:gd name="T40" fmla="*/ 56 w 288"/>
              <a:gd name="T41" fmla="*/ 305 h 399"/>
              <a:gd name="T42" fmla="*/ 129 w 288"/>
              <a:gd name="T43" fmla="*/ 397 h 399"/>
              <a:gd name="T44" fmla="*/ 137 w 288"/>
              <a:gd name="T45" fmla="*/ 115 h 399"/>
              <a:gd name="T46" fmla="*/ 210 w 288"/>
              <a:gd name="T47" fmla="*/ 334 h 399"/>
              <a:gd name="T48" fmla="*/ 239 w 288"/>
              <a:gd name="T49" fmla="*/ 357 h 399"/>
              <a:gd name="T50" fmla="*/ 0 w 288"/>
              <a:gd name="T51" fmla="*/ 202 h 399"/>
              <a:gd name="T52" fmla="*/ 144 w 288"/>
              <a:gd name="T53" fmla="*/ 51 h 399"/>
              <a:gd name="T54" fmla="*/ 252 w 288"/>
              <a:gd name="T55" fmla="*/ 298 h 399"/>
              <a:gd name="T56" fmla="*/ 266 w 288"/>
              <a:gd name="T57" fmla="*/ 320 h 399"/>
              <a:gd name="T58" fmla="*/ 277 w 288"/>
              <a:gd name="T59" fmla="*/ 221 h 399"/>
              <a:gd name="T60" fmla="*/ 3 w 288"/>
              <a:gd name="T61" fmla="*/ 162 h 399"/>
              <a:gd name="T62" fmla="*/ 0 w 288"/>
              <a:gd name="T63" fmla="*/ 202 h 399"/>
              <a:gd name="T64" fmla="*/ 145 w 288"/>
              <a:gd name="T65" fmla="*/ 0 h 399"/>
              <a:gd name="T66" fmla="*/ 144 w 288"/>
              <a:gd name="T67" fmla="*/ 18 h 399"/>
              <a:gd name="T68" fmla="*/ 142 w 288"/>
              <a:gd name="T69" fmla="*/ 308 h 399"/>
              <a:gd name="T70" fmla="*/ 137 w 288"/>
              <a:gd name="T71" fmla="*/ 201 h 399"/>
              <a:gd name="T72" fmla="*/ 130 w 288"/>
              <a:gd name="T73" fmla="*/ 208 h 399"/>
              <a:gd name="T74" fmla="*/ 142 w 288"/>
              <a:gd name="T75" fmla="*/ 30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 h="399">
                <a:moveTo>
                  <a:pt x="223" y="371"/>
                </a:moveTo>
                <a:cubicBezTo>
                  <a:pt x="221" y="373"/>
                  <a:pt x="221" y="373"/>
                  <a:pt x="221" y="373"/>
                </a:cubicBezTo>
                <a:cubicBezTo>
                  <a:pt x="220" y="374"/>
                  <a:pt x="218" y="375"/>
                  <a:pt x="217" y="376"/>
                </a:cubicBezTo>
                <a:cubicBezTo>
                  <a:pt x="215" y="374"/>
                  <a:pt x="205" y="366"/>
                  <a:pt x="194" y="350"/>
                </a:cubicBezTo>
                <a:cubicBezTo>
                  <a:pt x="181" y="332"/>
                  <a:pt x="177" y="299"/>
                  <a:pt x="180" y="268"/>
                </a:cubicBezTo>
                <a:cubicBezTo>
                  <a:pt x="186" y="212"/>
                  <a:pt x="180" y="148"/>
                  <a:pt x="137" y="150"/>
                </a:cubicBezTo>
                <a:cubicBezTo>
                  <a:pt x="90" y="152"/>
                  <a:pt x="69" y="245"/>
                  <a:pt x="106" y="319"/>
                </a:cubicBezTo>
                <a:cubicBezTo>
                  <a:pt x="125" y="357"/>
                  <a:pt x="150" y="384"/>
                  <a:pt x="165" y="398"/>
                </a:cubicBezTo>
                <a:cubicBezTo>
                  <a:pt x="161" y="398"/>
                  <a:pt x="157" y="399"/>
                  <a:pt x="153" y="399"/>
                </a:cubicBezTo>
                <a:cubicBezTo>
                  <a:pt x="137" y="384"/>
                  <a:pt x="115" y="364"/>
                  <a:pt x="94" y="325"/>
                </a:cubicBezTo>
                <a:cubicBezTo>
                  <a:pt x="46" y="236"/>
                  <a:pt x="82" y="134"/>
                  <a:pt x="137" y="134"/>
                </a:cubicBezTo>
                <a:cubicBezTo>
                  <a:pt x="195" y="134"/>
                  <a:pt x="201" y="201"/>
                  <a:pt x="192" y="269"/>
                </a:cubicBezTo>
                <a:cubicBezTo>
                  <a:pt x="188" y="301"/>
                  <a:pt x="191" y="329"/>
                  <a:pt x="202" y="346"/>
                </a:cubicBezTo>
                <a:cubicBezTo>
                  <a:pt x="213" y="363"/>
                  <a:pt x="224" y="370"/>
                  <a:pt x="223" y="371"/>
                </a:cubicBezTo>
                <a:close/>
                <a:moveTo>
                  <a:pt x="166" y="306"/>
                </a:moveTo>
                <a:cubicBezTo>
                  <a:pt x="163" y="275"/>
                  <a:pt x="185" y="172"/>
                  <a:pt x="135" y="170"/>
                </a:cubicBezTo>
                <a:cubicBezTo>
                  <a:pt x="104" y="169"/>
                  <a:pt x="77" y="248"/>
                  <a:pt x="125" y="329"/>
                </a:cubicBezTo>
                <a:cubicBezTo>
                  <a:pt x="143" y="361"/>
                  <a:pt x="166" y="383"/>
                  <a:pt x="179" y="395"/>
                </a:cubicBezTo>
                <a:cubicBezTo>
                  <a:pt x="182" y="394"/>
                  <a:pt x="185" y="393"/>
                  <a:pt x="188" y="392"/>
                </a:cubicBezTo>
                <a:cubicBezTo>
                  <a:pt x="177" y="381"/>
                  <a:pt x="153" y="358"/>
                  <a:pt x="135" y="324"/>
                </a:cubicBezTo>
                <a:cubicBezTo>
                  <a:pt x="101" y="266"/>
                  <a:pt x="110" y="186"/>
                  <a:pt x="135" y="186"/>
                </a:cubicBezTo>
                <a:cubicBezTo>
                  <a:pt x="168" y="186"/>
                  <a:pt x="149" y="268"/>
                  <a:pt x="154" y="308"/>
                </a:cubicBezTo>
                <a:cubicBezTo>
                  <a:pt x="160" y="352"/>
                  <a:pt x="187" y="377"/>
                  <a:pt x="200" y="386"/>
                </a:cubicBezTo>
                <a:cubicBezTo>
                  <a:pt x="203" y="385"/>
                  <a:pt x="205" y="384"/>
                  <a:pt x="208" y="382"/>
                </a:cubicBezTo>
                <a:cubicBezTo>
                  <a:pt x="199" y="375"/>
                  <a:pt x="170" y="350"/>
                  <a:pt x="166" y="306"/>
                </a:cubicBezTo>
                <a:close/>
                <a:moveTo>
                  <a:pt x="85" y="380"/>
                </a:moveTo>
                <a:cubicBezTo>
                  <a:pt x="65" y="357"/>
                  <a:pt x="36" y="313"/>
                  <a:pt x="31" y="261"/>
                </a:cubicBezTo>
                <a:cubicBezTo>
                  <a:pt x="25" y="164"/>
                  <a:pt x="66" y="82"/>
                  <a:pt x="143" y="82"/>
                </a:cubicBezTo>
                <a:cubicBezTo>
                  <a:pt x="213" y="82"/>
                  <a:pt x="241" y="157"/>
                  <a:pt x="235" y="231"/>
                </a:cubicBezTo>
                <a:cubicBezTo>
                  <a:pt x="234" y="251"/>
                  <a:pt x="228" y="269"/>
                  <a:pt x="228" y="288"/>
                </a:cubicBezTo>
                <a:cubicBezTo>
                  <a:pt x="227" y="320"/>
                  <a:pt x="236" y="334"/>
                  <a:pt x="248" y="347"/>
                </a:cubicBezTo>
                <a:cubicBezTo>
                  <a:pt x="250" y="345"/>
                  <a:pt x="251" y="343"/>
                  <a:pt x="253" y="340"/>
                </a:cubicBezTo>
                <a:cubicBezTo>
                  <a:pt x="246" y="330"/>
                  <a:pt x="237" y="313"/>
                  <a:pt x="238" y="289"/>
                </a:cubicBezTo>
                <a:cubicBezTo>
                  <a:pt x="239" y="273"/>
                  <a:pt x="243" y="254"/>
                  <a:pt x="247" y="233"/>
                </a:cubicBezTo>
                <a:cubicBezTo>
                  <a:pt x="257" y="169"/>
                  <a:pt x="233" y="66"/>
                  <a:pt x="143" y="65"/>
                </a:cubicBezTo>
                <a:cubicBezTo>
                  <a:pt x="77" y="64"/>
                  <a:pt x="7" y="129"/>
                  <a:pt x="20" y="263"/>
                </a:cubicBezTo>
                <a:cubicBezTo>
                  <a:pt x="24" y="299"/>
                  <a:pt x="39" y="330"/>
                  <a:pt x="54" y="354"/>
                </a:cubicBezTo>
                <a:cubicBezTo>
                  <a:pt x="64" y="365"/>
                  <a:pt x="74" y="373"/>
                  <a:pt x="85" y="380"/>
                </a:cubicBezTo>
                <a:close/>
                <a:moveTo>
                  <a:pt x="219" y="331"/>
                </a:moveTo>
                <a:cubicBezTo>
                  <a:pt x="211" y="309"/>
                  <a:pt x="212" y="277"/>
                  <a:pt x="219" y="242"/>
                </a:cubicBezTo>
                <a:cubicBezTo>
                  <a:pt x="228" y="183"/>
                  <a:pt x="216" y="99"/>
                  <a:pt x="137" y="99"/>
                </a:cubicBezTo>
                <a:cubicBezTo>
                  <a:pt x="73" y="99"/>
                  <a:pt x="16" y="198"/>
                  <a:pt x="56" y="305"/>
                </a:cubicBezTo>
                <a:cubicBezTo>
                  <a:pt x="72" y="346"/>
                  <a:pt x="96" y="376"/>
                  <a:pt x="113" y="393"/>
                </a:cubicBezTo>
                <a:cubicBezTo>
                  <a:pt x="118" y="395"/>
                  <a:pt x="123" y="396"/>
                  <a:pt x="129" y="397"/>
                </a:cubicBezTo>
                <a:cubicBezTo>
                  <a:pt x="113" y="382"/>
                  <a:pt x="84" y="348"/>
                  <a:pt x="67" y="300"/>
                </a:cubicBezTo>
                <a:cubicBezTo>
                  <a:pt x="37" y="213"/>
                  <a:pt x="79" y="116"/>
                  <a:pt x="137" y="115"/>
                </a:cubicBezTo>
                <a:cubicBezTo>
                  <a:pt x="189" y="114"/>
                  <a:pt x="216" y="168"/>
                  <a:pt x="208" y="239"/>
                </a:cubicBezTo>
                <a:cubicBezTo>
                  <a:pt x="201" y="274"/>
                  <a:pt x="200" y="310"/>
                  <a:pt x="210" y="334"/>
                </a:cubicBezTo>
                <a:cubicBezTo>
                  <a:pt x="217" y="351"/>
                  <a:pt x="228" y="359"/>
                  <a:pt x="233" y="363"/>
                </a:cubicBezTo>
                <a:cubicBezTo>
                  <a:pt x="235" y="361"/>
                  <a:pt x="237" y="359"/>
                  <a:pt x="239" y="357"/>
                </a:cubicBezTo>
                <a:cubicBezTo>
                  <a:pt x="235" y="354"/>
                  <a:pt x="225" y="347"/>
                  <a:pt x="219" y="331"/>
                </a:cubicBezTo>
                <a:close/>
                <a:moveTo>
                  <a:pt x="0" y="202"/>
                </a:moveTo>
                <a:cubicBezTo>
                  <a:pt x="0" y="217"/>
                  <a:pt x="1" y="231"/>
                  <a:pt x="4" y="245"/>
                </a:cubicBezTo>
                <a:cubicBezTo>
                  <a:pt x="6" y="146"/>
                  <a:pt x="40" y="49"/>
                  <a:pt x="144" y="51"/>
                </a:cubicBezTo>
                <a:cubicBezTo>
                  <a:pt x="230" y="51"/>
                  <a:pt x="271" y="143"/>
                  <a:pt x="262" y="219"/>
                </a:cubicBezTo>
                <a:cubicBezTo>
                  <a:pt x="259" y="248"/>
                  <a:pt x="252" y="276"/>
                  <a:pt x="252" y="298"/>
                </a:cubicBezTo>
                <a:cubicBezTo>
                  <a:pt x="252" y="315"/>
                  <a:pt x="258" y="326"/>
                  <a:pt x="260" y="330"/>
                </a:cubicBezTo>
                <a:cubicBezTo>
                  <a:pt x="262" y="327"/>
                  <a:pt x="264" y="323"/>
                  <a:pt x="266" y="320"/>
                </a:cubicBezTo>
                <a:cubicBezTo>
                  <a:pt x="263" y="314"/>
                  <a:pt x="261" y="308"/>
                  <a:pt x="262" y="298"/>
                </a:cubicBezTo>
                <a:cubicBezTo>
                  <a:pt x="262" y="279"/>
                  <a:pt x="272" y="252"/>
                  <a:pt x="277" y="221"/>
                </a:cubicBezTo>
                <a:cubicBezTo>
                  <a:pt x="288" y="144"/>
                  <a:pt x="247" y="31"/>
                  <a:pt x="144" y="31"/>
                </a:cubicBezTo>
                <a:cubicBezTo>
                  <a:pt x="62" y="32"/>
                  <a:pt x="18" y="92"/>
                  <a:pt x="3" y="162"/>
                </a:cubicBezTo>
                <a:cubicBezTo>
                  <a:pt x="1" y="175"/>
                  <a:pt x="0" y="188"/>
                  <a:pt x="0" y="201"/>
                </a:cubicBezTo>
                <a:cubicBezTo>
                  <a:pt x="0" y="201"/>
                  <a:pt x="0" y="202"/>
                  <a:pt x="0" y="202"/>
                </a:cubicBezTo>
                <a:close/>
                <a:moveTo>
                  <a:pt x="262" y="75"/>
                </a:moveTo>
                <a:cubicBezTo>
                  <a:pt x="244" y="44"/>
                  <a:pt x="206" y="0"/>
                  <a:pt x="145" y="0"/>
                </a:cubicBezTo>
                <a:cubicBezTo>
                  <a:pt x="108" y="0"/>
                  <a:pt x="80" y="18"/>
                  <a:pt x="58" y="40"/>
                </a:cubicBezTo>
                <a:cubicBezTo>
                  <a:pt x="60" y="39"/>
                  <a:pt x="91" y="18"/>
                  <a:pt x="144" y="18"/>
                </a:cubicBezTo>
                <a:cubicBezTo>
                  <a:pt x="220" y="18"/>
                  <a:pt x="262" y="75"/>
                  <a:pt x="262" y="75"/>
                </a:cubicBezTo>
                <a:close/>
                <a:moveTo>
                  <a:pt x="142" y="308"/>
                </a:moveTo>
                <a:cubicBezTo>
                  <a:pt x="140" y="294"/>
                  <a:pt x="141" y="277"/>
                  <a:pt x="142" y="260"/>
                </a:cubicBezTo>
                <a:cubicBezTo>
                  <a:pt x="143" y="238"/>
                  <a:pt x="144" y="209"/>
                  <a:pt x="137" y="201"/>
                </a:cubicBezTo>
                <a:cubicBezTo>
                  <a:pt x="137" y="201"/>
                  <a:pt x="137" y="201"/>
                  <a:pt x="135" y="201"/>
                </a:cubicBezTo>
                <a:cubicBezTo>
                  <a:pt x="135" y="201"/>
                  <a:pt x="132" y="202"/>
                  <a:pt x="130" y="208"/>
                </a:cubicBezTo>
                <a:cubicBezTo>
                  <a:pt x="122" y="227"/>
                  <a:pt x="122" y="271"/>
                  <a:pt x="141" y="308"/>
                </a:cubicBezTo>
                <a:cubicBezTo>
                  <a:pt x="141" y="309"/>
                  <a:pt x="142" y="309"/>
                  <a:pt x="142" y="308"/>
                </a:cubicBezTo>
                <a:close/>
              </a:path>
            </a:pathLst>
          </a:custGeom>
          <a:solidFill>
            <a:srgbClr val="000000"/>
          </a:solidFill>
          <a:ln>
            <a:noFill/>
          </a:ln>
          <a:extLst/>
        </p:spPr>
        <p:txBody>
          <a:bodyPr/>
          <a:lstStyle/>
          <a:p>
            <a:pPr marL="0" marR="0" lvl="0" indent="0" defTabSz="932509"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505050"/>
              </a:solidFill>
              <a:effectLst/>
              <a:uLnTx/>
              <a:uFillTx/>
              <a:ea typeface="ＭＳ Ｐゴシック" charset="0"/>
            </a:endParaRPr>
          </a:p>
        </p:txBody>
      </p:sp>
    </p:spTree>
    <p:extLst>
      <p:ext uri="{BB962C8B-B14F-4D97-AF65-F5344CB8AC3E}">
        <p14:creationId xmlns:p14="http://schemas.microsoft.com/office/powerpoint/2010/main" val="3083105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2"/>
          <p:cNvSpPr>
            <a:spLocks noGrp="1"/>
          </p:cNvSpPr>
          <p:nvPr/>
        </p:nvSpPr>
        <p:spPr>
          <a:xfrm>
            <a:off x="170626" y="276836"/>
            <a:ext cx="12157221" cy="917575"/>
          </a:xfrm>
          <a:prstGeom prst="rect">
            <a:avLst/>
          </a:prstGeom>
        </p:spPr>
        <p:txBody>
          <a:bodyPr vert="horz" wrap="square" lIns="149217" tIns="93260" rIns="149217" bIns="93260" rtlCol="0" anchor="t">
            <a:noAutofit/>
          </a:bodyPr>
          <a:lstStyle>
            <a:lvl1pPr algn="l" defTabSz="913505" rtl="0" fontAlgn="base">
              <a:lnSpc>
                <a:spcPct val="90000"/>
              </a:lnSpc>
              <a:spcBef>
                <a:spcPct val="0"/>
              </a:spcBef>
              <a:spcAft>
                <a:spcPct val="0"/>
              </a:spcAft>
              <a:defRPr lang="en-US" sz="5294" kern="1200" spc="-100" dirty="0">
                <a:ln w="3175">
                  <a:noFill/>
                </a:ln>
                <a:gradFill>
                  <a:gsLst>
                    <a:gs pos="1250">
                      <a:schemeClr val="tx1"/>
                    </a:gs>
                    <a:gs pos="100000">
                      <a:schemeClr val="tx1"/>
                    </a:gs>
                  </a:gsLst>
                  <a:lin ang="5400000" scaled="0"/>
                </a:gradFill>
                <a:latin typeface="+mj-lt"/>
                <a:ea typeface="ＭＳ Ｐゴシック" charset="0"/>
                <a:cs typeface="Segoe UI" pitchFamily="34" charset="0"/>
              </a:defRPr>
            </a:lvl1pPr>
            <a:lvl2pPr algn="l" defTabSz="913505" rtl="0" fontAlgn="base">
              <a:lnSpc>
                <a:spcPct val="90000"/>
              </a:lnSpc>
              <a:spcBef>
                <a:spcPct val="0"/>
              </a:spcBef>
              <a:spcAft>
                <a:spcPct val="0"/>
              </a:spcAft>
              <a:defRPr sz="5294">
                <a:solidFill>
                  <a:schemeClr val="tx1"/>
                </a:solidFill>
                <a:latin typeface="Segoe UI Light" charset="0"/>
                <a:ea typeface="ＭＳ Ｐゴシック" charset="0"/>
              </a:defRPr>
            </a:lvl2pPr>
            <a:lvl3pPr algn="l" defTabSz="913505" rtl="0" fontAlgn="base">
              <a:lnSpc>
                <a:spcPct val="90000"/>
              </a:lnSpc>
              <a:spcBef>
                <a:spcPct val="0"/>
              </a:spcBef>
              <a:spcAft>
                <a:spcPct val="0"/>
              </a:spcAft>
              <a:defRPr sz="5294">
                <a:solidFill>
                  <a:schemeClr val="tx1"/>
                </a:solidFill>
                <a:latin typeface="Segoe UI Light" charset="0"/>
                <a:ea typeface="ＭＳ Ｐゴシック" charset="0"/>
              </a:defRPr>
            </a:lvl3pPr>
            <a:lvl4pPr algn="l" defTabSz="913505" rtl="0" fontAlgn="base">
              <a:lnSpc>
                <a:spcPct val="90000"/>
              </a:lnSpc>
              <a:spcBef>
                <a:spcPct val="0"/>
              </a:spcBef>
              <a:spcAft>
                <a:spcPct val="0"/>
              </a:spcAft>
              <a:defRPr sz="5294">
                <a:solidFill>
                  <a:schemeClr val="tx1"/>
                </a:solidFill>
                <a:latin typeface="Segoe UI Light" charset="0"/>
                <a:ea typeface="ＭＳ Ｐゴシック" charset="0"/>
              </a:defRPr>
            </a:lvl4pPr>
            <a:lvl5pPr algn="l" defTabSz="913505" rtl="0" fontAlgn="base">
              <a:lnSpc>
                <a:spcPct val="90000"/>
              </a:lnSpc>
              <a:spcBef>
                <a:spcPct val="0"/>
              </a:spcBef>
              <a:spcAft>
                <a:spcPct val="0"/>
              </a:spcAft>
              <a:defRPr sz="5294">
                <a:solidFill>
                  <a:schemeClr val="tx1"/>
                </a:solidFill>
                <a:latin typeface="Segoe UI Light" charset="0"/>
                <a:ea typeface="ＭＳ Ｐゴシック" charset="0"/>
              </a:defRPr>
            </a:lvl5pPr>
            <a:lvl6pPr marL="448193" algn="l" defTabSz="913505" rtl="0" fontAlgn="base">
              <a:lnSpc>
                <a:spcPct val="90000"/>
              </a:lnSpc>
              <a:spcBef>
                <a:spcPct val="0"/>
              </a:spcBef>
              <a:spcAft>
                <a:spcPct val="0"/>
              </a:spcAft>
              <a:defRPr sz="5294">
                <a:solidFill>
                  <a:schemeClr val="tx1"/>
                </a:solidFill>
                <a:latin typeface="Segoe UI Light" charset="0"/>
                <a:ea typeface="ＭＳ Ｐゴシック" charset="0"/>
              </a:defRPr>
            </a:lvl6pPr>
            <a:lvl7pPr marL="896386" algn="l" defTabSz="913505" rtl="0" fontAlgn="base">
              <a:lnSpc>
                <a:spcPct val="90000"/>
              </a:lnSpc>
              <a:spcBef>
                <a:spcPct val="0"/>
              </a:spcBef>
              <a:spcAft>
                <a:spcPct val="0"/>
              </a:spcAft>
              <a:defRPr sz="5294">
                <a:solidFill>
                  <a:schemeClr val="tx1"/>
                </a:solidFill>
                <a:latin typeface="Segoe UI Light" charset="0"/>
                <a:ea typeface="ＭＳ Ｐゴシック" charset="0"/>
              </a:defRPr>
            </a:lvl7pPr>
            <a:lvl8pPr marL="1344579" algn="l" defTabSz="913505" rtl="0" fontAlgn="base">
              <a:lnSpc>
                <a:spcPct val="90000"/>
              </a:lnSpc>
              <a:spcBef>
                <a:spcPct val="0"/>
              </a:spcBef>
              <a:spcAft>
                <a:spcPct val="0"/>
              </a:spcAft>
              <a:defRPr sz="5294">
                <a:solidFill>
                  <a:schemeClr val="tx1"/>
                </a:solidFill>
                <a:latin typeface="Segoe UI Light" charset="0"/>
                <a:ea typeface="ＭＳ Ｐゴシック" charset="0"/>
              </a:defRPr>
            </a:lvl8pPr>
            <a:lvl9pPr marL="1792773" algn="l" defTabSz="913505" rtl="0" fontAlgn="base">
              <a:lnSpc>
                <a:spcPct val="90000"/>
              </a:lnSpc>
              <a:spcBef>
                <a:spcPct val="0"/>
              </a:spcBef>
              <a:spcAft>
                <a:spcPct val="0"/>
              </a:spcAft>
              <a:defRPr sz="5294">
                <a:solidFill>
                  <a:schemeClr val="tx1"/>
                </a:solidFill>
                <a:latin typeface="Segoe UI Light" charset="0"/>
                <a:ea typeface="ＭＳ Ｐゴシック" charset="0"/>
              </a:defRPr>
            </a:lvl9pPr>
          </a:lstStyle>
          <a:p>
            <a:pPr marL="0" marR="0" lvl="0" indent="0" algn="l" defTabSz="913505" rtl="0" eaLnBrk="1" fontAlgn="base" latinLnBrk="0" hangingPunct="1">
              <a:lnSpc>
                <a:spcPct val="90000"/>
              </a:lnSpc>
              <a:spcBef>
                <a:spcPct val="0"/>
              </a:spcBef>
              <a:spcAft>
                <a:spcPct val="0"/>
              </a:spcAft>
              <a:buClrTx/>
              <a:buSzTx/>
              <a:buFontTx/>
              <a:buNone/>
              <a:tabLst/>
              <a:defRPr/>
            </a:pPr>
            <a:r>
              <a:rPr kumimoji="0" lang="en-US" sz="4800" b="0" i="0" u="none" strike="noStrike" kern="1200" cap="none" spc="-100" normalizeH="0" baseline="0" noProof="0" dirty="0">
                <a:ln w="3175">
                  <a:noFill/>
                </a:ln>
                <a:solidFill>
                  <a:schemeClr val="tx1"/>
                </a:solidFill>
                <a:effectLst/>
                <a:uLnTx/>
                <a:uFillTx/>
                <a:latin typeface="Segoe UI Light"/>
                <a:cs typeface="Segoe UI Light" panose="020B0502040204020203" pitchFamily="34" charset="0"/>
              </a:rPr>
              <a:t>Microsoft Advanced Threat Analytics</a:t>
            </a:r>
            <a:endParaRPr kumimoji="0" lang="en-US" sz="4800" b="0" i="0" u="none" strike="noStrike" kern="1200" cap="none" spc="-100" normalizeH="0" baseline="30000" noProof="0" dirty="0">
              <a:ln w="3175">
                <a:noFill/>
              </a:ln>
              <a:solidFill>
                <a:schemeClr val="tx1"/>
              </a:solidFill>
              <a:effectLst/>
              <a:uLnTx/>
              <a:uFillTx/>
              <a:latin typeface="Segoe UI Light"/>
              <a:cs typeface="Segoe UI Light" panose="020B0502040204020203" pitchFamily="34" charset="0"/>
            </a:endParaRPr>
          </a:p>
        </p:txBody>
      </p:sp>
      <p:sp>
        <p:nvSpPr>
          <p:cNvPr id="97" name="Flowchart: Alternate Process 96"/>
          <p:cNvSpPr/>
          <p:nvPr/>
        </p:nvSpPr>
        <p:spPr>
          <a:xfrm>
            <a:off x="2896646" y="2386481"/>
            <a:ext cx="1569207" cy="628125"/>
          </a:xfrm>
          <a:prstGeom prst="flowChartAlternateProcess">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srgbClr val="FFFFFF"/>
                </a:solidFill>
                <a:effectLst/>
                <a:uLnTx/>
                <a:uFillTx/>
                <a:latin typeface="Segoe UI Black" panose="020B0A02040204020203" pitchFamily="34" charset="0"/>
                <a:ea typeface="Segoe UI Black" panose="020B0A02040204020203" pitchFamily="34" charset="0"/>
                <a:cs typeface="Segoe UI Black" panose="020B0A02040204020203" pitchFamily="34" charset="0"/>
              </a:rPr>
              <a:t>ATA</a:t>
            </a:r>
          </a:p>
        </p:txBody>
      </p:sp>
      <p:sp>
        <p:nvSpPr>
          <p:cNvPr id="109" name="Freeform 5"/>
          <p:cNvSpPr>
            <a:spLocks noEditPoints="1"/>
          </p:cNvSpPr>
          <p:nvPr/>
        </p:nvSpPr>
        <p:spPr bwMode="black">
          <a:xfrm flipH="1">
            <a:off x="3101998" y="4842148"/>
            <a:ext cx="877548" cy="1200481"/>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accent1"/>
          </a:solidFill>
          <a:ln>
            <a:noFill/>
          </a:ln>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a:ln>
                <a:noFill/>
              </a:ln>
              <a:solidFill>
                <a:srgbClr val="505050"/>
              </a:solidFill>
              <a:effectLst/>
              <a:uLnTx/>
              <a:uFillTx/>
              <a:latin typeface="Segoe UI"/>
              <a:ea typeface="+mn-ea"/>
              <a:cs typeface="+mn-cs"/>
            </a:endParaRPr>
          </a:p>
        </p:txBody>
      </p:sp>
      <p:cxnSp>
        <p:nvCxnSpPr>
          <p:cNvPr id="115" name="Straight Arrow Connector 114"/>
          <p:cNvCxnSpPr/>
          <p:nvPr/>
        </p:nvCxnSpPr>
        <p:spPr>
          <a:xfrm flipV="1">
            <a:off x="3126517" y="3116389"/>
            <a:ext cx="0" cy="439976"/>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flipV="1">
            <a:off x="4179738" y="3124411"/>
            <a:ext cx="0" cy="38219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flipV="1">
            <a:off x="1921721" y="2708810"/>
            <a:ext cx="835567" cy="62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0" name="Right Arrow 139"/>
          <p:cNvSpPr/>
          <p:nvPr/>
        </p:nvSpPr>
        <p:spPr>
          <a:xfrm>
            <a:off x="4830307" y="2415423"/>
            <a:ext cx="641059" cy="525077"/>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sp>
        <p:nvSpPr>
          <p:cNvPr id="141" name="TextBox 140"/>
          <p:cNvSpPr txBox="1"/>
          <p:nvPr/>
        </p:nvSpPr>
        <p:spPr>
          <a:xfrm>
            <a:off x="451224" y="3253121"/>
            <a:ext cx="1237570" cy="606488"/>
          </a:xfrm>
          <a:prstGeom prst="rect">
            <a:avLst/>
          </a:prstGeom>
          <a:noFill/>
        </p:spPr>
        <p:txBody>
          <a:bodyPr wrap="square"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Devices and servers</a:t>
            </a:r>
          </a:p>
        </p:txBody>
      </p:sp>
      <p:sp>
        <p:nvSpPr>
          <p:cNvPr id="26" name="Rectangle 25"/>
          <p:cNvSpPr/>
          <p:nvPr/>
        </p:nvSpPr>
        <p:spPr bwMode="auto">
          <a:xfrm>
            <a:off x="5818613" y="1811818"/>
            <a:ext cx="5922962" cy="4432738"/>
          </a:xfrm>
          <a:prstGeom prst="rect">
            <a:avLst/>
          </a:prstGeom>
          <a:solidFill>
            <a:srgbClr val="0072C6"/>
          </a:solidFill>
          <a:ln w="9525" cap="flat" cmpd="sng" algn="ctr">
            <a:noFill/>
            <a:prstDash val="solid"/>
            <a:headEnd type="none" w="med" len="med"/>
            <a:tailEnd type="none" w="med" len="med"/>
          </a:ln>
          <a:effectLst/>
        </p:spPr>
        <p:txBody>
          <a:bodyPr lIns="182871" tIns="146297" rIns="182871" bIns="146297"/>
          <a:lstStyle/>
          <a:p>
            <a:pPr marL="0" marR="0" lvl="0" indent="0" algn="ctr" defTabSz="932384" rtl="0" eaLnBrk="1" fontAlgn="auto" latinLnBrk="0" hangingPunct="1">
              <a:lnSpc>
                <a:spcPct val="90000"/>
              </a:lnSpc>
              <a:spcBef>
                <a:spcPts val="0"/>
              </a:spcBef>
              <a:spcAft>
                <a:spcPts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TextBox 26"/>
          <p:cNvSpPr txBox="1"/>
          <p:nvPr/>
        </p:nvSpPr>
        <p:spPr>
          <a:xfrm>
            <a:off x="6049439" y="1955983"/>
            <a:ext cx="1317044" cy="721978"/>
          </a:xfrm>
          <a:prstGeom prst="rect">
            <a:avLst/>
          </a:prstGeom>
          <a:noFill/>
        </p:spPr>
        <p:txBody>
          <a:bodyPr wrap="square" lIns="93269" tIns="46634" rIns="93269" bIns="4663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Behavioral Analytics</a:t>
            </a:r>
          </a:p>
        </p:txBody>
      </p:sp>
      <p:sp>
        <p:nvSpPr>
          <p:cNvPr id="28" name="TextBox 27"/>
          <p:cNvSpPr txBox="1"/>
          <p:nvPr/>
        </p:nvSpPr>
        <p:spPr>
          <a:xfrm>
            <a:off x="7873311" y="1877928"/>
            <a:ext cx="1781938" cy="1035882"/>
          </a:xfrm>
          <a:prstGeom prst="rect">
            <a:avLst/>
          </a:prstGeom>
          <a:noFill/>
        </p:spPr>
        <p:txBody>
          <a:bodyPr wrap="square" lIns="93269" tIns="46634" rIns="93269" bIns="46634" rtlCol="0">
            <a:spAutoFit/>
          </a:bodyPr>
          <a:lstStyle>
            <a:defPPr>
              <a:defRPr lang="en-US"/>
            </a:defPPr>
            <a:lvl1pPr>
              <a:defRPr sz="2000">
                <a:solidFill>
                  <a:srgbClr val="0070C0"/>
                </a:solidFill>
                <a:latin typeface="Segoe UI Light" panose="020B0502040204020203" pitchFamily="34" charset="0"/>
                <a:cs typeface="Segoe UI Light"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Forensics for known attacks and issues</a:t>
            </a:r>
          </a:p>
        </p:txBody>
      </p:sp>
      <p:sp>
        <p:nvSpPr>
          <p:cNvPr id="29" name="TextBox 28"/>
          <p:cNvSpPr txBox="1"/>
          <p:nvPr/>
        </p:nvSpPr>
        <p:spPr>
          <a:xfrm>
            <a:off x="10142660" y="1868380"/>
            <a:ext cx="1348490" cy="1017509"/>
          </a:xfrm>
          <a:prstGeom prst="rect">
            <a:avLst/>
          </a:prstGeom>
          <a:noFill/>
        </p:spPr>
        <p:txBody>
          <a:bodyPr wrap="square" lIns="93269" tIns="46634" rIns="93269" bIns="4663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Advanced Threat Analytics</a:t>
            </a:r>
          </a:p>
        </p:txBody>
      </p:sp>
      <p:pic>
        <p:nvPicPr>
          <p:cNvPr id="30" name="Picture 29" descr="advanced threat detection.png"/>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390612" y="3491459"/>
            <a:ext cx="738754" cy="738754"/>
          </a:xfrm>
          <a:prstGeom prst="rect">
            <a:avLst/>
          </a:prstGeom>
        </p:spPr>
      </p:pic>
      <p:pic>
        <p:nvPicPr>
          <p:cNvPr id="31" name="Picture 30" descr="forensics for known attacks.png"/>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382033" y="3430625"/>
            <a:ext cx="867225" cy="860423"/>
          </a:xfrm>
          <a:prstGeom prst="rect">
            <a:avLst/>
          </a:prstGeom>
        </p:spPr>
      </p:pic>
      <p:pic>
        <p:nvPicPr>
          <p:cNvPr id="32" name="Picture 31" descr="behavioral analysis.png"/>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249237" y="3479938"/>
            <a:ext cx="967550" cy="761797"/>
          </a:xfrm>
          <a:prstGeom prst="rect">
            <a:avLst/>
          </a:prstGeom>
        </p:spPr>
      </p:pic>
      <p:sp>
        <p:nvSpPr>
          <p:cNvPr id="33" name="Freeform 7"/>
          <p:cNvSpPr>
            <a:spLocks noEditPoints="1"/>
          </p:cNvSpPr>
          <p:nvPr/>
        </p:nvSpPr>
        <p:spPr bwMode="black">
          <a:xfrm>
            <a:off x="7612134" y="3672718"/>
            <a:ext cx="425451" cy="376237"/>
          </a:xfrm>
          <a:custGeom>
            <a:avLst/>
            <a:gdLst>
              <a:gd name="T0" fmla="*/ 87 w 162"/>
              <a:gd name="T1" fmla="*/ 109 h 143"/>
              <a:gd name="T2" fmla="*/ 74 w 162"/>
              <a:gd name="T3" fmla="*/ 109 h 143"/>
              <a:gd name="T4" fmla="*/ 74 w 162"/>
              <a:gd name="T5" fmla="*/ 79 h 143"/>
              <a:gd name="T6" fmla="*/ 45 w 162"/>
              <a:gd name="T7" fmla="*/ 79 h 143"/>
              <a:gd name="T8" fmla="*/ 45 w 162"/>
              <a:gd name="T9" fmla="*/ 66 h 143"/>
              <a:gd name="T10" fmla="*/ 74 w 162"/>
              <a:gd name="T11" fmla="*/ 66 h 143"/>
              <a:gd name="T12" fmla="*/ 74 w 162"/>
              <a:gd name="T13" fmla="*/ 36 h 143"/>
              <a:gd name="T14" fmla="*/ 87 w 162"/>
              <a:gd name="T15" fmla="*/ 36 h 143"/>
              <a:gd name="T16" fmla="*/ 87 w 162"/>
              <a:gd name="T17" fmla="*/ 66 h 143"/>
              <a:gd name="T18" fmla="*/ 117 w 162"/>
              <a:gd name="T19" fmla="*/ 66 h 143"/>
              <a:gd name="T20" fmla="*/ 117 w 162"/>
              <a:gd name="T21" fmla="*/ 79 h 143"/>
              <a:gd name="T22" fmla="*/ 87 w 162"/>
              <a:gd name="T23" fmla="*/ 79 h 143"/>
              <a:gd name="T24" fmla="*/ 87 w 162"/>
              <a:gd name="T25" fmla="*/ 109 h 143"/>
              <a:gd name="T26" fmla="*/ 124 w 162"/>
              <a:gd name="T27" fmla="*/ 129 h 143"/>
              <a:gd name="T28" fmla="*/ 81 w 162"/>
              <a:gd name="T29" fmla="*/ 143 h 143"/>
              <a:gd name="T30" fmla="*/ 24 w 162"/>
              <a:gd name="T31" fmla="*/ 115 h 143"/>
              <a:gd name="T32" fmla="*/ 37 w 162"/>
              <a:gd name="T33" fmla="*/ 14 h 143"/>
              <a:gd name="T34" fmla="*/ 81 w 162"/>
              <a:gd name="T35" fmla="*/ 0 h 143"/>
              <a:gd name="T36" fmla="*/ 138 w 162"/>
              <a:gd name="T37" fmla="*/ 28 h 143"/>
              <a:gd name="T38" fmla="*/ 124 w 162"/>
              <a:gd name="T39" fmla="*/ 129 h 143"/>
              <a:gd name="T40" fmla="*/ 130 w 162"/>
              <a:gd name="T41" fmla="*/ 34 h 143"/>
              <a:gd name="T42" fmla="*/ 81 w 162"/>
              <a:gd name="T43" fmla="*/ 9 h 143"/>
              <a:gd name="T44" fmla="*/ 43 w 162"/>
              <a:gd name="T45" fmla="*/ 22 h 143"/>
              <a:gd name="T46" fmla="*/ 31 w 162"/>
              <a:gd name="T47" fmla="*/ 109 h 143"/>
              <a:gd name="T48" fmla="*/ 81 w 162"/>
              <a:gd name="T49" fmla="*/ 134 h 143"/>
              <a:gd name="T50" fmla="*/ 119 w 162"/>
              <a:gd name="T51" fmla="*/ 121 h 143"/>
              <a:gd name="T52" fmla="*/ 130 w 162"/>
              <a:gd name="T53" fmla="*/ 3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143">
                <a:moveTo>
                  <a:pt x="87" y="109"/>
                </a:moveTo>
                <a:cubicBezTo>
                  <a:pt x="74" y="109"/>
                  <a:pt x="74" y="109"/>
                  <a:pt x="74" y="109"/>
                </a:cubicBezTo>
                <a:cubicBezTo>
                  <a:pt x="74" y="79"/>
                  <a:pt x="74" y="79"/>
                  <a:pt x="74" y="79"/>
                </a:cubicBezTo>
                <a:cubicBezTo>
                  <a:pt x="45" y="79"/>
                  <a:pt x="45" y="79"/>
                  <a:pt x="45" y="79"/>
                </a:cubicBezTo>
                <a:cubicBezTo>
                  <a:pt x="45" y="66"/>
                  <a:pt x="45" y="66"/>
                  <a:pt x="45" y="66"/>
                </a:cubicBezTo>
                <a:cubicBezTo>
                  <a:pt x="74" y="66"/>
                  <a:pt x="74" y="66"/>
                  <a:pt x="74" y="66"/>
                </a:cubicBezTo>
                <a:cubicBezTo>
                  <a:pt x="74" y="36"/>
                  <a:pt x="74" y="36"/>
                  <a:pt x="74" y="36"/>
                </a:cubicBezTo>
                <a:cubicBezTo>
                  <a:pt x="87" y="36"/>
                  <a:pt x="87" y="36"/>
                  <a:pt x="87" y="36"/>
                </a:cubicBezTo>
                <a:cubicBezTo>
                  <a:pt x="87" y="66"/>
                  <a:pt x="87" y="66"/>
                  <a:pt x="87" y="66"/>
                </a:cubicBezTo>
                <a:cubicBezTo>
                  <a:pt x="117" y="66"/>
                  <a:pt x="117" y="66"/>
                  <a:pt x="117" y="66"/>
                </a:cubicBezTo>
                <a:cubicBezTo>
                  <a:pt x="117" y="79"/>
                  <a:pt x="117" y="79"/>
                  <a:pt x="117" y="79"/>
                </a:cubicBezTo>
                <a:cubicBezTo>
                  <a:pt x="87" y="79"/>
                  <a:pt x="87" y="79"/>
                  <a:pt x="87" y="79"/>
                </a:cubicBezTo>
                <a:lnTo>
                  <a:pt x="87" y="109"/>
                </a:lnTo>
                <a:close/>
                <a:moveTo>
                  <a:pt x="124" y="129"/>
                </a:moveTo>
                <a:cubicBezTo>
                  <a:pt x="111" y="139"/>
                  <a:pt x="96" y="143"/>
                  <a:pt x="81" y="143"/>
                </a:cubicBezTo>
                <a:cubicBezTo>
                  <a:pt x="59" y="143"/>
                  <a:pt x="38" y="134"/>
                  <a:pt x="24" y="115"/>
                </a:cubicBezTo>
                <a:cubicBezTo>
                  <a:pt x="0" y="84"/>
                  <a:pt x="6" y="38"/>
                  <a:pt x="37" y="14"/>
                </a:cubicBezTo>
                <a:cubicBezTo>
                  <a:pt x="50" y="4"/>
                  <a:pt x="66" y="0"/>
                  <a:pt x="81" y="0"/>
                </a:cubicBezTo>
                <a:cubicBezTo>
                  <a:pt x="102" y="0"/>
                  <a:pt x="124" y="9"/>
                  <a:pt x="138" y="28"/>
                </a:cubicBezTo>
                <a:cubicBezTo>
                  <a:pt x="162" y="60"/>
                  <a:pt x="156" y="105"/>
                  <a:pt x="124" y="129"/>
                </a:cubicBezTo>
                <a:close/>
                <a:moveTo>
                  <a:pt x="130" y="34"/>
                </a:moveTo>
                <a:cubicBezTo>
                  <a:pt x="119" y="18"/>
                  <a:pt x="100" y="9"/>
                  <a:pt x="81" y="9"/>
                </a:cubicBezTo>
                <a:cubicBezTo>
                  <a:pt x="67" y="9"/>
                  <a:pt x="54" y="14"/>
                  <a:pt x="43" y="22"/>
                </a:cubicBezTo>
                <a:cubicBezTo>
                  <a:pt x="16" y="43"/>
                  <a:pt x="10" y="82"/>
                  <a:pt x="31" y="109"/>
                </a:cubicBezTo>
                <a:cubicBezTo>
                  <a:pt x="43" y="125"/>
                  <a:pt x="61" y="134"/>
                  <a:pt x="81" y="134"/>
                </a:cubicBezTo>
                <a:cubicBezTo>
                  <a:pt x="95" y="134"/>
                  <a:pt x="108" y="130"/>
                  <a:pt x="119" y="121"/>
                </a:cubicBezTo>
                <a:cubicBezTo>
                  <a:pt x="146" y="100"/>
                  <a:pt x="151" y="61"/>
                  <a:pt x="130" y="3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sp>
        <p:nvSpPr>
          <p:cNvPr id="34" name="Freeform 37"/>
          <p:cNvSpPr>
            <a:spLocks noEditPoints="1"/>
          </p:cNvSpPr>
          <p:nvPr/>
        </p:nvSpPr>
        <p:spPr bwMode="black">
          <a:xfrm rot="5400000">
            <a:off x="9574250" y="3663986"/>
            <a:ext cx="393700" cy="393700"/>
          </a:xfrm>
          <a:custGeom>
            <a:avLst/>
            <a:gdLst>
              <a:gd name="T0" fmla="*/ 55 w 150"/>
              <a:gd name="T1" fmla="*/ 46 h 150"/>
              <a:gd name="T2" fmla="*/ 67 w 150"/>
              <a:gd name="T3" fmla="*/ 46 h 150"/>
              <a:gd name="T4" fmla="*/ 67 w 150"/>
              <a:gd name="T5" fmla="*/ 105 h 150"/>
              <a:gd name="T6" fmla="*/ 55 w 150"/>
              <a:gd name="T7" fmla="*/ 105 h 150"/>
              <a:gd name="T8" fmla="*/ 55 w 150"/>
              <a:gd name="T9" fmla="*/ 46 h 150"/>
              <a:gd name="T10" fmla="*/ 83 w 150"/>
              <a:gd name="T11" fmla="*/ 105 h 150"/>
              <a:gd name="T12" fmla="*/ 95 w 150"/>
              <a:gd name="T13" fmla="*/ 105 h 150"/>
              <a:gd name="T14" fmla="*/ 95 w 150"/>
              <a:gd name="T15" fmla="*/ 46 h 150"/>
              <a:gd name="T16" fmla="*/ 83 w 150"/>
              <a:gd name="T17" fmla="*/ 46 h 150"/>
              <a:gd name="T18" fmla="*/ 83 w 150"/>
              <a:gd name="T19" fmla="*/ 105 h 150"/>
              <a:gd name="T20" fmla="*/ 150 w 150"/>
              <a:gd name="T21" fmla="*/ 75 h 150"/>
              <a:gd name="T22" fmla="*/ 75 w 150"/>
              <a:gd name="T23" fmla="*/ 0 h 150"/>
              <a:gd name="T24" fmla="*/ 0 w 150"/>
              <a:gd name="T25" fmla="*/ 75 h 150"/>
              <a:gd name="T26" fmla="*/ 75 w 150"/>
              <a:gd name="T27" fmla="*/ 150 h 150"/>
              <a:gd name="T28" fmla="*/ 150 w 150"/>
              <a:gd name="T29" fmla="*/ 75 h 150"/>
              <a:gd name="T30" fmla="*/ 141 w 150"/>
              <a:gd name="T31" fmla="*/ 75 h 150"/>
              <a:gd name="T32" fmla="*/ 75 w 150"/>
              <a:gd name="T33" fmla="*/ 141 h 150"/>
              <a:gd name="T34" fmla="*/ 10 w 150"/>
              <a:gd name="T35" fmla="*/ 75 h 150"/>
              <a:gd name="T36" fmla="*/ 75 w 150"/>
              <a:gd name="T37" fmla="*/ 10 h 150"/>
              <a:gd name="T38" fmla="*/ 141 w 150"/>
              <a:gd name="T39"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50">
                <a:moveTo>
                  <a:pt x="55" y="46"/>
                </a:moveTo>
                <a:cubicBezTo>
                  <a:pt x="67" y="46"/>
                  <a:pt x="67" y="46"/>
                  <a:pt x="67" y="46"/>
                </a:cubicBezTo>
                <a:cubicBezTo>
                  <a:pt x="67" y="105"/>
                  <a:pt x="67" y="105"/>
                  <a:pt x="67" y="105"/>
                </a:cubicBezTo>
                <a:cubicBezTo>
                  <a:pt x="55" y="105"/>
                  <a:pt x="55" y="105"/>
                  <a:pt x="55" y="105"/>
                </a:cubicBezTo>
                <a:lnTo>
                  <a:pt x="55" y="46"/>
                </a:lnTo>
                <a:close/>
                <a:moveTo>
                  <a:pt x="83" y="105"/>
                </a:moveTo>
                <a:cubicBezTo>
                  <a:pt x="95" y="105"/>
                  <a:pt x="95" y="105"/>
                  <a:pt x="95" y="105"/>
                </a:cubicBezTo>
                <a:cubicBezTo>
                  <a:pt x="95" y="46"/>
                  <a:pt x="95" y="46"/>
                  <a:pt x="95" y="46"/>
                </a:cubicBezTo>
                <a:cubicBezTo>
                  <a:pt x="83" y="46"/>
                  <a:pt x="83" y="46"/>
                  <a:pt x="83" y="46"/>
                </a:cubicBezTo>
                <a:lnTo>
                  <a:pt x="83" y="105"/>
                </a:lnTo>
                <a:close/>
                <a:moveTo>
                  <a:pt x="150" y="75"/>
                </a:moveTo>
                <a:cubicBezTo>
                  <a:pt x="150" y="34"/>
                  <a:pt x="116" y="0"/>
                  <a:pt x="75" y="0"/>
                </a:cubicBezTo>
                <a:cubicBezTo>
                  <a:pt x="34" y="0"/>
                  <a:pt x="0" y="34"/>
                  <a:pt x="0" y="75"/>
                </a:cubicBezTo>
                <a:cubicBezTo>
                  <a:pt x="0" y="117"/>
                  <a:pt x="34" y="150"/>
                  <a:pt x="75" y="150"/>
                </a:cubicBezTo>
                <a:cubicBezTo>
                  <a:pt x="116" y="150"/>
                  <a:pt x="150" y="117"/>
                  <a:pt x="150" y="75"/>
                </a:cubicBezTo>
                <a:close/>
                <a:moveTo>
                  <a:pt x="141" y="75"/>
                </a:moveTo>
                <a:cubicBezTo>
                  <a:pt x="141" y="112"/>
                  <a:pt x="111" y="141"/>
                  <a:pt x="75" y="141"/>
                </a:cubicBezTo>
                <a:cubicBezTo>
                  <a:pt x="39" y="141"/>
                  <a:pt x="10" y="112"/>
                  <a:pt x="10" y="75"/>
                </a:cubicBezTo>
                <a:cubicBezTo>
                  <a:pt x="10" y="39"/>
                  <a:pt x="39" y="10"/>
                  <a:pt x="75" y="10"/>
                </a:cubicBezTo>
                <a:cubicBezTo>
                  <a:pt x="111" y="10"/>
                  <a:pt x="141" y="39"/>
                  <a:pt x="141" y="7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sp>
        <p:nvSpPr>
          <p:cNvPr id="35" name="Rectangle 34"/>
          <p:cNvSpPr/>
          <p:nvPr/>
        </p:nvSpPr>
        <p:spPr>
          <a:xfrm>
            <a:off x="5999908" y="4643043"/>
            <a:ext cx="1553551" cy="1118805"/>
          </a:xfrm>
          <a:prstGeom prst="rect">
            <a:avLst/>
          </a:prstGeom>
        </p:spPr>
        <p:txBody>
          <a:bodyPr wrap="square">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Profile normal entity behavior (normal vs. abnormal)</a:t>
            </a:r>
          </a:p>
        </p:txBody>
      </p:sp>
      <p:sp>
        <p:nvSpPr>
          <p:cNvPr id="36" name="Rectangle 35"/>
          <p:cNvSpPr/>
          <p:nvPr/>
        </p:nvSpPr>
        <p:spPr>
          <a:xfrm>
            <a:off x="7889839" y="4660753"/>
            <a:ext cx="1735411" cy="862647"/>
          </a:xfrm>
          <a:prstGeom prst="rect">
            <a:avLst/>
          </a:prstGeom>
        </p:spPr>
        <p:txBody>
          <a:bodyPr wrap="square">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Search for known security attacks &amp; issues</a:t>
            </a:r>
          </a:p>
        </p:txBody>
      </p:sp>
      <p:sp>
        <p:nvSpPr>
          <p:cNvPr id="37" name="Rectangle 36"/>
          <p:cNvSpPr/>
          <p:nvPr/>
        </p:nvSpPr>
        <p:spPr>
          <a:xfrm>
            <a:off x="9697782" y="4694271"/>
            <a:ext cx="1933211" cy="1118805"/>
          </a:xfrm>
          <a:prstGeom prst="rect">
            <a:avLst/>
          </a:prstGeom>
        </p:spPr>
        <p:txBody>
          <a:bodyPr wrap="square">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Detect suspicious user activities, known attacks and issues</a:t>
            </a:r>
          </a:p>
        </p:txBody>
      </p:sp>
      <p:grpSp>
        <p:nvGrpSpPr>
          <p:cNvPr id="5" name="Group 4"/>
          <p:cNvGrpSpPr/>
          <p:nvPr/>
        </p:nvGrpSpPr>
        <p:grpSpPr>
          <a:xfrm>
            <a:off x="3825824" y="3662345"/>
            <a:ext cx="688534" cy="688534"/>
            <a:chOff x="956394" y="4344825"/>
            <a:chExt cx="1322266" cy="1322266"/>
          </a:xfrm>
        </p:grpSpPr>
        <p:sp>
          <p:nvSpPr>
            <p:cNvPr id="3" name="Oval 2"/>
            <p:cNvSpPr/>
            <p:nvPr/>
          </p:nvSpPr>
          <p:spPr bwMode="auto">
            <a:xfrm>
              <a:off x="956394" y="4344825"/>
              <a:ext cx="1322266" cy="132226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38" name="Picture 37"/>
            <p:cNvPicPr>
              <a:picLocks noChangeAspect="1"/>
            </p:cNvPicPr>
            <p:nvPr/>
          </p:nvPicPr>
          <p:blipFill>
            <a:blip r:embed="rId8"/>
            <a:stretch>
              <a:fillRect/>
            </a:stretch>
          </p:blipFill>
          <p:spPr>
            <a:xfrm>
              <a:off x="1255438" y="4634855"/>
              <a:ext cx="734012" cy="734012"/>
            </a:xfrm>
            <a:prstGeom prst="rect">
              <a:avLst/>
            </a:prstGeom>
          </p:spPr>
        </p:pic>
      </p:grpSp>
      <p:grpSp>
        <p:nvGrpSpPr>
          <p:cNvPr id="8" name="Group 7"/>
          <p:cNvGrpSpPr/>
          <p:nvPr/>
        </p:nvGrpSpPr>
        <p:grpSpPr>
          <a:xfrm>
            <a:off x="2898242" y="3665637"/>
            <a:ext cx="550196" cy="638197"/>
            <a:chOff x="923108" y="5332656"/>
            <a:chExt cx="612072" cy="709971"/>
          </a:xfrm>
        </p:grpSpPr>
        <p:sp>
          <p:nvSpPr>
            <p:cNvPr id="6" name="Flowchart: Magnetic Disk 5"/>
            <p:cNvSpPr/>
            <p:nvPr/>
          </p:nvSpPr>
          <p:spPr bwMode="auto">
            <a:xfrm>
              <a:off x="923108" y="5332656"/>
              <a:ext cx="612072" cy="709971"/>
            </a:xfrm>
            <a:prstGeom prst="flowChartMagneticDisk">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Oval 6"/>
            <p:cNvSpPr/>
            <p:nvPr/>
          </p:nvSpPr>
          <p:spPr bwMode="auto">
            <a:xfrm>
              <a:off x="973721" y="5381590"/>
              <a:ext cx="503525" cy="12985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9" name="TextBox 8"/>
          <p:cNvSpPr txBox="1"/>
          <p:nvPr/>
        </p:nvSpPr>
        <p:spPr>
          <a:xfrm>
            <a:off x="2772623" y="4282559"/>
            <a:ext cx="792525" cy="517065"/>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effectLst/>
                <a:uLnTx/>
                <a:uFillTx/>
                <a:latin typeface="Segoe UI Light"/>
                <a:ea typeface="+mn-ea"/>
                <a:cs typeface="+mn-cs"/>
              </a:rPr>
              <a:t>SIEM</a:t>
            </a:r>
            <a:endParaRPr kumimoji="0" lang="en-US" sz="2400" b="0" i="0" u="none" strike="noStrike" kern="1200" cap="none" spc="0" normalizeH="0" baseline="0" noProof="0" dirty="0">
              <a:ln>
                <a:noFill/>
              </a:ln>
              <a:effectLst/>
              <a:uLnTx/>
              <a:uFillTx/>
              <a:latin typeface="Segoe UI Light"/>
              <a:ea typeface="+mn-ea"/>
              <a:cs typeface="+mn-cs"/>
            </a:endParaRPr>
          </a:p>
        </p:txBody>
      </p:sp>
      <p:grpSp>
        <p:nvGrpSpPr>
          <p:cNvPr id="39" name="Group 38"/>
          <p:cNvGrpSpPr/>
          <p:nvPr/>
        </p:nvGrpSpPr>
        <p:grpSpPr>
          <a:xfrm>
            <a:off x="511201" y="2316972"/>
            <a:ext cx="441710" cy="620572"/>
            <a:chOff x="9722453" y="3347385"/>
            <a:chExt cx="654296" cy="919241"/>
          </a:xfrm>
        </p:grpSpPr>
        <p:sp>
          <p:nvSpPr>
            <p:cNvPr id="40" name="Rectangle 44"/>
            <p:cNvSpPr>
              <a:spLocks noChangeArrowheads="1"/>
            </p:cNvSpPr>
            <p:nvPr/>
          </p:nvSpPr>
          <p:spPr bwMode="auto">
            <a:xfrm>
              <a:off x="9722453" y="3347385"/>
              <a:ext cx="654296" cy="919241"/>
            </a:xfrm>
            <a:prstGeom prst="rect">
              <a:avLst/>
            </a:prstGeom>
            <a:solidFill>
              <a:schemeClr val="accent1"/>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41" name="Rectangle 45"/>
            <p:cNvSpPr>
              <a:spLocks noChangeArrowheads="1"/>
            </p:cNvSpPr>
            <p:nvPr/>
          </p:nvSpPr>
          <p:spPr bwMode="auto">
            <a:xfrm>
              <a:off x="9773137" y="3404981"/>
              <a:ext cx="550623" cy="207348"/>
            </a:xfrm>
            <a:prstGeom prst="rect">
              <a:avLst/>
            </a:prstGeom>
            <a:solidFill>
              <a:srgbClr val="00BCF2"/>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42" name="Rectangle 46"/>
            <p:cNvSpPr>
              <a:spLocks noChangeArrowheads="1"/>
            </p:cNvSpPr>
            <p:nvPr/>
          </p:nvSpPr>
          <p:spPr bwMode="auto">
            <a:xfrm>
              <a:off x="9805392" y="3441843"/>
              <a:ext cx="23038" cy="135929"/>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43" name="Rectangle 47"/>
            <p:cNvSpPr>
              <a:spLocks noChangeArrowheads="1"/>
            </p:cNvSpPr>
            <p:nvPr/>
          </p:nvSpPr>
          <p:spPr bwMode="auto">
            <a:xfrm>
              <a:off x="9864877" y="3441843"/>
              <a:ext cx="23038" cy="135929"/>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44" name="Rectangle 48"/>
            <p:cNvSpPr>
              <a:spLocks noChangeArrowheads="1"/>
            </p:cNvSpPr>
            <p:nvPr/>
          </p:nvSpPr>
          <p:spPr bwMode="auto">
            <a:xfrm>
              <a:off x="9924362" y="3441843"/>
              <a:ext cx="23038" cy="135929"/>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45" name="Oval 52"/>
            <p:cNvSpPr>
              <a:spLocks noChangeArrowheads="1"/>
            </p:cNvSpPr>
            <p:nvPr/>
          </p:nvSpPr>
          <p:spPr bwMode="auto">
            <a:xfrm>
              <a:off x="10206264" y="3483314"/>
              <a:ext cx="50684" cy="50684"/>
            </a:xfrm>
            <a:prstGeom prst="ellipse">
              <a:avLst/>
            </a:prstGeom>
            <a:solidFill>
              <a:schemeClr val="tx2">
                <a:lumMod val="20000"/>
                <a:lumOff val="80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46" name="Rectangle 53"/>
            <p:cNvSpPr>
              <a:spLocks noChangeArrowheads="1"/>
            </p:cNvSpPr>
            <p:nvPr/>
          </p:nvSpPr>
          <p:spPr bwMode="auto">
            <a:xfrm>
              <a:off x="9773137" y="3667622"/>
              <a:ext cx="550623" cy="205044"/>
            </a:xfrm>
            <a:prstGeom prst="rect">
              <a:avLst/>
            </a:prstGeom>
            <a:solidFill>
              <a:srgbClr val="00BCF2"/>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47" name="Rectangle 54"/>
            <p:cNvSpPr>
              <a:spLocks noChangeArrowheads="1"/>
            </p:cNvSpPr>
            <p:nvPr/>
          </p:nvSpPr>
          <p:spPr bwMode="auto">
            <a:xfrm>
              <a:off x="9805392" y="3702178"/>
              <a:ext cx="23038" cy="135929"/>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48" name="Rectangle 55"/>
            <p:cNvSpPr>
              <a:spLocks noChangeArrowheads="1"/>
            </p:cNvSpPr>
            <p:nvPr/>
          </p:nvSpPr>
          <p:spPr bwMode="auto">
            <a:xfrm>
              <a:off x="9864877" y="3702178"/>
              <a:ext cx="23038" cy="135929"/>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49" name="Rectangle 56"/>
            <p:cNvSpPr>
              <a:spLocks noChangeArrowheads="1"/>
            </p:cNvSpPr>
            <p:nvPr/>
          </p:nvSpPr>
          <p:spPr bwMode="auto">
            <a:xfrm>
              <a:off x="9924362" y="3702178"/>
              <a:ext cx="23038" cy="135929"/>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50" name="Oval 60"/>
            <p:cNvSpPr>
              <a:spLocks noChangeArrowheads="1"/>
            </p:cNvSpPr>
            <p:nvPr/>
          </p:nvSpPr>
          <p:spPr bwMode="auto">
            <a:xfrm>
              <a:off x="10206264" y="3743648"/>
              <a:ext cx="50684" cy="52991"/>
            </a:xfrm>
            <a:prstGeom prst="ellipse">
              <a:avLst/>
            </a:prstGeom>
            <a:solidFill>
              <a:schemeClr val="tx2">
                <a:lumMod val="20000"/>
                <a:lumOff val="80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51" name="Rectangle 61"/>
            <p:cNvSpPr>
              <a:spLocks noChangeArrowheads="1"/>
            </p:cNvSpPr>
            <p:nvPr/>
          </p:nvSpPr>
          <p:spPr bwMode="auto">
            <a:xfrm>
              <a:off x="9773137" y="3927954"/>
              <a:ext cx="550623" cy="207348"/>
            </a:xfrm>
            <a:prstGeom prst="rect">
              <a:avLst/>
            </a:prstGeom>
            <a:solidFill>
              <a:srgbClr val="00BCF2"/>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52" name="Rectangle 62"/>
            <p:cNvSpPr>
              <a:spLocks noChangeArrowheads="1"/>
            </p:cNvSpPr>
            <p:nvPr/>
          </p:nvSpPr>
          <p:spPr bwMode="auto">
            <a:xfrm>
              <a:off x="9805392" y="3964811"/>
              <a:ext cx="23038" cy="133623"/>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53" name="Rectangle 63"/>
            <p:cNvSpPr>
              <a:spLocks noChangeArrowheads="1"/>
            </p:cNvSpPr>
            <p:nvPr/>
          </p:nvSpPr>
          <p:spPr bwMode="auto">
            <a:xfrm>
              <a:off x="9864877" y="3964808"/>
              <a:ext cx="23038" cy="133623"/>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54" name="Rectangle 64"/>
            <p:cNvSpPr>
              <a:spLocks noChangeArrowheads="1"/>
            </p:cNvSpPr>
            <p:nvPr/>
          </p:nvSpPr>
          <p:spPr bwMode="auto">
            <a:xfrm>
              <a:off x="9924362" y="3964803"/>
              <a:ext cx="23038" cy="133623"/>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55" name="Oval 68"/>
            <p:cNvSpPr>
              <a:spLocks noChangeArrowheads="1"/>
            </p:cNvSpPr>
            <p:nvPr/>
          </p:nvSpPr>
          <p:spPr bwMode="auto">
            <a:xfrm>
              <a:off x="10206264" y="4006260"/>
              <a:ext cx="50684" cy="50684"/>
            </a:xfrm>
            <a:prstGeom prst="ellipse">
              <a:avLst/>
            </a:prstGeom>
            <a:solidFill>
              <a:schemeClr val="tx2">
                <a:lumMod val="20000"/>
                <a:lumOff val="80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pic>
        <p:nvPicPr>
          <p:cNvPr id="11" name="Picture 10"/>
          <p:cNvPicPr>
            <a:picLocks noChangeAspect="1"/>
          </p:cNvPicPr>
          <p:nvPr/>
        </p:nvPicPr>
        <p:blipFill>
          <a:blip r:embed="rId9"/>
          <a:stretch>
            <a:fillRect/>
          </a:stretch>
        </p:blipFill>
        <p:spPr>
          <a:xfrm>
            <a:off x="986020" y="2229426"/>
            <a:ext cx="1029801" cy="884317"/>
          </a:xfrm>
          <a:prstGeom prst="rect">
            <a:avLst/>
          </a:prstGeom>
        </p:spPr>
      </p:pic>
      <p:grpSp>
        <p:nvGrpSpPr>
          <p:cNvPr id="73" name="Group 72"/>
          <p:cNvGrpSpPr/>
          <p:nvPr/>
        </p:nvGrpSpPr>
        <p:grpSpPr>
          <a:xfrm>
            <a:off x="378234" y="2418854"/>
            <a:ext cx="441710" cy="620572"/>
            <a:chOff x="9722453" y="3347385"/>
            <a:chExt cx="654296" cy="919241"/>
          </a:xfrm>
        </p:grpSpPr>
        <p:sp>
          <p:nvSpPr>
            <p:cNvPr id="74" name="Rectangle 44"/>
            <p:cNvSpPr>
              <a:spLocks noChangeArrowheads="1"/>
            </p:cNvSpPr>
            <p:nvPr/>
          </p:nvSpPr>
          <p:spPr bwMode="auto">
            <a:xfrm>
              <a:off x="9722453" y="3347385"/>
              <a:ext cx="654296" cy="919241"/>
            </a:xfrm>
            <a:prstGeom prst="rect">
              <a:avLst/>
            </a:prstGeom>
            <a:solidFill>
              <a:schemeClr val="accent1"/>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75" name="Rectangle 45"/>
            <p:cNvSpPr>
              <a:spLocks noChangeArrowheads="1"/>
            </p:cNvSpPr>
            <p:nvPr/>
          </p:nvSpPr>
          <p:spPr bwMode="auto">
            <a:xfrm>
              <a:off x="9773137" y="3404981"/>
              <a:ext cx="550623" cy="207348"/>
            </a:xfrm>
            <a:prstGeom prst="rect">
              <a:avLst/>
            </a:prstGeom>
            <a:solidFill>
              <a:srgbClr val="00BCF2"/>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76" name="Rectangle 46"/>
            <p:cNvSpPr>
              <a:spLocks noChangeArrowheads="1"/>
            </p:cNvSpPr>
            <p:nvPr/>
          </p:nvSpPr>
          <p:spPr bwMode="auto">
            <a:xfrm>
              <a:off x="9805392" y="3441843"/>
              <a:ext cx="23038" cy="135929"/>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77" name="Rectangle 47"/>
            <p:cNvSpPr>
              <a:spLocks noChangeArrowheads="1"/>
            </p:cNvSpPr>
            <p:nvPr/>
          </p:nvSpPr>
          <p:spPr bwMode="auto">
            <a:xfrm>
              <a:off x="9864877" y="3441843"/>
              <a:ext cx="23038" cy="135929"/>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78" name="Rectangle 48"/>
            <p:cNvSpPr>
              <a:spLocks noChangeArrowheads="1"/>
            </p:cNvSpPr>
            <p:nvPr/>
          </p:nvSpPr>
          <p:spPr bwMode="auto">
            <a:xfrm>
              <a:off x="9924362" y="3441843"/>
              <a:ext cx="23038" cy="135929"/>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79" name="Oval 52"/>
            <p:cNvSpPr>
              <a:spLocks noChangeArrowheads="1"/>
            </p:cNvSpPr>
            <p:nvPr/>
          </p:nvSpPr>
          <p:spPr bwMode="auto">
            <a:xfrm>
              <a:off x="10206264" y="3483314"/>
              <a:ext cx="50684" cy="50684"/>
            </a:xfrm>
            <a:prstGeom prst="ellipse">
              <a:avLst/>
            </a:prstGeom>
            <a:solidFill>
              <a:schemeClr val="tx2">
                <a:lumMod val="20000"/>
                <a:lumOff val="80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80" name="Rectangle 53"/>
            <p:cNvSpPr>
              <a:spLocks noChangeArrowheads="1"/>
            </p:cNvSpPr>
            <p:nvPr/>
          </p:nvSpPr>
          <p:spPr bwMode="auto">
            <a:xfrm>
              <a:off x="9773137" y="3667622"/>
              <a:ext cx="550623" cy="205044"/>
            </a:xfrm>
            <a:prstGeom prst="rect">
              <a:avLst/>
            </a:prstGeom>
            <a:solidFill>
              <a:srgbClr val="00BCF2"/>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81" name="Rectangle 54"/>
            <p:cNvSpPr>
              <a:spLocks noChangeArrowheads="1"/>
            </p:cNvSpPr>
            <p:nvPr/>
          </p:nvSpPr>
          <p:spPr bwMode="auto">
            <a:xfrm>
              <a:off x="9805392" y="3702178"/>
              <a:ext cx="23038" cy="135929"/>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82" name="Rectangle 55"/>
            <p:cNvSpPr>
              <a:spLocks noChangeArrowheads="1"/>
            </p:cNvSpPr>
            <p:nvPr/>
          </p:nvSpPr>
          <p:spPr bwMode="auto">
            <a:xfrm>
              <a:off x="9864877" y="3702178"/>
              <a:ext cx="23038" cy="135929"/>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83" name="Rectangle 56"/>
            <p:cNvSpPr>
              <a:spLocks noChangeArrowheads="1"/>
            </p:cNvSpPr>
            <p:nvPr/>
          </p:nvSpPr>
          <p:spPr bwMode="auto">
            <a:xfrm>
              <a:off x="9924362" y="3702178"/>
              <a:ext cx="23038" cy="135929"/>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84" name="Oval 60"/>
            <p:cNvSpPr>
              <a:spLocks noChangeArrowheads="1"/>
            </p:cNvSpPr>
            <p:nvPr/>
          </p:nvSpPr>
          <p:spPr bwMode="auto">
            <a:xfrm>
              <a:off x="10206264" y="3743648"/>
              <a:ext cx="50684" cy="52991"/>
            </a:xfrm>
            <a:prstGeom prst="ellipse">
              <a:avLst/>
            </a:prstGeom>
            <a:solidFill>
              <a:schemeClr val="tx2">
                <a:lumMod val="20000"/>
                <a:lumOff val="80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85" name="Rectangle 61"/>
            <p:cNvSpPr>
              <a:spLocks noChangeArrowheads="1"/>
            </p:cNvSpPr>
            <p:nvPr/>
          </p:nvSpPr>
          <p:spPr bwMode="auto">
            <a:xfrm>
              <a:off x="9773137" y="3927954"/>
              <a:ext cx="550623" cy="207348"/>
            </a:xfrm>
            <a:prstGeom prst="rect">
              <a:avLst/>
            </a:prstGeom>
            <a:solidFill>
              <a:srgbClr val="00BCF2"/>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86" name="Rectangle 62"/>
            <p:cNvSpPr>
              <a:spLocks noChangeArrowheads="1"/>
            </p:cNvSpPr>
            <p:nvPr/>
          </p:nvSpPr>
          <p:spPr bwMode="auto">
            <a:xfrm>
              <a:off x="9805392" y="3964811"/>
              <a:ext cx="23038" cy="133623"/>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87" name="Rectangle 63"/>
            <p:cNvSpPr>
              <a:spLocks noChangeArrowheads="1"/>
            </p:cNvSpPr>
            <p:nvPr/>
          </p:nvSpPr>
          <p:spPr bwMode="auto">
            <a:xfrm>
              <a:off x="9864877" y="3964808"/>
              <a:ext cx="23038" cy="133623"/>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88" name="Rectangle 64"/>
            <p:cNvSpPr>
              <a:spLocks noChangeArrowheads="1"/>
            </p:cNvSpPr>
            <p:nvPr/>
          </p:nvSpPr>
          <p:spPr bwMode="auto">
            <a:xfrm>
              <a:off x="9924362" y="3964803"/>
              <a:ext cx="23038" cy="133623"/>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89" name="Oval 68"/>
            <p:cNvSpPr>
              <a:spLocks noChangeArrowheads="1"/>
            </p:cNvSpPr>
            <p:nvPr/>
          </p:nvSpPr>
          <p:spPr bwMode="auto">
            <a:xfrm>
              <a:off x="10206264" y="4006260"/>
              <a:ext cx="50684" cy="50684"/>
            </a:xfrm>
            <a:prstGeom prst="ellipse">
              <a:avLst/>
            </a:prstGeom>
            <a:solidFill>
              <a:schemeClr val="tx2">
                <a:lumMod val="20000"/>
                <a:lumOff val="80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sp>
        <p:nvSpPr>
          <p:cNvPr id="2" name="TextBox 1"/>
          <p:cNvSpPr txBox="1"/>
          <p:nvPr/>
        </p:nvSpPr>
        <p:spPr>
          <a:xfrm>
            <a:off x="3360545" y="4282669"/>
            <a:ext cx="1733873" cy="517065"/>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Light"/>
                <a:ea typeface="+mn-ea"/>
                <a:cs typeface="+mn-cs"/>
              </a:rPr>
              <a:t>Active Directory</a:t>
            </a:r>
          </a:p>
        </p:txBody>
      </p:sp>
      <p:sp>
        <p:nvSpPr>
          <p:cNvPr id="12" name="TextBox 1"/>
          <p:cNvSpPr txBox="1"/>
          <p:nvPr/>
        </p:nvSpPr>
        <p:spPr>
          <a:xfrm>
            <a:off x="3360545" y="4282669"/>
            <a:ext cx="1733873" cy="517065"/>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effectLst/>
                <a:uLnTx/>
                <a:uFillTx/>
                <a:latin typeface="Segoe UI Light"/>
                <a:ea typeface="+mn-ea"/>
                <a:cs typeface="+mn-cs"/>
              </a:rPr>
              <a:t>Active Directory</a:t>
            </a:r>
          </a:p>
        </p:txBody>
      </p:sp>
      <p:sp>
        <p:nvSpPr>
          <p:cNvPr id="91" name="Freeform 90"/>
          <p:cNvSpPr>
            <a:spLocks noEditPoints="1"/>
          </p:cNvSpPr>
          <p:nvPr/>
        </p:nvSpPr>
        <p:spPr bwMode="black">
          <a:xfrm>
            <a:off x="180245" y="6244556"/>
            <a:ext cx="407744" cy="565581"/>
          </a:xfrm>
          <a:custGeom>
            <a:avLst/>
            <a:gdLst>
              <a:gd name="T0" fmla="*/ 221 w 288"/>
              <a:gd name="T1" fmla="*/ 373 h 399"/>
              <a:gd name="T2" fmla="*/ 194 w 288"/>
              <a:gd name="T3" fmla="*/ 350 h 399"/>
              <a:gd name="T4" fmla="*/ 137 w 288"/>
              <a:gd name="T5" fmla="*/ 150 h 399"/>
              <a:gd name="T6" fmla="*/ 165 w 288"/>
              <a:gd name="T7" fmla="*/ 398 h 399"/>
              <a:gd name="T8" fmla="*/ 94 w 288"/>
              <a:gd name="T9" fmla="*/ 325 h 399"/>
              <a:gd name="T10" fmla="*/ 192 w 288"/>
              <a:gd name="T11" fmla="*/ 269 h 399"/>
              <a:gd name="T12" fmla="*/ 223 w 288"/>
              <a:gd name="T13" fmla="*/ 371 h 399"/>
              <a:gd name="T14" fmla="*/ 135 w 288"/>
              <a:gd name="T15" fmla="*/ 170 h 399"/>
              <a:gd name="T16" fmla="*/ 179 w 288"/>
              <a:gd name="T17" fmla="*/ 395 h 399"/>
              <a:gd name="T18" fmla="*/ 135 w 288"/>
              <a:gd name="T19" fmla="*/ 324 h 399"/>
              <a:gd name="T20" fmla="*/ 154 w 288"/>
              <a:gd name="T21" fmla="*/ 308 h 399"/>
              <a:gd name="T22" fmla="*/ 208 w 288"/>
              <a:gd name="T23" fmla="*/ 382 h 399"/>
              <a:gd name="T24" fmla="*/ 85 w 288"/>
              <a:gd name="T25" fmla="*/ 380 h 399"/>
              <a:gd name="T26" fmla="*/ 143 w 288"/>
              <a:gd name="T27" fmla="*/ 82 h 399"/>
              <a:gd name="T28" fmla="*/ 228 w 288"/>
              <a:gd name="T29" fmla="*/ 288 h 399"/>
              <a:gd name="T30" fmla="*/ 253 w 288"/>
              <a:gd name="T31" fmla="*/ 340 h 399"/>
              <a:gd name="T32" fmla="*/ 247 w 288"/>
              <a:gd name="T33" fmla="*/ 233 h 399"/>
              <a:gd name="T34" fmla="*/ 20 w 288"/>
              <a:gd name="T35" fmla="*/ 263 h 399"/>
              <a:gd name="T36" fmla="*/ 85 w 288"/>
              <a:gd name="T37" fmla="*/ 380 h 399"/>
              <a:gd name="T38" fmla="*/ 219 w 288"/>
              <a:gd name="T39" fmla="*/ 242 h 399"/>
              <a:gd name="T40" fmla="*/ 56 w 288"/>
              <a:gd name="T41" fmla="*/ 305 h 399"/>
              <a:gd name="T42" fmla="*/ 129 w 288"/>
              <a:gd name="T43" fmla="*/ 397 h 399"/>
              <a:gd name="T44" fmla="*/ 137 w 288"/>
              <a:gd name="T45" fmla="*/ 115 h 399"/>
              <a:gd name="T46" fmla="*/ 210 w 288"/>
              <a:gd name="T47" fmla="*/ 334 h 399"/>
              <a:gd name="T48" fmla="*/ 239 w 288"/>
              <a:gd name="T49" fmla="*/ 357 h 399"/>
              <a:gd name="T50" fmla="*/ 0 w 288"/>
              <a:gd name="T51" fmla="*/ 202 h 399"/>
              <a:gd name="T52" fmla="*/ 144 w 288"/>
              <a:gd name="T53" fmla="*/ 51 h 399"/>
              <a:gd name="T54" fmla="*/ 252 w 288"/>
              <a:gd name="T55" fmla="*/ 298 h 399"/>
              <a:gd name="T56" fmla="*/ 266 w 288"/>
              <a:gd name="T57" fmla="*/ 320 h 399"/>
              <a:gd name="T58" fmla="*/ 277 w 288"/>
              <a:gd name="T59" fmla="*/ 221 h 399"/>
              <a:gd name="T60" fmla="*/ 3 w 288"/>
              <a:gd name="T61" fmla="*/ 162 h 399"/>
              <a:gd name="T62" fmla="*/ 0 w 288"/>
              <a:gd name="T63" fmla="*/ 202 h 399"/>
              <a:gd name="T64" fmla="*/ 145 w 288"/>
              <a:gd name="T65" fmla="*/ 0 h 399"/>
              <a:gd name="T66" fmla="*/ 144 w 288"/>
              <a:gd name="T67" fmla="*/ 18 h 399"/>
              <a:gd name="T68" fmla="*/ 142 w 288"/>
              <a:gd name="T69" fmla="*/ 308 h 399"/>
              <a:gd name="T70" fmla="*/ 137 w 288"/>
              <a:gd name="T71" fmla="*/ 201 h 399"/>
              <a:gd name="T72" fmla="*/ 130 w 288"/>
              <a:gd name="T73" fmla="*/ 208 h 399"/>
              <a:gd name="T74" fmla="*/ 142 w 288"/>
              <a:gd name="T75" fmla="*/ 30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 h="399">
                <a:moveTo>
                  <a:pt x="223" y="371"/>
                </a:moveTo>
                <a:cubicBezTo>
                  <a:pt x="221" y="373"/>
                  <a:pt x="221" y="373"/>
                  <a:pt x="221" y="373"/>
                </a:cubicBezTo>
                <a:cubicBezTo>
                  <a:pt x="220" y="374"/>
                  <a:pt x="218" y="375"/>
                  <a:pt x="217" y="376"/>
                </a:cubicBezTo>
                <a:cubicBezTo>
                  <a:pt x="215" y="374"/>
                  <a:pt x="205" y="366"/>
                  <a:pt x="194" y="350"/>
                </a:cubicBezTo>
                <a:cubicBezTo>
                  <a:pt x="181" y="332"/>
                  <a:pt x="177" y="299"/>
                  <a:pt x="180" y="268"/>
                </a:cubicBezTo>
                <a:cubicBezTo>
                  <a:pt x="186" y="212"/>
                  <a:pt x="180" y="148"/>
                  <a:pt x="137" y="150"/>
                </a:cubicBezTo>
                <a:cubicBezTo>
                  <a:pt x="90" y="152"/>
                  <a:pt x="69" y="245"/>
                  <a:pt x="106" y="319"/>
                </a:cubicBezTo>
                <a:cubicBezTo>
                  <a:pt x="125" y="357"/>
                  <a:pt x="150" y="384"/>
                  <a:pt x="165" y="398"/>
                </a:cubicBezTo>
                <a:cubicBezTo>
                  <a:pt x="161" y="398"/>
                  <a:pt x="157" y="399"/>
                  <a:pt x="153" y="399"/>
                </a:cubicBezTo>
                <a:cubicBezTo>
                  <a:pt x="137" y="384"/>
                  <a:pt x="115" y="364"/>
                  <a:pt x="94" y="325"/>
                </a:cubicBezTo>
                <a:cubicBezTo>
                  <a:pt x="46" y="236"/>
                  <a:pt x="82" y="134"/>
                  <a:pt x="137" y="134"/>
                </a:cubicBezTo>
                <a:cubicBezTo>
                  <a:pt x="195" y="134"/>
                  <a:pt x="201" y="201"/>
                  <a:pt x="192" y="269"/>
                </a:cubicBezTo>
                <a:cubicBezTo>
                  <a:pt x="188" y="301"/>
                  <a:pt x="191" y="329"/>
                  <a:pt x="202" y="346"/>
                </a:cubicBezTo>
                <a:cubicBezTo>
                  <a:pt x="213" y="363"/>
                  <a:pt x="224" y="370"/>
                  <a:pt x="223" y="371"/>
                </a:cubicBezTo>
                <a:close/>
                <a:moveTo>
                  <a:pt x="166" y="306"/>
                </a:moveTo>
                <a:cubicBezTo>
                  <a:pt x="163" y="275"/>
                  <a:pt x="185" y="172"/>
                  <a:pt x="135" y="170"/>
                </a:cubicBezTo>
                <a:cubicBezTo>
                  <a:pt x="104" y="169"/>
                  <a:pt x="77" y="248"/>
                  <a:pt x="125" y="329"/>
                </a:cubicBezTo>
                <a:cubicBezTo>
                  <a:pt x="143" y="361"/>
                  <a:pt x="166" y="383"/>
                  <a:pt x="179" y="395"/>
                </a:cubicBezTo>
                <a:cubicBezTo>
                  <a:pt x="182" y="394"/>
                  <a:pt x="185" y="393"/>
                  <a:pt x="188" y="392"/>
                </a:cubicBezTo>
                <a:cubicBezTo>
                  <a:pt x="177" y="381"/>
                  <a:pt x="153" y="358"/>
                  <a:pt x="135" y="324"/>
                </a:cubicBezTo>
                <a:cubicBezTo>
                  <a:pt x="101" y="266"/>
                  <a:pt x="110" y="186"/>
                  <a:pt x="135" y="186"/>
                </a:cubicBezTo>
                <a:cubicBezTo>
                  <a:pt x="168" y="186"/>
                  <a:pt x="149" y="268"/>
                  <a:pt x="154" y="308"/>
                </a:cubicBezTo>
                <a:cubicBezTo>
                  <a:pt x="160" y="352"/>
                  <a:pt x="187" y="377"/>
                  <a:pt x="200" y="386"/>
                </a:cubicBezTo>
                <a:cubicBezTo>
                  <a:pt x="203" y="385"/>
                  <a:pt x="205" y="384"/>
                  <a:pt x="208" y="382"/>
                </a:cubicBezTo>
                <a:cubicBezTo>
                  <a:pt x="199" y="375"/>
                  <a:pt x="170" y="350"/>
                  <a:pt x="166" y="306"/>
                </a:cubicBezTo>
                <a:close/>
                <a:moveTo>
                  <a:pt x="85" y="380"/>
                </a:moveTo>
                <a:cubicBezTo>
                  <a:pt x="65" y="357"/>
                  <a:pt x="36" y="313"/>
                  <a:pt x="31" y="261"/>
                </a:cubicBezTo>
                <a:cubicBezTo>
                  <a:pt x="25" y="164"/>
                  <a:pt x="66" y="82"/>
                  <a:pt x="143" y="82"/>
                </a:cubicBezTo>
                <a:cubicBezTo>
                  <a:pt x="213" y="82"/>
                  <a:pt x="241" y="157"/>
                  <a:pt x="235" y="231"/>
                </a:cubicBezTo>
                <a:cubicBezTo>
                  <a:pt x="234" y="251"/>
                  <a:pt x="228" y="269"/>
                  <a:pt x="228" y="288"/>
                </a:cubicBezTo>
                <a:cubicBezTo>
                  <a:pt x="227" y="320"/>
                  <a:pt x="236" y="334"/>
                  <a:pt x="248" y="347"/>
                </a:cubicBezTo>
                <a:cubicBezTo>
                  <a:pt x="250" y="345"/>
                  <a:pt x="251" y="343"/>
                  <a:pt x="253" y="340"/>
                </a:cubicBezTo>
                <a:cubicBezTo>
                  <a:pt x="246" y="330"/>
                  <a:pt x="237" y="313"/>
                  <a:pt x="238" y="289"/>
                </a:cubicBezTo>
                <a:cubicBezTo>
                  <a:pt x="239" y="273"/>
                  <a:pt x="243" y="254"/>
                  <a:pt x="247" y="233"/>
                </a:cubicBezTo>
                <a:cubicBezTo>
                  <a:pt x="257" y="169"/>
                  <a:pt x="233" y="66"/>
                  <a:pt x="143" y="65"/>
                </a:cubicBezTo>
                <a:cubicBezTo>
                  <a:pt x="77" y="64"/>
                  <a:pt x="7" y="129"/>
                  <a:pt x="20" y="263"/>
                </a:cubicBezTo>
                <a:cubicBezTo>
                  <a:pt x="24" y="299"/>
                  <a:pt x="39" y="330"/>
                  <a:pt x="54" y="354"/>
                </a:cubicBezTo>
                <a:cubicBezTo>
                  <a:pt x="64" y="365"/>
                  <a:pt x="74" y="373"/>
                  <a:pt x="85" y="380"/>
                </a:cubicBezTo>
                <a:close/>
                <a:moveTo>
                  <a:pt x="219" y="331"/>
                </a:moveTo>
                <a:cubicBezTo>
                  <a:pt x="211" y="309"/>
                  <a:pt x="212" y="277"/>
                  <a:pt x="219" y="242"/>
                </a:cubicBezTo>
                <a:cubicBezTo>
                  <a:pt x="228" y="183"/>
                  <a:pt x="216" y="99"/>
                  <a:pt x="137" y="99"/>
                </a:cubicBezTo>
                <a:cubicBezTo>
                  <a:pt x="73" y="99"/>
                  <a:pt x="16" y="198"/>
                  <a:pt x="56" y="305"/>
                </a:cubicBezTo>
                <a:cubicBezTo>
                  <a:pt x="72" y="346"/>
                  <a:pt x="96" y="376"/>
                  <a:pt x="113" y="393"/>
                </a:cubicBezTo>
                <a:cubicBezTo>
                  <a:pt x="118" y="395"/>
                  <a:pt x="123" y="396"/>
                  <a:pt x="129" y="397"/>
                </a:cubicBezTo>
                <a:cubicBezTo>
                  <a:pt x="113" y="382"/>
                  <a:pt x="84" y="348"/>
                  <a:pt x="67" y="300"/>
                </a:cubicBezTo>
                <a:cubicBezTo>
                  <a:pt x="37" y="213"/>
                  <a:pt x="79" y="116"/>
                  <a:pt x="137" y="115"/>
                </a:cubicBezTo>
                <a:cubicBezTo>
                  <a:pt x="189" y="114"/>
                  <a:pt x="216" y="168"/>
                  <a:pt x="208" y="239"/>
                </a:cubicBezTo>
                <a:cubicBezTo>
                  <a:pt x="201" y="274"/>
                  <a:pt x="200" y="310"/>
                  <a:pt x="210" y="334"/>
                </a:cubicBezTo>
                <a:cubicBezTo>
                  <a:pt x="217" y="351"/>
                  <a:pt x="228" y="359"/>
                  <a:pt x="233" y="363"/>
                </a:cubicBezTo>
                <a:cubicBezTo>
                  <a:pt x="235" y="361"/>
                  <a:pt x="237" y="359"/>
                  <a:pt x="239" y="357"/>
                </a:cubicBezTo>
                <a:cubicBezTo>
                  <a:pt x="235" y="354"/>
                  <a:pt x="225" y="347"/>
                  <a:pt x="219" y="331"/>
                </a:cubicBezTo>
                <a:close/>
                <a:moveTo>
                  <a:pt x="0" y="202"/>
                </a:moveTo>
                <a:cubicBezTo>
                  <a:pt x="0" y="217"/>
                  <a:pt x="1" y="231"/>
                  <a:pt x="4" y="245"/>
                </a:cubicBezTo>
                <a:cubicBezTo>
                  <a:pt x="6" y="146"/>
                  <a:pt x="40" y="49"/>
                  <a:pt x="144" y="51"/>
                </a:cubicBezTo>
                <a:cubicBezTo>
                  <a:pt x="230" y="51"/>
                  <a:pt x="271" y="143"/>
                  <a:pt x="262" y="219"/>
                </a:cubicBezTo>
                <a:cubicBezTo>
                  <a:pt x="259" y="248"/>
                  <a:pt x="252" y="276"/>
                  <a:pt x="252" y="298"/>
                </a:cubicBezTo>
                <a:cubicBezTo>
                  <a:pt x="252" y="315"/>
                  <a:pt x="258" y="326"/>
                  <a:pt x="260" y="330"/>
                </a:cubicBezTo>
                <a:cubicBezTo>
                  <a:pt x="262" y="327"/>
                  <a:pt x="264" y="323"/>
                  <a:pt x="266" y="320"/>
                </a:cubicBezTo>
                <a:cubicBezTo>
                  <a:pt x="263" y="314"/>
                  <a:pt x="261" y="308"/>
                  <a:pt x="262" y="298"/>
                </a:cubicBezTo>
                <a:cubicBezTo>
                  <a:pt x="262" y="279"/>
                  <a:pt x="272" y="252"/>
                  <a:pt x="277" y="221"/>
                </a:cubicBezTo>
                <a:cubicBezTo>
                  <a:pt x="288" y="144"/>
                  <a:pt x="247" y="31"/>
                  <a:pt x="144" y="31"/>
                </a:cubicBezTo>
                <a:cubicBezTo>
                  <a:pt x="62" y="32"/>
                  <a:pt x="18" y="92"/>
                  <a:pt x="3" y="162"/>
                </a:cubicBezTo>
                <a:cubicBezTo>
                  <a:pt x="1" y="175"/>
                  <a:pt x="0" y="188"/>
                  <a:pt x="0" y="201"/>
                </a:cubicBezTo>
                <a:cubicBezTo>
                  <a:pt x="0" y="201"/>
                  <a:pt x="0" y="202"/>
                  <a:pt x="0" y="202"/>
                </a:cubicBezTo>
                <a:close/>
                <a:moveTo>
                  <a:pt x="262" y="75"/>
                </a:moveTo>
                <a:cubicBezTo>
                  <a:pt x="244" y="44"/>
                  <a:pt x="206" y="0"/>
                  <a:pt x="145" y="0"/>
                </a:cubicBezTo>
                <a:cubicBezTo>
                  <a:pt x="108" y="0"/>
                  <a:pt x="80" y="18"/>
                  <a:pt x="58" y="40"/>
                </a:cubicBezTo>
                <a:cubicBezTo>
                  <a:pt x="60" y="39"/>
                  <a:pt x="91" y="18"/>
                  <a:pt x="144" y="18"/>
                </a:cubicBezTo>
                <a:cubicBezTo>
                  <a:pt x="220" y="18"/>
                  <a:pt x="262" y="75"/>
                  <a:pt x="262" y="75"/>
                </a:cubicBezTo>
                <a:close/>
                <a:moveTo>
                  <a:pt x="142" y="308"/>
                </a:moveTo>
                <a:cubicBezTo>
                  <a:pt x="140" y="294"/>
                  <a:pt x="141" y="277"/>
                  <a:pt x="142" y="260"/>
                </a:cubicBezTo>
                <a:cubicBezTo>
                  <a:pt x="143" y="238"/>
                  <a:pt x="144" y="209"/>
                  <a:pt x="137" y="201"/>
                </a:cubicBezTo>
                <a:cubicBezTo>
                  <a:pt x="137" y="201"/>
                  <a:pt x="137" y="201"/>
                  <a:pt x="135" y="201"/>
                </a:cubicBezTo>
                <a:cubicBezTo>
                  <a:pt x="135" y="201"/>
                  <a:pt x="132" y="202"/>
                  <a:pt x="130" y="208"/>
                </a:cubicBezTo>
                <a:cubicBezTo>
                  <a:pt x="122" y="227"/>
                  <a:pt x="122" y="271"/>
                  <a:pt x="141" y="308"/>
                </a:cubicBezTo>
                <a:cubicBezTo>
                  <a:pt x="141" y="309"/>
                  <a:pt x="142" y="309"/>
                  <a:pt x="142" y="308"/>
                </a:cubicBezTo>
                <a:close/>
              </a:path>
            </a:pathLst>
          </a:custGeom>
          <a:solidFill>
            <a:srgbClr val="000000"/>
          </a:solidFill>
          <a:ln>
            <a:noFill/>
          </a:ln>
          <a:extLst/>
        </p:spPr>
        <p:txBody>
          <a:bodyPr/>
          <a:lstStyle/>
          <a:p>
            <a:pPr marL="0" marR="0" lvl="0" indent="0" defTabSz="932509"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505050"/>
              </a:solidFill>
              <a:effectLst/>
              <a:uLnTx/>
              <a:uFillTx/>
              <a:ea typeface="ＭＳ Ｐゴシック" charset="0"/>
            </a:endParaRPr>
          </a:p>
        </p:txBody>
      </p:sp>
    </p:spTree>
    <p:extLst>
      <p:ext uri="{BB962C8B-B14F-4D97-AF65-F5344CB8AC3E}">
        <p14:creationId xmlns:p14="http://schemas.microsoft.com/office/powerpoint/2010/main" val="40790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1_Windows 10 Brand Template 16x9">
  <a:themeElements>
    <a:clrScheme name="Windows 10">
      <a:dk1>
        <a:srgbClr val="505050"/>
      </a:dk1>
      <a:lt1>
        <a:srgbClr val="FFFFFF"/>
      </a:lt1>
      <a:dk2>
        <a:srgbClr val="0078D7"/>
      </a:dk2>
      <a:lt2>
        <a:srgbClr val="EAEAEA"/>
      </a:lt2>
      <a:accent1>
        <a:srgbClr val="0078D7"/>
      </a:accent1>
      <a:accent2>
        <a:srgbClr val="002050"/>
      </a:accent2>
      <a:accent3>
        <a:srgbClr val="008272"/>
      </a:accent3>
      <a:accent4>
        <a:srgbClr val="107C10"/>
      </a:accent4>
      <a:accent5>
        <a:srgbClr val="092D91"/>
      </a:accent5>
      <a:accent6>
        <a:srgbClr val="B4009E"/>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FD425C35-B058-4CFD-9184-11AE0751879F}" vid="{C12E7965-FA63-4980-B27D-8E088AD585E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x006c_x54 xmlns="29e3d480-733e-44d5-a6f7-9ba0f34f3326">https://corecsp.sharepoint.com/_layouts/15/guestaccess.aspx?guestaccesstoken=jxWPHGOYafIXaRULCc99%2fcydauGDVipeAlvgPEv%2fzRQ%3d&amp;docid=0ea365160e6c44a419cf0587acb1aa1f4</_x006c_x54>
    <Level_x0020_2 xmlns="29e3d480-733e-44d5-a6f7-9ba0f34f3326">Enterprise Mobility Suite</Level_x0020_2>
    <Level_x0020_3 xmlns="29e3d480-733e-44d5-a6f7-9ba0f34f3326">How to Get Started</Level_x0020_3>
    <_x0071_b98 xmlns="29e3d480-733e-44d5-a6f7-9ba0f34f3326">EMS Solution Overview</_x0071_b98>
    <Page xmlns="29e3d480-733e-44d5-a6f7-9ba0f34f3326">Elevate</Page>
    <Tab_x0020_Section xmlns="29e3d480-733e-44d5-a6f7-9ba0f34f3326">Product Knowledge</Tab_x0020_Section>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D91B42AD9A20A49A979483C958982FA" ma:contentTypeVersion="11" ma:contentTypeDescription="Create a new document." ma:contentTypeScope="" ma:versionID="3845ac6cc033c115561b295ba7c8b8e7">
  <xsd:schema xmlns:xsd="http://www.w3.org/2001/XMLSchema" xmlns:xs="http://www.w3.org/2001/XMLSchema" xmlns:p="http://schemas.microsoft.com/office/2006/metadata/properties" xmlns:ns2="641614ef-a29a-40a6-9b4f-3d8bfb729c43" xmlns:ns3="29e3d480-733e-44d5-a6f7-9ba0f34f3326" targetNamespace="http://schemas.microsoft.com/office/2006/metadata/properties" ma:root="true" ma:fieldsID="c4e360371a409cc68a5259f84dd76649" ns2:_="" ns3:_="">
    <xsd:import namespace="641614ef-a29a-40a6-9b4f-3d8bfb729c43"/>
    <xsd:import namespace="29e3d480-733e-44d5-a6f7-9ba0f34f3326"/>
    <xsd:element name="properties">
      <xsd:complexType>
        <xsd:sequence>
          <xsd:element name="documentManagement">
            <xsd:complexType>
              <xsd:all>
                <xsd:element ref="ns2:SharedWithUsers" minOccurs="0"/>
                <xsd:element ref="ns2:SharedWithDetails" minOccurs="0"/>
                <xsd:element ref="ns3:Page"/>
                <xsd:element ref="ns3:Tab_x0020_Section"/>
                <xsd:element ref="ns3:Level_x0020_2"/>
                <xsd:element ref="ns3:Level_x0020_3"/>
                <xsd:element ref="ns3:_x0071_b98" minOccurs="0"/>
                <xsd:element ref="ns3:_x006c_x54" minOccurs="0"/>
                <xsd:element ref="ns2:LastSharedByUser" minOccurs="0"/>
                <xsd:element ref="ns2: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1614ef-a29a-40a6-9b4f-3d8bfb729c4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6" nillable="true" ma:displayName="Last Shared By User" ma:description="" ma:internalName="LastSharedByUser" ma:readOnly="true">
      <xsd:simpleType>
        <xsd:restriction base="dms:Note">
          <xsd:maxLength value="255"/>
        </xsd:restriction>
      </xsd:simpleType>
    </xsd:element>
    <xsd:element name="LastSharedByTime" ma:index="17"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9e3d480-733e-44d5-a6f7-9ba0f34f3326" elementFormDefault="qualified">
    <xsd:import namespace="http://schemas.microsoft.com/office/2006/documentManagement/types"/>
    <xsd:import namespace="http://schemas.microsoft.com/office/infopath/2007/PartnerControls"/>
    <xsd:element name="Page" ma:index="10" ma:displayName="Page" ma:default="Elevate" ma:description="Which page will this document appear on" ma:format="RadioButtons" ma:internalName="Page">
      <xsd:simpleType>
        <xsd:restriction base="dms:Choice">
          <xsd:enumeration value="Elevate"/>
          <xsd:enumeration value="Engage"/>
          <xsd:enumeration value="Enroll"/>
        </xsd:restriction>
      </xsd:simpleType>
    </xsd:element>
    <xsd:element name="Tab_x0020_Section" ma:index="11" ma:displayName="Section" ma:default="Product Knowledge" ma:description="Subcategory for top level sections of each page" ma:format="RadioButtons" ma:internalName="Tab_x0020_Section">
      <xsd:simpleType>
        <xsd:restriction base="dms:Choice">
          <xsd:enumeration value="Product Knowledge"/>
          <xsd:enumeration value="Business Foundation"/>
          <xsd:enumeration value="Technical Foundation"/>
          <xsd:enumeration value="Profitability Roadmaps"/>
          <xsd:enumeration value="Marketing Campaigns"/>
          <xsd:enumeration value="Sales Tools"/>
          <xsd:enumeration value="Learn More About CSP"/>
        </xsd:restriction>
      </xsd:simpleType>
    </xsd:element>
    <xsd:element name="Level_x0020_2" ma:index="12" ma:displayName="Level 1" ma:default="Azure" ma:description="Subcategories for tabs" ma:format="RadioButtons" ma:internalName="Level_x0020_2">
      <xsd:simpleType>
        <xsd:restriction base="dms:Choice">
          <xsd:enumeration value="Azure"/>
          <xsd:enumeration value="Enterprise Mobility Suite"/>
          <xsd:enumeration value="Dynamics CRM Online"/>
          <xsd:enumeration value="Intune"/>
          <xsd:enumeration value="Office 365"/>
          <xsd:enumeration value="How to Build a Cloud Business Model"/>
          <xsd:enumeration value="How to Differentiate Your Business"/>
          <xsd:enumeration value="How to Transform Your Business"/>
          <xsd:enumeration value="How to Build a Cloud Financial Model"/>
          <xsd:enumeration value="How to Drive Profits"/>
          <xsd:enumeration value="Code and APIs"/>
          <xsd:enumeration value="How to Implement"/>
          <xsd:enumeration value="Power BI"/>
          <xsd:enumeration value="Windows 10 Enterprise E3"/>
          <xsd:enumeration value="NONE"/>
        </xsd:restriction>
      </xsd:simpleType>
    </xsd:element>
    <xsd:element name="Level_x0020_3" ma:index="13" ma:displayName="Level 2" ma:default="How to Get Started" ma:description="Subcategory for topics under each tab section" ma:format="RadioButtons" ma:internalName="Level_x0020_3">
      <xsd:simpleType>
        <xsd:restriction base="dms:Choice">
          <xsd:enumeration value="How to Get Started"/>
          <xsd:enumeration value="How to Make Money"/>
          <xsd:enumeration value="How to Implement"/>
          <xsd:enumeration value="How to Sell"/>
          <xsd:enumeration value="Cloud Transformation Series"/>
          <xsd:enumeration value="Business Continuity and Disaster Recovery"/>
          <xsd:enumeration value="Dev Ops"/>
          <xsd:enumeration value="Infrastructure-as-a-Service"/>
          <xsd:enumeration value="Enterprise Mobility Management"/>
          <xsd:enumeration value="NONE"/>
        </xsd:restriction>
      </xsd:simpleType>
    </xsd:element>
    <xsd:element name="_x0071_b98" ma:index="14" nillable="true" ma:displayName="Filename" ma:internalName="_x0071_b98">
      <xsd:simpleType>
        <xsd:restriction base="dms:Text"/>
      </xsd:simpleType>
    </xsd:element>
    <xsd:element name="_x006c_x54" ma:index="15" nillable="true" ma:displayName="URL" ma:internalName="_x006c_x54">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0F73C12-12C9-45B2-824D-DDB20F857B7E}"/>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STB_Template_16-9_Sept2013_v12</Template>
  <TotalTime>10570</TotalTime>
  <Words>9636</Words>
  <Application>Microsoft Office PowerPoint</Application>
  <PresentationFormat>Custom</PresentationFormat>
  <Paragraphs>1083</Paragraphs>
  <Slides>50</Slides>
  <Notes>39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50</vt:i4>
      </vt:variant>
    </vt:vector>
  </HeadingPairs>
  <TitlesOfParts>
    <vt:vector size="62" baseType="lpstr">
      <vt:lpstr>ＭＳ Ｐゴシック</vt:lpstr>
      <vt:lpstr>Arial</vt:lpstr>
      <vt:lpstr>Calibri</vt:lpstr>
      <vt:lpstr>Consolas</vt:lpstr>
      <vt:lpstr>Segoe UI</vt:lpstr>
      <vt:lpstr>Segoe UI Black</vt:lpstr>
      <vt:lpstr>Segoe UI Light</vt:lpstr>
      <vt:lpstr>Segoe UI Semibold</vt:lpstr>
      <vt:lpstr>Symbol</vt:lpstr>
      <vt:lpstr>Times New Roman</vt:lpstr>
      <vt:lpstr>Wingdings</vt:lpstr>
      <vt:lpstr>1_Windows 10 Brand Template 16x9</vt:lpstr>
      <vt:lpstr>Enterprise Mobility Suite Overview</vt:lpstr>
      <vt:lpstr>PowerPoint Presentation</vt:lpstr>
      <vt:lpstr>What's Driving Change?</vt:lpstr>
      <vt:lpstr>Enterprise Mobility Suite</vt:lpstr>
      <vt:lpstr>Microsoft’s Enterprise Mobility Solution</vt:lpstr>
      <vt:lpstr>The current identity reality…</vt:lpstr>
      <vt:lpstr>Integrated Identity as the control plane</vt:lpstr>
      <vt:lpstr>PowerPoint Presentation</vt:lpstr>
      <vt:lpstr>PowerPoint Presentation</vt:lpstr>
      <vt:lpstr>Manage your external identities</vt:lpstr>
      <vt:lpstr>It Protects Office Better – Managed Mobile Productivity </vt:lpstr>
      <vt:lpstr>Managed email and productivity</vt:lpstr>
      <vt:lpstr>Conditional access</vt:lpstr>
      <vt:lpstr>Mobile application management</vt:lpstr>
      <vt:lpstr>Mobile application management</vt:lpstr>
      <vt:lpstr>PowerPoint Presentation</vt:lpstr>
      <vt:lpstr>It’s Comprehensive - Cross Platform</vt:lpstr>
      <vt:lpstr>PowerPoint Presentation</vt:lpstr>
      <vt:lpstr>It Just Works - Flexible Architecture Matters</vt:lpstr>
      <vt:lpstr>PowerPoint Presentation</vt:lpstr>
      <vt:lpstr>PowerPoint Presentation</vt:lpstr>
      <vt:lpstr>PowerPoint Presentation</vt:lpstr>
      <vt:lpstr>EMS benefits for Windows </vt:lpstr>
      <vt:lpstr>PowerPoint Presentation</vt:lpstr>
      <vt:lpstr>Microsoft | Your Mobile-First Partner</vt:lpstr>
      <vt:lpstr>Partner Opportunities</vt:lpstr>
      <vt:lpstr>Technical and GTM Guidance available</vt:lpstr>
      <vt:lpstr>GTM collateral </vt:lpstr>
      <vt:lpstr>Demo of Azure GTM Site</vt:lpstr>
      <vt:lpstr>PowerPoint Presentation</vt:lpstr>
      <vt:lpstr>PowerPoint Presentation</vt:lpstr>
      <vt:lpstr>PowerPoint Presentation</vt:lpstr>
      <vt:lpstr>PowerPoint Presentation</vt:lpstr>
      <vt:lpstr>Grow your Business</vt:lpstr>
      <vt:lpstr>Partner Success Stories</vt:lpstr>
      <vt:lpstr>Win With Microsoft </vt:lpstr>
      <vt:lpstr>PowerPoint Presentation</vt:lpstr>
      <vt:lpstr>PowerPoint Presentation</vt:lpstr>
      <vt:lpstr>PowerPoint Presentation</vt:lpstr>
      <vt:lpstr>Controlling access to corporate data</vt:lpstr>
      <vt:lpstr>Protecting data in a mobile-first, cloud-first world</vt:lpstr>
      <vt:lpstr>Typical EMM stack</vt:lpstr>
      <vt:lpstr>Microsoft’s EMM stack</vt:lpstr>
      <vt:lpstr>Mobile data protection</vt:lpstr>
      <vt:lpstr>Conditional access with EMS</vt:lpstr>
      <vt:lpstr>PowerPoint Presentation</vt:lpstr>
      <vt:lpstr>Azure MFA Offering Comparison</vt:lpstr>
      <vt:lpstr>Azure RMS Offering Comparison</vt:lpstr>
      <vt:lpstr>Compare Microsoft Intune to MDM for Office 365</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EMS Solution Overview</dc:title>
  <dc:subject/>
  <dc:creator>Microsoft</dc:creator>
  <cp:keywords/>
  <cp:lastModifiedBy>Earl Siamundo (Merit Mile LLC)</cp:lastModifiedBy>
  <cp:revision>406</cp:revision>
  <dcterms:created xsi:type="dcterms:W3CDTF">2013-10-14T18:44:32Z</dcterms:created>
  <dcterms:modified xsi:type="dcterms:W3CDTF">2016-06-08T01:03:42Z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0x0101009D91B42AD9A20A49A979483C958982FA</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y fmtid="{D5CDD505-2E9C-101B-9397-08002B2CF9AE}" pid="6" name="IsMyDocuments">
    <vt:bool>true</vt:bool>
  </property>
</Properties>
</file>