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customXml/itemProps3.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4"/>
  </p:sldMasterIdLst>
  <p:notesMasterIdLst>
    <p:notesMasterId r:id="rId6"/>
  </p:notesMasterIdLst>
  <p:sldIdLst>
    <p:sldId id="265"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
          <p15:clr>
            <a:srgbClr val="A4A3A4"/>
          </p15:clr>
        </p15:guide>
        <p15:guide id="2" orient="horz" pos="6098">
          <p15:clr>
            <a:srgbClr val="A4A3A4"/>
          </p15:clr>
        </p15:guide>
        <p15:guide id="3" pos="253">
          <p15:clr>
            <a:srgbClr val="A4A3A4"/>
          </p15:clr>
        </p15:guide>
        <p15:guide id="4" pos="464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48" autoAdjust="0"/>
    <p:restoredTop sz="93593" autoAdjust="0"/>
  </p:normalViewPr>
  <p:slideViewPr>
    <p:cSldViewPr snapToGrid="0">
      <p:cViewPr varScale="1">
        <p:scale>
          <a:sx n="67" d="100"/>
          <a:sy n="67" d="100"/>
        </p:scale>
        <p:origin x="2508" y="84"/>
      </p:cViewPr>
      <p:guideLst>
        <p:guide orient="horz" pos="238"/>
        <p:guide orient="horz" pos="6098"/>
        <p:guide pos="253"/>
        <p:guide pos="464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customXml" Target="../customXml/item4.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4CAAC0-0E9E-44E7-8479-4F00F15084F7}" type="datetimeFigureOut">
              <a:rPr lang="en-US" smtClean="0"/>
              <a:t>1/9/2017</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6D5E0-E54C-4FB5-9139-FACB3EAB715D}" type="slidenum">
              <a:rPr lang="en-US" smtClean="0"/>
              <a:t>‹#›</a:t>
            </a:fld>
            <a:endParaRPr lang="en-US"/>
          </a:p>
        </p:txBody>
      </p:sp>
    </p:spTree>
    <p:extLst>
      <p:ext uri="{BB962C8B-B14F-4D97-AF65-F5344CB8AC3E}">
        <p14:creationId xmlns:p14="http://schemas.microsoft.com/office/powerpoint/2010/main" val="3083583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pc="-32" baseline="0" dirty="0">
              <a:solidFill>
                <a:prstClr val="white"/>
              </a:solidFill>
              <a:cs typeface="Segoe UI" panose="020B0502040204020203"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A2900F-B82C-4F11-85DB-97B88AAD310C}" type="slidenum">
              <a:rPr kumimoji="0" lang="en-US" sz="1800" b="0" i="0" u="none" strike="noStrike" kern="0" cap="none" spc="0" normalizeH="0" baseline="0" noProof="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28146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2823033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1640" y="424617"/>
            <a:ext cx="7430598" cy="1319509"/>
          </a:xfrm>
          <a:prstGeom prst="rect">
            <a:avLst/>
          </a:prstGeom>
        </p:spPr>
        <p:txBody>
          <a:bodyPr vert="horz" wrap="square" lIns="146304" tIns="91440" rIns="146304" bIns="91440" rtlCol="0" anchor="t">
            <a:noAutofit/>
          </a:bodyPr>
          <a:lstStyle/>
          <a:p>
            <a:r>
              <a:rPr lang="en-US" dirty="0"/>
              <a:t>Click to edit Master title style</a:t>
            </a:r>
          </a:p>
        </p:txBody>
      </p:sp>
      <p:sp>
        <p:nvSpPr>
          <p:cNvPr id="4" name="Text Placeholder 3"/>
          <p:cNvSpPr>
            <a:spLocks noGrp="1"/>
          </p:cNvSpPr>
          <p:nvPr>
            <p:ph type="body" idx="1"/>
          </p:nvPr>
        </p:nvSpPr>
        <p:spPr>
          <a:xfrm>
            <a:off x="171641" y="1744128"/>
            <a:ext cx="7429120" cy="2055306"/>
          </a:xfrm>
          <a:prstGeom prst="rect">
            <a:avLst/>
          </a:prstGeom>
        </p:spPr>
        <p:txBody>
          <a:bodyPr vert="horz" wrap="square" lIns="146304" tIns="91440" rIns="146304" bIns="9144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20245916"/>
      </p:ext>
    </p:extLst>
  </p:cSld>
  <p:clrMap bg1="lt1" tx1="dk1" bg2="lt2" tx2="dk2" accent1="accent1" accent2="accent2" accent3="accent3" accent4="accent4" accent5="accent5" accent6="accent6" hlink="hlink" folHlink="folHlink"/>
  <p:sldLayoutIdLst>
    <p:sldLayoutId id="2147483710" r:id="rId1"/>
  </p:sldLayoutIdLst>
  <p:transition>
    <p:fade/>
  </p:transition>
  <p:txStyles>
    <p:titleStyle>
      <a:lvl1pPr algn="l" defTabSz="914367" rtl="0" eaLnBrk="1" latinLnBrk="0" hangingPunct="1">
        <a:lnSpc>
          <a:spcPct val="90000"/>
        </a:lnSpc>
        <a:spcBef>
          <a:spcPct val="0"/>
        </a:spcBef>
        <a:buNone/>
        <a:defRPr lang="en-US" sz="4705" b="0" kern="1200" cap="none" spc="-100" baseline="0" dirty="0" smtClean="0">
          <a:ln w="3175">
            <a:noFill/>
          </a:ln>
          <a:gradFill>
            <a:gsLst>
              <a:gs pos="1250">
                <a:schemeClr val="accent1"/>
              </a:gs>
              <a:gs pos="100000">
                <a:schemeClr val="accent1"/>
              </a:gs>
            </a:gsLst>
            <a:lin ang="5400000" scaled="0"/>
          </a:gradFill>
          <a:effectLst/>
          <a:latin typeface="+mj-lt"/>
          <a:ea typeface="+mn-ea"/>
          <a:cs typeface="Segoe UI" pitchFamily="34" charset="0"/>
        </a:defRPr>
      </a:lvl1pPr>
    </p:titleStyle>
    <p:body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401638" y="377825"/>
            <a:ext cx="6969125" cy="1587453"/>
          </a:xfrm>
          <a:prstGeom prst="rect">
            <a:avLst/>
          </a:prstGeom>
          <a:solidFill>
            <a:schemeClr val="accent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p:nvPr>
        </p:nvSpPr>
        <p:spPr>
          <a:xfrm>
            <a:off x="524470" y="473361"/>
            <a:ext cx="6418346" cy="1319509"/>
          </a:xfrm>
        </p:spPr>
        <p:txBody>
          <a:bodyPr/>
          <a:lstStyle/>
          <a:p>
            <a:pPr lvl="0"/>
            <a:r>
              <a:rPr lang="en-US" altLang="en-US" sz="3600" dirty="0">
                <a:solidFill>
                  <a:schemeClr val="bg1"/>
                </a:solidFill>
              </a:rPr>
              <a:t>Windows 10 Enterprise Subscriptions in CSP Copy Blocks</a:t>
            </a:r>
            <a:br>
              <a:rPr lang="en-US" altLang="en-US" sz="3600" dirty="0">
                <a:solidFill>
                  <a:schemeClr val="bg1"/>
                </a:solidFill>
              </a:rPr>
            </a:br>
            <a:endParaRPr lang="en-US" sz="36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782675186"/>
              </p:ext>
            </p:extLst>
          </p:nvPr>
        </p:nvGraphicFramePr>
        <p:xfrm>
          <a:off x="401637" y="2019870"/>
          <a:ext cx="6969125" cy="7660704"/>
        </p:xfrm>
        <a:graphic>
          <a:graphicData uri="http://schemas.openxmlformats.org/drawingml/2006/table">
            <a:tbl>
              <a:tblPr firstRow="1" firstCol="1" bandRow="1">
                <a:tableStyleId>{5C22544A-7EE6-4342-B048-85BDC9FD1C3A}</a:tableStyleId>
              </a:tblPr>
              <a:tblGrid>
                <a:gridCol w="1659175">
                  <a:extLst>
                    <a:ext uri="{9D8B030D-6E8A-4147-A177-3AD203B41FA5}">
                      <a16:colId xmlns:a16="http://schemas.microsoft.com/office/drawing/2014/main" val="20000"/>
                    </a:ext>
                  </a:extLst>
                </a:gridCol>
                <a:gridCol w="5309950">
                  <a:extLst>
                    <a:ext uri="{9D8B030D-6E8A-4147-A177-3AD203B41FA5}">
                      <a16:colId xmlns:a16="http://schemas.microsoft.com/office/drawing/2014/main" val="20001"/>
                    </a:ext>
                  </a:extLst>
                </a:gridCol>
              </a:tblGrid>
              <a:tr h="503151">
                <a:tc>
                  <a:txBody>
                    <a:bodyPr/>
                    <a:lstStyle/>
                    <a:p>
                      <a:pPr marL="0" marR="0" algn="l">
                        <a:lnSpc>
                          <a:spcPct val="107000"/>
                        </a:lnSpc>
                        <a:spcBef>
                          <a:spcPts val="0"/>
                        </a:spcBef>
                        <a:spcAft>
                          <a:spcPts val="0"/>
                        </a:spcAft>
                      </a:pPr>
                      <a:r>
                        <a:rPr lang="en-US" sz="1400" dirty="0">
                          <a:solidFill>
                            <a:schemeClr val="tx1"/>
                          </a:solidFill>
                          <a:effectLst/>
                        </a:rPr>
                        <a:t>Audience</a:t>
                      </a:r>
                      <a:endParaRPr lang="en-US" sz="1400" dirty="0">
                        <a:solidFill>
                          <a:schemeClr val="tx1"/>
                        </a:solidFill>
                        <a:effectLst/>
                        <a:latin typeface="Calibri"/>
                        <a:ea typeface="Calibri"/>
                        <a:cs typeface="Times New Roman"/>
                      </a:endParaRPr>
                    </a:p>
                  </a:txBody>
                  <a:tcPr marL="182880" marT="91440" marB="91440" anchor="ct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marR="0">
                        <a:lnSpc>
                          <a:spcPct val="107000"/>
                        </a:lnSpc>
                        <a:spcBef>
                          <a:spcPts val="0"/>
                        </a:spcBef>
                        <a:spcAft>
                          <a:spcPts val="600"/>
                        </a:spcAft>
                      </a:pPr>
                      <a:r>
                        <a:rPr lang="en-US" sz="1100" b="0" dirty="0">
                          <a:solidFill>
                            <a:schemeClr val="tx1"/>
                          </a:solidFill>
                          <a:effectLst/>
                        </a:rPr>
                        <a:t>Business Decision Maker in a small or midmarket organization </a:t>
                      </a:r>
                      <a:endParaRPr lang="en-US" sz="1100" b="0" dirty="0">
                        <a:solidFill>
                          <a:schemeClr val="tx1"/>
                        </a:solidFill>
                        <a:effectLst/>
                        <a:latin typeface="Calibri"/>
                        <a:ea typeface="Calibri"/>
                        <a:cs typeface="Times New Roman"/>
                      </a:endParaRPr>
                    </a:p>
                  </a:txBody>
                  <a:tcPr marL="182880" marT="91440" marB="9144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91500">
                <a:tc>
                  <a:txBody>
                    <a:bodyPr/>
                    <a:lstStyle/>
                    <a:p>
                      <a:pPr marL="0" marR="0" algn="l">
                        <a:lnSpc>
                          <a:spcPct val="107000"/>
                        </a:lnSpc>
                        <a:spcBef>
                          <a:spcPts val="0"/>
                        </a:spcBef>
                        <a:spcAft>
                          <a:spcPts val="0"/>
                        </a:spcAft>
                      </a:pPr>
                      <a:r>
                        <a:rPr lang="en-US" sz="1400" dirty="0">
                          <a:solidFill>
                            <a:schemeClr val="tx1"/>
                          </a:solidFill>
                          <a:effectLst/>
                        </a:rPr>
                        <a:t>Use</a:t>
                      </a:r>
                      <a:endParaRPr lang="en-US" sz="1400" dirty="0">
                        <a:solidFill>
                          <a:schemeClr val="tx1"/>
                        </a:solidFill>
                        <a:effectLst/>
                        <a:latin typeface="Calibri"/>
                        <a:ea typeface="Calibri"/>
                        <a:cs typeface="Times New Roman"/>
                      </a:endParaRPr>
                    </a:p>
                  </a:txBody>
                  <a:tcPr marL="182880" marT="91440" marB="91440"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marR="0">
                        <a:lnSpc>
                          <a:spcPct val="107000"/>
                        </a:lnSpc>
                        <a:spcBef>
                          <a:spcPts val="0"/>
                        </a:spcBef>
                        <a:spcAft>
                          <a:spcPts val="600"/>
                        </a:spcAft>
                      </a:pPr>
                      <a:r>
                        <a:rPr lang="en-US" sz="1100" b="0" dirty="0">
                          <a:solidFill>
                            <a:schemeClr val="tx1"/>
                          </a:solidFill>
                          <a:effectLst/>
                        </a:rPr>
                        <a:t>Use this copy to create customer-facing marketing materials, including brochures, emails, display ads, etc., that communicate how Windows 10 Enterprise for CSP</a:t>
                      </a:r>
                      <a:r>
                        <a:rPr lang="en-US" sz="1100" b="0" baseline="0" dirty="0">
                          <a:solidFill>
                            <a:schemeClr val="tx1"/>
                          </a:solidFill>
                          <a:effectLst/>
                        </a:rPr>
                        <a:t>, a part of the Microsoft Secure Productive Enterprise,</a:t>
                      </a:r>
                      <a:r>
                        <a:rPr lang="en-US" sz="1100" b="0" dirty="0">
                          <a:solidFill>
                            <a:schemeClr val="tx1"/>
                          </a:solidFill>
                          <a:effectLst/>
                        </a:rPr>
                        <a:t> can help small and medium sized businesses get enterprise-grade security and control</a:t>
                      </a:r>
                      <a:r>
                        <a:rPr lang="en-US" sz="1100" b="0" baseline="0" dirty="0">
                          <a:solidFill>
                            <a:schemeClr val="tx1"/>
                          </a:solidFill>
                          <a:effectLst/>
                        </a:rPr>
                        <a:t> and </a:t>
                      </a:r>
                      <a:r>
                        <a:rPr lang="en-US" sz="1100" b="0" dirty="0">
                          <a:solidFill>
                            <a:schemeClr val="tx1"/>
                          </a:solidFill>
                          <a:effectLst/>
                        </a:rPr>
                        <a:t>simplify their IT with flexible,</a:t>
                      </a:r>
                      <a:r>
                        <a:rPr lang="en-US" sz="1100" b="0" baseline="0" dirty="0">
                          <a:solidFill>
                            <a:schemeClr val="tx1"/>
                          </a:solidFill>
                          <a:effectLst/>
                        </a:rPr>
                        <a:t> </a:t>
                      </a:r>
                      <a:r>
                        <a:rPr lang="en-US" sz="1100" b="0" dirty="0">
                          <a:solidFill>
                            <a:schemeClr val="tx1"/>
                          </a:solidFill>
                          <a:effectLst/>
                        </a:rPr>
                        <a:t>easy pricing. </a:t>
                      </a:r>
                    </a:p>
                    <a:p>
                      <a:pPr marL="0" marR="0">
                        <a:lnSpc>
                          <a:spcPct val="107000"/>
                        </a:lnSpc>
                        <a:spcBef>
                          <a:spcPts val="0"/>
                        </a:spcBef>
                        <a:spcAft>
                          <a:spcPts val="600"/>
                        </a:spcAft>
                      </a:pPr>
                      <a:r>
                        <a:rPr lang="en-US" sz="1100" b="0" dirty="0">
                          <a:solidFill>
                            <a:schemeClr val="tx1"/>
                          </a:solidFill>
                          <a:effectLst/>
                        </a:rPr>
                        <a:t>A headline, plus approximately 30/70/100 word blocks are provided below. </a:t>
                      </a:r>
                    </a:p>
                    <a:p>
                      <a:pPr marL="0" marR="0">
                        <a:lnSpc>
                          <a:spcPct val="107000"/>
                        </a:lnSpc>
                        <a:spcBef>
                          <a:spcPts val="0"/>
                        </a:spcBef>
                        <a:spcAft>
                          <a:spcPts val="600"/>
                        </a:spcAft>
                      </a:pPr>
                      <a:r>
                        <a:rPr lang="en-US" sz="1100" b="1" dirty="0">
                          <a:solidFill>
                            <a:schemeClr val="tx1"/>
                          </a:solidFill>
                          <a:effectLst/>
                        </a:rPr>
                        <a:t>Note:</a:t>
                      </a:r>
                      <a:r>
                        <a:rPr lang="en-US" sz="1100" b="0" dirty="0">
                          <a:solidFill>
                            <a:schemeClr val="tx1"/>
                          </a:solidFill>
                          <a:effectLst/>
                        </a:rPr>
                        <a:t> in customer-facing materials use the name “Windows 10 Enterprise” without the “for CSP.”</a:t>
                      </a:r>
                      <a:endParaRPr lang="en-US" sz="1100" b="0" dirty="0">
                        <a:solidFill>
                          <a:schemeClr val="tx1"/>
                        </a:solidFill>
                        <a:effectLst/>
                        <a:latin typeface="Calibri"/>
                        <a:ea typeface="Calibri"/>
                        <a:cs typeface="Times New Roman"/>
                      </a:endParaRPr>
                    </a:p>
                  </a:txBody>
                  <a:tcPr marL="182880" marT="91440" marB="91440" anchor="ctr">
                    <a:lnL w="12700" cmpd="sng">
                      <a:noFill/>
                    </a:lnL>
                    <a:lnR w="12700" cmpd="sng">
                      <a:noFill/>
                    </a:lnR>
                    <a:lnT w="38100" cmpd="sng">
                      <a:noFill/>
                    </a:lnT>
                    <a:lnB w="381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70469">
                <a:tc>
                  <a:txBody>
                    <a:bodyPr/>
                    <a:lstStyle/>
                    <a:p>
                      <a:pPr marL="0" marR="0" algn="l">
                        <a:lnSpc>
                          <a:spcPct val="107000"/>
                        </a:lnSpc>
                        <a:spcBef>
                          <a:spcPts val="0"/>
                        </a:spcBef>
                        <a:spcAft>
                          <a:spcPts val="0"/>
                        </a:spcAft>
                      </a:pPr>
                      <a:r>
                        <a:rPr lang="en-US" sz="1400" dirty="0">
                          <a:solidFill>
                            <a:schemeClr val="tx1"/>
                          </a:solidFill>
                          <a:effectLst/>
                        </a:rPr>
                        <a:t>Headline</a:t>
                      </a:r>
                      <a:endParaRPr lang="en-US" sz="1400" dirty="0">
                        <a:solidFill>
                          <a:schemeClr val="tx1"/>
                        </a:solidFill>
                        <a:effectLst/>
                        <a:latin typeface="Calibri"/>
                        <a:ea typeface="Calibri"/>
                        <a:cs typeface="Times New Roman"/>
                      </a:endParaRPr>
                    </a:p>
                  </a:txBody>
                  <a:tcPr marL="182880" marT="91440" marB="91440" anchor="ctr">
                    <a:lnL w="12700" cmpd="sng">
                      <a:noFill/>
                    </a:lnL>
                    <a:lnR w="12700" cmpd="sng">
                      <a:noFill/>
                    </a:lnR>
                    <a:lnT w="38100" cap="flat" cmpd="sng" algn="ctr">
                      <a:solidFill>
                        <a:schemeClr val="bg1">
                          <a:lumMod val="85000"/>
                        </a:schemeClr>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nSpc>
                          <a:spcPct val="107000"/>
                        </a:lnSpc>
                        <a:spcBef>
                          <a:spcPts val="0"/>
                        </a:spcBef>
                        <a:spcAft>
                          <a:spcPts val="600"/>
                        </a:spcAft>
                      </a:pPr>
                      <a:r>
                        <a:rPr lang="en-US" sz="1100" b="0" dirty="0">
                          <a:solidFill>
                            <a:schemeClr val="tx1"/>
                          </a:solidFill>
                          <a:effectLst/>
                        </a:rPr>
                        <a:t>Get enterprise-grade security and control for your business… With </a:t>
                      </a:r>
                      <a:r>
                        <a:rPr lang="en-US" sz="1100" b="0">
                          <a:solidFill>
                            <a:schemeClr val="tx1"/>
                          </a:solidFill>
                          <a:effectLst/>
                        </a:rPr>
                        <a:t>small-business-friendly pricing</a:t>
                      </a:r>
                      <a:endParaRPr lang="en-US" sz="1100" b="0" dirty="0">
                        <a:solidFill>
                          <a:schemeClr val="tx1"/>
                        </a:solidFill>
                        <a:effectLst/>
                        <a:latin typeface="Calibri"/>
                        <a:ea typeface="Calibri"/>
                        <a:cs typeface="Times New Roman"/>
                      </a:endParaRPr>
                    </a:p>
                  </a:txBody>
                  <a:tcPr marL="182880" marT="91440" marB="91440" anchor="ctr">
                    <a:lnL w="12700" cmpd="sng">
                      <a:noFill/>
                    </a:lnL>
                    <a:lnR w="12700" cmpd="sng">
                      <a:noFill/>
                    </a:lnR>
                    <a:lnT w="381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96303">
                <a:tc>
                  <a:txBody>
                    <a:bodyPr/>
                    <a:lstStyle/>
                    <a:p>
                      <a:pPr marL="0" marR="0" algn="l">
                        <a:lnSpc>
                          <a:spcPct val="107000"/>
                        </a:lnSpc>
                        <a:spcBef>
                          <a:spcPts val="0"/>
                        </a:spcBef>
                        <a:spcAft>
                          <a:spcPts val="0"/>
                        </a:spcAft>
                      </a:pPr>
                      <a:r>
                        <a:rPr lang="en-US" sz="1400" dirty="0">
                          <a:solidFill>
                            <a:schemeClr val="tx1"/>
                          </a:solidFill>
                          <a:effectLst/>
                        </a:rPr>
                        <a:t>Short copy</a:t>
                      </a:r>
                      <a:endParaRPr lang="en-US" sz="1400" dirty="0">
                        <a:solidFill>
                          <a:schemeClr val="tx1"/>
                        </a:solidFill>
                        <a:effectLst/>
                        <a:latin typeface="Calibri"/>
                        <a:ea typeface="Calibri"/>
                        <a:cs typeface="Times New Roman"/>
                      </a:endParaRPr>
                    </a:p>
                  </a:txBody>
                  <a:tcPr marL="182880" marT="91440" marB="91440"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nSpc>
                          <a:spcPct val="107000"/>
                        </a:lnSpc>
                        <a:spcBef>
                          <a:spcPts val="0"/>
                        </a:spcBef>
                        <a:spcAft>
                          <a:spcPts val="600"/>
                        </a:spcAft>
                      </a:pPr>
                      <a:r>
                        <a:rPr lang="en-US" sz="1100" b="0" dirty="0">
                          <a:solidFill>
                            <a:schemeClr val="tx1"/>
                          </a:solidFill>
                          <a:effectLst/>
                        </a:rPr>
                        <a:t>With Windows</a:t>
                      </a:r>
                      <a:r>
                        <a:rPr lang="en-US" sz="1100" b="0" baseline="0" dirty="0">
                          <a:solidFill>
                            <a:schemeClr val="tx1"/>
                          </a:solidFill>
                          <a:effectLst/>
                        </a:rPr>
                        <a:t> 10, </a:t>
                      </a:r>
                      <a:r>
                        <a:rPr lang="en-US" sz="1100" b="0" dirty="0">
                          <a:solidFill>
                            <a:schemeClr val="tx1"/>
                          </a:solidFill>
                          <a:effectLst/>
                        </a:rPr>
                        <a:t>it’s easier than ever for your small or medium sized</a:t>
                      </a:r>
                      <a:r>
                        <a:rPr lang="en-US" sz="1100" b="0" baseline="0" dirty="0">
                          <a:solidFill>
                            <a:schemeClr val="tx1"/>
                          </a:solidFill>
                          <a:effectLst/>
                        </a:rPr>
                        <a:t> </a:t>
                      </a:r>
                      <a:r>
                        <a:rPr lang="en-US" sz="1100" b="0" dirty="0">
                          <a:solidFill>
                            <a:schemeClr val="tx1"/>
                          </a:solidFill>
                          <a:effectLst/>
                        </a:rPr>
                        <a:t>business to get the benefits of enterprise-grade security and control – without enterprise-grade complexity or cost.</a:t>
                      </a:r>
                      <a:endParaRPr lang="en-US" sz="1100" b="0" dirty="0">
                        <a:solidFill>
                          <a:schemeClr val="tx1"/>
                        </a:solidFill>
                        <a:effectLst/>
                        <a:latin typeface="Calibri"/>
                        <a:ea typeface="Calibri"/>
                        <a:cs typeface="Times New Roman"/>
                      </a:endParaRPr>
                    </a:p>
                  </a:txBody>
                  <a:tcPr marL="182880"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347972">
                <a:tc>
                  <a:txBody>
                    <a:bodyPr/>
                    <a:lstStyle/>
                    <a:p>
                      <a:pPr marL="0" marR="0" algn="l">
                        <a:lnSpc>
                          <a:spcPct val="107000"/>
                        </a:lnSpc>
                        <a:spcBef>
                          <a:spcPts val="0"/>
                        </a:spcBef>
                        <a:spcAft>
                          <a:spcPts val="0"/>
                        </a:spcAft>
                      </a:pPr>
                      <a:r>
                        <a:rPr lang="en-US" sz="1400" dirty="0">
                          <a:solidFill>
                            <a:schemeClr val="tx1"/>
                          </a:solidFill>
                          <a:effectLst/>
                        </a:rPr>
                        <a:t>Medium copy</a:t>
                      </a:r>
                      <a:endParaRPr lang="en-US" sz="1400" dirty="0">
                        <a:solidFill>
                          <a:schemeClr val="tx1"/>
                        </a:solidFill>
                        <a:effectLst/>
                        <a:latin typeface="Calibri"/>
                        <a:ea typeface="Calibri"/>
                        <a:cs typeface="Times New Roman"/>
                      </a:endParaRPr>
                    </a:p>
                  </a:txBody>
                  <a:tcPr marL="182880" marT="91440" marB="91440"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nSpc>
                          <a:spcPct val="107000"/>
                        </a:lnSpc>
                        <a:spcBef>
                          <a:spcPts val="0"/>
                        </a:spcBef>
                        <a:spcAft>
                          <a:spcPts val="600"/>
                        </a:spcAft>
                      </a:pPr>
                      <a:r>
                        <a:rPr lang="en-US" sz="1100" b="0" dirty="0">
                          <a:solidFill>
                            <a:schemeClr val="tx1"/>
                          </a:solidFill>
                          <a:effectLst/>
                        </a:rPr>
                        <a:t>Windows 10 and Secure Productive Enterprise makes it easy for any small business to get enterprise-grade security and control – without enterprise-grade complexity or cost. A pay-as-you-go subscription model, per-user, per-month pricing, and lower up-front costs give small businesses the flexibility to scale up or down, from month-to-month, as needs change. And because it’s run by a trusted partner, you get the time to focus on your priorities, not IT needs. </a:t>
                      </a:r>
                      <a:endParaRPr lang="en-US" sz="1100" b="0" dirty="0">
                        <a:solidFill>
                          <a:schemeClr val="tx1"/>
                        </a:solidFill>
                        <a:effectLst/>
                        <a:latin typeface="Calibri"/>
                        <a:ea typeface="Calibri"/>
                        <a:cs typeface="Times New Roman"/>
                      </a:endParaRPr>
                    </a:p>
                  </a:txBody>
                  <a:tcPr marL="182880"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51309">
                <a:tc>
                  <a:txBody>
                    <a:bodyPr/>
                    <a:lstStyle/>
                    <a:p>
                      <a:pPr marL="0" marR="0" algn="l">
                        <a:lnSpc>
                          <a:spcPct val="107000"/>
                        </a:lnSpc>
                        <a:spcBef>
                          <a:spcPts val="0"/>
                        </a:spcBef>
                        <a:spcAft>
                          <a:spcPts val="0"/>
                        </a:spcAft>
                      </a:pPr>
                      <a:r>
                        <a:rPr lang="en-US" sz="1400" dirty="0">
                          <a:solidFill>
                            <a:schemeClr val="tx1"/>
                          </a:solidFill>
                          <a:effectLst/>
                        </a:rPr>
                        <a:t>Long copy </a:t>
                      </a:r>
                      <a:endParaRPr lang="en-US" sz="1400" dirty="0">
                        <a:solidFill>
                          <a:schemeClr val="tx1"/>
                        </a:solidFill>
                        <a:effectLst/>
                        <a:latin typeface="Calibri"/>
                        <a:ea typeface="Calibri"/>
                        <a:cs typeface="Times New Roman"/>
                      </a:endParaRPr>
                    </a:p>
                  </a:txBody>
                  <a:tcPr marL="182880" marT="91440" marB="91440"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nSpc>
                          <a:spcPct val="107000"/>
                        </a:lnSpc>
                        <a:spcBef>
                          <a:spcPts val="0"/>
                        </a:spcBef>
                        <a:spcAft>
                          <a:spcPts val="600"/>
                        </a:spcAft>
                      </a:pPr>
                      <a:r>
                        <a:rPr lang="en-US" sz="1100" b="0" dirty="0">
                          <a:solidFill>
                            <a:schemeClr val="tx1"/>
                          </a:solidFill>
                          <a:effectLst/>
                        </a:rPr>
                        <a:t>Your data is your business, your revenue, your livelihood. With Windows 10 and Secure Productive Enterprise, Microsoft is making it easier for you to get the benefits of enterprise-grade security and control – without enterprise-grade complexity or cost. A pay-as-you-go subscription model, per-user, per-month pricing, and lower up-front costs give small businesses the flexibility to scale up or down, from month-to-month, as needs change. And because your Windows 10 Enterprise subscription is actively managed by an expert partner, even companies with limited or no IT staff can trust that the work gets done to stay secured, compliant and in control.</a:t>
                      </a:r>
                      <a:endParaRPr lang="en-US" sz="1100" b="0" dirty="0">
                        <a:solidFill>
                          <a:schemeClr val="tx1"/>
                        </a:solidFill>
                        <a:effectLst/>
                        <a:latin typeface="Calibri"/>
                        <a:ea typeface="Calibri"/>
                        <a:cs typeface="Times New Roman"/>
                      </a:endParaRPr>
                    </a:p>
                  </a:txBody>
                  <a:tcPr marL="182880" marT="91440" marB="91440" anchor="ctr">
                    <a:lnL w="12700" cmpd="sng">
                      <a:noFill/>
                    </a:lnL>
                    <a:lnR w="12700" cmpd="sng">
                      <a:noFill/>
                    </a:lnR>
                    <a:lnT w="12700" cmpd="sng">
                      <a:noFill/>
                    </a:lnT>
                    <a:lnB w="381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55387444"/>
      </p:ext>
    </p:extLst>
  </p:cSld>
  <p:clrMapOvr>
    <a:masterClrMapping/>
  </p:clrMapOvr>
  <p:transition>
    <p:fade/>
  </p:transition>
</p:sld>
</file>

<file path=ppt/theme/theme1.xml><?xml version="1.0" encoding="utf-8"?>
<a:theme xmlns:a="http://schemas.openxmlformats.org/drawingml/2006/main" name="5_Windows 10 Brand Template 16x9">
  <a:themeElements>
    <a:clrScheme name="Windows 10">
      <a:dk1>
        <a:srgbClr val="505050"/>
      </a:dk1>
      <a:lt1>
        <a:srgbClr val="FFFFFF"/>
      </a:lt1>
      <a:dk2>
        <a:srgbClr val="0078D7"/>
      </a:dk2>
      <a:lt2>
        <a:srgbClr val="EAEAEA"/>
      </a:lt2>
      <a:accent1>
        <a:srgbClr val="0078D7"/>
      </a:accent1>
      <a:accent2>
        <a:srgbClr val="002050"/>
      </a:accent2>
      <a:accent3>
        <a:srgbClr val="008272"/>
      </a:accent3>
      <a:accent4>
        <a:srgbClr val="107C10"/>
      </a:accent4>
      <a:accent5>
        <a:srgbClr val="092D91"/>
      </a:accent5>
      <a:accent6>
        <a:srgbClr val="B4009E"/>
      </a:accent6>
      <a:hlink>
        <a:srgbClr val="0078D7"/>
      </a:hlink>
      <a:folHlink>
        <a:srgbClr val="0078D7"/>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Presentation1" id="{FD425C35-B058-4CFD-9184-11AE0751879F}" vid="{C12E7965-FA63-4980-B27D-8E088AD585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7546F8DEF65341A9F9657E1A2602A0" ma:contentTypeVersion="5" ma:contentTypeDescription="Create a new document." ma:contentTypeScope="" ma:versionID="9c3649045d135db760c7e17e5aaeed4d">
  <xsd:schema xmlns:xsd="http://www.w3.org/2001/XMLSchema" xmlns:xs="http://www.w3.org/2001/XMLSchema" xmlns:p="http://schemas.microsoft.com/office/2006/metadata/properties" xmlns:ns2="d0cc1922-6699-4a3f-ac8d-526aac4c9026" xmlns:ns3="0d281da0-eb07-4130-8cd9-011b42d1738b" targetNamespace="http://schemas.microsoft.com/office/2006/metadata/properties" ma:root="true" ma:fieldsID="2ad4dfc5c44b1266cd995c2c635de0b8" ns2:_="" ns3:_="">
    <xsd:import namespace="d0cc1922-6699-4a3f-ac8d-526aac4c9026"/>
    <xsd:import namespace="0d281da0-eb07-4130-8cd9-011b42d1738b"/>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3:SharingHintHash" minOccurs="0"/>
                <xsd:element ref="ns3:SharedWithDetails" minOccurs="0"/>
                <xsd:element ref="ns3:LastSharedByUser" minOccurs="0"/>
                <xsd:element ref="ns3: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cc1922-6699-4a3f-ac8d-526aac4c902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d281da0-eb07-4130-8cd9-011b42d1738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2" nillable="true" ma:displayName="Sharing Hint Hash" ma:internalName="SharingHintHash" ma:readOnly="true">
      <xsd:simpleType>
        <xsd:restriction base="dms:Text"/>
      </xsd:simpleType>
    </xsd:element>
    <xsd:element name="SharedWithDetails" ma:index="13" nillable="true" ma:displayName="Shared With Details" ma:internalName="SharedWithDetails" ma:readOnly="true">
      <xsd:simpleType>
        <xsd:restriction base="dms:Note">
          <xsd:maxLength value="255"/>
        </xsd:restriction>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element name="LastSharedByTime" ma:index="15"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d0cc1922-6699-4a3f-ac8d-526aac4c9026">RTWEXKQ7UXQP-292-8209</_dlc_DocId>
    <_dlc_DocIdUrl xmlns="d0cc1922-6699-4a3f-ac8d-526aac4c9026">
      <Url>https://bridgepartnersconsulting.sharepoint.com/ProjectTeamSite/rebecca.team/_layouts/15/DocIdRedir.aspx?ID=RTWEXKQ7UXQP-292-8209</Url>
      <Description>RTWEXKQ7UXQP-292-8209</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53AEB79-8A7E-4A50-94BD-F33C98A20B06}"/>
</file>

<file path=customXml/itemProps2.xml><?xml version="1.0" encoding="utf-8"?>
<ds:datastoreItem xmlns:ds="http://schemas.openxmlformats.org/officeDocument/2006/customXml" ds:itemID="{D723B43A-FA7F-4F5E-B923-7883E15F4BBF}">
  <ds:schemaRefs>
    <ds:schemaRef ds:uri="http://schemas.microsoft.com/sharepoint/v3/contenttype/forms"/>
  </ds:schemaRefs>
</ds:datastoreItem>
</file>

<file path=customXml/itemProps3.xml><?xml version="1.0" encoding="utf-8"?>
<ds:datastoreItem xmlns:ds="http://schemas.openxmlformats.org/officeDocument/2006/customXml" ds:itemID="{CCB05DE1-D9B6-483C-BC9F-BA02F857E85D}">
  <ds:schemaRefs>
    <ds:schemaRef ds:uri="http://schemas.microsoft.com/office/2006/documentManagement/types"/>
    <ds:schemaRef ds:uri="http://purl.org/dc/elements/1.1/"/>
    <ds:schemaRef ds:uri="http://schemas.microsoft.com/office/2006/metadata/properties"/>
    <ds:schemaRef ds:uri="d0cc1922-6699-4a3f-ac8d-526aac4c9026"/>
    <ds:schemaRef ds:uri="0d281da0-eb07-4130-8cd9-011b42d1738b"/>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4.xml><?xml version="1.0" encoding="utf-8"?>
<ds:datastoreItem xmlns:ds="http://schemas.openxmlformats.org/officeDocument/2006/customXml" ds:itemID="{D38BE4E3-A9E4-444D-840D-449CEABCF2D0}"/>
</file>

<file path=docProps/app.xml><?xml version="1.0" encoding="utf-8"?>
<Properties xmlns="http://schemas.openxmlformats.org/officeDocument/2006/extended-properties" xmlns:vt="http://schemas.openxmlformats.org/officeDocument/2006/docPropsVTypes">
  <TotalTime>3802</TotalTime>
  <Words>355</Words>
  <Application>Microsoft Office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Segoe UI</vt:lpstr>
      <vt:lpstr>Segoe UI Light</vt:lpstr>
      <vt:lpstr>Times New Roman</vt:lpstr>
      <vt:lpstr>5_Windows 10 Brand Template 16x9</vt:lpstr>
      <vt:lpstr>Windows 10 Enterprise Subscriptions in CSP Copy Blocks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10 Enterprise E3 in CSP Copy Blocks</dc:title>
  <dc:creator/>
  <cp:keywords/>
  <cp:lastModifiedBy>Matt Hansink</cp:lastModifiedBy>
  <cp:revision>198</cp:revision>
  <dcterms:created xsi:type="dcterms:W3CDTF">2015-06-10T08:34:14Z</dcterms:created>
  <dcterms:modified xsi:type="dcterms:W3CDTF">2017-01-09T23:59:24Z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0x010100ED7546F8DEF65341A9F9657E1A2602A0</vt:lpwstr>
  </property>
  <property fmtid="{D5CDD505-2E9C-101B-9397-08002B2CF9AE}" pid="3" name="_dlc_DocIdItemGuid">
    <vt:lpwstr>f1526205-9e9f-4d49-a8b4-9124aee28f0a</vt:lpwstr>
  </property>
  <property fmtid="{D5CDD505-2E9C-101B-9397-08002B2CF9AE}" pid="4" name="TaxKeyword">
    <vt:lpwstr/>
  </property>
  <property fmtid="{D5CDD505-2E9C-101B-9397-08002B2CF9AE}" pid="5" name="Audiences">
    <vt:lpwstr>1021;#small and medium businesses|e51c11b8-7e3f-446f-bf9c-3067e1ee0a26</vt:lpwstr>
  </property>
  <property fmtid="{D5CDD505-2E9C-101B-9397-08002B2CF9AE}" pid="6" name="Region">
    <vt:lpwstr/>
  </property>
  <property fmtid="{D5CDD505-2E9C-101B-9397-08002B2CF9AE}" pid="7" name="Confidentiality">
    <vt:lpwstr>62;#partner ready|207d4327-6b5f-454c-8f06-5ab2802d5700</vt:lpwstr>
  </property>
  <property fmtid="{D5CDD505-2E9C-101B-9397-08002B2CF9AE}" pid="8" name="Topics">
    <vt:lpwstr>53;#hub subset|c6bfd112-b986-4a0a-aa8d-90e767bfdfa6</vt:lpwstr>
  </property>
  <property fmtid="{D5CDD505-2E9C-101B-9397-08002B2CF9AE}" pid="9" name="Groups">
    <vt:lpwstr>27;#SMSG Readiness|c6595b84-b463-470a-bb46-2a47364645be;#28;#Windows Business Group|0345b95b-a01a-476d-9ed3-4bc6428075b5</vt:lpwstr>
  </property>
  <property fmtid="{D5CDD505-2E9C-101B-9397-08002B2CF9AE}" pid="10" name="Industries">
    <vt:lpwstr/>
  </property>
  <property fmtid="{D5CDD505-2E9C-101B-9397-08002B2CF9AE}" pid="11" name="Roles">
    <vt:lpwstr/>
  </property>
  <property fmtid="{D5CDD505-2E9C-101B-9397-08002B2CF9AE}" pid="12" name="Competitors">
    <vt:lpwstr/>
  </property>
  <property fmtid="{D5CDD505-2E9C-101B-9397-08002B2CF9AE}" pid="13" name="SMSGDomain">
    <vt:lpwstr>22;#Windows Division|02060bcf-ed70-4849-aa5b-8abb20bff174;#21;#Windows Domain|394afea1-7a30-43aa-ba56-b48b78e065b4;#23;#Marketing and Operations|4e55053f-00bf-4a09-94d0-fbe9f56e7b2c</vt:lpwstr>
  </property>
  <property fmtid="{D5CDD505-2E9C-101B-9397-08002B2CF9AE}" pid="14" name="BusinessArchitecture">
    <vt:lpwstr/>
  </property>
  <property fmtid="{D5CDD505-2E9C-101B-9397-08002B2CF9AE}" pid="15" name="Products">
    <vt:lpwstr>24;#Windows|11182676-d3c8-405d-bf7b-bf8604ca2c9e;#25;#Windows 10|d367191d-72a3-43b9-a75c-4ec35baf2ce8</vt:lpwstr>
  </property>
  <property fmtid="{D5CDD505-2E9C-101B-9397-08002B2CF9AE}" pid="16" name="ActivitiesAndPrograms">
    <vt:lpwstr>29;#Microsoft product launch campaigns|e634bb7f-b77b-4305-b346-03da1c4c6f6e</vt:lpwstr>
  </property>
  <property fmtid="{D5CDD505-2E9C-101B-9397-08002B2CF9AE}" pid="17" name="Segments">
    <vt:lpwstr/>
  </property>
  <property fmtid="{D5CDD505-2E9C-101B-9397-08002B2CF9AE}" pid="18" name="Partners">
    <vt:lpwstr/>
  </property>
  <property fmtid="{D5CDD505-2E9C-101B-9397-08002B2CF9AE}" pid="19" name="_dlc_policyId">
    <vt:lpwstr/>
  </property>
  <property fmtid="{D5CDD505-2E9C-101B-9397-08002B2CF9AE}" pid="20" name="ItemRetentionFormula">
    <vt:lpwstr/>
  </property>
  <property fmtid="{D5CDD505-2E9C-101B-9397-08002B2CF9AE}" pid="21" name="of67e5d4b76f4a9db8769983fda9cec0">
    <vt:lpwstr/>
  </property>
  <property fmtid="{D5CDD505-2E9C-101B-9397-08002B2CF9AE}" pid="22" name="NewsType">
    <vt:lpwstr/>
  </property>
  <property fmtid="{D5CDD505-2E9C-101B-9397-08002B2CF9AE}" pid="23" name="ItemType">
    <vt:lpwstr>200;#feedback requests|00ce1828-98a3-430e-af54-eda270e1be04;#474;#copy modules|cdd0b957-7b59-4a55-b907-6b4c189877ad</vt:lpwstr>
  </property>
  <property fmtid="{D5CDD505-2E9C-101B-9397-08002B2CF9AE}" pid="24" name="ga0c0bf70a6644469c61b3efa7025301">
    <vt:lpwstr/>
  </property>
  <property fmtid="{D5CDD505-2E9C-101B-9397-08002B2CF9AE}" pid="25" name="MSProducts">
    <vt:lpwstr/>
  </property>
  <property fmtid="{D5CDD505-2E9C-101B-9397-08002B2CF9AE}" pid="26" name="ExperienceContentType">
    <vt:lpwstr/>
  </property>
  <property fmtid="{D5CDD505-2E9C-101B-9397-08002B2CF9AE}" pid="27" name="NewsSource">
    <vt:lpwstr/>
  </property>
  <property fmtid="{D5CDD505-2E9C-101B-9397-08002B2CF9AE}" pid="28" name="SMSGTags">
    <vt:lpwstr/>
  </property>
  <property fmtid="{D5CDD505-2E9C-101B-9397-08002B2CF9AE}" pid="29" name="MSPhysicalGeography">
    <vt:lpwstr/>
  </property>
  <property fmtid="{D5CDD505-2E9C-101B-9397-08002B2CF9AE}" pid="30" name="EnterpriseDomainTags">
    <vt:lpwstr/>
  </property>
  <property fmtid="{D5CDD505-2E9C-101B-9397-08002B2CF9AE}" pid="31" name="j3562c58ee414e028925bc902cfc01a1">
    <vt:lpwstr/>
  </property>
  <property fmtid="{D5CDD505-2E9C-101B-9397-08002B2CF9AE}" pid="32" name="l6f004f21209409da86a713c0f24627d">
    <vt:lpwstr/>
  </property>
  <property fmtid="{D5CDD505-2E9C-101B-9397-08002B2CF9AE}" pid="33" name="la4444b61d19467597d63190b69ac227">
    <vt:lpwstr/>
  </property>
  <property fmtid="{D5CDD505-2E9C-101B-9397-08002B2CF9AE}" pid="34" name="MSProductsTaxHTField0">
    <vt:lpwstr/>
  </property>
  <property fmtid="{D5CDD505-2E9C-101B-9397-08002B2CF9AE}" pid="35" name="Languages">
    <vt:lpwstr/>
  </property>
  <property fmtid="{D5CDD505-2E9C-101B-9397-08002B2CF9AE}" pid="36" name="e8080b0481964c759b2c36ae49591b31">
    <vt:lpwstr/>
  </property>
  <property fmtid="{D5CDD505-2E9C-101B-9397-08002B2CF9AE}" pid="37" name="TechnicalLevel">
    <vt:lpwstr/>
  </property>
  <property fmtid="{D5CDD505-2E9C-101B-9397-08002B2CF9AE}" pid="38" name="ldac8aee9d1f469e8cd8c3f8d6a615f2">
    <vt:lpwstr/>
  </property>
  <property fmtid="{D5CDD505-2E9C-101B-9397-08002B2CF9AE}" pid="39" name="EmployeeRole">
    <vt:lpwstr/>
  </property>
  <property fmtid="{D5CDD505-2E9C-101B-9397-08002B2CF9AE}" pid="40" name="NewsTopic">
    <vt:lpwstr/>
  </property>
  <property fmtid="{D5CDD505-2E9C-101B-9397-08002B2CF9AE}" pid="41" name="_docset_NoMedatataSyncRequired">
    <vt:lpwstr>False</vt:lpwstr>
  </property>
</Properties>
</file>